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embeddings/oleObject2.bin" ContentType="application/vnd.openxmlformats-officedocument.oleObject"/>
  <Override PartName="/ppt/notesSlides/notesSlide6.xml" ContentType="application/vnd.openxmlformats-officedocument.presentationml.notesSlide+xml"/>
  <Override PartName="/ppt/embeddings/oleObject3.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1"/>
  </p:notesMasterIdLst>
  <p:handoutMasterIdLst>
    <p:handoutMasterId r:id="rId12"/>
  </p:handoutMasterIdLst>
  <p:sldIdLst>
    <p:sldId id="257" r:id="rId2"/>
    <p:sldId id="258" r:id="rId3"/>
    <p:sldId id="259" r:id="rId4"/>
    <p:sldId id="260" r:id="rId5"/>
    <p:sldId id="261" r:id="rId6"/>
    <p:sldId id="262" r:id="rId7"/>
    <p:sldId id="263" r:id="rId8"/>
    <p:sldId id="266" r:id="rId9"/>
    <p:sldId id="264" r:id="rId1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0" d="100"/>
          <a:sy n="130" d="100"/>
        </p:scale>
        <p:origin x="-128"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B48C317-21FE-F449-86CF-E691F3DDE699}" type="datetimeFigureOut">
              <a:rPr lang="en-US" smtClean="0"/>
              <a:t>1/28/13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01AD504-BEAC-EA47-8C9D-D6D6720A1E44}" type="slidenum">
              <a:rPr lang="en-US" smtClean="0"/>
              <a:t>‹#›</a:t>
            </a:fld>
            <a:endParaRPr lang="en-US"/>
          </a:p>
        </p:txBody>
      </p:sp>
    </p:spTree>
    <p:extLst>
      <p:ext uri="{BB962C8B-B14F-4D97-AF65-F5344CB8AC3E}">
        <p14:creationId xmlns:p14="http://schemas.microsoft.com/office/powerpoint/2010/main" val="8154403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C8FBF9-9AC2-F14C-A640-FB1BC156863D}" type="datetimeFigureOut">
              <a:rPr lang="en-US" smtClean="0"/>
              <a:t>1/28/13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6325D-2451-3344-959F-A1C8DFF393D9}" type="slidenum">
              <a:rPr lang="en-US" smtClean="0"/>
              <a:t>‹#›</a:t>
            </a:fld>
            <a:endParaRPr lang="en-US"/>
          </a:p>
        </p:txBody>
      </p:sp>
    </p:spTree>
    <p:extLst>
      <p:ext uri="{BB962C8B-B14F-4D97-AF65-F5344CB8AC3E}">
        <p14:creationId xmlns:p14="http://schemas.microsoft.com/office/powerpoint/2010/main" val="276565252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393700" y="692150"/>
            <a:ext cx="6070600"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a:xfrm>
            <a:off x="393700" y="692150"/>
            <a:ext cx="6070600" cy="3416300"/>
          </a:xfrm>
          <a:ln/>
        </p:spPr>
      </p:sp>
      <p:sp>
        <p:nvSpPr>
          <p:cNvPr id="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approaches have the same objective and done right should yield the same value.</a:t>
            </a:r>
          </a:p>
          <a:p>
            <a:r>
              <a:rPr lang="en-US">
                <a:latin typeface="Times" charset="0"/>
                <a:ea typeface="ＭＳ Ｐゴシック" charset="0"/>
                <a:cs typeface="ＭＳ Ｐゴシック" charset="0"/>
              </a:rPr>
              <a:t>Both require the same information.</a:t>
            </a:r>
          </a:p>
          <a:p>
            <a:r>
              <a:rPr lang="en-US">
                <a:latin typeface="Times" charset="0"/>
                <a:ea typeface="ＭＳ Ｐゴシック" charset="0"/>
                <a:cs typeface="ＭＳ Ｐゴシック" charset="0"/>
              </a:rPr>
              <a:t>In practice, analysts often intentionally or unintentionally use mixed approaches, adjusting both the cash flows and the discount rate for risk. In the process, they end up miscounting or double counting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Rot="1" noChangeAspect="1" noChangeArrowheads="1" noTextEdit="1"/>
          </p:cNvSpPr>
          <p:nvPr>
            <p:ph type="sldImg"/>
          </p:nvPr>
        </p:nvSpPr>
        <p:spPr>
          <a:xfrm>
            <a:off x="393700" y="692150"/>
            <a:ext cx="6070600" cy="3416300"/>
          </a:xfrm>
          <a:ln/>
        </p:spPr>
      </p:sp>
      <p:sp>
        <p:nvSpPr>
          <p:cNvPr id="10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a:xfrm>
            <a:off x="393700" y="692150"/>
            <a:ext cx="6070600" cy="3416300"/>
          </a:xfrm>
          <a:ln/>
        </p:spPr>
      </p:sp>
      <p:sp>
        <p:nvSpPr>
          <p:cNvPr id="12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business and the equity in the business can be very different numbers…</a:t>
            </a:r>
          </a:p>
          <a:p>
            <a:pPr lvl="1">
              <a:buFontTx/>
              <a:buChar char="•"/>
            </a:pPr>
            <a:r>
              <a:rPr lang="en-US">
                <a:latin typeface="Times"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Times"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p:cNvSpPr>
          <p:nvPr>
            <p:ph type="sldImg"/>
          </p:nvPr>
        </p:nvSpPr>
        <p:spPr>
          <a:xfrm>
            <a:off x="393700" y="692150"/>
            <a:ext cx="6070600" cy="3416300"/>
          </a:xfrm>
          <a:solidFill>
            <a:srgbClr val="FFFFFF"/>
          </a:solidFill>
          <a:ln/>
        </p:spPr>
      </p:sp>
      <p:sp>
        <p:nvSpPr>
          <p:cNvPr id="14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p:cNvSpPr>
          <p:nvPr>
            <p:ph type="sldImg"/>
          </p:nvPr>
        </p:nvSpPr>
        <p:spPr>
          <a:xfrm>
            <a:off x="393700" y="692150"/>
            <a:ext cx="6070600" cy="3416300"/>
          </a:xfrm>
          <a:solidFill>
            <a:srgbClr val="FFFFFF"/>
          </a:solidFill>
          <a:ln/>
        </p:spPr>
      </p:sp>
      <p:sp>
        <p:nvSpPr>
          <p:cNvPr id="16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393700" y="692150"/>
            <a:ext cx="6070600" cy="3416300"/>
          </a:xfrm>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four pillars of value:</a:t>
            </a:r>
          </a:p>
          <a:p>
            <a:pPr lvl="1"/>
            <a:r>
              <a:rPr lang="en-US">
                <a:latin typeface="Times" charset="0"/>
                <a:ea typeface="ＭＳ Ｐゴシック" charset="0"/>
              </a:rPr>
              <a:t>Cashflows</a:t>
            </a:r>
          </a:p>
          <a:p>
            <a:pPr lvl="1"/>
            <a:r>
              <a:rPr lang="en-US">
                <a:latin typeface="Times" charset="0"/>
                <a:ea typeface="ＭＳ Ｐゴシック" charset="0"/>
              </a:rPr>
              <a:t>Potential for high growth</a:t>
            </a:r>
          </a:p>
          <a:p>
            <a:pPr lvl="1"/>
            <a:r>
              <a:rPr lang="en-US">
                <a:latin typeface="Times" charset="0"/>
                <a:ea typeface="ＭＳ Ｐゴシック" charset="0"/>
              </a:rPr>
              <a:t>Length of the high growth period (before the firm starts growing at the same rate as the economy)</a:t>
            </a:r>
          </a:p>
          <a:p>
            <a:pPr lvl="1"/>
            <a:r>
              <a:rPr lang="en-US">
                <a:latin typeface="Times" charset="0"/>
                <a:ea typeface="ＭＳ Ｐゴシック" charset="0"/>
              </a:rPr>
              <a:t>Discount rate</a:t>
            </a:r>
          </a:p>
          <a:p>
            <a:r>
              <a:rPr lang="en-US">
                <a:latin typeface="Times" charset="0"/>
                <a:ea typeface="ＭＳ Ｐゴシック" charset="0"/>
                <a:cs typeface="ＭＳ Ｐゴシック" charset="0"/>
              </a:rPr>
              <a:t>Note the variations and the need for consistency:</a:t>
            </a:r>
          </a:p>
          <a:p>
            <a:pPr lvl="1"/>
            <a:r>
              <a:rPr lang="en-US">
                <a:latin typeface="Times" charset="0"/>
                <a:ea typeface="ＭＳ Ｐゴシック" charset="0"/>
              </a:rPr>
              <a:t>With equity -&gt; Cashflows to equity - &gt; Growth rate in net income -&gt; Discount at the cost of equity</a:t>
            </a:r>
          </a:p>
          <a:p>
            <a:pPr lvl="1"/>
            <a:r>
              <a:rPr lang="en-US">
                <a:latin typeface="Times" charset="0"/>
                <a:ea typeface="ＭＳ Ｐゴシック" charset="0"/>
              </a:rPr>
              <a:t>With firm -&gt; Cashflows to firm - &gt; Growth rate in operating income -&gt; Discount at the cost of capital</a:t>
            </a:r>
          </a:p>
          <a:p>
            <a:pPr lvl="1"/>
            <a:endParaRPr lang="en-US">
              <a:latin typeface="Times" charset="0"/>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393700" y="692150"/>
            <a:ext cx="6070600"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a principle that is often violated because we often talk about discount rates and cashflows loosely and costs of capital and equity interchangeably. We need to be more precise about words like free cash flow (to whom? The firm? Equity?) and discount rates to avoid these problems.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oleObject" Target="../embeddings/Microsoft_Word_97_-_2004_Document2.doc"/><Relationship Id="rId6"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oleObject" Target="../embeddings/Microsoft_Word_97_-_2004_Document3.doc"/><Relationship Id="rId6" Type="http://schemas.openxmlformats.org/officeDocument/2006/relationships/image" Target="../media/image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r>
              <a:rPr lang="en-US" dirty="0" smtClean="0"/>
              <a:t>Session 2: </a:t>
            </a:r>
            <a:r>
              <a:rPr lang="en-US" dirty="0" smtClean="0"/>
              <a:t>INTRINSIC VALUATION</a:t>
            </a:r>
            <a:br>
              <a:rPr lang="en-US" dirty="0" smtClean="0"/>
            </a:br>
            <a:r>
              <a:rPr lang="en-US" dirty="0" smtClean="0"/>
              <a:t>Laying </a:t>
            </a:r>
            <a:r>
              <a:rPr lang="en-US" dirty="0" smtClean="0"/>
              <a:t>the Foundation</a:t>
            </a:r>
            <a:endParaRPr lang="en-US" dirty="0"/>
          </a:p>
        </p:txBody>
      </p:sp>
      <p:sp>
        <p:nvSpPr>
          <p:cNvPr id="4098" name="Rectangle 3"/>
          <p:cNvSpPr>
            <a:spLocks noGrp="1" noChangeArrowheads="1"/>
          </p:cNvSpPr>
          <p:nvPr>
            <p:ph type="subTitle" idx="1"/>
          </p:nvPr>
        </p:nvSpPr>
        <p:spPr/>
        <p:txBody>
          <a:bodyPr/>
          <a:lstStyle/>
          <a:p>
            <a:r>
              <a:rPr lang="en-US" smtClean="0"/>
              <a:t>Aswath Damodaran</a:t>
            </a:r>
            <a:endParaRPr lang="en-US" dirty="0"/>
          </a:p>
        </p:txBody>
      </p:sp>
      <p:sp>
        <p:nvSpPr>
          <p:cNvPr id="4" name="Date Placeholder 3"/>
          <p:cNvSpPr>
            <a:spLocks noGrp="1"/>
          </p:cNvSpPr>
          <p:nvPr>
            <p:ph type="dt" sz="half" idx="10"/>
          </p:nvPr>
        </p:nvSpPr>
        <p:spPr/>
        <p:txBody>
          <a:bodyPr/>
          <a:lstStyle/>
          <a:p>
            <a:pPr algn="ctr"/>
            <a:r>
              <a:rPr lang="en-US" sz="2000" dirty="0" smtClean="0">
                <a:solidFill>
                  <a:srgbClr val="FFFFFF"/>
                </a:solidFill>
              </a:rPr>
              <a:t>‹#›</a:t>
            </a: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32861552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essence of intrinsic value</a:t>
            </a:r>
            <a:endParaRPr lang="en-US" dirty="0"/>
          </a:p>
        </p:txBody>
      </p:sp>
      <p:sp>
        <p:nvSpPr>
          <p:cNvPr id="6146" name="Content Placeholder 2"/>
          <p:cNvSpPr>
            <a:spLocks noGrp="1"/>
          </p:cNvSpPr>
          <p:nvPr>
            <p:ph sz="quarter" idx="1"/>
          </p:nvPr>
        </p:nvSpPr>
        <p:spPr/>
        <p:txBody>
          <a:bodyPr>
            <a:normAutofit fontScale="77500" lnSpcReduction="20000"/>
          </a:bodyPr>
          <a:lstStyle/>
          <a:p>
            <a:r>
              <a:rPr lang="en-US" smtClean="0"/>
              <a:t>In intrinsic valuation, you value an asset based upon its intrinsic characteristics. </a:t>
            </a:r>
          </a:p>
          <a:p>
            <a:r>
              <a:rPr lang="en-US" smtClean="0"/>
              <a:t>For cash flow generating assets, the intrinsic value will be a function of the magnitude of the expected cash flows on the asset over its lifetime and the uncertainty about receiving those cash flows.</a:t>
            </a:r>
          </a:p>
          <a:p>
            <a:r>
              <a:rPr lang="en-US" smtClean="0"/>
              <a:t>Discounted cash flow valuation is a tool for estimating intrinsic value, where the expected value of an asset is written as the present value of the expected cash flows on the asset, with either the cash flows or the discount rate adjusted to reflect the risk.</a:t>
            </a:r>
            <a:endParaRPr lang="en-US"/>
          </a:p>
        </p:txBody>
      </p:sp>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378363141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normAutofit fontScale="90000"/>
          </a:bodyPr>
          <a:lstStyle/>
          <a:p>
            <a:r>
              <a:rPr lang="en-US" smtClean="0"/>
              <a:t>The two faces of discounted cash flow valuation</a:t>
            </a:r>
            <a:endParaRPr lang="en-US" dirty="0"/>
          </a:p>
        </p:txBody>
      </p:sp>
      <p:sp>
        <p:nvSpPr>
          <p:cNvPr id="7170" name="Content Placeholder 2"/>
          <p:cNvSpPr>
            <a:spLocks noGrp="1"/>
          </p:cNvSpPr>
          <p:nvPr>
            <p:ph sz="quarter" idx="1"/>
          </p:nvPr>
        </p:nvSpPr>
        <p:spPr/>
        <p:txBody>
          <a:bodyPr>
            <a:normAutofit fontScale="55000" lnSpcReduction="20000"/>
          </a:bodyPr>
          <a:lstStyle/>
          <a:p>
            <a:r>
              <a:rPr lang="en-US" dirty="0" smtClean="0"/>
              <a:t>The value of a risky asset can be estimated by discounting the expected cash flows on the asset over its life at a risk-adjusted discount rate: </a:t>
            </a:r>
          </a:p>
          <a:p>
            <a:pPr marL="0" indent="0">
              <a:buNone/>
            </a:pPr>
            <a:endParaRPr lang="en-US" dirty="0" smtClean="0"/>
          </a:p>
          <a:p>
            <a:pPr marL="0" indent="0">
              <a:buNone/>
            </a:pPr>
            <a:r>
              <a:rPr lang="en-US" dirty="0" smtClean="0"/>
              <a:t>	</a:t>
            </a:r>
          </a:p>
          <a:p>
            <a:pPr marL="320040" lvl="1" indent="0">
              <a:buNone/>
            </a:pPr>
            <a:r>
              <a:rPr lang="en-US" dirty="0" smtClean="0"/>
              <a:t>where the asset has a n-year life, E(</a:t>
            </a:r>
            <a:r>
              <a:rPr lang="en-US" dirty="0" err="1" smtClean="0"/>
              <a:t>CFt</a:t>
            </a:r>
            <a:r>
              <a:rPr lang="en-US" dirty="0" smtClean="0"/>
              <a:t>) is the expected cash flow in period t and r is a discount rate that reflects the risk of the cash flows.</a:t>
            </a:r>
          </a:p>
          <a:p>
            <a:r>
              <a:rPr lang="en-US" dirty="0" smtClean="0"/>
              <a:t>Alternatively, we can replace the expected cash flows with the guaranteed cash flows we would have accepted as an alternative (certainty equivalents) and discount these at the </a:t>
            </a:r>
            <a:r>
              <a:rPr lang="en-US" dirty="0" err="1" smtClean="0"/>
              <a:t>riskfree</a:t>
            </a:r>
            <a:r>
              <a:rPr lang="en-US" dirty="0" smtClean="0"/>
              <a:t> rate:</a:t>
            </a:r>
          </a:p>
          <a:p>
            <a:endParaRPr lang="en-US" dirty="0" smtClean="0"/>
          </a:p>
          <a:p>
            <a:pPr marL="0" indent="0">
              <a:buNone/>
            </a:pPr>
            <a:r>
              <a:rPr lang="en-US" dirty="0" smtClean="0"/>
              <a:t>	</a:t>
            </a:r>
          </a:p>
          <a:p>
            <a:pPr marL="0" indent="0">
              <a:buNone/>
            </a:pPr>
            <a:r>
              <a:rPr lang="en-US" dirty="0" smtClean="0"/>
              <a:t>	where CE(</a:t>
            </a:r>
            <a:r>
              <a:rPr lang="en-US" dirty="0" err="1" smtClean="0"/>
              <a:t>CFt</a:t>
            </a:r>
            <a:r>
              <a:rPr lang="en-US" dirty="0" smtClean="0"/>
              <a:t>) is the certainty equivalent of E(</a:t>
            </a:r>
            <a:r>
              <a:rPr lang="en-US" dirty="0" err="1" smtClean="0"/>
              <a:t>CFt</a:t>
            </a:r>
            <a:r>
              <a:rPr lang="en-US" dirty="0" smtClean="0"/>
              <a:t>) and </a:t>
            </a:r>
            <a:r>
              <a:rPr lang="en-US" dirty="0" err="1" smtClean="0"/>
              <a:t>rf</a:t>
            </a:r>
            <a:r>
              <a:rPr lang="en-US" dirty="0" smtClean="0"/>
              <a:t>  is the </a:t>
            </a:r>
            <a:r>
              <a:rPr lang="en-US" dirty="0" err="1" smtClean="0"/>
              <a:t>riskfree</a:t>
            </a:r>
            <a:r>
              <a:rPr lang="en-US" dirty="0" smtClean="0"/>
              <a:t> rate.</a:t>
            </a:r>
          </a:p>
          <a:p>
            <a:endParaRPr lang="en-US" dirty="0"/>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9036" y="1771650"/>
            <a:ext cx="4724400" cy="40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0200" y="3157042"/>
            <a:ext cx="54102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98400749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normAutofit fontScale="90000"/>
          </a:bodyPr>
          <a:lstStyle/>
          <a:p>
            <a:r>
              <a:rPr lang="en-US" smtClean="0"/>
              <a:t>Risk Adjusted Value: Two Basic Propositions</a:t>
            </a:r>
            <a:endParaRPr lang="en-US" dirty="0"/>
          </a:p>
        </p:txBody>
      </p:sp>
      <p:sp>
        <p:nvSpPr>
          <p:cNvPr id="9218" name="Rectangle 3"/>
          <p:cNvSpPr>
            <a:spLocks noGrp="1" noChangeArrowheads="1"/>
          </p:cNvSpPr>
          <p:nvPr>
            <p:ph sz="quarter" idx="1"/>
          </p:nvPr>
        </p:nvSpPr>
        <p:spPr/>
        <p:txBody>
          <a:bodyPr>
            <a:normAutofit fontScale="62500" lnSpcReduction="20000"/>
          </a:bodyPr>
          <a:lstStyle/>
          <a:p>
            <a:endParaRPr lang="en-US" smtClean="0"/>
          </a:p>
          <a:p>
            <a:pPr lvl="1"/>
            <a:endParaRPr lang="en-US" smtClean="0"/>
          </a:p>
          <a:p>
            <a:pPr lvl="1"/>
            <a:endParaRPr lang="en-US" smtClean="0"/>
          </a:p>
          <a:p>
            <a:pPr lvl="1"/>
            <a:endParaRPr lang="en-US" smtClean="0"/>
          </a:p>
          <a:p>
            <a:endParaRPr lang="en-US" smtClean="0"/>
          </a:p>
          <a:p>
            <a:endParaRPr lang="en-US" smtClean="0"/>
          </a:p>
          <a:p>
            <a:endParaRPr lang="en-US" smtClean="0"/>
          </a:p>
          <a:p>
            <a:r>
              <a:rPr lang="en-US" smtClean="0"/>
              <a:t>Proposition 1: For an asset to have value, the expected cash flows have to be positive some time over the life of the asset.</a:t>
            </a:r>
          </a:p>
          <a:p>
            <a:r>
              <a:rPr lang="en-US" smtClean="0"/>
              <a:t>Proposition 2: Assets that generate cash flows early in their life will be worth more than assets that generate cash flows later; the latter may however have greater growth and higher cash flows to compensate.</a:t>
            </a:r>
          </a:p>
          <a:p>
            <a:pPr lvl="1"/>
            <a:endParaRPr lang="en-US"/>
          </a:p>
        </p:txBody>
      </p:sp>
      <p:pic>
        <p:nvPicPr>
          <p:cNvPr id="92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457921"/>
            <a:ext cx="4724400" cy="40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191247"/>
            <a:ext cx="54102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91248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fontScale="90000"/>
          </a:bodyPr>
          <a:lstStyle/>
          <a:p>
            <a:r>
              <a:rPr lang="en-US" smtClean="0"/>
              <a:t>DCF Choices: Equity Valuation versus Firm Valuation</a:t>
            </a:r>
            <a:endParaRPr lang="en-US"/>
          </a:p>
        </p:txBody>
      </p:sp>
      <p:graphicFrame>
        <p:nvGraphicFramePr>
          <p:cNvPr id="11266" name="Object 2"/>
          <p:cNvGraphicFramePr>
            <a:graphicFrameLocks noGrp="1" noChangeAspect="1"/>
          </p:cNvGraphicFramePr>
          <p:nvPr>
            <p:ph sz="quarter" idx="1"/>
            <p:extLst>
              <p:ext uri="{D42A27DB-BD31-4B8C-83A1-F6EECF244321}">
                <p14:modId xmlns:p14="http://schemas.microsoft.com/office/powerpoint/2010/main" val="2272079291"/>
              </p:ext>
            </p:extLst>
          </p:nvPr>
        </p:nvGraphicFramePr>
        <p:xfrm>
          <a:off x="917667" y="1716116"/>
          <a:ext cx="6515008" cy="2020859"/>
        </p:xfrm>
        <a:graphic>
          <a:graphicData uri="http://schemas.openxmlformats.org/presentationml/2006/ole">
            <mc:AlternateContent xmlns:mc="http://schemas.openxmlformats.org/markup-compatibility/2006">
              <mc:Choice xmlns:v="urn:schemas-microsoft-com:vml" Requires="v">
                <p:oleObj spid="_x0000_s8204" name="Document" r:id="rId5" imgW="5486400" imgH="1701800" progId="Word.Document.8">
                  <p:embed/>
                </p:oleObj>
              </mc:Choice>
              <mc:Fallback>
                <p:oleObj name="Document" r:id="rId5" imgW="5486400" imgH="17018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667" y="1716116"/>
                        <a:ext cx="6515008" cy="2020859"/>
                      </a:xfrm>
                      <a:prstGeom prst="rect">
                        <a:avLst/>
                      </a:prstGeom>
                      <a:solidFill>
                        <a:srgbClr val="FFFFFF"/>
                      </a:solidFill>
                      <a:ln>
                        <a:noFill/>
                      </a:ln>
                      <a:extLst>
                        <a:ext uri="{FAA26D3D-D897-4be2-8F04-BA451C77F1D7}">
                          <ma14:placeholderFlag xmlns:ma14="http://schemas.microsoft.com/office/mac/drawingml/2011/main" val="1"/>
                        </a:ext>
                      </a:extLst>
                    </p:spPr>
                  </p:pic>
                </p:oleObj>
              </mc:Fallback>
            </mc:AlternateContent>
          </a:graphicData>
        </a:graphic>
      </p:graphicFrame>
      <p:sp>
        <p:nvSpPr>
          <p:cNvPr id="11267" name="Text Box 4"/>
          <p:cNvSpPr txBox="1">
            <a:spLocks noChangeArrowheads="1"/>
          </p:cNvSpPr>
          <p:nvPr/>
        </p:nvSpPr>
        <p:spPr bwMode="auto">
          <a:xfrm>
            <a:off x="4191000" y="4284742"/>
            <a:ext cx="3657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dirty="0"/>
              <a:t>Equity valuation</a:t>
            </a:r>
            <a:r>
              <a:rPr lang="en-US" sz="1800" dirty="0"/>
              <a:t>: Value just the equity claim in the business</a:t>
            </a:r>
            <a:endParaRPr lang="en-US" dirty="0"/>
          </a:p>
        </p:txBody>
      </p:sp>
      <p:sp>
        <p:nvSpPr>
          <p:cNvPr id="11268" name="Line 5"/>
          <p:cNvSpPr>
            <a:spLocks noChangeShapeType="1"/>
          </p:cNvSpPr>
          <p:nvPr/>
        </p:nvSpPr>
        <p:spPr bwMode="auto">
          <a:xfrm flipV="1">
            <a:off x="5410200" y="3629025"/>
            <a:ext cx="609600" cy="4000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9" name="Rectangle 7"/>
          <p:cNvSpPr>
            <a:spLocks noChangeArrowheads="1"/>
          </p:cNvSpPr>
          <p:nvPr/>
        </p:nvSpPr>
        <p:spPr bwMode="auto">
          <a:xfrm>
            <a:off x="1038225" y="1182291"/>
            <a:ext cx="452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a:t>Firm Valuation</a:t>
            </a:r>
            <a:r>
              <a:rPr lang="en-US" sz="1800"/>
              <a:t>: Value the entire business</a:t>
            </a:r>
          </a:p>
        </p:txBody>
      </p:sp>
      <p:sp>
        <p:nvSpPr>
          <p:cNvPr id="11270" name="Line 8"/>
          <p:cNvSpPr>
            <a:spLocks noChangeShapeType="1"/>
          </p:cNvSpPr>
          <p:nvPr/>
        </p:nvSpPr>
        <p:spPr bwMode="auto">
          <a:xfrm>
            <a:off x="1741775" y="1561319"/>
            <a:ext cx="533400" cy="4000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3361452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smtClean="0"/>
              <a:t>Equity Valuation</a:t>
            </a:r>
            <a:endParaRPr lang="en-US"/>
          </a:p>
        </p:txBody>
      </p:sp>
      <p:graphicFrame>
        <p:nvGraphicFramePr>
          <p:cNvPr id="13314" name="Object 2"/>
          <p:cNvGraphicFramePr>
            <a:graphicFrameLocks noGrp="1" noChangeAspect="1"/>
          </p:cNvGraphicFramePr>
          <p:nvPr>
            <p:ph sz="quarter" idx="1"/>
            <p:extLst>
              <p:ext uri="{D42A27DB-BD31-4B8C-83A1-F6EECF244321}">
                <p14:modId xmlns:p14="http://schemas.microsoft.com/office/powerpoint/2010/main" val="4282146047"/>
              </p:ext>
            </p:extLst>
          </p:nvPr>
        </p:nvGraphicFramePr>
        <p:xfrm>
          <a:off x="1454122" y="1611768"/>
          <a:ext cx="6434178" cy="2829847"/>
        </p:xfrm>
        <a:graphic>
          <a:graphicData uri="http://schemas.openxmlformats.org/presentationml/2006/ole">
            <mc:AlternateContent xmlns:mc="http://schemas.openxmlformats.org/markup-compatibility/2006">
              <mc:Choice xmlns:v="urn:schemas-microsoft-com:vml" Requires="v">
                <p:oleObj spid="_x0000_s10252" name="Document" r:id="rId5" imgW="5486400" imgH="2413000" progId="Word.Document.8">
                  <p:embed/>
                </p:oleObj>
              </mc:Choice>
              <mc:Fallback>
                <p:oleObj name="Document" r:id="rId5" imgW="5486400" imgH="24130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4122" y="1611768"/>
                        <a:ext cx="6434178" cy="2829847"/>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3904889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r>
              <a:rPr lang="en-US" smtClean="0"/>
              <a:t>Firm Valuation</a:t>
            </a:r>
            <a:endParaRPr lang="en-US"/>
          </a:p>
        </p:txBody>
      </p:sp>
      <p:graphicFrame>
        <p:nvGraphicFramePr>
          <p:cNvPr id="15362" name="Object 2"/>
          <p:cNvGraphicFramePr>
            <a:graphicFrameLocks noGrp="1" noChangeAspect="1"/>
          </p:cNvGraphicFramePr>
          <p:nvPr>
            <p:ph sz="quarter" idx="1"/>
            <p:extLst>
              <p:ext uri="{D42A27DB-BD31-4B8C-83A1-F6EECF244321}">
                <p14:modId xmlns:p14="http://schemas.microsoft.com/office/powerpoint/2010/main" val="2974253224"/>
              </p:ext>
            </p:extLst>
          </p:nvPr>
        </p:nvGraphicFramePr>
        <p:xfrm>
          <a:off x="1454121" y="1589282"/>
          <a:ext cx="6463261" cy="2842638"/>
        </p:xfrm>
        <a:graphic>
          <a:graphicData uri="http://schemas.openxmlformats.org/presentationml/2006/ole">
            <mc:AlternateContent xmlns:mc="http://schemas.openxmlformats.org/markup-compatibility/2006">
              <mc:Choice xmlns:v="urn:schemas-microsoft-com:vml" Requires="v">
                <p:oleObj spid="_x0000_s12300" name="Document" r:id="rId5" imgW="5486400" imgH="2413000" progId="Word.Document.8">
                  <p:embed/>
                </p:oleObj>
              </mc:Choice>
              <mc:Fallback>
                <p:oleObj name="Document" r:id="rId5" imgW="5486400" imgH="24130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4121" y="1589282"/>
                        <a:ext cx="6463261" cy="2842638"/>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904518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smtClean="0"/>
              <a:t>Generic DCF Valuation Model</a:t>
            </a:r>
            <a:endParaRPr lang="en-US"/>
          </a:p>
        </p:txBody>
      </p:sp>
      <p:pic>
        <p:nvPicPr>
          <p:cNvPr id="2969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931" r="-19931"/>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951938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mtClean="0"/>
              <a:t>First Principle of Valuation</a:t>
            </a:r>
            <a:endParaRPr lang="en-US"/>
          </a:p>
        </p:txBody>
      </p:sp>
      <p:sp>
        <p:nvSpPr>
          <p:cNvPr id="23554" name="Rectangle 3"/>
          <p:cNvSpPr>
            <a:spLocks noGrp="1" noChangeArrowheads="1"/>
          </p:cNvSpPr>
          <p:nvPr>
            <p:ph sz="quarter" idx="1"/>
          </p:nvPr>
        </p:nvSpPr>
        <p:spPr/>
        <p:txBody>
          <a:bodyPr>
            <a:normAutofit fontScale="92500" lnSpcReduction="10000"/>
          </a:bodyPr>
          <a:lstStyle/>
          <a:p>
            <a:r>
              <a:rPr lang="en-US" dirty="0" smtClean="0"/>
              <a:t>Consistency principle: Your discount rate should match up to your cash flows.  </a:t>
            </a:r>
          </a:p>
          <a:p>
            <a:r>
              <a:rPr lang="en-US" dirty="0" smtClean="0"/>
              <a:t>The key error to avoid is mismatching </a:t>
            </a:r>
            <a:r>
              <a:rPr lang="en-US" dirty="0" err="1" smtClean="0"/>
              <a:t>cashflows</a:t>
            </a:r>
            <a:r>
              <a:rPr lang="en-US" dirty="0" smtClean="0"/>
              <a:t> and discount rates:</a:t>
            </a:r>
          </a:p>
          <a:p>
            <a:pPr lvl="1"/>
            <a:r>
              <a:rPr lang="en-US" dirty="0" smtClean="0"/>
              <a:t>Discounting </a:t>
            </a:r>
            <a:r>
              <a:rPr lang="en-US" dirty="0" err="1" smtClean="0"/>
              <a:t>cashflows</a:t>
            </a:r>
            <a:r>
              <a:rPr lang="en-US" dirty="0" smtClean="0"/>
              <a:t> to equity at the weighted average cost of capital will lead to an upwardly biased estimate of the value of equity</a:t>
            </a:r>
          </a:p>
          <a:p>
            <a:pPr lvl="1"/>
            <a:r>
              <a:rPr lang="en-US" dirty="0"/>
              <a:t>D</a:t>
            </a:r>
            <a:r>
              <a:rPr lang="en-US" dirty="0" smtClean="0"/>
              <a:t>iscounting </a:t>
            </a:r>
            <a:r>
              <a:rPr lang="en-US" dirty="0" err="1" smtClean="0"/>
              <a:t>cashflows</a:t>
            </a:r>
            <a:r>
              <a:rPr lang="en-US" dirty="0" smtClean="0"/>
              <a:t> to the firm at the cost of equity will yield a downward biased estimate of the value of the firm.</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18411305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43</TotalTime>
  <Words>836</Words>
  <Application>Microsoft Macintosh PowerPoint</Application>
  <PresentationFormat>On-screen Show (16:9)</PresentationFormat>
  <Paragraphs>74</Paragraphs>
  <Slides>9</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Basic</vt:lpstr>
      <vt:lpstr>Document</vt:lpstr>
      <vt:lpstr>Session 2: INTRINSIC VALUATION Laying the Foundation</vt:lpstr>
      <vt:lpstr>The essence of intrinsic value</vt:lpstr>
      <vt:lpstr>The two faces of discounted cash flow valuation</vt:lpstr>
      <vt:lpstr>Risk Adjusted Value: Two Basic Propositions</vt:lpstr>
      <vt:lpstr>DCF Choices: Equity Valuation versus Firm Valuation</vt:lpstr>
      <vt:lpstr>Equity Valuation</vt:lpstr>
      <vt:lpstr>Firm Valuation</vt:lpstr>
      <vt:lpstr>Generic DCF Valuation Model</vt:lpstr>
      <vt:lpstr>First Principle of Valuation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DCF Valuation Laying the Foundation</dc:title>
  <dc:creator>Aswath Damodaran</dc:creator>
  <cp:lastModifiedBy>Aswath Damodaran</cp:lastModifiedBy>
  <cp:revision>7</cp:revision>
  <dcterms:created xsi:type="dcterms:W3CDTF">2011-11-03T12:05:34Z</dcterms:created>
  <dcterms:modified xsi:type="dcterms:W3CDTF">2013-01-28T13:10:56Z</dcterms:modified>
</cp:coreProperties>
</file>