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Default Extension="emf" ContentType="image/x-em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76" r:id="rId1"/>
  </p:sldMasterIdLst>
  <p:notesMasterIdLst>
    <p:notesMasterId r:id="rId16"/>
  </p:notesMasterIdLst>
  <p:handoutMasterIdLst>
    <p:handoutMasterId r:id="rId17"/>
  </p:handoutMasterIdLst>
  <p:sldIdLst>
    <p:sldId id="257" r:id="rId2"/>
    <p:sldId id="258" r:id="rId3"/>
    <p:sldId id="259" r:id="rId4"/>
    <p:sldId id="260" r:id="rId5"/>
    <p:sldId id="261" r:id="rId6"/>
    <p:sldId id="262" r:id="rId7"/>
    <p:sldId id="263" r:id="rId8"/>
    <p:sldId id="264" r:id="rId9"/>
    <p:sldId id="265" r:id="rId10"/>
    <p:sldId id="266" r:id="rId11"/>
    <p:sldId id="267" r:id="rId12"/>
    <p:sldId id="278" r:id="rId13"/>
    <p:sldId id="275" r:id="rId14"/>
    <p:sldId id="277" r:id="rId15"/>
  </p:sldIdLst>
  <p:sldSz cx="9144000" cy="5143500" type="screen16x9"/>
  <p:notesSz cx="6858000" cy="9144000"/>
  <p:kinsoku lang="ja-JP" invalStChars="、。，．・：；？！゛゜ヽヾゝゞ々ー’”）〕］｝〉》」』】°‰′″℃￠％ぁぃぅぇぉっゃゅょゎァィゥェォッャュョヮヵヶ!%),.:;?]}｡｣､･ｧｨｩｪｫｬｭｮｯｰﾞﾟ" invalEndChars="‘“（〔［｛〈《「『【￥＄$([\{｢￡"/>
  <p:defaultTextStyle>
    <a:defPPr>
      <a:defRPr lang="en-US"/>
    </a:defPPr>
    <a:lvl1pPr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1pPr>
    <a:lvl2pPr marL="4572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2pPr>
    <a:lvl3pPr marL="9144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3pPr>
    <a:lvl4pPr marL="13716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4pPr>
    <a:lvl5pPr marL="18288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5pPr>
    <a:lvl6pPr marL="2286000" algn="l" defTabSz="457200" rtl="0" eaLnBrk="1" latinLnBrk="0" hangingPunct="1">
      <a:defRPr sz="2400" i="1" kern="1200">
        <a:solidFill>
          <a:schemeClr val="tx1"/>
        </a:solidFill>
        <a:latin typeface="Helvetica" charset="0"/>
        <a:ea typeface="ＭＳ Ｐゴシック" charset="0"/>
        <a:cs typeface="ＭＳ Ｐゴシック" charset="0"/>
      </a:defRPr>
    </a:lvl6pPr>
    <a:lvl7pPr marL="2743200" algn="l" defTabSz="457200" rtl="0" eaLnBrk="1" latinLnBrk="0" hangingPunct="1">
      <a:defRPr sz="2400" i="1" kern="1200">
        <a:solidFill>
          <a:schemeClr val="tx1"/>
        </a:solidFill>
        <a:latin typeface="Helvetica" charset="0"/>
        <a:ea typeface="ＭＳ Ｐゴシック" charset="0"/>
        <a:cs typeface="ＭＳ Ｐゴシック" charset="0"/>
      </a:defRPr>
    </a:lvl7pPr>
    <a:lvl8pPr marL="3200400" algn="l" defTabSz="457200" rtl="0" eaLnBrk="1" latinLnBrk="0" hangingPunct="1">
      <a:defRPr sz="2400" i="1" kern="1200">
        <a:solidFill>
          <a:schemeClr val="tx1"/>
        </a:solidFill>
        <a:latin typeface="Helvetica" charset="0"/>
        <a:ea typeface="ＭＳ Ｐゴシック" charset="0"/>
        <a:cs typeface="ＭＳ Ｐゴシック" charset="0"/>
      </a:defRPr>
    </a:lvl8pPr>
    <a:lvl9pPr marL="3657600" algn="l" defTabSz="457200" rtl="0" eaLnBrk="1" latinLnBrk="0" hangingPunct="1">
      <a:defRPr sz="2400" i="1" kern="1200">
        <a:solidFill>
          <a:schemeClr val="tx1"/>
        </a:solidFill>
        <a:latin typeface="Helvetica" charset="0"/>
        <a:ea typeface="ＭＳ Ｐゴシック" charset="0"/>
        <a:cs typeface="ＭＳ Ｐゴシック"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9" d="100"/>
          <a:sy n="129" d="100"/>
        </p:scale>
        <p:origin x="-240" y="-96"/>
      </p:cViewPr>
      <p:guideLst>
        <p:guide orient="horz" pos="1620"/>
        <p:guide pos="2880"/>
      </p:guideLst>
    </p:cSldViewPr>
  </p:slid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viewProps" Target="viewProps.xml"/><Relationship Id="rId21" Type="http://schemas.openxmlformats.org/officeDocument/2006/relationships/theme" Target="theme/theme1.xml"/><Relationship Id="rId22"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notesMaster" Target="notesMasters/notesMaster1.xml"/><Relationship Id="rId17" Type="http://schemas.openxmlformats.org/officeDocument/2006/relationships/handoutMaster" Target="handoutMasters/handoutMaster1.xml"/><Relationship Id="rId18" Type="http://schemas.openxmlformats.org/officeDocument/2006/relationships/printerSettings" Target="printerSettings/printerSettings1.bin"/><Relationship Id="rId19" Type="http://schemas.openxmlformats.org/officeDocument/2006/relationships/presProps" Target="presProp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69AE3713-ACBF-724A-93DB-DC907B78FE4A}" type="datetimeFigureOut">
              <a:rPr lang="en-US" smtClean="0"/>
              <a:t>1/30/13</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BA3DF658-4B58-C848-B455-B4092F08595E}" type="slidenum">
              <a:rPr lang="en-US" smtClean="0"/>
              <a:t>‹#›</a:t>
            </a:fld>
            <a:endParaRPr lang="en-US"/>
          </a:p>
        </p:txBody>
      </p:sp>
    </p:spTree>
    <p:extLst>
      <p:ext uri="{BB962C8B-B14F-4D97-AF65-F5344CB8AC3E}">
        <p14:creationId xmlns:p14="http://schemas.microsoft.com/office/powerpoint/2010/main" val="2104294978"/>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E700EF4-B61C-7246-B31D-54C1034AB8E0}" type="datetimeFigureOut">
              <a:rPr lang="en-US" smtClean="0"/>
              <a:t>1/30/13</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0719D28-E7E4-DC41-9A18-7AA3D431A796}" type="slidenum">
              <a:rPr lang="en-US" smtClean="0"/>
              <a:t>‹#›</a:t>
            </a:fld>
            <a:endParaRPr lang="en-US"/>
          </a:p>
        </p:txBody>
      </p:sp>
    </p:spTree>
    <p:extLst>
      <p:ext uri="{BB962C8B-B14F-4D97-AF65-F5344CB8AC3E}">
        <p14:creationId xmlns:p14="http://schemas.microsoft.com/office/powerpoint/2010/main" val="909058166"/>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5" name="Slide Image Placeholder 1"/>
          <p:cNvSpPr>
            <a:spLocks noGrp="1" noRot="1" noChangeAspect="1"/>
          </p:cNvSpPr>
          <p:nvPr>
            <p:ph type="sldImg"/>
          </p:nvPr>
        </p:nvSpPr>
        <p:spPr>
          <a:xfrm>
            <a:off x="393700" y="692150"/>
            <a:ext cx="6070600" cy="3416300"/>
          </a:xfrm>
          <a:ln/>
        </p:spPr>
      </p:sp>
      <p:sp>
        <p:nvSpPr>
          <p:cNvPr id="614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latin typeface="Helvetica" charset="0"/>
              <a:ea typeface="ＭＳ Ｐゴシック" charset="0"/>
              <a:cs typeface="ＭＳ Ｐゴシック"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3" name="Slide Image Placeholder 1"/>
          <p:cNvSpPr>
            <a:spLocks noGrp="1" noRot="1" noChangeAspect="1"/>
          </p:cNvSpPr>
          <p:nvPr>
            <p:ph type="sldImg"/>
          </p:nvPr>
        </p:nvSpPr>
        <p:spPr>
          <a:xfrm>
            <a:off x="393700" y="692150"/>
            <a:ext cx="6070600" cy="3416300"/>
          </a:xfrm>
          <a:ln/>
        </p:spPr>
      </p:sp>
      <p:sp>
        <p:nvSpPr>
          <p:cNvPr id="819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Helvetica" charset="0"/>
                <a:ea typeface="ＭＳ Ｐゴシック" charset="0"/>
                <a:cs typeface="ＭＳ Ｐゴシック" charset="0"/>
              </a:rPr>
              <a:t>The allure of real options is that they allow you to add a premium to traditional value estimates (NPV, discounted cash flow value) and override what are generally considered hard and fast rules in finance. Thus, you can use the real options argument to take a negative NPV investment, bid for a non-viable patent or pay more than fair value (estimated from cashflows) on an acquisition.</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1" name="Rectangle 1026"/>
          <p:cNvSpPr>
            <a:spLocks noGrp="1" noRot="1" noChangeAspect="1" noChangeArrowheads="1" noTextEdit="1"/>
          </p:cNvSpPr>
          <p:nvPr>
            <p:ph type="sldImg"/>
          </p:nvPr>
        </p:nvSpPr>
        <p:spPr>
          <a:xfrm>
            <a:off x="393700" y="692150"/>
            <a:ext cx="6070600" cy="3416300"/>
          </a:xfrm>
          <a:ln/>
        </p:spPr>
      </p:sp>
      <p:sp>
        <p:nvSpPr>
          <p:cNvPr id="10242" name="Rectangle 1027"/>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Helvetica" charset="0"/>
                <a:ea typeface="ＭＳ Ｐゴシック" charset="0"/>
                <a:cs typeface="ＭＳ Ｐゴシック" charset="0"/>
              </a:rPr>
              <a:t>Expected value of this investment = -10</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Rectangle 1026"/>
          <p:cNvSpPr>
            <a:spLocks noGrp="1" noRot="1" noChangeAspect="1" noChangeArrowheads="1" noTextEdit="1"/>
          </p:cNvSpPr>
          <p:nvPr>
            <p:ph type="sldImg"/>
          </p:nvPr>
        </p:nvSpPr>
        <p:spPr>
          <a:xfrm>
            <a:off x="393700" y="692150"/>
            <a:ext cx="6070600" cy="3416300"/>
          </a:xfrm>
          <a:ln/>
        </p:spPr>
      </p:sp>
      <p:sp>
        <p:nvSpPr>
          <p:cNvPr id="12290" name="Rectangle 1027"/>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Helvetica" charset="0"/>
                <a:ea typeface="ＭＳ Ｐゴシック" charset="0"/>
                <a:cs typeface="ＭＳ Ｐゴシック" charset="0"/>
              </a:rPr>
              <a:t>If you ignore time value, the cumulative probabilities of success and failure and the cumulative costs of each have not changed in this example but the expected value has become positive… </a:t>
            </a:r>
          </a:p>
          <a:p>
            <a:r>
              <a:rPr lang="en-US">
                <a:latin typeface="Helvetica" charset="0"/>
                <a:ea typeface="ＭＳ Ｐゴシック" charset="0"/>
                <a:cs typeface="ＭＳ Ｐゴシック" charset="0"/>
              </a:rPr>
              <a:t>The gain comes from the fact that what you </a:t>
            </a:r>
            <a:r>
              <a:rPr lang="en-US" u="sng">
                <a:latin typeface="Helvetica" charset="0"/>
                <a:ea typeface="ＭＳ Ｐゴシック" charset="0"/>
                <a:cs typeface="ＭＳ Ｐゴシック" charset="0"/>
              </a:rPr>
              <a:t>learn at the first stage </a:t>
            </a:r>
            <a:r>
              <a:rPr lang="en-US">
                <a:latin typeface="Helvetica" charset="0"/>
                <a:ea typeface="ＭＳ Ｐゴシック" charset="0"/>
                <a:cs typeface="ＭＳ Ｐゴシック" charset="0"/>
              </a:rPr>
              <a:t>allows you to </a:t>
            </a:r>
            <a:r>
              <a:rPr lang="en-US" u="sng">
                <a:latin typeface="Helvetica" charset="0"/>
                <a:ea typeface="ＭＳ Ｐゴシック" charset="0"/>
                <a:cs typeface="ＭＳ Ｐゴシック" charset="0"/>
              </a:rPr>
              <a:t>make better decisions in the second</a:t>
            </a:r>
            <a:r>
              <a:rPr lang="en-US">
                <a:latin typeface="Helvetica" charset="0"/>
                <a:ea typeface="ＭＳ Ｐゴシック" charset="0"/>
                <a:cs typeface="ＭＳ Ｐゴシック" charset="0"/>
              </a:rPr>
              <a:t>. This learning is the essence of the value of real options and is what often gets ignored in conventional discounted cashflow valuation, where we take the expected cashflows from today</a:t>
            </a:r>
            <a:r>
              <a:rPr lang="ja-JP" altLang="en-US">
                <a:latin typeface="Helvetica" charset="0"/>
                <a:ea typeface="ＭＳ Ｐゴシック" charset="0"/>
                <a:cs typeface="ＭＳ Ｐゴシック" charset="0"/>
              </a:rPr>
              <a:t>’</a:t>
            </a:r>
            <a:r>
              <a:rPr lang="en-US" altLang="ja-JP">
                <a:latin typeface="Helvetica" charset="0"/>
                <a:ea typeface="ＭＳ Ｐゴシック" charset="0"/>
                <a:cs typeface="ＭＳ Ｐゴシック" charset="0"/>
              </a:rPr>
              <a:t>s vantage point without considering other pathways that the firm might choose given what happens in the first year, the second year etc.</a:t>
            </a:r>
          </a:p>
          <a:p>
            <a:r>
              <a:rPr lang="en-US">
                <a:latin typeface="Helvetica" charset="0"/>
                <a:ea typeface="ＭＳ Ｐゴシック" charset="0"/>
                <a:cs typeface="ＭＳ Ｐゴシック" charset="0"/>
              </a:rPr>
              <a:t>The keys to real option value then come from learning and adaptive behavior.</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Slide Image Placeholder 1"/>
          <p:cNvSpPr>
            <a:spLocks noGrp="1" noRot="1" noChangeAspect="1"/>
          </p:cNvSpPr>
          <p:nvPr>
            <p:ph type="sldImg"/>
          </p:nvPr>
        </p:nvSpPr>
        <p:spPr>
          <a:xfrm>
            <a:off x="393700" y="692150"/>
            <a:ext cx="6070600" cy="3416300"/>
          </a:xfrm>
          <a:ln/>
        </p:spPr>
      </p:sp>
      <p:sp>
        <p:nvSpPr>
          <p:cNvPr id="1433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Helvetica" charset="0"/>
                <a:ea typeface="ＭＳ Ｐゴシック" charset="0"/>
                <a:cs typeface="ＭＳ Ｐゴシック" charset="0"/>
              </a:rPr>
              <a:t>To prevent real options arguments from overwhelming common sense, we have to ensure that all three questions get answered in the affirmative before we use the argument in the first place.</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Slide Image Placeholder 1"/>
          <p:cNvSpPr>
            <a:spLocks noGrp="1" noRot="1" noChangeAspect="1"/>
          </p:cNvSpPr>
          <p:nvPr>
            <p:ph type="sldImg"/>
          </p:nvPr>
        </p:nvSpPr>
        <p:spPr>
          <a:xfrm>
            <a:off x="393700" y="692150"/>
            <a:ext cx="6070600" cy="3416300"/>
          </a:xfrm>
          <a:ln/>
        </p:spPr>
      </p:sp>
      <p:sp>
        <p:nvSpPr>
          <p:cNvPr id="1638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atin typeface="Helvetica" charset="0"/>
                <a:ea typeface="ＭＳ Ｐゴシック" charset="0"/>
                <a:cs typeface="ＭＳ Ｐゴシック" charset="0"/>
              </a:rPr>
              <a:t>You are looking for all three to exist before you attach the option moniker on an asset:</a:t>
            </a:r>
          </a:p>
          <a:p>
            <a:pPr>
              <a:buFontTx/>
              <a:buAutoNum type="arabicPeriod"/>
            </a:pPr>
            <a:r>
              <a:rPr lang="en-US">
                <a:latin typeface="Helvetica" charset="0"/>
                <a:ea typeface="ＭＳ Ｐゴシック" charset="0"/>
                <a:cs typeface="ＭＳ Ｐゴシック" charset="0"/>
              </a:rPr>
              <a:t>There has to be an underlying asset</a:t>
            </a:r>
          </a:p>
          <a:p>
            <a:pPr>
              <a:buFontTx/>
              <a:buAutoNum type="arabicPeriod"/>
            </a:pPr>
            <a:r>
              <a:rPr lang="en-US">
                <a:latin typeface="Helvetica" charset="0"/>
                <a:ea typeface="ＭＳ Ｐゴシック" charset="0"/>
                <a:cs typeface="ＭＳ Ｐゴシック" charset="0"/>
              </a:rPr>
              <a:t>The payoff has to be contingent on an event happening</a:t>
            </a:r>
          </a:p>
          <a:p>
            <a:pPr>
              <a:buFontTx/>
              <a:buAutoNum type="arabicPeriod"/>
            </a:pPr>
            <a:r>
              <a:rPr lang="en-US">
                <a:latin typeface="Helvetica" charset="0"/>
                <a:ea typeface="ＭＳ Ｐゴシック" charset="0"/>
                <a:cs typeface="ＭＳ Ｐゴシック" charset="0"/>
              </a:rPr>
              <a:t>There has to be a finite life.</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Slide Image Placeholder 1"/>
          <p:cNvSpPr>
            <a:spLocks noGrp="1" noRot="1" noChangeAspect="1"/>
          </p:cNvSpPr>
          <p:nvPr>
            <p:ph type="sldImg"/>
          </p:nvPr>
        </p:nvSpPr>
        <p:spPr>
          <a:xfrm>
            <a:off x="393700" y="692150"/>
            <a:ext cx="6070600" cy="3416300"/>
          </a:xfrm>
          <a:ln/>
        </p:spPr>
      </p:sp>
      <p:sp>
        <p:nvSpPr>
          <p:cNvPr id="1843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Helvetica" charset="0"/>
                <a:ea typeface="ＭＳ Ｐゴシック" charset="0"/>
                <a:cs typeface="ＭＳ Ｐゴシック" charset="0"/>
              </a:rPr>
              <a:t>Any asset with a cash flow payoff that resembles this has call option characteristics.</a:t>
            </a:r>
          </a:p>
          <a:p>
            <a:r>
              <a:rPr lang="en-US">
                <a:latin typeface="Helvetica" charset="0"/>
                <a:ea typeface="ＭＳ Ｐゴシック" charset="0"/>
                <a:cs typeface="ＭＳ Ｐゴシック" charset="0"/>
              </a:rPr>
              <a:t>The key is that losses are limited and profits are not.</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Slide Image Placeholder 1"/>
          <p:cNvSpPr>
            <a:spLocks noGrp="1" noRot="1" noChangeAspect="1"/>
          </p:cNvSpPr>
          <p:nvPr>
            <p:ph type="sldImg"/>
          </p:nvPr>
        </p:nvSpPr>
        <p:spPr>
          <a:xfrm>
            <a:off x="393700" y="692150"/>
            <a:ext cx="6070600" cy="3416300"/>
          </a:xfrm>
          <a:ln/>
        </p:spPr>
      </p:sp>
      <p:sp>
        <p:nvSpPr>
          <p:cNvPr id="2048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Helvetica" charset="0"/>
                <a:ea typeface="ＭＳ Ｐゴシック" charset="0"/>
                <a:cs typeface="ＭＳ Ｐゴシック" charset="0"/>
              </a:rPr>
              <a:t>Any asset with a cash flow payoff that resembles this has put option characteristics.</a:t>
            </a:r>
          </a:p>
          <a:p>
            <a:endParaRPr lang="en-US">
              <a:latin typeface="Helvetica" charset="0"/>
              <a:ea typeface="ＭＳ Ｐゴシック" charset="0"/>
              <a:cs typeface="ＭＳ Ｐゴシック" charset="0"/>
            </a:endParaRPr>
          </a:p>
          <a:p>
            <a:endParaRPr lang="en-US">
              <a:latin typeface="Helvetica" charset="0"/>
              <a:ea typeface="ＭＳ Ｐゴシック" charset="0"/>
              <a:cs typeface="ＭＳ Ｐゴシック"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Slide Image Placeholder 1"/>
          <p:cNvSpPr>
            <a:spLocks noGrp="1" noRot="1" noChangeAspect="1"/>
          </p:cNvSpPr>
          <p:nvPr>
            <p:ph type="sldImg"/>
          </p:nvPr>
        </p:nvSpPr>
        <p:spPr>
          <a:xfrm>
            <a:off x="393700" y="692150"/>
            <a:ext cx="6070600" cy="3416300"/>
          </a:xfrm>
          <a:ln/>
        </p:spPr>
      </p:sp>
      <p:sp>
        <p:nvSpPr>
          <p:cNvPr id="2253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Helvetica" charset="0"/>
                <a:ea typeface="ＭＳ Ｐゴシック" charset="0"/>
                <a:cs typeface="ＭＳ Ｐゴシック" charset="0"/>
              </a:rPr>
              <a:t>Exclusivity is the defining variable determining whether an option has value. If you and only you can exercise the option, you get 100% of its value. If others also have the opportunity, you start losing value. In effect, opportunities that are available to every one are not options. </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Slide Image Placeholder 1"/>
          <p:cNvSpPr>
            <a:spLocks noGrp="1" noRot="1" noChangeAspect="1"/>
          </p:cNvSpPr>
          <p:nvPr>
            <p:ph type="sldImg"/>
          </p:nvPr>
        </p:nvSpPr>
        <p:spPr>
          <a:xfrm>
            <a:off x="393700" y="692150"/>
            <a:ext cx="6070600" cy="3416300"/>
          </a:xfrm>
          <a:ln/>
        </p:spPr>
      </p:sp>
      <p:sp>
        <p:nvSpPr>
          <p:cNvPr id="2457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Helvetica" charset="0"/>
                <a:ea typeface="ＭＳ Ｐゴシック" charset="0"/>
                <a:cs typeface="ＭＳ Ｐゴシック" charset="0"/>
              </a:rPr>
              <a:t>These six variables are constants in all option pricing models. The one variable that is key is risk. Unlike every other asset, options gain value as the underlying asset becomes riskier, because the downside is limited (see limited losses in cash flow diagram).</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Slide Image Placeholder 1"/>
          <p:cNvSpPr>
            <a:spLocks noGrp="1" noRot="1" noChangeAspect="1"/>
          </p:cNvSpPr>
          <p:nvPr>
            <p:ph type="sldImg"/>
          </p:nvPr>
        </p:nvSpPr>
        <p:spPr>
          <a:xfrm>
            <a:off x="393700" y="692150"/>
            <a:ext cx="6070600" cy="3416300"/>
          </a:xfrm>
          <a:ln/>
        </p:spPr>
      </p:sp>
      <p:sp>
        <p:nvSpPr>
          <p:cNvPr id="2662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latin typeface="Helvetica" charset="0"/>
              <a:ea typeface="ＭＳ Ｐゴシック" charset="0"/>
              <a:cs typeface="ＭＳ Ｐゴシック"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Slide Image Placeholder 1"/>
          <p:cNvSpPr>
            <a:spLocks noGrp="1" noRot="1" noChangeAspect="1"/>
          </p:cNvSpPr>
          <p:nvPr>
            <p:ph type="sldImg"/>
          </p:nvPr>
        </p:nvSpPr>
        <p:spPr>
          <a:xfrm>
            <a:off x="393700" y="692150"/>
            <a:ext cx="6070600" cy="3416300"/>
          </a:xfrm>
          <a:ln/>
        </p:spPr>
      </p:sp>
      <p:sp>
        <p:nvSpPr>
          <p:cNvPr id="4301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latin typeface="Helvetica" charset="0"/>
              <a:ea typeface="ＭＳ Ｐゴシック" charset="0"/>
              <a:cs typeface="ＭＳ Ｐゴシック"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Slide Image Placeholder 1"/>
          <p:cNvSpPr>
            <a:spLocks noGrp="1" noRot="1" noChangeAspect="1"/>
          </p:cNvSpPr>
          <p:nvPr>
            <p:ph type="sldImg"/>
          </p:nvPr>
        </p:nvSpPr>
        <p:spPr>
          <a:xfrm>
            <a:off x="393700" y="692150"/>
            <a:ext cx="6070600" cy="3416300"/>
          </a:xfrm>
          <a:ln/>
        </p:spPr>
      </p:sp>
      <p:sp>
        <p:nvSpPr>
          <p:cNvPr id="4710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latin typeface="Helvetica" charset="0"/>
              <a:ea typeface="ＭＳ Ｐゴシック" charset="0"/>
              <a:cs typeface="ＭＳ Ｐゴシック"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e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blipFill dpi="0" rotWithShape="1">
          <a:blip r:embed="rId2">
            <a:duotone>
              <a:schemeClr val="accent2">
                <a:shade val="45000"/>
                <a:satMod val="135000"/>
              </a:schemeClr>
              <a:prstClr val="white"/>
            </a:duotone>
          </a:blip>
          <a:srcRect/>
          <a:stretch>
            <a:fillRect l="-9000" r="-5000" b="1000"/>
          </a:stretch>
        </a:blipFill>
        <a:effectLst/>
      </p:bgPr>
    </p:bg>
    <p:spTree>
      <p:nvGrpSpPr>
        <p:cNvPr id="1" name=""/>
        <p:cNvGrpSpPr/>
        <p:nvPr/>
      </p:nvGrpSpPr>
      <p:grpSpPr>
        <a:xfrm>
          <a:off x="0" y="0"/>
          <a:ext cx="0" cy="0"/>
          <a:chOff x="0" y="0"/>
          <a:chExt cx="0" cy="0"/>
        </a:xfrm>
      </p:grpSpPr>
      <p:sp>
        <p:nvSpPr>
          <p:cNvPr id="7" name="Rectangle 6"/>
          <p:cNvSpPr/>
          <p:nvPr/>
        </p:nvSpPr>
        <p:spPr bwMode="white">
          <a:xfrm>
            <a:off x="0" y="4478274"/>
            <a:ext cx="9144000" cy="665226"/>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10" name="Rectangle 9"/>
          <p:cNvSpPr/>
          <p:nvPr/>
        </p:nvSpPr>
        <p:spPr>
          <a:xfrm>
            <a:off x="-9144" y="4539996"/>
            <a:ext cx="2249424" cy="534924"/>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11" name="Rectangle 10"/>
          <p:cNvSpPr/>
          <p:nvPr/>
        </p:nvSpPr>
        <p:spPr>
          <a:xfrm>
            <a:off x="2359152" y="4533138"/>
            <a:ext cx="6784848" cy="534924"/>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8" name="Title 7"/>
          <p:cNvSpPr>
            <a:spLocks noGrp="1"/>
          </p:cNvSpPr>
          <p:nvPr>
            <p:ph type="ctrTitle"/>
          </p:nvPr>
        </p:nvSpPr>
        <p:spPr>
          <a:xfrm>
            <a:off x="2362200" y="3028950"/>
            <a:ext cx="6477000" cy="1371600"/>
          </a:xfrm>
        </p:spPr>
        <p:txBody>
          <a:bodyPr anchor="b"/>
          <a:lstStyle>
            <a:lvl1pPr>
              <a:defRPr cap="all" baseline="0"/>
            </a:lvl1pPr>
          </a:lstStyle>
          <a:p>
            <a:r>
              <a:rPr lang="en-US" smtClean="0"/>
              <a:t>Click to edit Master title style</a:t>
            </a:r>
            <a:endParaRPr lang="en-US" dirty="0"/>
          </a:p>
        </p:txBody>
      </p:sp>
      <p:sp>
        <p:nvSpPr>
          <p:cNvPr id="9" name="Subtitle 8"/>
          <p:cNvSpPr>
            <a:spLocks noGrp="1"/>
          </p:cNvSpPr>
          <p:nvPr>
            <p:ph type="subTitle" idx="1"/>
          </p:nvPr>
        </p:nvSpPr>
        <p:spPr>
          <a:xfrm>
            <a:off x="2362200" y="4537528"/>
            <a:ext cx="6705600" cy="51435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smtClean="0"/>
              <a:t>Click to edit Master subtitle style</a:t>
            </a:r>
            <a:endParaRPr lang="en-US" dirty="0"/>
          </a:p>
        </p:txBody>
      </p:sp>
      <p:sp>
        <p:nvSpPr>
          <p:cNvPr id="28" name="Date Placeholder 27"/>
          <p:cNvSpPr>
            <a:spLocks noGrp="1"/>
          </p:cNvSpPr>
          <p:nvPr>
            <p:ph type="dt" sz="half" idx="10"/>
          </p:nvPr>
        </p:nvSpPr>
        <p:spPr>
          <a:xfrm>
            <a:off x="76200" y="4551524"/>
            <a:ext cx="2057400" cy="514350"/>
          </a:xfrm>
        </p:spPr>
        <p:txBody>
          <a:bodyPr>
            <a:noAutofit/>
          </a:bodyPr>
          <a:lstStyle>
            <a:lvl1pPr algn="ctr">
              <a:defRPr sz="2000">
                <a:solidFill>
                  <a:srgbClr val="FFFFFF"/>
                </a:solidFill>
              </a:defRPr>
            </a:lvl1pPr>
          </a:lstStyle>
          <a:p>
            <a:pPr algn="ctr"/>
            <a:r>
              <a:rPr lang="en-US" sz="2000" smtClean="0">
                <a:solidFill>
                  <a:srgbClr val="FFFFFF"/>
                </a:solidFill>
              </a:rPr>
              <a:t>‹#›</a:t>
            </a:r>
            <a:endParaRPr lang="en-US" sz="2000" dirty="0">
              <a:solidFill>
                <a:srgbClr val="FFFFFF"/>
              </a:solidFill>
            </a:endParaRPr>
          </a:p>
        </p:txBody>
      </p:sp>
      <p:sp>
        <p:nvSpPr>
          <p:cNvPr id="17" name="Footer Placeholder 16"/>
          <p:cNvSpPr>
            <a:spLocks noGrp="1"/>
          </p:cNvSpPr>
          <p:nvPr>
            <p:ph type="ftr" sz="quarter" idx="11"/>
          </p:nvPr>
        </p:nvSpPr>
        <p:spPr>
          <a:xfrm>
            <a:off x="2085393" y="177404"/>
            <a:ext cx="5867400" cy="273844"/>
          </a:xfrm>
        </p:spPr>
        <p:txBody>
          <a:bodyPr/>
          <a:lstStyle>
            <a:lvl1pPr algn="r">
              <a:defRPr>
                <a:solidFill>
                  <a:schemeClr val="tx2"/>
                </a:solidFill>
              </a:defRPr>
            </a:lvl1pPr>
          </a:lstStyle>
          <a:p>
            <a:pPr algn="r"/>
            <a:r>
              <a:rPr lang="en-US" smtClean="0">
                <a:solidFill>
                  <a:schemeClr val="tx2"/>
                </a:solidFill>
              </a:rPr>
              <a:t>Aswath Damodaran</a:t>
            </a:r>
            <a:endParaRPr lang="en-US" dirty="0">
              <a:solidFill>
                <a:schemeClr val="tx2"/>
              </a:solidFill>
            </a:endParaRPr>
          </a:p>
        </p:txBody>
      </p:sp>
      <p:sp>
        <p:nvSpPr>
          <p:cNvPr id="29" name="Slide Number Placeholder 28"/>
          <p:cNvSpPr>
            <a:spLocks noGrp="1"/>
          </p:cNvSpPr>
          <p:nvPr>
            <p:ph type="sldNum" sz="quarter" idx="12"/>
          </p:nvPr>
        </p:nvSpPr>
        <p:spPr>
          <a:xfrm>
            <a:off x="8001000" y="171450"/>
            <a:ext cx="838200" cy="285750"/>
          </a:xfrm>
        </p:spPr>
        <p:txBody>
          <a:bodyPr/>
          <a:lstStyle>
            <a:lvl1pPr>
              <a:defRPr>
                <a:solidFill>
                  <a:schemeClr val="tx2"/>
                </a:solidFill>
              </a:defRPr>
            </a:lvl1pPr>
          </a:lstStyle>
          <a:p>
            <a:fld id="{72AC53DF-4216-466D-99A7-94400E6C2A25}" type="slidenum">
              <a:rPr lang="en-US" smtClean="0"/>
              <a:pPr/>
              <a:t>‹#›</a:t>
            </a:fld>
            <a:endParaRPr lang="en-US" dirty="0">
              <a:solidFill>
                <a:schemeClr val="tx2"/>
              </a:solidFill>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12648" y="171450"/>
            <a:ext cx="8153400" cy="742950"/>
          </a:xfrm>
        </p:spPr>
        <p:txBody>
          <a:bodyPr/>
          <a:lstStyle/>
          <a:p>
            <a:r>
              <a:rPr lang="en-US" smtClean="0"/>
              <a:t>Click to edit Master title style</a:t>
            </a:r>
            <a:endParaRPr lang="en-US" dirty="0"/>
          </a:p>
        </p:txBody>
      </p:sp>
      <p:sp>
        <p:nvSpPr>
          <p:cNvPr id="5" name="Footer Placeholder 4"/>
          <p:cNvSpPr>
            <a:spLocks noGrp="1"/>
          </p:cNvSpPr>
          <p:nvPr>
            <p:ph type="ftr" sz="quarter" idx="11"/>
          </p:nvPr>
        </p:nvSpPr>
        <p:spPr/>
        <p:txBody>
          <a:bodyPr/>
          <a:lstStyle>
            <a:lvl1pPr algn="l">
              <a:defRPr/>
            </a:lvl1pPr>
          </a:lstStyle>
          <a:p>
            <a:r>
              <a:rPr lang="en-US" dirty="0" smtClean="0"/>
              <a:t>Aswath Damodaran</a:t>
            </a:r>
            <a:endParaRPr lang="en-US" dirty="0"/>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1AD93096-5B34-4342-9326-69289CEAE4C2}" type="slidenum">
              <a:rPr lang="en-US" smtClean="0"/>
              <a:pPr/>
              <a:t>‹#›</a:t>
            </a:fld>
            <a:endParaRPr lang="en-US" dirty="0">
              <a:solidFill>
                <a:srgbClr val="FFFFFF"/>
              </a:solidFill>
            </a:endParaRPr>
          </a:p>
        </p:txBody>
      </p:sp>
      <p:sp>
        <p:nvSpPr>
          <p:cNvPr id="8" name="Content Placeholder 7"/>
          <p:cNvSpPr>
            <a:spLocks noGrp="1"/>
          </p:cNvSpPr>
          <p:nvPr>
            <p:ph sz="quarter" idx="1"/>
          </p:nvPr>
        </p:nvSpPr>
        <p:spPr>
          <a:xfrm>
            <a:off x="612648" y="1200150"/>
            <a:ext cx="8153400" cy="33718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3" name="TextBox 2"/>
          <p:cNvSpPr txBox="1"/>
          <p:nvPr/>
        </p:nvSpPr>
        <p:spPr>
          <a:xfrm>
            <a:off x="8587762" y="4787726"/>
            <a:ext cx="479017" cy="338554"/>
          </a:xfrm>
          <a:prstGeom prst="rect">
            <a:avLst/>
          </a:prstGeom>
          <a:noFill/>
        </p:spPr>
        <p:txBody>
          <a:bodyPr wrap="none" rtlCol="0">
            <a:spAutoFit/>
          </a:bodyPr>
          <a:lstStyle/>
          <a:p>
            <a:fld id="{A1DA0126-419A-8843-BA24-8B1DD2FAED52}" type="slidenum">
              <a:rPr lang="en-US" sz="1600" smtClean="0"/>
              <a:t>‹#›</a:t>
            </a:fld>
            <a:endParaRPr lang="en-US" sz="160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371601" y="2057400"/>
            <a:ext cx="7123113" cy="1254919"/>
          </a:xfrm>
        </p:spPr>
        <p:txBody>
          <a:bodyPr anchor="t"/>
          <a:lstStyle>
            <a:lvl1pPr>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smtClean="0"/>
              <a:t>Click to edit Master text styles</a:t>
            </a:r>
          </a:p>
        </p:txBody>
      </p:sp>
      <p:sp>
        <p:nvSpPr>
          <p:cNvPr id="7" name="Rectangle 6"/>
          <p:cNvSpPr/>
          <p:nvPr/>
        </p:nvSpPr>
        <p:spPr bwMode="white">
          <a:xfrm>
            <a:off x="0" y="1143000"/>
            <a:ext cx="9144000" cy="85725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8" name="Rectangle 7"/>
          <p:cNvSpPr/>
          <p:nvPr/>
        </p:nvSpPr>
        <p:spPr>
          <a:xfrm>
            <a:off x="0" y="1200150"/>
            <a:ext cx="1295400" cy="74295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9" name="Rectangle 8"/>
          <p:cNvSpPr/>
          <p:nvPr/>
        </p:nvSpPr>
        <p:spPr>
          <a:xfrm>
            <a:off x="1371600" y="1200150"/>
            <a:ext cx="7772400" cy="74295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2" name="Title 1"/>
          <p:cNvSpPr>
            <a:spLocks noGrp="1"/>
          </p:cNvSpPr>
          <p:nvPr>
            <p:ph type="title"/>
          </p:nvPr>
        </p:nvSpPr>
        <p:spPr>
          <a:xfrm>
            <a:off x="1371600" y="1200150"/>
            <a:ext cx="7620000" cy="742950"/>
          </a:xfrm>
        </p:spPr>
        <p:txBody>
          <a:bodyPr/>
          <a:lstStyle>
            <a:lvl1pPr algn="l">
              <a:buNone/>
              <a:defRPr sz="4400" b="0" cap="none">
                <a:solidFill>
                  <a:srgbClr val="FFFFFF"/>
                </a:solidFill>
              </a:defRPr>
            </a:lvl1pPr>
          </a:lstStyle>
          <a:p>
            <a:r>
              <a:rPr lang="en-US" smtClean="0"/>
              <a:t>Click to edit Master title style</a:t>
            </a:r>
            <a:endParaRPr lang="en-US" dirty="0"/>
          </a:p>
        </p:txBody>
      </p:sp>
      <p:sp>
        <p:nvSpPr>
          <p:cNvPr id="12" name="Date Placeholder 11"/>
          <p:cNvSpPr>
            <a:spLocks noGrp="1"/>
          </p:cNvSpPr>
          <p:nvPr>
            <p:ph type="dt" sz="half" idx="10"/>
          </p:nvPr>
        </p:nvSpPr>
        <p:spPr/>
        <p:txBody>
          <a:bodyPr/>
          <a:lstStyle/>
          <a:p>
            <a:r>
              <a:rPr lang="en-US" smtClean="0"/>
              <a:t>‹#›</a:t>
            </a:r>
            <a:endParaRPr lang="en-US" dirty="0"/>
          </a:p>
        </p:txBody>
      </p:sp>
      <p:sp>
        <p:nvSpPr>
          <p:cNvPr id="13" name="Slide Number Placeholder 12"/>
          <p:cNvSpPr>
            <a:spLocks noGrp="1"/>
          </p:cNvSpPr>
          <p:nvPr>
            <p:ph type="sldNum" sz="quarter" idx="11"/>
          </p:nvPr>
        </p:nvSpPr>
        <p:spPr>
          <a:xfrm>
            <a:off x="0" y="1314450"/>
            <a:ext cx="1295400" cy="526257"/>
          </a:xfrm>
        </p:spPr>
        <p:txBody>
          <a:bodyPr>
            <a:noAutofit/>
          </a:bodyPr>
          <a:lstStyle>
            <a:lvl1pPr>
              <a:defRPr sz="2400">
                <a:solidFill>
                  <a:srgbClr val="FFFFFF"/>
                </a:solidFill>
              </a:defRPr>
            </a:lvl1pPr>
          </a:lstStyle>
          <a:p>
            <a:pPr algn="ctr"/>
            <a:fld id="{1AD93096-5B34-4342-9326-69289CEAE4C2}" type="slidenum">
              <a:rPr lang="en-US" smtClean="0"/>
              <a:pPr algn="ctr"/>
              <a:t>‹#›</a:t>
            </a:fld>
            <a:endParaRPr lang="en-US" sz="2400" dirty="0">
              <a:solidFill>
                <a:srgbClr val="FFFFFF"/>
              </a:solidFill>
            </a:endParaRPr>
          </a:p>
        </p:txBody>
      </p:sp>
      <p:sp>
        <p:nvSpPr>
          <p:cNvPr id="14" name="Footer Placeholder 13"/>
          <p:cNvSpPr>
            <a:spLocks noGrp="1"/>
          </p:cNvSpPr>
          <p:nvPr>
            <p:ph type="ftr" sz="quarter" idx="12"/>
          </p:nvPr>
        </p:nvSpPr>
        <p:spPr/>
        <p:txBody>
          <a:bodyPr/>
          <a:lstStyle/>
          <a:p>
            <a:r>
              <a:rPr lang="en-US" dirty="0" smtClean="0"/>
              <a:t>Aswath Damodaran</a:t>
            </a:r>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9" name="Content Placeholder 8"/>
          <p:cNvSpPr>
            <a:spLocks noGrp="1"/>
          </p:cNvSpPr>
          <p:nvPr>
            <p:ph sz="quarter" idx="1"/>
          </p:nvPr>
        </p:nvSpPr>
        <p:spPr>
          <a:xfrm>
            <a:off x="609600" y="1192175"/>
            <a:ext cx="3886200" cy="3429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Content Placeholder 10"/>
          <p:cNvSpPr>
            <a:spLocks noGrp="1"/>
          </p:cNvSpPr>
          <p:nvPr>
            <p:ph sz="quarter" idx="2"/>
          </p:nvPr>
        </p:nvSpPr>
        <p:spPr>
          <a:xfrm>
            <a:off x="4844901" y="1192175"/>
            <a:ext cx="3886200" cy="3429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8" name="Date Placeholder 7"/>
          <p:cNvSpPr>
            <a:spLocks noGrp="1"/>
          </p:cNvSpPr>
          <p:nvPr>
            <p:ph type="dt" sz="half" idx="15"/>
          </p:nvPr>
        </p:nvSpPr>
        <p:spPr/>
        <p:txBody>
          <a:bodyPr rtlCol="0"/>
          <a:lstStyle/>
          <a:p>
            <a:r>
              <a:rPr lang="en-US" smtClean="0"/>
              <a:t>‹#›</a:t>
            </a:r>
            <a:endParaRPr lang="en-US" dirty="0"/>
          </a:p>
        </p:txBody>
      </p:sp>
      <p:sp>
        <p:nvSpPr>
          <p:cNvPr id="10" name="Slide Number Placeholder 9"/>
          <p:cNvSpPr>
            <a:spLocks noGrp="1"/>
          </p:cNvSpPr>
          <p:nvPr>
            <p:ph type="sldNum" sz="quarter" idx="16"/>
          </p:nvPr>
        </p:nvSpPr>
        <p:spPr/>
        <p:txBody>
          <a:bodyPr rtlCol="0"/>
          <a:lstStyle/>
          <a:p>
            <a:pPr algn="ctr"/>
            <a:fld id="{1AD93096-5B34-4342-9326-69289CEAE4C2}" type="slidenum">
              <a:rPr lang="en-US" smtClean="0"/>
              <a:pPr algn="ctr"/>
              <a:t>‹#›</a:t>
            </a:fld>
            <a:endParaRPr lang="en-US"/>
          </a:p>
        </p:txBody>
      </p:sp>
      <p:sp>
        <p:nvSpPr>
          <p:cNvPr id="12" name="Footer Placeholder 11"/>
          <p:cNvSpPr>
            <a:spLocks noGrp="1"/>
          </p:cNvSpPr>
          <p:nvPr>
            <p:ph type="ftr" sz="quarter" idx="17"/>
          </p:nvPr>
        </p:nvSpPr>
        <p:spPr/>
        <p:txBody>
          <a:bodyPr rtlCol="0"/>
          <a:lstStyle/>
          <a:p>
            <a:r>
              <a:rPr lang="en-US" dirty="0" smtClean="0"/>
              <a:t>Aswath Damodaran</a:t>
            </a:r>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1828800"/>
            <a:ext cx="3886200" cy="26860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4"/>
          </p:nvPr>
        </p:nvSpPr>
        <p:spPr>
          <a:xfrm>
            <a:off x="4800600" y="1828800"/>
            <a:ext cx="3886200" cy="26860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Text Placeholder 15"/>
          <p:cNvSpPr>
            <a:spLocks noGrp="1"/>
          </p:cNvSpPr>
          <p:nvPr>
            <p:ph type="body" sz="quarter" idx="1"/>
          </p:nvPr>
        </p:nvSpPr>
        <p:spPr>
          <a:xfrm>
            <a:off x="609600" y="1314450"/>
            <a:ext cx="3886200" cy="480060"/>
          </a:xfrm>
          <a:solidFill>
            <a:schemeClr val="accent2"/>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15" name="Text Placeholder 14"/>
          <p:cNvSpPr>
            <a:spLocks noGrp="1"/>
          </p:cNvSpPr>
          <p:nvPr>
            <p:ph type="body" sz="quarter" idx="3"/>
          </p:nvPr>
        </p:nvSpPr>
        <p:spPr>
          <a:xfrm>
            <a:off x="4800600" y="1314450"/>
            <a:ext cx="3886200" cy="480060"/>
          </a:xfrm>
          <a:solidFill>
            <a:schemeClr val="accent4"/>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3" name="Date Placeholder 2"/>
          <p:cNvSpPr>
            <a:spLocks noGrp="1"/>
          </p:cNvSpPr>
          <p:nvPr>
            <p:ph type="dt" sz="half" idx="10"/>
          </p:nvPr>
        </p:nvSpPr>
        <p:spPr/>
        <p:txBody>
          <a:bodyPr/>
          <a:lstStyle/>
          <a:p>
            <a:r>
              <a:rPr lang="en-US" smtClean="0"/>
              <a:t>‹#›</a:t>
            </a:r>
            <a:endParaRPr lang="en-US" dirty="0"/>
          </a:p>
        </p:txBody>
      </p:sp>
      <p:sp>
        <p:nvSpPr>
          <p:cNvPr id="4" name="Footer Placeholder 3"/>
          <p:cNvSpPr>
            <a:spLocks noGrp="1"/>
          </p:cNvSpPr>
          <p:nvPr>
            <p:ph type="ftr" sz="quarter" idx="11"/>
          </p:nvPr>
        </p:nvSpPr>
        <p:spPr/>
        <p:txBody>
          <a:bodyPr/>
          <a:lstStyle/>
          <a:p>
            <a:r>
              <a:rPr lang="en-US" smtClean="0"/>
              <a:t>Aswath Damodaran</a:t>
            </a:r>
            <a:endParaRPr lang="en-US" dirty="0"/>
          </a:p>
        </p:txBody>
      </p:sp>
      <p:sp>
        <p:nvSpPr>
          <p:cNvPr id="5" name="Slide Number Placeholder 4"/>
          <p:cNvSpPr>
            <a:spLocks noGrp="1"/>
          </p:cNvSpPr>
          <p:nvPr>
            <p:ph type="sldNum" sz="quarter" idx="12"/>
          </p:nvPr>
        </p:nvSpPr>
        <p:spPr/>
        <p:txBody>
          <a:bodyPr/>
          <a:lstStyle/>
          <a:p>
            <a:pPr algn="ctr"/>
            <a:fld id="{72AC53DF-4216-466D-99A7-94400E6C2A25}" type="slidenum">
              <a:rPr lang="en-US" sz="1200" smtClean="0">
                <a:solidFill>
                  <a:schemeClr val="tx2"/>
                </a:solidFill>
              </a:rPr>
              <a:pPr algn="ctr"/>
              <a:t>‹#›</a:t>
            </a:fld>
            <a:endParaRPr lang="en-US" sz="1400" b="1" dirty="0">
              <a:solidFill>
                <a:srgbClr val="FFFFFF"/>
              </a:solidFill>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r>
              <a:rPr lang="en-US" smtClean="0"/>
              <a:t>‹#›</a:t>
            </a:r>
            <a:endParaRPr lang="en-US"/>
          </a:p>
        </p:txBody>
      </p:sp>
      <p:sp>
        <p:nvSpPr>
          <p:cNvPr id="4" name="Footer Placeholder 3"/>
          <p:cNvSpPr>
            <a:spLocks noGrp="1"/>
          </p:cNvSpPr>
          <p:nvPr>
            <p:ph type="ftr" sz="quarter" idx="11"/>
          </p:nvPr>
        </p:nvSpPr>
        <p:spPr/>
        <p:txBody>
          <a:bodyPr/>
          <a:lstStyle/>
          <a:p>
            <a:r>
              <a:rPr lang="en-US" smtClean="0"/>
              <a:t>Aswath Damodaran</a:t>
            </a:r>
            <a:endParaRPr lang="en-US"/>
          </a:p>
        </p:txBody>
      </p:sp>
      <p:sp>
        <p:nvSpPr>
          <p:cNvPr id="5" name="Slide Number Placeholder 4"/>
          <p:cNvSpPr>
            <a:spLocks noGrp="1"/>
          </p:cNvSpPr>
          <p:nvPr>
            <p:ph type="sldNum" sz="quarter" idx="12"/>
          </p:nvPr>
        </p:nvSpPr>
        <p:spPr/>
        <p:txBody>
          <a:bodyPr/>
          <a:lstStyle>
            <a:lvl1pPr>
              <a:defRPr>
                <a:solidFill>
                  <a:srgbClr val="FFFFFF"/>
                </a:solidFill>
              </a:defRPr>
            </a:lvl1pPr>
          </a:lstStyle>
          <a:p>
            <a:fld id="{1AD93096-5B34-4342-9326-69289CEAE4C2}" type="slidenum">
              <a:rPr lang="en-US" smtClean="0"/>
              <a:pPr/>
              <a:t>‹#›</a:t>
            </a:fld>
            <a:endParaRPr lang="en-US" dirty="0">
              <a:solidFill>
                <a:srgbClr val="FFFFFF"/>
              </a:solidFil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smtClean="0"/>
              <a:t>‹#›</a:t>
            </a:r>
            <a:endParaRPr lang="en-US" dirty="0"/>
          </a:p>
        </p:txBody>
      </p:sp>
      <p:sp>
        <p:nvSpPr>
          <p:cNvPr id="3" name="Footer Placeholder 2"/>
          <p:cNvSpPr>
            <a:spLocks noGrp="1"/>
          </p:cNvSpPr>
          <p:nvPr>
            <p:ph type="ftr" sz="quarter" idx="11"/>
          </p:nvPr>
        </p:nvSpPr>
        <p:spPr/>
        <p:txBody>
          <a:bodyPr/>
          <a:lstStyle/>
          <a:p>
            <a:r>
              <a:rPr lang="en-US" dirty="0" smtClean="0"/>
              <a:t>Aswath Damodaran</a:t>
            </a:r>
            <a:endParaRPr lang="en-US" dirty="0"/>
          </a:p>
        </p:txBody>
      </p:sp>
      <p:sp>
        <p:nvSpPr>
          <p:cNvPr id="4" name="Slide Number Placeholder 3"/>
          <p:cNvSpPr>
            <a:spLocks noGrp="1"/>
          </p:cNvSpPr>
          <p:nvPr>
            <p:ph type="sldNum" sz="quarter" idx="12"/>
          </p:nvPr>
        </p:nvSpPr>
        <p:spPr>
          <a:xfrm>
            <a:off x="0" y="4686300"/>
            <a:ext cx="533400" cy="285750"/>
          </a:xfrm>
        </p:spPr>
        <p:txBody>
          <a:bodyPr/>
          <a:lstStyle>
            <a:lvl1pPr>
              <a:defRPr>
                <a:solidFill>
                  <a:schemeClr val="tx2"/>
                </a:solidFill>
              </a:defRPr>
            </a:lvl1pPr>
          </a:lstStyle>
          <a:p>
            <a:fld id="{1AD93096-5B34-4342-9326-69289CEAE4C2}" type="slidenum">
              <a:rPr lang="en-US" smtClean="0"/>
              <a:pPr/>
              <a:t>‹#›</a:t>
            </a:fld>
            <a:endParaRPr lang="en-US" dirty="0">
              <a:solidFill>
                <a:schemeClr val="tx2"/>
              </a:solidFil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204787"/>
            <a:ext cx="8077200" cy="652463"/>
          </a:xfrm>
        </p:spPr>
        <p:txBody>
          <a:bodyPr anchor="ctr"/>
          <a:lstStyle>
            <a:lvl1pPr algn="l">
              <a:buNone/>
              <a:defRPr sz="4400" b="0"/>
            </a:lvl1pPr>
          </a:lstStyle>
          <a:p>
            <a:r>
              <a:rPr lang="en-US" smtClean="0"/>
              <a:t>Click to edit Master title style</a:t>
            </a:r>
            <a:endParaRPr lang="en-US" dirty="0"/>
          </a:p>
        </p:txBody>
      </p:sp>
      <p:sp>
        <p:nvSpPr>
          <p:cNvPr id="5" name="Date Placeholder 4"/>
          <p:cNvSpPr>
            <a:spLocks noGrp="1"/>
          </p:cNvSpPr>
          <p:nvPr>
            <p:ph type="dt" sz="half" idx="10"/>
          </p:nvPr>
        </p:nvSpPr>
        <p:spPr/>
        <p:txBody>
          <a:bodyPr/>
          <a:lstStyle/>
          <a:p>
            <a:r>
              <a:rPr lang="en-US" smtClean="0"/>
              <a:t>‹#›</a:t>
            </a:r>
            <a:endParaRPr lang="en-US" dirty="0"/>
          </a:p>
        </p:txBody>
      </p:sp>
      <p:sp>
        <p:nvSpPr>
          <p:cNvPr id="6" name="Footer Placeholder 5"/>
          <p:cNvSpPr>
            <a:spLocks noGrp="1"/>
          </p:cNvSpPr>
          <p:nvPr>
            <p:ph type="ftr" sz="quarter" idx="11"/>
          </p:nvPr>
        </p:nvSpPr>
        <p:spPr/>
        <p:txBody>
          <a:bodyPr/>
          <a:lstStyle/>
          <a:p>
            <a:r>
              <a:rPr lang="en-US" dirty="0" smtClean="0"/>
              <a:t>Aswath Damodaran</a:t>
            </a:r>
            <a:endParaRPr lang="en-US" dirty="0"/>
          </a:p>
        </p:txBody>
      </p:sp>
      <p:sp>
        <p:nvSpPr>
          <p:cNvPr id="7" name="Slide Number Placeholder 6"/>
          <p:cNvSpPr>
            <a:spLocks noGrp="1"/>
          </p:cNvSpPr>
          <p:nvPr>
            <p:ph type="sldNum" sz="quarter" idx="12"/>
          </p:nvPr>
        </p:nvSpPr>
        <p:spPr/>
        <p:txBody>
          <a:bodyPr/>
          <a:lstStyle>
            <a:lvl1pPr>
              <a:defRPr>
                <a:solidFill>
                  <a:srgbClr val="FFFFFF"/>
                </a:solidFill>
              </a:defRPr>
            </a:lvl1pPr>
          </a:lstStyle>
          <a:p>
            <a:fld id="{1AD93096-5B34-4342-9326-69289CEAE4C2}" type="slidenum">
              <a:rPr lang="en-US" smtClean="0"/>
              <a:pPr/>
              <a:t>‹#›</a:t>
            </a:fld>
            <a:endParaRPr lang="en-US" dirty="0">
              <a:solidFill>
                <a:srgbClr val="FFFFFF"/>
              </a:solidFill>
            </a:endParaRPr>
          </a:p>
        </p:txBody>
      </p:sp>
      <p:sp>
        <p:nvSpPr>
          <p:cNvPr id="9" name="Content Placeholder 8"/>
          <p:cNvSpPr>
            <a:spLocks noGrp="1"/>
          </p:cNvSpPr>
          <p:nvPr>
            <p:ph sz="quarter" idx="1"/>
          </p:nvPr>
        </p:nvSpPr>
        <p:spPr>
          <a:xfrm>
            <a:off x="2362200" y="1314450"/>
            <a:ext cx="6400800" cy="33147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pic>
        <p:nvPicPr>
          <p:cNvPr id="10" name="Picture 9" descr="sm_globe.png"/>
          <p:cNvPicPr>
            <a:picLocks noChangeAspect="1"/>
          </p:cNvPicPr>
          <p:nvPr/>
        </p:nvPicPr>
        <p:blipFill>
          <a:blip r:embed="rId2"/>
          <a:stretch>
            <a:fillRect/>
          </a:stretch>
        </p:blipFill>
        <p:spPr>
          <a:xfrm>
            <a:off x="612649" y="1316736"/>
            <a:ext cx="1615307" cy="1266340"/>
          </a:xfrm>
          <a:prstGeom prst="rect">
            <a:avLst/>
          </a:prstGeom>
          <a:ln w="50800" cap="sq" cmpd="dbl">
            <a:solidFill>
              <a:schemeClr val="accent2"/>
            </a:solidFill>
            <a:miter lim="800000"/>
          </a:ln>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600200" y="4114800"/>
            <a:ext cx="7315200" cy="51435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a:r>
              <a:rPr lang="en-US" smtClean="0"/>
              <a:t>Click to edit Master text styles</a:t>
            </a:r>
          </a:p>
        </p:txBody>
      </p:sp>
      <p:sp>
        <p:nvSpPr>
          <p:cNvPr id="8" name="Rectangle 7"/>
          <p:cNvSpPr/>
          <p:nvPr/>
        </p:nvSpPr>
        <p:spPr bwMode="white">
          <a:xfrm>
            <a:off x="-9144" y="3429000"/>
            <a:ext cx="9144000" cy="665226"/>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9" name="Rectangle 8"/>
          <p:cNvSpPr/>
          <p:nvPr/>
        </p:nvSpPr>
        <p:spPr>
          <a:xfrm>
            <a:off x="-9144" y="3497580"/>
            <a:ext cx="1463040" cy="534924"/>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10" name="Rectangle 9"/>
          <p:cNvSpPr/>
          <p:nvPr/>
        </p:nvSpPr>
        <p:spPr>
          <a:xfrm>
            <a:off x="1545336" y="3490722"/>
            <a:ext cx="7598664" cy="534924"/>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2" name="Title 1"/>
          <p:cNvSpPr>
            <a:spLocks noGrp="1"/>
          </p:cNvSpPr>
          <p:nvPr>
            <p:ph type="title"/>
          </p:nvPr>
        </p:nvSpPr>
        <p:spPr>
          <a:xfrm>
            <a:off x="1600200" y="3486150"/>
            <a:ext cx="7315200" cy="514350"/>
          </a:xfrm>
        </p:spPr>
        <p:txBody>
          <a:bodyPr anchor="ctr"/>
          <a:lstStyle>
            <a:lvl1pPr algn="l">
              <a:buNone/>
              <a:defRPr sz="2800" b="0">
                <a:solidFill>
                  <a:srgbClr val="FFFFFF"/>
                </a:solidFill>
              </a:defRPr>
            </a:lvl1pPr>
          </a:lstStyle>
          <a:p>
            <a:r>
              <a:rPr lang="en-US" smtClean="0"/>
              <a:t>Click to edit Master title style</a:t>
            </a:r>
            <a:endParaRPr lang="en-US" dirty="0"/>
          </a:p>
        </p:txBody>
      </p:sp>
      <p:sp>
        <p:nvSpPr>
          <p:cNvPr id="11" name="Rectangle 10"/>
          <p:cNvSpPr/>
          <p:nvPr/>
        </p:nvSpPr>
        <p:spPr bwMode="white">
          <a:xfrm>
            <a:off x="1447800" y="0"/>
            <a:ext cx="100584" cy="515035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12" name="Date Placeholder 11"/>
          <p:cNvSpPr>
            <a:spLocks noGrp="1"/>
          </p:cNvSpPr>
          <p:nvPr>
            <p:ph type="dt" sz="half" idx="10"/>
          </p:nvPr>
        </p:nvSpPr>
        <p:spPr>
          <a:xfrm>
            <a:off x="6248400" y="4686300"/>
            <a:ext cx="2667000" cy="273844"/>
          </a:xfrm>
        </p:spPr>
        <p:txBody>
          <a:bodyPr rtlCol="0"/>
          <a:lstStyle/>
          <a:p>
            <a:r>
              <a:rPr lang="en-US" smtClean="0"/>
              <a:t>‹#›</a:t>
            </a:r>
            <a:endParaRPr lang="en-US"/>
          </a:p>
        </p:txBody>
      </p:sp>
      <p:sp>
        <p:nvSpPr>
          <p:cNvPr id="13" name="Slide Number Placeholder 12"/>
          <p:cNvSpPr>
            <a:spLocks noGrp="1"/>
          </p:cNvSpPr>
          <p:nvPr>
            <p:ph type="sldNum" sz="quarter" idx="11"/>
          </p:nvPr>
        </p:nvSpPr>
        <p:spPr>
          <a:xfrm>
            <a:off x="0" y="3500437"/>
            <a:ext cx="1447800" cy="497684"/>
          </a:xfrm>
        </p:spPr>
        <p:txBody>
          <a:bodyPr rtlCol="0"/>
          <a:lstStyle>
            <a:lvl1pPr>
              <a:defRPr sz="2800"/>
            </a:lvl1pPr>
          </a:lstStyle>
          <a:p>
            <a:pPr algn="ctr"/>
            <a:fld id="{1AD93096-5B34-4342-9326-69289CEAE4C2}" type="slidenum">
              <a:rPr lang="en-US" smtClean="0"/>
              <a:pPr algn="ctr"/>
              <a:t>‹#›</a:t>
            </a:fld>
            <a:endParaRPr lang="en-US" sz="2800" dirty="0"/>
          </a:p>
        </p:txBody>
      </p:sp>
      <p:sp>
        <p:nvSpPr>
          <p:cNvPr id="14" name="Footer Placeholder 13"/>
          <p:cNvSpPr>
            <a:spLocks noGrp="1"/>
          </p:cNvSpPr>
          <p:nvPr>
            <p:ph type="ftr" sz="quarter" idx="12"/>
          </p:nvPr>
        </p:nvSpPr>
        <p:spPr>
          <a:xfrm>
            <a:off x="1600200" y="4686155"/>
            <a:ext cx="4572000" cy="273844"/>
          </a:xfrm>
        </p:spPr>
        <p:txBody>
          <a:bodyPr rtlCol="0"/>
          <a:lstStyle/>
          <a:p>
            <a:r>
              <a:rPr lang="en-US" smtClean="0"/>
              <a:t>Aswath Damodaran</a:t>
            </a:r>
            <a:endParaRPr lang="en-US" dirty="0"/>
          </a:p>
        </p:txBody>
      </p:sp>
      <p:sp>
        <p:nvSpPr>
          <p:cNvPr id="3" name="Picture Placeholder 2"/>
          <p:cNvSpPr>
            <a:spLocks noGrp="1"/>
          </p:cNvSpPr>
          <p:nvPr>
            <p:ph type="pic" idx="1"/>
          </p:nvPr>
        </p:nvSpPr>
        <p:spPr>
          <a:xfrm>
            <a:off x="1560576" y="0"/>
            <a:ext cx="7583424" cy="3426714"/>
          </a:xfrm>
          <a:solidFill>
            <a:schemeClr val="accent1">
              <a:tint val="40000"/>
            </a:schemeClr>
          </a:solidFill>
          <a:ln>
            <a:noFill/>
          </a:ln>
        </p:spPr>
        <p:txBody>
          <a:bodyPr/>
          <a:lstStyle>
            <a:lvl1pPr marL="0" indent="0">
              <a:buNone/>
              <a:defRPr sz="3200"/>
            </a:lvl1pPr>
          </a:lstStyle>
          <a:p>
            <a:r>
              <a:rPr lang="en-US" smtClean="0"/>
              <a:t>Drag picture to placeholder or click icon to add</a:t>
            </a:r>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r>
              <a:rPr lang="en-US" smtClean="0">
                <a:solidFill>
                  <a:schemeClr val="tx2"/>
                </a:solidFill>
              </a:rPr>
              <a:t>‹#›</a:t>
            </a:r>
            <a:endParaRPr lang="en-US"/>
          </a:p>
        </p:txBody>
      </p:sp>
      <p:sp>
        <p:nvSpPr>
          <p:cNvPr id="5" name="Footer Placeholder 4"/>
          <p:cNvSpPr>
            <a:spLocks noGrp="1"/>
          </p:cNvSpPr>
          <p:nvPr>
            <p:ph type="ftr" sz="quarter" idx="11"/>
          </p:nvPr>
        </p:nvSpPr>
        <p:spPr/>
        <p:txBody>
          <a:bodyPr/>
          <a:lstStyle/>
          <a:p>
            <a:r>
              <a:rPr lang="en-US" smtClean="0"/>
              <a:t>Aswath Damodaran</a:t>
            </a:r>
            <a:endParaRPr lang="en-US"/>
          </a:p>
        </p:txBody>
      </p:sp>
      <p:sp>
        <p:nvSpPr>
          <p:cNvPr id="6" name="Slide Number Placeholder 5"/>
          <p:cNvSpPr>
            <a:spLocks noGrp="1"/>
          </p:cNvSpPr>
          <p:nvPr>
            <p:ph type="sldNum" sz="quarter" idx="12"/>
          </p:nvPr>
        </p:nvSpPr>
        <p:spPr/>
        <p:txBody>
          <a:bodyPr/>
          <a:lstStyle/>
          <a:p>
            <a:fld id="{72AC53DF-4216-466D-99A7-94400E6C2A25}" type="slidenum">
              <a:rPr lang="en-US" sz="1200" smtClean="0">
                <a:solidFill>
                  <a:schemeClr val="tx2"/>
                </a:solidFill>
              </a: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3200" y="457201"/>
            <a:ext cx="2057400" cy="4137422"/>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457200"/>
            <a:ext cx="5562600" cy="413742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6553200" y="4686302"/>
            <a:ext cx="2209800" cy="273844"/>
          </a:xfrm>
        </p:spPr>
        <p:txBody>
          <a:bodyPr/>
          <a:lstStyle/>
          <a:p>
            <a:r>
              <a:rPr lang="en-US" smtClean="0">
                <a:solidFill>
                  <a:schemeClr val="tx2"/>
                </a:solidFill>
              </a:rPr>
              <a:t>‹#›</a:t>
            </a:r>
            <a:endParaRPr lang="en-US" dirty="0"/>
          </a:p>
        </p:txBody>
      </p:sp>
      <p:sp>
        <p:nvSpPr>
          <p:cNvPr id="5" name="Footer Placeholder 4"/>
          <p:cNvSpPr>
            <a:spLocks noGrp="1"/>
          </p:cNvSpPr>
          <p:nvPr>
            <p:ph type="ftr" sz="quarter" idx="11"/>
          </p:nvPr>
        </p:nvSpPr>
        <p:spPr>
          <a:xfrm>
            <a:off x="457202" y="4686156"/>
            <a:ext cx="5573483" cy="273844"/>
          </a:xfrm>
        </p:spPr>
        <p:txBody>
          <a:bodyPr/>
          <a:lstStyle/>
          <a:p>
            <a:r>
              <a:rPr lang="en-US" smtClean="0"/>
              <a:t>Aswath Damodaran</a:t>
            </a:r>
            <a:endParaRPr lang="en-US" dirty="0"/>
          </a:p>
        </p:txBody>
      </p:sp>
      <p:sp>
        <p:nvSpPr>
          <p:cNvPr id="7" name="Rectangle 6"/>
          <p:cNvSpPr/>
          <p:nvPr/>
        </p:nvSpPr>
        <p:spPr bwMode="white">
          <a:xfrm>
            <a:off x="6096318" y="0"/>
            <a:ext cx="320040" cy="51435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6142038" y="457200"/>
            <a:ext cx="228600" cy="46863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6142038" y="0"/>
            <a:ext cx="228600" cy="40005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p:cNvSpPr>
            <a:spLocks noGrp="1"/>
          </p:cNvSpPr>
          <p:nvPr>
            <p:ph type="sldNum" sz="quarter" idx="12"/>
          </p:nvPr>
        </p:nvSpPr>
        <p:spPr>
          <a:xfrm rot="5400000">
            <a:off x="6056313" y="77787"/>
            <a:ext cx="400050" cy="244476"/>
          </a:xfrm>
        </p:spPr>
        <p:txBody>
          <a:bodyPr/>
          <a:lstStyle/>
          <a:p>
            <a:fld id="{72AC53DF-4216-466D-99A7-94400E6C2A25}" type="slidenum">
              <a:rPr lang="en-US" sz="1200" smtClean="0">
                <a:solidFill>
                  <a:schemeClr val="tx2"/>
                </a:solidFill>
              </a:rPr>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1_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1828800"/>
            <a:ext cx="3886200" cy="26860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4"/>
          </p:nvPr>
        </p:nvSpPr>
        <p:spPr>
          <a:xfrm>
            <a:off x="4800600" y="1828800"/>
            <a:ext cx="3886200" cy="26860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Text Placeholder 15"/>
          <p:cNvSpPr>
            <a:spLocks noGrp="1"/>
          </p:cNvSpPr>
          <p:nvPr>
            <p:ph type="body" sz="quarter" idx="1"/>
          </p:nvPr>
        </p:nvSpPr>
        <p:spPr>
          <a:xfrm>
            <a:off x="609600" y="1314450"/>
            <a:ext cx="3886200" cy="480060"/>
          </a:xfrm>
          <a:solidFill>
            <a:schemeClr val="accent2"/>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15" name="Text Placeholder 14"/>
          <p:cNvSpPr>
            <a:spLocks noGrp="1"/>
          </p:cNvSpPr>
          <p:nvPr>
            <p:ph type="body" sz="quarter" idx="3"/>
          </p:nvPr>
        </p:nvSpPr>
        <p:spPr>
          <a:xfrm>
            <a:off x="4800600" y="1314450"/>
            <a:ext cx="3886200" cy="480060"/>
          </a:xfrm>
          <a:solidFill>
            <a:schemeClr val="accent4"/>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6" name="Date Placeholder 13"/>
          <p:cNvSpPr>
            <a:spLocks noGrp="1"/>
          </p:cNvSpPr>
          <p:nvPr>
            <p:ph type="dt" sz="half" idx="10"/>
          </p:nvPr>
        </p:nvSpPr>
        <p:spPr>
          <a:xfrm>
            <a:off x="6096000" y="4686300"/>
            <a:ext cx="2667000" cy="273844"/>
          </a:xfrm>
          <a:prstGeom prst="rect">
            <a:avLst/>
          </a:prstGeom>
        </p:spPr>
        <p:txBody>
          <a:bodyPr/>
          <a:lstStyle>
            <a:lvl1pPr>
              <a:defRPr/>
            </a:lvl1pPr>
          </a:lstStyle>
          <a:p>
            <a:pPr>
              <a:defRPr/>
            </a:pPr>
            <a:r>
              <a:rPr lang="en-US" smtClean="0"/>
              <a:t>‹#›</a:t>
            </a:r>
            <a:endParaRPr lang="en-US"/>
          </a:p>
        </p:txBody>
      </p:sp>
      <p:sp>
        <p:nvSpPr>
          <p:cNvPr id="7" name="Footer Placeholder 2"/>
          <p:cNvSpPr>
            <a:spLocks noGrp="1"/>
          </p:cNvSpPr>
          <p:nvPr>
            <p:ph type="ftr" sz="quarter" idx="11"/>
          </p:nvPr>
        </p:nvSpPr>
        <p:spPr>
          <a:xfrm>
            <a:off x="609601" y="4686300"/>
            <a:ext cx="5421313" cy="273844"/>
          </a:xfrm>
          <a:prstGeom prst="rect">
            <a:avLst/>
          </a:prstGeom>
        </p:spPr>
        <p:txBody>
          <a:bodyPr/>
          <a:lstStyle>
            <a:lvl1pPr>
              <a:defRPr/>
            </a:lvl1pPr>
          </a:lstStyle>
          <a:p>
            <a:pPr>
              <a:defRPr/>
            </a:pPr>
            <a:r>
              <a:rPr lang="en-US"/>
              <a:t>Aswath Damodaran</a:t>
            </a:r>
            <a:endParaRPr lang="en-US" dirty="0"/>
          </a:p>
        </p:txBody>
      </p:sp>
      <p:sp>
        <p:nvSpPr>
          <p:cNvPr id="8" name="Slide Number Placeholder 22"/>
          <p:cNvSpPr>
            <a:spLocks noGrp="1"/>
          </p:cNvSpPr>
          <p:nvPr>
            <p:ph type="sldNum" sz="quarter" idx="12"/>
          </p:nvPr>
        </p:nvSpPr>
        <p:spPr>
          <a:xfrm>
            <a:off x="0" y="953692"/>
            <a:ext cx="533400" cy="183356"/>
          </a:xfrm>
          <a:prstGeom prst="rect">
            <a:avLst/>
          </a:prstGeom>
        </p:spPr>
        <p:txBody>
          <a:bodyPr/>
          <a:lstStyle>
            <a:lvl1pPr>
              <a:defRPr/>
            </a:lvl1pPr>
          </a:lstStyle>
          <a:p>
            <a:pPr>
              <a:defRPr/>
            </a:pPr>
            <a:fld id="{F6A3B3F2-A7CD-1040-BA6D-B7AAC5507D45}" type="slidenum">
              <a:rPr lang="en-US"/>
              <a:pPr>
                <a:defRPr/>
              </a:pPr>
              <a:t>‹#›</a:t>
            </a:fld>
            <a:endParaRPr lang="en-US" sz="1400" dirty="0">
              <a:solidFill>
                <a:srgbClr val="FFFFFF"/>
              </a:solidFill>
            </a:endParaRPr>
          </a:p>
        </p:txBody>
      </p:sp>
    </p:spTree>
    <p:extLst>
      <p:ext uri="{BB962C8B-B14F-4D97-AF65-F5344CB8AC3E}">
        <p14:creationId xmlns:p14="http://schemas.microsoft.com/office/powerpoint/2010/main" val="1067001397"/>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609600" y="171450"/>
            <a:ext cx="8153400" cy="742950"/>
          </a:xfrm>
          <a:prstGeom prst="rect">
            <a:avLst/>
          </a:prstGeom>
        </p:spPr>
        <p:txBody>
          <a:bodyPr vert="horz" anchor="ctr">
            <a:normAutofit/>
          </a:bodyPr>
          <a:lstStyle/>
          <a:p>
            <a:r>
              <a:rPr lang="en-US" smtClean="0"/>
              <a:t>Click to edit Master title style</a:t>
            </a:r>
            <a:endParaRPr lang="en-US" dirty="0"/>
          </a:p>
        </p:txBody>
      </p:sp>
      <p:sp>
        <p:nvSpPr>
          <p:cNvPr id="13" name="Text Placeholder 12"/>
          <p:cNvSpPr>
            <a:spLocks noGrp="1"/>
          </p:cNvSpPr>
          <p:nvPr>
            <p:ph type="body" idx="1"/>
          </p:nvPr>
        </p:nvSpPr>
        <p:spPr>
          <a:xfrm>
            <a:off x="612648" y="1200150"/>
            <a:ext cx="8153400" cy="3394710"/>
          </a:xfrm>
          <a:prstGeom prst="rect">
            <a:avLst/>
          </a:prstGeom>
        </p:spPr>
        <p:txBody>
          <a:bodyPr vert="horz">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4" name="Date Placeholder 13"/>
          <p:cNvSpPr>
            <a:spLocks noGrp="1"/>
          </p:cNvSpPr>
          <p:nvPr>
            <p:ph type="dt" sz="half" idx="2"/>
          </p:nvPr>
        </p:nvSpPr>
        <p:spPr>
          <a:xfrm>
            <a:off x="6096000" y="4686300"/>
            <a:ext cx="2667000" cy="273844"/>
          </a:xfrm>
          <a:prstGeom prst="rect">
            <a:avLst/>
          </a:prstGeom>
        </p:spPr>
        <p:txBody>
          <a:bodyPr vert="horz" anchor="ctr" anchorCtr="0"/>
          <a:lstStyle>
            <a:lvl1pPr algn="r">
              <a:defRPr sz="1400">
                <a:solidFill>
                  <a:schemeClr val="tx2"/>
                </a:solidFill>
              </a:defRPr>
            </a:lvl1pPr>
          </a:lstStyle>
          <a:p>
            <a:r>
              <a:rPr lang="en-US" smtClean="0"/>
              <a:t>‹#›</a:t>
            </a:r>
            <a:endParaRPr lang="en-US" dirty="0"/>
          </a:p>
        </p:txBody>
      </p:sp>
      <p:sp>
        <p:nvSpPr>
          <p:cNvPr id="3" name="Footer Placeholder 2"/>
          <p:cNvSpPr>
            <a:spLocks noGrp="1"/>
          </p:cNvSpPr>
          <p:nvPr>
            <p:ph type="ftr" sz="quarter" idx="3"/>
          </p:nvPr>
        </p:nvSpPr>
        <p:spPr>
          <a:xfrm>
            <a:off x="609601" y="4686155"/>
            <a:ext cx="5421083" cy="273844"/>
          </a:xfrm>
          <a:prstGeom prst="rect">
            <a:avLst/>
          </a:prstGeom>
        </p:spPr>
        <p:txBody>
          <a:bodyPr vert="horz" anchor="ctr"/>
          <a:lstStyle>
            <a:lvl1pPr algn="l">
              <a:defRPr sz="1400">
                <a:solidFill>
                  <a:schemeClr val="tx2"/>
                </a:solidFill>
              </a:defRPr>
            </a:lvl1pPr>
          </a:lstStyle>
          <a:p>
            <a:r>
              <a:rPr lang="en-US" dirty="0" smtClean="0"/>
              <a:t>Aswath Damodaran</a:t>
            </a:r>
            <a:endParaRPr lang="en-US" dirty="0"/>
          </a:p>
        </p:txBody>
      </p:sp>
      <p:sp>
        <p:nvSpPr>
          <p:cNvPr id="7" name="Rectangle 6"/>
          <p:cNvSpPr/>
          <p:nvPr/>
        </p:nvSpPr>
        <p:spPr bwMode="white">
          <a:xfrm>
            <a:off x="0" y="925830"/>
            <a:ext cx="9144000" cy="24003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8" name="Rectangle 7"/>
          <p:cNvSpPr/>
          <p:nvPr/>
        </p:nvSpPr>
        <p:spPr>
          <a:xfrm>
            <a:off x="0" y="960120"/>
            <a:ext cx="533400" cy="17145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schemeClr val="tx1"/>
              </a:solidFill>
            </a:endParaRPr>
          </a:p>
        </p:txBody>
      </p:sp>
      <p:sp>
        <p:nvSpPr>
          <p:cNvPr id="9" name="Rectangle 8"/>
          <p:cNvSpPr/>
          <p:nvPr/>
        </p:nvSpPr>
        <p:spPr>
          <a:xfrm>
            <a:off x="590550" y="960120"/>
            <a:ext cx="8553450" cy="17145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23" name="Slide Number Placeholder 22"/>
          <p:cNvSpPr>
            <a:spLocks noGrp="1"/>
          </p:cNvSpPr>
          <p:nvPr>
            <p:ph type="sldNum" sz="quarter" idx="4"/>
          </p:nvPr>
        </p:nvSpPr>
        <p:spPr>
          <a:xfrm>
            <a:off x="0" y="954167"/>
            <a:ext cx="533400" cy="183357"/>
          </a:xfrm>
          <a:prstGeom prst="rect">
            <a:avLst/>
          </a:prstGeom>
        </p:spPr>
        <p:txBody>
          <a:bodyPr vert="horz" anchor="ctr" anchorCtr="0">
            <a:normAutofit/>
          </a:bodyPr>
          <a:lstStyle>
            <a:lvl1pPr algn="ctr">
              <a:defRPr sz="1400" b="1">
                <a:solidFill>
                  <a:srgbClr val="FFFFFF"/>
                </a:solidFill>
              </a:defRPr>
            </a:lvl1pPr>
          </a:lstStyle>
          <a:p>
            <a:pPr algn="ctr"/>
            <a:fld id="{72AC53DF-4216-466D-99A7-94400E6C2A25}" type="slidenum">
              <a:rPr lang="en-US" sz="1200" smtClean="0">
                <a:solidFill>
                  <a:schemeClr val="tx2"/>
                </a:solidFill>
              </a:rPr>
              <a:pPr algn="ctr"/>
              <a:t>‹#›</a:t>
            </a:fld>
            <a:endParaRPr lang="en-US" sz="1400" b="1" dirty="0">
              <a:solidFill>
                <a:srgbClr val="FFFFFF"/>
              </a:solidFill>
            </a:endParaRPr>
          </a:p>
        </p:txBody>
      </p:sp>
    </p:spTree>
  </p:cSld>
  <p:clrMap bg1="lt1" tx1="dk1" bg2="lt2" tx2="dk2" accent1="accent1" accent2="accent2" accent3="accent3" accent4="accent4" accent5="accent5" accent6="accent6" hlink="hlink" folHlink="folHlink"/>
  <p:sldLayoutIdLst>
    <p:sldLayoutId id="2147483677" r:id="rId1"/>
    <p:sldLayoutId id="2147483678" r:id="rId2"/>
    <p:sldLayoutId id="2147483679" r:id="rId3"/>
    <p:sldLayoutId id="2147483680" r:id="rId4"/>
    <p:sldLayoutId id="2147483681" r:id="rId5"/>
    <p:sldLayoutId id="2147483682" r:id="rId6"/>
    <p:sldLayoutId id="2147483683" r:id="rId7"/>
    <p:sldLayoutId id="2147483684" r:id="rId8"/>
    <p:sldLayoutId id="2147483685" r:id="rId9"/>
    <p:sldLayoutId id="2147483686" r:id="rId10"/>
    <p:sldLayoutId id="2147483687" r:id="rId11"/>
    <p:sldLayoutId id="2147483688" r:id="rId12"/>
  </p:sldLayoutIdLst>
  <p:hf hdr="0" dt="0"/>
  <p:txStyles>
    <p:titleStyle>
      <a:lvl1pPr algn="l" rtl="0" eaLnBrk="1" latinLnBrk="0" hangingPunct="1">
        <a:spcBef>
          <a:spcPct val="0"/>
        </a:spcBef>
        <a:buNone/>
        <a:defRPr sz="3600" kern="1200">
          <a:solidFill>
            <a:schemeClr val="tx2"/>
          </a:solidFill>
          <a:latin typeface="+mj-lt"/>
          <a:ea typeface="+mj-ea"/>
          <a:cs typeface="+mj-cs"/>
        </a:defRPr>
      </a:lvl1pPr>
    </p:titleStyle>
    <p:bodyStyle>
      <a:lvl1pPr marL="320040" indent="-320040" algn="l" rtl="0" eaLnBrk="1" latinLnBrk="0" hangingPunct="1">
        <a:spcBef>
          <a:spcPts val="700"/>
        </a:spcBef>
        <a:buClr>
          <a:schemeClr val="accent2"/>
        </a:buClr>
        <a:buSzPct val="60000"/>
        <a:buFont typeface="Wingdings"/>
        <a:buChar char=""/>
        <a:defRPr sz="28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sz="24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sz="24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sz="1800" kern="1200" baseline="0">
          <a:solidFill>
            <a:schemeClr val="tx1"/>
          </a:solidFill>
          <a:latin typeface="+mn-lt"/>
          <a:ea typeface="+mn-ea"/>
          <a:cs typeface="+mn-cs"/>
        </a:defRPr>
      </a:lvl9pPr>
    </p:bodyStyle>
    <p:otherStyle>
      <a:lvl1pPr marL="0" algn="l" rtl="0" eaLnBrk="1" hangingPunct="1">
        <a:defRPr kern="1200">
          <a:solidFill>
            <a:schemeClr val="tx1"/>
          </a:solidFill>
          <a:latin typeface="+mn-lt"/>
          <a:ea typeface="+mn-ea"/>
          <a:cs typeface="+mn-cs"/>
        </a:defRPr>
      </a:lvl1pPr>
      <a:lvl2pPr marL="457200" algn="l" rtl="0" eaLnBrk="1" hangingPunct="1">
        <a:defRPr kern="1200">
          <a:solidFill>
            <a:schemeClr val="tx1"/>
          </a:solidFill>
          <a:latin typeface="+mn-lt"/>
          <a:ea typeface="+mn-ea"/>
          <a:cs typeface="+mn-cs"/>
        </a:defRPr>
      </a:lvl2pPr>
      <a:lvl3pPr marL="914400" algn="l" rtl="0" eaLnBrk="1" hangingPunct="1">
        <a:defRPr kern="1200">
          <a:solidFill>
            <a:schemeClr val="tx1"/>
          </a:solidFill>
          <a:latin typeface="+mn-lt"/>
          <a:ea typeface="+mn-ea"/>
          <a:cs typeface="+mn-cs"/>
        </a:defRPr>
      </a:lvl3pPr>
      <a:lvl4pPr marL="1371600" algn="l" rtl="0" eaLnBrk="1" hangingPunct="1">
        <a:defRPr kern="1200">
          <a:solidFill>
            <a:schemeClr val="tx1"/>
          </a:solidFill>
          <a:latin typeface="+mn-lt"/>
          <a:ea typeface="+mn-ea"/>
          <a:cs typeface="+mn-cs"/>
        </a:defRPr>
      </a:lvl4pPr>
      <a:lvl5pPr marL="1828800" algn="l" rtl="0" eaLnBrk="1" hangingPunct="1">
        <a:defRPr kern="1200">
          <a:solidFill>
            <a:schemeClr val="tx1"/>
          </a:solidFill>
          <a:latin typeface="+mn-lt"/>
          <a:ea typeface="+mn-ea"/>
          <a:cs typeface="+mn-cs"/>
        </a:defRPr>
      </a:lvl5pPr>
      <a:lvl6pPr marL="2286000" algn="l" rtl="0" eaLnBrk="1" hangingPunct="1">
        <a:defRPr kern="1200">
          <a:solidFill>
            <a:schemeClr val="tx1"/>
          </a:solidFill>
          <a:latin typeface="+mn-lt"/>
          <a:ea typeface="+mn-ea"/>
          <a:cs typeface="+mn-cs"/>
        </a:defRPr>
      </a:lvl6pPr>
      <a:lvl7pPr marL="2743200" algn="l" rtl="0" eaLnBrk="1" hangingPunct="1">
        <a:defRPr kern="1200">
          <a:solidFill>
            <a:schemeClr val="tx1"/>
          </a:solidFill>
          <a:latin typeface="+mn-lt"/>
          <a:ea typeface="+mn-ea"/>
          <a:cs typeface="+mn-cs"/>
        </a:defRPr>
      </a:lvl7pPr>
      <a:lvl8pPr marL="3200400" algn="l" rtl="0" eaLnBrk="1" hangingPunct="1">
        <a:defRPr kern="1200">
          <a:solidFill>
            <a:schemeClr val="tx1"/>
          </a:solidFill>
          <a:latin typeface="+mn-lt"/>
          <a:ea typeface="+mn-ea"/>
          <a:cs typeface="+mn-cs"/>
        </a:defRPr>
      </a:lvl8pPr>
      <a:lvl9pPr marL="3657600" algn="l" rtl="0" eaLnBrk="1" hangingPunct="1">
        <a:defRPr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5.emf"/></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6.emf"/></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1" name="Rectangle 2"/>
          <p:cNvSpPr>
            <a:spLocks noGrp="1" noChangeArrowheads="1"/>
          </p:cNvSpPr>
          <p:nvPr>
            <p:ph type="ctrTitle"/>
          </p:nvPr>
        </p:nvSpPr>
        <p:spPr/>
        <p:txBody>
          <a:bodyPr/>
          <a:lstStyle/>
          <a:p>
            <a:r>
              <a:rPr lang="en-US" dirty="0" smtClean="0"/>
              <a:t>Session 20: The essence of real options</a:t>
            </a:r>
            <a:endParaRPr lang="en-US" dirty="0"/>
          </a:p>
        </p:txBody>
      </p:sp>
      <p:sp>
        <p:nvSpPr>
          <p:cNvPr id="5122" name="Rectangle 3"/>
          <p:cNvSpPr>
            <a:spLocks noGrp="1" noChangeArrowheads="1"/>
          </p:cNvSpPr>
          <p:nvPr>
            <p:ph type="subTitle" idx="1"/>
          </p:nvPr>
        </p:nvSpPr>
        <p:spPr/>
        <p:txBody>
          <a:bodyPr/>
          <a:lstStyle/>
          <a:p>
            <a:r>
              <a:rPr lang="en-US" smtClean="0"/>
              <a:t>Aswath Damodaran</a:t>
            </a:r>
            <a:endParaRPr lang="en-US"/>
          </a:p>
        </p:txBody>
      </p:sp>
      <p:sp>
        <p:nvSpPr>
          <p:cNvPr id="2" name="Footer Placeholder 1"/>
          <p:cNvSpPr>
            <a:spLocks noGrp="1"/>
          </p:cNvSpPr>
          <p:nvPr>
            <p:ph type="ftr" sz="quarter" idx="11"/>
          </p:nvPr>
        </p:nvSpPr>
        <p:spPr/>
        <p:txBody>
          <a:bodyPr/>
          <a:lstStyle/>
          <a:p>
            <a:r>
              <a:rPr lang="en-US" smtClean="0"/>
              <a:t>Aswath Damodaran</a:t>
            </a:r>
            <a:endParaRPr lang="en-US" dirty="0"/>
          </a:p>
        </p:txBody>
      </p:sp>
      <p:sp>
        <p:nvSpPr>
          <p:cNvPr id="3" name="Slide Number Placeholder 2"/>
          <p:cNvSpPr>
            <a:spLocks noGrp="1"/>
          </p:cNvSpPr>
          <p:nvPr>
            <p:ph type="sldNum" sz="quarter" idx="12"/>
          </p:nvPr>
        </p:nvSpPr>
        <p:spPr/>
        <p:txBody>
          <a:bodyPr>
            <a:normAutofit lnSpcReduction="10000"/>
          </a:bodyPr>
          <a:lstStyle/>
          <a:p>
            <a:fld id="{72AC53DF-4216-466D-99A7-94400E6C2A25}" type="slidenum">
              <a:rPr lang="en-US" smtClean="0"/>
              <a:pPr/>
              <a:t>1</a:t>
            </a:fld>
            <a:endParaRPr lang="en-US" dirty="0"/>
          </a:p>
        </p:txBody>
      </p:sp>
    </p:spTree>
    <p:extLst>
      <p:ext uri="{BB962C8B-B14F-4D97-AF65-F5344CB8AC3E}">
        <p14:creationId xmlns:p14="http://schemas.microsoft.com/office/powerpoint/2010/main" val="3964011001"/>
      </p:ext>
    </p:extLst>
  </p:cSld>
  <p:clrMapOvr>
    <a:masterClrMapping/>
  </p:clrMapOvr>
  <p:transition xmlns:p14="http://schemas.microsoft.com/office/powerpoint/2010/mai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9" name="Rectangle 2"/>
          <p:cNvSpPr>
            <a:spLocks noGrp="1" noChangeArrowheads="1"/>
          </p:cNvSpPr>
          <p:nvPr>
            <p:ph type="title"/>
          </p:nvPr>
        </p:nvSpPr>
        <p:spPr/>
        <p:txBody>
          <a:bodyPr>
            <a:normAutofit fontScale="90000"/>
          </a:bodyPr>
          <a:lstStyle/>
          <a:p>
            <a:r>
              <a:rPr lang="en-US" smtClean="0"/>
              <a:t>Underlying Theme: Searching for an Elusive Premium</a:t>
            </a:r>
            <a:endParaRPr lang="en-US"/>
          </a:p>
        </p:txBody>
      </p:sp>
      <p:sp>
        <p:nvSpPr>
          <p:cNvPr id="2" name="Footer Placeholder 1"/>
          <p:cNvSpPr>
            <a:spLocks noGrp="1"/>
          </p:cNvSpPr>
          <p:nvPr>
            <p:ph type="ftr" sz="quarter" idx="11"/>
          </p:nvPr>
        </p:nvSpPr>
        <p:spPr/>
        <p:txBody>
          <a:bodyPr/>
          <a:lstStyle/>
          <a:p>
            <a:r>
              <a:rPr lang="en-US" smtClean="0"/>
              <a:t>Aswath Damodaran</a:t>
            </a:r>
            <a:endParaRPr lang="en-US" dirty="0"/>
          </a:p>
        </p:txBody>
      </p:sp>
      <p:sp>
        <p:nvSpPr>
          <p:cNvPr id="3" name="Slide Number Placeholder 2"/>
          <p:cNvSpPr>
            <a:spLocks noGrp="1"/>
          </p:cNvSpPr>
          <p:nvPr>
            <p:ph type="sldNum" sz="quarter" idx="12"/>
          </p:nvPr>
        </p:nvSpPr>
        <p:spPr/>
        <p:txBody>
          <a:bodyPr>
            <a:normAutofit fontScale="47500" lnSpcReduction="20000"/>
          </a:bodyPr>
          <a:lstStyle/>
          <a:p>
            <a:fld id="{1AD93096-5B34-4342-9326-69289CEAE4C2}" type="slidenum">
              <a:rPr lang="en-US" smtClean="0"/>
              <a:pPr/>
              <a:t>2</a:t>
            </a:fld>
            <a:endParaRPr lang="en-US" dirty="0"/>
          </a:p>
        </p:txBody>
      </p:sp>
      <p:sp>
        <p:nvSpPr>
          <p:cNvPr id="7170" name="Rectangle 3"/>
          <p:cNvSpPr>
            <a:spLocks noGrp="1" noChangeArrowheads="1"/>
          </p:cNvSpPr>
          <p:nvPr>
            <p:ph sz="quarter" idx="1"/>
          </p:nvPr>
        </p:nvSpPr>
        <p:spPr/>
        <p:txBody>
          <a:bodyPr>
            <a:normAutofit fontScale="77500" lnSpcReduction="20000"/>
          </a:bodyPr>
          <a:lstStyle/>
          <a:p>
            <a:r>
              <a:rPr lang="en-US" smtClean="0"/>
              <a:t>Traditional discounted cashflow models under estimate the value of investments, where there are options embedded in the investments to</a:t>
            </a:r>
          </a:p>
          <a:p>
            <a:pPr lvl="1"/>
            <a:r>
              <a:rPr lang="en-US" smtClean="0"/>
              <a:t>Delay or defer making the investment (delay)</a:t>
            </a:r>
          </a:p>
          <a:p>
            <a:pPr lvl="1"/>
            <a:r>
              <a:rPr lang="en-US" smtClean="0"/>
              <a:t>Adjust or alter production schedules as price changes (flexibility)</a:t>
            </a:r>
          </a:p>
          <a:p>
            <a:pPr lvl="1"/>
            <a:r>
              <a:rPr lang="en-US" smtClean="0"/>
              <a:t>Expand into new markets or products at later stages in the process, based upon observing favorable outcomes at the early stages (expansion)</a:t>
            </a:r>
          </a:p>
          <a:p>
            <a:pPr lvl="1"/>
            <a:r>
              <a:rPr lang="en-US" smtClean="0"/>
              <a:t>Stop production or abandon investments if the outcomes are unfavorable at early stages (abandonment)</a:t>
            </a:r>
          </a:p>
          <a:p>
            <a:r>
              <a:rPr lang="en-US" smtClean="0"/>
              <a:t>Put another way, real option advocates believe that you should be paying a premium on discounted cashflow value estimates.</a:t>
            </a:r>
            <a:endParaRPr lang="en-US"/>
          </a:p>
        </p:txBody>
      </p:sp>
    </p:spTree>
    <p:extLst>
      <p:ext uri="{BB962C8B-B14F-4D97-AF65-F5344CB8AC3E}">
        <p14:creationId xmlns:p14="http://schemas.microsoft.com/office/powerpoint/2010/main" val="397587613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7" name="Rectangle 2"/>
          <p:cNvSpPr>
            <a:spLocks noGrp="1" noChangeArrowheads="1"/>
          </p:cNvSpPr>
          <p:nvPr>
            <p:ph type="title"/>
          </p:nvPr>
        </p:nvSpPr>
        <p:spPr/>
        <p:txBody>
          <a:bodyPr/>
          <a:lstStyle/>
          <a:p>
            <a:r>
              <a:rPr lang="en-US" smtClean="0"/>
              <a:t>A bad investment…</a:t>
            </a:r>
            <a:endParaRPr lang="en-US"/>
          </a:p>
        </p:txBody>
      </p:sp>
      <p:sp>
        <p:nvSpPr>
          <p:cNvPr id="2" name="Footer Placeholder 1"/>
          <p:cNvSpPr>
            <a:spLocks noGrp="1"/>
          </p:cNvSpPr>
          <p:nvPr>
            <p:ph type="ftr" sz="quarter" idx="11"/>
          </p:nvPr>
        </p:nvSpPr>
        <p:spPr/>
        <p:txBody>
          <a:bodyPr/>
          <a:lstStyle/>
          <a:p>
            <a:r>
              <a:rPr lang="en-US" smtClean="0"/>
              <a:t>Aswath Damodaran</a:t>
            </a:r>
            <a:endParaRPr lang="en-US" dirty="0"/>
          </a:p>
        </p:txBody>
      </p:sp>
      <p:sp>
        <p:nvSpPr>
          <p:cNvPr id="3" name="Slide Number Placeholder 2"/>
          <p:cNvSpPr>
            <a:spLocks noGrp="1"/>
          </p:cNvSpPr>
          <p:nvPr>
            <p:ph type="sldNum" sz="quarter" idx="12"/>
          </p:nvPr>
        </p:nvSpPr>
        <p:spPr/>
        <p:txBody>
          <a:bodyPr>
            <a:normAutofit fontScale="47500" lnSpcReduction="20000"/>
          </a:bodyPr>
          <a:lstStyle/>
          <a:p>
            <a:fld id="{1AD93096-5B34-4342-9326-69289CEAE4C2}" type="slidenum">
              <a:rPr lang="en-US" smtClean="0"/>
              <a:pPr/>
              <a:t>3</a:t>
            </a:fld>
            <a:endParaRPr lang="en-US" dirty="0"/>
          </a:p>
        </p:txBody>
      </p:sp>
      <p:pic>
        <p:nvPicPr>
          <p:cNvPr id="9218" name="Picture 4"/>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l="-66956" r="-66956"/>
          <a:stretch>
            <a:fillRect/>
          </a:stretch>
        </p:blipFill>
        <p:spPr/>
      </p:pic>
    </p:spTree>
    <p:extLst>
      <p:ext uri="{BB962C8B-B14F-4D97-AF65-F5344CB8AC3E}">
        <p14:creationId xmlns:p14="http://schemas.microsoft.com/office/powerpoint/2010/main" val="406538482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5" name="Rectangle 2"/>
          <p:cNvSpPr>
            <a:spLocks noGrp="1" noChangeArrowheads="1"/>
          </p:cNvSpPr>
          <p:nvPr>
            <p:ph type="title"/>
          </p:nvPr>
        </p:nvSpPr>
        <p:spPr/>
        <p:txBody>
          <a:bodyPr/>
          <a:lstStyle/>
          <a:p>
            <a:r>
              <a:rPr lang="en-US" smtClean="0"/>
              <a:t>Becomes a good one…</a:t>
            </a:r>
            <a:endParaRPr lang="en-US"/>
          </a:p>
        </p:txBody>
      </p:sp>
      <p:sp>
        <p:nvSpPr>
          <p:cNvPr id="2" name="Footer Placeholder 1"/>
          <p:cNvSpPr>
            <a:spLocks noGrp="1"/>
          </p:cNvSpPr>
          <p:nvPr>
            <p:ph type="ftr" sz="quarter" idx="11"/>
          </p:nvPr>
        </p:nvSpPr>
        <p:spPr/>
        <p:txBody>
          <a:bodyPr/>
          <a:lstStyle/>
          <a:p>
            <a:r>
              <a:rPr lang="en-US" smtClean="0"/>
              <a:t>Aswath Damodaran</a:t>
            </a:r>
            <a:endParaRPr lang="en-US" dirty="0"/>
          </a:p>
        </p:txBody>
      </p:sp>
      <p:sp>
        <p:nvSpPr>
          <p:cNvPr id="3" name="Slide Number Placeholder 2"/>
          <p:cNvSpPr>
            <a:spLocks noGrp="1"/>
          </p:cNvSpPr>
          <p:nvPr>
            <p:ph type="sldNum" sz="quarter" idx="12"/>
          </p:nvPr>
        </p:nvSpPr>
        <p:spPr/>
        <p:txBody>
          <a:bodyPr>
            <a:normAutofit fontScale="47500" lnSpcReduction="20000"/>
          </a:bodyPr>
          <a:lstStyle/>
          <a:p>
            <a:fld id="{1AD93096-5B34-4342-9326-69289CEAE4C2}" type="slidenum">
              <a:rPr lang="en-US" smtClean="0"/>
              <a:pPr/>
              <a:t>4</a:t>
            </a:fld>
            <a:endParaRPr lang="en-US" dirty="0"/>
          </a:p>
        </p:txBody>
      </p:sp>
      <p:pic>
        <p:nvPicPr>
          <p:cNvPr id="11266" name="Picture 6"/>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l="-20919" r="-20919"/>
          <a:stretch>
            <a:fillRect/>
          </a:stretch>
        </p:blipFill>
        <p:spPr/>
      </p:pic>
    </p:spTree>
    <p:extLst>
      <p:ext uri="{BB962C8B-B14F-4D97-AF65-F5344CB8AC3E}">
        <p14:creationId xmlns:p14="http://schemas.microsoft.com/office/powerpoint/2010/main" val="376168005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Rectangle 2"/>
          <p:cNvSpPr>
            <a:spLocks noGrp="1" noChangeArrowheads="1"/>
          </p:cNvSpPr>
          <p:nvPr>
            <p:ph type="title"/>
          </p:nvPr>
        </p:nvSpPr>
        <p:spPr/>
        <p:txBody>
          <a:bodyPr/>
          <a:lstStyle/>
          <a:p>
            <a:r>
              <a:rPr lang="en-US" smtClean="0"/>
              <a:t>Three Basic Questions</a:t>
            </a:r>
            <a:endParaRPr lang="en-US"/>
          </a:p>
        </p:txBody>
      </p:sp>
      <p:sp>
        <p:nvSpPr>
          <p:cNvPr id="2" name="Footer Placeholder 1"/>
          <p:cNvSpPr>
            <a:spLocks noGrp="1"/>
          </p:cNvSpPr>
          <p:nvPr>
            <p:ph type="ftr" sz="quarter" idx="11"/>
          </p:nvPr>
        </p:nvSpPr>
        <p:spPr/>
        <p:txBody>
          <a:bodyPr/>
          <a:lstStyle/>
          <a:p>
            <a:r>
              <a:rPr lang="en-US" smtClean="0"/>
              <a:t>Aswath Damodaran</a:t>
            </a:r>
            <a:endParaRPr lang="en-US" dirty="0"/>
          </a:p>
        </p:txBody>
      </p:sp>
      <p:sp>
        <p:nvSpPr>
          <p:cNvPr id="3" name="Slide Number Placeholder 2"/>
          <p:cNvSpPr>
            <a:spLocks noGrp="1"/>
          </p:cNvSpPr>
          <p:nvPr>
            <p:ph type="sldNum" sz="quarter" idx="12"/>
          </p:nvPr>
        </p:nvSpPr>
        <p:spPr/>
        <p:txBody>
          <a:bodyPr>
            <a:normAutofit fontScale="47500" lnSpcReduction="20000"/>
          </a:bodyPr>
          <a:lstStyle/>
          <a:p>
            <a:fld id="{1AD93096-5B34-4342-9326-69289CEAE4C2}" type="slidenum">
              <a:rPr lang="en-US" smtClean="0"/>
              <a:pPr/>
              <a:t>5</a:t>
            </a:fld>
            <a:endParaRPr lang="en-US" dirty="0"/>
          </a:p>
        </p:txBody>
      </p:sp>
      <p:sp>
        <p:nvSpPr>
          <p:cNvPr id="13314" name="Rectangle 3"/>
          <p:cNvSpPr>
            <a:spLocks noGrp="1" noChangeArrowheads="1"/>
          </p:cNvSpPr>
          <p:nvPr>
            <p:ph sz="quarter" idx="1"/>
          </p:nvPr>
        </p:nvSpPr>
        <p:spPr/>
        <p:txBody>
          <a:bodyPr/>
          <a:lstStyle/>
          <a:p>
            <a:r>
              <a:rPr lang="en-US" smtClean="0"/>
              <a:t>When is there a real option embedded in a decision or an asset?</a:t>
            </a:r>
          </a:p>
          <a:p>
            <a:r>
              <a:rPr lang="en-US" smtClean="0"/>
              <a:t>When does that real option have significant economic value?</a:t>
            </a:r>
          </a:p>
          <a:p>
            <a:r>
              <a:rPr lang="en-US" smtClean="0"/>
              <a:t>Can that value be estimated using an option pricing model?</a:t>
            </a:r>
            <a:endParaRPr lang="en-US"/>
          </a:p>
        </p:txBody>
      </p:sp>
    </p:spTree>
    <p:extLst>
      <p:ext uri="{BB962C8B-B14F-4D97-AF65-F5344CB8AC3E}">
        <p14:creationId xmlns:p14="http://schemas.microsoft.com/office/powerpoint/2010/main" val="72925988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Rectangle 2"/>
          <p:cNvSpPr>
            <a:spLocks noGrp="1" noChangeArrowheads="1"/>
          </p:cNvSpPr>
          <p:nvPr>
            <p:ph type="title"/>
          </p:nvPr>
        </p:nvSpPr>
        <p:spPr/>
        <p:txBody>
          <a:bodyPr>
            <a:normAutofit fontScale="90000"/>
          </a:bodyPr>
          <a:lstStyle/>
          <a:p>
            <a:r>
              <a:rPr lang="en-US" smtClean="0"/>
              <a:t>When is there an option embedded in an action?</a:t>
            </a:r>
            <a:endParaRPr lang="en-US"/>
          </a:p>
        </p:txBody>
      </p:sp>
      <p:sp>
        <p:nvSpPr>
          <p:cNvPr id="2" name="Footer Placeholder 1"/>
          <p:cNvSpPr>
            <a:spLocks noGrp="1"/>
          </p:cNvSpPr>
          <p:nvPr>
            <p:ph type="ftr" sz="quarter" idx="11"/>
          </p:nvPr>
        </p:nvSpPr>
        <p:spPr/>
        <p:txBody>
          <a:bodyPr/>
          <a:lstStyle/>
          <a:p>
            <a:r>
              <a:rPr lang="en-US" smtClean="0"/>
              <a:t>Aswath Damodaran</a:t>
            </a:r>
            <a:endParaRPr lang="en-US" dirty="0"/>
          </a:p>
        </p:txBody>
      </p:sp>
      <p:sp>
        <p:nvSpPr>
          <p:cNvPr id="3" name="Slide Number Placeholder 2"/>
          <p:cNvSpPr>
            <a:spLocks noGrp="1"/>
          </p:cNvSpPr>
          <p:nvPr>
            <p:ph type="sldNum" sz="quarter" idx="12"/>
          </p:nvPr>
        </p:nvSpPr>
        <p:spPr/>
        <p:txBody>
          <a:bodyPr>
            <a:normAutofit fontScale="47500" lnSpcReduction="20000"/>
          </a:bodyPr>
          <a:lstStyle/>
          <a:p>
            <a:fld id="{1AD93096-5B34-4342-9326-69289CEAE4C2}" type="slidenum">
              <a:rPr lang="en-US" smtClean="0"/>
              <a:pPr/>
              <a:t>6</a:t>
            </a:fld>
            <a:endParaRPr lang="en-US" dirty="0"/>
          </a:p>
        </p:txBody>
      </p:sp>
      <p:sp>
        <p:nvSpPr>
          <p:cNvPr id="15362" name="Rectangle 3"/>
          <p:cNvSpPr>
            <a:spLocks noGrp="1" noChangeArrowheads="1"/>
          </p:cNvSpPr>
          <p:nvPr>
            <p:ph sz="quarter" idx="1"/>
          </p:nvPr>
        </p:nvSpPr>
        <p:spPr/>
        <p:txBody>
          <a:bodyPr>
            <a:normAutofit fontScale="92500"/>
          </a:bodyPr>
          <a:lstStyle/>
          <a:p>
            <a:r>
              <a:rPr lang="en-US" dirty="0" smtClean="0"/>
              <a:t>An option provides the holder with the </a:t>
            </a:r>
            <a:r>
              <a:rPr lang="en-US" u="sng" dirty="0" smtClean="0"/>
              <a:t>right to buy or sell</a:t>
            </a:r>
            <a:r>
              <a:rPr lang="en-US" dirty="0" smtClean="0"/>
              <a:t> a specified quantity of an </a:t>
            </a:r>
            <a:r>
              <a:rPr lang="en-US" u="sng" dirty="0" smtClean="0"/>
              <a:t>underlying asset </a:t>
            </a:r>
            <a:r>
              <a:rPr lang="en-US" dirty="0" smtClean="0"/>
              <a:t>at a </a:t>
            </a:r>
            <a:r>
              <a:rPr lang="en-US" u="sng" dirty="0" smtClean="0"/>
              <a:t>fixed price</a:t>
            </a:r>
            <a:r>
              <a:rPr lang="en-US" dirty="0" smtClean="0"/>
              <a:t> (called a strike price or an exercise price) at or before the expiration date of the option. </a:t>
            </a:r>
          </a:p>
          <a:p>
            <a:pPr lvl="1"/>
            <a:r>
              <a:rPr lang="en-US" dirty="0" smtClean="0"/>
              <a:t>There has to be a </a:t>
            </a:r>
            <a:r>
              <a:rPr lang="en-US" u="sng" dirty="0" smtClean="0"/>
              <a:t>clearly defined underlying asset </a:t>
            </a:r>
            <a:r>
              <a:rPr lang="en-US" dirty="0" smtClean="0"/>
              <a:t>whose value changes over time in unpredictable ways.</a:t>
            </a:r>
          </a:p>
          <a:p>
            <a:pPr lvl="1"/>
            <a:r>
              <a:rPr lang="en-US" dirty="0" smtClean="0"/>
              <a:t>The </a:t>
            </a:r>
            <a:r>
              <a:rPr lang="en-US" u="sng" dirty="0" smtClean="0"/>
              <a:t>payoffs on this asset (real option) have to be contingent </a:t>
            </a:r>
            <a:r>
              <a:rPr lang="en-US" dirty="0" smtClean="0"/>
              <a:t>on an specified event occurring within a finite period.</a:t>
            </a:r>
            <a:endParaRPr lang="en-US" dirty="0"/>
          </a:p>
        </p:txBody>
      </p:sp>
    </p:spTree>
    <p:extLst>
      <p:ext uri="{BB962C8B-B14F-4D97-AF65-F5344CB8AC3E}">
        <p14:creationId xmlns:p14="http://schemas.microsoft.com/office/powerpoint/2010/main" val="245699871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2"/>
          <p:cNvSpPr>
            <a:spLocks noGrp="1" noChangeArrowheads="1"/>
          </p:cNvSpPr>
          <p:nvPr>
            <p:ph type="title"/>
          </p:nvPr>
        </p:nvSpPr>
        <p:spPr/>
        <p:txBody>
          <a:bodyPr/>
          <a:lstStyle/>
          <a:p>
            <a:r>
              <a:rPr lang="en-US" smtClean="0"/>
              <a:t>Payoff Diagram on a Call</a:t>
            </a:r>
            <a:endParaRPr lang="en-US"/>
          </a:p>
        </p:txBody>
      </p:sp>
      <p:sp>
        <p:nvSpPr>
          <p:cNvPr id="2" name="Footer Placeholder 1"/>
          <p:cNvSpPr>
            <a:spLocks noGrp="1"/>
          </p:cNvSpPr>
          <p:nvPr>
            <p:ph type="ftr" sz="quarter" idx="11"/>
          </p:nvPr>
        </p:nvSpPr>
        <p:spPr/>
        <p:txBody>
          <a:bodyPr/>
          <a:lstStyle/>
          <a:p>
            <a:r>
              <a:rPr lang="en-US" smtClean="0"/>
              <a:t>Aswath Damodaran</a:t>
            </a:r>
            <a:endParaRPr lang="en-US" dirty="0"/>
          </a:p>
        </p:txBody>
      </p:sp>
      <p:sp>
        <p:nvSpPr>
          <p:cNvPr id="3" name="Slide Number Placeholder 2"/>
          <p:cNvSpPr>
            <a:spLocks noGrp="1"/>
          </p:cNvSpPr>
          <p:nvPr>
            <p:ph type="sldNum" sz="quarter" idx="12"/>
          </p:nvPr>
        </p:nvSpPr>
        <p:spPr/>
        <p:txBody>
          <a:bodyPr>
            <a:normAutofit fontScale="47500" lnSpcReduction="20000"/>
          </a:bodyPr>
          <a:lstStyle/>
          <a:p>
            <a:fld id="{1AD93096-5B34-4342-9326-69289CEAE4C2}" type="slidenum">
              <a:rPr lang="en-US" smtClean="0"/>
              <a:pPr/>
              <a:t>7</a:t>
            </a:fld>
            <a:endParaRPr lang="en-US" dirty="0"/>
          </a:p>
        </p:txBody>
      </p:sp>
      <p:sp>
        <p:nvSpPr>
          <p:cNvPr id="7" name="Content Placeholder 6"/>
          <p:cNvSpPr>
            <a:spLocks noGrp="1"/>
          </p:cNvSpPr>
          <p:nvPr>
            <p:ph sz="quarter" idx="1"/>
          </p:nvPr>
        </p:nvSpPr>
        <p:spPr/>
        <p:txBody>
          <a:bodyPr/>
          <a:lstStyle/>
          <a:p>
            <a:endParaRPr lang="en-US" dirty="0"/>
          </a:p>
        </p:txBody>
      </p:sp>
      <p:sp>
        <p:nvSpPr>
          <p:cNvPr id="17410" name="Freeform 3"/>
          <p:cNvSpPr>
            <a:spLocks/>
          </p:cNvSpPr>
          <p:nvPr/>
        </p:nvSpPr>
        <p:spPr bwMode="auto">
          <a:xfrm>
            <a:off x="7831138" y="3867150"/>
            <a:ext cx="233362" cy="77391"/>
          </a:xfrm>
          <a:custGeom>
            <a:avLst/>
            <a:gdLst>
              <a:gd name="T0" fmla="*/ 2147483647 w 147"/>
              <a:gd name="T1" fmla="*/ 2147483647 h 65"/>
              <a:gd name="T2" fmla="*/ 0 w 147"/>
              <a:gd name="T3" fmla="*/ 2147483647 h 65"/>
              <a:gd name="T4" fmla="*/ 0 w 147"/>
              <a:gd name="T5" fmla="*/ 2147483647 h 65"/>
              <a:gd name="T6" fmla="*/ 0 w 147"/>
              <a:gd name="T7" fmla="*/ 0 h 65"/>
              <a:gd name="T8" fmla="*/ 2147483647 w 147"/>
              <a:gd name="T9" fmla="*/ 2147483647 h 65"/>
              <a:gd name="T10" fmla="*/ 0 60000 65536"/>
              <a:gd name="T11" fmla="*/ 0 60000 65536"/>
              <a:gd name="T12" fmla="*/ 0 60000 65536"/>
              <a:gd name="T13" fmla="*/ 0 60000 65536"/>
              <a:gd name="T14" fmla="*/ 0 60000 65536"/>
              <a:gd name="T15" fmla="*/ 0 w 147"/>
              <a:gd name="T16" fmla="*/ 0 h 65"/>
              <a:gd name="T17" fmla="*/ 147 w 147"/>
              <a:gd name="T18" fmla="*/ 65 h 65"/>
            </a:gdLst>
            <a:ahLst/>
            <a:cxnLst>
              <a:cxn ang="T10">
                <a:pos x="T0" y="T1"/>
              </a:cxn>
              <a:cxn ang="T11">
                <a:pos x="T2" y="T3"/>
              </a:cxn>
              <a:cxn ang="T12">
                <a:pos x="T4" y="T5"/>
              </a:cxn>
              <a:cxn ang="T13">
                <a:pos x="T6" y="T7"/>
              </a:cxn>
              <a:cxn ang="T14">
                <a:pos x="T8" y="T9"/>
              </a:cxn>
            </a:cxnLst>
            <a:rect l="T15" t="T16" r="T17" b="T18"/>
            <a:pathLst>
              <a:path w="147" h="65">
                <a:moveTo>
                  <a:pt x="146" y="36"/>
                </a:moveTo>
                <a:lnTo>
                  <a:pt x="0" y="64"/>
                </a:lnTo>
                <a:lnTo>
                  <a:pt x="0" y="36"/>
                </a:lnTo>
                <a:lnTo>
                  <a:pt x="0" y="0"/>
                </a:lnTo>
                <a:lnTo>
                  <a:pt x="146" y="36"/>
                </a:lnTo>
              </a:path>
            </a:pathLst>
          </a:custGeom>
          <a:solidFill>
            <a:srgbClr val="000000"/>
          </a:solidFill>
          <a:ln w="127000" cap="rnd">
            <a:solidFill>
              <a:schemeClr val="tx1"/>
            </a:solidFill>
            <a:round/>
            <a:headEnd/>
            <a:tailEnd/>
          </a:ln>
        </p:spPr>
        <p:txBody>
          <a:bodyPr/>
          <a:lstStyle/>
          <a:p>
            <a:endParaRPr lang="en-US"/>
          </a:p>
        </p:txBody>
      </p:sp>
      <p:sp>
        <p:nvSpPr>
          <p:cNvPr id="17411" name="Line 4"/>
          <p:cNvSpPr>
            <a:spLocks noChangeShapeType="1"/>
          </p:cNvSpPr>
          <p:nvPr/>
        </p:nvSpPr>
        <p:spPr bwMode="auto">
          <a:xfrm>
            <a:off x="1177925" y="3920729"/>
            <a:ext cx="6650038"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7412" name="Line 5"/>
          <p:cNvSpPr>
            <a:spLocks noChangeShapeType="1"/>
          </p:cNvSpPr>
          <p:nvPr/>
        </p:nvSpPr>
        <p:spPr bwMode="auto">
          <a:xfrm>
            <a:off x="1177925" y="4250531"/>
            <a:ext cx="2635250"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7413" name="Freeform 6"/>
          <p:cNvSpPr>
            <a:spLocks/>
          </p:cNvSpPr>
          <p:nvPr/>
        </p:nvSpPr>
        <p:spPr bwMode="auto">
          <a:xfrm>
            <a:off x="7129463" y="1602581"/>
            <a:ext cx="201612" cy="138113"/>
          </a:xfrm>
          <a:custGeom>
            <a:avLst/>
            <a:gdLst>
              <a:gd name="T0" fmla="*/ 2147483647 w 127"/>
              <a:gd name="T1" fmla="*/ 0 h 116"/>
              <a:gd name="T2" fmla="*/ 2147483647 w 127"/>
              <a:gd name="T3" fmla="*/ 2147483647 h 116"/>
              <a:gd name="T4" fmla="*/ 2147483647 w 127"/>
              <a:gd name="T5" fmla="*/ 2147483647 h 116"/>
              <a:gd name="T6" fmla="*/ 0 w 127"/>
              <a:gd name="T7" fmla="*/ 2147483647 h 116"/>
              <a:gd name="T8" fmla="*/ 2147483647 w 127"/>
              <a:gd name="T9" fmla="*/ 0 h 116"/>
              <a:gd name="T10" fmla="*/ 0 60000 65536"/>
              <a:gd name="T11" fmla="*/ 0 60000 65536"/>
              <a:gd name="T12" fmla="*/ 0 60000 65536"/>
              <a:gd name="T13" fmla="*/ 0 60000 65536"/>
              <a:gd name="T14" fmla="*/ 0 60000 65536"/>
              <a:gd name="T15" fmla="*/ 0 w 127"/>
              <a:gd name="T16" fmla="*/ 0 h 116"/>
              <a:gd name="T17" fmla="*/ 127 w 127"/>
              <a:gd name="T18" fmla="*/ 116 h 116"/>
            </a:gdLst>
            <a:ahLst/>
            <a:cxnLst>
              <a:cxn ang="T10">
                <a:pos x="T0" y="T1"/>
              </a:cxn>
              <a:cxn ang="T11">
                <a:pos x="T2" y="T3"/>
              </a:cxn>
              <a:cxn ang="T12">
                <a:pos x="T4" y="T5"/>
              </a:cxn>
              <a:cxn ang="T13">
                <a:pos x="T6" y="T7"/>
              </a:cxn>
              <a:cxn ang="T14">
                <a:pos x="T8" y="T9"/>
              </a:cxn>
            </a:cxnLst>
            <a:rect l="T15" t="T16" r="T17" b="T18"/>
            <a:pathLst>
              <a:path w="127" h="116">
                <a:moveTo>
                  <a:pt x="126" y="0"/>
                </a:moveTo>
                <a:lnTo>
                  <a:pt x="48" y="115"/>
                </a:lnTo>
                <a:lnTo>
                  <a:pt x="29" y="86"/>
                </a:lnTo>
                <a:lnTo>
                  <a:pt x="0" y="67"/>
                </a:lnTo>
                <a:lnTo>
                  <a:pt x="126" y="0"/>
                </a:lnTo>
              </a:path>
            </a:pathLst>
          </a:custGeom>
          <a:solidFill>
            <a:srgbClr val="000000"/>
          </a:solidFill>
          <a:ln w="127000" cap="rnd">
            <a:solidFill>
              <a:schemeClr val="tx1"/>
            </a:solidFill>
            <a:round/>
            <a:headEnd/>
            <a:tailEnd/>
          </a:ln>
        </p:spPr>
        <p:txBody>
          <a:bodyPr/>
          <a:lstStyle/>
          <a:p>
            <a:endParaRPr lang="en-US"/>
          </a:p>
        </p:txBody>
      </p:sp>
      <p:sp>
        <p:nvSpPr>
          <p:cNvPr id="17414" name="Line 7"/>
          <p:cNvSpPr>
            <a:spLocks noChangeShapeType="1"/>
          </p:cNvSpPr>
          <p:nvPr/>
        </p:nvSpPr>
        <p:spPr bwMode="auto">
          <a:xfrm flipV="1">
            <a:off x="3810000" y="1714501"/>
            <a:ext cx="3365500" cy="2545556"/>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7415" name="Rectangle 8"/>
          <p:cNvSpPr>
            <a:spLocks noChangeArrowheads="1"/>
          </p:cNvSpPr>
          <p:nvPr/>
        </p:nvSpPr>
        <p:spPr bwMode="auto">
          <a:xfrm>
            <a:off x="6826250" y="3937397"/>
            <a:ext cx="2093521" cy="320601"/>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90487" tIns="44450" rIns="90487" bIns="44450">
            <a:spAutoFit/>
          </a:bodyPr>
          <a:lstStyle/>
          <a:p>
            <a:r>
              <a:rPr lang="en-US" sz="1500" i="0">
                <a:latin typeface="Times" charset="0"/>
              </a:rPr>
              <a:t>Price of underlying asset</a:t>
            </a:r>
          </a:p>
        </p:txBody>
      </p:sp>
      <p:sp>
        <p:nvSpPr>
          <p:cNvPr id="17416" name="Rectangle 9"/>
          <p:cNvSpPr>
            <a:spLocks noChangeArrowheads="1"/>
          </p:cNvSpPr>
          <p:nvPr/>
        </p:nvSpPr>
        <p:spPr bwMode="auto">
          <a:xfrm>
            <a:off x="3448050" y="3496866"/>
            <a:ext cx="1085558" cy="551433"/>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90487" tIns="44450" rIns="90487" bIns="44450">
            <a:spAutoFit/>
          </a:bodyPr>
          <a:lstStyle/>
          <a:p>
            <a:r>
              <a:rPr lang="en-US" sz="1500" i="0" dirty="0" smtClean="0">
                <a:latin typeface="Times" charset="0"/>
              </a:rPr>
              <a:t>Strike Price</a:t>
            </a:r>
            <a:endParaRPr lang="en-US" sz="1500" i="0" dirty="0">
              <a:latin typeface="Times" charset="0"/>
            </a:endParaRPr>
          </a:p>
          <a:p>
            <a:endParaRPr lang="en-US" sz="1500" i="0" dirty="0">
              <a:latin typeface="Times" charset="0"/>
            </a:endParaRPr>
          </a:p>
        </p:txBody>
      </p:sp>
      <p:sp>
        <p:nvSpPr>
          <p:cNvPr id="17418" name="Line 11"/>
          <p:cNvSpPr>
            <a:spLocks noChangeShapeType="1"/>
          </p:cNvSpPr>
          <p:nvPr/>
        </p:nvSpPr>
        <p:spPr bwMode="auto">
          <a:xfrm>
            <a:off x="3822700" y="3810000"/>
            <a:ext cx="0" cy="213122"/>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7419" name="Rectangle 12"/>
          <p:cNvSpPr>
            <a:spLocks noChangeArrowheads="1"/>
          </p:cNvSpPr>
          <p:nvPr/>
        </p:nvSpPr>
        <p:spPr bwMode="auto">
          <a:xfrm>
            <a:off x="7121526" y="1734741"/>
            <a:ext cx="1018025" cy="320601"/>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90487" tIns="44450" rIns="90487" bIns="44450">
            <a:spAutoFit/>
          </a:bodyPr>
          <a:lstStyle/>
          <a:p>
            <a:r>
              <a:rPr lang="en-US" sz="1500" i="0">
                <a:latin typeface="Times" charset="0"/>
              </a:rPr>
              <a:t>Net Payoff </a:t>
            </a:r>
          </a:p>
        </p:txBody>
      </p:sp>
    </p:spTree>
    <p:extLst>
      <p:ext uri="{BB962C8B-B14F-4D97-AF65-F5344CB8AC3E}">
        <p14:creationId xmlns:p14="http://schemas.microsoft.com/office/powerpoint/2010/main" val="4292429239"/>
      </p:ext>
    </p:extLst>
  </p:cSld>
  <p:clrMapOvr>
    <a:masterClrMapping/>
  </p:clrMapOvr>
  <p:transition xmlns:p14="http://schemas.microsoft.com/office/powerpoint/2010/mai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2"/>
          <p:cNvSpPr>
            <a:spLocks noGrp="1" noChangeArrowheads="1"/>
          </p:cNvSpPr>
          <p:nvPr>
            <p:ph type="title"/>
          </p:nvPr>
        </p:nvSpPr>
        <p:spPr/>
        <p:txBody>
          <a:bodyPr/>
          <a:lstStyle/>
          <a:p>
            <a:r>
              <a:rPr lang="en-US" smtClean="0"/>
              <a:t>Payoff Diagram on Put Option</a:t>
            </a:r>
            <a:endParaRPr lang="en-US"/>
          </a:p>
        </p:txBody>
      </p:sp>
      <p:sp>
        <p:nvSpPr>
          <p:cNvPr id="2" name="Footer Placeholder 1"/>
          <p:cNvSpPr>
            <a:spLocks noGrp="1"/>
          </p:cNvSpPr>
          <p:nvPr>
            <p:ph type="ftr" sz="quarter" idx="11"/>
          </p:nvPr>
        </p:nvSpPr>
        <p:spPr/>
        <p:txBody>
          <a:bodyPr/>
          <a:lstStyle/>
          <a:p>
            <a:r>
              <a:rPr lang="en-US" smtClean="0"/>
              <a:t>Aswath Damodaran</a:t>
            </a:r>
            <a:endParaRPr lang="en-US" dirty="0"/>
          </a:p>
        </p:txBody>
      </p:sp>
      <p:sp>
        <p:nvSpPr>
          <p:cNvPr id="3" name="Slide Number Placeholder 2"/>
          <p:cNvSpPr>
            <a:spLocks noGrp="1"/>
          </p:cNvSpPr>
          <p:nvPr>
            <p:ph type="sldNum" sz="quarter" idx="12"/>
          </p:nvPr>
        </p:nvSpPr>
        <p:spPr/>
        <p:txBody>
          <a:bodyPr>
            <a:normAutofit fontScale="47500" lnSpcReduction="20000"/>
          </a:bodyPr>
          <a:lstStyle/>
          <a:p>
            <a:fld id="{1AD93096-5B34-4342-9326-69289CEAE4C2}" type="slidenum">
              <a:rPr lang="en-US" smtClean="0"/>
              <a:pPr/>
              <a:t>8</a:t>
            </a:fld>
            <a:endParaRPr lang="en-US" dirty="0"/>
          </a:p>
        </p:txBody>
      </p:sp>
      <p:sp>
        <p:nvSpPr>
          <p:cNvPr id="7" name="Content Placeholder 6"/>
          <p:cNvSpPr>
            <a:spLocks noGrp="1"/>
          </p:cNvSpPr>
          <p:nvPr>
            <p:ph sz="quarter" idx="1"/>
          </p:nvPr>
        </p:nvSpPr>
        <p:spPr/>
        <p:txBody>
          <a:bodyPr/>
          <a:lstStyle/>
          <a:p>
            <a:endParaRPr lang="en-US"/>
          </a:p>
        </p:txBody>
      </p:sp>
      <p:grpSp>
        <p:nvGrpSpPr>
          <p:cNvPr id="19458" name="Group 5"/>
          <p:cNvGrpSpPr>
            <a:grpSpLocks/>
          </p:cNvGrpSpPr>
          <p:nvPr/>
        </p:nvGrpSpPr>
        <p:grpSpPr bwMode="auto">
          <a:xfrm>
            <a:off x="1744663" y="3730229"/>
            <a:ext cx="6413500" cy="83344"/>
            <a:chOff x="1099" y="3133"/>
            <a:chExt cx="4040" cy="70"/>
          </a:xfrm>
        </p:grpSpPr>
        <p:sp>
          <p:nvSpPr>
            <p:cNvPr id="19467" name="Freeform 3"/>
            <p:cNvSpPr>
              <a:spLocks/>
            </p:cNvSpPr>
            <p:nvPr/>
          </p:nvSpPr>
          <p:spPr bwMode="auto">
            <a:xfrm>
              <a:off x="5002" y="3133"/>
              <a:ext cx="137" cy="70"/>
            </a:xfrm>
            <a:custGeom>
              <a:avLst/>
              <a:gdLst>
                <a:gd name="T0" fmla="*/ 136 w 137"/>
                <a:gd name="T1" fmla="*/ 34 h 70"/>
                <a:gd name="T2" fmla="*/ 0 w 137"/>
                <a:gd name="T3" fmla="*/ 69 h 70"/>
                <a:gd name="T4" fmla="*/ 0 w 137"/>
                <a:gd name="T5" fmla="*/ 34 h 70"/>
                <a:gd name="T6" fmla="*/ 0 w 137"/>
                <a:gd name="T7" fmla="*/ 0 h 70"/>
                <a:gd name="T8" fmla="*/ 136 w 137"/>
                <a:gd name="T9" fmla="*/ 34 h 70"/>
                <a:gd name="T10" fmla="*/ 0 60000 65536"/>
                <a:gd name="T11" fmla="*/ 0 60000 65536"/>
                <a:gd name="T12" fmla="*/ 0 60000 65536"/>
                <a:gd name="T13" fmla="*/ 0 60000 65536"/>
                <a:gd name="T14" fmla="*/ 0 60000 65536"/>
                <a:gd name="T15" fmla="*/ 0 w 137"/>
                <a:gd name="T16" fmla="*/ 0 h 70"/>
                <a:gd name="T17" fmla="*/ 137 w 137"/>
                <a:gd name="T18" fmla="*/ 70 h 70"/>
              </a:gdLst>
              <a:ahLst/>
              <a:cxnLst>
                <a:cxn ang="T10">
                  <a:pos x="T0" y="T1"/>
                </a:cxn>
                <a:cxn ang="T11">
                  <a:pos x="T2" y="T3"/>
                </a:cxn>
                <a:cxn ang="T12">
                  <a:pos x="T4" y="T5"/>
                </a:cxn>
                <a:cxn ang="T13">
                  <a:pos x="T6" y="T7"/>
                </a:cxn>
                <a:cxn ang="T14">
                  <a:pos x="T8" y="T9"/>
                </a:cxn>
              </a:cxnLst>
              <a:rect l="T15" t="T16" r="T17" b="T18"/>
              <a:pathLst>
                <a:path w="137" h="70">
                  <a:moveTo>
                    <a:pt x="136" y="34"/>
                  </a:moveTo>
                  <a:lnTo>
                    <a:pt x="0" y="69"/>
                  </a:lnTo>
                  <a:lnTo>
                    <a:pt x="0" y="34"/>
                  </a:lnTo>
                  <a:lnTo>
                    <a:pt x="0" y="0"/>
                  </a:lnTo>
                  <a:lnTo>
                    <a:pt x="136" y="34"/>
                  </a:lnTo>
                </a:path>
              </a:pathLst>
            </a:custGeom>
            <a:solidFill>
              <a:srgbClr val="000000"/>
            </a:solidFill>
            <a:ln w="127000" cap="rnd">
              <a:solidFill>
                <a:schemeClr val="tx1"/>
              </a:solidFill>
              <a:round/>
              <a:headEnd/>
              <a:tailEnd/>
            </a:ln>
          </p:spPr>
          <p:txBody>
            <a:bodyPr/>
            <a:lstStyle/>
            <a:p>
              <a:endParaRPr lang="en-US"/>
            </a:p>
          </p:txBody>
        </p:sp>
        <p:sp>
          <p:nvSpPr>
            <p:cNvPr id="19468" name="Line 4"/>
            <p:cNvSpPr>
              <a:spLocks noChangeShapeType="1"/>
            </p:cNvSpPr>
            <p:nvPr/>
          </p:nvSpPr>
          <p:spPr bwMode="auto">
            <a:xfrm>
              <a:off x="1099" y="3175"/>
              <a:ext cx="3901"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sp>
        <p:nvSpPr>
          <p:cNvPr id="19459" name="Line 6"/>
          <p:cNvSpPr>
            <a:spLocks noChangeShapeType="1"/>
          </p:cNvSpPr>
          <p:nvPr/>
        </p:nvSpPr>
        <p:spPr bwMode="auto">
          <a:xfrm>
            <a:off x="4206875" y="4088606"/>
            <a:ext cx="3822700"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nvGrpSpPr>
          <p:cNvPr id="19460" name="Group 9"/>
          <p:cNvGrpSpPr>
            <a:grpSpLocks/>
          </p:cNvGrpSpPr>
          <p:nvPr/>
        </p:nvGrpSpPr>
        <p:grpSpPr bwMode="auto">
          <a:xfrm>
            <a:off x="1190626" y="1825228"/>
            <a:ext cx="3025775" cy="2270522"/>
            <a:chOff x="750" y="1533"/>
            <a:chExt cx="1906" cy="1907"/>
          </a:xfrm>
        </p:grpSpPr>
        <p:sp>
          <p:nvSpPr>
            <p:cNvPr id="19465" name="Freeform 7"/>
            <p:cNvSpPr>
              <a:spLocks/>
            </p:cNvSpPr>
            <p:nvPr/>
          </p:nvSpPr>
          <p:spPr bwMode="auto">
            <a:xfrm>
              <a:off x="750" y="1533"/>
              <a:ext cx="108" cy="108"/>
            </a:xfrm>
            <a:custGeom>
              <a:avLst/>
              <a:gdLst>
                <a:gd name="T0" fmla="*/ 0 w 108"/>
                <a:gd name="T1" fmla="*/ 0 h 108"/>
                <a:gd name="T2" fmla="*/ 107 w 108"/>
                <a:gd name="T3" fmla="*/ 62 h 108"/>
                <a:gd name="T4" fmla="*/ 80 w 108"/>
                <a:gd name="T5" fmla="*/ 89 h 108"/>
                <a:gd name="T6" fmla="*/ 62 w 108"/>
                <a:gd name="T7" fmla="*/ 107 h 108"/>
                <a:gd name="T8" fmla="*/ 0 w 108"/>
                <a:gd name="T9" fmla="*/ 0 h 108"/>
                <a:gd name="T10" fmla="*/ 0 60000 65536"/>
                <a:gd name="T11" fmla="*/ 0 60000 65536"/>
                <a:gd name="T12" fmla="*/ 0 60000 65536"/>
                <a:gd name="T13" fmla="*/ 0 60000 65536"/>
                <a:gd name="T14" fmla="*/ 0 60000 65536"/>
                <a:gd name="T15" fmla="*/ 0 w 108"/>
                <a:gd name="T16" fmla="*/ 0 h 108"/>
                <a:gd name="T17" fmla="*/ 108 w 108"/>
                <a:gd name="T18" fmla="*/ 108 h 108"/>
              </a:gdLst>
              <a:ahLst/>
              <a:cxnLst>
                <a:cxn ang="T10">
                  <a:pos x="T0" y="T1"/>
                </a:cxn>
                <a:cxn ang="T11">
                  <a:pos x="T2" y="T3"/>
                </a:cxn>
                <a:cxn ang="T12">
                  <a:pos x="T4" y="T5"/>
                </a:cxn>
                <a:cxn ang="T13">
                  <a:pos x="T6" y="T7"/>
                </a:cxn>
                <a:cxn ang="T14">
                  <a:pos x="T8" y="T9"/>
                </a:cxn>
              </a:cxnLst>
              <a:rect l="T15" t="T16" r="T17" b="T18"/>
              <a:pathLst>
                <a:path w="108" h="108">
                  <a:moveTo>
                    <a:pt x="0" y="0"/>
                  </a:moveTo>
                  <a:lnTo>
                    <a:pt x="107" y="62"/>
                  </a:lnTo>
                  <a:lnTo>
                    <a:pt x="80" y="89"/>
                  </a:lnTo>
                  <a:lnTo>
                    <a:pt x="62" y="107"/>
                  </a:lnTo>
                  <a:lnTo>
                    <a:pt x="0" y="0"/>
                  </a:lnTo>
                </a:path>
              </a:pathLst>
            </a:custGeom>
            <a:solidFill>
              <a:srgbClr val="000000"/>
            </a:solidFill>
            <a:ln w="127000" cap="rnd">
              <a:solidFill>
                <a:schemeClr val="tx1"/>
              </a:solidFill>
              <a:round/>
              <a:headEnd/>
              <a:tailEnd/>
            </a:ln>
          </p:spPr>
          <p:txBody>
            <a:bodyPr/>
            <a:lstStyle/>
            <a:p>
              <a:endParaRPr lang="en-US"/>
            </a:p>
          </p:txBody>
        </p:sp>
        <p:sp>
          <p:nvSpPr>
            <p:cNvPr id="19466" name="Line 8"/>
            <p:cNvSpPr>
              <a:spLocks noChangeShapeType="1"/>
            </p:cNvSpPr>
            <p:nvPr/>
          </p:nvSpPr>
          <p:spPr bwMode="auto">
            <a:xfrm flipH="1" flipV="1">
              <a:off x="836" y="1629"/>
              <a:ext cx="1820" cy="1811"/>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sp>
        <p:nvSpPr>
          <p:cNvPr id="19461" name="Rectangle 10"/>
          <p:cNvSpPr>
            <a:spLocks noChangeArrowheads="1"/>
          </p:cNvSpPr>
          <p:nvPr/>
        </p:nvSpPr>
        <p:spPr bwMode="auto">
          <a:xfrm>
            <a:off x="6999288" y="3793332"/>
            <a:ext cx="1965281" cy="305212"/>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90487" tIns="44450" rIns="90487" bIns="44450">
            <a:spAutoFit/>
          </a:bodyPr>
          <a:lstStyle/>
          <a:p>
            <a:r>
              <a:rPr lang="en-US" sz="1400" i="0">
                <a:latin typeface="Times" charset="0"/>
              </a:rPr>
              <a:t>Price of underlying asset</a:t>
            </a:r>
          </a:p>
        </p:txBody>
      </p:sp>
      <p:sp>
        <p:nvSpPr>
          <p:cNvPr id="19462" name="Rectangle 11"/>
          <p:cNvSpPr>
            <a:spLocks noChangeArrowheads="1"/>
          </p:cNvSpPr>
          <p:nvPr/>
        </p:nvSpPr>
        <p:spPr bwMode="auto">
          <a:xfrm>
            <a:off x="3851276" y="3382567"/>
            <a:ext cx="611595" cy="736099"/>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90487" tIns="44450" rIns="90487" bIns="44450">
            <a:spAutoFit/>
          </a:bodyPr>
          <a:lstStyle/>
          <a:p>
            <a:r>
              <a:rPr lang="en-US" sz="1400" i="0">
                <a:latin typeface="Times" charset="0"/>
              </a:rPr>
              <a:t>Strike</a:t>
            </a:r>
          </a:p>
          <a:p>
            <a:r>
              <a:rPr lang="en-US" sz="1400" i="0">
                <a:latin typeface="Times" charset="0"/>
              </a:rPr>
              <a:t>Price</a:t>
            </a:r>
          </a:p>
          <a:p>
            <a:endParaRPr lang="en-US" sz="1400" i="0">
              <a:latin typeface="Times" charset="0"/>
            </a:endParaRPr>
          </a:p>
        </p:txBody>
      </p:sp>
      <p:sp>
        <p:nvSpPr>
          <p:cNvPr id="19463" name="Line 13"/>
          <p:cNvSpPr>
            <a:spLocks noChangeShapeType="1"/>
          </p:cNvSpPr>
          <p:nvPr/>
        </p:nvSpPr>
        <p:spPr bwMode="auto">
          <a:xfrm>
            <a:off x="4206875" y="3677841"/>
            <a:ext cx="0" cy="197644"/>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9464" name="Rectangle 14"/>
          <p:cNvSpPr>
            <a:spLocks noChangeArrowheads="1"/>
          </p:cNvSpPr>
          <p:nvPr/>
        </p:nvSpPr>
        <p:spPr bwMode="auto">
          <a:xfrm>
            <a:off x="1525589" y="1740694"/>
            <a:ext cx="965007" cy="736099"/>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90487" tIns="44450" rIns="90487" bIns="44450">
            <a:spAutoFit/>
          </a:bodyPr>
          <a:lstStyle/>
          <a:p>
            <a:r>
              <a:rPr lang="en-US" sz="1400" i="0">
                <a:latin typeface="Times" charset="0"/>
              </a:rPr>
              <a:t>Net Payoff</a:t>
            </a:r>
          </a:p>
          <a:p>
            <a:r>
              <a:rPr lang="en-US" sz="1400" i="0">
                <a:latin typeface="Times" charset="0"/>
              </a:rPr>
              <a:t>On Put</a:t>
            </a:r>
          </a:p>
          <a:p>
            <a:endParaRPr lang="en-US" sz="1400" i="0">
              <a:latin typeface="Times" charset="0"/>
            </a:endParaRPr>
          </a:p>
        </p:txBody>
      </p:sp>
    </p:spTree>
    <p:extLst>
      <p:ext uri="{BB962C8B-B14F-4D97-AF65-F5344CB8AC3E}">
        <p14:creationId xmlns:p14="http://schemas.microsoft.com/office/powerpoint/2010/main" val="3330050528"/>
      </p:ext>
    </p:extLst>
  </p:cSld>
  <p:clrMapOvr>
    <a:masterClrMapping/>
  </p:clrMapOvr>
  <p:transition xmlns:p14="http://schemas.microsoft.com/office/powerpoint/2010/mai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2"/>
          <p:cNvSpPr>
            <a:spLocks noGrp="1" noChangeArrowheads="1"/>
          </p:cNvSpPr>
          <p:nvPr>
            <p:ph type="title"/>
          </p:nvPr>
        </p:nvSpPr>
        <p:spPr/>
        <p:txBody>
          <a:bodyPr>
            <a:normAutofit fontScale="90000"/>
          </a:bodyPr>
          <a:lstStyle/>
          <a:p>
            <a:r>
              <a:rPr lang="en-US" smtClean="0"/>
              <a:t>When does the option have significant economic value?</a:t>
            </a:r>
            <a:endParaRPr lang="en-US"/>
          </a:p>
        </p:txBody>
      </p:sp>
      <p:sp>
        <p:nvSpPr>
          <p:cNvPr id="2" name="Footer Placeholder 1"/>
          <p:cNvSpPr>
            <a:spLocks noGrp="1"/>
          </p:cNvSpPr>
          <p:nvPr>
            <p:ph type="ftr" sz="quarter" idx="11"/>
          </p:nvPr>
        </p:nvSpPr>
        <p:spPr/>
        <p:txBody>
          <a:bodyPr/>
          <a:lstStyle/>
          <a:p>
            <a:r>
              <a:rPr lang="en-US" smtClean="0"/>
              <a:t>Aswath Damodaran</a:t>
            </a:r>
            <a:endParaRPr lang="en-US" dirty="0"/>
          </a:p>
        </p:txBody>
      </p:sp>
      <p:sp>
        <p:nvSpPr>
          <p:cNvPr id="3" name="Slide Number Placeholder 2"/>
          <p:cNvSpPr>
            <a:spLocks noGrp="1"/>
          </p:cNvSpPr>
          <p:nvPr>
            <p:ph type="sldNum" sz="quarter" idx="12"/>
          </p:nvPr>
        </p:nvSpPr>
        <p:spPr/>
        <p:txBody>
          <a:bodyPr>
            <a:normAutofit fontScale="47500" lnSpcReduction="20000"/>
          </a:bodyPr>
          <a:lstStyle/>
          <a:p>
            <a:fld id="{1AD93096-5B34-4342-9326-69289CEAE4C2}" type="slidenum">
              <a:rPr lang="en-US" smtClean="0"/>
              <a:pPr/>
              <a:t>9</a:t>
            </a:fld>
            <a:endParaRPr lang="en-US" dirty="0"/>
          </a:p>
        </p:txBody>
      </p:sp>
      <p:sp>
        <p:nvSpPr>
          <p:cNvPr id="21506" name="Rectangle 3"/>
          <p:cNvSpPr>
            <a:spLocks noGrp="1" noChangeArrowheads="1"/>
          </p:cNvSpPr>
          <p:nvPr>
            <p:ph sz="quarter" idx="1"/>
          </p:nvPr>
        </p:nvSpPr>
        <p:spPr/>
        <p:txBody>
          <a:bodyPr>
            <a:normAutofit fontScale="92500" lnSpcReduction="10000"/>
          </a:bodyPr>
          <a:lstStyle/>
          <a:p>
            <a:r>
              <a:rPr lang="en-US" dirty="0" smtClean="0"/>
              <a:t>For an option to have significant economic value, there has to be a restriction on competition in the event of the contingency. </a:t>
            </a:r>
          </a:p>
          <a:p>
            <a:pPr lvl="1"/>
            <a:r>
              <a:rPr lang="en-US" dirty="0" smtClean="0"/>
              <a:t>In a perfectly competitive product market, no contingency, no matter how positive, will generate positive net present value.</a:t>
            </a:r>
          </a:p>
          <a:p>
            <a:r>
              <a:rPr lang="en-US" dirty="0" smtClean="0"/>
              <a:t>At the limit, real options are most valuable when you have exclusivity - you and only you can take advantage of the contingency. They become less valuable as the barriers to competition become less steep.</a:t>
            </a:r>
            <a:endParaRPr lang="en-US" dirty="0"/>
          </a:p>
        </p:txBody>
      </p:sp>
    </p:spTree>
    <p:extLst>
      <p:ext uri="{BB962C8B-B14F-4D97-AF65-F5344CB8AC3E}">
        <p14:creationId xmlns:p14="http://schemas.microsoft.com/office/powerpoint/2010/main" val="262454449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2"/>
          <p:cNvSpPr>
            <a:spLocks noGrp="1" noChangeArrowheads="1"/>
          </p:cNvSpPr>
          <p:nvPr>
            <p:ph type="title"/>
          </p:nvPr>
        </p:nvSpPr>
        <p:spPr/>
        <p:txBody>
          <a:bodyPr/>
          <a:lstStyle/>
          <a:p>
            <a:r>
              <a:rPr lang="en-US" smtClean="0"/>
              <a:t>Determinants of option value</a:t>
            </a:r>
            <a:endParaRPr lang="en-US"/>
          </a:p>
        </p:txBody>
      </p:sp>
      <p:sp>
        <p:nvSpPr>
          <p:cNvPr id="2" name="Footer Placeholder 1"/>
          <p:cNvSpPr>
            <a:spLocks noGrp="1"/>
          </p:cNvSpPr>
          <p:nvPr>
            <p:ph type="ftr" sz="quarter" idx="11"/>
          </p:nvPr>
        </p:nvSpPr>
        <p:spPr/>
        <p:txBody>
          <a:bodyPr/>
          <a:lstStyle/>
          <a:p>
            <a:r>
              <a:rPr lang="en-US" smtClean="0"/>
              <a:t>Aswath Damodaran</a:t>
            </a:r>
            <a:endParaRPr lang="en-US" dirty="0"/>
          </a:p>
        </p:txBody>
      </p:sp>
      <p:sp>
        <p:nvSpPr>
          <p:cNvPr id="3" name="Slide Number Placeholder 2"/>
          <p:cNvSpPr>
            <a:spLocks noGrp="1"/>
          </p:cNvSpPr>
          <p:nvPr>
            <p:ph type="sldNum" sz="quarter" idx="12"/>
          </p:nvPr>
        </p:nvSpPr>
        <p:spPr/>
        <p:txBody>
          <a:bodyPr>
            <a:normAutofit fontScale="47500" lnSpcReduction="20000"/>
          </a:bodyPr>
          <a:lstStyle/>
          <a:p>
            <a:fld id="{1AD93096-5B34-4342-9326-69289CEAE4C2}" type="slidenum">
              <a:rPr lang="en-US" smtClean="0"/>
              <a:pPr/>
              <a:t>10</a:t>
            </a:fld>
            <a:endParaRPr lang="en-US" dirty="0"/>
          </a:p>
        </p:txBody>
      </p:sp>
      <p:sp>
        <p:nvSpPr>
          <p:cNvPr id="23554" name="Rectangle 3"/>
          <p:cNvSpPr>
            <a:spLocks noGrp="1" noChangeArrowheads="1"/>
          </p:cNvSpPr>
          <p:nvPr>
            <p:ph sz="quarter" idx="1"/>
          </p:nvPr>
        </p:nvSpPr>
        <p:spPr/>
        <p:txBody>
          <a:bodyPr>
            <a:normAutofit fontScale="62500" lnSpcReduction="20000"/>
          </a:bodyPr>
          <a:lstStyle/>
          <a:p>
            <a:r>
              <a:rPr lang="en-US" smtClean="0"/>
              <a:t>Variables Relating to Underlying Asset</a:t>
            </a:r>
          </a:p>
          <a:p>
            <a:pPr lvl="1"/>
            <a:r>
              <a:rPr lang="en-US" smtClean="0"/>
              <a:t>Value of Underlying Asset; as this value increases, the right to buy at a fixed price (calls) will become more valuable and the right to sell at a fixed price (puts) will become less valuable.</a:t>
            </a:r>
          </a:p>
          <a:p>
            <a:pPr lvl="1"/>
            <a:r>
              <a:rPr lang="en-US" smtClean="0"/>
              <a:t>Variance in that value; as the variance increases, both calls and puts will become more valuable because all options have limited downside and depend upon price volatility for upside.</a:t>
            </a:r>
          </a:p>
          <a:p>
            <a:pPr lvl="1"/>
            <a:r>
              <a:rPr lang="en-US" smtClean="0"/>
              <a:t>Expected dividends on the asset, which are likely to reduce the price appreciation component of the asset, reducing the value of calls and increasing the value of puts.</a:t>
            </a:r>
          </a:p>
          <a:p>
            <a:r>
              <a:rPr lang="en-US" smtClean="0"/>
              <a:t>Variables Relating to Option</a:t>
            </a:r>
          </a:p>
          <a:p>
            <a:pPr lvl="1"/>
            <a:r>
              <a:rPr lang="en-US" smtClean="0"/>
              <a:t>Strike Price of Options; the right to buy (sell) at a fixed price becomes more (less) valuable at a lower price.</a:t>
            </a:r>
          </a:p>
          <a:p>
            <a:pPr lvl="1"/>
            <a:r>
              <a:rPr lang="en-US" smtClean="0"/>
              <a:t>Life of the Option; both calls and puts benefit from a longer life.</a:t>
            </a:r>
          </a:p>
          <a:p>
            <a:r>
              <a:rPr lang="en-US" smtClean="0"/>
              <a:t>Level of Interest Rates; as rates increase, the right to buy (sell) at a fixed price in the future becomes more (less) valuable.</a:t>
            </a:r>
            <a:endParaRPr lang="en-US"/>
          </a:p>
        </p:txBody>
      </p:sp>
    </p:spTree>
    <p:extLst>
      <p:ext uri="{BB962C8B-B14F-4D97-AF65-F5344CB8AC3E}">
        <p14:creationId xmlns:p14="http://schemas.microsoft.com/office/powerpoint/2010/main" val="98487491"/>
      </p:ext>
    </p:extLst>
  </p:cSld>
  <p:clrMapOvr>
    <a:masterClrMapping/>
  </p:clrMapOvr>
  <p:transition xmlns:p14="http://schemas.microsoft.com/office/powerpoint/2010/mai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Rectangle 2"/>
          <p:cNvSpPr>
            <a:spLocks noGrp="1" noChangeArrowheads="1"/>
          </p:cNvSpPr>
          <p:nvPr>
            <p:ph type="title"/>
          </p:nvPr>
        </p:nvSpPr>
        <p:spPr/>
        <p:txBody>
          <a:bodyPr>
            <a:normAutofit fontScale="90000"/>
          </a:bodyPr>
          <a:lstStyle/>
          <a:p>
            <a:r>
              <a:rPr lang="en-US" smtClean="0"/>
              <a:t>When can you use option pricing models to value real options?</a:t>
            </a:r>
            <a:endParaRPr lang="en-US"/>
          </a:p>
        </p:txBody>
      </p:sp>
      <p:sp>
        <p:nvSpPr>
          <p:cNvPr id="2" name="Footer Placeholder 1"/>
          <p:cNvSpPr>
            <a:spLocks noGrp="1"/>
          </p:cNvSpPr>
          <p:nvPr>
            <p:ph type="ftr" sz="quarter" idx="11"/>
          </p:nvPr>
        </p:nvSpPr>
        <p:spPr/>
        <p:txBody>
          <a:bodyPr/>
          <a:lstStyle/>
          <a:p>
            <a:r>
              <a:rPr lang="en-US" smtClean="0"/>
              <a:t>Aswath Damodaran</a:t>
            </a:r>
            <a:endParaRPr lang="en-US" dirty="0"/>
          </a:p>
        </p:txBody>
      </p:sp>
      <p:sp>
        <p:nvSpPr>
          <p:cNvPr id="3" name="Slide Number Placeholder 2"/>
          <p:cNvSpPr>
            <a:spLocks noGrp="1"/>
          </p:cNvSpPr>
          <p:nvPr>
            <p:ph type="sldNum" sz="quarter" idx="12"/>
          </p:nvPr>
        </p:nvSpPr>
        <p:spPr/>
        <p:txBody>
          <a:bodyPr>
            <a:normAutofit fontScale="47500" lnSpcReduction="20000"/>
          </a:bodyPr>
          <a:lstStyle/>
          <a:p>
            <a:fld id="{1AD93096-5B34-4342-9326-69289CEAE4C2}" type="slidenum">
              <a:rPr lang="en-US" smtClean="0"/>
              <a:pPr/>
              <a:t>11</a:t>
            </a:fld>
            <a:endParaRPr lang="en-US" dirty="0"/>
          </a:p>
        </p:txBody>
      </p:sp>
      <p:sp>
        <p:nvSpPr>
          <p:cNvPr id="25602" name="Rectangle 3"/>
          <p:cNvSpPr>
            <a:spLocks noGrp="1" noChangeArrowheads="1"/>
          </p:cNvSpPr>
          <p:nvPr>
            <p:ph sz="quarter" idx="1"/>
          </p:nvPr>
        </p:nvSpPr>
        <p:spPr/>
        <p:txBody>
          <a:bodyPr>
            <a:normAutofit fontScale="70000" lnSpcReduction="20000"/>
          </a:bodyPr>
          <a:lstStyle/>
          <a:p>
            <a:r>
              <a:rPr lang="en-US" smtClean="0"/>
              <a:t>The notion of a replicating portfolio that drives option pricing models makes them most suited for valuing real options where</a:t>
            </a:r>
          </a:p>
          <a:p>
            <a:pPr lvl="1"/>
            <a:r>
              <a:rPr lang="en-US" smtClean="0"/>
              <a:t>The underlying asset is traded - this yield not only observable prices and volatility as inputs to option pricing models but allows for the possibility of creating replicating portfolios</a:t>
            </a:r>
          </a:p>
          <a:p>
            <a:pPr lvl="1"/>
            <a:r>
              <a:rPr lang="en-US" smtClean="0"/>
              <a:t>An active marketplace exists for the option itself.</a:t>
            </a:r>
          </a:p>
          <a:p>
            <a:pPr lvl="1"/>
            <a:r>
              <a:rPr lang="en-US" smtClean="0"/>
              <a:t>The cost of exercising the option is known with some degree of certainty.</a:t>
            </a:r>
          </a:p>
          <a:p>
            <a:r>
              <a:rPr lang="en-US" smtClean="0"/>
              <a:t>When option pricing models are used to value real assets, we have to accept the fact that</a:t>
            </a:r>
          </a:p>
          <a:p>
            <a:pPr lvl="1"/>
            <a:r>
              <a:rPr lang="en-US" smtClean="0"/>
              <a:t>The value estimates that emerge will be far more imprecise.</a:t>
            </a:r>
          </a:p>
          <a:p>
            <a:pPr lvl="1"/>
            <a:r>
              <a:rPr lang="en-US" smtClean="0"/>
              <a:t>The value can deviate much more dramatically from market price because of the difficulty of arbitrage.</a:t>
            </a:r>
            <a:endParaRPr lang="en-US"/>
          </a:p>
        </p:txBody>
      </p:sp>
    </p:spTree>
    <p:extLst>
      <p:ext uri="{BB962C8B-B14F-4D97-AF65-F5344CB8AC3E}">
        <p14:creationId xmlns:p14="http://schemas.microsoft.com/office/powerpoint/2010/main" val="352240281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Choices of Models</a:t>
            </a:r>
            <a:endParaRPr lang="en-US" dirty="0"/>
          </a:p>
        </p:txBody>
      </p:sp>
      <p:sp>
        <p:nvSpPr>
          <p:cNvPr id="3" name="Footer Placeholder 2"/>
          <p:cNvSpPr>
            <a:spLocks noGrp="1"/>
          </p:cNvSpPr>
          <p:nvPr>
            <p:ph type="ftr" sz="quarter" idx="11"/>
          </p:nvPr>
        </p:nvSpPr>
        <p:spPr/>
        <p:txBody>
          <a:bodyPr/>
          <a:lstStyle/>
          <a:p>
            <a:r>
              <a:rPr lang="en-US" smtClean="0"/>
              <a:t>Aswath Damodaran</a:t>
            </a:r>
            <a:endParaRPr lang="en-US" dirty="0"/>
          </a:p>
        </p:txBody>
      </p:sp>
      <p:sp>
        <p:nvSpPr>
          <p:cNvPr id="4" name="Slide Number Placeholder 3"/>
          <p:cNvSpPr>
            <a:spLocks noGrp="1"/>
          </p:cNvSpPr>
          <p:nvPr>
            <p:ph type="sldNum" sz="quarter" idx="12"/>
          </p:nvPr>
        </p:nvSpPr>
        <p:spPr/>
        <p:txBody>
          <a:bodyPr>
            <a:normAutofit fontScale="47500" lnSpcReduction="20000"/>
          </a:bodyPr>
          <a:lstStyle/>
          <a:p>
            <a:fld id="{1AD93096-5B34-4342-9326-69289CEAE4C2}" type="slidenum">
              <a:rPr lang="en-US" smtClean="0"/>
              <a:pPr/>
              <a:t>12</a:t>
            </a:fld>
            <a:endParaRPr lang="en-US" dirty="0">
              <a:solidFill>
                <a:srgbClr val="FFFFFF"/>
              </a:solidFill>
            </a:endParaRPr>
          </a:p>
        </p:txBody>
      </p:sp>
      <p:sp>
        <p:nvSpPr>
          <p:cNvPr id="5" name="Content Placeholder 4"/>
          <p:cNvSpPr>
            <a:spLocks noGrp="1"/>
          </p:cNvSpPr>
          <p:nvPr>
            <p:ph sz="quarter" idx="1"/>
          </p:nvPr>
        </p:nvSpPr>
        <p:spPr/>
        <p:txBody>
          <a:bodyPr>
            <a:normAutofit fontScale="62500" lnSpcReduction="20000"/>
          </a:bodyPr>
          <a:lstStyle/>
          <a:p>
            <a:r>
              <a:rPr lang="en-US" u="sng" dirty="0" smtClean="0"/>
              <a:t>Black-Scholes Model: </a:t>
            </a:r>
            <a:r>
              <a:rPr lang="en-US" dirty="0" smtClean="0"/>
              <a:t>Makes restrictive assumptions about volatility (fixed over option life) and early exercise (none) and price process for underlying asset (no jumps), but arrives at a parsimonious model where the option value is a function of only 6 observable inputs:</a:t>
            </a:r>
          </a:p>
          <a:p>
            <a:pPr lvl="1"/>
            <a:r>
              <a:rPr lang="en-US" dirty="0" smtClean="0"/>
              <a:t>The current price of the underlying asset</a:t>
            </a:r>
          </a:p>
          <a:p>
            <a:pPr lvl="1"/>
            <a:r>
              <a:rPr lang="en-US" dirty="0" smtClean="0"/>
              <a:t>The strike price on the option</a:t>
            </a:r>
          </a:p>
          <a:p>
            <a:pPr lvl="1"/>
            <a:r>
              <a:rPr lang="en-US" dirty="0" smtClean="0"/>
              <a:t>The life of the option</a:t>
            </a:r>
          </a:p>
          <a:p>
            <a:pPr lvl="1"/>
            <a:r>
              <a:rPr lang="en-US" dirty="0" smtClean="0"/>
              <a:t>The variance in the price of the underlying assets</a:t>
            </a:r>
          </a:p>
          <a:p>
            <a:pPr lvl="1"/>
            <a:r>
              <a:rPr lang="en-US" dirty="0" smtClean="0"/>
              <a:t>The riskless rate for the option life</a:t>
            </a:r>
          </a:p>
          <a:p>
            <a:pPr lvl="1"/>
            <a:r>
              <a:rPr lang="en-US" dirty="0" smtClean="0"/>
              <a:t>Dividends over the life of the option (not in original Black Scholes)</a:t>
            </a:r>
          </a:p>
          <a:p>
            <a:r>
              <a:rPr lang="en-US" u="sng" dirty="0" smtClean="0"/>
              <a:t>Binomial Model: </a:t>
            </a:r>
            <a:r>
              <a:rPr lang="en-US" dirty="0" smtClean="0"/>
              <a:t>This is a more general and less restrictive model but it requires a great deal more data on how the price of the underlying asset will evolve over time. </a:t>
            </a:r>
            <a:endParaRPr lang="en-US" dirty="0"/>
          </a:p>
        </p:txBody>
      </p:sp>
    </p:spTree>
    <p:extLst>
      <p:ext uri="{BB962C8B-B14F-4D97-AF65-F5344CB8AC3E}">
        <p14:creationId xmlns:p14="http://schemas.microsoft.com/office/powerpoint/2010/main" val="251474658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Rectangle 2"/>
          <p:cNvSpPr>
            <a:spLocks noGrp="1" noChangeArrowheads="1"/>
          </p:cNvSpPr>
          <p:nvPr>
            <p:ph type="title"/>
          </p:nvPr>
        </p:nvSpPr>
        <p:spPr/>
        <p:txBody>
          <a:bodyPr/>
          <a:lstStyle/>
          <a:p>
            <a:r>
              <a:rPr lang="en-US" smtClean="0"/>
              <a:t>Choice of Option Pricing Models</a:t>
            </a:r>
            <a:endParaRPr lang="en-US"/>
          </a:p>
        </p:txBody>
      </p:sp>
      <p:sp>
        <p:nvSpPr>
          <p:cNvPr id="2" name="Footer Placeholder 1"/>
          <p:cNvSpPr>
            <a:spLocks noGrp="1"/>
          </p:cNvSpPr>
          <p:nvPr>
            <p:ph type="ftr" sz="quarter" idx="11"/>
          </p:nvPr>
        </p:nvSpPr>
        <p:spPr/>
        <p:txBody>
          <a:bodyPr/>
          <a:lstStyle/>
          <a:p>
            <a:r>
              <a:rPr lang="en-US" smtClean="0"/>
              <a:t>Aswath Damodaran</a:t>
            </a:r>
            <a:endParaRPr lang="en-US" dirty="0"/>
          </a:p>
        </p:txBody>
      </p:sp>
      <p:sp>
        <p:nvSpPr>
          <p:cNvPr id="3" name="Slide Number Placeholder 2"/>
          <p:cNvSpPr>
            <a:spLocks noGrp="1"/>
          </p:cNvSpPr>
          <p:nvPr>
            <p:ph type="sldNum" sz="quarter" idx="12"/>
          </p:nvPr>
        </p:nvSpPr>
        <p:spPr/>
        <p:txBody>
          <a:bodyPr>
            <a:normAutofit fontScale="47500" lnSpcReduction="20000"/>
          </a:bodyPr>
          <a:lstStyle/>
          <a:p>
            <a:fld id="{1AD93096-5B34-4342-9326-69289CEAE4C2}" type="slidenum">
              <a:rPr lang="en-US" smtClean="0"/>
              <a:pPr/>
              <a:t>13</a:t>
            </a:fld>
            <a:endParaRPr lang="en-US" dirty="0"/>
          </a:p>
        </p:txBody>
      </p:sp>
      <p:sp>
        <p:nvSpPr>
          <p:cNvPr id="41986" name="Rectangle 3"/>
          <p:cNvSpPr>
            <a:spLocks noGrp="1" noChangeArrowheads="1"/>
          </p:cNvSpPr>
          <p:nvPr>
            <p:ph sz="quarter" idx="1"/>
          </p:nvPr>
        </p:nvSpPr>
        <p:spPr/>
        <p:txBody>
          <a:bodyPr>
            <a:normAutofit fontScale="85000" lnSpcReduction="10000"/>
          </a:bodyPr>
          <a:lstStyle/>
          <a:p>
            <a:r>
              <a:rPr lang="en-US" smtClean="0"/>
              <a:t>Most practitioners who use option pricing models to value real options argue for the binomial model over the Black-Scholes and justify this choice by noting that</a:t>
            </a:r>
          </a:p>
          <a:p>
            <a:pPr lvl="1"/>
            <a:r>
              <a:rPr lang="en-US" smtClean="0"/>
              <a:t>Early exercise is the rule rather than the exception with real options</a:t>
            </a:r>
          </a:p>
          <a:p>
            <a:pPr lvl="1"/>
            <a:r>
              <a:rPr lang="en-US" smtClean="0"/>
              <a:t>Underlying asset values are generally discontinous.</a:t>
            </a:r>
          </a:p>
          <a:p>
            <a:r>
              <a:rPr lang="en-US" smtClean="0"/>
              <a:t>If you can develop a binomial tree with outcomes at each node, it looks a great deal like a decision tree from capital budgeting. The question then becomes when and why the two approaches yield different estimates of value.</a:t>
            </a:r>
            <a:endParaRPr lang="en-US"/>
          </a:p>
        </p:txBody>
      </p:sp>
    </p:spTree>
    <p:extLst>
      <p:ext uri="{BB962C8B-B14F-4D97-AF65-F5344CB8AC3E}">
        <p14:creationId xmlns:p14="http://schemas.microsoft.com/office/powerpoint/2010/main" val="294610334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Rectangle 1026"/>
          <p:cNvSpPr>
            <a:spLocks noGrp="1" noChangeArrowheads="1"/>
          </p:cNvSpPr>
          <p:nvPr>
            <p:ph type="title"/>
          </p:nvPr>
        </p:nvSpPr>
        <p:spPr/>
        <p:txBody>
          <a:bodyPr/>
          <a:lstStyle/>
          <a:p>
            <a:r>
              <a:rPr lang="en-US" smtClean="0"/>
              <a:t>Key Tests for Real Options</a:t>
            </a:r>
            <a:endParaRPr lang="en-US"/>
          </a:p>
        </p:txBody>
      </p:sp>
      <p:sp>
        <p:nvSpPr>
          <p:cNvPr id="2" name="Footer Placeholder 1"/>
          <p:cNvSpPr>
            <a:spLocks noGrp="1"/>
          </p:cNvSpPr>
          <p:nvPr>
            <p:ph type="ftr" sz="quarter" idx="11"/>
          </p:nvPr>
        </p:nvSpPr>
        <p:spPr/>
        <p:txBody>
          <a:bodyPr/>
          <a:lstStyle/>
          <a:p>
            <a:r>
              <a:rPr lang="en-US" smtClean="0"/>
              <a:t>Aswath Damodaran</a:t>
            </a:r>
            <a:endParaRPr lang="en-US" dirty="0"/>
          </a:p>
        </p:txBody>
      </p:sp>
      <p:sp>
        <p:nvSpPr>
          <p:cNvPr id="3" name="Slide Number Placeholder 2"/>
          <p:cNvSpPr>
            <a:spLocks noGrp="1"/>
          </p:cNvSpPr>
          <p:nvPr>
            <p:ph type="sldNum" sz="quarter" idx="12"/>
          </p:nvPr>
        </p:nvSpPr>
        <p:spPr/>
        <p:txBody>
          <a:bodyPr>
            <a:normAutofit fontScale="47500" lnSpcReduction="20000"/>
          </a:bodyPr>
          <a:lstStyle/>
          <a:p>
            <a:fld id="{1AD93096-5B34-4342-9326-69289CEAE4C2}" type="slidenum">
              <a:rPr lang="en-US" smtClean="0"/>
              <a:pPr/>
              <a:t>14</a:t>
            </a:fld>
            <a:endParaRPr lang="en-US" dirty="0"/>
          </a:p>
        </p:txBody>
      </p:sp>
      <p:sp>
        <p:nvSpPr>
          <p:cNvPr id="46082" name="Rectangle 1027"/>
          <p:cNvSpPr>
            <a:spLocks noGrp="1" noChangeArrowheads="1"/>
          </p:cNvSpPr>
          <p:nvPr>
            <p:ph sz="quarter" idx="1"/>
          </p:nvPr>
        </p:nvSpPr>
        <p:spPr/>
        <p:txBody>
          <a:bodyPr>
            <a:normAutofit fontScale="70000" lnSpcReduction="20000"/>
          </a:bodyPr>
          <a:lstStyle/>
          <a:p>
            <a:r>
              <a:rPr lang="en-US" smtClean="0"/>
              <a:t>Is there an option embedded in this asset/ decision?</a:t>
            </a:r>
          </a:p>
          <a:p>
            <a:pPr lvl="1"/>
            <a:r>
              <a:rPr lang="en-US" smtClean="0"/>
              <a:t>Can you identify the underlying asset?</a:t>
            </a:r>
          </a:p>
          <a:p>
            <a:pPr lvl="1"/>
            <a:r>
              <a:rPr lang="en-US" smtClean="0"/>
              <a:t>Can you specify the contigency under which you will get payoff?</a:t>
            </a:r>
          </a:p>
          <a:p>
            <a:r>
              <a:rPr lang="en-US" smtClean="0"/>
              <a:t>Is there exclusivity?</a:t>
            </a:r>
          </a:p>
          <a:p>
            <a:pPr lvl="1"/>
            <a:r>
              <a:rPr lang="en-US" smtClean="0"/>
              <a:t>If yes, there is option value.</a:t>
            </a:r>
          </a:p>
          <a:p>
            <a:pPr lvl="1"/>
            <a:r>
              <a:rPr lang="en-US" smtClean="0"/>
              <a:t>If no, there is none.</a:t>
            </a:r>
          </a:p>
          <a:p>
            <a:pPr lvl="1"/>
            <a:r>
              <a:rPr lang="en-US" smtClean="0"/>
              <a:t>If in between, you have to scale value.</a:t>
            </a:r>
          </a:p>
          <a:p>
            <a:r>
              <a:rPr lang="en-US" smtClean="0"/>
              <a:t>Can you use an option pricing model to value the real option?</a:t>
            </a:r>
          </a:p>
          <a:p>
            <a:pPr lvl="1"/>
            <a:r>
              <a:rPr lang="en-US" smtClean="0"/>
              <a:t>Is the underlying asset traded?</a:t>
            </a:r>
          </a:p>
          <a:p>
            <a:pPr lvl="1"/>
            <a:r>
              <a:rPr lang="en-US" smtClean="0"/>
              <a:t>Can the option be bought and sold?</a:t>
            </a:r>
          </a:p>
          <a:p>
            <a:pPr lvl="1"/>
            <a:r>
              <a:rPr lang="en-US" smtClean="0"/>
              <a:t>Is the cost of exercising the option known and clear?</a:t>
            </a:r>
          </a:p>
          <a:p>
            <a:pPr lvl="1"/>
            <a:endParaRPr lang="en-US" smtClean="0"/>
          </a:p>
          <a:p>
            <a:pPr lvl="1"/>
            <a:endParaRPr lang="en-US"/>
          </a:p>
        </p:txBody>
      </p:sp>
    </p:spTree>
    <p:extLst>
      <p:ext uri="{BB962C8B-B14F-4D97-AF65-F5344CB8AC3E}">
        <p14:creationId xmlns:p14="http://schemas.microsoft.com/office/powerpoint/2010/main" val="2594622275"/>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theme1.xml><?xml version="1.0" encoding="utf-8"?>
<a:theme xmlns:a="http://schemas.openxmlformats.org/drawingml/2006/main" name="Basic">
  <a:themeElements>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Basic.thmx</Template>
  <TotalTime>7</TotalTime>
  <Words>1511</Words>
  <Application>Microsoft Macintosh PowerPoint</Application>
  <PresentationFormat>On-screen Show (16:9)</PresentationFormat>
  <Paragraphs>119</Paragraphs>
  <Slides>14</Slides>
  <Notes>13</Notes>
  <HiddenSlides>0</HiddenSlides>
  <MMClips>0</MMClips>
  <ScaleCrop>false</ScaleCrop>
  <HeadingPairs>
    <vt:vector size="4" baseType="variant">
      <vt:variant>
        <vt:lpstr>Theme</vt:lpstr>
      </vt:variant>
      <vt:variant>
        <vt:i4>1</vt:i4>
      </vt:variant>
      <vt:variant>
        <vt:lpstr>Slide Titles</vt:lpstr>
      </vt:variant>
      <vt:variant>
        <vt:i4>14</vt:i4>
      </vt:variant>
    </vt:vector>
  </HeadingPairs>
  <TitlesOfParts>
    <vt:vector size="15" baseType="lpstr">
      <vt:lpstr>Basic</vt:lpstr>
      <vt:lpstr>Session 20: The essence of real options</vt:lpstr>
      <vt:lpstr>Underlying Theme: Searching for an Elusive Premium</vt:lpstr>
      <vt:lpstr>A bad investment…</vt:lpstr>
      <vt:lpstr>Becomes a good one…</vt:lpstr>
      <vt:lpstr>Three Basic Questions</vt:lpstr>
      <vt:lpstr>When is there an option embedded in an action?</vt:lpstr>
      <vt:lpstr>Payoff Diagram on a Call</vt:lpstr>
      <vt:lpstr>Payoff Diagram on Put Option</vt:lpstr>
      <vt:lpstr>When does the option have significant economic value?</vt:lpstr>
      <vt:lpstr>Determinants of option value</vt:lpstr>
      <vt:lpstr>When can you use option pricing models to value real options?</vt:lpstr>
      <vt:lpstr>Choices of Models</vt:lpstr>
      <vt:lpstr>Choice of Option Pricing Models</vt:lpstr>
      <vt:lpstr>Key Tests for Real Options</vt:lpstr>
    </vt:vector>
  </TitlesOfParts>
  <Company>Stern School of Business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Session 19: The essence of real options</dc:title>
  <dc:creator>Aswath Damodaran</dc:creator>
  <cp:lastModifiedBy>Aswath Damodaran</cp:lastModifiedBy>
  <cp:revision>4</cp:revision>
  <dcterms:created xsi:type="dcterms:W3CDTF">2011-11-03T14:52:40Z</dcterms:created>
  <dcterms:modified xsi:type="dcterms:W3CDTF">2013-01-30T19:23:01Z</dcterms:modified>
</cp:coreProperties>
</file>