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embeddings/oleObject1.bin" ContentType="application/vnd.openxmlformats-officedocument.oleObject"/>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8" r:id="rId1"/>
  </p:sldMasterIdLst>
  <p:notesMasterIdLst>
    <p:notesMasterId r:id="rId15"/>
  </p:notesMasterIdLst>
  <p:handoutMasterIdLst>
    <p:handoutMasterId r:id="rId16"/>
  </p:handoutMasterIdLst>
  <p:sldIdLst>
    <p:sldId id="256" r:id="rId2"/>
    <p:sldId id="257" r:id="rId3"/>
    <p:sldId id="258" r:id="rId4"/>
    <p:sldId id="259" r:id="rId5"/>
    <p:sldId id="260" r:id="rId6"/>
    <p:sldId id="261" r:id="rId7"/>
    <p:sldId id="262" r:id="rId8"/>
    <p:sldId id="270" r:id="rId9"/>
    <p:sldId id="271" r:id="rId10"/>
    <p:sldId id="272" r:id="rId11"/>
    <p:sldId id="273" r:id="rId12"/>
    <p:sldId id="274" r:id="rId13"/>
    <p:sldId id="275" r:id="rId14"/>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9" d="100"/>
          <a:sy n="129" d="100"/>
        </p:scale>
        <p:origin x="-240" y="-9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916BC7-7805-E048-A892-46A98DC6DB86}" type="datetimeFigureOut">
              <a:rPr lang="en-US" smtClean="0"/>
              <a:t>1/30/13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F42AA16-9DFC-FD4F-92E3-924C9F4187A0}" type="slidenum">
              <a:rPr lang="en-US" smtClean="0"/>
              <a:t>‹#›</a:t>
            </a:fld>
            <a:endParaRPr lang="en-US"/>
          </a:p>
        </p:txBody>
      </p:sp>
    </p:spTree>
    <p:extLst>
      <p:ext uri="{BB962C8B-B14F-4D97-AF65-F5344CB8AC3E}">
        <p14:creationId xmlns:p14="http://schemas.microsoft.com/office/powerpoint/2010/main" val="293383132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F697D2-8A43-704F-B19C-3F26F9E41B20}" type="datetimeFigureOut">
              <a:rPr lang="en-US" smtClean="0"/>
              <a:t>1/30/13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6C26AE-84FE-8648-BA17-2CCA4973F6F9}" type="slidenum">
              <a:rPr lang="en-US" smtClean="0"/>
              <a:t>‹#›</a:t>
            </a:fld>
            <a:endParaRPr lang="en-US"/>
          </a:p>
        </p:txBody>
      </p:sp>
    </p:spTree>
    <p:extLst>
      <p:ext uri="{BB962C8B-B14F-4D97-AF65-F5344CB8AC3E}">
        <p14:creationId xmlns:p14="http://schemas.microsoft.com/office/powerpoint/2010/main" val="341938722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a:xfrm>
            <a:off x="393700" y="692150"/>
            <a:ext cx="6070600" cy="3416300"/>
          </a:xfrm>
          <a:ln/>
        </p:spPr>
      </p:sp>
      <p:sp>
        <p:nvSpPr>
          <p:cNvPr id="532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Traditional investment analysis just looks at the question of whether a project is a good one, if taken today. It does not say the rights to this project are worthless.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a:xfrm>
            <a:off x="393700" y="692150"/>
            <a:ext cx="6070600" cy="3416300"/>
          </a:xfrm>
          <a:ln/>
        </p:spPr>
      </p:sp>
      <p:sp>
        <p:nvSpPr>
          <p:cNvPr id="552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This looks at the option to delay a project, to which you have exclusive rights. </a:t>
            </a:r>
          </a:p>
          <a:p>
            <a:r>
              <a:rPr lang="en-US">
                <a:latin typeface="Helvetica" charset="0"/>
                <a:ea typeface="ＭＳ Ｐゴシック" charset="0"/>
                <a:cs typeface="ＭＳ Ｐゴシック" charset="0"/>
              </a:rPr>
              <a:t>The initial investment in the project is what you would need to invest to convert this project from a right to a real project.</a:t>
            </a:r>
          </a:p>
          <a:p>
            <a:r>
              <a:rPr lang="en-US">
                <a:latin typeface="Helvetica" charset="0"/>
                <a:ea typeface="ＭＳ Ｐゴシック" charset="0"/>
                <a:cs typeface="ＭＳ Ｐゴシック" charset="0"/>
              </a:rPr>
              <a:t>The present value of the cash flows will change over time.</a:t>
            </a:r>
          </a:p>
          <a:p>
            <a:r>
              <a:rPr lang="en-US">
                <a:latin typeface="Helvetica" charset="0"/>
                <a:ea typeface="ＭＳ Ｐゴシック" charset="0"/>
                <a:cs typeface="ＭＳ Ｐゴシック" charset="0"/>
              </a:rPr>
              <a:t>If the perceived present value of the cash flows stays below the investment needed, the project should never be taken.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a:xfrm>
            <a:off x="393700" y="692150"/>
            <a:ext cx="6070600" cy="3416300"/>
          </a:xfrm>
          <a:ln/>
        </p:spPr>
      </p:sp>
      <p:sp>
        <p:nvSpPr>
          <p:cNvPr id="57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a:xfrm>
            <a:off x="393700" y="692150"/>
            <a:ext cx="6070600" cy="3416300"/>
          </a:xfrm>
          <a:ln/>
        </p:spPr>
      </p:sp>
      <p:sp>
        <p:nvSpPr>
          <p:cNvPr id="59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a:xfrm>
            <a:off x="393700" y="692150"/>
            <a:ext cx="6070600" cy="3416300"/>
          </a:xfrm>
          <a:ln/>
        </p:spPr>
      </p:sp>
      <p:sp>
        <p:nvSpPr>
          <p:cNvPr id="61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a:xfrm>
            <a:off x="393700" y="692150"/>
            <a:ext cx="6070600" cy="3416300"/>
          </a:xfrm>
          <a:ln/>
        </p:spPr>
      </p:sp>
      <p:sp>
        <p:nvSpPr>
          <p:cNvPr id="63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a:xfrm>
            <a:off x="393700" y="692150"/>
            <a:ext cx="6070600" cy="3416300"/>
          </a:xfrm>
          <a:ln/>
        </p:spPr>
      </p:sp>
      <p:sp>
        <p:nvSpPr>
          <p:cNvPr id="79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a:xfrm>
            <a:off x="393700" y="692150"/>
            <a:ext cx="6070600" cy="3416300"/>
          </a:xfrm>
          <a:ln/>
        </p:spPr>
      </p:sp>
      <p:sp>
        <p:nvSpPr>
          <p:cNvPr id="81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a:xfrm>
            <a:off x="393700" y="692150"/>
            <a:ext cx="6070600" cy="3416300"/>
          </a:xfrm>
          <a:ln/>
        </p:spPr>
      </p:sp>
      <p:sp>
        <p:nvSpPr>
          <p:cNvPr id="83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a:xfrm>
            <a:off x="393700" y="692150"/>
            <a:ext cx="6070600" cy="3416300"/>
          </a:xfrm>
          <a:ln/>
        </p:spPr>
      </p:sp>
      <p:sp>
        <p:nvSpPr>
          <p:cNvPr id="86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4787726"/>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057400"/>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7"/>
            <a:ext cx="8077200" cy="652463"/>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9" y="1316736"/>
            <a:ext cx="1615307" cy="1266340"/>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4686302"/>
            <a:ext cx="2209800" cy="273844"/>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2" y="4686156"/>
            <a:ext cx="5573483" cy="273844"/>
          </a:xfrm>
        </p:spPr>
        <p:txBody>
          <a:bodyPr/>
          <a:lstStyle/>
          <a:p>
            <a:r>
              <a:rPr lang="en-US" smtClean="0"/>
              <a:t>Aswath Damodaran</a:t>
            </a:r>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4686300"/>
            <a:ext cx="2667000" cy="273844"/>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1" y="4686300"/>
            <a:ext cx="5421313" cy="273844"/>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953692"/>
            <a:ext cx="533400" cy="183356"/>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171450"/>
            <a:ext cx="7696200" cy="8572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43000" y="1371600"/>
            <a:ext cx="7753350" cy="3143250"/>
          </a:xfrm>
        </p:spPr>
        <p:txBody>
          <a:bodyPr/>
          <a:lstStyle/>
          <a:p>
            <a:pPr lvl="0"/>
            <a:endParaRPr lang="en-US" noProof="0" smtClean="0"/>
          </a:p>
        </p:txBody>
      </p:sp>
    </p:spTree>
    <p:extLst>
      <p:ext uri="{BB962C8B-B14F-4D97-AF65-F5344CB8AC3E}">
        <p14:creationId xmlns:p14="http://schemas.microsoft.com/office/powerpoint/2010/main" val="366729190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Lst>
  <p:hf hd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Microsoft_Word_97_-_2004_Document1.doc"/><Relationship Id="rId5"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bin"/><Relationship Id="rId5" Type="http://schemas.openxmlformats.org/officeDocument/2006/relationships/image" Target="../media/image6.emf"/><Relationship Id="rId1" Type="http://schemas.openxmlformats.org/officeDocument/2006/relationships/vmlDrawing" Target="../drawings/vmlDrawing2.vml"/><Relationship Id="rId2"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Session </a:t>
            </a:r>
            <a:r>
              <a:rPr lang="en-US" dirty="0" smtClean="0"/>
              <a:t>21: </a:t>
            </a:r>
            <a:r>
              <a:rPr lang="en-US" dirty="0" smtClean="0"/>
              <a:t>The Option to Delay</a:t>
            </a:r>
            <a:br>
              <a:rPr lang="en-US" dirty="0" smtClean="0"/>
            </a:br>
            <a:r>
              <a:rPr lang="en-US" dirty="0" smtClean="0"/>
              <a:t>Valuing patents and natural resource reserves</a:t>
            </a:r>
            <a:endParaRPr lang="en-US" dirty="0"/>
          </a:p>
        </p:txBody>
      </p:sp>
      <p:sp>
        <p:nvSpPr>
          <p:cNvPr id="3" name="Subtitle 2"/>
          <p:cNvSpPr>
            <a:spLocks noGrp="1"/>
          </p:cNvSpPr>
          <p:nvPr>
            <p:ph type="subTitle" idx="1"/>
          </p:nvPr>
        </p:nvSpPr>
        <p:spPr/>
        <p:txBody>
          <a:bodyPr/>
          <a:lstStyle/>
          <a:p>
            <a:r>
              <a:rPr lang="en-US" dirty="0" smtClean="0"/>
              <a:t>Aswath Damodaran</a:t>
            </a:r>
            <a:endParaRPr lang="en-US" dirty="0"/>
          </a:p>
        </p:txBody>
      </p:sp>
      <p:sp>
        <p:nvSpPr>
          <p:cNvPr id="4" name="Footer Placeholder 3"/>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5" name="Slide Number Placeholder 4"/>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334109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The Option to Delay</a:t>
            </a:r>
          </a:p>
        </p:txBody>
      </p:sp>
      <p:sp>
        <p:nvSpPr>
          <p:cNvPr id="52226" name="Rectangle 3"/>
          <p:cNvSpPr>
            <a:spLocks noGrp="1" noChangeArrowheads="1"/>
          </p:cNvSpPr>
          <p:nvPr>
            <p:ph sz="quarter" idx="1"/>
          </p:nvPr>
        </p:nvSpPr>
        <p:spPr/>
        <p:txBody>
          <a:bodyPr>
            <a:normAutofit fontScale="85000" lnSpcReduction="10000"/>
          </a:bodyPr>
          <a:lstStyle/>
          <a:p>
            <a:r>
              <a:rPr lang="en-US">
                <a:latin typeface="Times" charset="0"/>
                <a:ea typeface="ＭＳ Ｐゴシック" charset="0"/>
                <a:cs typeface="ＭＳ Ｐゴシック" charset="0"/>
              </a:rPr>
              <a:t>When a firm has exclusive rights to a project or product for a specific period, it can delay taking this project or product until a later date.</a:t>
            </a:r>
          </a:p>
          <a:p>
            <a:r>
              <a:rPr lang="en-US">
                <a:latin typeface="Times" charset="0"/>
                <a:ea typeface="ＭＳ Ｐゴシック" charset="0"/>
                <a:cs typeface="ＭＳ Ｐゴシック" charset="0"/>
              </a:rPr>
              <a:t>A traditional investment analysis just answers the question of whether the project is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good</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one if taken today. </a:t>
            </a:r>
          </a:p>
          <a:p>
            <a:r>
              <a:rPr lang="en-US">
                <a:latin typeface="Times" charset="0"/>
                <a:ea typeface="ＭＳ Ｐゴシック" charset="0"/>
                <a:cs typeface="ＭＳ Ｐゴシック" charset="0"/>
              </a:rPr>
              <a:t>Thus, the fact that a project does not pass muster today (because its NPV is negative, or its IRR is less than its hurdle rate) does not mean that the rights to this project are not valuable.</a:t>
            </a:r>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2</a:t>
            </a:fld>
            <a:endParaRPr lang="en-US" dirty="0">
              <a:solidFill>
                <a:srgbClr val="FFFFFF"/>
              </a:solidFill>
            </a:endParaRPr>
          </a:p>
        </p:txBody>
      </p:sp>
    </p:spTree>
    <p:extLst>
      <p:ext uri="{BB962C8B-B14F-4D97-AF65-F5344CB8AC3E}">
        <p14:creationId xmlns:p14="http://schemas.microsoft.com/office/powerpoint/2010/main" val="3628245139"/>
      </p:ext>
    </p:extLst>
  </p:cSld>
  <p:clrMapOvr>
    <a:masterClrMapping/>
  </p:clrMapOvr>
  <p:transition xmlns:p14="http://schemas.microsoft.com/office/powerpoint/2010/mai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Valuing the Option to Delay a Project</a:t>
            </a:r>
          </a:p>
        </p:txBody>
      </p:sp>
      <p:grpSp>
        <p:nvGrpSpPr>
          <p:cNvPr id="54274" name="Group 3"/>
          <p:cNvGrpSpPr>
            <a:grpSpLocks/>
          </p:cNvGrpSpPr>
          <p:nvPr/>
        </p:nvGrpSpPr>
        <p:grpSpPr bwMode="auto">
          <a:xfrm>
            <a:off x="762000" y="3668317"/>
            <a:ext cx="6707188" cy="86915"/>
            <a:chOff x="480" y="3081"/>
            <a:chExt cx="4225" cy="73"/>
          </a:xfrm>
        </p:grpSpPr>
        <p:sp>
          <p:nvSpPr>
            <p:cNvPr id="54291"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54292"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54275" name="Line 6"/>
          <p:cNvSpPr>
            <a:spLocks noChangeShapeType="1"/>
          </p:cNvSpPr>
          <p:nvPr/>
        </p:nvSpPr>
        <p:spPr bwMode="auto">
          <a:xfrm>
            <a:off x="762000" y="4042172"/>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54276" name="Group 7"/>
          <p:cNvGrpSpPr>
            <a:grpSpLocks/>
          </p:cNvGrpSpPr>
          <p:nvPr/>
        </p:nvGrpSpPr>
        <p:grpSpPr bwMode="auto">
          <a:xfrm>
            <a:off x="3336925" y="1462087"/>
            <a:ext cx="3416300" cy="2587229"/>
            <a:chOff x="2102" y="1228"/>
            <a:chExt cx="2152" cy="2173"/>
          </a:xfrm>
        </p:grpSpPr>
        <p:sp>
          <p:nvSpPr>
            <p:cNvPr id="54289"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54290"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54277" name="Rectangle 10"/>
          <p:cNvSpPr>
            <a:spLocks noChangeArrowheads="1"/>
          </p:cNvSpPr>
          <p:nvPr/>
        </p:nvSpPr>
        <p:spPr bwMode="auto">
          <a:xfrm>
            <a:off x="6254750" y="3727847"/>
            <a:ext cx="2203746" cy="32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Present Value of Expected </a:t>
            </a:r>
          </a:p>
        </p:txBody>
      </p:sp>
      <p:sp>
        <p:nvSpPr>
          <p:cNvPr id="54278" name="Rectangle 11"/>
          <p:cNvSpPr>
            <a:spLocks noChangeArrowheads="1"/>
          </p:cNvSpPr>
          <p:nvPr/>
        </p:nvSpPr>
        <p:spPr bwMode="auto">
          <a:xfrm>
            <a:off x="6254751" y="3870722"/>
            <a:ext cx="1972876" cy="32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Cash Flows on Product</a:t>
            </a:r>
          </a:p>
        </p:txBody>
      </p:sp>
      <p:sp>
        <p:nvSpPr>
          <p:cNvPr id="54279" name="Line 12"/>
          <p:cNvSpPr>
            <a:spLocks noChangeShapeType="1"/>
          </p:cNvSpPr>
          <p:nvPr/>
        </p:nvSpPr>
        <p:spPr bwMode="auto">
          <a:xfrm>
            <a:off x="3336925" y="3613548"/>
            <a:ext cx="0" cy="20716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80" name="Rectangle 13"/>
          <p:cNvSpPr>
            <a:spLocks noChangeArrowheads="1"/>
          </p:cNvSpPr>
          <p:nvPr/>
        </p:nvSpPr>
        <p:spPr bwMode="auto">
          <a:xfrm>
            <a:off x="6540500" y="1582341"/>
            <a:ext cx="1584868" cy="32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PV of Cash Flows </a:t>
            </a:r>
          </a:p>
        </p:txBody>
      </p:sp>
      <p:sp>
        <p:nvSpPr>
          <p:cNvPr id="54281" name="Rectangle 14"/>
          <p:cNvSpPr>
            <a:spLocks noChangeArrowheads="1"/>
          </p:cNvSpPr>
          <p:nvPr/>
        </p:nvSpPr>
        <p:spPr bwMode="auto">
          <a:xfrm>
            <a:off x="6540500" y="1725216"/>
            <a:ext cx="1149615" cy="32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from Project</a:t>
            </a:r>
          </a:p>
        </p:txBody>
      </p:sp>
      <p:sp>
        <p:nvSpPr>
          <p:cNvPr id="54282" name="Rectangle 15"/>
          <p:cNvSpPr>
            <a:spLocks noChangeArrowheads="1"/>
          </p:cNvSpPr>
          <p:nvPr/>
        </p:nvSpPr>
        <p:spPr bwMode="auto">
          <a:xfrm>
            <a:off x="2392364" y="3192066"/>
            <a:ext cx="1742664" cy="32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Initial Investment in </a:t>
            </a:r>
          </a:p>
        </p:txBody>
      </p:sp>
      <p:sp>
        <p:nvSpPr>
          <p:cNvPr id="54283" name="Rectangle 16"/>
          <p:cNvSpPr>
            <a:spLocks noChangeArrowheads="1"/>
          </p:cNvSpPr>
          <p:nvPr/>
        </p:nvSpPr>
        <p:spPr bwMode="auto">
          <a:xfrm>
            <a:off x="2392364" y="3334941"/>
            <a:ext cx="727606" cy="32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Project</a:t>
            </a:r>
          </a:p>
        </p:txBody>
      </p:sp>
      <p:sp>
        <p:nvSpPr>
          <p:cNvPr id="54284" name="Rectangle 17"/>
          <p:cNvSpPr>
            <a:spLocks noChangeArrowheads="1"/>
          </p:cNvSpPr>
          <p:nvPr/>
        </p:nvSpPr>
        <p:spPr bwMode="auto">
          <a:xfrm>
            <a:off x="1252538" y="1156098"/>
            <a:ext cx="3459162" cy="24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54285" name="Rectangle 18"/>
          <p:cNvSpPr>
            <a:spLocks noChangeArrowheads="1"/>
          </p:cNvSpPr>
          <p:nvPr/>
        </p:nvSpPr>
        <p:spPr bwMode="auto">
          <a:xfrm>
            <a:off x="817563" y="4157663"/>
            <a:ext cx="1731768" cy="55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Project has negative</a:t>
            </a:r>
          </a:p>
          <a:p>
            <a:endParaRPr lang="en-US" sz="1500" i="0">
              <a:latin typeface="Times" charset="0"/>
            </a:endParaRPr>
          </a:p>
        </p:txBody>
      </p:sp>
      <p:sp>
        <p:nvSpPr>
          <p:cNvPr id="54286" name="Rectangle 19"/>
          <p:cNvSpPr>
            <a:spLocks noChangeArrowheads="1"/>
          </p:cNvSpPr>
          <p:nvPr/>
        </p:nvSpPr>
        <p:spPr bwMode="auto">
          <a:xfrm>
            <a:off x="817563" y="4300538"/>
            <a:ext cx="1680860" cy="32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NPV in this section</a:t>
            </a:r>
          </a:p>
        </p:txBody>
      </p:sp>
      <p:sp>
        <p:nvSpPr>
          <p:cNvPr id="54287" name="Rectangle 20"/>
          <p:cNvSpPr>
            <a:spLocks noChangeArrowheads="1"/>
          </p:cNvSpPr>
          <p:nvPr/>
        </p:nvSpPr>
        <p:spPr bwMode="auto">
          <a:xfrm>
            <a:off x="4108450" y="4050506"/>
            <a:ext cx="1699458" cy="55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Project's NPV turns </a:t>
            </a:r>
          </a:p>
          <a:p>
            <a:endParaRPr lang="en-US" sz="1500" i="0">
              <a:latin typeface="Times" charset="0"/>
            </a:endParaRPr>
          </a:p>
        </p:txBody>
      </p:sp>
      <p:sp>
        <p:nvSpPr>
          <p:cNvPr id="54288" name="Rectangle 21"/>
          <p:cNvSpPr>
            <a:spLocks noChangeArrowheads="1"/>
          </p:cNvSpPr>
          <p:nvPr/>
        </p:nvSpPr>
        <p:spPr bwMode="auto">
          <a:xfrm>
            <a:off x="4108451" y="4193381"/>
            <a:ext cx="1908537" cy="32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positive in this section</a:t>
            </a:r>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3</a:t>
            </a:fld>
            <a:endParaRPr lang="en-US" dirty="0">
              <a:solidFill>
                <a:srgbClr val="FFFFFF"/>
              </a:solidFill>
            </a:endParaRPr>
          </a:p>
        </p:txBody>
      </p:sp>
    </p:spTree>
    <p:extLst>
      <p:ext uri="{BB962C8B-B14F-4D97-AF65-F5344CB8AC3E}">
        <p14:creationId xmlns:p14="http://schemas.microsoft.com/office/powerpoint/2010/main" val="601011323"/>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normAutofit fontScale="90000"/>
          </a:bodyPr>
          <a:lstStyle/>
          <a:p>
            <a:r>
              <a:rPr lang="en-US">
                <a:latin typeface="Helvetica" charset="0"/>
                <a:ea typeface="ＭＳ Ｐゴシック" charset="0"/>
                <a:cs typeface="ＭＳ Ｐゴシック" charset="0"/>
              </a:rPr>
              <a:t>Example 1: Valuing product patents as options</a:t>
            </a:r>
          </a:p>
        </p:txBody>
      </p:sp>
      <p:sp>
        <p:nvSpPr>
          <p:cNvPr id="56322" name="Rectangle 3"/>
          <p:cNvSpPr>
            <a:spLocks noGrp="1" noChangeArrowheads="1"/>
          </p:cNvSpPr>
          <p:nvPr>
            <p:ph sz="quarter" idx="1"/>
          </p:nvPr>
        </p:nvSpPr>
        <p:spPr/>
        <p:txBody>
          <a:bodyPr>
            <a:normAutofit fontScale="70000" lnSpcReduction="20000"/>
          </a:bodyPr>
          <a:lstStyle/>
          <a:p>
            <a:r>
              <a:rPr lang="en-US">
                <a:latin typeface="Times" charset="0"/>
                <a:ea typeface="ＭＳ Ｐゴシック" charset="0"/>
                <a:cs typeface="ＭＳ Ｐゴシック" charset="0"/>
              </a:rPr>
              <a:t>A product patent provides the firm with the right to develop the product and market it. </a:t>
            </a:r>
          </a:p>
          <a:p>
            <a:r>
              <a:rPr lang="en-US">
                <a:latin typeface="Times" charset="0"/>
                <a:ea typeface="ＭＳ Ｐゴシック" charset="0"/>
                <a:cs typeface="ＭＳ Ｐゴシック" charset="0"/>
              </a:rPr>
              <a:t>It will do so only if the present value of the expected cash flows from the product sales exceed the cost of development. </a:t>
            </a:r>
          </a:p>
          <a:p>
            <a:r>
              <a:rPr lang="en-US">
                <a:latin typeface="Times" charset="0"/>
                <a:ea typeface="ＭＳ Ｐゴシック" charset="0"/>
                <a:cs typeface="ＭＳ Ｐゴシック" charset="0"/>
              </a:rPr>
              <a:t>If this does not occur, the firm can shelve the patent and not incur any further costs. </a:t>
            </a:r>
          </a:p>
          <a:p>
            <a:r>
              <a:rPr lang="en-US">
                <a:latin typeface="Times" charset="0"/>
                <a:ea typeface="ＭＳ Ｐゴシック" charset="0"/>
                <a:cs typeface="ＭＳ Ｐゴシック" charset="0"/>
              </a:rPr>
              <a:t>If I is the present value of the costs of developing the product, and V is the present value of the expected cashflows from development, the payoffs from owning a product patent can be written as:</a:t>
            </a:r>
          </a:p>
          <a:p>
            <a:pPr>
              <a:buFont typeface="Monotype Sorts" charset="0"/>
              <a:buNone/>
            </a:pPr>
            <a:r>
              <a:rPr lang="en-US">
                <a:latin typeface="Times" charset="0"/>
                <a:ea typeface="ＭＳ Ｐゴシック" charset="0"/>
                <a:cs typeface="ＭＳ Ｐゴシック" charset="0"/>
              </a:rPr>
              <a:t>Payoff from owning a product patent 	= V - I		if V&gt; I</a:t>
            </a:r>
          </a:p>
          <a:p>
            <a:pPr>
              <a:buFont typeface="Monotype Sorts" charset="0"/>
              <a:buNone/>
            </a:pPr>
            <a:r>
              <a:rPr lang="en-US">
                <a:latin typeface="Times" charset="0"/>
                <a:ea typeface="ＭＳ Ｐゴシック" charset="0"/>
                <a:cs typeface="ＭＳ Ｐゴシック" charset="0"/>
              </a:rPr>
              <a:t>						= 0		if V ≤ I</a:t>
            </a:r>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4</a:t>
            </a:fld>
            <a:endParaRPr lang="en-US" dirty="0">
              <a:solidFill>
                <a:srgbClr val="FFFFFF"/>
              </a:solidFill>
            </a:endParaRPr>
          </a:p>
        </p:txBody>
      </p:sp>
    </p:spTree>
    <p:extLst>
      <p:ext uri="{BB962C8B-B14F-4D97-AF65-F5344CB8AC3E}">
        <p14:creationId xmlns:p14="http://schemas.microsoft.com/office/powerpoint/2010/main" val="2386373154"/>
      </p:ext>
    </p:extLst>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Payoff on Product Option</a:t>
            </a:r>
          </a:p>
        </p:txBody>
      </p:sp>
      <p:grpSp>
        <p:nvGrpSpPr>
          <p:cNvPr id="58370" name="Group 3"/>
          <p:cNvGrpSpPr>
            <a:grpSpLocks/>
          </p:cNvGrpSpPr>
          <p:nvPr/>
        </p:nvGrpSpPr>
        <p:grpSpPr bwMode="auto">
          <a:xfrm>
            <a:off x="1181101" y="3856435"/>
            <a:ext cx="6759575" cy="75009"/>
            <a:chOff x="744" y="3239"/>
            <a:chExt cx="4258" cy="63"/>
          </a:xfrm>
        </p:grpSpPr>
        <p:sp>
          <p:nvSpPr>
            <p:cNvPr id="58379"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chemeClr val="accent1"/>
            </a:solidFill>
            <a:ln w="127000" cap="rnd">
              <a:solidFill>
                <a:schemeClr val="tx1"/>
              </a:solidFill>
              <a:round/>
              <a:headEnd/>
              <a:tailEnd/>
            </a:ln>
          </p:spPr>
          <p:txBody>
            <a:bodyPr/>
            <a:lstStyle/>
            <a:p>
              <a:endParaRPr lang="en-US"/>
            </a:p>
          </p:txBody>
        </p:sp>
        <p:sp>
          <p:nvSpPr>
            <p:cNvPr id="58380"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58371" name="Line 6"/>
          <p:cNvSpPr>
            <a:spLocks noChangeShapeType="1"/>
          </p:cNvSpPr>
          <p:nvPr/>
        </p:nvSpPr>
        <p:spPr bwMode="auto">
          <a:xfrm>
            <a:off x="1181100" y="4233863"/>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58372" name="Group 7"/>
          <p:cNvGrpSpPr>
            <a:grpSpLocks/>
          </p:cNvGrpSpPr>
          <p:nvPr/>
        </p:nvGrpSpPr>
        <p:grpSpPr bwMode="auto">
          <a:xfrm>
            <a:off x="3776664" y="1633538"/>
            <a:ext cx="3443287" cy="2607469"/>
            <a:chOff x="2379" y="1372"/>
            <a:chExt cx="2169" cy="2190"/>
          </a:xfrm>
        </p:grpSpPr>
        <p:sp>
          <p:nvSpPr>
            <p:cNvPr id="58377"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chemeClr val="accent1"/>
            </a:solidFill>
            <a:ln w="127000" cap="rnd">
              <a:solidFill>
                <a:schemeClr val="tx1"/>
              </a:solidFill>
              <a:round/>
              <a:headEnd/>
              <a:tailEnd/>
            </a:ln>
          </p:spPr>
          <p:txBody>
            <a:bodyPr/>
            <a:lstStyle/>
            <a:p>
              <a:endParaRPr lang="en-US"/>
            </a:p>
          </p:txBody>
        </p:sp>
        <p:sp>
          <p:nvSpPr>
            <p:cNvPr id="58378"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58373" name="Rectangle 10"/>
          <p:cNvSpPr>
            <a:spLocks noChangeArrowheads="1"/>
          </p:cNvSpPr>
          <p:nvPr/>
        </p:nvSpPr>
        <p:spPr bwMode="auto">
          <a:xfrm>
            <a:off x="6723064" y="4067175"/>
            <a:ext cx="1817616" cy="551433"/>
          </a:xfrm>
          <a:prstGeom prst="rect">
            <a:avLst/>
          </a:prstGeom>
          <a:solidFill>
            <a:srgbClr val="FFFFFF"/>
          </a:solidFill>
          <a:ln w="12700">
            <a:solidFill>
              <a:schemeClr val="tx1"/>
            </a:solidFill>
            <a:miter lim="800000"/>
            <a:headEnd/>
            <a:tailEnd/>
          </a:ln>
        </p:spPr>
        <p:txBody>
          <a:bodyPr wrap="none" lIns="90487" tIns="44450" rIns="90487" bIns="44450">
            <a:spAutoFit/>
          </a:bodyPr>
          <a:lstStyle/>
          <a:p>
            <a:r>
              <a:rPr lang="en-US" sz="1500" i="0" dirty="0">
                <a:solidFill>
                  <a:srgbClr val="000000"/>
                </a:solidFill>
                <a:latin typeface="Times" charset="0"/>
              </a:rPr>
              <a:t>Present Value of</a:t>
            </a:r>
          </a:p>
          <a:p>
            <a:r>
              <a:rPr lang="en-US" sz="1500" i="0" dirty="0" err="1">
                <a:solidFill>
                  <a:srgbClr val="000000"/>
                </a:solidFill>
                <a:latin typeface="Times" charset="0"/>
              </a:rPr>
              <a:t>cashflows</a:t>
            </a:r>
            <a:r>
              <a:rPr lang="en-US" sz="1500" i="0" dirty="0">
                <a:solidFill>
                  <a:srgbClr val="000000"/>
                </a:solidFill>
                <a:latin typeface="Times" charset="0"/>
              </a:rPr>
              <a:t> on product</a:t>
            </a:r>
          </a:p>
        </p:txBody>
      </p:sp>
      <p:sp>
        <p:nvSpPr>
          <p:cNvPr id="58374" name="Line 11"/>
          <p:cNvSpPr>
            <a:spLocks noChangeShapeType="1"/>
          </p:cNvSpPr>
          <p:nvPr/>
        </p:nvSpPr>
        <p:spPr bwMode="auto">
          <a:xfrm>
            <a:off x="3776663" y="3800475"/>
            <a:ext cx="0" cy="2095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5" name="Rectangle 12"/>
          <p:cNvSpPr>
            <a:spLocks noChangeArrowheads="1"/>
          </p:cNvSpPr>
          <p:nvPr/>
        </p:nvSpPr>
        <p:spPr bwMode="auto">
          <a:xfrm>
            <a:off x="7011989" y="1759744"/>
            <a:ext cx="1215739" cy="551433"/>
          </a:xfrm>
          <a:prstGeom prst="rect">
            <a:avLst/>
          </a:prstGeom>
          <a:solidFill>
            <a:srgbClr val="FFFFFF"/>
          </a:solidFill>
          <a:ln w="12700">
            <a:solidFill>
              <a:schemeClr val="tx1"/>
            </a:solidFill>
            <a:miter lim="800000"/>
            <a:headEnd/>
            <a:tailEnd/>
          </a:ln>
        </p:spPr>
        <p:txBody>
          <a:bodyPr wrap="none" lIns="90487" tIns="44450" rIns="90487" bIns="44450">
            <a:spAutoFit/>
          </a:bodyPr>
          <a:lstStyle/>
          <a:p>
            <a:r>
              <a:rPr lang="en-US" sz="1500" i="0" dirty="0">
                <a:solidFill>
                  <a:srgbClr val="000000"/>
                </a:solidFill>
                <a:latin typeface="Times" charset="0"/>
              </a:rPr>
              <a:t>Net Payoff to</a:t>
            </a:r>
          </a:p>
          <a:p>
            <a:r>
              <a:rPr lang="en-US" sz="1500" i="0" dirty="0">
                <a:solidFill>
                  <a:srgbClr val="000000"/>
                </a:solidFill>
                <a:latin typeface="Times" charset="0"/>
              </a:rPr>
              <a:t>introduction </a:t>
            </a:r>
          </a:p>
        </p:txBody>
      </p:sp>
      <p:sp>
        <p:nvSpPr>
          <p:cNvPr id="58376" name="Rectangle 13"/>
          <p:cNvSpPr>
            <a:spLocks noChangeArrowheads="1"/>
          </p:cNvSpPr>
          <p:nvPr/>
        </p:nvSpPr>
        <p:spPr bwMode="auto">
          <a:xfrm>
            <a:off x="2830513" y="3382566"/>
            <a:ext cx="1379546" cy="551433"/>
          </a:xfrm>
          <a:prstGeom prst="rect">
            <a:avLst/>
          </a:prstGeom>
          <a:solidFill>
            <a:srgbClr val="FFFFFF"/>
          </a:solidFill>
          <a:ln w="12700">
            <a:solidFill>
              <a:schemeClr val="tx1"/>
            </a:solidFill>
            <a:miter lim="800000"/>
            <a:headEnd/>
            <a:tailEnd/>
          </a:ln>
        </p:spPr>
        <p:txBody>
          <a:bodyPr wrap="none" lIns="90487" tIns="44450" rIns="90487" bIns="44450">
            <a:spAutoFit/>
          </a:bodyPr>
          <a:lstStyle/>
          <a:p>
            <a:r>
              <a:rPr lang="en-US" sz="1500" i="0" dirty="0">
                <a:solidFill>
                  <a:srgbClr val="000000"/>
                </a:solidFill>
                <a:latin typeface="Times" charset="0"/>
              </a:rPr>
              <a:t>Cost of product </a:t>
            </a:r>
          </a:p>
          <a:p>
            <a:r>
              <a:rPr lang="en-US" sz="1500" i="0" dirty="0">
                <a:solidFill>
                  <a:srgbClr val="000000"/>
                </a:solidFill>
                <a:latin typeface="Times" charset="0"/>
              </a:rPr>
              <a:t>introduction</a:t>
            </a:r>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4146535655"/>
      </p:ext>
    </p:extLst>
  </p:cSld>
  <p:clrMapOvr>
    <a:masterClrMapping/>
  </p:clrMapOvr>
  <p:transition xmlns:p14="http://schemas.microsoft.com/office/powerpoint/2010/mai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Obtaining Inputs for Patent Valuation</a:t>
            </a:r>
          </a:p>
        </p:txBody>
      </p:sp>
      <p:graphicFrame>
        <p:nvGraphicFramePr>
          <p:cNvPr id="60418" name="Object 2"/>
          <p:cNvGraphicFramePr>
            <a:graphicFrameLocks noGrp="1"/>
          </p:cNvGraphicFramePr>
          <p:nvPr>
            <p:ph type="tbl" idx="1"/>
          </p:nvPr>
        </p:nvGraphicFramePr>
        <p:xfrm>
          <a:off x="901701" y="1450182"/>
          <a:ext cx="8221663" cy="2975372"/>
        </p:xfrm>
        <a:graphic>
          <a:graphicData uri="http://schemas.openxmlformats.org/presentationml/2006/ole">
            <mc:AlternateContent xmlns:mc="http://schemas.openxmlformats.org/markup-compatibility/2006">
              <mc:Choice xmlns:v="urn:schemas-microsoft-com:vml" Requires="v">
                <p:oleObj spid="_x0000_s9225" name="Document" r:id="rId4" imgW="8369300" imgH="4038600" progId="Word.Document.8">
                  <p:embed/>
                </p:oleObj>
              </mc:Choice>
              <mc:Fallback>
                <p:oleObj name="Document" r:id="rId4" imgW="8369300" imgH="4038600" progId="Word.Documen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1701" y="1450182"/>
                        <a:ext cx="8221663" cy="297537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106441126"/>
      </p:ext>
    </p:extLst>
  </p:cSld>
  <p:clrMapOvr>
    <a:masterClrMapping/>
  </p:clrMapOvr>
  <p:transition xmlns:p14="http://schemas.microsoft.com/office/powerpoint/2010/mai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Valuing a Product Patent: Avonex</a:t>
            </a:r>
          </a:p>
        </p:txBody>
      </p:sp>
      <p:sp>
        <p:nvSpPr>
          <p:cNvPr id="62466" name="Rectangle 3"/>
          <p:cNvSpPr>
            <a:spLocks noGrp="1" noChangeArrowheads="1"/>
          </p:cNvSpPr>
          <p:nvPr>
            <p:ph sz="quarter" idx="1"/>
          </p:nvPr>
        </p:nvSpPr>
        <p:spPr/>
        <p:txBody>
          <a:bodyPr>
            <a:normAutofit fontScale="62500" lnSpcReduction="20000"/>
          </a:bodyPr>
          <a:lstStyle/>
          <a:p>
            <a:r>
              <a:rPr lang="en-US">
                <a:latin typeface="Times" charset="0"/>
                <a:ea typeface="ＭＳ Ｐゴシック" charset="0"/>
                <a:cs typeface="ＭＳ Ｐゴシック" charset="0"/>
              </a:rPr>
              <a:t>Biogen, a bio-technology firm, has a patent on Avonex, a drug to treat multiple sclerosis, for the next 17 years, and it plans to produce and sell the drug by itself. The key inputs on the drug are as follows:</a:t>
            </a:r>
          </a:p>
          <a:p>
            <a:pPr lvl="1">
              <a:buFontTx/>
              <a:buNone/>
            </a:pPr>
            <a:r>
              <a:rPr lang="en-US">
                <a:latin typeface="Times" charset="0"/>
                <a:ea typeface="ＭＳ Ｐゴシック" charset="0"/>
              </a:rPr>
              <a:t>PV of Cash Flows from Introducing the Drug Now = S = $ 3.422 billion </a:t>
            </a:r>
          </a:p>
          <a:p>
            <a:pPr lvl="1">
              <a:buFontTx/>
              <a:buNone/>
            </a:pPr>
            <a:r>
              <a:rPr lang="en-US">
                <a:latin typeface="Times" charset="0"/>
                <a:ea typeface="ＭＳ Ｐゴシック" charset="0"/>
              </a:rPr>
              <a:t>PV of Cost of Developing Drug for Commercial Use = K = $ 2.875 billion</a:t>
            </a:r>
          </a:p>
          <a:p>
            <a:pPr lvl="1">
              <a:buFontTx/>
              <a:buNone/>
            </a:pPr>
            <a:r>
              <a:rPr lang="en-US">
                <a:latin typeface="Times" charset="0"/>
                <a:ea typeface="ＭＳ Ｐゴシック" charset="0"/>
              </a:rPr>
              <a:t>Patent Life = t = 17 years     Riskless Rate = r = 6.7% (17-year T.Bond rate)</a:t>
            </a:r>
          </a:p>
          <a:p>
            <a:pPr lvl="1">
              <a:buFontTx/>
              <a:buNone/>
            </a:pPr>
            <a:r>
              <a:rPr lang="en-US">
                <a:latin typeface="Times" charset="0"/>
                <a:ea typeface="ＭＳ Ｐゴシック" charset="0"/>
              </a:rPr>
              <a:t>Variance in Expected Present Values =</a:t>
            </a:r>
            <a:r>
              <a:rPr lang="en-US">
                <a:latin typeface="Symbol" charset="0"/>
                <a:ea typeface="ＭＳ Ｐゴシック" charset="0"/>
              </a:rPr>
              <a:t>s</a:t>
            </a:r>
            <a:r>
              <a:rPr lang="en-US" baseline="30000">
                <a:latin typeface="Times" charset="0"/>
                <a:ea typeface="ＭＳ Ｐゴシック" charset="0"/>
              </a:rPr>
              <a:t>2</a:t>
            </a:r>
            <a:r>
              <a:rPr lang="en-US">
                <a:latin typeface="Times" charset="0"/>
                <a:ea typeface="ＭＳ Ｐゴシック" charset="0"/>
              </a:rPr>
              <a:t> = 0.224 (Industry average firm variance for bio-tech firms)</a:t>
            </a:r>
          </a:p>
          <a:p>
            <a:pPr lvl="1">
              <a:buFontTx/>
              <a:buNone/>
            </a:pPr>
            <a:r>
              <a:rPr lang="en-US">
                <a:latin typeface="Times" charset="0"/>
                <a:ea typeface="ＭＳ Ｐゴシック" charset="0"/>
              </a:rPr>
              <a:t>Expected Cost of Delay = y = 1/17 = 5.89%</a:t>
            </a:r>
          </a:p>
          <a:p>
            <a:pPr lvl="1">
              <a:buFontTx/>
              <a:buNone/>
            </a:pPr>
            <a:r>
              <a:rPr lang="en-US">
                <a:latin typeface="Times" charset="0"/>
                <a:ea typeface="ＭＳ Ｐゴシック" charset="0"/>
              </a:rPr>
              <a:t>d1 = 1.1362	N(d1) = 0.8720</a:t>
            </a:r>
          </a:p>
          <a:p>
            <a:pPr lvl="1">
              <a:buFontTx/>
              <a:buNone/>
            </a:pPr>
            <a:r>
              <a:rPr lang="en-US">
                <a:latin typeface="Times" charset="0"/>
                <a:ea typeface="ＭＳ Ｐゴシック" charset="0"/>
              </a:rPr>
              <a:t>d2 = -0.8512	N(d2) = 0.2076</a:t>
            </a:r>
          </a:p>
          <a:p>
            <a:pPr>
              <a:buFont typeface="Monotype Sorts" charset="0"/>
              <a:buNone/>
            </a:pPr>
            <a:r>
              <a:rPr lang="en-US">
                <a:latin typeface="Times" charset="0"/>
                <a:ea typeface="ＭＳ Ｐゴシック" charset="0"/>
                <a:cs typeface="ＭＳ Ｐゴシック" charset="0"/>
              </a:rPr>
              <a:t>Call Value= 3,422 exp</a:t>
            </a:r>
            <a:r>
              <a:rPr lang="en-US" baseline="30000">
                <a:latin typeface="Times" charset="0"/>
                <a:ea typeface="ＭＳ Ｐゴシック" charset="0"/>
                <a:cs typeface="ＭＳ Ｐゴシック" charset="0"/>
              </a:rPr>
              <a:t>(-0.0589)(17)</a:t>
            </a:r>
            <a:r>
              <a:rPr lang="en-US">
                <a:latin typeface="Times" charset="0"/>
                <a:ea typeface="ＭＳ Ｐゴシック" charset="0"/>
                <a:cs typeface="ＭＳ Ｐゴシック" charset="0"/>
              </a:rPr>
              <a:t> (0.8720) - 2,875 (exp</a:t>
            </a:r>
            <a:r>
              <a:rPr lang="en-US" baseline="30000">
                <a:latin typeface="Times" charset="0"/>
                <a:ea typeface="ＭＳ Ｐゴシック" charset="0"/>
                <a:cs typeface="ＭＳ Ｐゴシック" charset="0"/>
              </a:rPr>
              <a:t>(-0.067)(17)</a:t>
            </a:r>
            <a:r>
              <a:rPr lang="en-US">
                <a:latin typeface="Times" charset="0"/>
                <a:ea typeface="ＭＳ Ｐゴシック" charset="0"/>
                <a:cs typeface="ＭＳ Ｐゴシック" charset="0"/>
              </a:rPr>
              <a:t> (0.2076)= $ 907  million</a:t>
            </a:r>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7</a:t>
            </a:fld>
            <a:endParaRPr lang="en-US" dirty="0">
              <a:solidFill>
                <a:srgbClr val="FFFFFF"/>
              </a:solidFill>
            </a:endParaRPr>
          </a:p>
        </p:txBody>
      </p:sp>
    </p:spTree>
    <p:extLst>
      <p:ext uri="{BB962C8B-B14F-4D97-AF65-F5344CB8AC3E}">
        <p14:creationId xmlns:p14="http://schemas.microsoft.com/office/powerpoint/2010/main" val="1400025920"/>
      </p:ext>
    </p:extLst>
  </p:cSld>
  <p:clrMapOvr>
    <a:masterClrMapping/>
  </p:clrMapOvr>
  <p:transition xmlns:p14="http://schemas.microsoft.com/office/powerpoint/2010/mai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p:txBody>
          <a:bodyPr>
            <a:normAutofit fontScale="90000"/>
          </a:bodyPr>
          <a:lstStyle/>
          <a:p>
            <a:r>
              <a:rPr lang="en-US">
                <a:latin typeface="Helvetica" charset="0"/>
                <a:ea typeface="ＭＳ Ｐゴシック" charset="0"/>
                <a:cs typeface="ＭＳ Ｐゴシック" charset="0"/>
              </a:rPr>
              <a:t>Example 2:  Valuing Natural Resource Options</a:t>
            </a:r>
          </a:p>
        </p:txBody>
      </p:sp>
      <p:sp>
        <p:nvSpPr>
          <p:cNvPr id="78850" name="Rectangle 3"/>
          <p:cNvSpPr>
            <a:spLocks noGrp="1" noChangeArrowheads="1"/>
          </p:cNvSpPr>
          <p:nvPr>
            <p:ph sz="quarter" idx="1"/>
          </p:nvPr>
        </p:nvSpPr>
        <p:spPr/>
        <p:txBody>
          <a:bodyPr>
            <a:normAutofit fontScale="70000" lnSpcReduction="20000"/>
          </a:bodyPr>
          <a:lstStyle/>
          <a:p>
            <a:pPr>
              <a:lnSpc>
                <a:spcPct val="90000"/>
              </a:lnSpc>
            </a:pPr>
            <a:r>
              <a:rPr lang="en-US">
                <a:latin typeface="Times" charset="0"/>
                <a:ea typeface="ＭＳ Ｐゴシック" charset="0"/>
                <a:cs typeface="ＭＳ Ｐゴシック" charset="0"/>
              </a:rPr>
              <a:t>In a natural resource investment, the underlying asset is the resource and the value of the asset is based upon two variables - the quantity of the resource that is available in the investment and the price of the resource. </a:t>
            </a:r>
          </a:p>
          <a:p>
            <a:pPr>
              <a:lnSpc>
                <a:spcPct val="90000"/>
              </a:lnSpc>
            </a:pPr>
            <a:r>
              <a:rPr lang="en-US">
                <a:latin typeface="Times" charset="0"/>
                <a:ea typeface="ＭＳ Ｐゴシック" charset="0"/>
                <a:cs typeface="ＭＳ Ｐゴシック" charset="0"/>
              </a:rPr>
              <a:t>In most such investments, there is a cost associated with developing the resource, and the difference between the value of the asset extracted and the cost of the development is the profit to the owner of the resource. </a:t>
            </a:r>
          </a:p>
          <a:p>
            <a:pPr>
              <a:lnSpc>
                <a:spcPct val="90000"/>
              </a:lnSpc>
            </a:pPr>
            <a:r>
              <a:rPr lang="en-US">
                <a:latin typeface="Times" charset="0"/>
                <a:ea typeface="ＭＳ Ｐゴシック" charset="0"/>
                <a:cs typeface="ＭＳ Ｐゴシック" charset="0"/>
              </a:rPr>
              <a:t>Defining the cost of development as X, and the estimated value of the resource as V, the potential payoffs on a natural resource option can be written as follows:</a:t>
            </a:r>
          </a:p>
          <a:p>
            <a:pPr lvl="1">
              <a:lnSpc>
                <a:spcPct val="90000"/>
              </a:lnSpc>
              <a:buFontTx/>
              <a:buNone/>
            </a:pPr>
            <a:r>
              <a:rPr lang="en-US">
                <a:latin typeface="Times" charset="0"/>
                <a:ea typeface="ＭＳ Ｐゴシック" charset="0"/>
              </a:rPr>
              <a:t>	Payoff on natural resource investment 	= V - X	if V &gt; X</a:t>
            </a:r>
          </a:p>
          <a:p>
            <a:pPr lvl="1">
              <a:lnSpc>
                <a:spcPct val="90000"/>
              </a:lnSpc>
              <a:buFontTx/>
              <a:buNone/>
            </a:pPr>
            <a:r>
              <a:rPr lang="en-US">
                <a:latin typeface="Times" charset="0"/>
                <a:ea typeface="ＭＳ Ｐゴシック" charset="0"/>
              </a:rPr>
              <a:t>						= 0	if V≤ X</a:t>
            </a:r>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1556151210"/>
      </p:ext>
    </p:extLst>
  </p:cSld>
  <p:clrMapOvr>
    <a:masterClrMapping/>
  </p:clrMapOvr>
  <p:transition xmlns:p14="http://schemas.microsoft.com/office/powerpoint/2010/mai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p:txBody>
          <a:bodyPr>
            <a:normAutofit fontScale="90000"/>
          </a:bodyPr>
          <a:lstStyle/>
          <a:p>
            <a:r>
              <a:rPr lang="en-US">
                <a:latin typeface="Helvetica" charset="0"/>
                <a:ea typeface="ＭＳ Ｐゴシック" charset="0"/>
                <a:cs typeface="ＭＳ Ｐゴシック" charset="0"/>
              </a:rPr>
              <a:t>Payoff Diagram on Natural Resource Firms</a:t>
            </a:r>
          </a:p>
        </p:txBody>
      </p:sp>
      <p:grpSp>
        <p:nvGrpSpPr>
          <p:cNvPr id="80898" name="Group 3"/>
          <p:cNvGrpSpPr>
            <a:grpSpLocks/>
          </p:cNvGrpSpPr>
          <p:nvPr/>
        </p:nvGrpSpPr>
        <p:grpSpPr bwMode="auto">
          <a:xfrm>
            <a:off x="1181101" y="3856435"/>
            <a:ext cx="6759575" cy="75009"/>
            <a:chOff x="744" y="3239"/>
            <a:chExt cx="4258" cy="63"/>
          </a:xfrm>
        </p:grpSpPr>
        <p:sp>
          <p:nvSpPr>
            <p:cNvPr id="80907"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rgbClr val="000000"/>
            </a:solidFill>
            <a:ln w="127000" cap="rnd">
              <a:solidFill>
                <a:schemeClr val="tx1"/>
              </a:solidFill>
              <a:round/>
              <a:headEnd/>
              <a:tailEnd/>
            </a:ln>
          </p:spPr>
          <p:txBody>
            <a:bodyPr/>
            <a:lstStyle/>
            <a:p>
              <a:endParaRPr lang="en-US"/>
            </a:p>
          </p:txBody>
        </p:sp>
        <p:sp>
          <p:nvSpPr>
            <p:cNvPr id="80908"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80899" name="Line 6"/>
          <p:cNvSpPr>
            <a:spLocks noChangeShapeType="1"/>
          </p:cNvSpPr>
          <p:nvPr/>
        </p:nvSpPr>
        <p:spPr bwMode="auto">
          <a:xfrm>
            <a:off x="1181100" y="4233863"/>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80900" name="Group 7"/>
          <p:cNvGrpSpPr>
            <a:grpSpLocks/>
          </p:cNvGrpSpPr>
          <p:nvPr/>
        </p:nvGrpSpPr>
        <p:grpSpPr bwMode="auto">
          <a:xfrm>
            <a:off x="3776664" y="1633538"/>
            <a:ext cx="3443287" cy="2607469"/>
            <a:chOff x="2379" y="1372"/>
            <a:chExt cx="2169" cy="2190"/>
          </a:xfrm>
        </p:grpSpPr>
        <p:sp>
          <p:nvSpPr>
            <p:cNvPr id="80905"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rgbClr val="000000"/>
            </a:solidFill>
            <a:ln w="127000" cap="rnd">
              <a:solidFill>
                <a:schemeClr val="tx1"/>
              </a:solidFill>
              <a:round/>
              <a:headEnd/>
              <a:tailEnd/>
            </a:ln>
          </p:spPr>
          <p:txBody>
            <a:bodyPr/>
            <a:lstStyle/>
            <a:p>
              <a:endParaRPr lang="en-US"/>
            </a:p>
          </p:txBody>
        </p:sp>
        <p:sp>
          <p:nvSpPr>
            <p:cNvPr id="80906"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80901" name="Rectangle 10"/>
          <p:cNvSpPr>
            <a:spLocks noChangeArrowheads="1"/>
          </p:cNvSpPr>
          <p:nvPr/>
        </p:nvSpPr>
        <p:spPr bwMode="auto">
          <a:xfrm>
            <a:off x="5791201" y="4114800"/>
            <a:ext cx="2327275" cy="551433"/>
          </a:xfrm>
          <a:prstGeom prst="rect">
            <a:avLst/>
          </a:prstGeom>
          <a:solidFill>
            <a:srgbClr val="FFFFFF"/>
          </a:solidFill>
          <a:ln w="12700">
            <a:solidFill>
              <a:schemeClr val="tx1"/>
            </a:solidFill>
            <a:miter lim="800000"/>
            <a:headEnd/>
            <a:tailEnd/>
          </a:ln>
        </p:spPr>
        <p:txBody>
          <a:bodyPr lIns="90487" tIns="44450" rIns="90487" bIns="44450">
            <a:spAutoFit/>
          </a:bodyPr>
          <a:lstStyle/>
          <a:p>
            <a:r>
              <a:rPr lang="en-US" sz="1500" i="0" dirty="0">
                <a:solidFill>
                  <a:srgbClr val="000000"/>
                </a:solidFill>
                <a:latin typeface="Times" charset="0"/>
              </a:rPr>
              <a:t>Value of estimated reserve of natural resource</a:t>
            </a:r>
          </a:p>
        </p:txBody>
      </p:sp>
      <p:sp>
        <p:nvSpPr>
          <p:cNvPr id="80902" name="Line 11"/>
          <p:cNvSpPr>
            <a:spLocks noChangeShapeType="1"/>
          </p:cNvSpPr>
          <p:nvPr/>
        </p:nvSpPr>
        <p:spPr bwMode="auto">
          <a:xfrm>
            <a:off x="3776663" y="3800475"/>
            <a:ext cx="0" cy="2095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903" name="Rectangle 12"/>
          <p:cNvSpPr>
            <a:spLocks noChangeArrowheads="1"/>
          </p:cNvSpPr>
          <p:nvPr/>
        </p:nvSpPr>
        <p:spPr bwMode="auto">
          <a:xfrm>
            <a:off x="7011988" y="1759744"/>
            <a:ext cx="1258475" cy="551433"/>
          </a:xfrm>
          <a:prstGeom prst="rect">
            <a:avLst/>
          </a:prstGeom>
          <a:solidFill>
            <a:srgbClr val="FFFFFF"/>
          </a:solidFill>
          <a:ln w="12700">
            <a:solidFill>
              <a:schemeClr val="tx1"/>
            </a:solidFill>
            <a:miter lim="800000"/>
            <a:headEnd/>
            <a:tailEnd/>
          </a:ln>
        </p:spPr>
        <p:txBody>
          <a:bodyPr wrap="none" lIns="90487" tIns="44450" rIns="90487" bIns="44450">
            <a:spAutoFit/>
          </a:bodyPr>
          <a:lstStyle/>
          <a:p>
            <a:r>
              <a:rPr lang="en-US" sz="1500" i="0" dirty="0">
                <a:solidFill>
                  <a:srgbClr val="000000"/>
                </a:solidFill>
                <a:latin typeface="Times" charset="0"/>
              </a:rPr>
              <a:t>Net Payoff on</a:t>
            </a:r>
          </a:p>
          <a:p>
            <a:r>
              <a:rPr lang="en-US" sz="1500" i="0" dirty="0">
                <a:solidFill>
                  <a:srgbClr val="000000"/>
                </a:solidFill>
                <a:latin typeface="Times" charset="0"/>
              </a:rPr>
              <a:t>Extraction </a:t>
            </a:r>
          </a:p>
        </p:txBody>
      </p:sp>
      <p:sp>
        <p:nvSpPr>
          <p:cNvPr id="80904" name="Rectangle 13"/>
          <p:cNvSpPr>
            <a:spLocks noChangeArrowheads="1"/>
          </p:cNvSpPr>
          <p:nvPr/>
        </p:nvSpPr>
        <p:spPr bwMode="auto">
          <a:xfrm>
            <a:off x="2830513" y="3382566"/>
            <a:ext cx="1689408" cy="551433"/>
          </a:xfrm>
          <a:prstGeom prst="rect">
            <a:avLst/>
          </a:prstGeom>
          <a:solidFill>
            <a:srgbClr val="FFFFFF"/>
          </a:solidFill>
          <a:ln>
            <a:noFill/>
          </a:ln>
          <a:extLst/>
        </p:spPr>
        <p:txBody>
          <a:bodyPr wrap="none" lIns="90487" tIns="44450" rIns="90487" bIns="44450">
            <a:spAutoFit/>
          </a:bodyPr>
          <a:lstStyle/>
          <a:p>
            <a:r>
              <a:rPr lang="en-US" sz="1500" i="0" dirty="0">
                <a:solidFill>
                  <a:srgbClr val="000000"/>
                </a:solidFill>
                <a:latin typeface="Times" charset="0"/>
              </a:rPr>
              <a:t>Cost of Developing </a:t>
            </a:r>
          </a:p>
          <a:p>
            <a:r>
              <a:rPr lang="en-US" sz="1500" i="0" dirty="0">
                <a:solidFill>
                  <a:srgbClr val="000000"/>
                </a:solidFill>
                <a:latin typeface="Times" charset="0"/>
              </a:rPr>
              <a:t>Reserve</a:t>
            </a:r>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9</a:t>
            </a:fld>
            <a:endParaRPr lang="en-US" dirty="0">
              <a:solidFill>
                <a:srgbClr val="FFFFFF"/>
              </a:solidFill>
            </a:endParaRPr>
          </a:p>
        </p:txBody>
      </p:sp>
    </p:spTree>
    <p:extLst>
      <p:ext uri="{BB962C8B-B14F-4D97-AF65-F5344CB8AC3E}">
        <p14:creationId xmlns:p14="http://schemas.microsoft.com/office/powerpoint/2010/main" val="4051928724"/>
      </p:ext>
    </p:extLst>
  </p:cSld>
  <p:clrMapOvr>
    <a:masterClrMapping/>
  </p:clrMapOvr>
  <p:transition xmlns:p14="http://schemas.microsoft.com/office/powerpoint/2010/mai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p:txBody>
          <a:bodyPr>
            <a:normAutofit fontScale="90000"/>
          </a:bodyPr>
          <a:lstStyle/>
          <a:p>
            <a:r>
              <a:rPr lang="en-US">
                <a:latin typeface="Helvetica" charset="0"/>
                <a:ea typeface="ＭＳ Ｐゴシック" charset="0"/>
                <a:cs typeface="ＭＳ Ｐゴシック" charset="0"/>
              </a:rPr>
              <a:t>Estimating Inputs for Natural Resource Options</a:t>
            </a:r>
          </a:p>
        </p:txBody>
      </p:sp>
      <p:graphicFrame>
        <p:nvGraphicFramePr>
          <p:cNvPr id="82946" name="Object 2"/>
          <p:cNvGraphicFramePr>
            <a:graphicFrameLocks noGrp="1"/>
          </p:cNvGraphicFramePr>
          <p:nvPr>
            <p:ph type="tbl" idx="1"/>
          </p:nvPr>
        </p:nvGraphicFramePr>
        <p:xfrm>
          <a:off x="314326" y="1371600"/>
          <a:ext cx="8202613" cy="2943225"/>
        </p:xfrm>
        <a:graphic>
          <a:graphicData uri="http://schemas.openxmlformats.org/presentationml/2006/ole">
            <mc:AlternateContent xmlns:mc="http://schemas.openxmlformats.org/markup-compatibility/2006">
              <mc:Choice xmlns:v="urn:schemas-microsoft-com:vml" Requires="v">
                <p:oleObj spid="_x0000_s31753" name="Document" r:id="rId4" imgW="8229600" imgH="3937000" progId="Word.Document.8">
                  <p:embed/>
                </p:oleObj>
              </mc:Choice>
              <mc:Fallback>
                <p:oleObj name="Document" r:id="rId4" imgW="8229600" imgH="3937000" progId="Word.Documen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326" y="1371600"/>
                        <a:ext cx="8202613" cy="2943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63413812"/>
      </p:ext>
    </p:extLst>
  </p:cSld>
  <p:clrMapOvr>
    <a:masterClrMapping/>
  </p:clrMapOvr>
  <p:transition xmlns:p14="http://schemas.microsoft.com/office/powerpoint/2010/mai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Valuing an Oil Reserve</a:t>
            </a:r>
          </a:p>
        </p:txBody>
      </p:sp>
      <p:sp>
        <p:nvSpPr>
          <p:cNvPr id="84994" name="Rectangle 3"/>
          <p:cNvSpPr>
            <a:spLocks noGrp="1" noChangeArrowheads="1"/>
          </p:cNvSpPr>
          <p:nvPr>
            <p:ph sz="quarter" idx="1"/>
          </p:nvPr>
        </p:nvSpPr>
        <p:spPr/>
        <p:txBody>
          <a:bodyPr>
            <a:normAutofit fontScale="77500" lnSpcReduction="20000"/>
          </a:bodyPr>
          <a:lstStyle/>
          <a:p>
            <a:r>
              <a:rPr lang="en-US">
                <a:latin typeface="Times" charset="0"/>
                <a:ea typeface="ＭＳ Ｐゴシック" charset="0"/>
                <a:cs typeface="ＭＳ Ｐゴシック" charset="0"/>
              </a:rPr>
              <a:t> Consider an offshore oil property with an estimated oil reserve of 50 million barrels of oil, where the present value of the development cost is $12 per barrel and the development lag is two years. </a:t>
            </a:r>
          </a:p>
          <a:p>
            <a:r>
              <a:rPr lang="en-US">
                <a:latin typeface="Times" charset="0"/>
                <a:ea typeface="ＭＳ Ｐゴシック" charset="0"/>
                <a:cs typeface="ＭＳ Ｐゴシック" charset="0"/>
              </a:rPr>
              <a:t>The firm has the rights to exploit this reserve for the next twenty years and the marginal value per barrel of oil is $12 per barrel currently (Price per barrel - marginal cost per barrel). </a:t>
            </a:r>
          </a:p>
          <a:p>
            <a:r>
              <a:rPr lang="en-US">
                <a:latin typeface="Times" charset="0"/>
                <a:ea typeface="ＭＳ Ｐゴシック" charset="0"/>
                <a:cs typeface="ＭＳ Ｐゴシック" charset="0"/>
              </a:rPr>
              <a:t>Once developed, the net production revenue each year will be 5% of the value of the reserves. </a:t>
            </a:r>
          </a:p>
          <a:p>
            <a:r>
              <a:rPr lang="en-US">
                <a:latin typeface="Times" charset="0"/>
                <a:ea typeface="ＭＳ Ｐゴシック" charset="0"/>
                <a:cs typeface="ＭＳ Ｐゴシック" charset="0"/>
              </a:rPr>
              <a:t>The riskless rate is 8% and the variance in ln(oil prices) is 0.03.</a:t>
            </a:r>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11</a:t>
            </a:fld>
            <a:endParaRPr lang="en-US" dirty="0">
              <a:solidFill>
                <a:srgbClr val="FFFFFF"/>
              </a:solidFill>
            </a:endParaRPr>
          </a:p>
        </p:txBody>
      </p:sp>
    </p:spTree>
    <p:extLst>
      <p:ext uri="{BB962C8B-B14F-4D97-AF65-F5344CB8AC3E}">
        <p14:creationId xmlns:p14="http://schemas.microsoft.com/office/powerpoint/2010/main" val="2113914744"/>
      </p:ext>
    </p:extLst>
  </p:cSld>
  <p:clrMapOvr>
    <a:masterClrMapping/>
  </p:clrMapOvr>
  <p:transition xmlns:p14="http://schemas.microsoft.com/office/powerpoint/2010/mai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Inputs to Option Pricing Model</a:t>
            </a:r>
          </a:p>
        </p:txBody>
      </p:sp>
      <p:sp>
        <p:nvSpPr>
          <p:cNvPr id="87042" name="Rectangle 3"/>
          <p:cNvSpPr>
            <a:spLocks noGrp="1" noChangeArrowheads="1"/>
          </p:cNvSpPr>
          <p:nvPr>
            <p:ph sz="quarter" idx="1"/>
          </p:nvPr>
        </p:nvSpPr>
        <p:spPr/>
        <p:txBody>
          <a:bodyPr>
            <a:normAutofit fontScale="62500" lnSpcReduction="20000"/>
          </a:bodyPr>
          <a:lstStyle/>
          <a:p>
            <a:r>
              <a:rPr lang="en-US" dirty="0">
                <a:latin typeface="Times" charset="0"/>
                <a:ea typeface="ＭＳ Ｐゴシック" charset="0"/>
                <a:cs typeface="ＭＳ Ｐゴシック" charset="0"/>
              </a:rPr>
              <a:t>Current Value of the asset = S </a:t>
            </a:r>
            <a:r>
              <a:rPr lang="en-US" dirty="0" smtClean="0">
                <a:latin typeface="Times" charset="0"/>
                <a:ea typeface="ＭＳ Ｐゴシック" charset="0"/>
                <a:cs typeface="ＭＳ Ｐゴシック" charset="0"/>
              </a:rPr>
              <a:t>= Value </a:t>
            </a:r>
            <a:r>
              <a:rPr lang="en-US" dirty="0">
                <a:latin typeface="Times" charset="0"/>
                <a:ea typeface="ＭＳ Ｐゴシック" charset="0"/>
                <a:cs typeface="ＭＳ Ｐゴシック" charset="0"/>
              </a:rPr>
              <a:t>of the developed reserve discounted back the length of the  development lag at the dividend yield = $12 * 50 /(1.05)</a:t>
            </a:r>
            <a:r>
              <a:rPr lang="en-US" baseline="30000" dirty="0">
                <a:latin typeface="Times" charset="0"/>
                <a:ea typeface="ＭＳ Ｐゴシック" charset="0"/>
                <a:cs typeface="ＭＳ Ｐゴシック" charset="0"/>
              </a:rPr>
              <a:t>2</a:t>
            </a:r>
            <a:r>
              <a:rPr lang="en-US" dirty="0">
                <a:latin typeface="Times" charset="0"/>
                <a:ea typeface="ＭＳ Ｐゴシック" charset="0"/>
                <a:cs typeface="ＭＳ Ｐゴシック" charset="0"/>
              </a:rPr>
              <a:t> = $ 544.22</a:t>
            </a:r>
          </a:p>
          <a:p>
            <a:pPr lvl="1">
              <a:buFontTx/>
              <a:buNone/>
            </a:pPr>
            <a:r>
              <a:rPr lang="en-US" dirty="0">
                <a:latin typeface="Times" charset="0"/>
                <a:ea typeface="ＭＳ Ｐゴシック" charset="0"/>
              </a:rPr>
              <a:t>(If development is started today, the oil will not be available for sale until two years from now. The estimated opportunity cost of this delay is the lost production revenue over the delay period. Hence, the discounting of the reserve back at the dividend yield)</a:t>
            </a:r>
          </a:p>
          <a:p>
            <a:r>
              <a:rPr lang="en-US" dirty="0">
                <a:latin typeface="Times" charset="0"/>
                <a:ea typeface="ＭＳ Ｐゴシック" charset="0"/>
                <a:cs typeface="ＭＳ Ｐゴシック" charset="0"/>
              </a:rPr>
              <a:t>Exercise Price = Present Value of development cost = $12 * 50 = $600 million</a:t>
            </a:r>
          </a:p>
          <a:p>
            <a:r>
              <a:rPr lang="en-US" dirty="0">
                <a:latin typeface="Times" charset="0"/>
                <a:ea typeface="ＭＳ Ｐゴシック" charset="0"/>
                <a:cs typeface="ＭＳ Ｐゴシック" charset="0"/>
              </a:rPr>
              <a:t>Time to expiration on the option = 20 years</a:t>
            </a:r>
          </a:p>
          <a:p>
            <a:r>
              <a:rPr lang="en-US" dirty="0">
                <a:latin typeface="Times" charset="0"/>
                <a:ea typeface="ＭＳ Ｐゴシック" charset="0"/>
                <a:cs typeface="ＭＳ Ｐゴシック" charset="0"/>
              </a:rPr>
              <a:t>Variance in the value of the underlying asset = 0.03</a:t>
            </a:r>
          </a:p>
          <a:p>
            <a:r>
              <a:rPr lang="en-US" dirty="0">
                <a:latin typeface="Times" charset="0"/>
                <a:ea typeface="ＭＳ Ｐゴシック" charset="0"/>
                <a:cs typeface="ＭＳ Ｐゴシック" charset="0"/>
              </a:rPr>
              <a:t>Riskless rate =8%</a:t>
            </a:r>
          </a:p>
          <a:p>
            <a:r>
              <a:rPr lang="en-US" dirty="0">
                <a:latin typeface="Times" charset="0"/>
                <a:ea typeface="ＭＳ Ｐゴシック" charset="0"/>
                <a:cs typeface="ＭＳ Ｐゴシック" charset="0"/>
              </a:rPr>
              <a:t>Dividend Yield = Net production revenue / Value of reserve = 5%</a:t>
            </a:r>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12</a:t>
            </a:fld>
            <a:endParaRPr lang="en-US" dirty="0">
              <a:solidFill>
                <a:srgbClr val="FFFFFF"/>
              </a:solidFill>
            </a:endParaRPr>
          </a:p>
        </p:txBody>
      </p:sp>
    </p:spTree>
    <p:extLst>
      <p:ext uri="{BB962C8B-B14F-4D97-AF65-F5344CB8AC3E}">
        <p14:creationId xmlns:p14="http://schemas.microsoft.com/office/powerpoint/2010/main" val="3028636596"/>
      </p:ext>
    </p:extLst>
  </p:cSld>
  <p:clrMapOvr>
    <a:masterClrMapping/>
  </p:clrMapOvr>
  <p:transition xmlns:p14="http://schemas.microsoft.com/office/powerpoint/2010/mai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Valuing the Option</a:t>
            </a:r>
          </a:p>
        </p:txBody>
      </p:sp>
      <p:sp>
        <p:nvSpPr>
          <p:cNvPr id="88066" name="Rectangle 3"/>
          <p:cNvSpPr>
            <a:spLocks noGrp="1" noChangeArrowheads="1"/>
          </p:cNvSpPr>
          <p:nvPr>
            <p:ph sz="quarter" idx="1"/>
          </p:nvPr>
        </p:nvSpPr>
        <p:spPr/>
        <p:txBody>
          <a:bodyPr>
            <a:normAutofit fontScale="92500" lnSpcReduction="20000"/>
          </a:bodyPr>
          <a:lstStyle/>
          <a:p>
            <a:r>
              <a:rPr lang="en-US" dirty="0">
                <a:latin typeface="Times" charset="0"/>
                <a:ea typeface="ＭＳ Ｐゴシック" charset="0"/>
                <a:cs typeface="ＭＳ Ｐゴシック" charset="0"/>
              </a:rPr>
              <a:t>Based upon these inputs, the Black-Scholes model provides the following value for the call:</a:t>
            </a:r>
          </a:p>
          <a:p>
            <a:pPr lvl="1">
              <a:buFontTx/>
              <a:buNone/>
            </a:pPr>
            <a:r>
              <a:rPr lang="en-US" dirty="0">
                <a:latin typeface="Times" charset="0"/>
                <a:ea typeface="ＭＳ Ｐゴシック" charset="0"/>
              </a:rPr>
              <a:t>d1 = 1.0359	N(d1) = 0.8498</a:t>
            </a:r>
          </a:p>
          <a:p>
            <a:pPr lvl="1">
              <a:buFontTx/>
              <a:buNone/>
            </a:pPr>
            <a:r>
              <a:rPr lang="en-US" dirty="0">
                <a:latin typeface="Times" charset="0"/>
                <a:ea typeface="ＭＳ Ｐゴシック" charset="0"/>
              </a:rPr>
              <a:t>d2 = 0.2613	N(d2) = 0.6030</a:t>
            </a:r>
          </a:p>
          <a:p>
            <a:pPr marL="365760" lvl="1" indent="0">
              <a:buNone/>
            </a:pPr>
            <a:r>
              <a:rPr lang="en-US" dirty="0">
                <a:latin typeface="Times" charset="0"/>
                <a:ea typeface="ＭＳ Ｐゴシック" charset="0"/>
                <a:cs typeface="ＭＳ Ｐゴシック" charset="0"/>
              </a:rPr>
              <a:t>Call Value= 544 .22 </a:t>
            </a:r>
            <a:r>
              <a:rPr lang="en-US" dirty="0" err="1">
                <a:latin typeface="Times" charset="0"/>
                <a:ea typeface="ＭＳ Ｐゴシック" charset="0"/>
                <a:cs typeface="ＭＳ Ｐゴシック" charset="0"/>
              </a:rPr>
              <a:t>exp</a:t>
            </a:r>
            <a:r>
              <a:rPr lang="en-US" baseline="30000" dirty="0">
                <a:latin typeface="Times" charset="0"/>
                <a:ea typeface="ＭＳ Ｐゴシック" charset="0"/>
                <a:cs typeface="ＭＳ Ｐゴシック" charset="0"/>
              </a:rPr>
              <a:t>(-0.05)(20)</a:t>
            </a:r>
            <a:r>
              <a:rPr lang="en-US" dirty="0">
                <a:latin typeface="Times" charset="0"/>
                <a:ea typeface="ＭＳ Ｐゴシック" charset="0"/>
                <a:cs typeface="ＭＳ Ｐゴシック" charset="0"/>
              </a:rPr>
              <a:t> (0.8498</a:t>
            </a:r>
            <a:r>
              <a:rPr lang="en-US">
                <a:latin typeface="Times" charset="0"/>
                <a:ea typeface="ＭＳ Ｐゴシック" charset="0"/>
                <a:cs typeface="ＭＳ Ｐゴシック" charset="0"/>
              </a:rPr>
              <a:t>) </a:t>
            </a:r>
            <a:r>
              <a:rPr lang="en-US" smtClean="0">
                <a:latin typeface="Times" charset="0"/>
                <a:ea typeface="ＭＳ Ｐゴシック" charset="0"/>
                <a:cs typeface="ＭＳ Ｐゴシック" charset="0"/>
              </a:rPr>
              <a:t>-</a:t>
            </a:r>
            <a:r>
              <a:rPr lang="en-US" dirty="0">
                <a:latin typeface="Times" charset="0"/>
                <a:ea typeface="ＭＳ Ｐゴシック" charset="0"/>
                <a:cs typeface="ＭＳ Ｐゴシック" charset="0"/>
              </a:rPr>
              <a:t>600 (</a:t>
            </a:r>
            <a:r>
              <a:rPr lang="en-US" dirty="0" err="1">
                <a:latin typeface="Times" charset="0"/>
                <a:ea typeface="ＭＳ Ｐゴシック" charset="0"/>
                <a:cs typeface="ＭＳ Ｐゴシック" charset="0"/>
              </a:rPr>
              <a:t>exp</a:t>
            </a:r>
            <a:r>
              <a:rPr lang="en-US" baseline="30000" dirty="0">
                <a:latin typeface="Times" charset="0"/>
                <a:ea typeface="ＭＳ Ｐゴシック" charset="0"/>
                <a:cs typeface="ＭＳ Ｐゴシック" charset="0"/>
              </a:rPr>
              <a:t>(-0.08)(20) </a:t>
            </a:r>
            <a:r>
              <a:rPr lang="en-US" dirty="0">
                <a:latin typeface="Times" charset="0"/>
                <a:ea typeface="ＭＳ Ｐゴシック" charset="0"/>
                <a:cs typeface="ＭＳ Ｐゴシック" charset="0"/>
              </a:rPr>
              <a:t>(0.6030)= $ 97.08 million</a:t>
            </a:r>
          </a:p>
          <a:p>
            <a:r>
              <a:rPr lang="en-US" dirty="0">
                <a:latin typeface="Times" charset="0"/>
                <a:ea typeface="ＭＳ Ｐゴシック" charset="0"/>
                <a:cs typeface="ＭＳ Ｐゴシック" charset="0"/>
              </a:rPr>
              <a:t>This oil reserve, though not viable at current prices, still is a valuable property because of its potential to create value if oil prices go up.</a:t>
            </a:r>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13</a:t>
            </a:fld>
            <a:endParaRPr lang="en-US" dirty="0">
              <a:solidFill>
                <a:srgbClr val="FFFFFF"/>
              </a:solidFill>
            </a:endParaRPr>
          </a:p>
        </p:txBody>
      </p:sp>
    </p:spTree>
    <p:extLst>
      <p:ext uri="{BB962C8B-B14F-4D97-AF65-F5344CB8AC3E}">
        <p14:creationId xmlns:p14="http://schemas.microsoft.com/office/powerpoint/2010/main" val="3807903312"/>
      </p:ext>
    </p:extLst>
  </p:cSld>
  <p:clrMapOvr>
    <a:masterClrMapping/>
  </p:clrMapOvr>
  <p:transition xmlns:p14="http://schemas.microsoft.com/office/powerpoint/2010/mai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11</TotalTime>
  <Words>1006</Words>
  <Application>Microsoft Macintosh PowerPoint</Application>
  <PresentationFormat>On-screen Show (16:9)</PresentationFormat>
  <Paragraphs>101</Paragraphs>
  <Slides>13</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Basic</vt:lpstr>
      <vt:lpstr>Document</vt:lpstr>
      <vt:lpstr>Session 21: The Option to Delay Valuing patents and natural resource reserves</vt:lpstr>
      <vt:lpstr>The Option to Delay</vt:lpstr>
      <vt:lpstr>Valuing the Option to Delay a Project</vt:lpstr>
      <vt:lpstr>Example 1: Valuing product patents as options</vt:lpstr>
      <vt:lpstr>Payoff on Product Option</vt:lpstr>
      <vt:lpstr>Obtaining Inputs for Patent Valuation</vt:lpstr>
      <vt:lpstr>Valuing a Product Patent: Avonex</vt:lpstr>
      <vt:lpstr>Example 2:  Valuing Natural Resource Options</vt:lpstr>
      <vt:lpstr>Payoff Diagram on Natural Resource Firms</vt:lpstr>
      <vt:lpstr>Estimating Inputs for Natural Resource Options</vt:lpstr>
      <vt:lpstr>Valuing an Oil Reserve</vt:lpstr>
      <vt:lpstr>Inputs to Option Pricing Model</vt:lpstr>
      <vt:lpstr>Valuing the Option</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19: The Option to Delay Valuing patents and natural resource reserves</dc:title>
  <dc:creator>Aswath Damodaran</dc:creator>
  <cp:lastModifiedBy>Aswath Damodaran</cp:lastModifiedBy>
  <cp:revision>4</cp:revision>
  <dcterms:created xsi:type="dcterms:W3CDTF">2011-11-03T14:44:47Z</dcterms:created>
  <dcterms:modified xsi:type="dcterms:W3CDTF">2013-01-30T19:25:18Z</dcterms:modified>
</cp:coreProperties>
</file>