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9" d="100"/>
          <a:sy n="129" d="100"/>
        </p:scale>
        <p:origin x="-240"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C80C85D-751C-DD45-8D28-859C685E46F5}"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7C08D6-5F18-E449-9135-6FC019074FD5}" type="slidenum">
              <a:rPr lang="en-US" smtClean="0"/>
              <a:t>‹#›</a:t>
            </a:fld>
            <a:endParaRPr lang="en-US"/>
          </a:p>
        </p:txBody>
      </p:sp>
    </p:spTree>
    <p:extLst>
      <p:ext uri="{BB962C8B-B14F-4D97-AF65-F5344CB8AC3E}">
        <p14:creationId xmlns:p14="http://schemas.microsoft.com/office/powerpoint/2010/main" val="25960063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A273C-3F00-E845-8DB9-8929F3FCAB93}"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5E7F8-575B-2147-9543-DC84F4401235}" type="slidenum">
              <a:rPr lang="en-US" smtClean="0"/>
              <a:t>‹#›</a:t>
            </a:fld>
            <a:endParaRPr lang="en-US"/>
          </a:p>
        </p:txBody>
      </p:sp>
    </p:spTree>
    <p:extLst>
      <p:ext uri="{BB962C8B-B14F-4D97-AF65-F5344CB8AC3E}">
        <p14:creationId xmlns:p14="http://schemas.microsoft.com/office/powerpoint/2010/main" val="9640718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393700" y="692150"/>
            <a:ext cx="6070600"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project may be the first in a sequence.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393700" y="692150"/>
            <a:ext cx="6070600"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Here, the initial project gives you the option to invest an additional amount in the future which you will do only if the present value of the additional cash flows you will get by expanding are greater than the investment needed.</a:t>
            </a:r>
          </a:p>
          <a:p>
            <a:r>
              <a:rPr lang="en-US">
                <a:latin typeface="Helvetica" charset="0"/>
                <a:ea typeface="ＭＳ Ｐゴシック" charset="0"/>
                <a:cs typeface="ＭＳ Ｐゴシック" charset="0"/>
              </a:rPr>
              <a:t>For this to work, you have to do the first project to be eligible for the option to expand.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393700" y="692150"/>
            <a:ext cx="6070600"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393700" y="692150"/>
            <a:ext cx="6070600"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values the option, using the Black Scholes model. </a:t>
            </a:r>
          </a:p>
          <a:p>
            <a:r>
              <a:rPr lang="en-US">
                <a:latin typeface="Helvetica" charset="0"/>
                <a:ea typeface="ＭＳ Ｐゴシック" charset="0"/>
                <a:cs typeface="ＭＳ Ｐゴシック" charset="0"/>
              </a:rPr>
              <a:t>The value from the model itself is affected not only by the assumptions made about volatility and value, but also by the asssumptions underlying the model.</a:t>
            </a:r>
          </a:p>
          <a:p>
            <a:r>
              <a:rPr lang="en-US">
                <a:latin typeface="Helvetica" charset="0"/>
                <a:ea typeface="ＭＳ Ｐゴシック" charset="0"/>
                <a:cs typeface="ＭＳ Ｐゴシック" charset="0"/>
              </a:rPr>
              <a:t>The value itself is not the key output from the model. It is the fact that strategic options, such as this one, can be valued, and that they can make a significant difference to your decision.</a:t>
            </a:r>
          </a:p>
          <a:p>
            <a:r>
              <a:rPr lang="en-US">
                <a:latin typeface="Helvetica" charset="0"/>
                <a:ea typeface="ＭＳ Ｐゴシック" charset="0"/>
                <a:cs typeface="ＭＳ Ｐゴシック"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393700" y="692150"/>
            <a:ext cx="6070600"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A bad project, with options considered, becomes a good one.</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a:xfrm>
            <a:off x="393700" y="692150"/>
            <a:ext cx="6070600" cy="3416300"/>
          </a:xfrm>
          <a:ln/>
        </p:spPr>
      </p:sp>
      <p:sp>
        <p:nvSpPr>
          <p:cNvPr id="1085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393700" y="692150"/>
            <a:ext cx="6070600"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We are assuming that the developer will be in a position to honor his or her commitment to buy back Disney</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share for $ 150 million.</a:t>
            </a:r>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393700" y="692150"/>
            <a:ext cx="6070600"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These are the inputs to the model. The likelihood of abandonment will increase over time, as the value of the project decreases.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393700" y="692150"/>
            <a:ext cx="6070600"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you can negotiate this option into your investment projects, you increase their value. To the degree that you have to pay for this option, you would be willing to pay up to $ 7.86 million.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22: The options to expand and abandon</a:t>
            </a:r>
            <a:endParaRPr lang="en-US" dirty="0"/>
          </a:p>
        </p:txBody>
      </p:sp>
      <p:sp>
        <p:nvSpPr>
          <p:cNvPr id="9" name="Subtitle 8"/>
          <p:cNvSpPr>
            <a:spLocks noGrp="1"/>
          </p:cNvSpPr>
          <p:nvPr>
            <p:ph type="subTitle" idx="1"/>
          </p:nvPr>
        </p:nvSpPr>
        <p:spPr/>
        <p:txBody>
          <a:bodyPr/>
          <a:lstStyle/>
          <a:p>
            <a:r>
              <a:rPr lang="en-US" dirty="0" smtClean="0"/>
              <a:t>Aswath Damodaran</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2230622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smtClean="0"/>
              <a:t>The Option to Expand/Take Other Projects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94210" name="Rectangle 3"/>
          <p:cNvSpPr>
            <a:spLocks noGrp="1" noChangeArrowheads="1"/>
          </p:cNvSpPr>
          <p:nvPr>
            <p:ph sz="quarter" idx="1"/>
          </p:nvPr>
        </p:nvSpPr>
        <p:spPr/>
        <p:txBody>
          <a:bodyPr>
            <a:normAutofit fontScale="92500" lnSpcReduction="20000"/>
          </a:bodyPr>
          <a:lstStyle/>
          <a:p>
            <a:r>
              <a:rPr lang="en-US" smtClean="0"/>
              <a:t>Taking a project today may allow a firm to consider and take other valuable projects in the future.</a:t>
            </a:r>
          </a:p>
          <a:p>
            <a:r>
              <a:rPr lang="en-US" smtClean="0"/>
              <a:t>Thus, even though a project may have a negative NPV, it may be a project worth taking if the option it provides the firm (to take other projects in the future) provides a more-than-compensating value.</a:t>
            </a:r>
          </a:p>
          <a:p>
            <a:r>
              <a:rPr lang="en-US" smtClean="0"/>
              <a:t>These are the options that firms often call </a:t>
            </a:r>
            <a:r>
              <a:rPr lang="ja-JP" altLang="en-US" smtClean="0"/>
              <a:t>“</a:t>
            </a:r>
            <a:r>
              <a:rPr lang="en-US" altLang="ja-JP" smtClean="0"/>
              <a:t>strategic options</a:t>
            </a:r>
            <a:r>
              <a:rPr lang="ja-JP" altLang="en-US" smtClean="0"/>
              <a:t>”</a:t>
            </a:r>
            <a:r>
              <a:rPr lang="en-US" altLang="ja-JP" smtClean="0"/>
              <a:t> and use as a rationale for taking on </a:t>
            </a:r>
            <a:r>
              <a:rPr lang="ja-JP" altLang="en-US" smtClean="0"/>
              <a:t>“</a:t>
            </a:r>
            <a:r>
              <a:rPr lang="en-US" altLang="ja-JP" smtClean="0"/>
              <a:t>negative NPV</a:t>
            </a:r>
            <a:r>
              <a:rPr lang="ja-JP" altLang="en-US" smtClean="0"/>
              <a:t>”</a:t>
            </a:r>
            <a:r>
              <a:rPr lang="en-US" altLang="ja-JP" smtClean="0"/>
              <a:t> or even </a:t>
            </a:r>
            <a:r>
              <a:rPr lang="ja-JP" altLang="en-US" smtClean="0"/>
              <a:t>“</a:t>
            </a:r>
            <a:r>
              <a:rPr lang="en-US" altLang="ja-JP" smtClean="0"/>
              <a:t>negative return</a:t>
            </a:r>
            <a:r>
              <a:rPr lang="ja-JP" altLang="en-US" smtClean="0"/>
              <a:t>”</a:t>
            </a:r>
            <a:r>
              <a:rPr lang="en-US" altLang="ja-JP" smtClean="0"/>
              <a:t> projects.</a:t>
            </a:r>
            <a:endParaRPr lang="en-US"/>
          </a:p>
        </p:txBody>
      </p:sp>
    </p:spTree>
    <p:extLst>
      <p:ext uri="{BB962C8B-B14F-4D97-AF65-F5344CB8AC3E}">
        <p14:creationId xmlns:p14="http://schemas.microsoft.com/office/powerpoint/2010/main" val="2139528391"/>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smtClean="0"/>
              <a:t>The Option to Expand</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sp>
        <p:nvSpPr>
          <p:cNvPr id="7" name="Content Placeholder 6"/>
          <p:cNvSpPr>
            <a:spLocks noGrp="1"/>
          </p:cNvSpPr>
          <p:nvPr>
            <p:ph sz="quarter" idx="1"/>
          </p:nvPr>
        </p:nvSpPr>
        <p:spPr/>
        <p:txBody>
          <a:bodyPr/>
          <a:lstStyle/>
          <a:p>
            <a:endParaRPr lang="en-US"/>
          </a:p>
        </p:txBody>
      </p:sp>
      <p:grpSp>
        <p:nvGrpSpPr>
          <p:cNvPr id="96258" name="Group 3"/>
          <p:cNvGrpSpPr>
            <a:grpSpLocks/>
          </p:cNvGrpSpPr>
          <p:nvPr/>
        </p:nvGrpSpPr>
        <p:grpSpPr bwMode="auto">
          <a:xfrm>
            <a:off x="762000" y="3668317"/>
            <a:ext cx="6707188" cy="86915"/>
            <a:chOff x="480" y="3081"/>
            <a:chExt cx="4225" cy="73"/>
          </a:xfrm>
        </p:grpSpPr>
        <p:sp>
          <p:nvSpPr>
            <p:cNvPr id="96275"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96276"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6259" name="Line 6"/>
          <p:cNvSpPr>
            <a:spLocks noChangeShapeType="1"/>
          </p:cNvSpPr>
          <p:nvPr/>
        </p:nvSpPr>
        <p:spPr bwMode="auto">
          <a:xfrm>
            <a:off x="762000" y="4042172"/>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6260" name="Group 7"/>
          <p:cNvGrpSpPr>
            <a:grpSpLocks/>
          </p:cNvGrpSpPr>
          <p:nvPr/>
        </p:nvGrpSpPr>
        <p:grpSpPr bwMode="auto">
          <a:xfrm>
            <a:off x="3336925" y="1462087"/>
            <a:ext cx="3416300" cy="2587229"/>
            <a:chOff x="2102" y="1228"/>
            <a:chExt cx="2152" cy="2173"/>
          </a:xfrm>
        </p:grpSpPr>
        <p:sp>
          <p:nvSpPr>
            <p:cNvPr id="96273"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96274"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6261" name="Rectangle 10"/>
          <p:cNvSpPr>
            <a:spLocks noChangeArrowheads="1"/>
          </p:cNvSpPr>
          <p:nvPr/>
        </p:nvSpPr>
        <p:spPr bwMode="auto">
          <a:xfrm>
            <a:off x="6254750" y="3727847"/>
            <a:ext cx="2203746"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Present Value of Expected </a:t>
            </a:r>
          </a:p>
        </p:txBody>
      </p:sp>
      <p:sp>
        <p:nvSpPr>
          <p:cNvPr id="96262" name="Rectangle 11"/>
          <p:cNvSpPr>
            <a:spLocks noChangeArrowheads="1"/>
          </p:cNvSpPr>
          <p:nvPr/>
        </p:nvSpPr>
        <p:spPr bwMode="auto">
          <a:xfrm>
            <a:off x="6254750" y="3870722"/>
            <a:ext cx="218655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Cash Flows on Expansion</a:t>
            </a:r>
          </a:p>
        </p:txBody>
      </p:sp>
      <p:sp>
        <p:nvSpPr>
          <p:cNvPr id="96263" name="Line 12"/>
          <p:cNvSpPr>
            <a:spLocks noChangeShapeType="1"/>
          </p:cNvSpPr>
          <p:nvPr/>
        </p:nvSpPr>
        <p:spPr bwMode="auto">
          <a:xfrm>
            <a:off x="3336925" y="3613548"/>
            <a:ext cx="0" cy="20716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64" name="Rectangle 13"/>
          <p:cNvSpPr>
            <a:spLocks noChangeArrowheads="1"/>
          </p:cNvSpPr>
          <p:nvPr/>
        </p:nvSpPr>
        <p:spPr bwMode="auto">
          <a:xfrm>
            <a:off x="6540500" y="1582341"/>
            <a:ext cx="158486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PV of Cash Flows </a:t>
            </a:r>
          </a:p>
        </p:txBody>
      </p:sp>
      <p:sp>
        <p:nvSpPr>
          <p:cNvPr id="96265" name="Rectangle 14"/>
          <p:cNvSpPr>
            <a:spLocks noChangeArrowheads="1"/>
          </p:cNvSpPr>
          <p:nvPr/>
        </p:nvSpPr>
        <p:spPr bwMode="auto">
          <a:xfrm>
            <a:off x="6540500" y="1725216"/>
            <a:ext cx="1416834"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from Expansion</a:t>
            </a:r>
          </a:p>
        </p:txBody>
      </p:sp>
      <p:sp>
        <p:nvSpPr>
          <p:cNvPr id="96266" name="Rectangle 15"/>
          <p:cNvSpPr>
            <a:spLocks noChangeArrowheads="1"/>
          </p:cNvSpPr>
          <p:nvPr/>
        </p:nvSpPr>
        <p:spPr bwMode="auto">
          <a:xfrm>
            <a:off x="2392363" y="3192066"/>
            <a:ext cx="1921173"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Additional Investment </a:t>
            </a:r>
          </a:p>
        </p:txBody>
      </p:sp>
      <p:sp>
        <p:nvSpPr>
          <p:cNvPr id="96267" name="Rectangle 16"/>
          <p:cNvSpPr>
            <a:spLocks noChangeArrowheads="1"/>
          </p:cNvSpPr>
          <p:nvPr/>
        </p:nvSpPr>
        <p:spPr bwMode="auto">
          <a:xfrm>
            <a:off x="2392363" y="3334941"/>
            <a:ext cx="968056"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to Expand</a:t>
            </a:r>
          </a:p>
        </p:txBody>
      </p:sp>
      <p:sp>
        <p:nvSpPr>
          <p:cNvPr id="96268" name="Rectangle 17"/>
          <p:cNvSpPr>
            <a:spLocks noChangeArrowheads="1"/>
          </p:cNvSpPr>
          <p:nvPr/>
        </p:nvSpPr>
        <p:spPr bwMode="auto">
          <a:xfrm>
            <a:off x="1252539" y="1156098"/>
            <a:ext cx="3538537"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96269" name="Rectangle 18"/>
          <p:cNvSpPr>
            <a:spLocks noChangeArrowheads="1"/>
          </p:cNvSpPr>
          <p:nvPr/>
        </p:nvSpPr>
        <p:spPr bwMode="auto">
          <a:xfrm>
            <a:off x="817563" y="4157663"/>
            <a:ext cx="1999363" cy="55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Firm will not expand in</a:t>
            </a:r>
          </a:p>
          <a:p>
            <a:endParaRPr lang="en-US" sz="1500" i="0">
              <a:latin typeface="Times" charset="0"/>
            </a:endParaRPr>
          </a:p>
        </p:txBody>
      </p:sp>
      <p:sp>
        <p:nvSpPr>
          <p:cNvPr id="96270" name="Rectangle 19"/>
          <p:cNvSpPr>
            <a:spLocks noChangeArrowheads="1"/>
          </p:cNvSpPr>
          <p:nvPr/>
        </p:nvSpPr>
        <p:spPr bwMode="auto">
          <a:xfrm>
            <a:off x="817564" y="4300538"/>
            <a:ext cx="1053623"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this section</a:t>
            </a:r>
          </a:p>
        </p:txBody>
      </p:sp>
      <p:sp>
        <p:nvSpPr>
          <p:cNvPr id="96271" name="Rectangle 20"/>
          <p:cNvSpPr>
            <a:spLocks noChangeArrowheads="1"/>
          </p:cNvSpPr>
          <p:nvPr/>
        </p:nvSpPr>
        <p:spPr bwMode="auto">
          <a:xfrm>
            <a:off x="4108450" y="4050506"/>
            <a:ext cx="1715895"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Expansion becomes </a:t>
            </a:r>
          </a:p>
        </p:txBody>
      </p:sp>
      <p:sp>
        <p:nvSpPr>
          <p:cNvPr id="96272" name="Rectangle 21"/>
          <p:cNvSpPr>
            <a:spLocks noChangeArrowheads="1"/>
          </p:cNvSpPr>
          <p:nvPr/>
        </p:nvSpPr>
        <p:spPr bwMode="auto">
          <a:xfrm>
            <a:off x="4108450" y="4193381"/>
            <a:ext cx="2014955"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latin typeface="Times" charset="0"/>
              </a:rPr>
              <a:t>attractive in this section</a:t>
            </a:r>
          </a:p>
        </p:txBody>
      </p:sp>
    </p:spTree>
    <p:extLst>
      <p:ext uri="{BB962C8B-B14F-4D97-AF65-F5344CB8AC3E}">
        <p14:creationId xmlns:p14="http://schemas.microsoft.com/office/powerpoint/2010/main" val="3286406447"/>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smtClean="0"/>
              <a:t>An Example of an Expansion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sp>
        <p:nvSpPr>
          <p:cNvPr id="98306" name="Rectangle 3"/>
          <p:cNvSpPr>
            <a:spLocks noGrp="1" noChangeArrowheads="1"/>
          </p:cNvSpPr>
          <p:nvPr>
            <p:ph sz="quarter" idx="1"/>
          </p:nvPr>
        </p:nvSpPr>
        <p:spPr/>
        <p:txBody>
          <a:bodyPr>
            <a:normAutofit fontScale="62500" lnSpcReduction="20000"/>
          </a:bodyPr>
          <a:lstStyle/>
          <a:p>
            <a:r>
              <a:rPr lang="en-US" smtClean="0"/>
              <a:t>Ambev is considering introducing a soft drink to the U.S. market. The drink will initially be introduced only in the metropolitan areas of the U.S. and the cost of this </a:t>
            </a:r>
            <a:r>
              <a:rPr lang="ja-JP" altLang="en-US" smtClean="0"/>
              <a:t>“</a:t>
            </a:r>
            <a:r>
              <a:rPr lang="en-US" altLang="ja-JP" smtClean="0"/>
              <a:t>limited introduction</a:t>
            </a:r>
            <a:r>
              <a:rPr lang="ja-JP" altLang="en-US" smtClean="0"/>
              <a:t>”</a:t>
            </a:r>
            <a:r>
              <a:rPr lang="en-US" altLang="ja-JP" smtClean="0"/>
              <a:t>  is $ 500 million. </a:t>
            </a:r>
          </a:p>
          <a:p>
            <a:r>
              <a:rPr lang="en-US" smtClean="0"/>
              <a:t>A financial analysis of the cash flows from this investment suggests that the present value of the cash flows from this investment to Ambev will be only $ 400 million. Thus, by itself, the new investment has a negative NPV of $ 100 million.</a:t>
            </a:r>
          </a:p>
          <a:p>
            <a:r>
              <a:rPr lang="en-US" smtClean="0"/>
              <a:t>If the initial introduction works out well, Ambev could go ahead with a full-scale introduction to the entire market with an additional investment of $ 1 billion any time over the next 5 years. While the current expectation is that the cash flows from having this investment is only $ 750 million, there is considerable uncertainty about both the potential for the drink, leading to significant variance in this estimate.</a:t>
            </a:r>
            <a:endParaRPr lang="en-US"/>
          </a:p>
        </p:txBody>
      </p:sp>
    </p:spTree>
    <p:extLst>
      <p:ext uri="{BB962C8B-B14F-4D97-AF65-F5344CB8AC3E}">
        <p14:creationId xmlns:p14="http://schemas.microsoft.com/office/powerpoint/2010/main" val="1757364896"/>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smtClean="0"/>
              <a:t>Valuing the Expansion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100354" name="Rectangle 3"/>
          <p:cNvSpPr>
            <a:spLocks noGrp="1" noChangeArrowheads="1"/>
          </p:cNvSpPr>
          <p:nvPr>
            <p:ph sz="quarter" idx="1"/>
          </p:nvPr>
        </p:nvSpPr>
        <p:spPr/>
        <p:txBody>
          <a:bodyPr>
            <a:normAutofit fontScale="70000" lnSpcReduction="20000"/>
          </a:bodyPr>
          <a:lstStyle/>
          <a:p>
            <a:r>
              <a:rPr lang="en-US" smtClean="0"/>
              <a:t>Value of the Underlying Asset (S) = PV of Cash Flows from Expansion to entire U.S. market, if done now =$ 750 Million</a:t>
            </a:r>
          </a:p>
          <a:p>
            <a:r>
              <a:rPr lang="en-US" smtClean="0"/>
              <a:t>Strike Price (K) = Cost of Expansion into entire U.S market =  $ 1000 Million</a:t>
            </a:r>
          </a:p>
          <a:p>
            <a:r>
              <a:rPr lang="en-US" smtClean="0"/>
              <a:t>We estimate the standard deviation in the estimate of the project value by using the annualized standard deviation in firm value of publicly traded firms in the beverage markets, which is approximately 34.25%. </a:t>
            </a:r>
          </a:p>
          <a:p>
            <a:pPr lvl="1"/>
            <a:r>
              <a:rPr lang="en-US" smtClean="0"/>
              <a:t>Standard Deviation in Underlying Asset</a:t>
            </a:r>
            <a:r>
              <a:rPr lang="ja-JP" altLang="en-US" smtClean="0"/>
              <a:t>’</a:t>
            </a:r>
            <a:r>
              <a:rPr lang="en-US" altLang="ja-JP" smtClean="0"/>
              <a:t>s Value = 34.25%</a:t>
            </a:r>
          </a:p>
          <a:p>
            <a:r>
              <a:rPr lang="en-US" smtClean="0"/>
              <a:t>Time to expiration = Period for which expansion option applies = 5 years</a:t>
            </a:r>
          </a:p>
          <a:p>
            <a:r>
              <a:rPr lang="en-US" smtClean="0"/>
              <a:t>Call Value= $ 234 Million</a:t>
            </a:r>
            <a:endParaRPr lang="en-US"/>
          </a:p>
        </p:txBody>
      </p:sp>
    </p:spTree>
    <p:extLst>
      <p:ext uri="{BB962C8B-B14F-4D97-AF65-F5344CB8AC3E}">
        <p14:creationId xmlns:p14="http://schemas.microsoft.com/office/powerpoint/2010/main" val="2749232298"/>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normAutofit fontScale="90000"/>
          </a:bodyPr>
          <a:lstStyle/>
          <a:p>
            <a:r>
              <a:rPr lang="en-US" smtClean="0"/>
              <a:t>Considering the Project with Expansion Option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102402" name="Rectangle 3"/>
          <p:cNvSpPr>
            <a:spLocks noGrp="1" noChangeArrowheads="1"/>
          </p:cNvSpPr>
          <p:nvPr>
            <p:ph sz="quarter" idx="1"/>
          </p:nvPr>
        </p:nvSpPr>
        <p:spPr/>
        <p:txBody>
          <a:bodyPr>
            <a:normAutofit fontScale="92500" lnSpcReduction="10000"/>
          </a:bodyPr>
          <a:lstStyle/>
          <a:p>
            <a:r>
              <a:rPr lang="en-US" dirty="0" smtClean="0"/>
              <a:t>NPV of Limited Introduction </a:t>
            </a:r>
          </a:p>
          <a:p>
            <a:pPr marL="0" indent="0">
              <a:buNone/>
            </a:pPr>
            <a:r>
              <a:rPr lang="en-US" dirty="0" smtClean="0"/>
              <a:t>= $ 400 Million - $ 500 Million </a:t>
            </a:r>
          </a:p>
          <a:p>
            <a:pPr marL="0" indent="0">
              <a:buNone/>
            </a:pPr>
            <a:r>
              <a:rPr lang="en-US" dirty="0" smtClean="0"/>
              <a:t>= - $ 100 Million</a:t>
            </a:r>
          </a:p>
          <a:p>
            <a:r>
              <a:rPr lang="en-US" dirty="0" smtClean="0"/>
              <a:t>Value of Option to Expand to full market= $ 234 Million</a:t>
            </a:r>
          </a:p>
          <a:p>
            <a:r>
              <a:rPr lang="en-US" dirty="0" smtClean="0"/>
              <a:t>NPV of Project with option to expand 	</a:t>
            </a:r>
          </a:p>
          <a:p>
            <a:pPr marL="0" indent="0">
              <a:buNone/>
            </a:pPr>
            <a:r>
              <a:rPr lang="en-US" dirty="0" smtClean="0"/>
              <a:t>= - $ 100 million + $ 234 million = $ 134 million</a:t>
            </a:r>
          </a:p>
          <a:p>
            <a:r>
              <a:rPr lang="en-US" dirty="0" smtClean="0"/>
              <a:t>Invest in the project</a:t>
            </a:r>
            <a:endParaRPr lang="en-US" dirty="0"/>
          </a:p>
        </p:txBody>
      </p:sp>
    </p:spTree>
    <p:extLst>
      <p:ext uri="{BB962C8B-B14F-4D97-AF65-F5344CB8AC3E}">
        <p14:creationId xmlns:p14="http://schemas.microsoft.com/office/powerpoint/2010/main" val="404743807"/>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smtClean="0"/>
              <a:t>Opportunities are not Options…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pic>
        <p:nvPicPr>
          <p:cNvPr id="104450"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8559" r="-18559"/>
          <a:stretch>
            <a:fillRect/>
          </a:stretch>
        </p:blipFill>
        <p:spPr/>
      </p:pic>
    </p:spTree>
    <p:extLst>
      <p:ext uri="{BB962C8B-B14F-4D97-AF65-F5344CB8AC3E}">
        <p14:creationId xmlns:p14="http://schemas.microsoft.com/office/powerpoint/2010/main" val="1597409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r>
              <a:rPr lang="en-US" smtClean="0"/>
              <a:t>The Option to Abandon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107522" name="Rectangle 3"/>
          <p:cNvSpPr>
            <a:spLocks noGrp="1" noChangeArrowheads="1"/>
          </p:cNvSpPr>
          <p:nvPr>
            <p:ph sz="quarter" idx="1"/>
          </p:nvPr>
        </p:nvSpPr>
        <p:spPr/>
        <p:txBody>
          <a:bodyPr>
            <a:normAutofit/>
          </a:bodyPr>
          <a:lstStyle/>
          <a:p>
            <a:r>
              <a:rPr lang="en-US" sz="2000" dirty="0" smtClean="0"/>
              <a:t>A firm may sometimes have the option to abandon a project, if the cash flows do not measure up to expectations. </a:t>
            </a:r>
          </a:p>
          <a:p>
            <a:r>
              <a:rPr lang="en-US" sz="2000" dirty="0" smtClean="0"/>
              <a:t>If abandoning the project allows the firm to save itself from further losses, this option can make  a project more valuable.</a:t>
            </a:r>
          </a:p>
        </p:txBody>
      </p:sp>
      <p:grpSp>
        <p:nvGrpSpPr>
          <p:cNvPr id="107523" name="Group 4"/>
          <p:cNvGrpSpPr>
            <a:grpSpLocks/>
          </p:cNvGrpSpPr>
          <p:nvPr/>
        </p:nvGrpSpPr>
        <p:grpSpPr bwMode="auto">
          <a:xfrm>
            <a:off x="2051050" y="3943350"/>
            <a:ext cx="5354638" cy="67866"/>
            <a:chOff x="1292" y="3312"/>
            <a:chExt cx="3373" cy="57"/>
          </a:xfrm>
        </p:grpSpPr>
        <p:sp>
          <p:nvSpPr>
            <p:cNvPr id="10753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753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7524" name="Line 7"/>
          <p:cNvSpPr>
            <a:spLocks noChangeShapeType="1"/>
          </p:cNvSpPr>
          <p:nvPr/>
        </p:nvSpPr>
        <p:spPr bwMode="auto">
          <a:xfrm>
            <a:off x="4108450" y="4329113"/>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7525" name="Group 8"/>
          <p:cNvGrpSpPr>
            <a:grpSpLocks/>
          </p:cNvGrpSpPr>
          <p:nvPr/>
        </p:nvGrpSpPr>
        <p:grpSpPr bwMode="auto">
          <a:xfrm>
            <a:off x="2273300" y="2952750"/>
            <a:ext cx="1835150" cy="1376363"/>
            <a:chOff x="1432" y="2480"/>
            <a:chExt cx="1156" cy="1156"/>
          </a:xfrm>
        </p:grpSpPr>
        <p:sp>
          <p:nvSpPr>
            <p:cNvPr id="10753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753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7526" name="Rectangle 11"/>
          <p:cNvSpPr>
            <a:spLocks noChangeArrowheads="1"/>
          </p:cNvSpPr>
          <p:nvPr/>
        </p:nvSpPr>
        <p:spPr bwMode="auto">
          <a:xfrm>
            <a:off x="1731963" y="3983832"/>
            <a:ext cx="1799545"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Present Value of Expected </a:t>
            </a:r>
          </a:p>
        </p:txBody>
      </p:sp>
      <p:sp>
        <p:nvSpPr>
          <p:cNvPr id="107527" name="Rectangle 12"/>
          <p:cNvSpPr>
            <a:spLocks noChangeArrowheads="1"/>
          </p:cNvSpPr>
          <p:nvPr/>
        </p:nvSpPr>
        <p:spPr bwMode="auto">
          <a:xfrm>
            <a:off x="1731964" y="4098132"/>
            <a:ext cx="157201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Cash Flows on Project</a:t>
            </a:r>
          </a:p>
        </p:txBody>
      </p:sp>
      <p:sp>
        <p:nvSpPr>
          <p:cNvPr id="107528" name="Line 13"/>
          <p:cNvSpPr>
            <a:spLocks noChangeShapeType="1"/>
          </p:cNvSpPr>
          <p:nvPr/>
        </p:nvSpPr>
        <p:spPr bwMode="auto">
          <a:xfrm>
            <a:off x="4108450" y="3900487"/>
            <a:ext cx="0" cy="161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529" name="Rectangle 14"/>
          <p:cNvSpPr>
            <a:spLocks noChangeArrowheads="1"/>
          </p:cNvSpPr>
          <p:nvPr/>
        </p:nvSpPr>
        <p:spPr bwMode="auto">
          <a:xfrm>
            <a:off x="1617663" y="2526507"/>
            <a:ext cx="130444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PV of Cash Flows </a:t>
            </a:r>
          </a:p>
        </p:txBody>
      </p:sp>
      <p:sp>
        <p:nvSpPr>
          <p:cNvPr id="107530" name="Rectangle 15"/>
          <p:cNvSpPr>
            <a:spLocks noChangeArrowheads="1"/>
          </p:cNvSpPr>
          <p:nvPr/>
        </p:nvSpPr>
        <p:spPr bwMode="auto">
          <a:xfrm>
            <a:off x="1617664" y="2640807"/>
            <a:ext cx="95624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from Project</a:t>
            </a:r>
          </a:p>
        </p:txBody>
      </p:sp>
      <p:sp>
        <p:nvSpPr>
          <p:cNvPr id="107531" name="Rectangle 16"/>
          <p:cNvSpPr>
            <a:spLocks noChangeArrowheads="1"/>
          </p:cNvSpPr>
          <p:nvPr/>
        </p:nvSpPr>
        <p:spPr bwMode="auto">
          <a:xfrm>
            <a:off x="3446464" y="3640932"/>
            <a:ext cx="153354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0">
                <a:latin typeface="Times" charset="0"/>
              </a:rPr>
              <a:t>Cost of Abandonment</a:t>
            </a:r>
          </a:p>
        </p:txBody>
      </p:sp>
      <p:sp>
        <p:nvSpPr>
          <p:cNvPr id="107532" name="Rectangle 17"/>
          <p:cNvSpPr>
            <a:spLocks noChangeArrowheads="1"/>
          </p:cNvSpPr>
          <p:nvPr/>
        </p:nvSpPr>
        <p:spPr bwMode="auto">
          <a:xfrm>
            <a:off x="3336926" y="2358629"/>
            <a:ext cx="2994025" cy="20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3898872364"/>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US" smtClean="0"/>
              <a:t>Valuing the Option to Abandon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109570" name="Rectangle 3"/>
          <p:cNvSpPr>
            <a:spLocks noGrp="1" noChangeArrowheads="1"/>
          </p:cNvSpPr>
          <p:nvPr>
            <p:ph sz="quarter" idx="1"/>
          </p:nvPr>
        </p:nvSpPr>
        <p:spPr/>
        <p:txBody>
          <a:bodyPr>
            <a:normAutofit fontScale="70000" lnSpcReduction="20000"/>
          </a:bodyPr>
          <a:lstStyle/>
          <a:p>
            <a:r>
              <a:rPr lang="en-US" smtClean="0"/>
              <a:t>Airbus is considering a joint venture with Lear Aircraft to produce a small commercial airplane (capable of carrying 40-50 passengers on short haul flights)</a:t>
            </a:r>
          </a:p>
          <a:p>
            <a:pPr lvl="1"/>
            <a:r>
              <a:rPr lang="en-US" smtClean="0"/>
              <a:t>Airbus will have to invest $ 500 million for a 50% share of the venture</a:t>
            </a:r>
          </a:p>
          <a:p>
            <a:pPr lvl="1"/>
            <a:r>
              <a:rPr lang="en-US" smtClean="0"/>
              <a:t>Its share of the present value of expected cash flows is 480 million. </a:t>
            </a:r>
          </a:p>
          <a:p>
            <a:r>
              <a:rPr lang="en-US" smtClean="0"/>
              <a:t>Lear Aircraft, which is eager to enter into the deal, offers to buy Airbus</a:t>
            </a:r>
            <a:r>
              <a:rPr lang="ja-JP" altLang="en-US" smtClean="0"/>
              <a:t>’</a:t>
            </a:r>
            <a:r>
              <a:rPr lang="en-US" altLang="ja-JP" smtClean="0"/>
              <a:t>s 50% share of the investment anytime over the next five years for  $ 400 million, if Airbus decides to get out of the venture.</a:t>
            </a:r>
          </a:p>
          <a:p>
            <a:r>
              <a:rPr lang="en-US" smtClean="0"/>
              <a:t> A simulation of the cash flows on this time share investment yields a variance in the present value of the cash flows from being in the partnership is 0.16.</a:t>
            </a:r>
          </a:p>
          <a:p>
            <a:r>
              <a:rPr lang="en-US" smtClean="0"/>
              <a:t>The project has a life of 30 years.</a:t>
            </a:r>
            <a:endParaRPr lang="en-US"/>
          </a:p>
        </p:txBody>
      </p:sp>
    </p:spTree>
    <p:extLst>
      <p:ext uri="{BB962C8B-B14F-4D97-AF65-F5344CB8AC3E}">
        <p14:creationId xmlns:p14="http://schemas.microsoft.com/office/powerpoint/2010/main" val="2018040749"/>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US" smtClean="0"/>
              <a:t>Project with Option to Abandon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111618" name="Rectangle 3"/>
          <p:cNvSpPr>
            <a:spLocks noGrp="1" noChangeArrowheads="1"/>
          </p:cNvSpPr>
          <p:nvPr>
            <p:ph sz="quarter" idx="1"/>
          </p:nvPr>
        </p:nvSpPr>
        <p:spPr/>
        <p:txBody>
          <a:bodyPr>
            <a:normAutofit fontScale="77500" lnSpcReduction="20000"/>
          </a:bodyPr>
          <a:lstStyle/>
          <a:p>
            <a:r>
              <a:rPr lang="en-US" dirty="0" smtClean="0"/>
              <a:t>Value of the Underlying Asset (S) = PV of Cash Flows from Project						= $ 480 million</a:t>
            </a:r>
          </a:p>
          <a:p>
            <a:r>
              <a:rPr lang="en-US" dirty="0" smtClean="0"/>
              <a:t>Strike Price (K) = Salvage Value from Abandonment = $ 400 million</a:t>
            </a:r>
          </a:p>
          <a:p>
            <a:r>
              <a:rPr lang="en-US" dirty="0" smtClean="0"/>
              <a:t>Variance in Underlying Asset</a:t>
            </a:r>
            <a:r>
              <a:rPr lang="ja-JP" altLang="en-US" dirty="0" smtClean="0"/>
              <a:t>’</a:t>
            </a:r>
            <a:r>
              <a:rPr lang="en-US" altLang="ja-JP" dirty="0" smtClean="0"/>
              <a:t>s Value = 0.16</a:t>
            </a:r>
          </a:p>
          <a:p>
            <a:r>
              <a:rPr lang="en-US" dirty="0" smtClean="0"/>
              <a:t>Time to expiration = Life of the Project =5 years</a:t>
            </a:r>
          </a:p>
          <a:p>
            <a:r>
              <a:rPr lang="en-US" dirty="0" smtClean="0"/>
              <a:t>Dividend Yield = 1/Life of the Project = 1/30 = 0.033 (We are assuming that the project</a:t>
            </a:r>
            <a:r>
              <a:rPr lang="ja-JP" altLang="en-US" dirty="0" smtClean="0"/>
              <a:t>’</a:t>
            </a:r>
            <a:r>
              <a:rPr lang="en-US" altLang="ja-JP" dirty="0" smtClean="0"/>
              <a:t>s present value will drop by roughly 1/n each year into the project)</a:t>
            </a:r>
          </a:p>
          <a:p>
            <a:r>
              <a:rPr lang="en-US" dirty="0" smtClean="0"/>
              <a:t>Assume that the five-year riskless rate is 6%. The value of the put option can be estimated as follows:</a:t>
            </a:r>
            <a:endParaRPr lang="en-US" dirty="0"/>
          </a:p>
        </p:txBody>
      </p:sp>
    </p:spTree>
    <p:extLst>
      <p:ext uri="{BB962C8B-B14F-4D97-AF65-F5344CB8AC3E}">
        <p14:creationId xmlns:p14="http://schemas.microsoft.com/office/powerpoint/2010/main" val="1535733632"/>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US" smtClean="0"/>
              <a:t>Should Airbus enter into the joint venture?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sp>
        <p:nvSpPr>
          <p:cNvPr id="113666" name="Rectangle 3"/>
          <p:cNvSpPr>
            <a:spLocks noGrp="1" noChangeArrowheads="1"/>
          </p:cNvSpPr>
          <p:nvPr>
            <p:ph sz="quarter" idx="1"/>
          </p:nvPr>
        </p:nvSpPr>
        <p:spPr/>
        <p:txBody>
          <a:bodyPr>
            <a:normAutofit/>
          </a:bodyPr>
          <a:lstStyle/>
          <a:p>
            <a:r>
              <a:rPr lang="en-US" dirty="0" smtClean="0"/>
              <a:t>Value of Put =</a:t>
            </a:r>
            <a:r>
              <a:rPr lang="en-US" dirty="0" err="1" smtClean="0"/>
              <a:t>Ke-rt</a:t>
            </a:r>
            <a:r>
              <a:rPr lang="en-US" dirty="0" smtClean="0"/>
              <a:t> (1-N(d2))- Se-</a:t>
            </a:r>
            <a:r>
              <a:rPr lang="en-US" dirty="0" err="1" smtClean="0"/>
              <a:t>yt</a:t>
            </a:r>
            <a:r>
              <a:rPr lang="en-US" dirty="0" smtClean="0"/>
              <a:t> (1-N(d1)) </a:t>
            </a:r>
          </a:p>
          <a:p>
            <a:pPr marL="320040" lvl="1" indent="0">
              <a:buNone/>
            </a:pPr>
            <a:r>
              <a:rPr lang="en-US" dirty="0" smtClean="0"/>
              <a:t>=400 (</a:t>
            </a:r>
            <a:r>
              <a:rPr lang="en-US" dirty="0" err="1" smtClean="0"/>
              <a:t>exp</a:t>
            </a:r>
            <a:r>
              <a:rPr lang="en-US" dirty="0" smtClean="0"/>
              <a:t>(-0.06)(5) (1-0.4624) - 480 </a:t>
            </a:r>
            <a:r>
              <a:rPr lang="en-US" dirty="0" err="1" smtClean="0"/>
              <a:t>exp</a:t>
            </a:r>
            <a:r>
              <a:rPr lang="en-US" dirty="0" smtClean="0"/>
              <a:t>(-0.033)(5) (1-0.7882) </a:t>
            </a:r>
          </a:p>
          <a:p>
            <a:pPr marL="320040" lvl="1" indent="0">
              <a:buNone/>
            </a:pPr>
            <a:r>
              <a:rPr lang="en-US" dirty="0" smtClean="0"/>
              <a:t>= $ 73.23 million</a:t>
            </a:r>
          </a:p>
          <a:p>
            <a:r>
              <a:rPr lang="en-US" dirty="0" smtClean="0"/>
              <a:t>The value of this abandonment option has to be added on to the net present value of the project of -$ 20 million, yielding a total net present value with the abandonment option of $ 53.23 million.</a:t>
            </a:r>
            <a:endParaRPr lang="en-US" dirty="0"/>
          </a:p>
        </p:txBody>
      </p:sp>
    </p:spTree>
    <p:extLst>
      <p:ext uri="{BB962C8B-B14F-4D97-AF65-F5344CB8AC3E}">
        <p14:creationId xmlns:p14="http://schemas.microsoft.com/office/powerpoint/2010/main" val="469287701"/>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normAutofit fontScale="90000"/>
          </a:bodyPr>
          <a:lstStyle/>
          <a:p>
            <a:r>
              <a:rPr lang="en-US" smtClean="0"/>
              <a:t>Implications for Investment Analysis/ Valuation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p>
        </p:txBody>
      </p:sp>
      <p:sp>
        <p:nvSpPr>
          <p:cNvPr id="115714" name="Rectangle 3"/>
          <p:cNvSpPr>
            <a:spLocks noGrp="1" noChangeArrowheads="1"/>
          </p:cNvSpPr>
          <p:nvPr>
            <p:ph sz="quarter" idx="1"/>
          </p:nvPr>
        </p:nvSpPr>
        <p:spPr/>
        <p:txBody>
          <a:bodyPr>
            <a:normAutofit fontScale="77500" lnSpcReduction="20000"/>
          </a:bodyPr>
          <a:lstStyle/>
          <a:p>
            <a:r>
              <a:rPr lang="en-US" smtClean="0"/>
              <a:t>Having a option to abandon a project can make otherwise unacceptable projects acceptable.</a:t>
            </a:r>
          </a:p>
          <a:p>
            <a:r>
              <a:rPr lang="en-US" smtClean="0"/>
              <a:t>Other things remaining equal, you would attach more value to companies with</a:t>
            </a:r>
          </a:p>
          <a:p>
            <a:pPr lvl="1"/>
            <a:r>
              <a:rPr lang="en-US" smtClean="0"/>
              <a:t>More cost flexibility, that is, making more of the costs of the projects into variable costs as opposed to fixed costs.</a:t>
            </a:r>
          </a:p>
          <a:p>
            <a:pPr lvl="1"/>
            <a:r>
              <a:rPr lang="en-US" smtClean="0"/>
              <a:t>Fewer long-term contracts/obligations with employees and customers, since these add to the cost of abandoning a project.</a:t>
            </a:r>
          </a:p>
          <a:p>
            <a:r>
              <a:rPr lang="en-US" smtClean="0"/>
              <a:t>These actions will undoubtedly cost the firm some value, but this has to be weighed off against the increase in the value of the abandonment option.</a:t>
            </a:r>
            <a:endParaRPr lang="en-US"/>
          </a:p>
        </p:txBody>
      </p:sp>
    </p:spTree>
    <p:extLst>
      <p:ext uri="{BB962C8B-B14F-4D97-AF65-F5344CB8AC3E}">
        <p14:creationId xmlns:p14="http://schemas.microsoft.com/office/powerpoint/2010/main" val="2876906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10</TotalTime>
  <Words>1327</Words>
  <Application>Microsoft Macintosh PowerPoint</Application>
  <PresentationFormat>On-screen Show (16:9)</PresentationFormat>
  <Paragraphs>107</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Basic</vt:lpstr>
      <vt:lpstr>Session 22: The options to expand and abandon</vt:lpstr>
      <vt:lpstr>The Option to Expand/Take Other Projects</vt:lpstr>
      <vt:lpstr>The Option to Expand</vt:lpstr>
      <vt:lpstr>An Example of an Expansion Option</vt:lpstr>
      <vt:lpstr>Valuing the Expansion Option</vt:lpstr>
      <vt:lpstr>Considering the Project with Expansion Option</vt:lpstr>
      <vt:lpstr>Opportunities are not Options…</vt:lpstr>
      <vt:lpstr>The Option to Abandon</vt:lpstr>
      <vt:lpstr>Valuing the Option to Abandon</vt:lpstr>
      <vt:lpstr>Project with Option to Abandon</vt:lpstr>
      <vt:lpstr>Should Airbus enter into the joint venture?</vt:lpstr>
      <vt:lpstr>Implications for Investment Analysis/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20: The options to expand and abandon</dc:title>
  <dc:creator>Aswath Damodaran</dc:creator>
  <cp:lastModifiedBy>Aswath Damodaran</cp:lastModifiedBy>
  <cp:revision>4</cp:revision>
  <dcterms:created xsi:type="dcterms:W3CDTF">2011-11-03T14:46:44Z</dcterms:created>
  <dcterms:modified xsi:type="dcterms:W3CDTF">2013-01-30T19:27:56Z</dcterms:modified>
</cp:coreProperties>
</file>