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8"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9" d="100"/>
          <a:sy n="129" d="100"/>
        </p:scale>
        <p:origin x="-240" y="-9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6726A1-7B64-514E-B1AA-A9407732396D}" type="datetimeFigureOut">
              <a:rPr lang="en-US" smtClean="0"/>
              <a:t>1/30/13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0413947-33C2-2348-9FBB-D9CF4944510D}" type="slidenum">
              <a:rPr lang="en-US" smtClean="0"/>
              <a:t>‹#›</a:t>
            </a:fld>
            <a:endParaRPr lang="en-US"/>
          </a:p>
        </p:txBody>
      </p:sp>
    </p:spTree>
    <p:extLst>
      <p:ext uri="{BB962C8B-B14F-4D97-AF65-F5344CB8AC3E}">
        <p14:creationId xmlns:p14="http://schemas.microsoft.com/office/powerpoint/2010/main" val="426484604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700E5-0B50-664B-B142-E8AC88C7D784}" type="datetimeFigureOut">
              <a:rPr lang="en-US" smtClean="0"/>
              <a:t>1/30/13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FDBD7B-9DCB-B245-BB82-1B92B129CCC3}" type="slidenum">
              <a:rPr lang="en-US" smtClean="0"/>
              <a:t>‹#›</a:t>
            </a:fld>
            <a:endParaRPr lang="en-US"/>
          </a:p>
        </p:txBody>
      </p:sp>
    </p:spTree>
    <p:extLst>
      <p:ext uri="{BB962C8B-B14F-4D97-AF65-F5344CB8AC3E}">
        <p14:creationId xmlns:p14="http://schemas.microsoft.com/office/powerpoint/2010/main" val="13765145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Rot="1" noChangeAspect="1" noChangeArrowheads="1" noTextEdit="1"/>
          </p:cNvSpPr>
          <p:nvPr>
            <p:ph type="sldImg"/>
          </p:nvPr>
        </p:nvSpPr>
        <p:spPr>
          <a:xfrm>
            <a:off x="393700" y="692150"/>
            <a:ext cx="6070600" cy="3416300"/>
          </a:xfrm>
          <a:ln/>
        </p:spPr>
      </p:sp>
      <p:sp>
        <p:nvSpPr>
          <p:cNvPr id="5089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noTextEdit="1"/>
          </p:cNvSpPr>
          <p:nvPr>
            <p:ph type="sldImg"/>
          </p:nvPr>
        </p:nvSpPr>
        <p:spPr>
          <a:xfrm>
            <a:off x="393700" y="692150"/>
            <a:ext cx="6070600" cy="3416300"/>
          </a:xfrm>
          <a:ln/>
        </p:spPr>
      </p:sp>
      <p:sp>
        <p:nvSpPr>
          <p:cNvPr id="5109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Rot="1" noChangeAspect="1" noChangeArrowheads="1" noTextEdit="1"/>
          </p:cNvSpPr>
          <p:nvPr>
            <p:ph type="sldImg"/>
          </p:nvPr>
        </p:nvSpPr>
        <p:spPr>
          <a:xfrm>
            <a:off x="393700" y="692150"/>
            <a:ext cx="6070600" cy="3416300"/>
          </a:xfrm>
          <a:ln/>
        </p:spPr>
      </p:sp>
      <p:sp>
        <p:nvSpPr>
          <p:cNvPr id="5130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noTextEdit="1"/>
          </p:cNvSpPr>
          <p:nvPr>
            <p:ph type="sldImg"/>
          </p:nvPr>
        </p:nvSpPr>
        <p:spPr>
          <a:xfrm>
            <a:off x="393700" y="692150"/>
            <a:ext cx="6070600" cy="3416300"/>
          </a:xfrm>
          <a:ln/>
        </p:spPr>
      </p:sp>
      <p:sp>
        <p:nvSpPr>
          <p:cNvPr id="5150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Rot="1" noChangeAspect="1" noChangeArrowheads="1" noTextEdit="1"/>
          </p:cNvSpPr>
          <p:nvPr>
            <p:ph type="sldImg"/>
          </p:nvPr>
        </p:nvSpPr>
        <p:spPr>
          <a:xfrm>
            <a:off x="393700" y="692150"/>
            <a:ext cx="6070600" cy="3416300"/>
          </a:xfrm>
          <a:ln/>
        </p:spPr>
      </p:sp>
      <p:sp>
        <p:nvSpPr>
          <p:cNvPr id="517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Rot="1" noChangeAspect="1" noChangeArrowheads="1" noTextEdit="1"/>
          </p:cNvSpPr>
          <p:nvPr>
            <p:ph type="sldImg"/>
          </p:nvPr>
        </p:nvSpPr>
        <p:spPr>
          <a:xfrm>
            <a:off x="393700" y="692150"/>
            <a:ext cx="6070600" cy="3416300"/>
          </a:xfrm>
          <a:ln/>
        </p:spPr>
      </p:sp>
      <p:sp>
        <p:nvSpPr>
          <p:cNvPr id="519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171450"/>
            <a:ext cx="7696200" cy="8572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43000" y="1371600"/>
            <a:ext cx="7753350" cy="3143250"/>
          </a:xfrm>
        </p:spPr>
        <p:txBody>
          <a:bodyPr/>
          <a:lstStyle/>
          <a:p>
            <a:pPr lvl="0"/>
            <a:r>
              <a:rPr lang="en-US" noProof="0" smtClean="0"/>
              <a:t>Click icon to add table</a:t>
            </a:r>
          </a:p>
        </p:txBody>
      </p:sp>
    </p:spTree>
    <p:extLst>
      <p:ext uri="{BB962C8B-B14F-4D97-AF65-F5344CB8AC3E}">
        <p14:creationId xmlns:p14="http://schemas.microsoft.com/office/powerpoint/2010/main" val="31744954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Microsoft_Word_97_-_2004_Document1.doc"/><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mtClean="0"/>
              <a:t>Session 23: Valuing Equity in Distressed Firms as an option</a:t>
            </a:r>
            <a:endParaRPr lang="en-US" dirty="0"/>
          </a:p>
        </p:txBody>
      </p:sp>
      <p:sp>
        <p:nvSpPr>
          <p:cNvPr id="9" name="Subtitle 8"/>
          <p:cNvSpPr>
            <a:spLocks noGrp="1"/>
          </p:cNvSpPr>
          <p:nvPr>
            <p:ph type="subTitle"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p>
        </p:txBody>
      </p:sp>
    </p:spTree>
    <p:extLst>
      <p:ext uri="{BB962C8B-B14F-4D97-AF65-F5344CB8AC3E}">
        <p14:creationId xmlns:p14="http://schemas.microsoft.com/office/powerpoint/2010/main" val="3551741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lstStyle/>
          <a:p>
            <a:r>
              <a:rPr lang="en-US" smtClean="0"/>
              <a:t>Valuing Equity as an option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p>
        </p:txBody>
      </p:sp>
      <p:sp>
        <p:nvSpPr>
          <p:cNvPr id="129026" name="Rectangle 3"/>
          <p:cNvSpPr>
            <a:spLocks noGrp="1" noChangeArrowheads="1"/>
          </p:cNvSpPr>
          <p:nvPr>
            <p:ph sz="quarter" idx="1"/>
          </p:nvPr>
        </p:nvSpPr>
        <p:spPr/>
        <p:txBody>
          <a:bodyPr>
            <a:normAutofit fontScale="85000" lnSpcReduction="20000"/>
          </a:bodyPr>
          <a:lstStyle/>
          <a:p>
            <a:r>
              <a:rPr lang="en-US" smtClean="0"/>
              <a:t>The equity in a firm is a residual claim, i.e., equity holders lay claim to all cashflows left over after other financial claim-holders (debt, preferred stock etc.) have been satisfied. </a:t>
            </a:r>
          </a:p>
          <a:p>
            <a:r>
              <a:rPr lang="en-US" smtClean="0"/>
              <a:t>If a firm is liquidated, the same principle applies, with equity investors receiving whatever is left over in the firm after all outstanding debts and other financial claims are paid off. </a:t>
            </a:r>
          </a:p>
          <a:p>
            <a:r>
              <a:rPr lang="en-US" smtClean="0"/>
              <a:t>The principle of limited liability, however, protects equity investors in publicly traded firms if the value of the firm is less than the value of the outstanding debt, and they cannot lose more than their investment in the firm. </a:t>
            </a:r>
            <a:endParaRPr lang="en-US"/>
          </a:p>
        </p:txBody>
      </p:sp>
    </p:spTree>
    <p:extLst>
      <p:ext uri="{BB962C8B-B14F-4D97-AF65-F5344CB8AC3E}">
        <p14:creationId xmlns:p14="http://schemas.microsoft.com/office/powerpoint/2010/main" val="2413563578"/>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p:txBody>
          <a:bodyPr/>
          <a:lstStyle/>
          <a:p>
            <a:r>
              <a:rPr lang="en-US" smtClean="0"/>
              <a:t>Equity as a call option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p>
        </p:txBody>
      </p:sp>
      <p:sp>
        <p:nvSpPr>
          <p:cNvPr id="130050" name="Rectangle 3"/>
          <p:cNvSpPr>
            <a:spLocks noGrp="1" noChangeArrowheads="1"/>
          </p:cNvSpPr>
          <p:nvPr>
            <p:ph sz="quarter" idx="1"/>
          </p:nvPr>
        </p:nvSpPr>
        <p:spPr/>
        <p:txBody>
          <a:bodyPr>
            <a:normAutofit fontScale="77500" lnSpcReduction="20000"/>
          </a:bodyPr>
          <a:lstStyle/>
          <a:p>
            <a:r>
              <a:rPr lang="en-US" dirty="0" smtClean="0"/>
              <a:t>The payoff to equity investors, on liquidation, can therefore be written as:</a:t>
            </a:r>
          </a:p>
          <a:p>
            <a:pPr marL="365760" lvl="1" indent="0">
              <a:buNone/>
            </a:pPr>
            <a:r>
              <a:rPr lang="en-US" dirty="0" smtClean="0"/>
              <a:t>	Payoff to equity on liquidation	 = V - D		if V &gt; D</a:t>
            </a:r>
          </a:p>
          <a:p>
            <a:pPr marL="365760" lvl="1" indent="0">
              <a:buNone/>
            </a:pPr>
            <a:r>
              <a:rPr lang="en-US" dirty="0" smtClean="0"/>
              <a:t>					= 0		if V ≤ D</a:t>
            </a:r>
          </a:p>
          <a:p>
            <a:pPr marL="365760" lvl="1" indent="0">
              <a:buNone/>
            </a:pPr>
            <a:r>
              <a:rPr lang="en-US" dirty="0" smtClean="0"/>
              <a:t>where,</a:t>
            </a:r>
          </a:p>
          <a:p>
            <a:pPr marL="365760" lvl="1" indent="0">
              <a:buNone/>
            </a:pPr>
            <a:r>
              <a:rPr lang="en-US" dirty="0" smtClean="0"/>
              <a:t>	V = Value of the firm</a:t>
            </a:r>
          </a:p>
          <a:p>
            <a:pPr marL="365760" lvl="1" indent="0">
              <a:buNone/>
            </a:pPr>
            <a:r>
              <a:rPr lang="en-US" dirty="0" smtClean="0"/>
              <a:t>	D = Face Value of the outstanding debt and other external claims</a:t>
            </a:r>
          </a:p>
          <a:p>
            <a:r>
              <a:rPr lang="en-US" dirty="0" smtClean="0"/>
              <a:t>A call option, with a strike price of K, on an asset with a current value of S, has the following payoffs:</a:t>
            </a:r>
          </a:p>
          <a:p>
            <a:pPr marL="365760" lvl="1" indent="0">
              <a:buNone/>
            </a:pPr>
            <a:r>
              <a:rPr lang="en-US" dirty="0" smtClean="0"/>
              <a:t>	Payoff on exercise 		= S - K		if S &gt; K</a:t>
            </a:r>
          </a:p>
          <a:p>
            <a:pPr marL="365760" lvl="1" indent="0">
              <a:buNone/>
            </a:pPr>
            <a:r>
              <a:rPr lang="en-US" dirty="0" smtClean="0"/>
              <a:t>					= 0		if S ≤ K</a:t>
            </a:r>
            <a:endParaRPr lang="en-US" dirty="0"/>
          </a:p>
        </p:txBody>
      </p:sp>
    </p:spTree>
    <p:extLst>
      <p:ext uri="{BB962C8B-B14F-4D97-AF65-F5344CB8AC3E}">
        <p14:creationId xmlns:p14="http://schemas.microsoft.com/office/powerpoint/2010/main" val="3761526701"/>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p:txBody>
          <a:bodyPr/>
          <a:lstStyle/>
          <a:p>
            <a:r>
              <a:rPr lang="en-US" smtClean="0"/>
              <a:t>Payoff Diagram for Liquidation Option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p>
        </p:txBody>
      </p:sp>
      <p:pic>
        <p:nvPicPr>
          <p:cNvPr id="131074" name="Picture 3"/>
          <p:cNvPicPr>
            <a:picLocks noGrp="1" noChangeArrowheads="1"/>
          </p:cNvPicPr>
          <p:nvPr>
            <p:ph sz="quarter" idx="1"/>
          </p:nvPr>
        </p:nvPicPr>
        <p:blipFill>
          <a:blip r:embed="rId2">
            <a:extLst>
              <a:ext uri="{28A0092B-C50C-407E-A947-70E740481C1C}">
                <a14:useLocalDpi xmlns:a14="http://schemas.microsoft.com/office/drawing/2010/main" val="0"/>
              </a:ext>
            </a:extLst>
          </a:blip>
          <a:srcRect l="-11009" r="-11009"/>
          <a:stretch>
            <a:fillRect/>
          </a:stretch>
        </p:blipFill>
        <p:spPr/>
      </p:pic>
    </p:spTree>
    <p:extLst>
      <p:ext uri="{BB962C8B-B14F-4D97-AF65-F5344CB8AC3E}">
        <p14:creationId xmlns:p14="http://schemas.microsoft.com/office/powerpoint/2010/main" val="3533389072"/>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p:txBody>
          <a:bodyPr/>
          <a:lstStyle/>
          <a:p>
            <a:r>
              <a:rPr lang="en-US" smtClean="0"/>
              <a:t>Application to valuation: A simple example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p>
        </p:txBody>
      </p:sp>
      <p:sp>
        <p:nvSpPr>
          <p:cNvPr id="132098" name="Rectangle 3"/>
          <p:cNvSpPr>
            <a:spLocks noGrp="1" noChangeArrowheads="1"/>
          </p:cNvSpPr>
          <p:nvPr>
            <p:ph sz="quarter" idx="1"/>
          </p:nvPr>
        </p:nvSpPr>
        <p:spPr/>
        <p:txBody>
          <a:bodyPr>
            <a:normAutofit fontScale="92500" lnSpcReduction="10000"/>
          </a:bodyPr>
          <a:lstStyle/>
          <a:p>
            <a:r>
              <a:rPr lang="en-US" smtClean="0"/>
              <a:t>Assume that you have a firm whose assets are currently valued at $100 million and that the standard deviation in this asset value is 40%.</a:t>
            </a:r>
          </a:p>
          <a:p>
            <a:r>
              <a:rPr lang="en-US" smtClean="0"/>
              <a:t>Further, assume that the face value of debt is $80 million (It is zero coupon debt with 10 years left to maturity). </a:t>
            </a:r>
          </a:p>
          <a:p>
            <a:r>
              <a:rPr lang="en-US" smtClean="0"/>
              <a:t>If the ten-year treasury bond rate is 10%, </a:t>
            </a:r>
          </a:p>
          <a:p>
            <a:pPr lvl="1"/>
            <a:r>
              <a:rPr lang="en-US" smtClean="0"/>
              <a:t>how much is the equity worth? </a:t>
            </a:r>
          </a:p>
          <a:p>
            <a:pPr lvl="1"/>
            <a:r>
              <a:rPr lang="en-US" smtClean="0"/>
              <a:t>What should the interest rate on debt be?</a:t>
            </a:r>
            <a:endParaRPr lang="en-US"/>
          </a:p>
        </p:txBody>
      </p:sp>
    </p:spTree>
    <p:extLst>
      <p:ext uri="{BB962C8B-B14F-4D97-AF65-F5344CB8AC3E}">
        <p14:creationId xmlns:p14="http://schemas.microsoft.com/office/powerpoint/2010/main" val="1258279794"/>
      </p:ext>
    </p:extLst>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p:txBody>
          <a:bodyPr/>
          <a:lstStyle/>
          <a:p>
            <a:r>
              <a:rPr lang="en-US" smtClean="0"/>
              <a:t>Model Parameters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p>
        </p:txBody>
      </p:sp>
      <p:sp>
        <p:nvSpPr>
          <p:cNvPr id="133122" name="Rectangle 3"/>
          <p:cNvSpPr>
            <a:spLocks noGrp="1" noChangeArrowheads="1"/>
          </p:cNvSpPr>
          <p:nvPr>
            <p:ph sz="quarter" idx="1"/>
          </p:nvPr>
        </p:nvSpPr>
        <p:spPr/>
        <p:txBody>
          <a:bodyPr>
            <a:normAutofit fontScale="85000" lnSpcReduction="20000"/>
          </a:bodyPr>
          <a:lstStyle/>
          <a:p>
            <a:r>
              <a:rPr lang="en-US" smtClean="0"/>
              <a:t>Value of the underlying asset = S = Value of the firm = $ 100 million</a:t>
            </a:r>
          </a:p>
          <a:p>
            <a:r>
              <a:rPr lang="en-US" smtClean="0"/>
              <a:t>Exercise price = K = Face Value of outstanding debt = $ 80 million</a:t>
            </a:r>
          </a:p>
          <a:p>
            <a:r>
              <a:rPr lang="en-US" smtClean="0"/>
              <a:t>Life of the option = t = Life of zero-coupon debt = 10 years</a:t>
            </a:r>
          </a:p>
          <a:p>
            <a:r>
              <a:rPr lang="en-US" smtClean="0"/>
              <a:t>Variance in the value of the underlying asset = 2 = Variance in firm value = 0.16</a:t>
            </a:r>
          </a:p>
          <a:p>
            <a:r>
              <a:rPr lang="en-US" smtClean="0"/>
              <a:t>Riskless rate = r = Treasury bond rate corresponding to option life = 10%</a:t>
            </a:r>
            <a:endParaRPr lang="en-US"/>
          </a:p>
        </p:txBody>
      </p:sp>
    </p:spTree>
    <p:extLst>
      <p:ext uri="{BB962C8B-B14F-4D97-AF65-F5344CB8AC3E}">
        <p14:creationId xmlns:p14="http://schemas.microsoft.com/office/powerpoint/2010/main" val="2219473255"/>
      </p:ext>
    </p:extLst>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ChangeArrowheads="1"/>
          </p:cNvSpPr>
          <p:nvPr>
            <p:ph type="title"/>
          </p:nvPr>
        </p:nvSpPr>
        <p:spPr/>
        <p:txBody>
          <a:bodyPr/>
          <a:lstStyle/>
          <a:p>
            <a:r>
              <a:rPr lang="en-US" smtClean="0"/>
              <a:t>Valuing Equity as a Call Option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p>
        </p:txBody>
      </p:sp>
      <p:sp>
        <p:nvSpPr>
          <p:cNvPr id="507906" name="Rectangle 3"/>
          <p:cNvSpPr>
            <a:spLocks noGrp="1" noChangeArrowheads="1"/>
          </p:cNvSpPr>
          <p:nvPr>
            <p:ph sz="quarter" idx="1"/>
          </p:nvPr>
        </p:nvSpPr>
        <p:spPr/>
        <p:txBody>
          <a:bodyPr>
            <a:normAutofit fontScale="55000" lnSpcReduction="20000"/>
          </a:bodyPr>
          <a:lstStyle/>
          <a:p>
            <a:r>
              <a:rPr lang="en-US" smtClean="0"/>
              <a:t>Inputs to option pricing model</a:t>
            </a:r>
          </a:p>
          <a:p>
            <a:pPr lvl="1"/>
            <a:r>
              <a:rPr lang="en-US" smtClean="0"/>
              <a:t>Value of the underlying asset = S = Value of the firm = $ 100 million</a:t>
            </a:r>
          </a:p>
          <a:p>
            <a:pPr lvl="1"/>
            <a:r>
              <a:rPr lang="en-US" smtClean="0"/>
              <a:t>Exercise price = K = Face Value of outstanding debt = $ 80 million</a:t>
            </a:r>
          </a:p>
          <a:p>
            <a:pPr lvl="1"/>
            <a:r>
              <a:rPr lang="en-US" smtClean="0"/>
              <a:t>Life of the option = t = Life of zero-coupon debt = 10 years</a:t>
            </a:r>
          </a:p>
          <a:p>
            <a:pPr lvl="1"/>
            <a:r>
              <a:rPr lang="en-US" smtClean="0"/>
              <a:t>Variance in the value of the underlying asset = 2 = Variance in firm value = 0.16</a:t>
            </a:r>
          </a:p>
          <a:p>
            <a:pPr lvl="1"/>
            <a:r>
              <a:rPr lang="en-US" smtClean="0"/>
              <a:t>Riskless rate = r = Treasury bond rate corresponding to option life = 10%</a:t>
            </a:r>
          </a:p>
          <a:p>
            <a:r>
              <a:rPr lang="en-US" smtClean="0"/>
              <a:t>Based upon these inputs, the Black-Scholes model provides the following value for the call:</a:t>
            </a:r>
          </a:p>
          <a:p>
            <a:pPr lvl="1"/>
            <a:r>
              <a:rPr lang="en-US" smtClean="0"/>
              <a:t>d1 = 1.5994		N(d1) = 0.9451</a:t>
            </a:r>
          </a:p>
          <a:p>
            <a:pPr lvl="1"/>
            <a:r>
              <a:rPr lang="en-US" smtClean="0"/>
              <a:t>d2 = 0.3345		N(d2) = 0.6310</a:t>
            </a:r>
          </a:p>
          <a:p>
            <a:r>
              <a:rPr lang="en-US" smtClean="0"/>
              <a:t>Value of the call = 100 (0.9451) - 80 exp(-0.10)(10) (0.6310) = $75.94 million</a:t>
            </a:r>
          </a:p>
          <a:p>
            <a:r>
              <a:rPr lang="en-US" smtClean="0"/>
              <a:t>Value of the outstanding debt = $100 - $75.94 = $24.06 million</a:t>
            </a:r>
          </a:p>
          <a:p>
            <a:r>
              <a:rPr lang="en-US" smtClean="0"/>
              <a:t>Interest rate on debt = ($ 80 / $24.06)1/10 -1 = 12.77%</a:t>
            </a:r>
            <a:endParaRPr lang="en-US"/>
          </a:p>
        </p:txBody>
      </p:sp>
    </p:spTree>
    <p:extLst>
      <p:ext uri="{BB962C8B-B14F-4D97-AF65-F5344CB8AC3E}">
        <p14:creationId xmlns:p14="http://schemas.microsoft.com/office/powerpoint/2010/main" val="17124597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p:txBody>
          <a:bodyPr/>
          <a:lstStyle/>
          <a:p>
            <a:r>
              <a:rPr lang="en-US" smtClean="0"/>
              <a:t>The Effect of Catastrophic Drops in Value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p>
        </p:txBody>
      </p:sp>
      <p:sp>
        <p:nvSpPr>
          <p:cNvPr id="509954" name="Rectangle 3"/>
          <p:cNvSpPr>
            <a:spLocks noGrp="1" noChangeArrowheads="1"/>
          </p:cNvSpPr>
          <p:nvPr>
            <p:ph sz="quarter" idx="1"/>
          </p:nvPr>
        </p:nvSpPr>
        <p:spPr/>
        <p:txBody>
          <a:bodyPr>
            <a:normAutofit fontScale="92500" lnSpcReduction="20000"/>
          </a:bodyPr>
          <a:lstStyle/>
          <a:p>
            <a:r>
              <a:rPr lang="en-US" dirty="0" smtClean="0"/>
              <a:t>Assume now that a catastrophe wipes out half the value of this firm (the value drops to $ 50 million), while the face value of the debt remains at $ 80 million. What will happen to the equity value of this firm?</a:t>
            </a:r>
          </a:p>
          <a:p>
            <a:pPr marL="514350" indent="-514350">
              <a:buFont typeface="+mj-lt"/>
              <a:buAutoNum type="alphaLcPeriod"/>
            </a:pPr>
            <a:r>
              <a:rPr lang="en-US" dirty="0" smtClean="0"/>
              <a:t>It will drop in value to $ 25.94 million [ $ 50 million - market value of debt from previous page]</a:t>
            </a:r>
          </a:p>
          <a:p>
            <a:pPr marL="514350" indent="-514350">
              <a:buFont typeface="+mj-lt"/>
              <a:buAutoNum type="alphaLcPeriod"/>
            </a:pPr>
            <a:r>
              <a:rPr lang="en-US" dirty="0" smtClean="0"/>
              <a:t>It will be worth nothing since debt outstanding &gt; Firm Value</a:t>
            </a:r>
          </a:p>
          <a:p>
            <a:pPr marL="514350" indent="-514350">
              <a:buFont typeface="+mj-lt"/>
              <a:buAutoNum type="alphaLcPeriod"/>
            </a:pPr>
            <a:r>
              <a:rPr lang="en-US" dirty="0" smtClean="0"/>
              <a:t>It will be worth more than $ 25.94 million</a:t>
            </a:r>
            <a:endParaRPr lang="en-US" dirty="0"/>
          </a:p>
        </p:txBody>
      </p:sp>
    </p:spTree>
    <p:extLst>
      <p:ext uri="{BB962C8B-B14F-4D97-AF65-F5344CB8AC3E}">
        <p14:creationId xmlns:p14="http://schemas.microsoft.com/office/powerpoint/2010/main" val="284524023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ChangeArrowheads="1"/>
          </p:cNvSpPr>
          <p:nvPr>
            <p:ph type="title"/>
          </p:nvPr>
        </p:nvSpPr>
        <p:spPr/>
        <p:txBody>
          <a:bodyPr/>
          <a:lstStyle/>
          <a:p>
            <a:r>
              <a:rPr lang="en-US" smtClean="0"/>
              <a:t>Valuing Equity in the Troubled Firm</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p>
        </p:txBody>
      </p:sp>
      <p:sp>
        <p:nvSpPr>
          <p:cNvPr id="512002" name="Rectangle 3"/>
          <p:cNvSpPr>
            <a:spLocks noGrp="1" noChangeArrowheads="1"/>
          </p:cNvSpPr>
          <p:nvPr>
            <p:ph sz="quarter" idx="1"/>
          </p:nvPr>
        </p:nvSpPr>
        <p:spPr/>
        <p:txBody>
          <a:bodyPr>
            <a:normAutofit fontScale="85000" lnSpcReduction="20000"/>
          </a:bodyPr>
          <a:lstStyle/>
          <a:p>
            <a:r>
              <a:rPr lang="en-US" smtClean="0"/>
              <a:t>Value of the underlying asset = S = Value of the firm = $ 50 million</a:t>
            </a:r>
          </a:p>
          <a:p>
            <a:r>
              <a:rPr lang="en-US" smtClean="0"/>
              <a:t>Exercise price = K = Face Value of outstanding debt = $ 80 million</a:t>
            </a:r>
          </a:p>
          <a:p>
            <a:r>
              <a:rPr lang="en-US" smtClean="0"/>
              <a:t>Life of the option = t = Life of zero-coupon debt = 10 years</a:t>
            </a:r>
          </a:p>
          <a:p>
            <a:r>
              <a:rPr lang="en-US" smtClean="0"/>
              <a:t>Variance in the value of the underlying asset = 2 = Variance in firm value = 0.16</a:t>
            </a:r>
          </a:p>
          <a:p>
            <a:r>
              <a:rPr lang="en-US" smtClean="0"/>
              <a:t>Riskless rate = r = Treasury bond rate corresponding to option life = 10%</a:t>
            </a:r>
            <a:endParaRPr lang="en-US"/>
          </a:p>
        </p:txBody>
      </p:sp>
    </p:spTree>
    <p:extLst>
      <p:ext uri="{BB962C8B-B14F-4D97-AF65-F5344CB8AC3E}">
        <p14:creationId xmlns:p14="http://schemas.microsoft.com/office/powerpoint/2010/main" val="14254126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title"/>
          </p:nvPr>
        </p:nvSpPr>
        <p:spPr/>
        <p:txBody>
          <a:bodyPr/>
          <a:lstStyle/>
          <a:p>
            <a:r>
              <a:rPr lang="en-US" smtClean="0"/>
              <a:t>The Value of Equity as an Option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p>
        </p:txBody>
      </p:sp>
      <p:sp>
        <p:nvSpPr>
          <p:cNvPr id="514050" name="Rectangle 3"/>
          <p:cNvSpPr>
            <a:spLocks noGrp="1" noChangeArrowheads="1"/>
          </p:cNvSpPr>
          <p:nvPr>
            <p:ph sz="quarter" idx="1"/>
          </p:nvPr>
        </p:nvSpPr>
        <p:spPr/>
        <p:txBody>
          <a:bodyPr>
            <a:normAutofit fontScale="70000" lnSpcReduction="20000"/>
          </a:bodyPr>
          <a:lstStyle/>
          <a:p>
            <a:r>
              <a:rPr lang="en-US" dirty="0" smtClean="0"/>
              <a:t>Based upon these inputs, the Black-Scholes model provides the following value for the call:</a:t>
            </a:r>
          </a:p>
          <a:p>
            <a:pPr lvl="1"/>
            <a:r>
              <a:rPr lang="en-US" dirty="0" smtClean="0"/>
              <a:t>d1 = 1.0515		N(d1) = 0.8534</a:t>
            </a:r>
          </a:p>
          <a:p>
            <a:pPr lvl="1"/>
            <a:r>
              <a:rPr lang="en-US" dirty="0" smtClean="0"/>
              <a:t>d2 = -0.2135		N(d2) = 0.4155</a:t>
            </a:r>
          </a:p>
          <a:p>
            <a:r>
              <a:rPr lang="en-US" dirty="0" smtClean="0"/>
              <a:t>Value of the call = 50 (0.8534) - 80 </a:t>
            </a:r>
            <a:r>
              <a:rPr lang="en-US" dirty="0" err="1" smtClean="0"/>
              <a:t>exp</a:t>
            </a:r>
            <a:r>
              <a:rPr lang="en-US" dirty="0" smtClean="0"/>
              <a:t>(-0.10)(10) (0.4155) = $30.44 million</a:t>
            </a:r>
          </a:p>
          <a:p>
            <a:r>
              <a:rPr lang="en-US" dirty="0" smtClean="0"/>
              <a:t>Value of the bond= $50 - $30.44 = $19.56 million</a:t>
            </a:r>
          </a:p>
          <a:p>
            <a:r>
              <a:rPr lang="en-US" dirty="0" smtClean="0"/>
              <a:t>The equity in this firm drops by $45.50 million, but not by $50 million, because of the option characteristics of equity. </a:t>
            </a:r>
          </a:p>
          <a:p>
            <a:r>
              <a:rPr lang="en-US" dirty="0" smtClean="0"/>
              <a:t>This might explain why stock in firms, which are in Chapter 11 and essentially bankrupt, still has value.</a:t>
            </a:r>
            <a:endParaRPr lang="en-US" dirty="0"/>
          </a:p>
        </p:txBody>
      </p:sp>
    </p:spTree>
    <p:extLst>
      <p:ext uri="{BB962C8B-B14F-4D97-AF65-F5344CB8AC3E}">
        <p14:creationId xmlns:p14="http://schemas.microsoft.com/office/powerpoint/2010/main" val="885862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ChangeArrowheads="1"/>
          </p:cNvSpPr>
          <p:nvPr>
            <p:ph type="title"/>
          </p:nvPr>
        </p:nvSpPr>
        <p:spPr/>
        <p:txBody>
          <a:bodyPr/>
          <a:lstStyle/>
          <a:p>
            <a:r>
              <a:rPr lang="en-US" smtClean="0"/>
              <a:t>Equity value persists ..</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p>
        </p:txBody>
      </p:sp>
      <p:pic>
        <p:nvPicPr>
          <p:cNvPr id="51609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32668" r="-32668"/>
          <a:stretch>
            <a:fillRect/>
          </a:stretch>
        </p:blipFill>
        <p:spPr/>
      </p:pic>
    </p:spTree>
    <p:extLst>
      <p:ext uri="{BB962C8B-B14F-4D97-AF65-F5344CB8AC3E}">
        <p14:creationId xmlns:p14="http://schemas.microsoft.com/office/powerpoint/2010/main" val="34564700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title"/>
          </p:nvPr>
        </p:nvSpPr>
        <p:spPr/>
        <p:txBody>
          <a:bodyPr>
            <a:normAutofit fontScale="90000"/>
          </a:bodyPr>
          <a:lstStyle/>
          <a:p>
            <a:r>
              <a:rPr lang="en-US" smtClean="0"/>
              <a:t>Obtaining option pricing inputs in the real worlds</a:t>
            </a:r>
            <a:endParaRPr lang="en-US"/>
          </a:p>
        </p:txBody>
      </p:sp>
      <p:graphicFrame>
        <p:nvGraphicFramePr>
          <p:cNvPr id="518146" name="Object 2"/>
          <p:cNvGraphicFramePr>
            <a:graphicFrameLocks noGrp="1"/>
          </p:cNvGraphicFramePr>
          <p:nvPr>
            <p:ph type="tbl" idx="1"/>
          </p:nvPr>
        </p:nvGraphicFramePr>
        <p:xfrm>
          <a:off x="2714625" y="1371600"/>
          <a:ext cx="4610100" cy="3143250"/>
        </p:xfrm>
        <a:graphic>
          <a:graphicData uri="http://schemas.openxmlformats.org/presentationml/2006/ole">
            <mc:AlternateContent xmlns:mc="http://schemas.openxmlformats.org/markup-compatibility/2006">
              <mc:Choice xmlns:v="urn:schemas-microsoft-com:vml" Requires="v">
                <p:oleObj spid="_x0000_s64522" name="Document" r:id="rId4" imgW="8382000" imgH="5715000" progId="Word.Document.8">
                  <p:embed/>
                </p:oleObj>
              </mc:Choice>
              <mc:Fallback>
                <p:oleObj name="Document" r:id="rId4" imgW="8382000" imgH="5715000" progId="Word.Documen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4625" y="1371600"/>
                        <a:ext cx="4610100" cy="3143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659172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5</TotalTime>
  <Words>695</Words>
  <Application>Microsoft Macintosh PowerPoint</Application>
  <PresentationFormat>On-screen Show (16:9)</PresentationFormat>
  <Paragraphs>84</Paragraphs>
  <Slides>12</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Basic</vt:lpstr>
      <vt:lpstr>Microsoft Word 97 - 2004 Document</vt:lpstr>
      <vt:lpstr>Session 23: Valuing Equity in Distressed Firms as an option</vt:lpstr>
      <vt:lpstr>Valuing Equity as an option</vt:lpstr>
      <vt:lpstr>Equity as a call option</vt:lpstr>
      <vt:lpstr>Payoff Diagram for Liquidation Option</vt:lpstr>
      <vt:lpstr>Application to valuation: A simple example</vt:lpstr>
      <vt:lpstr>Model Parameters</vt:lpstr>
      <vt:lpstr>Valuing Equity as a Call Option</vt:lpstr>
      <vt:lpstr>The Effect of Catastrophic Drops in Value</vt:lpstr>
      <vt:lpstr>Valuing Equity in the Troubled Firm</vt:lpstr>
      <vt:lpstr>The Value of Equity as an Option</vt:lpstr>
      <vt:lpstr>Equity value persists ..</vt:lpstr>
      <vt:lpstr>Obtaining option pricing inputs in the real worlds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21: Valuing Equity in Distressed Firms as an option</dc:title>
  <dc:creator>Aswath Damodaran</dc:creator>
  <cp:lastModifiedBy>Aswath Damodaran</cp:lastModifiedBy>
  <cp:revision>6</cp:revision>
  <dcterms:created xsi:type="dcterms:W3CDTF">2011-11-03T14:48:25Z</dcterms:created>
  <dcterms:modified xsi:type="dcterms:W3CDTF">2013-01-30T19:30:08Z</dcterms:modified>
</cp:coreProperties>
</file>