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6" r:id="rId1"/>
  </p:sldMasterIdLst>
  <p:notesMasterIdLst>
    <p:notesMasterId r:id="rId14"/>
  </p:notesMasterIdLst>
  <p:handoutMasterIdLst>
    <p:handoutMasterId r:id="rId15"/>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0" d="100"/>
          <a:sy n="130" d="100"/>
        </p:scale>
        <p:origin x="-128"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39C562-6B42-004D-8E83-BCE989BBC979}"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1DE56E-DF80-C842-877C-3E61BE787B3E}" type="slidenum">
              <a:rPr lang="en-US" smtClean="0"/>
              <a:t>‹#›</a:t>
            </a:fld>
            <a:endParaRPr lang="en-US"/>
          </a:p>
        </p:txBody>
      </p:sp>
    </p:spTree>
    <p:extLst>
      <p:ext uri="{BB962C8B-B14F-4D97-AF65-F5344CB8AC3E}">
        <p14:creationId xmlns:p14="http://schemas.microsoft.com/office/powerpoint/2010/main" val="7373779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393700" y="692150"/>
            <a:ext cx="6070600"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393700" y="692150"/>
            <a:ext cx="6070600" cy="3416300"/>
          </a:xfrm>
          <a:ln/>
        </p:spPr>
      </p:sp>
      <p:sp>
        <p:nvSpPr>
          <p:cNvPr id="43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discount rates are a critical ingredient in discounted cashflow valuation, I think we spend far too much time on discount rates and far too little on cashflows. The most significant errors in valuation are often the result of failures to estimate cash flows correctly….</a:t>
            </a:r>
          </a:p>
          <a:p>
            <a:r>
              <a:rPr lang="en-US">
                <a:latin typeface="Times" charset="0"/>
                <a:ea typeface="ＭＳ Ｐゴシック" charset="0"/>
                <a:cs typeface="ＭＳ Ｐゴシック" charset="0"/>
              </a:rPr>
              <a:t>As companies increasingly become global, and multiple listings abound (Royal Dutch has six equity listings in different markets). the consistentcy principle becomes very important. The currency used in estimating cash flows should also be the currency in which you estimate discount rates - Euro discount rates for Euro cashflows and peso discount rates for peso cash flows.</a:t>
            </a:r>
          </a:p>
          <a:p>
            <a:r>
              <a:rPr lang="en-US">
                <a:latin typeface="Times" charset="0"/>
                <a:ea typeface="ＭＳ Ｐゴシック" charset="0"/>
                <a:cs typeface="ＭＳ Ｐゴシック" charset="0"/>
              </a:rPr>
              <a:t>Recently, I came across a valuation of a Mexican company, where the cashflows were in nominal pesos but the discount rate used was the dollar cost of capital of a U.S. acquirer…. As a result, the value was inflated by more than 300%….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393700" y="692150"/>
            <a:ext cx="6070600" cy="3416300"/>
          </a:xfrm>
          <a:ln/>
        </p:spPr>
      </p:sp>
      <p:sp>
        <p:nvSpPr>
          <p:cNvPr id="45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Re-emphasizes a key assumption that we make in risk and return models in finance. It is not risk that matters, but non-diversifiable risk and the cost of equity will increase as the non-diversifiable risk in an investment increases.</a:t>
            </a:r>
          </a:p>
          <a:p>
            <a:r>
              <a:rPr lang="en-US">
                <a:latin typeface="Times" charset="0"/>
                <a:ea typeface="ＭＳ Ｐゴシック" charset="0"/>
                <a:cs typeface="ＭＳ Ｐゴシック" charset="0"/>
              </a:rPr>
              <a:t>This view of the world may pose a problem for us when valuing private companies or closely held, small publicly traded firms, where the marginal investor (owner, venture capitalist….)  may not be diversified.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393700" y="692150"/>
            <a:ext cx="6070600" cy="3416300"/>
          </a:xfrm>
          <a:ln/>
        </p:spPr>
      </p:sp>
      <p:sp>
        <p:nvSpPr>
          <p:cNvPr id="47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Lays out the four basic models and how non-diversifiable risk is measured in each model:</a:t>
            </a:r>
          </a:p>
          <a:p>
            <a:pPr lvl="1"/>
            <a:r>
              <a:rPr lang="en-US">
                <a:latin typeface="Times" charset="0"/>
                <a:ea typeface="ＭＳ Ｐゴシック" charset="0"/>
              </a:rPr>
              <a:t>The capital asset pricing model makes the most restrictive assumptions (no transactions costs, no private information) and arrives at the simplest model to estimate and use.</a:t>
            </a:r>
          </a:p>
          <a:p>
            <a:pPr lvl="1"/>
            <a:r>
              <a:rPr lang="en-US">
                <a:latin typeface="Times" charset="0"/>
                <a:ea typeface="ＭＳ Ｐゴシック" charset="0"/>
              </a:rPr>
              <a:t>The arbitrage pricing model and multi-factor model make less restrictive assumptions but yield more complicated models (with more inputs to estimate)</a:t>
            </a:r>
          </a:p>
          <a:p>
            <a:pPr lvl="1"/>
            <a:r>
              <a:rPr lang="en-US">
                <a:latin typeface="Times" charset="0"/>
                <a:ea typeface="ＭＳ Ｐゴシック" charset="0"/>
              </a:rPr>
              <a:t>The proxy model is dependent upon history and the view that firms that have earned higher returns over long periods must be riskier than firms that have lower returns. The characteristics of the firms that earn high returns - small market cap and low price to book value, for example in the Fama-French study - stand in as measures for risk.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xfrm>
            <a:off x="393700" y="692150"/>
            <a:ext cx="6070600" cy="3416300"/>
          </a:xfrm>
          <a:ln/>
        </p:spPr>
      </p:sp>
      <p:sp>
        <p:nvSpPr>
          <p:cNvPr id="49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this equation is set up in terms of the capital asset pricing model, the issues raised with the CAPM apply to the more complex models as well -the APM and the multi-factor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xfrm>
            <a:off x="393700" y="692150"/>
            <a:ext cx="6070600" cy="3416300"/>
          </a:xfrm>
          <a:ln/>
        </p:spPr>
      </p:sp>
      <p:sp>
        <p:nvSpPr>
          <p:cNvPr id="512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Treasury bills may be default free but there is reinvestment risk when they are used as riskless rates for longer-term cashflows. A 6-month T.Bill is not riskless when looking at a 5-year cashflow.</a:t>
            </a:r>
          </a:p>
          <a:p>
            <a:r>
              <a:rPr lang="en-US">
                <a:latin typeface="Times" charset="0"/>
                <a:ea typeface="ＭＳ Ｐゴシック" charset="0"/>
                <a:cs typeface="ＭＳ Ｐゴシック" charset="0"/>
              </a:rPr>
              <a:t>Would a 5-year treasury be riskfree? Not really. The coupons would still expose you to reinvestment risk. Only a 5-year zero-coupon treasury would be riskfree for a 5-year cash flow.</a:t>
            </a:r>
          </a:p>
          <a:p>
            <a:r>
              <a:rPr lang="en-US">
                <a:latin typeface="Times" charset="0"/>
                <a:ea typeface="ＭＳ Ｐゴシック" charset="0"/>
                <a:cs typeface="ＭＳ Ｐゴシック" charset="0"/>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xfrm>
            <a:off x="393700" y="692150"/>
            <a:ext cx="6070600" cy="3416300"/>
          </a:xfrm>
          <a:ln/>
        </p:spPr>
      </p:sp>
      <p:sp>
        <p:nvSpPr>
          <p:cNvPr id="53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are valuing cashflows for the long term, we want a long-term riskfree rate (so, rule out the 6-month T.Bill rate). Since the valuation is in US dollars (a nominal rate), we can also rule out the TIPS rate. In theory, the 30-year rate should be the best choice. In practice, I would go with the 20-year bond for the following reasons:</a:t>
            </a:r>
          </a:p>
          <a:p>
            <a:pPr>
              <a:buFontTx/>
              <a:buAutoNum type="arabicPeriod"/>
            </a:pPr>
            <a:r>
              <a:rPr lang="en-US">
                <a:latin typeface="Times" charset="0"/>
                <a:ea typeface="ＭＳ Ｐゴシック" charset="0"/>
                <a:cs typeface="ＭＳ Ｐゴシック" charset="0"/>
              </a:rPr>
              <a:t>It is the most liquid of the treasuries and there is always a fresh auction rate from the previous Monday,</a:t>
            </a:r>
          </a:p>
          <a:p>
            <a:pPr>
              <a:buFontTx/>
              <a:buAutoNum type="arabicPeriod"/>
            </a:pPr>
            <a:r>
              <a:rPr lang="en-US">
                <a:latin typeface="Times" charset="0"/>
                <a:ea typeface="ＭＳ Ｐゴシック" charset="0"/>
                <a:cs typeface="ＭＳ Ｐゴシック" charset="0"/>
              </a:rPr>
              <a:t>Getting other inputs such as equity risk premiums and default spreads is easier with a 10-year rate than a 30-year rate</a:t>
            </a:r>
          </a:p>
          <a:p>
            <a:pPr>
              <a:buFontTx/>
              <a:buAutoNum type="arabicPeriod"/>
            </a:pPr>
            <a:r>
              <a:rPr lang="en-US">
                <a:latin typeface="Times" charset="0"/>
                <a:ea typeface="ＭＳ Ｐゴシック" charset="0"/>
                <a:cs typeface="ＭＳ Ｐゴシック" charset="0"/>
              </a:rPr>
              <a:t>The term structure flattens out by the time you get to the 10-year rate…..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xfrm>
            <a:off x="393700" y="692150"/>
            <a:ext cx="6070600" cy="3416300"/>
          </a:xfrm>
          <a:ln/>
        </p:spPr>
      </p:sp>
      <p:sp>
        <p:nvSpPr>
          <p:cNvPr id="55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only reason for differences in rates across these securities is default risk. Consequently, it makes sense to use the lowest of the rates (Germany) as the rsikfree rete, if you are valuing a company in Euros.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xfrm>
            <a:off x="393700" y="692150"/>
            <a:ext cx="6070600" cy="3416300"/>
          </a:xfrm>
          <a:ln/>
        </p:spPr>
      </p:sp>
      <p:sp>
        <p:nvSpPr>
          <p:cNvPr id="57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government bond rate is not riskfree. To get to a riskfree rate, you would subtract out the default spread of 2.55% from the bond rate to get to a riskfree rate of 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normAutofit fontScale="90000"/>
          </a:bodyPr>
          <a:lstStyle/>
          <a:p>
            <a:r>
              <a:rPr lang="en-US" dirty="0" smtClean="0"/>
              <a:t>Session 3: Discount rate </a:t>
            </a:r>
            <a:r>
              <a:rPr lang="en-US" dirty="0" smtClean="0"/>
              <a:t>basics</a:t>
            </a:r>
            <a:br>
              <a:rPr lang="en-US" dirty="0" smtClean="0"/>
            </a:br>
            <a:r>
              <a:rPr lang="en-US" dirty="0" smtClean="0"/>
              <a:t>the </a:t>
            </a:r>
            <a:r>
              <a:rPr lang="en-US" dirty="0" smtClean="0"/>
              <a:t>Risk free rate</a:t>
            </a:r>
            <a:endParaRPr lang="en-US" dirty="0"/>
          </a:p>
        </p:txBody>
      </p:sp>
      <p:sp>
        <p:nvSpPr>
          <p:cNvPr id="39938" name="Rectangle 3"/>
          <p:cNvSpPr>
            <a:spLocks noGrp="1" noChangeArrowheads="1"/>
          </p:cNvSpPr>
          <p:nvPr>
            <p:ph type="subTitle" idx="1"/>
          </p:nvPr>
        </p:nvSpPr>
        <p:spPr/>
        <p:txBody>
          <a:bodyPr/>
          <a:lstStyle/>
          <a:p>
            <a:r>
              <a:rPr lang="en-US" smtClean="0"/>
              <a:t>Aswath Damodaran</a:t>
            </a:r>
            <a:endParaRPr lang="en-US" dirty="0"/>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US" smtClean="0"/>
              <a:t>Estimating Inputs: Discount Rates</a:t>
            </a:r>
            <a:endParaRPr lang="en-US"/>
          </a:p>
        </p:txBody>
      </p:sp>
      <p:sp>
        <p:nvSpPr>
          <p:cNvPr id="41986" name="Rectangle 3"/>
          <p:cNvSpPr>
            <a:spLocks noGrp="1" noChangeArrowheads="1"/>
          </p:cNvSpPr>
          <p:nvPr>
            <p:ph sz="quarter" idx="1"/>
          </p:nvPr>
        </p:nvSpPr>
        <p:spPr/>
        <p:txBody>
          <a:bodyPr>
            <a:normAutofit fontScale="70000" lnSpcReduction="20000"/>
          </a:bodyPr>
          <a:lstStyle/>
          <a:p>
            <a:r>
              <a:rPr lang="en-US" smtClean="0"/>
              <a:t>Critical ingredient in discounted cashflow valuation. Errors in estimating the discount rate or mismatching cashflows and discount rates can lead to serious errors in valuation. </a:t>
            </a:r>
          </a:p>
          <a:p>
            <a:r>
              <a:rPr lang="en-US" smtClean="0"/>
              <a:t>At an intuitive level, the discount rate used should be consistent with both the riskiness and the type of cashflow being discounted.</a:t>
            </a:r>
          </a:p>
          <a:p>
            <a:pPr lvl="1"/>
            <a:r>
              <a:rPr lang="en-US" smtClean="0"/>
              <a:t>Equity versus Firm: If the cash flows being discounted are cash flows to equity, the appropriate discount rate is a cost of equity. If the cash flows are cash flows to the firm, the appropriate discount rate is the cost of capital.</a:t>
            </a:r>
          </a:p>
          <a:p>
            <a:pPr lvl="1"/>
            <a:r>
              <a:rPr lang="en-US" smtClean="0"/>
              <a:t>Currency: The currency in which the cash flows are estimated should also be the currency in which the discount rate is estimated.</a:t>
            </a:r>
          </a:p>
          <a:p>
            <a:pPr lvl="1"/>
            <a:r>
              <a:rPr lang="en-US" smtClean="0"/>
              <a:t>Nominal versus Real: If the cash flows being discounted are nominal cash flows (i.e., reflect expected inflation), the discount rate should be nominal</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1597714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smtClean="0"/>
              <a:t>Cost of Equity</a:t>
            </a:r>
            <a:endParaRPr lang="en-US"/>
          </a:p>
        </p:txBody>
      </p:sp>
      <p:sp>
        <p:nvSpPr>
          <p:cNvPr id="44034" name="Rectangle 3"/>
          <p:cNvSpPr>
            <a:spLocks noGrp="1" noChangeArrowheads="1"/>
          </p:cNvSpPr>
          <p:nvPr>
            <p:ph sz="quarter" idx="1"/>
          </p:nvPr>
        </p:nvSpPr>
        <p:spPr/>
        <p:txBody>
          <a:bodyPr>
            <a:normAutofit fontScale="77500" lnSpcReduction="20000"/>
          </a:bodyPr>
          <a:lstStyle/>
          <a:p>
            <a:r>
              <a:rPr lang="en-US" smtClean="0"/>
              <a:t>The cost of equity should be higher for riskier investments and lower for safer investments</a:t>
            </a:r>
          </a:p>
          <a:p>
            <a:r>
              <a:rPr lang="en-US" smtClean="0"/>
              <a:t>While risk is usually defined in terms of the variance of actual returns around an expected return, risk and return models in finance assume that the risk that should be rewarded (and thus built into the discount rate) in valuation should be the risk perceived by the marginal investor in the investment</a:t>
            </a:r>
          </a:p>
          <a:p>
            <a:r>
              <a:rPr lang="en-US" smtClean="0"/>
              <a:t>Most risk and return models in finance also assume that the marginal investor is well diversified, and that the only risk that he or she perceives in an investment is risk that cannot be diversified away (I.e, market or non-diversifiable risk)</a:t>
            </a:r>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28599657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US" smtClean="0"/>
              <a:t>The Cost of Equity: Competing Models</a:t>
            </a:r>
            <a:endParaRPr lang="en-US"/>
          </a:p>
        </p:txBody>
      </p:sp>
      <p:sp>
        <p:nvSpPr>
          <p:cNvPr id="46082" name="Rectangle 3"/>
          <p:cNvSpPr>
            <a:spLocks noGrp="1" noChangeArrowheads="1"/>
          </p:cNvSpPr>
          <p:nvPr>
            <p:ph sz="quarter" idx="1"/>
          </p:nvPr>
        </p:nvSpPr>
        <p:spPr/>
        <p:txBody>
          <a:bodyPr>
            <a:normAutofit fontScale="55000" lnSpcReduction="20000"/>
          </a:bodyPr>
          <a:lstStyle/>
          <a:p>
            <a:pPr marL="0" indent="0">
              <a:buNone/>
            </a:pPr>
            <a:r>
              <a:rPr lang="en-US" b="1" dirty="0" smtClean="0"/>
              <a:t>Model	Expected Return			Inputs Needed</a:t>
            </a:r>
          </a:p>
          <a:p>
            <a:pPr marL="0" indent="0">
              <a:buNone/>
            </a:pPr>
            <a:r>
              <a:rPr lang="en-US" dirty="0" smtClean="0"/>
              <a:t>CAPM	E(R) = </a:t>
            </a:r>
            <a:r>
              <a:rPr lang="en-US" dirty="0" err="1" smtClean="0"/>
              <a:t>Rf</a:t>
            </a:r>
            <a:r>
              <a:rPr lang="en-US" dirty="0" smtClean="0"/>
              <a:t> +  (</a:t>
            </a:r>
            <a:r>
              <a:rPr lang="en-US" dirty="0" err="1" smtClean="0"/>
              <a:t>Rm</a:t>
            </a:r>
            <a:r>
              <a:rPr lang="en-US" dirty="0" smtClean="0"/>
              <a:t>- </a:t>
            </a:r>
            <a:r>
              <a:rPr lang="en-US" dirty="0" err="1" smtClean="0"/>
              <a:t>Rf</a:t>
            </a:r>
            <a:r>
              <a:rPr lang="en-US" dirty="0" smtClean="0"/>
              <a:t>)			</a:t>
            </a:r>
            <a:r>
              <a:rPr lang="en-US" dirty="0" err="1" smtClean="0"/>
              <a:t>Riskfree</a:t>
            </a:r>
            <a:r>
              <a:rPr lang="en-US" dirty="0" smtClean="0"/>
              <a:t> Rate</a:t>
            </a:r>
          </a:p>
          <a:p>
            <a:pPr marL="0" indent="0">
              <a:buNone/>
            </a:pPr>
            <a:r>
              <a:rPr lang="en-US" dirty="0" smtClean="0"/>
              <a:t>					Beta relative to market portfolio</a:t>
            </a:r>
          </a:p>
          <a:p>
            <a:pPr marL="0" indent="0">
              <a:buNone/>
            </a:pPr>
            <a:r>
              <a:rPr lang="en-US" dirty="0" smtClean="0"/>
              <a:t>					Market Risk Premium</a:t>
            </a:r>
          </a:p>
          <a:p>
            <a:pPr marL="0" indent="0">
              <a:buNone/>
            </a:pPr>
            <a:r>
              <a:rPr lang="en-US" dirty="0" smtClean="0"/>
              <a:t>APM	E(R) = </a:t>
            </a:r>
            <a:r>
              <a:rPr lang="en-US" dirty="0" err="1" smtClean="0"/>
              <a:t>Rf</a:t>
            </a:r>
            <a:r>
              <a:rPr lang="en-US" dirty="0" smtClean="0"/>
              <a:t> + j (</a:t>
            </a:r>
            <a:r>
              <a:rPr lang="en-US" dirty="0" err="1" smtClean="0"/>
              <a:t>Rj</a:t>
            </a:r>
            <a:r>
              <a:rPr lang="en-US" dirty="0" smtClean="0"/>
              <a:t>- </a:t>
            </a:r>
            <a:r>
              <a:rPr lang="en-US" dirty="0" err="1" smtClean="0"/>
              <a:t>Rf</a:t>
            </a:r>
            <a:r>
              <a:rPr lang="en-US" dirty="0" smtClean="0"/>
              <a:t>)			</a:t>
            </a:r>
            <a:r>
              <a:rPr lang="en-US" dirty="0" err="1" smtClean="0"/>
              <a:t>Riskfree</a:t>
            </a:r>
            <a:r>
              <a:rPr lang="en-US" dirty="0" smtClean="0"/>
              <a:t> Rate; # of Factors;</a:t>
            </a:r>
          </a:p>
          <a:p>
            <a:pPr marL="0" indent="0">
              <a:buNone/>
            </a:pPr>
            <a:r>
              <a:rPr lang="en-US" dirty="0" smtClean="0"/>
              <a:t>					Betas relative to each factor</a:t>
            </a:r>
          </a:p>
          <a:p>
            <a:pPr marL="0" indent="0">
              <a:buNone/>
            </a:pPr>
            <a:r>
              <a:rPr lang="en-US" dirty="0" smtClean="0"/>
              <a:t>					Factor risk premiums</a:t>
            </a:r>
          </a:p>
          <a:p>
            <a:pPr marL="0" indent="0">
              <a:buNone/>
            </a:pPr>
            <a:r>
              <a:rPr lang="en-US" dirty="0" smtClean="0"/>
              <a:t>Multi	 E(R) = </a:t>
            </a:r>
            <a:r>
              <a:rPr lang="en-US" dirty="0" err="1" smtClean="0"/>
              <a:t>Rf</a:t>
            </a:r>
            <a:r>
              <a:rPr lang="en-US" dirty="0" smtClean="0"/>
              <a:t> + j (</a:t>
            </a:r>
            <a:r>
              <a:rPr lang="en-US" dirty="0" err="1" smtClean="0"/>
              <a:t>Rj</a:t>
            </a:r>
            <a:r>
              <a:rPr lang="en-US" dirty="0" smtClean="0"/>
              <a:t>- </a:t>
            </a:r>
            <a:r>
              <a:rPr lang="en-US" dirty="0" err="1" smtClean="0"/>
              <a:t>Rf</a:t>
            </a:r>
            <a:r>
              <a:rPr lang="en-US" dirty="0" smtClean="0"/>
              <a:t>)			</a:t>
            </a:r>
            <a:r>
              <a:rPr lang="en-US" dirty="0" err="1" smtClean="0"/>
              <a:t>Riskfree</a:t>
            </a:r>
            <a:r>
              <a:rPr lang="en-US" dirty="0" smtClean="0"/>
              <a:t> Rate; Macro factors</a:t>
            </a:r>
          </a:p>
          <a:p>
            <a:pPr marL="0" indent="0">
              <a:buNone/>
            </a:pPr>
            <a:r>
              <a:rPr lang="en-US" dirty="0" smtClean="0"/>
              <a:t>factor					Betas relative to macro factors</a:t>
            </a:r>
          </a:p>
          <a:p>
            <a:pPr marL="0" indent="0">
              <a:buNone/>
            </a:pPr>
            <a:r>
              <a:rPr lang="en-US" dirty="0" smtClean="0"/>
              <a:t>					Macro economic risk premiums</a:t>
            </a:r>
          </a:p>
          <a:p>
            <a:pPr marL="0" indent="0">
              <a:buNone/>
            </a:pPr>
            <a:r>
              <a:rPr lang="en-US" dirty="0" smtClean="0"/>
              <a:t>Proxy	E(R) = a +   </a:t>
            </a:r>
            <a:r>
              <a:rPr lang="en-US" dirty="0" err="1" smtClean="0"/>
              <a:t>bj</a:t>
            </a:r>
            <a:r>
              <a:rPr lang="en-US" dirty="0" smtClean="0"/>
              <a:t> </a:t>
            </a:r>
            <a:r>
              <a:rPr lang="en-US" dirty="0" err="1" smtClean="0"/>
              <a:t>Yj</a:t>
            </a:r>
            <a:r>
              <a:rPr lang="en-US" dirty="0"/>
              <a:t> </a:t>
            </a:r>
            <a:r>
              <a:rPr lang="en-US" dirty="0" smtClean="0"/>
              <a:t>			Proxies		</a:t>
            </a:r>
          </a:p>
          <a:p>
            <a:pPr marL="0" indent="0">
              <a:buNone/>
            </a:pPr>
            <a:r>
              <a:rPr lang="en-US" dirty="0"/>
              <a:t>	</a:t>
            </a:r>
            <a:r>
              <a:rPr lang="en-US" dirty="0" smtClean="0"/>
              <a:t>				Regression coefficients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798918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US" smtClean="0"/>
              <a:t>The CAPM: Cost of Equity</a:t>
            </a:r>
            <a:endParaRPr lang="en-US"/>
          </a:p>
        </p:txBody>
      </p:sp>
      <p:sp>
        <p:nvSpPr>
          <p:cNvPr id="48130" name="Rectangle 3"/>
          <p:cNvSpPr>
            <a:spLocks noGrp="1" noChangeArrowheads="1"/>
          </p:cNvSpPr>
          <p:nvPr>
            <p:ph sz="quarter" idx="1"/>
          </p:nvPr>
        </p:nvSpPr>
        <p:spPr/>
        <p:txBody>
          <a:bodyPr>
            <a:normAutofit fontScale="70000" lnSpcReduction="20000"/>
          </a:bodyPr>
          <a:lstStyle/>
          <a:p>
            <a:r>
              <a:rPr lang="en-US" dirty="0" smtClean="0"/>
              <a:t>While the CAPM (and the CAPM beta) has come in for well-justified criticism over the last four decades (for making unrealistic assumptions, for having parameters that are tough to estimate and for not working well), it remains the most-widely used model in practice.</a:t>
            </a:r>
          </a:p>
          <a:p>
            <a:r>
              <a:rPr lang="en-US" dirty="0" smtClean="0"/>
              <a:t>In the CAPM, the cost of equity is a function of three inputs</a:t>
            </a:r>
          </a:p>
          <a:p>
            <a:pPr marL="0" indent="0">
              <a:buNone/>
            </a:pPr>
            <a:r>
              <a:rPr lang="en-US" dirty="0" smtClean="0"/>
              <a:t>	Cost of Equity = </a:t>
            </a:r>
            <a:r>
              <a:rPr lang="en-US" dirty="0" err="1" smtClean="0"/>
              <a:t>Riskfree</a:t>
            </a:r>
            <a:r>
              <a:rPr lang="en-US" dirty="0" smtClean="0"/>
              <a:t> Rate + Equity Beta * (Equity Risk Premium)</a:t>
            </a:r>
          </a:p>
          <a:p>
            <a:r>
              <a:rPr lang="en-US" dirty="0" smtClean="0"/>
              <a:t>In practice,</a:t>
            </a:r>
          </a:p>
          <a:p>
            <a:pPr lvl="1"/>
            <a:r>
              <a:rPr lang="en-US" dirty="0" smtClean="0"/>
              <a:t>Government security rates are used as risk free rates</a:t>
            </a:r>
          </a:p>
          <a:p>
            <a:pPr lvl="1"/>
            <a:r>
              <a:rPr lang="en-US" dirty="0" smtClean="0"/>
              <a:t>Historical risk premiums are used for the risk premium</a:t>
            </a:r>
          </a:p>
          <a:p>
            <a:pPr lvl="1"/>
            <a:r>
              <a:rPr lang="en-US" dirty="0" smtClean="0"/>
              <a:t>Betas are estimated by regressing stock returns against market returns</a:t>
            </a:r>
          </a:p>
          <a:p>
            <a:pPr lvl="1"/>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1055235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mtClean="0"/>
              <a:t>A Riskfree Rate</a:t>
            </a:r>
            <a:endParaRPr lang="en-US"/>
          </a:p>
        </p:txBody>
      </p:sp>
      <p:sp>
        <p:nvSpPr>
          <p:cNvPr id="50178" name="Rectangle 3"/>
          <p:cNvSpPr>
            <a:spLocks noGrp="1" noChangeArrowheads="1"/>
          </p:cNvSpPr>
          <p:nvPr>
            <p:ph sz="quarter" idx="1"/>
          </p:nvPr>
        </p:nvSpPr>
        <p:spPr/>
        <p:txBody>
          <a:bodyPr>
            <a:normAutofit fontScale="70000" lnSpcReduction="20000"/>
          </a:bodyPr>
          <a:lstStyle/>
          <a:p>
            <a:r>
              <a:rPr lang="en-US" dirty="0" smtClean="0"/>
              <a:t>On a </a:t>
            </a:r>
            <a:r>
              <a:rPr lang="en-US" dirty="0" err="1" smtClean="0"/>
              <a:t>riskfree</a:t>
            </a:r>
            <a:r>
              <a:rPr lang="en-US" dirty="0" smtClean="0"/>
              <a:t> asset, the actual return is equal to the expected return. Therefore, there is no variance around the expected return.</a:t>
            </a:r>
          </a:p>
          <a:p>
            <a:r>
              <a:rPr lang="en-US" dirty="0" smtClean="0"/>
              <a:t>For an investment to be </a:t>
            </a:r>
            <a:r>
              <a:rPr lang="en-US" dirty="0" err="1" smtClean="0"/>
              <a:t>riskfree</a:t>
            </a:r>
            <a:r>
              <a:rPr lang="en-US" dirty="0" smtClean="0"/>
              <a:t>, then, it has to have</a:t>
            </a:r>
          </a:p>
          <a:p>
            <a:pPr lvl="1"/>
            <a:r>
              <a:rPr lang="en-US" dirty="0" smtClean="0"/>
              <a:t>No default risk</a:t>
            </a:r>
          </a:p>
          <a:p>
            <a:pPr lvl="1"/>
            <a:r>
              <a:rPr lang="en-US" dirty="0" smtClean="0"/>
              <a:t>No reinvestment risk</a:t>
            </a:r>
          </a:p>
          <a:p>
            <a:pPr marL="514350" indent="-514350">
              <a:buFont typeface="+mj-lt"/>
              <a:buAutoNum type="arabicPeriod"/>
            </a:pPr>
            <a:r>
              <a:rPr lang="en-US" dirty="0" smtClean="0"/>
              <a:t>Time horizon matters: Thus, the </a:t>
            </a:r>
            <a:r>
              <a:rPr lang="en-US" dirty="0" err="1" smtClean="0"/>
              <a:t>riskfree</a:t>
            </a:r>
            <a:r>
              <a:rPr lang="en-US" dirty="0" smtClean="0"/>
              <a:t> rates in valuation will depend upon when the cash flow is expected to occur and will vary across </a:t>
            </a:r>
            <a:r>
              <a:rPr lang="en-US" dirty="0" smtClean="0"/>
              <a:t>time. If your cash flows stretch out over the long term, your risk free rate has to be a long term risk free rate. </a:t>
            </a:r>
            <a:endParaRPr lang="en-US" dirty="0" smtClean="0"/>
          </a:p>
          <a:p>
            <a:pPr marL="514350" indent="-514350">
              <a:buFont typeface="+mj-lt"/>
              <a:buAutoNum type="arabicPeriod"/>
            </a:pPr>
            <a:r>
              <a:rPr lang="en-US" dirty="0" smtClean="0"/>
              <a:t>Not all government securities are </a:t>
            </a:r>
            <a:r>
              <a:rPr lang="en-US" dirty="0" err="1" smtClean="0"/>
              <a:t>riskfree</a:t>
            </a:r>
            <a:r>
              <a:rPr lang="en-US" dirty="0" smtClean="0"/>
              <a:t>: Some governments face default risk and the rates on bonds issued by them will not be </a:t>
            </a:r>
            <a:r>
              <a:rPr lang="en-US" dirty="0" err="1" smtClean="0"/>
              <a:t>riskfree</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26174379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normAutofit fontScale="90000"/>
          </a:bodyPr>
          <a:lstStyle/>
          <a:p>
            <a:r>
              <a:rPr lang="en-US" dirty="0" smtClean="0"/>
              <a:t>Let’s start easy</a:t>
            </a:r>
            <a:br>
              <a:rPr lang="en-US" dirty="0" smtClean="0"/>
            </a:br>
            <a:r>
              <a:rPr lang="en-US" dirty="0" smtClean="0"/>
              <a:t>A </a:t>
            </a:r>
            <a:r>
              <a:rPr lang="en-US" dirty="0" err="1" smtClean="0"/>
              <a:t>riskfree</a:t>
            </a:r>
            <a:r>
              <a:rPr lang="en-US" dirty="0" smtClean="0"/>
              <a:t> rate in US dollars!</a:t>
            </a:r>
            <a:endParaRPr lang="en-US" dirty="0"/>
          </a:p>
        </p:txBody>
      </p:sp>
      <p:sp>
        <p:nvSpPr>
          <p:cNvPr id="52226" name="Content Placeholder 2"/>
          <p:cNvSpPr>
            <a:spLocks noGrp="1"/>
          </p:cNvSpPr>
          <p:nvPr>
            <p:ph sz="quarter" idx="1"/>
          </p:nvPr>
        </p:nvSpPr>
        <p:spPr/>
        <p:txBody>
          <a:bodyPr>
            <a:normAutofit fontScale="62500" lnSpcReduction="20000"/>
          </a:bodyPr>
          <a:lstStyle/>
          <a:p>
            <a:r>
              <a:rPr lang="en-US" dirty="0" smtClean="0"/>
              <a:t>If you are valuing a company in US dollars, you need a US dollar risk free rate.</a:t>
            </a:r>
          </a:p>
          <a:p>
            <a:r>
              <a:rPr lang="en-US" dirty="0" smtClean="0"/>
              <a:t>In practice, we have tended to use US treasury rates as risk free rates, but that is built on th</a:t>
            </a:r>
            <a:r>
              <a:rPr lang="en-US" dirty="0" smtClean="0"/>
              <a:t>e presumption that the US treasury is default free.</a:t>
            </a:r>
          </a:p>
          <a:p>
            <a:pPr lvl="1"/>
            <a:r>
              <a:rPr lang="en-US" dirty="0" smtClean="0"/>
              <a:t>If you accept the premise that the US treasury is default free, you still have several choices, since the US treasury issues securities with differing maturities (ranging from 3 months to 30 years) as well in real or nominal terms (Inflation protected treasuries (TIPs) or nominal treasuries)</a:t>
            </a:r>
          </a:p>
          <a:p>
            <a:pPr lvl="1"/>
            <a:r>
              <a:rPr lang="en-US" dirty="0" smtClean="0"/>
              <a:t>In </a:t>
            </a:r>
            <a:r>
              <a:rPr lang="en-US" dirty="0" smtClean="0"/>
              <a:t>valuation, we estimate cash flows forever (or at least for very long time periods</a:t>
            </a:r>
            <a:r>
              <a:rPr lang="en-US" dirty="0" smtClean="0"/>
              <a:t>) and in nominal terms. The correct risk free rate to use should therefore be a long term, nominal rate. </a:t>
            </a:r>
            <a:r>
              <a:rPr lang="en-US" dirty="0" smtClean="0"/>
              <a:t>The thirty-year treasury bond rate is the longest term rate that you can find and there is a good case to be made that it should be the risk free rate. However, given how difficult it is to get the other inputs for the discount rate (default spreads &amp; equity risk premium) over thirty year periods, you should consider using the ten-year US treasury bond rate as your risk free rate for US dollar valuations.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13447973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dirty="0" smtClean="0"/>
              <a:t>A </a:t>
            </a:r>
            <a:r>
              <a:rPr lang="en-US" dirty="0" err="1" smtClean="0"/>
              <a:t>Riskfree</a:t>
            </a:r>
            <a:r>
              <a:rPr lang="en-US" dirty="0" smtClean="0"/>
              <a:t> Rate in Euros</a:t>
            </a:r>
            <a:endParaRPr lang="en-US" dirty="0"/>
          </a:p>
        </p:txBody>
      </p:sp>
      <p:pic>
        <p:nvPicPr>
          <p:cNvPr id="5427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272" r="-32272"/>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7627265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dirty="0" smtClean="0"/>
              <a:t>A </a:t>
            </a:r>
            <a:r>
              <a:rPr lang="en-US" dirty="0" err="1" smtClean="0"/>
              <a:t>Riskfree</a:t>
            </a:r>
            <a:r>
              <a:rPr lang="en-US" dirty="0" smtClean="0"/>
              <a:t> Rate in nominal </a:t>
            </a:r>
            <a:r>
              <a:rPr lang="en-US" dirty="0" err="1" smtClean="0"/>
              <a:t>Reais</a:t>
            </a:r>
            <a:endParaRPr lang="en-US" dirty="0"/>
          </a:p>
        </p:txBody>
      </p:sp>
      <p:sp>
        <p:nvSpPr>
          <p:cNvPr id="56322" name="Content Placeholder 2"/>
          <p:cNvSpPr>
            <a:spLocks noGrp="1"/>
          </p:cNvSpPr>
          <p:nvPr>
            <p:ph sz="quarter" idx="1"/>
          </p:nvPr>
        </p:nvSpPr>
        <p:spPr/>
        <p:txBody>
          <a:bodyPr>
            <a:normAutofit fontScale="85000" lnSpcReduction="20000"/>
          </a:bodyPr>
          <a:lstStyle/>
          <a:p>
            <a:r>
              <a:rPr lang="en-US" dirty="0" smtClean="0"/>
              <a:t>The Brazilian government had 10-year BR$ denominated bonds outstanding in January 2013, with an interest rate of 9%. </a:t>
            </a:r>
          </a:p>
          <a:p>
            <a:r>
              <a:rPr lang="en-US" dirty="0" smtClean="0"/>
              <a:t>In January 2013, the Brazilian government had a local currency sovereign rating of Baa2. The typical default spread (over a default free rate) for Baa2 rated country bonds in January 2013 was 1.75%. The risk free rate in nominal </a:t>
            </a:r>
            <a:r>
              <a:rPr lang="en-US" dirty="0" err="1" smtClean="0"/>
              <a:t>reais</a:t>
            </a:r>
            <a:r>
              <a:rPr lang="en-US" dirty="0" smtClean="0"/>
              <a:t> is therefore:</a:t>
            </a:r>
          </a:p>
          <a:p>
            <a:pPr marL="365760" lvl="1" indent="0">
              <a:buNone/>
            </a:pPr>
            <a:r>
              <a:rPr lang="en-US" dirty="0" err="1" smtClean="0"/>
              <a:t>Riskfree</a:t>
            </a:r>
            <a:r>
              <a:rPr lang="en-US" dirty="0" smtClean="0"/>
              <a:t> rate in </a:t>
            </a:r>
            <a:r>
              <a:rPr lang="en-US" dirty="0" err="1" smtClean="0"/>
              <a:t>Reais</a:t>
            </a:r>
            <a:r>
              <a:rPr lang="en-US" dirty="0" smtClean="0"/>
              <a:t> 	= Nominal 10-year BR$ rate – Default spread</a:t>
            </a:r>
          </a:p>
          <a:p>
            <a:pPr marL="365760" lvl="1" indent="0">
              <a:buNone/>
            </a:pPr>
            <a:r>
              <a:rPr lang="en-US" dirty="0" smtClean="0"/>
              <a:t>			= 9% - 1.75% = 7.25%</a:t>
            </a:r>
          </a:p>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37012993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normAutofit fontScale="90000"/>
          </a:bodyPr>
          <a:lstStyle/>
          <a:p>
            <a:r>
              <a:rPr lang="en-US" dirty="0" smtClean="0"/>
              <a:t>Sovereign Default Spreads: Two paths to the same destination…</a:t>
            </a:r>
            <a:endParaRPr lang="en-US" dirty="0"/>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solidFill>
                <a:srgbClr val="FFFFFF"/>
              </a:solidFill>
            </a:endParaRPr>
          </a:p>
        </p:txBody>
      </p:sp>
      <p:pic>
        <p:nvPicPr>
          <p:cNvPr id="8" name="Content Placeholder 7"/>
          <p:cNvPicPr>
            <a:picLocks noGrp="1" noChangeAspect="1"/>
          </p:cNvPicPr>
          <p:nvPr>
            <p:ph sz="quarter" idx="1"/>
          </p:nvPr>
        </p:nvPicPr>
        <p:blipFill>
          <a:blip r:embed="rId2"/>
          <a:srcRect l="-32329" r="-32329"/>
          <a:stretch>
            <a:fillRect/>
          </a:stretch>
        </p:blipFill>
        <p:spPr/>
      </p:pic>
    </p:spTree>
    <p:extLst>
      <p:ext uri="{BB962C8B-B14F-4D97-AF65-F5344CB8AC3E}">
        <p14:creationId xmlns:p14="http://schemas.microsoft.com/office/powerpoint/2010/main" val="31672320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r>
              <a:rPr lang="en-US" dirty="0" smtClean="0"/>
              <a:t>And a third – Average Default Spreads: January 2013</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611107711"/>
              </p:ext>
            </p:extLst>
          </p:nvPr>
        </p:nvGraphicFramePr>
        <p:xfrm>
          <a:off x="3433770" y="1277715"/>
          <a:ext cx="2184400" cy="2930126"/>
        </p:xfrm>
        <a:graphic>
          <a:graphicData uri="http://schemas.openxmlformats.org/drawingml/2006/table">
            <a:tbl>
              <a:tblPr/>
              <a:tblGrid>
                <a:gridCol w="444500"/>
                <a:gridCol w="1739900"/>
              </a:tblGrid>
              <a:tr h="142845">
                <a:tc>
                  <a:txBody>
                    <a:bodyPr/>
                    <a:lstStyle/>
                    <a:p>
                      <a:pPr algn="ctr" fontAlgn="b"/>
                      <a:r>
                        <a:rPr lang="en-US" sz="700" b="0" i="1" u="none" strike="noStrike">
                          <a:solidFill>
                            <a:srgbClr val="000000"/>
                          </a:solidFill>
                          <a:effectLst/>
                          <a:latin typeface="Geneva"/>
                        </a:rPr>
                        <a:t>Rating</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700" b="0" i="1" u="none" strike="noStrike">
                          <a:solidFill>
                            <a:srgbClr val="000000"/>
                          </a:solidFill>
                          <a:effectLst/>
                          <a:latin typeface="Geneva"/>
                        </a:rPr>
                        <a:t>Default spread in basis points</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Aaa</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Aa1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25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Aa2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Calibri"/>
                        </a:rPr>
                        <a:t>50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Aa3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70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85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100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A3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115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Baa1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150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Baa2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175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Baa3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200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240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275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Ba3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Calibri"/>
                        </a:rPr>
                        <a:t>325</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400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500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B3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600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Caa1</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700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Caa2</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Calibri"/>
                        </a:rPr>
                        <a:t>850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6699">
                <a:tc>
                  <a:txBody>
                    <a:bodyPr/>
                    <a:lstStyle/>
                    <a:p>
                      <a:pPr algn="ctr" fontAlgn="b"/>
                      <a:r>
                        <a:rPr lang="en-US" sz="900" b="0" i="0" u="none" strike="noStrike">
                          <a:solidFill>
                            <a:srgbClr val="000000"/>
                          </a:solidFill>
                          <a:effectLst/>
                          <a:latin typeface="Calibri"/>
                        </a:rPr>
                        <a:t>Caa3</a:t>
                      </a:r>
                    </a:p>
                  </a:txBody>
                  <a:tcPr marL="12700" marR="12700"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Calibri"/>
                        </a:rPr>
                        <a:t>1000</a:t>
                      </a:r>
                    </a:p>
                  </a:txBody>
                  <a:tcPr marL="12700" marR="12700"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125731306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free rates in different currencies: January 2013</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47500" lnSpcReduction="20000"/>
          </a:bodyPr>
          <a:lstStyle/>
          <a:p>
            <a:fld id="{1AD93096-5B34-4342-9326-69289CEAE4C2}" type="slidenum">
              <a:rPr lang="en-US" smtClean="0"/>
              <a:pPr/>
              <a:t>12</a:t>
            </a:fld>
            <a:endParaRPr lang="en-US" dirty="0">
              <a:solidFill>
                <a:srgbClr val="FFFFFF"/>
              </a:solidFill>
            </a:endParaRPr>
          </a:p>
        </p:txBody>
      </p:sp>
      <p:pic>
        <p:nvPicPr>
          <p:cNvPr id="6"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l="-32329" r="-32329"/>
          <a:stretch>
            <a:fillRect/>
          </a:stretch>
        </p:blipFill>
        <p:spPr/>
      </p:pic>
    </p:spTree>
    <p:extLst>
      <p:ext uri="{BB962C8B-B14F-4D97-AF65-F5344CB8AC3E}">
        <p14:creationId xmlns:p14="http://schemas.microsoft.com/office/powerpoint/2010/main" val="991622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60</TotalTime>
  <Words>1746</Words>
  <Application>Microsoft Macintosh PowerPoint</Application>
  <PresentationFormat>On-screen Show (16:9)</PresentationFormat>
  <Paragraphs>137</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Basic</vt:lpstr>
      <vt:lpstr>Session 3: Discount rate basics the Risk free rate</vt:lpstr>
      <vt:lpstr>Estimating Inputs: Discount Rates</vt:lpstr>
      <vt:lpstr>Cost of Equity</vt:lpstr>
      <vt:lpstr>The Cost of Equity: Competing Models</vt:lpstr>
      <vt:lpstr>The CAPM: Cost of Equity</vt:lpstr>
      <vt:lpstr>A Riskfree Rate</vt:lpstr>
      <vt:lpstr>Let’s start easy A riskfree rate in US dollars!</vt:lpstr>
      <vt:lpstr>A Riskfree Rate in Euros</vt:lpstr>
      <vt:lpstr>A Riskfree Rate in nominal Reais</vt:lpstr>
      <vt:lpstr>Sovereign Default Spreads: Two paths to the same destination…</vt:lpstr>
      <vt:lpstr>And a third – Average Default Spreads: January 2013</vt:lpstr>
      <vt:lpstr>Risk free rates in different currencies: January 2013</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12</cp:revision>
  <dcterms:created xsi:type="dcterms:W3CDTF">2011-11-03T12:08:38Z</dcterms:created>
  <dcterms:modified xsi:type="dcterms:W3CDTF">2013-01-28T13:17:44Z</dcterms:modified>
</cp:coreProperties>
</file>