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8"/>
  </p:notesMasterIdLst>
  <p:handoutMasterIdLst>
    <p:handoutMasterId r:id="rId19"/>
  </p:handoutMasterIdLst>
  <p:sldIdLst>
    <p:sldId id="257" r:id="rId2"/>
    <p:sldId id="320" r:id="rId3"/>
    <p:sldId id="273" r:id="rId4"/>
    <p:sldId id="274" r:id="rId5"/>
    <p:sldId id="321" r:id="rId6"/>
    <p:sldId id="293" r:id="rId7"/>
    <p:sldId id="297" r:id="rId8"/>
    <p:sldId id="318" r:id="rId9"/>
    <p:sldId id="319" r:id="rId10"/>
    <p:sldId id="328" r:id="rId11"/>
    <p:sldId id="322" r:id="rId12"/>
    <p:sldId id="323" r:id="rId13"/>
    <p:sldId id="324" r:id="rId14"/>
    <p:sldId id="325" r:id="rId15"/>
    <p:sldId id="326" r:id="rId16"/>
    <p:sldId id="327"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1" d="100"/>
          <a:sy n="131" d="100"/>
        </p:scale>
        <p:origin x="-104" y="-20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Datasets:Datasets13:To%20transfer:histimp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400" i="1"/>
              <a:t> Implied Premium for US Equity Market</a:t>
            </a:r>
          </a:p>
        </c:rich>
      </c:tx>
      <c:layout>
        <c:manualLayout>
          <c:xMode val="edge"/>
          <c:yMode val="edge"/>
          <c:x val="0.245925925925926"/>
          <c:y val="0.00217859230478286"/>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Sheet1!$M$1</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Sheet1!$A$2:$A$54</c:f>
              <c:numCache>
                <c:formatCode>General</c:formatCode>
                <c:ptCount val="53"/>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numCache>
            </c:numRef>
          </c:cat>
          <c:val>
            <c:numRef>
              <c:f>Sheet1!$O$2:$O$54</c:f>
              <c:numCache>
                <c:formatCode>0.00%</c:formatCode>
                <c:ptCount val="53"/>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0.0604</c:v>
                </c:pt>
                <c:pt idx="52">
                  <c:v>0.0578</c:v>
                </c:pt>
              </c:numCache>
            </c:numRef>
          </c:val>
          <c:smooth val="0"/>
        </c:ser>
        <c:dLbls>
          <c:showLegendKey val="0"/>
          <c:showVal val="0"/>
          <c:showCatName val="0"/>
          <c:showSerName val="0"/>
          <c:showPercent val="0"/>
          <c:showBubbleSize val="0"/>
        </c:dLbls>
        <c:marker val="1"/>
        <c:smooth val="0"/>
        <c:axId val="-2075208728"/>
        <c:axId val="-2075222120"/>
      </c:lineChart>
      <c:catAx>
        <c:axId val="-2075208728"/>
        <c:scaling>
          <c:orientation val="minMax"/>
        </c:scaling>
        <c:delete val="0"/>
        <c:axPos val="b"/>
        <c:majorGridlines>
          <c:spPr>
            <a:ln w="3175">
              <a:solidFill>
                <a:srgbClr val="808080"/>
              </a:solidFill>
              <a:prstDash val="solid"/>
            </a:ln>
          </c:spPr>
        </c:majorGridlines>
        <c:title>
          <c:tx>
            <c:rich>
              <a:bodyPr/>
              <a:lstStyle/>
              <a:p>
                <a:pPr>
                  <a:defRPr/>
                </a:pPr>
                <a:r>
                  <a:rPr lang="en-US"/>
                  <a:t>Year</a:t>
                </a:r>
              </a:p>
            </c:rich>
          </c:tx>
          <c:layout>
            <c:manualLayout>
              <c:xMode val="edge"/>
              <c:yMode val="edge"/>
              <c:x val="0.522962962962963"/>
              <c:y val="0.947712409311282"/>
            </c:manualLayout>
          </c:layout>
          <c:overlay val="0"/>
          <c:spPr>
            <a:noFill/>
            <a:ln w="25400">
              <a:noFill/>
            </a:ln>
          </c:spPr>
        </c:title>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2075222120"/>
        <c:crosses val="autoZero"/>
        <c:auto val="0"/>
        <c:lblAlgn val="ctr"/>
        <c:lblOffset val="100"/>
        <c:tickLblSkip val="1"/>
        <c:tickMarkSkip val="1"/>
        <c:noMultiLvlLbl val="0"/>
      </c:catAx>
      <c:valAx>
        <c:axId val="-2075222120"/>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03703704"/>
              <c:y val="0.427015266650621"/>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2075208728"/>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Geneva"/>
          <a:cs typeface="Times"/>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6A3C49-B934-A349-A514-03CD4078F432}" type="datetimeFigureOut">
              <a:rPr lang="en-US" smtClean="0"/>
              <a:t>1/25/13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A6DF12-1417-0E4F-9B59-C6F26AEA832E}" type="slidenum">
              <a:rPr lang="en-US" smtClean="0"/>
              <a:t>‹#›</a:t>
            </a:fld>
            <a:endParaRPr lang="en-US"/>
          </a:p>
        </p:txBody>
      </p:sp>
    </p:spTree>
    <p:extLst>
      <p:ext uri="{BB962C8B-B14F-4D97-AF65-F5344CB8AC3E}">
        <p14:creationId xmlns:p14="http://schemas.microsoft.com/office/powerpoint/2010/main" val="34860468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1/25/13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393700" y="692150"/>
            <a:ext cx="6070600"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393700" y="692150"/>
            <a:ext cx="6070600"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everyone uses historical risk premiums, the actual premium in use can vary depending upon</a:t>
            </a:r>
          </a:p>
          <a:p>
            <a:pPr lvl="1">
              <a:buFontTx/>
              <a:buChar char="•"/>
            </a:pPr>
            <a:r>
              <a:rPr lang="en-US">
                <a:latin typeface="Times" charset="0"/>
                <a:ea typeface="ＭＳ Ｐゴシック" charset="0"/>
              </a:rPr>
              <a:t>How far back you go in time</a:t>
            </a:r>
          </a:p>
          <a:p>
            <a:pPr lvl="1">
              <a:buFontTx/>
              <a:buChar char="•"/>
            </a:pPr>
            <a:r>
              <a:rPr lang="en-US">
                <a:latin typeface="Times" charset="0"/>
                <a:ea typeface="ＭＳ Ｐゴシック" charset="0"/>
              </a:rPr>
              <a:t>Whether you T.Bills or T.Bonds</a:t>
            </a:r>
          </a:p>
          <a:p>
            <a:pPr lvl="1">
              <a:buFontTx/>
              <a:buChar char="•"/>
            </a:pPr>
            <a:r>
              <a:rPr lang="en-US">
                <a:latin typeface="Times" charset="0"/>
                <a:ea typeface="ＭＳ Ｐゴシック" charset="0"/>
              </a:rPr>
              <a:t>Whether you use arithmetic or geometric averages</a:t>
            </a:r>
          </a:p>
          <a:p>
            <a:pPr>
              <a:buFontTx/>
              <a:buChar char="•"/>
            </a:pPr>
            <a:r>
              <a:rPr lang="en-US">
                <a:latin typeface="Times" charset="0"/>
                <a:ea typeface="ＭＳ Ｐゴシック" charset="0"/>
                <a:cs typeface="ＭＳ Ｐゴシック" charset="0"/>
              </a:rPr>
              <a:t>This table was developed using data that is publicly accessible on the S&amp;P 500, treasury bills and 10-year treasury bonds on the Federal Reserve of St. Louis web site.</a:t>
            </a:r>
          </a:p>
          <a:p>
            <a:pPr algn="ctr"/>
            <a:r>
              <a:rPr lang="en-US" b="1">
                <a:latin typeface="Times" charset="0"/>
                <a:ea typeface="ＭＳ Ｐゴシック" charset="0"/>
                <a:cs typeface="ＭＳ Ｐゴシック" charset="0"/>
              </a:rPr>
              <a:t>Dataset: histretSP.xls</a:t>
            </a:r>
          </a:p>
          <a:p>
            <a:pPr>
              <a:buFontTx/>
              <a:buChar char="•"/>
            </a:pPr>
            <a:r>
              <a:rPr lang="en-US" b="1">
                <a:latin typeface="Times" charset="0"/>
                <a:ea typeface="ＭＳ Ｐゴシック" charset="0"/>
                <a:cs typeface="ＭＳ Ｐゴシック" charset="0"/>
              </a:rPr>
              <a:t> </a:t>
            </a:r>
            <a:r>
              <a:rPr lang="en-US">
                <a:latin typeface="Times" charset="0"/>
                <a:ea typeface="ＭＳ Ｐゴシック" charset="0"/>
                <a:cs typeface="ＭＳ Ｐゴシック" charset="0"/>
              </a:rPr>
              <a:t>An interesting issue that has been raised by some researchers is that there may be a selection bias here. The U.S. stock market was undoubtedly the most successful equity market of the 20th century. Not surprisingly, you find that it earned a healthy premium over riskless rates. A more realistic estimate of the premium would require looking at the ten largest equity markets in the early part of the century and estimating the average premium you would have earned over all ten markets. A study at the London Business School that did this found an average equity risk premium of only 4% across these markets.</a:t>
            </a:r>
            <a:endParaRPr lang="en-US" b="1">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393700" y="692150"/>
            <a:ext cx="6070600"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noise in stock prices is such that you need 100-150 years of data to arrive at reasonably small standard errors. It is pointless estimating risk premiums with 10-20 years of data.</a:t>
            </a:r>
          </a:p>
          <a:p>
            <a:r>
              <a:rPr lang="en-US">
                <a:latin typeface="Times" charset="0"/>
                <a:ea typeface="ＭＳ Ｐゴシック" charset="0"/>
                <a:cs typeface="ＭＳ Ｐゴシック" charset="0"/>
              </a:rPr>
              <a:t>The survivorship bias will push historical risk premiums up, if you use the US as the base market.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393700" y="692150"/>
            <a:ext cx="6070600" cy="3416300"/>
          </a:xfrm>
          <a:ln/>
        </p:spPr>
      </p:sp>
      <p:sp>
        <p:nvSpPr>
          <p:cNvPr id="141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393700" y="692150"/>
            <a:ext cx="6070600"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393700" y="692150"/>
            <a:ext cx="6070600" cy="3416300"/>
          </a:xfrm>
          <a:ln/>
        </p:spPr>
      </p:sp>
      <p:sp>
        <p:nvSpPr>
          <p:cNvPr id="1208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Everything will look cheap…</a:t>
            </a:r>
          </a:p>
          <a:p>
            <a:r>
              <a:rPr lang="en-US">
                <a:latin typeface="Times" charset="0"/>
                <a:ea typeface="ＭＳ Ｐゴシック" charset="0"/>
                <a:cs typeface="ＭＳ Ｐゴシック" charset="0"/>
              </a:rPr>
              <a:t>Using any premium higher than the implied premium today will bias values downwards (and most stocks will look overvalued). This is why risk premiums used in equity research departments tend to be different than those used in corporate finance.</a:t>
            </a:r>
          </a:p>
          <a:p>
            <a:r>
              <a:rPr lang="en-US">
                <a:latin typeface="Times" charset="0"/>
                <a:ea typeface="ＭＳ Ｐゴシック" charset="0"/>
                <a:cs typeface="ＭＳ Ｐゴシック" charset="0"/>
              </a:rPr>
              <a:t>So, how do analysts compensate for this bias?</a:t>
            </a:r>
          </a:p>
          <a:p>
            <a:r>
              <a:rPr lang="en-US">
                <a:latin typeface="Times" charset="0"/>
                <a:ea typeface="ＭＳ Ｐゴシック" charset="0"/>
                <a:cs typeface="ＭＳ Ｐゴシック" charset="0"/>
              </a:rPr>
              <a:t>They make unrealistic estimates of growth and reinvestment to arrive at what they feel are reasonable values. They then put pressure on management to deliver these unrealistic numbers. Managers bend the accounting rules to pull this off… and we have the makings of accounting scandals.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393700" y="692150"/>
            <a:ext cx="6070600" cy="3416300"/>
          </a:xfrm>
          <a:ln/>
        </p:spPr>
      </p:sp>
      <p:sp>
        <p:nvSpPr>
          <p:cNvPr id="59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p:cNvSpPr>
          <p:nvPr>
            <p:ph type="sldImg"/>
          </p:nvPr>
        </p:nvSpPr>
        <p:spPr>
          <a:xfrm>
            <a:off x="393700" y="692150"/>
            <a:ext cx="6070600" cy="3416300"/>
          </a:xfrm>
          <a:ln/>
        </p:spPr>
      </p:sp>
      <p:sp>
        <p:nvSpPr>
          <p:cNvPr id="109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393700" y="692150"/>
            <a:ext cx="6070600"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differences between the three approaches lie largely in what you do with the CRP. In the first approach, you just add it to the company’s cost of equity and treat it as different from all other macro economic risk exposure. In the second, you assume that beta measures exposure to country risk exposure as with all other macro economic risk. In the third approach, you estimate a different exposure to country risk, assuming that it is different from all other risk.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a:xfrm>
            <a:off x="393700" y="692150"/>
            <a:ext cx="6070600" cy="3416300"/>
          </a:xfrm>
          <a:ln/>
        </p:spPr>
      </p:sp>
      <p:sp>
        <p:nvSpPr>
          <p:cNvPr id="114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case of Embraer, its limited revenues in Brazil give it a low equity risk premium. </a:t>
            </a:r>
          </a:p>
          <a:p>
            <a:r>
              <a:rPr lang="en-US">
                <a:latin typeface="Times" charset="0"/>
                <a:ea typeface="ＭＳ Ｐゴシック" charset="0"/>
                <a:cs typeface="ＭＳ Ｐゴシック" charset="0"/>
              </a:rPr>
              <a:t>In the case of Ambev, the computation is messier because it has revenues in many Latin American markets. We use revenue weights to weight the CRP.</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393700" y="692150"/>
            <a:ext cx="6070600"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With a multinational, it is often too messy to do individual countries, either because of the logistics of computing dozens of CRP or because the information is not provided. You can use the regional breakdown to get an approximate ERP. I applied the GDP weighted average from the map to arrive at the ERPs and CRPs for each region.</a:t>
            </a:r>
          </a:p>
          <a:p>
            <a:endParaRPr lang="en-US">
              <a:latin typeface="Times"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393700" y="692150"/>
            <a:ext cx="6070600" cy="3416300"/>
          </a:xfrm>
          <a:ln/>
        </p:spPr>
      </p:sp>
      <p:sp>
        <p:nvSpPr>
          <p:cNvPr id="1208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not meant to be an all inclusive list. While there are undoubtedly other factors to consider, you also have to be able to obtain this information not only on your firm but on other firms in the market. In fact, of the three items listed above, revenue sources may be the only publicly available information on companies.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393700" y="692150"/>
            <a:ext cx="6070600" cy="3416300"/>
          </a:xfrm>
          <a:ln/>
        </p:spPr>
      </p:sp>
      <p:sp>
        <p:nvSpPr>
          <p:cNvPr id="1228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simplistic approach, but it is the easiest one to use. You can usually get the percent of revenues that your firm gets in the country from its annual report. </a:t>
            </a:r>
          </a:p>
          <a:p>
            <a:r>
              <a:rPr lang="en-US">
                <a:latin typeface="Times" charset="0"/>
                <a:ea typeface="ＭＳ Ｐゴシック" charset="0"/>
                <a:cs typeface="ＭＳ Ｐゴシック" charset="0"/>
              </a:rPr>
              <a:t>Notice that Embraer has a lambda close to zero since it gets so little of its revenues in Brazil. Since its factories and work force are still in Brazil, this estimate seems to be too low.</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177405"/>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7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057405"/>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314451"/>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92"/>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6"/>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2"/>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3"/>
            <a:ext cx="2209800" cy="273844"/>
          </a:xfrm>
        </p:spPr>
        <p:txBody>
          <a:bodyPr/>
          <a:lstStyle/>
          <a:p>
            <a:endParaRPr lang="en-US" dirty="0"/>
          </a:p>
        </p:txBody>
      </p:sp>
      <p:sp>
        <p:nvSpPr>
          <p:cNvPr id="5" name="Footer Placeholder 4"/>
          <p:cNvSpPr>
            <a:spLocks noGrp="1"/>
          </p:cNvSpPr>
          <p:nvPr>
            <p:ph type="ftr" sz="quarter" idx="11"/>
          </p:nvPr>
        </p:nvSpPr>
        <p:spPr>
          <a:xfrm>
            <a:off x="45721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1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11" y="4686156"/>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Microsoft_Excel_97_-_2004_Worksheet1.xls"/><Relationship Id="rId5"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lstStyle/>
          <a:p>
            <a:r>
              <a:rPr lang="en-US" dirty="0" smtClean="0"/>
              <a:t>Session 4: Equity Risk Premiums</a:t>
            </a:r>
            <a:endParaRPr lang="en-US" dirty="0"/>
          </a:p>
        </p:txBody>
      </p:sp>
      <p:sp>
        <p:nvSpPr>
          <p:cNvPr id="39938" name="Rectangle 3"/>
          <p:cNvSpPr>
            <a:spLocks noGrp="1" noChangeArrowheads="1"/>
          </p:cNvSpPr>
          <p:nvPr>
            <p:ph type="subTitle" idx="1"/>
          </p:nvPr>
        </p:nvSpPr>
        <p:spPr/>
        <p:txBody>
          <a:bodyPr/>
          <a:lstStyle/>
          <a:p>
            <a:r>
              <a:rPr lang="en-US" smtClean="0"/>
              <a:t>DCF Valuation</a:t>
            </a:r>
            <a:endParaRPr lang="en-US"/>
          </a:p>
        </p:txBody>
      </p:sp>
      <p:sp>
        <p:nvSpPr>
          <p:cNvPr id="4" name="Date Placeholder 3"/>
          <p:cNvSpPr>
            <a:spLocks noGrp="1"/>
          </p:cNvSpPr>
          <p:nvPr>
            <p:ph type="dt" sz="half" idx="10"/>
          </p:nvPr>
        </p:nvSpPr>
        <p:spPr/>
        <p:txBody>
          <a:bodyPr/>
          <a:lstStyle/>
          <a:p>
            <a:pPr algn="ctr"/>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6" name="Slide Number Placeholder 5"/>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 Risk Premiums: Intuition</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The equity risk premium is the premium that investors  charge for investing in the average equity. For lack of  a better description, think of it as the price of bearing a unit of equity risk.</a:t>
            </a:r>
          </a:p>
          <a:p>
            <a:r>
              <a:rPr lang="en-US" dirty="0" smtClean="0"/>
              <a:t>It is a function of </a:t>
            </a:r>
          </a:p>
          <a:p>
            <a:pPr lvl="1"/>
            <a:r>
              <a:rPr lang="en-US" dirty="0" smtClean="0"/>
              <a:t>How risk averse investors are collectively</a:t>
            </a:r>
          </a:p>
          <a:p>
            <a:pPr lvl="1"/>
            <a:r>
              <a:rPr lang="en-US" dirty="0" smtClean="0"/>
              <a:t>How much risk they see in the average equity</a:t>
            </a:r>
          </a:p>
          <a:p>
            <a:r>
              <a:rPr lang="en-US" dirty="0" smtClean="0"/>
              <a:t>The level of the equity risk premium should vary over time as a function of:</a:t>
            </a:r>
          </a:p>
          <a:p>
            <a:pPr lvl="1"/>
            <a:r>
              <a:rPr lang="en-US" dirty="0" smtClean="0"/>
              <a:t>Changing macro economic risk (inflation &amp; GDP growth)</a:t>
            </a:r>
          </a:p>
          <a:p>
            <a:pPr lvl="1"/>
            <a:r>
              <a:rPr lang="en-US" dirty="0" smtClean="0"/>
              <a:t>The fear of catastrophic risk </a:t>
            </a:r>
          </a:p>
          <a:p>
            <a:pPr lvl="1"/>
            <a:r>
              <a:rPr lang="en-US" dirty="0" smtClean="0"/>
              <a:t>The transparency or lack thereof of the companies issuing equity</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extLst>
      <p:ext uri="{BB962C8B-B14F-4D97-AF65-F5344CB8AC3E}">
        <p14:creationId xmlns:p14="http://schemas.microsoft.com/office/powerpoint/2010/main" val="191998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fontScale="90000"/>
          </a:bodyPr>
          <a:lstStyle/>
          <a:p>
            <a:r>
              <a:rPr lang="en-US" smtClean="0"/>
              <a:t>Equity Risk Premiums</a:t>
            </a:r>
            <a:br>
              <a:rPr lang="en-US" smtClean="0"/>
            </a:br>
            <a:r>
              <a:rPr lang="en-US" smtClean="0"/>
              <a:t>The ubiquitous historical risk premium</a:t>
            </a:r>
            <a:endParaRPr lang="en-US" dirty="0"/>
          </a:p>
        </p:txBody>
      </p:sp>
      <p:sp>
        <p:nvSpPr>
          <p:cNvPr id="70658" name="Rectangle 3"/>
          <p:cNvSpPr>
            <a:spLocks noGrp="1" noChangeArrowheads="1"/>
          </p:cNvSpPr>
          <p:nvPr>
            <p:ph sz="quarter" idx="1"/>
          </p:nvPr>
        </p:nvSpPr>
        <p:spPr/>
        <p:txBody>
          <a:bodyPr>
            <a:normAutofit/>
          </a:bodyPr>
          <a:lstStyle/>
          <a:p>
            <a:r>
              <a:rPr lang="en-US" sz="1800" dirty="0" smtClean="0"/>
              <a:t>The historical premium is the premium that stocks have historically earned over riskless securities.</a:t>
            </a:r>
          </a:p>
          <a:p>
            <a:r>
              <a:rPr lang="en-US" sz="1800" dirty="0" smtClean="0"/>
              <a:t>While the users of historical risk premiums act as if it is a fact (rather than an estimate), it is sensitive to </a:t>
            </a:r>
          </a:p>
          <a:p>
            <a:pPr lvl="1"/>
            <a:r>
              <a:rPr lang="en-US" sz="1800" dirty="0" smtClean="0"/>
              <a:t>How far back you go in history…</a:t>
            </a:r>
          </a:p>
          <a:p>
            <a:pPr lvl="1"/>
            <a:r>
              <a:rPr lang="en-US" sz="1800" dirty="0" smtClean="0"/>
              <a:t>Whether you use </a:t>
            </a:r>
            <a:r>
              <a:rPr lang="en-US" sz="1800" dirty="0" err="1" smtClean="0"/>
              <a:t>T.bill</a:t>
            </a:r>
            <a:r>
              <a:rPr lang="en-US" sz="1800" dirty="0" smtClean="0"/>
              <a:t> rates or </a:t>
            </a:r>
            <a:r>
              <a:rPr lang="en-US" sz="1800" dirty="0" err="1" smtClean="0"/>
              <a:t>T.Bond</a:t>
            </a:r>
            <a:r>
              <a:rPr lang="en-US" sz="1800" dirty="0" smtClean="0"/>
              <a:t> rates</a:t>
            </a:r>
          </a:p>
          <a:p>
            <a:pPr lvl="1"/>
            <a:r>
              <a:rPr lang="en-US" sz="1800" dirty="0" smtClean="0"/>
              <a:t>Whether you use geometric or arithmetic averages.</a:t>
            </a:r>
          </a:p>
        </p:txBody>
      </p:sp>
      <p:graphicFrame>
        <p:nvGraphicFramePr>
          <p:cNvPr id="70659" name="Object 2"/>
          <p:cNvGraphicFramePr>
            <a:graphicFrameLocks noChangeAspect="1"/>
          </p:cNvGraphicFramePr>
          <p:nvPr>
            <p:extLst>
              <p:ext uri="{D42A27DB-BD31-4B8C-83A1-F6EECF244321}">
                <p14:modId xmlns:p14="http://schemas.microsoft.com/office/powerpoint/2010/main" val="2619527368"/>
              </p:ext>
            </p:extLst>
          </p:nvPr>
        </p:nvGraphicFramePr>
        <p:xfrm>
          <a:off x="1881330" y="3457430"/>
          <a:ext cx="6210300" cy="1228725"/>
        </p:xfrm>
        <a:graphic>
          <a:graphicData uri="http://schemas.openxmlformats.org/presentationml/2006/ole">
            <mc:AlternateContent xmlns:mc="http://schemas.openxmlformats.org/markup-compatibility/2006">
              <mc:Choice xmlns:v="urn:schemas-microsoft-com:vml" Requires="v">
                <p:oleObj spid="_x0000_s31761" name="Worksheet" r:id="rId4" imgW="6210071" imgH="1638240" progId="Excel.Sheet.8">
                  <p:embed/>
                </p:oleObj>
              </mc:Choice>
              <mc:Fallback>
                <p:oleObj name="Worksheet" r:id="rId4" imgW="6210071" imgH="163824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1330" y="3457430"/>
                        <a:ext cx="62103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28574829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r>
              <a:rPr lang="en-US" smtClean="0"/>
              <a:t>The perils of trusting the past…….</a:t>
            </a:r>
            <a:endParaRPr lang="en-US"/>
          </a:p>
        </p:txBody>
      </p:sp>
      <p:sp>
        <p:nvSpPr>
          <p:cNvPr id="72706" name="Rectangle 3"/>
          <p:cNvSpPr>
            <a:spLocks noGrp="1" noChangeArrowheads="1"/>
          </p:cNvSpPr>
          <p:nvPr>
            <p:ph sz="quarter" idx="1"/>
          </p:nvPr>
        </p:nvSpPr>
        <p:spPr/>
        <p:txBody>
          <a:bodyPr>
            <a:normAutofit fontScale="77500" lnSpcReduction="20000"/>
          </a:bodyPr>
          <a:lstStyle/>
          <a:p>
            <a:r>
              <a:rPr lang="en-US" u="sng" dirty="0" smtClean="0"/>
              <a:t>Noisy estimates</a:t>
            </a:r>
            <a:r>
              <a:rPr lang="en-US" dirty="0" smtClean="0"/>
              <a:t>: Even with long time periods of history, the risk premium that you derive will have substantial standard error. For instance, if you go back to 1928 (about 80 years of history) and you assume a standard deviation of 20% in annual stock returns, you arrive at a standard error of greater than 2%:  </a:t>
            </a:r>
          </a:p>
          <a:p>
            <a:pPr marL="0" indent="0" algn="ctr">
              <a:buNone/>
            </a:pPr>
            <a:r>
              <a:rPr lang="en-US" dirty="0" smtClean="0"/>
              <a:t>Standard Error in Premium = 20%/√80 = 2.26%</a:t>
            </a:r>
          </a:p>
          <a:p>
            <a:r>
              <a:rPr lang="en-US" u="sng" dirty="0" smtClean="0"/>
              <a:t>Survivorship Bias</a:t>
            </a:r>
            <a:r>
              <a:rPr lang="en-US" dirty="0" smtClean="0"/>
              <a:t>: Using historical data from the U.S. equity markets over the twentieth century does create a sampling bias. After all, the US economy and equity markets were among the most successful of the global economies that you could have invested in early in the century.</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17837705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612775" y="171450"/>
            <a:ext cx="8153400" cy="742950"/>
          </a:xfrm>
        </p:spPr>
        <p:txBody>
          <a:bodyPr/>
          <a:lstStyle/>
          <a:p>
            <a:pPr eaLnBrk="1" hangingPunct="1"/>
            <a:r>
              <a:rPr lang="en-US">
                <a:latin typeface="Calibri" charset="0"/>
              </a:rPr>
              <a:t>An Updated Equity Risk Premium: </a:t>
            </a:r>
          </a:p>
        </p:txBody>
      </p:sp>
      <p:sp>
        <p:nvSpPr>
          <p:cNvPr id="140290" name="Content Placeholder 2"/>
          <p:cNvSpPr>
            <a:spLocks noGrp="1"/>
          </p:cNvSpPr>
          <p:nvPr>
            <p:ph sz="quarter" idx="1"/>
          </p:nvPr>
        </p:nvSpPr>
        <p:spPr>
          <a:xfrm>
            <a:off x="612775" y="1200150"/>
            <a:ext cx="8153400" cy="3371850"/>
          </a:xfrm>
        </p:spPr>
        <p:txBody>
          <a:bodyPr/>
          <a:lstStyle/>
          <a:p>
            <a:pPr eaLnBrk="1" hangingPunct="1"/>
            <a:r>
              <a:rPr lang="en-US" sz="2000">
                <a:latin typeface="Calibri" charset="0"/>
              </a:rPr>
              <a:t>On January 1, 2013, the S&amp;P 500 was at 1426.19, essentially unchanged for the year. And it was a year of macro shocks – political upheaval in the Middle East and sovereign debt problems in Europe. The treasury bond rate dropped below 2% and buybacks/dividends surged.</a:t>
            </a:r>
          </a:p>
        </p:txBody>
      </p:sp>
      <p:pic>
        <p:nvPicPr>
          <p:cNvPr id="14029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57452"/>
            <a:ext cx="9144000" cy="1971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0292" name="Footer Placeholder 3"/>
          <p:cNvSpPr>
            <a:spLocks noGrp="1"/>
          </p:cNvSpPr>
          <p:nvPr>
            <p:ph type="ftr" sz="quarter" idx="4294967295"/>
          </p:nvPr>
        </p:nvSpPr>
        <p:spPr bwMode="auto">
          <a:xfrm>
            <a:off x="609609" y="4686300"/>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92500" lnSpcReduction="10000"/>
          </a:bodyPr>
          <a:lstStyle/>
          <a:p>
            <a:pPr>
              <a:defRPr/>
            </a:pPr>
            <a:endParaRPr lang="en-US" dirty="0"/>
          </a:p>
        </p:txBody>
      </p:sp>
    </p:spTree>
    <p:extLst>
      <p:ext uri="{BB962C8B-B14F-4D97-AF65-F5344CB8AC3E}">
        <p14:creationId xmlns:p14="http://schemas.microsoft.com/office/powerpoint/2010/main" val="44521838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lstStyle/>
          <a:p>
            <a:r>
              <a:rPr lang="en-US" dirty="0" smtClean="0"/>
              <a:t>Implied Premiums in the US: 1960-2012</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solidFill>
                <a:srgbClr val="FFFFFF"/>
              </a:solidFill>
            </a:endParaRPr>
          </a:p>
        </p:txBody>
      </p:sp>
      <p:graphicFrame>
        <p:nvGraphicFramePr>
          <p:cNvPr id="11" name="Content Placeholder 10"/>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287843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p:txBody>
          <a:bodyPr/>
          <a:lstStyle/>
          <a:p>
            <a:r>
              <a:rPr lang="en-US" smtClean="0"/>
              <a:t>Why implied premiums matter?</a:t>
            </a:r>
            <a:endParaRPr lang="en-US"/>
          </a:p>
        </p:txBody>
      </p:sp>
      <p:sp>
        <p:nvSpPr>
          <p:cNvPr id="119810" name="Rectangle 3"/>
          <p:cNvSpPr>
            <a:spLocks noGrp="1" noChangeArrowheads="1"/>
          </p:cNvSpPr>
          <p:nvPr>
            <p:ph sz="quarter" idx="1"/>
          </p:nvPr>
        </p:nvSpPr>
        <p:spPr/>
        <p:txBody>
          <a:bodyPr>
            <a:normAutofit fontScale="70000" lnSpcReduction="20000"/>
          </a:bodyPr>
          <a:lstStyle/>
          <a:p>
            <a:r>
              <a:rPr lang="en-US" dirty="0" smtClean="0"/>
              <a:t>In many investment banks, it is common practice (especially in corporate finance departments) to use historical risk premiums (and arithmetic averages at that) as risk premiums to compute cost of equity. If all analysts in the department used the geometric average premium for 1928-2012 of 4.2% to value stocks in January 2013, given the implied premium of 5.78%, what were they likely to find?</a:t>
            </a:r>
          </a:p>
          <a:p>
            <a:r>
              <a:rPr lang="en-US" dirty="0" smtClean="0"/>
              <a:t>The values they obtain will be too low (most stocks will look overvalued)</a:t>
            </a:r>
          </a:p>
          <a:p>
            <a:r>
              <a:rPr lang="en-US" dirty="0" smtClean="0"/>
              <a:t>The values they obtain will be too high (most stocks will look under valued) </a:t>
            </a:r>
          </a:p>
          <a:p>
            <a:r>
              <a:rPr lang="en-US" dirty="0" smtClean="0"/>
              <a:t>There should be no systematic bias as long as they use the same premium (4.2%) to value all stocks.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364766946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12648" y="171450"/>
            <a:ext cx="8531352" cy="546022"/>
          </a:xfrm>
        </p:spPr>
        <p:txBody>
          <a:bodyPr>
            <a:normAutofit fontScale="90000"/>
          </a:bodyPr>
          <a:lstStyle/>
          <a:p>
            <a:r>
              <a:rPr lang="en-US" dirty="0" smtClean="0"/>
              <a:t>Estimating a risk premium for an emerging market</a:t>
            </a:r>
            <a:br>
              <a:rPr lang="en-US" dirty="0" smtClean="0"/>
            </a:br>
            <a:r>
              <a:rPr lang="en-US" dirty="0" smtClean="0"/>
              <a:t>Approach 1: Build off a mature market premium</a:t>
            </a:r>
            <a:endParaRPr lang="en-US" dirty="0"/>
          </a:p>
        </p:txBody>
      </p:sp>
      <p:sp>
        <p:nvSpPr>
          <p:cNvPr id="58370" name="Content Placeholder 3"/>
          <p:cNvSpPr>
            <a:spLocks noGrp="1"/>
          </p:cNvSpPr>
          <p:nvPr>
            <p:ph sz="quarter" idx="1"/>
          </p:nvPr>
        </p:nvSpPr>
        <p:spPr/>
        <p:txBody>
          <a:bodyPr>
            <a:normAutofit fontScale="62500" lnSpcReduction="20000"/>
          </a:bodyPr>
          <a:lstStyle/>
          <a:p>
            <a:r>
              <a:rPr lang="en-US" dirty="0" smtClean="0"/>
              <a:t>Assume that the equity risk premium for the US and other mature equity markets was 5.8% in January 2013. You could then add on an additional premium for investing in an emerging markets.</a:t>
            </a:r>
          </a:p>
          <a:p>
            <a:r>
              <a:rPr lang="en-US" dirty="0" smtClean="0"/>
              <a:t>Two ways of estimating the country risk premium:</a:t>
            </a:r>
          </a:p>
          <a:p>
            <a:pPr lvl="1"/>
            <a:r>
              <a:rPr lang="en-US" dirty="0" smtClean="0"/>
              <a:t>Default spread on Country Bond: In this approach, the country equity risk premium is set equal to the default spread of the bond issued by the country. Brazil’s default spread, based on its rating, in September 2011 was 1.75%.</a:t>
            </a:r>
          </a:p>
          <a:p>
            <a:pPr lvl="2"/>
            <a:r>
              <a:rPr lang="en-US" dirty="0" smtClean="0"/>
              <a:t>Equity Risk Premium for Brazil = 5.8% + 1.75% = 7.55%</a:t>
            </a:r>
          </a:p>
          <a:p>
            <a:pPr lvl="1"/>
            <a:r>
              <a:rPr lang="en-US" dirty="0" smtClean="0"/>
              <a:t>Adjusted for equity risk: The country equity risk premium is based upon the volatility of the equity market relative to the government bond  rate.</a:t>
            </a:r>
          </a:p>
          <a:p>
            <a:pPr lvl="2"/>
            <a:r>
              <a:rPr lang="en-US" dirty="0" smtClean="0"/>
              <a:t>Standard Deviation in </a:t>
            </a:r>
            <a:r>
              <a:rPr lang="en-US" dirty="0" err="1" smtClean="0"/>
              <a:t>Bovespa</a:t>
            </a:r>
            <a:r>
              <a:rPr lang="en-US" dirty="0" smtClean="0"/>
              <a:t> = 21%</a:t>
            </a:r>
          </a:p>
          <a:p>
            <a:pPr lvl="2"/>
            <a:r>
              <a:rPr lang="en-US" dirty="0" smtClean="0"/>
              <a:t>Standard Deviation in Brazilian government bond= 14%</a:t>
            </a:r>
          </a:p>
          <a:p>
            <a:pPr lvl="2"/>
            <a:r>
              <a:rPr lang="en-US" dirty="0" smtClean="0"/>
              <a:t>Default spread on Brazilian Bond= 1.75%</a:t>
            </a:r>
          </a:p>
          <a:p>
            <a:pPr lvl="2"/>
            <a:r>
              <a:rPr lang="en-US" dirty="0" smtClean="0"/>
              <a:t>Total equity risk premium for Brazil = 5.8% + 1.75% (21/14) = 8.43%</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3866140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Approach 2: Estimate an implied equity risk premium for Brazil</a:t>
            </a:r>
            <a:endParaRPr lang="en-US" dirty="0"/>
          </a:p>
        </p:txBody>
      </p:sp>
      <p:sp>
        <p:nvSpPr>
          <p:cNvPr id="6" name="Footer Placeholder 5"/>
          <p:cNvSpPr>
            <a:spLocks noGrp="1"/>
          </p:cNvSpPr>
          <p:nvPr>
            <p:ph type="ftr" sz="quarter" idx="11"/>
          </p:nvPr>
        </p:nvSpPr>
        <p:spPr/>
        <p:txBody>
          <a:bodyPr/>
          <a:lstStyle/>
          <a:p>
            <a:r>
              <a:rPr lang="en-US" smtClean="0"/>
              <a:t>Aswath Damodaran</a:t>
            </a:r>
            <a:endParaRPr lang="en-US" dirty="0"/>
          </a:p>
        </p:txBody>
      </p:sp>
      <p:sp>
        <p:nvSpPr>
          <p:cNvPr id="7" name="Slide Number Placeholder 6"/>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solidFill>
                <a:srgbClr val="FFFFFF"/>
              </a:solidFill>
            </a:endParaRPr>
          </a:p>
        </p:txBody>
      </p:sp>
      <p:pic>
        <p:nvPicPr>
          <p:cNvPr id="9" name="Content Placeholder 1"/>
          <p:cNvPicPr>
            <a:picLocks noGrp="1" noChangeAspect="1"/>
          </p:cNvPicPr>
          <p:nvPr>
            <p:ph sz="quarter" idx="1"/>
          </p:nvPr>
        </p:nvPicPr>
        <p:blipFill>
          <a:blip r:embed="rId2">
            <a:extLst>
              <a:ext uri="{28A0092B-C50C-407E-A947-70E740481C1C}">
                <a14:useLocalDpi xmlns:a14="http://schemas.microsoft.com/office/drawing/2010/main" val="0"/>
              </a:ext>
            </a:extLst>
          </a:blip>
          <a:srcRect l="-32329" r="-32329"/>
          <a:stretch>
            <a:fillRect/>
          </a:stretch>
        </p:blipFill>
        <p:spPr/>
      </p:pic>
    </p:spTree>
    <p:extLst>
      <p:ext uri="{BB962C8B-B14F-4D97-AF65-F5344CB8AC3E}">
        <p14:creationId xmlns:p14="http://schemas.microsoft.com/office/powerpoint/2010/main" val="105550927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
            <a:ext cx="84582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6" name="TextBox 29"/>
          <p:cNvSpPr txBox="1">
            <a:spLocks noChangeArrowheads="1"/>
          </p:cNvSpPr>
          <p:nvPr/>
        </p:nvSpPr>
        <p:spPr bwMode="auto">
          <a:xfrm>
            <a:off x="76201" y="457200"/>
            <a:ext cx="2657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i="1">
                <a:solidFill>
                  <a:srgbClr val="000000"/>
                </a:solidFill>
                <a:latin typeface="Helvetica" charset="0"/>
              </a:rPr>
              <a:t>Country Risk Premiums</a:t>
            </a:r>
          </a:p>
          <a:p>
            <a:pPr eaLnBrk="1" hangingPunct="1"/>
            <a:r>
              <a:rPr lang="en-US" sz="1800" i="1">
                <a:solidFill>
                  <a:srgbClr val="000000"/>
                </a:solidFill>
                <a:latin typeface="Helvetica" charset="0"/>
              </a:rPr>
              <a:t>January 2013</a:t>
            </a:r>
          </a:p>
        </p:txBody>
      </p:sp>
      <p:sp>
        <p:nvSpPr>
          <p:cNvPr id="108547" name="TextBox 19"/>
          <p:cNvSpPr txBox="1">
            <a:spLocks noChangeArrowheads="1"/>
          </p:cNvSpPr>
          <p:nvPr/>
        </p:nvSpPr>
        <p:spPr bwMode="auto">
          <a:xfrm>
            <a:off x="7097713" y="4343400"/>
            <a:ext cx="20488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solidFill>
                  <a:schemeClr val="bg2"/>
                </a:solidFill>
              </a:rPr>
              <a:t>Black #: Total ERP</a:t>
            </a:r>
          </a:p>
          <a:p>
            <a:pPr eaLnBrk="1" hangingPunct="1"/>
            <a:r>
              <a:rPr lang="en-US" sz="1200" i="1">
                <a:solidFill>
                  <a:srgbClr val="FF0000"/>
                </a:solidFill>
              </a:rPr>
              <a:t>Red #: Country risk premium</a:t>
            </a:r>
          </a:p>
          <a:p>
            <a:pPr eaLnBrk="1" hangingPunct="1"/>
            <a:r>
              <a:rPr lang="en-US" sz="1200" i="1">
                <a:solidFill>
                  <a:srgbClr val="FF0000"/>
                </a:solidFill>
              </a:rPr>
              <a:t>AVG: GDP weighted average</a:t>
            </a:r>
          </a:p>
        </p:txBody>
      </p:sp>
      <p:graphicFrame>
        <p:nvGraphicFramePr>
          <p:cNvPr id="2" name="Table 1"/>
          <p:cNvGraphicFramePr>
            <a:graphicFrameLocks noGrp="1"/>
          </p:cNvGraphicFramePr>
          <p:nvPr/>
        </p:nvGraphicFramePr>
        <p:xfrm>
          <a:off x="2438400" y="3236119"/>
          <a:ext cx="1955800" cy="1907386"/>
        </p:xfrm>
        <a:graphic>
          <a:graphicData uri="http://schemas.openxmlformats.org/drawingml/2006/table">
            <a:tbl>
              <a:tblPr/>
              <a:tblGrid>
                <a:gridCol w="863600"/>
                <a:gridCol w="520700"/>
                <a:gridCol w="571500"/>
              </a:tblGrid>
              <a:tr h="146722">
                <a:tc>
                  <a:txBody>
                    <a:bodyPr/>
                    <a:lstStyle/>
                    <a:p>
                      <a:pPr algn="l" fontAlgn="b"/>
                      <a:r>
                        <a:rPr lang="en-US" sz="900" b="0" i="0" u="none" strike="noStrike">
                          <a:solidFill>
                            <a:srgbClr val="000000"/>
                          </a:solidFill>
                          <a:effectLst/>
                          <a:latin typeface="Times"/>
                        </a:rPr>
                        <a:t>Angola</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4.88%</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10.68%</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Botswana</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1.50%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7.30%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Egypt</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7.50%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13.30%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Kenya</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6.00%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11.80%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Mauritius</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2.25%</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8.05%</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Morocco</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3.60%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9.40%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Namibia</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3.00%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dirty="0">
                          <a:solidFill>
                            <a:srgbClr val="000000"/>
                          </a:solidFill>
                          <a:effectLst/>
                          <a:latin typeface="Times"/>
                        </a:rPr>
                        <a:t>Nigeria</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4.88%</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10.68%</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Senegal</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6.00%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11.80%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South Africa</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2.25%</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8.05%</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Tunisia</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3.00%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0" i="0" u="none" strike="noStrike">
                          <a:solidFill>
                            <a:srgbClr val="000000"/>
                          </a:solidFill>
                          <a:effectLst/>
                          <a:latin typeface="Times"/>
                        </a:rPr>
                        <a:t>Zambia</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6.00%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11.80%</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722">
                <a:tc>
                  <a:txBody>
                    <a:bodyPr/>
                    <a:lstStyle/>
                    <a:p>
                      <a:pPr algn="l" fontAlgn="b"/>
                      <a:r>
                        <a:rPr lang="en-US" sz="900" b="1" i="0" u="none" strike="noStrike">
                          <a:solidFill>
                            <a:srgbClr val="000000"/>
                          </a:solidFill>
                          <a:effectLst/>
                          <a:latin typeface="Times"/>
                        </a:rPr>
                        <a:t>Africa</a:t>
                      </a: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1" i="0" u="none" strike="noStrike" dirty="0" smtClean="0">
                          <a:solidFill>
                            <a:srgbClr val="FF0000"/>
                          </a:solidFill>
                          <a:effectLst/>
                          <a:latin typeface="Times"/>
                        </a:rPr>
                        <a:t>4.29%</a:t>
                      </a:r>
                      <a:endParaRPr lang="en-US" sz="900" b="1" i="0" u="none" strike="noStrike" dirty="0">
                        <a:solidFill>
                          <a:srgbClr val="FF0000"/>
                        </a:solidFill>
                        <a:effectLst/>
                        <a:latin typeface="Times"/>
                      </a:endParaRP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1" i="0" u="none" strike="noStrike" dirty="0" smtClean="0">
                          <a:solidFill>
                            <a:srgbClr val="000000"/>
                          </a:solidFill>
                          <a:effectLst/>
                          <a:latin typeface="Times"/>
                        </a:rPr>
                        <a:t>10.09%</a:t>
                      </a:r>
                      <a:endParaRPr lang="en-US" sz="900" b="1" i="0" u="none" strike="noStrike" dirty="0">
                        <a:solidFill>
                          <a:srgbClr val="000000"/>
                        </a:solidFill>
                        <a:effectLst/>
                        <a:latin typeface="Times"/>
                      </a:endParaRPr>
                    </a:p>
                  </a:txBody>
                  <a:tcPr marL="12700" marR="12700"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4" name="Table 3"/>
          <p:cNvGraphicFramePr>
            <a:graphicFrameLocks noGrp="1"/>
          </p:cNvGraphicFramePr>
          <p:nvPr/>
        </p:nvGraphicFramePr>
        <p:xfrm>
          <a:off x="2286000" y="0"/>
          <a:ext cx="2286000" cy="3117082"/>
        </p:xfrm>
        <a:graphic>
          <a:graphicData uri="http://schemas.openxmlformats.org/drawingml/2006/table">
            <a:tbl>
              <a:tblPr/>
              <a:tblGrid>
                <a:gridCol w="838200"/>
                <a:gridCol w="800819"/>
                <a:gridCol w="646981"/>
              </a:tblGrid>
              <a:tr h="146683">
                <a:tc>
                  <a:txBody>
                    <a:bodyPr/>
                    <a:lstStyle/>
                    <a:p>
                      <a:pPr algn="l" fontAlgn="b"/>
                      <a:r>
                        <a:rPr lang="en-US" sz="900" b="0" i="0" u="none" strike="noStrike">
                          <a:solidFill>
                            <a:srgbClr val="000000"/>
                          </a:solidFill>
                          <a:effectLst/>
                          <a:latin typeface="Times"/>
                        </a:rPr>
                        <a:t>Belgium</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1.05%</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6.85%</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Germany</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0.00%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5.80%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Portugal</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4.88%</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10.68%</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Italy</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2.63%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8.43%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6122">
                <a:tc>
                  <a:txBody>
                    <a:bodyPr/>
                    <a:lstStyle/>
                    <a:p>
                      <a:pPr algn="l" fontAlgn="b"/>
                      <a:r>
                        <a:rPr lang="en-US" sz="900" b="0" i="0" u="none" strike="noStrike" dirty="0">
                          <a:solidFill>
                            <a:srgbClr val="000000"/>
                          </a:solidFill>
                          <a:effectLst/>
                          <a:latin typeface="Times"/>
                        </a:rPr>
                        <a:t>Luxembourg</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0.00%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5.80%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Austria</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0.00%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5.80%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Denmark</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0.00%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5.80%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France</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0.38%</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6.18%</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375">
                <a:tc>
                  <a:txBody>
                    <a:bodyPr/>
                    <a:lstStyle/>
                    <a:p>
                      <a:pPr algn="l" fontAlgn="b"/>
                      <a:r>
                        <a:rPr lang="en-US" sz="800" b="0" i="0" u="none" strike="noStrike" dirty="0">
                          <a:solidFill>
                            <a:srgbClr val="000000"/>
                          </a:solidFill>
                          <a:effectLst/>
                          <a:latin typeface="Times"/>
                        </a:rPr>
                        <a:t>Finland</a:t>
                      </a:r>
                    </a:p>
                  </a:txBody>
                  <a:tcPr marL="11338" marR="11338" marT="85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0.00%</a:t>
                      </a:r>
                    </a:p>
                  </a:txBody>
                  <a:tcPr marL="11338" marR="11338" marT="85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000000"/>
                          </a:solidFill>
                          <a:effectLst/>
                          <a:latin typeface="Times"/>
                        </a:rPr>
                        <a:t>5.80%</a:t>
                      </a:r>
                    </a:p>
                  </a:txBody>
                  <a:tcPr marL="11338" marR="11338" marT="85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dirty="0">
                          <a:solidFill>
                            <a:srgbClr val="000000"/>
                          </a:solidFill>
                          <a:effectLst/>
                          <a:latin typeface="Times"/>
                        </a:rPr>
                        <a:t>Greece</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10.50%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16.30%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dirty="0">
                          <a:solidFill>
                            <a:srgbClr val="000000"/>
                          </a:solidFill>
                          <a:effectLst/>
                          <a:latin typeface="Times"/>
                        </a:rPr>
                        <a:t>Iceland</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3.00%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375">
                <a:tc>
                  <a:txBody>
                    <a:bodyPr/>
                    <a:lstStyle/>
                    <a:p>
                      <a:pPr algn="l" fontAlgn="b"/>
                      <a:r>
                        <a:rPr lang="en-US" sz="800" b="0" i="0" u="none" strike="noStrike" dirty="0">
                          <a:solidFill>
                            <a:srgbClr val="000000"/>
                          </a:solidFill>
                          <a:effectLst/>
                          <a:latin typeface="Times"/>
                        </a:rPr>
                        <a:t>Ireland</a:t>
                      </a:r>
                    </a:p>
                  </a:txBody>
                  <a:tcPr marL="11338" marR="11338" marT="85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3.60%</a:t>
                      </a:r>
                    </a:p>
                  </a:txBody>
                  <a:tcPr marL="11338" marR="11338" marT="85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000000"/>
                          </a:solidFill>
                          <a:effectLst/>
                          <a:latin typeface="Times"/>
                        </a:rPr>
                        <a:t>9.40%</a:t>
                      </a:r>
                    </a:p>
                  </a:txBody>
                  <a:tcPr marL="11338" marR="11338" marT="85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73724">
                <a:tc>
                  <a:txBody>
                    <a:bodyPr/>
                    <a:lstStyle/>
                    <a:p>
                      <a:pPr algn="l" fontAlgn="b"/>
                      <a:r>
                        <a:rPr lang="en-US" sz="900" b="0" i="0" u="none" strike="noStrike" dirty="0" smtClean="0">
                          <a:solidFill>
                            <a:srgbClr val="000000"/>
                          </a:solidFill>
                          <a:effectLst/>
                          <a:latin typeface="Times"/>
                        </a:rPr>
                        <a:t>Netherlands</a:t>
                      </a:r>
                      <a:endParaRPr lang="en-US" sz="900" b="0" i="0" u="none" strike="noStrike" dirty="0">
                        <a:solidFill>
                          <a:srgbClr val="000000"/>
                        </a:solidFill>
                        <a:effectLst/>
                        <a:latin typeface="Times"/>
                      </a:endParaRP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smtClean="0">
                          <a:solidFill>
                            <a:srgbClr val="FF0000"/>
                          </a:solidFill>
                          <a:effectLst/>
                          <a:latin typeface="Times"/>
                        </a:rPr>
                        <a:t>0.00%</a:t>
                      </a:r>
                      <a:endParaRPr lang="en-US" sz="900" b="0" i="0" u="none" strike="noStrike" dirty="0">
                        <a:solidFill>
                          <a:srgbClr val="FF0000"/>
                        </a:solidFill>
                        <a:effectLst/>
                        <a:latin typeface="Times"/>
                      </a:endParaRP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smtClean="0">
                          <a:solidFill>
                            <a:srgbClr val="000000"/>
                          </a:solidFill>
                          <a:effectLst/>
                          <a:latin typeface="Times"/>
                        </a:rPr>
                        <a:t>5.80%</a:t>
                      </a:r>
                      <a:endParaRPr lang="en-US" sz="900" b="0" i="0" u="none" strike="noStrike" dirty="0">
                        <a:solidFill>
                          <a:srgbClr val="000000"/>
                        </a:solidFill>
                        <a:effectLst/>
                        <a:latin typeface="Times"/>
                      </a:endParaRP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dirty="0">
                          <a:solidFill>
                            <a:srgbClr val="000000"/>
                          </a:solidFill>
                          <a:effectLst/>
                          <a:latin typeface="Times"/>
                        </a:rPr>
                        <a:t>Norway</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0.00%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000000"/>
                          </a:solidFill>
                          <a:effectLst/>
                          <a:latin typeface="Times"/>
                        </a:rPr>
                        <a:t>5.80%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Slovenia</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2.63%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8.43%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Spain</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3.00%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Sweden</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0.00%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5.80%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7558">
                <a:tc>
                  <a:txBody>
                    <a:bodyPr/>
                    <a:lstStyle/>
                    <a:p>
                      <a:pPr algn="l" fontAlgn="b"/>
                      <a:r>
                        <a:rPr lang="en-US" sz="900" b="0" i="0" u="none" strike="noStrike" dirty="0">
                          <a:solidFill>
                            <a:srgbClr val="000000"/>
                          </a:solidFill>
                          <a:effectLst/>
                          <a:latin typeface="Times"/>
                        </a:rPr>
                        <a:t>Switzerland</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0.00%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5.80%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Turkey</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3.60%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9.40%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0" i="0" u="none" strike="noStrike">
                          <a:solidFill>
                            <a:srgbClr val="000000"/>
                          </a:solidFill>
                          <a:effectLst/>
                          <a:latin typeface="Times"/>
                        </a:rPr>
                        <a:t>UK</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0.00%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5.80%</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3">
                <a:tc>
                  <a:txBody>
                    <a:bodyPr/>
                    <a:lstStyle/>
                    <a:p>
                      <a:pPr algn="l" fontAlgn="b"/>
                      <a:r>
                        <a:rPr lang="en-US" sz="900" b="1" i="0" u="none" strike="noStrike" dirty="0" err="1" smtClean="0">
                          <a:solidFill>
                            <a:srgbClr val="000000"/>
                          </a:solidFill>
                          <a:effectLst/>
                          <a:latin typeface="Times"/>
                        </a:rPr>
                        <a:t>W.Europe</a:t>
                      </a:r>
                      <a:endParaRPr lang="en-US" sz="900" b="1" i="0" u="none" strike="noStrike" dirty="0">
                        <a:solidFill>
                          <a:srgbClr val="000000"/>
                        </a:solidFill>
                        <a:effectLst/>
                        <a:latin typeface="Times"/>
                      </a:endParaRPr>
                    </a:p>
                  </a:txBody>
                  <a:tcPr marL="12700" marR="12700" marT="952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900" b="1" i="0" u="none" strike="noStrike" dirty="0" smtClean="0">
                          <a:solidFill>
                            <a:srgbClr val="FF0000"/>
                          </a:solidFill>
                          <a:effectLst/>
                          <a:latin typeface="Times"/>
                        </a:rPr>
                        <a:t>1.05%</a:t>
                      </a:r>
                      <a:endParaRPr lang="en-US" sz="900" b="1" i="0" u="none" strike="noStrike" dirty="0">
                        <a:solidFill>
                          <a:srgbClr val="FF0000"/>
                        </a:solidFill>
                        <a:effectLst/>
                        <a:latin typeface="Times"/>
                      </a:endParaRPr>
                    </a:p>
                  </a:txBody>
                  <a:tcPr marL="12700" marR="12700" marT="952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900" b="1" i="0" u="none" strike="noStrike" dirty="0" smtClean="0">
                          <a:solidFill>
                            <a:srgbClr val="000000"/>
                          </a:solidFill>
                          <a:effectLst/>
                          <a:latin typeface="Times"/>
                        </a:rPr>
                        <a:t>6.85%</a:t>
                      </a:r>
                      <a:endParaRPr lang="en-US" sz="900" b="1" i="0" u="none" strike="noStrike" dirty="0">
                        <a:solidFill>
                          <a:srgbClr val="000000"/>
                        </a:solidFill>
                        <a:effectLst/>
                        <a:latin typeface="Times"/>
                      </a:endParaRPr>
                    </a:p>
                  </a:txBody>
                  <a:tcPr marL="12700" marR="12700" marT="952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r>
            </a:tbl>
          </a:graphicData>
        </a:graphic>
      </p:graphicFrame>
      <p:graphicFrame>
        <p:nvGraphicFramePr>
          <p:cNvPr id="5" name="Table 4"/>
          <p:cNvGraphicFramePr>
            <a:graphicFrameLocks noGrp="1"/>
          </p:cNvGraphicFramePr>
          <p:nvPr/>
        </p:nvGraphicFramePr>
        <p:xfrm>
          <a:off x="228600" y="1371600"/>
          <a:ext cx="2019300" cy="440532"/>
        </p:xfrm>
        <a:graphic>
          <a:graphicData uri="http://schemas.openxmlformats.org/drawingml/2006/table">
            <a:tbl>
              <a:tblPr/>
              <a:tblGrid>
                <a:gridCol w="876300"/>
                <a:gridCol w="571500"/>
                <a:gridCol w="571500"/>
              </a:tblGrid>
              <a:tr h="146844">
                <a:tc>
                  <a:txBody>
                    <a:bodyPr/>
                    <a:lstStyle/>
                    <a:p>
                      <a:pPr algn="l" fontAlgn="b"/>
                      <a:r>
                        <a:rPr lang="en-US" sz="900" b="0" i="0" u="none" strike="noStrike">
                          <a:solidFill>
                            <a:srgbClr val="000000"/>
                          </a:solidFill>
                          <a:effectLst/>
                          <a:latin typeface="Times"/>
                        </a:rPr>
                        <a:t>Canada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0.00%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5.80%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844">
                <a:tc>
                  <a:txBody>
                    <a:bodyPr/>
                    <a:lstStyle/>
                    <a:p>
                      <a:pPr algn="l" fontAlgn="b"/>
                      <a:r>
                        <a:rPr lang="en-US" sz="900" b="0" i="0" u="none" strike="noStrike" dirty="0" smtClean="0">
                          <a:solidFill>
                            <a:srgbClr val="000000"/>
                          </a:solidFill>
                          <a:effectLst/>
                          <a:latin typeface="Times"/>
                        </a:rPr>
                        <a:t>USA</a:t>
                      </a:r>
                      <a:endParaRPr lang="en-US" sz="900" b="0" i="0" u="none" strike="noStrike" dirty="0">
                        <a:solidFill>
                          <a:srgbClr val="000000"/>
                        </a:solidFill>
                        <a:effectLst/>
                        <a:latin typeface="Times"/>
                      </a:endParaRP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0.00%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5.80%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844">
                <a:tc>
                  <a:txBody>
                    <a:bodyPr/>
                    <a:lstStyle/>
                    <a:p>
                      <a:pPr algn="l" fontAlgn="b"/>
                      <a:r>
                        <a:rPr lang="en-US" sz="900" b="1" i="0" u="none" strike="noStrike" dirty="0">
                          <a:solidFill>
                            <a:srgbClr val="000000"/>
                          </a:solidFill>
                          <a:effectLst/>
                          <a:latin typeface="Times"/>
                        </a:rPr>
                        <a:t>N. America</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1" i="0" u="none" strike="noStrike" dirty="0">
                          <a:solidFill>
                            <a:srgbClr val="FF0000"/>
                          </a:solidFill>
                          <a:effectLst/>
                          <a:latin typeface="Times"/>
                        </a:rPr>
                        <a:t>0.00%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1" i="0" u="none" strike="noStrike" dirty="0">
                          <a:solidFill>
                            <a:srgbClr val="000000"/>
                          </a:solidFill>
                          <a:effectLst/>
                          <a:latin typeface="Times"/>
                        </a:rPr>
                        <a:t>5.80%</a:t>
                      </a:r>
                    </a:p>
                  </a:txBody>
                  <a:tcPr marL="12700" marR="12700" marT="95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8" name="Table 7"/>
          <p:cNvGraphicFramePr>
            <a:graphicFrameLocks noGrp="1"/>
          </p:cNvGraphicFramePr>
          <p:nvPr/>
        </p:nvGraphicFramePr>
        <p:xfrm>
          <a:off x="4572000" y="3676650"/>
          <a:ext cx="2501900" cy="1466850"/>
        </p:xfrm>
        <a:graphic>
          <a:graphicData uri="http://schemas.openxmlformats.org/drawingml/2006/table">
            <a:tbl>
              <a:tblPr/>
              <a:tblGrid>
                <a:gridCol w="1422400"/>
                <a:gridCol w="520700"/>
                <a:gridCol w="558800"/>
              </a:tblGrid>
              <a:tr h="146685">
                <a:tc>
                  <a:txBody>
                    <a:bodyPr/>
                    <a:lstStyle/>
                    <a:p>
                      <a:pPr algn="l" fontAlgn="b"/>
                      <a:r>
                        <a:rPr lang="en-US" sz="900" b="0" i="0" u="none" strike="noStrike">
                          <a:solidFill>
                            <a:srgbClr val="000000"/>
                          </a:solidFill>
                          <a:effectLst/>
                          <a:latin typeface="Times"/>
                        </a:rPr>
                        <a:t>Bahrain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2.25%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5">
                <a:tc>
                  <a:txBody>
                    <a:bodyPr/>
                    <a:lstStyle/>
                    <a:p>
                      <a:pPr algn="l" fontAlgn="b"/>
                      <a:r>
                        <a:rPr lang="en-US" sz="900" b="0" i="0" u="none" strike="noStrike">
                          <a:solidFill>
                            <a:srgbClr val="000000"/>
                          </a:solidFill>
                          <a:effectLst/>
                          <a:latin typeface="Times"/>
                        </a:rPr>
                        <a:t>Israel</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1.28%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7.08%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5">
                <a:tc>
                  <a:txBody>
                    <a:bodyPr/>
                    <a:lstStyle/>
                    <a:p>
                      <a:pPr algn="l" fontAlgn="b"/>
                      <a:r>
                        <a:rPr lang="en-US" sz="900" b="0" i="0" u="none" strike="noStrike">
                          <a:solidFill>
                            <a:srgbClr val="000000"/>
                          </a:solidFill>
                          <a:effectLst/>
                          <a:latin typeface="Times"/>
                        </a:rPr>
                        <a:t>Jordan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4.13%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9.93%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5">
                <a:tc>
                  <a:txBody>
                    <a:bodyPr/>
                    <a:lstStyle/>
                    <a:p>
                      <a:pPr algn="l" fontAlgn="b"/>
                      <a:r>
                        <a:rPr lang="en-US" sz="900" b="0" i="0" u="none" strike="noStrike">
                          <a:solidFill>
                            <a:srgbClr val="000000"/>
                          </a:solidFill>
                          <a:effectLst/>
                          <a:latin typeface="Times"/>
                        </a:rPr>
                        <a:t>Kuwait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0.75%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6.55%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5">
                <a:tc>
                  <a:txBody>
                    <a:bodyPr/>
                    <a:lstStyle/>
                    <a:p>
                      <a:pPr algn="l" fontAlgn="b"/>
                      <a:r>
                        <a:rPr lang="en-US" sz="900" b="0" i="0" u="none" strike="noStrike">
                          <a:solidFill>
                            <a:srgbClr val="000000"/>
                          </a:solidFill>
                          <a:effectLst/>
                          <a:latin typeface="Times"/>
                        </a:rPr>
                        <a:t>Lebanon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6.00%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11.80%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5">
                <a:tc>
                  <a:txBody>
                    <a:bodyPr/>
                    <a:lstStyle/>
                    <a:p>
                      <a:pPr algn="l" fontAlgn="b"/>
                      <a:r>
                        <a:rPr lang="en-US" sz="900" b="0" i="0" u="none" strike="noStrike">
                          <a:solidFill>
                            <a:srgbClr val="000000"/>
                          </a:solidFill>
                          <a:effectLst/>
                          <a:latin typeface="Times"/>
                        </a:rPr>
                        <a:t>Oman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1.28%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7.08%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5">
                <a:tc>
                  <a:txBody>
                    <a:bodyPr/>
                    <a:lstStyle/>
                    <a:p>
                      <a:pPr algn="l" fontAlgn="b"/>
                      <a:r>
                        <a:rPr lang="en-US" sz="900" b="0" i="0" u="none" strike="noStrike">
                          <a:solidFill>
                            <a:srgbClr val="000000"/>
                          </a:solidFill>
                          <a:effectLst/>
                          <a:latin typeface="Times"/>
                        </a:rPr>
                        <a:t>Qatar</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0.75%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6.55%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5">
                <a:tc>
                  <a:txBody>
                    <a:bodyPr/>
                    <a:lstStyle/>
                    <a:p>
                      <a:pPr algn="l" fontAlgn="b"/>
                      <a:r>
                        <a:rPr lang="en-US" sz="900" b="0" i="0" u="none" strike="noStrike">
                          <a:solidFill>
                            <a:srgbClr val="000000"/>
                          </a:solidFill>
                          <a:effectLst/>
                          <a:latin typeface="Times"/>
                        </a:rPr>
                        <a:t>Saudi Arabia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1.05%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6.85%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5">
                <a:tc>
                  <a:txBody>
                    <a:bodyPr/>
                    <a:lstStyle/>
                    <a:p>
                      <a:pPr algn="l" fontAlgn="b"/>
                      <a:r>
                        <a:rPr lang="en-US" sz="900" b="0" i="0" u="none" strike="noStrike">
                          <a:solidFill>
                            <a:srgbClr val="000000"/>
                          </a:solidFill>
                          <a:effectLst/>
                          <a:latin typeface="Times"/>
                        </a:rPr>
                        <a:t>United Arab Emirates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0.75%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6.55%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85">
                <a:tc>
                  <a:txBody>
                    <a:bodyPr/>
                    <a:lstStyle/>
                    <a:p>
                      <a:pPr algn="l" fontAlgn="b"/>
                      <a:r>
                        <a:rPr lang="en-US" sz="900" b="1" i="0" u="none" strike="noStrike" dirty="0">
                          <a:solidFill>
                            <a:srgbClr val="000000"/>
                          </a:solidFill>
                          <a:effectLst/>
                          <a:latin typeface="Times"/>
                        </a:rPr>
                        <a:t>Middle East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1" i="0" u="none" strike="noStrike" dirty="0">
                          <a:solidFill>
                            <a:srgbClr val="FF0000"/>
                          </a:solidFill>
                          <a:effectLst/>
                          <a:latin typeface="Times"/>
                        </a:rPr>
                        <a:t>1.16%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000000"/>
                          </a:solidFill>
                          <a:effectLst/>
                          <a:latin typeface="Times"/>
                        </a:rPr>
                        <a:t>6.96%</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9" name="Table 8"/>
          <p:cNvGraphicFramePr>
            <a:graphicFrameLocks noGrp="1"/>
          </p:cNvGraphicFramePr>
          <p:nvPr/>
        </p:nvGraphicFramePr>
        <p:xfrm>
          <a:off x="4648200" y="0"/>
          <a:ext cx="2286000" cy="3495824"/>
        </p:xfrm>
        <a:graphic>
          <a:graphicData uri="http://schemas.openxmlformats.org/drawingml/2006/table">
            <a:tbl>
              <a:tblPr/>
              <a:tblGrid>
                <a:gridCol w="1219200"/>
                <a:gridCol w="533400"/>
                <a:gridCol w="533400"/>
              </a:tblGrid>
              <a:tr h="146432">
                <a:tc>
                  <a:txBody>
                    <a:bodyPr/>
                    <a:lstStyle/>
                    <a:p>
                      <a:pPr algn="l" fontAlgn="b"/>
                      <a:r>
                        <a:rPr lang="en-US" sz="900" b="0" i="0" u="none" strike="noStrike">
                          <a:solidFill>
                            <a:srgbClr val="000000"/>
                          </a:solidFill>
                          <a:effectLst/>
                          <a:latin typeface="Times"/>
                        </a:rPr>
                        <a:t>Albania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6.00%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11.80%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Armenia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4.13%</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9.93%</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Azerbaijan</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3.00%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Belarus</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9.00%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14.80%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83592">
                <a:tc>
                  <a:txBody>
                    <a:bodyPr/>
                    <a:lstStyle/>
                    <a:p>
                      <a:pPr algn="l" fontAlgn="b"/>
                      <a:r>
                        <a:rPr lang="en-US" sz="900" b="0" i="0" u="none" strike="noStrike">
                          <a:solidFill>
                            <a:srgbClr val="000000"/>
                          </a:solidFill>
                          <a:effectLst/>
                          <a:latin typeface="Times"/>
                        </a:rPr>
                        <a:t>Bosnia &amp; Herzegovina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9.00%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14.80%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Bulgaria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2.63%</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8.43%</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Croatia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3.00%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Czech Republic</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1.28%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7.08%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Estonia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1.28%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7.08%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Georgia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4.88%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10.68%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Hungary</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3.60%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9.40%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Kazakhstan</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2.63%</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8.43%</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dirty="0">
                          <a:solidFill>
                            <a:srgbClr val="000000"/>
                          </a:solidFill>
                          <a:effectLst/>
                          <a:latin typeface="Times"/>
                        </a:rPr>
                        <a:t>Latvia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3.00%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Lithuania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2.25%</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8.05%</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Moldova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9.00%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14.80%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Montenegro</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4.88%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10.68%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Poland</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1.50%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7.30%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Romania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3.00%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Russia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2.25%</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8.05%</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Slovakia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1.50%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7.30%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432">
                <a:tc>
                  <a:txBody>
                    <a:bodyPr/>
                    <a:lstStyle/>
                    <a:p>
                      <a:pPr algn="l" fontAlgn="b"/>
                      <a:r>
                        <a:rPr lang="en-US" sz="900" b="0" i="0" u="none" strike="noStrike">
                          <a:solidFill>
                            <a:srgbClr val="000000"/>
                          </a:solidFill>
                          <a:effectLst/>
                          <a:latin typeface="Times"/>
                        </a:rPr>
                        <a:t>Ukraine</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9.00%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14.80%</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83592">
                <a:tc>
                  <a:txBody>
                    <a:bodyPr/>
                    <a:lstStyle/>
                    <a:p>
                      <a:pPr algn="l" fontAlgn="b"/>
                      <a:r>
                        <a:rPr lang="en-US" sz="900" b="1" i="0" u="none" strike="noStrike" dirty="0">
                          <a:solidFill>
                            <a:srgbClr val="000000"/>
                          </a:solidFill>
                          <a:effectLst/>
                          <a:latin typeface="Times"/>
                        </a:rPr>
                        <a:t>E. Europe &amp; Russia</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1" i="0" u="none" strike="noStrike" dirty="0">
                          <a:solidFill>
                            <a:srgbClr val="FF0000"/>
                          </a:solidFill>
                          <a:effectLst/>
                          <a:latin typeface="Times"/>
                        </a:rPr>
                        <a:t>2.68%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1" i="0" u="none" strike="noStrike" dirty="0">
                          <a:solidFill>
                            <a:srgbClr val="000000"/>
                          </a:solidFill>
                          <a:effectLst/>
                          <a:latin typeface="Times"/>
                        </a:rPr>
                        <a:t>8.48%</a:t>
                      </a:r>
                    </a:p>
                  </a:txBody>
                  <a:tcPr marL="12370" marR="12370" marT="9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10" name="Table 9"/>
          <p:cNvGraphicFramePr>
            <a:graphicFrameLocks noGrp="1"/>
          </p:cNvGraphicFramePr>
          <p:nvPr/>
        </p:nvGraphicFramePr>
        <p:xfrm>
          <a:off x="6989764" y="114300"/>
          <a:ext cx="2154237" cy="2819418"/>
        </p:xfrm>
        <a:graphic>
          <a:graphicData uri="http://schemas.openxmlformats.org/drawingml/2006/table">
            <a:tbl>
              <a:tblPr/>
              <a:tblGrid>
                <a:gridCol w="1133809"/>
                <a:gridCol w="510214"/>
                <a:gridCol w="510214"/>
              </a:tblGrid>
              <a:tr h="134258">
                <a:tc>
                  <a:txBody>
                    <a:bodyPr/>
                    <a:lstStyle/>
                    <a:p>
                      <a:pPr algn="l" fontAlgn="b"/>
                      <a:r>
                        <a:rPr lang="en-US" sz="800" b="0" i="0" u="none" strike="noStrike">
                          <a:solidFill>
                            <a:srgbClr val="000000"/>
                          </a:solidFill>
                          <a:effectLst/>
                          <a:latin typeface="Times"/>
                        </a:rPr>
                        <a:t>Bangladesh</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4.88%</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10.68%</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Cambodia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7.50%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13.30%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China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1.05%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6.85%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Fiji Islands</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6.00%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11.80%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dirty="0">
                          <a:solidFill>
                            <a:srgbClr val="000000"/>
                          </a:solidFill>
                          <a:effectLst/>
                          <a:latin typeface="Times"/>
                        </a:rPr>
                        <a:t>Hong Kong</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0.38%</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6.18%</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India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3.00%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8.80%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Indonesia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3.00%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8.80%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dirty="0">
                          <a:solidFill>
                            <a:srgbClr val="000000"/>
                          </a:solidFill>
                          <a:effectLst/>
                          <a:latin typeface="Times"/>
                        </a:rPr>
                        <a:t>Japan</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1.05%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6.85%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Korea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1.05%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6.85%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Macao</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1.05%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6.85%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Malaysia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1.73%</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7.53%</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dirty="0">
                          <a:solidFill>
                            <a:srgbClr val="000000"/>
                          </a:solidFill>
                          <a:effectLst/>
                          <a:latin typeface="Times"/>
                        </a:rPr>
                        <a:t>Mongolia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6.00%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11.80%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Pakistan</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10.50%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16.30%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Papua New Guinea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6.00%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11.80%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Philippines</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3.60%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9.40%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Singapore</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0.00%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5.80%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Sri Lanka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6.00%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11.80%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Taiwan</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1.05%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6.85%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Thailand</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FF0000"/>
                          </a:solidFill>
                          <a:effectLst/>
                          <a:latin typeface="Times"/>
                        </a:rPr>
                        <a:t>2.25%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8.05%</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0" i="0" u="none" strike="noStrike">
                          <a:solidFill>
                            <a:srgbClr val="000000"/>
                          </a:solidFill>
                          <a:effectLst/>
                          <a:latin typeface="Times"/>
                        </a:rPr>
                        <a:t>Vietnam</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a:solidFill>
                            <a:srgbClr val="FF0000"/>
                          </a:solidFill>
                          <a:effectLst/>
                          <a:latin typeface="Times"/>
                        </a:rPr>
                        <a:t>7.50%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a:solidFill>
                            <a:srgbClr val="000000"/>
                          </a:solidFill>
                          <a:effectLst/>
                          <a:latin typeface="Times"/>
                        </a:rPr>
                        <a:t>13.30%</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34258">
                <a:tc>
                  <a:txBody>
                    <a:bodyPr/>
                    <a:lstStyle/>
                    <a:p>
                      <a:pPr algn="l" fontAlgn="b"/>
                      <a:r>
                        <a:rPr lang="en-US" sz="800" b="1" i="0" u="none" strike="noStrike">
                          <a:solidFill>
                            <a:srgbClr val="000000"/>
                          </a:solidFill>
                          <a:effectLst/>
                          <a:latin typeface="Times"/>
                        </a:rPr>
                        <a:t>Asia</a:t>
                      </a: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1" i="0" u="none" strike="noStrike" dirty="0" smtClean="0">
                          <a:solidFill>
                            <a:srgbClr val="FF0000"/>
                          </a:solidFill>
                          <a:effectLst/>
                          <a:latin typeface="Times"/>
                        </a:rPr>
                        <a:t>1.55%</a:t>
                      </a:r>
                      <a:endParaRPr lang="en-US" sz="800" b="1" i="0" u="none" strike="noStrike" dirty="0">
                        <a:solidFill>
                          <a:srgbClr val="FF0000"/>
                        </a:solidFill>
                        <a:effectLst/>
                        <a:latin typeface="Times"/>
                      </a:endParaRP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800" b="0" i="0" u="none" strike="noStrike" dirty="0" smtClean="0">
                          <a:solidFill>
                            <a:srgbClr val="000000"/>
                          </a:solidFill>
                          <a:effectLst/>
                          <a:latin typeface="Times"/>
                        </a:rPr>
                        <a:t>7.35%</a:t>
                      </a:r>
                      <a:endParaRPr lang="en-US" sz="800" b="0" i="0" u="none" strike="noStrike" dirty="0">
                        <a:solidFill>
                          <a:srgbClr val="000000"/>
                        </a:solidFill>
                        <a:effectLst/>
                        <a:latin typeface="Times"/>
                      </a:endParaRPr>
                    </a:p>
                  </a:txBody>
                  <a:tcPr marL="11338" marR="11338" marT="85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11" name="Table 10"/>
          <p:cNvGraphicFramePr>
            <a:graphicFrameLocks noGrp="1"/>
          </p:cNvGraphicFramePr>
          <p:nvPr/>
        </p:nvGraphicFramePr>
        <p:xfrm>
          <a:off x="7162800" y="3714750"/>
          <a:ext cx="1905000" cy="577454"/>
        </p:xfrm>
        <a:graphic>
          <a:graphicData uri="http://schemas.openxmlformats.org/drawingml/2006/table">
            <a:tbl>
              <a:tblPr/>
              <a:tblGrid>
                <a:gridCol w="914400"/>
                <a:gridCol w="457200"/>
                <a:gridCol w="533400"/>
              </a:tblGrid>
              <a:tr h="146746">
                <a:tc>
                  <a:txBody>
                    <a:bodyPr/>
                    <a:lstStyle/>
                    <a:p>
                      <a:pPr algn="l" fontAlgn="b"/>
                      <a:r>
                        <a:rPr lang="en-US" sz="900" b="0" i="0" u="none" strike="noStrike" dirty="0">
                          <a:solidFill>
                            <a:srgbClr val="000000"/>
                          </a:solidFill>
                          <a:effectLst/>
                          <a:latin typeface="Times"/>
                        </a:rPr>
                        <a:t>Australia</a:t>
                      </a:r>
                    </a:p>
                  </a:txBody>
                  <a:tcPr marL="12700" marR="12700" marT="95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FF0000"/>
                          </a:solidFill>
                          <a:effectLst/>
                          <a:latin typeface="Times"/>
                        </a:rPr>
                        <a:t>0.00%</a:t>
                      </a:r>
                    </a:p>
                  </a:txBody>
                  <a:tcPr marL="12700" marR="12700" marT="95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Times"/>
                        </a:rPr>
                        <a:t>5.80%</a:t>
                      </a:r>
                    </a:p>
                  </a:txBody>
                  <a:tcPr marL="12700" marR="12700" marT="95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46">
                <a:tc>
                  <a:txBody>
                    <a:bodyPr/>
                    <a:lstStyle/>
                    <a:p>
                      <a:pPr algn="l" fontAlgn="b"/>
                      <a:r>
                        <a:rPr lang="en-US" sz="900" b="0" i="0" u="none" strike="noStrike">
                          <a:solidFill>
                            <a:srgbClr val="000000"/>
                          </a:solidFill>
                          <a:effectLst/>
                          <a:latin typeface="Times"/>
                        </a:rPr>
                        <a:t>New Zealand</a:t>
                      </a:r>
                    </a:p>
                  </a:txBody>
                  <a:tcPr marL="12700" marR="12700" marT="95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FF0000"/>
                          </a:solidFill>
                          <a:effectLst/>
                          <a:latin typeface="Times"/>
                        </a:rPr>
                        <a:t>0.00%</a:t>
                      </a:r>
                    </a:p>
                  </a:txBody>
                  <a:tcPr marL="12700" marR="12700" marT="95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Times"/>
                        </a:rPr>
                        <a:t>5.80%</a:t>
                      </a:r>
                    </a:p>
                  </a:txBody>
                  <a:tcPr marL="12700" marR="12700" marT="95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3962">
                <a:tc>
                  <a:txBody>
                    <a:bodyPr/>
                    <a:lstStyle/>
                    <a:p>
                      <a:pPr algn="l" fontAlgn="b"/>
                      <a:r>
                        <a:rPr lang="en-US" sz="900" b="1" i="0" u="none" strike="noStrike" dirty="0">
                          <a:solidFill>
                            <a:srgbClr val="000000"/>
                          </a:solidFill>
                          <a:effectLst/>
                          <a:latin typeface="Times"/>
                        </a:rPr>
                        <a:t>Australia </a:t>
                      </a:r>
                      <a:r>
                        <a:rPr lang="en-US" sz="900" b="1" i="0" u="none" strike="noStrike" dirty="0" smtClean="0">
                          <a:solidFill>
                            <a:srgbClr val="000000"/>
                          </a:solidFill>
                          <a:effectLst/>
                          <a:latin typeface="Times"/>
                        </a:rPr>
                        <a:t>&amp; NZ</a:t>
                      </a:r>
                      <a:endParaRPr lang="en-US" sz="900" b="1" i="0" u="none" strike="noStrike" dirty="0">
                        <a:solidFill>
                          <a:srgbClr val="000000"/>
                        </a:solidFill>
                        <a:effectLst/>
                        <a:latin typeface="Times"/>
                      </a:endParaRPr>
                    </a:p>
                  </a:txBody>
                  <a:tcPr marL="12700" marR="12700" marT="95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Times"/>
                        </a:rPr>
                        <a:t>0.00%</a:t>
                      </a:r>
                    </a:p>
                  </a:txBody>
                  <a:tcPr marL="12700" marR="12700" marT="95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a:rPr>
                        <a:t>5.80%</a:t>
                      </a:r>
                    </a:p>
                  </a:txBody>
                  <a:tcPr marL="12700" marR="12700" marT="95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0" y="2171701"/>
          <a:ext cx="2184400" cy="2787262"/>
        </p:xfrm>
        <a:graphic>
          <a:graphicData uri="http://schemas.openxmlformats.org/drawingml/2006/table">
            <a:tbl>
              <a:tblPr/>
              <a:tblGrid>
                <a:gridCol w="1041400"/>
                <a:gridCol w="571500"/>
                <a:gridCol w="571500"/>
              </a:tblGrid>
              <a:tr h="146698">
                <a:tc>
                  <a:txBody>
                    <a:bodyPr/>
                    <a:lstStyle/>
                    <a:p>
                      <a:pPr algn="l" fontAlgn="b"/>
                      <a:r>
                        <a:rPr lang="en-US" sz="900" b="0" i="0" u="none" strike="noStrike">
                          <a:solidFill>
                            <a:srgbClr val="000000"/>
                          </a:solidFill>
                          <a:effectLst/>
                          <a:latin typeface="Times"/>
                        </a:rPr>
                        <a:t>Argentina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9.00%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14.80%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Belize</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15.00%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20.80%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Bolivia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4.88%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10.68%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Brazil</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2.63%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8.43%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Chile</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1.05%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6.85%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Colombia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3.00%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Costa Rica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3.00%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Ecuador</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10.50%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16.30%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El Salvador</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4.88%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10.68%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Guatemala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3.60%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9.40%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Honduras</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7.50%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13.30%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Mexico</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8.05%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Nicaragua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9.00%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14.80%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Panama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2.63%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8.43%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Paraguay</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6.00%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11.80%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Peru</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FF0000"/>
                          </a:solidFill>
                          <a:effectLst/>
                          <a:latin typeface="Times"/>
                        </a:rPr>
                        <a:t>2.63%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8.43%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Uruguay</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3.00%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8.80%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0" i="0" u="none" strike="noStrike">
                          <a:solidFill>
                            <a:srgbClr val="000000"/>
                          </a:solidFill>
                          <a:effectLst/>
                          <a:latin typeface="Times"/>
                        </a:rPr>
                        <a:t>Venezuela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dirty="0">
                          <a:solidFill>
                            <a:srgbClr val="FF0000"/>
                          </a:solidFill>
                          <a:effectLst/>
                          <a:latin typeface="Times"/>
                        </a:rPr>
                        <a:t>6.00%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solidFill>
                            <a:srgbClr val="000000"/>
                          </a:solidFill>
                          <a:effectLst/>
                          <a:latin typeface="Times"/>
                        </a:rPr>
                        <a:t>11.80%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8">
                <a:tc>
                  <a:txBody>
                    <a:bodyPr/>
                    <a:lstStyle/>
                    <a:p>
                      <a:pPr algn="l" fontAlgn="b"/>
                      <a:r>
                        <a:rPr lang="en-US" sz="900" b="1" i="0" u="none" strike="noStrike">
                          <a:solidFill>
                            <a:srgbClr val="000000"/>
                          </a:solidFill>
                          <a:effectLst/>
                          <a:latin typeface="Times"/>
                        </a:rPr>
                        <a:t>Latin America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1" i="0" u="none" strike="noStrike" dirty="0">
                          <a:solidFill>
                            <a:srgbClr val="FF0000"/>
                          </a:solidFill>
                          <a:effectLst/>
                          <a:latin typeface="Times"/>
                        </a:rPr>
                        <a:t>3.38%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1" i="0" u="none" strike="noStrike" dirty="0">
                          <a:solidFill>
                            <a:srgbClr val="000000"/>
                          </a:solidFill>
                          <a:effectLst/>
                          <a:latin typeface="Times"/>
                        </a:rPr>
                        <a:t>9.18%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10904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10904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lnSpcReduction="10000"/>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fld id="{8CEB814A-C372-DE4D-9963-781F35B74CCA}" type="slidenum">
              <a:rPr lang="en-US" sz="1400">
                <a:solidFill>
                  <a:schemeClr val="tx2"/>
                </a:solidFill>
              </a:rPr>
              <a:pPr eaLnBrk="1" hangingPunct="1"/>
              <a:t>10</a:t>
            </a:fld>
            <a:endParaRPr lang="en-US" sz="1400">
              <a:solidFill>
                <a:schemeClr val="tx2"/>
              </a:solidFill>
            </a:endParaRPr>
          </a:p>
        </p:txBody>
      </p:sp>
    </p:spTree>
    <p:extLst>
      <p:ext uri="{BB962C8B-B14F-4D97-AF65-F5344CB8AC3E}">
        <p14:creationId xmlns:p14="http://schemas.microsoft.com/office/powerpoint/2010/main" val="28474475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normAutofit fontScale="90000"/>
          </a:bodyPr>
          <a:lstStyle/>
          <a:p>
            <a:r>
              <a:rPr lang="en-US" smtClean="0"/>
              <a:t>From Country Equity Risk Premiums to Corporate Equity Risk premiums</a:t>
            </a:r>
            <a:endParaRPr lang="en-US"/>
          </a:p>
        </p:txBody>
      </p:sp>
      <p:sp>
        <p:nvSpPr>
          <p:cNvPr id="5" name="Slide Number Placeholder 4"/>
          <p:cNvSpPr>
            <a:spLocks noGrp="1"/>
          </p:cNvSpPr>
          <p:nvPr>
            <p:ph type="sldNum" sz="quarter" idx="11"/>
          </p:nvPr>
        </p:nvSpPr>
        <p:spPr/>
        <p:txBody>
          <a:bodyPr/>
          <a:lstStyle/>
          <a:p>
            <a:endParaRPr lang="en-US" dirty="0"/>
          </a:p>
        </p:txBody>
      </p:sp>
      <p:sp>
        <p:nvSpPr>
          <p:cNvPr id="98306" name="Rectangle 3"/>
          <p:cNvSpPr>
            <a:spLocks noGrp="1" noChangeArrowheads="1"/>
          </p:cNvSpPr>
          <p:nvPr>
            <p:ph sz="quarter" idx="1"/>
          </p:nvPr>
        </p:nvSpPr>
        <p:spPr/>
        <p:txBody>
          <a:bodyPr>
            <a:normAutofit fontScale="55000" lnSpcReduction="20000"/>
          </a:bodyPr>
          <a:lstStyle/>
          <a:p>
            <a:r>
              <a:rPr lang="en-US" smtClean="0"/>
              <a:t>Approach 1: Assume that every company in the country is equally exposed to country risk. In this case, </a:t>
            </a:r>
          </a:p>
          <a:p>
            <a:pPr lvl="1"/>
            <a:r>
              <a:rPr lang="en-US" smtClean="0"/>
              <a:t>E(Return) = Riskfree Rate + CRP + Beta (Mature ERP)</a:t>
            </a:r>
          </a:p>
          <a:p>
            <a:pPr lvl="1"/>
            <a:r>
              <a:rPr lang="en-US" smtClean="0"/>
              <a:t>Implicitly, this is what you are assuming when you use the local Government</a:t>
            </a:r>
            <a:r>
              <a:rPr lang="ja-JP" altLang="en-US" smtClean="0"/>
              <a:t>’</a:t>
            </a:r>
            <a:r>
              <a:rPr lang="en-US" altLang="ja-JP" smtClean="0"/>
              <a:t>s dollar borrowing rate as your riskfree rate.</a:t>
            </a:r>
          </a:p>
          <a:p>
            <a:r>
              <a:rPr lang="en-US" smtClean="0"/>
              <a:t>Approach 2: Assume that a company</a:t>
            </a:r>
            <a:r>
              <a:rPr lang="ja-JP" altLang="en-US" smtClean="0"/>
              <a:t>’</a:t>
            </a:r>
            <a:r>
              <a:rPr lang="en-US" altLang="ja-JP" smtClean="0"/>
              <a:t>s exposure to country risk is similar to its exposure to other market risk.</a:t>
            </a:r>
          </a:p>
          <a:p>
            <a:pPr lvl="1"/>
            <a:r>
              <a:rPr lang="en-US" smtClean="0"/>
              <a:t>E(Return) = Riskfree Rate + Beta (Mature ERP+ CRP)</a:t>
            </a:r>
          </a:p>
          <a:p>
            <a:r>
              <a:rPr lang="en-US" smtClean="0"/>
              <a:t>Approach 3: Treat country risk as a separate risk factor and allow firms to have different exposures to country risk (perhaps based upon the proportion of their revenues come from non-domestic sales)</a:t>
            </a:r>
          </a:p>
          <a:p>
            <a:pPr lvl="1"/>
            <a:r>
              <a:rPr lang="en-US" smtClean="0"/>
              <a:t>E(Return)=Riskfree Rate+  (Mature ERP) +  (CRP)</a:t>
            </a:r>
          </a:p>
          <a:p>
            <a:r>
              <a:rPr lang="en-US" smtClean="0"/>
              <a:t>Mature ERP = Mature market Equity Risk Premium</a:t>
            </a:r>
          </a:p>
          <a:p>
            <a:r>
              <a:rPr lang="en-US" smtClean="0"/>
              <a:t>CRP = Additional country risk premium</a:t>
            </a:r>
            <a:endParaRPr lang="en-US" dirty="0"/>
          </a:p>
        </p:txBody>
      </p:sp>
      <p:sp>
        <p:nvSpPr>
          <p:cNvPr id="110595" name="Footer Placeholder 3"/>
          <p:cNvSpPr>
            <a:spLocks noGrp="1"/>
          </p:cNvSpPr>
          <p:nvPr>
            <p:ph type="ftr" sz="quarter" idx="4294967295"/>
          </p:nvPr>
        </p:nvSpPr>
        <p:spPr bwMode="auto">
          <a:xfrm>
            <a:off x="6" y="4686300"/>
            <a:ext cx="5421313"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Tree>
    <p:extLst>
      <p:ext uri="{BB962C8B-B14F-4D97-AF65-F5344CB8AC3E}">
        <p14:creationId xmlns:p14="http://schemas.microsoft.com/office/powerpoint/2010/main" val="163601438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Approaches 1 &amp; 2: Estimating country risk premium exposure</a:t>
            </a:r>
            <a:endParaRPr lang="en-US">
              <a:ea typeface="+mj-ea"/>
              <a:cs typeface="+mj-cs"/>
            </a:endParaRPr>
          </a:p>
        </p:txBody>
      </p:sp>
      <p:sp>
        <p:nvSpPr>
          <p:cNvPr id="100354" name="Content Placeholder 2"/>
          <p:cNvSpPr>
            <a:spLocks noGrp="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u="sng" dirty="0" smtClean="0">
                <a:ea typeface="+mn-ea"/>
                <a:cs typeface="+mn-cs"/>
              </a:rPr>
              <a:t>Location based CRP</a:t>
            </a:r>
            <a:r>
              <a:rPr lang="en-US" dirty="0" smtClean="0">
                <a:ea typeface="+mn-ea"/>
                <a:cs typeface="+mn-cs"/>
              </a:rPr>
              <a:t>: The standard approach in valuation is to attach a country risk premium to a company based upon its country of incorporation. Thus, if you are an Indian company, you are assumed to be exposed to the Indian country risk premium. A developed market company is assumed to be unexposed to emerging market risk.</a:t>
            </a:r>
          </a:p>
          <a:p>
            <a:pPr marL="320040" indent="-320040" eaLnBrk="1" fontAlgn="auto" hangingPunct="1">
              <a:spcAft>
                <a:spcPts val="0"/>
              </a:spcAft>
              <a:buFont typeface="Wingdings"/>
              <a:buChar char=""/>
              <a:defRPr/>
            </a:pPr>
            <a:r>
              <a:rPr lang="en-US" u="sng" dirty="0" smtClean="0">
                <a:ea typeface="+mn-ea"/>
                <a:cs typeface="+mn-cs"/>
              </a:rPr>
              <a:t>Operation-based CRP</a:t>
            </a:r>
            <a:r>
              <a:rPr lang="en-US" dirty="0" smtClean="0">
                <a:ea typeface="+mn-ea"/>
                <a:cs typeface="+mn-cs"/>
              </a:rPr>
              <a:t>: There is a more reasonable modified version. The country risk premium for a company can be computed as a weighted average of the country risk premiums of the countries that it does business in, with the weights based upon revenues or operating income. If a company is exposed to risk in dozens of countries, you can take a weighted average of the risk premiums by region.</a:t>
            </a:r>
            <a:endParaRPr lang="en-US" dirty="0">
              <a:ea typeface="+mn-ea"/>
              <a:cs typeface="+mn-cs"/>
            </a:endParaRPr>
          </a:p>
        </p:txBody>
      </p:sp>
      <p:sp>
        <p:nvSpPr>
          <p:cNvPr id="112643" name="Footer Placeholder 3"/>
          <p:cNvSpPr>
            <a:spLocks noGrp="1"/>
          </p:cNvSpPr>
          <p:nvPr>
            <p:ph type="ftr" sz="quarter" idx="4294967295"/>
          </p:nvPr>
        </p:nvSpPr>
        <p:spPr bwMode="auto">
          <a:xfrm>
            <a:off x="609605" y="4686300"/>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92500" lnSpcReduction="10000"/>
          </a:bodyPr>
          <a:lstStyle/>
          <a:p>
            <a:pPr>
              <a:defRPr/>
            </a:pPr>
            <a:endParaRPr lang="en-US" dirty="0"/>
          </a:p>
        </p:txBody>
      </p:sp>
    </p:spTree>
    <p:extLst>
      <p:ext uri="{BB962C8B-B14F-4D97-AF65-F5344CB8AC3E}">
        <p14:creationId xmlns:p14="http://schemas.microsoft.com/office/powerpoint/2010/main" val="276179460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09601" y="148989"/>
            <a:ext cx="8153400" cy="742950"/>
          </a:xfrm>
        </p:spPr>
        <p:txBody>
          <a:bodyPr>
            <a:normAutofit fontScale="90000"/>
          </a:bodyPr>
          <a:lstStyle/>
          <a:p>
            <a:pPr eaLnBrk="1" fontAlgn="auto" hangingPunct="1">
              <a:spcAft>
                <a:spcPts val="0"/>
              </a:spcAft>
              <a:defRPr/>
            </a:pPr>
            <a:r>
              <a:rPr lang="en-US" dirty="0" smtClean="0">
                <a:ea typeface="+mj-ea"/>
                <a:cs typeface="+mj-cs"/>
              </a:rPr>
              <a:t>Operation based CRP: Single versus Multiple Emerging Markets</a:t>
            </a:r>
            <a:endParaRPr lang="en-US" dirty="0">
              <a:ea typeface="+mj-ea"/>
              <a:cs typeface="+mj-cs"/>
            </a:endParaRPr>
          </a:p>
        </p:txBody>
      </p:sp>
      <p:sp>
        <p:nvSpPr>
          <p:cNvPr id="113666" name="Content Placeholder 2"/>
          <p:cNvSpPr>
            <a:spLocks noGrp="1"/>
          </p:cNvSpPr>
          <p:nvPr>
            <p:ph sz="quarter" idx="1"/>
          </p:nvPr>
        </p:nvSpPr>
        <p:spPr>
          <a:xfrm>
            <a:off x="612775" y="1200150"/>
            <a:ext cx="8153400" cy="3371850"/>
          </a:xfrm>
        </p:spPr>
        <p:txBody>
          <a:bodyPr/>
          <a:lstStyle/>
          <a:p>
            <a:pPr eaLnBrk="1" hangingPunct="1"/>
            <a:r>
              <a:rPr lang="en-US" sz="2000" u="sng" dirty="0">
                <a:latin typeface="Calibri" charset="0"/>
              </a:rPr>
              <a:t>Single emerging market</a:t>
            </a:r>
            <a:r>
              <a:rPr lang="en-US" sz="2000" dirty="0">
                <a:latin typeface="Calibri" charset="0"/>
              </a:rPr>
              <a:t>: Embraer, in 2004, reported that it derived 3% of its revenues in Brazil and the balance from mature markets. The mature market ERP in 2004 was 5% and Brazil’s CRP was 7.89%</a:t>
            </a:r>
            <a:r>
              <a:rPr lang="en-US" sz="2000" dirty="0" smtClean="0">
                <a:latin typeface="Calibri" charset="0"/>
              </a:rPr>
              <a:t>.</a:t>
            </a:r>
            <a:endParaRPr lang="en-US" sz="2000" dirty="0">
              <a:latin typeface="Calibri" charset="0"/>
            </a:endParaRPr>
          </a:p>
          <a:p>
            <a:pPr eaLnBrk="1" hangingPunct="1"/>
            <a:endParaRPr lang="en-US" sz="2000" dirty="0">
              <a:latin typeface="Calibri" charset="0"/>
            </a:endParaRPr>
          </a:p>
          <a:p>
            <a:r>
              <a:rPr lang="en-US" sz="2000" u="sng" dirty="0" smtClean="0">
                <a:latin typeface="Calibri" charset="0"/>
              </a:rPr>
              <a:t>Multiple </a:t>
            </a:r>
            <a:r>
              <a:rPr lang="en-US" sz="2000" u="sng" dirty="0">
                <a:latin typeface="Calibri" charset="0"/>
              </a:rPr>
              <a:t>emerging markets</a:t>
            </a:r>
            <a:r>
              <a:rPr lang="en-US" sz="2000" dirty="0">
                <a:latin typeface="Calibri" charset="0"/>
              </a:rPr>
              <a:t>: </a:t>
            </a:r>
            <a:r>
              <a:rPr lang="en-US" sz="2000" dirty="0" err="1">
                <a:latin typeface="Calibri" charset="0"/>
              </a:rPr>
              <a:t>Ambev</a:t>
            </a:r>
            <a:r>
              <a:rPr lang="en-US" sz="2000" dirty="0">
                <a:latin typeface="Calibri" charset="0"/>
              </a:rPr>
              <a:t>, the Brazilian-based beverage company, reported revenues from the following countries during 2011. </a:t>
            </a:r>
          </a:p>
        </p:txBody>
      </p:sp>
      <p:pic>
        <p:nvPicPr>
          <p:cNvPr id="113667"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135990"/>
            <a:ext cx="37973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3486152"/>
            <a:ext cx="31115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9" name="Footer Placeholder 3"/>
          <p:cNvSpPr>
            <a:spLocks noGrp="1"/>
          </p:cNvSpPr>
          <p:nvPr>
            <p:ph type="ftr" sz="quarter" idx="4294967295"/>
          </p:nvPr>
        </p:nvSpPr>
        <p:spPr bwMode="auto">
          <a:xfrm>
            <a:off x="609605" y="4686300"/>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smtClean="0">
                <a:solidFill>
                  <a:schemeClr val="tx2"/>
                </a:solidFill>
              </a:rPr>
              <a:t>Aswath </a:t>
            </a:r>
            <a:r>
              <a:rPr lang="en-US" sz="1400" dirty="0">
                <a:solidFill>
                  <a:schemeClr val="tx2"/>
                </a:solidFill>
              </a:rPr>
              <a:t>Damodaran</a:t>
            </a:r>
          </a:p>
        </p:txBody>
      </p:sp>
      <p:sp>
        <p:nvSpPr>
          <p:cNvPr id="5" name="Slide Number Placeholder 4"/>
          <p:cNvSpPr>
            <a:spLocks noGrp="1"/>
          </p:cNvSpPr>
          <p:nvPr>
            <p:ph type="sldNum" sz="quarter" idx="11"/>
          </p:nvPr>
        </p:nvSpPr>
        <p:spPr/>
        <p:txBody>
          <a:bodyPr>
            <a:normAutofit fontScale="92500" lnSpcReduction="10000"/>
          </a:bodyPr>
          <a:lstStyle/>
          <a:p>
            <a:pPr>
              <a:defRPr/>
            </a:pPr>
            <a:endParaRPr lang="en-US" dirty="0"/>
          </a:p>
        </p:txBody>
      </p:sp>
    </p:spTree>
    <p:extLst>
      <p:ext uri="{BB962C8B-B14F-4D97-AF65-F5344CB8AC3E}">
        <p14:creationId xmlns:p14="http://schemas.microsoft.com/office/powerpoint/2010/main" val="256567633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384180" y="171450"/>
            <a:ext cx="8759825" cy="628650"/>
          </a:xfrm>
        </p:spPr>
        <p:txBody>
          <a:bodyPr>
            <a:normAutofit fontScale="90000"/>
          </a:bodyPr>
          <a:lstStyle/>
          <a:p>
            <a:pPr eaLnBrk="1" fontAlgn="auto" hangingPunct="1">
              <a:spcAft>
                <a:spcPts val="0"/>
              </a:spcAft>
              <a:defRPr/>
            </a:pPr>
            <a:r>
              <a:rPr lang="en-US" dirty="0" smtClean="0">
                <a:ea typeface="+mj-ea"/>
                <a:cs typeface="+mj-cs"/>
              </a:rPr>
              <a:t>Extending to a multinational: Regional breakdown</a:t>
            </a:r>
            <a:br>
              <a:rPr lang="en-US" dirty="0" smtClean="0">
                <a:ea typeface="+mj-ea"/>
                <a:cs typeface="+mj-cs"/>
              </a:rPr>
            </a:br>
            <a:r>
              <a:rPr lang="en-US" dirty="0" smtClean="0">
                <a:ea typeface="+mj-ea"/>
                <a:cs typeface="+mj-cs"/>
              </a:rPr>
              <a:t>Coca Cola’s revenue breakdown and ERP in 2012</a:t>
            </a:r>
            <a:endParaRPr lang="en-US" dirty="0">
              <a:ea typeface="+mj-ea"/>
              <a:cs typeface="+mj-cs"/>
            </a:endParaRPr>
          </a:p>
        </p:txBody>
      </p:sp>
      <p:pic>
        <p:nvPicPr>
          <p:cNvPr id="115714"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4938" b="-4938"/>
          <a:stretch>
            <a:fillRect/>
          </a:stretch>
        </p:blipFill>
        <p:spPr>
          <a:xfrm>
            <a:off x="612775" y="1200150"/>
            <a:ext cx="8153400" cy="3371850"/>
          </a:xfrm>
        </p:spPr>
      </p:pic>
      <p:sp>
        <p:nvSpPr>
          <p:cNvPr id="6" name="TextBox 5"/>
          <p:cNvSpPr txBox="1"/>
          <p:nvPr/>
        </p:nvSpPr>
        <p:spPr>
          <a:xfrm>
            <a:off x="366714" y="4343403"/>
            <a:ext cx="9505802" cy="830997"/>
          </a:xfrm>
          <a:prstGeom prst="rect">
            <a:avLst/>
          </a:prstGeom>
          <a:noFill/>
        </p:spPr>
        <p:txBody>
          <a:bodyPr wrap="none">
            <a:spAutoFit/>
          </a:bodyPr>
          <a:lstStyle/>
          <a:p>
            <a:pPr eaLnBrk="0" hangingPunct="0">
              <a:defRPr/>
            </a:pPr>
            <a:r>
              <a:rPr lang="en-US" sz="1600" dirty="0"/>
              <a:t>Things to watch out for</a:t>
            </a:r>
          </a:p>
          <a:p>
            <a:pPr marL="342900" indent="-342900" eaLnBrk="0" hangingPunct="0">
              <a:buFontTx/>
              <a:buAutoNum type="arabicPeriod"/>
              <a:defRPr/>
            </a:pPr>
            <a:r>
              <a:rPr lang="en-US" sz="1600" dirty="0"/>
              <a:t>Aggregation across regions. For instance, the Pacific region often includes Australia &amp; NZ with Asia</a:t>
            </a:r>
          </a:p>
          <a:p>
            <a:pPr marL="342900" indent="-342900" eaLnBrk="0" hangingPunct="0">
              <a:buFontTx/>
              <a:buAutoNum type="arabicPeriod"/>
              <a:defRPr/>
            </a:pPr>
            <a:r>
              <a:rPr lang="en-US" sz="1600" dirty="0"/>
              <a:t>Obscure aggregations including Eurasia and Oceania</a:t>
            </a:r>
          </a:p>
        </p:txBody>
      </p:sp>
      <p:sp>
        <p:nvSpPr>
          <p:cNvPr id="115716" name="Footer Placeholder 3"/>
          <p:cNvSpPr>
            <a:spLocks noGrp="1"/>
          </p:cNvSpPr>
          <p:nvPr>
            <p:ph type="ftr" sz="quarter" idx="4294967295"/>
          </p:nvPr>
        </p:nvSpPr>
        <p:spPr bwMode="auto">
          <a:xfrm>
            <a:off x="609605" y="4686300"/>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endParaRPr lang="en-US" sz="1400">
              <a:solidFill>
                <a:schemeClr val="tx2"/>
              </a:solidFill>
            </a:endParaRPr>
          </a:p>
        </p:txBody>
      </p:sp>
      <p:sp>
        <p:nvSpPr>
          <p:cNvPr id="5" name="Slide Number Placeholder 4"/>
          <p:cNvSpPr>
            <a:spLocks noGrp="1"/>
          </p:cNvSpPr>
          <p:nvPr>
            <p:ph type="sldNum" sz="quarter" idx="11"/>
          </p:nvPr>
        </p:nvSpPr>
        <p:spPr/>
        <p:txBody>
          <a:bodyPr>
            <a:normAutofit fontScale="92500" lnSpcReduction="10000"/>
          </a:bodyPr>
          <a:lstStyle/>
          <a:p>
            <a:pPr>
              <a:defRPr/>
            </a:pPr>
            <a:fld id="{B35B3D8C-C476-DF44-BB38-C5215684D22C}" type="slidenum">
              <a:rPr lang="en-US"/>
              <a:pPr>
                <a:defRPr/>
              </a:pPr>
              <a:t>14</a:t>
            </a:fld>
            <a:endParaRPr lang="en-US" dirty="0"/>
          </a:p>
        </p:txBody>
      </p:sp>
    </p:spTree>
    <p:extLst>
      <p:ext uri="{BB962C8B-B14F-4D97-AF65-F5344CB8AC3E}">
        <p14:creationId xmlns:p14="http://schemas.microsoft.com/office/powerpoint/2010/main" val="137951401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Approach 3: Estimate a lambda for country risk</a:t>
            </a:r>
            <a:endParaRPr lang="en-US">
              <a:ea typeface="+mj-ea"/>
              <a:cs typeface="+mj-cs"/>
            </a:endParaRPr>
          </a:p>
        </p:txBody>
      </p:sp>
      <p:sp>
        <p:nvSpPr>
          <p:cNvPr id="107522"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u="sng" dirty="0" smtClean="0">
                <a:ea typeface="+mn-ea"/>
                <a:cs typeface="+mn-cs"/>
              </a:rPr>
              <a:t>Source of revenues</a:t>
            </a:r>
            <a:r>
              <a:rPr lang="en-US" dirty="0" smtClean="0">
                <a:ea typeface="+mn-ea"/>
                <a:cs typeface="+mn-cs"/>
              </a:rPr>
              <a:t>: Other things remaining equal, a company should be more exposed to risk in a country if it generates more of its revenues from that country.  </a:t>
            </a:r>
          </a:p>
          <a:p>
            <a:pPr marL="320040" indent="-320040" eaLnBrk="1" fontAlgn="auto" hangingPunct="1">
              <a:spcAft>
                <a:spcPts val="0"/>
              </a:spcAft>
              <a:buFont typeface="Wingdings"/>
              <a:buChar char=""/>
              <a:defRPr/>
            </a:pPr>
            <a:r>
              <a:rPr lang="en-US" u="sng" dirty="0" smtClean="0">
                <a:ea typeface="+mn-ea"/>
                <a:cs typeface="+mn-cs"/>
              </a:rPr>
              <a:t>Manufacturing facilities</a:t>
            </a:r>
            <a:r>
              <a:rPr lang="en-US" dirty="0" smtClean="0">
                <a:ea typeface="+mn-ea"/>
                <a:cs typeface="+mn-cs"/>
              </a:rPr>
              <a:t>: Other things remaining equal, a firm that has all of its production facilities in a “risky country” should be more exposed to country risk than one which has production facilities spread over multiple countries. The problem will be accented for companies that cannot move their production facilities (mining and petroleum companies, for instance).</a:t>
            </a:r>
          </a:p>
          <a:p>
            <a:pPr marL="320040" indent="-320040" eaLnBrk="1" fontAlgn="auto" hangingPunct="1">
              <a:spcAft>
                <a:spcPts val="0"/>
              </a:spcAft>
              <a:buFont typeface="Wingdings"/>
              <a:buChar char=""/>
              <a:defRPr/>
            </a:pPr>
            <a:r>
              <a:rPr lang="en-US" u="sng" dirty="0" smtClean="0">
                <a:ea typeface="+mn-ea"/>
                <a:cs typeface="+mn-cs"/>
              </a:rPr>
              <a:t>Use of risk management products</a:t>
            </a:r>
            <a:r>
              <a:rPr lang="en-US" dirty="0" smtClean="0">
                <a:ea typeface="+mn-ea"/>
                <a:cs typeface="+mn-cs"/>
              </a:rPr>
              <a:t>: Companies can use both options/futures markets and insurance to hedge some or a significant portion of country risk.</a:t>
            </a:r>
            <a:endParaRPr lang="en-US" dirty="0">
              <a:ea typeface="+mn-ea"/>
              <a:cs typeface="+mn-cs"/>
            </a:endParaRPr>
          </a:p>
        </p:txBody>
      </p:sp>
      <p:sp>
        <p:nvSpPr>
          <p:cNvPr id="119811" name="Footer Placeholder 3"/>
          <p:cNvSpPr>
            <a:spLocks noGrp="1"/>
          </p:cNvSpPr>
          <p:nvPr>
            <p:ph type="ftr" sz="quarter" idx="4294967295"/>
          </p:nvPr>
        </p:nvSpPr>
        <p:spPr bwMode="auto">
          <a:xfrm>
            <a:off x="609603" y="4686300"/>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smtClean="0">
                <a:solidFill>
                  <a:schemeClr val="tx2"/>
                </a:solidFill>
              </a:rPr>
              <a:t>Aswath </a:t>
            </a:r>
            <a:r>
              <a:rPr lang="en-US" sz="1400" dirty="0">
                <a:solidFill>
                  <a:schemeClr val="tx2"/>
                </a:solidFill>
              </a:rPr>
              <a:t>Damodaran</a:t>
            </a:r>
          </a:p>
        </p:txBody>
      </p:sp>
      <p:sp>
        <p:nvSpPr>
          <p:cNvPr id="5" name="Slide Number Placeholder 4"/>
          <p:cNvSpPr>
            <a:spLocks noGrp="1"/>
          </p:cNvSpPr>
          <p:nvPr>
            <p:ph type="sldNum" sz="quarter" idx="11"/>
          </p:nvPr>
        </p:nvSpPr>
        <p:spPr/>
        <p:txBody>
          <a:bodyPr>
            <a:normAutofit fontScale="92500" lnSpcReduction="10000"/>
          </a:bodyPr>
          <a:lstStyle/>
          <a:p>
            <a:pPr>
              <a:defRPr/>
            </a:pPr>
            <a:endParaRPr lang="en-US" dirty="0"/>
          </a:p>
        </p:txBody>
      </p:sp>
    </p:spTree>
    <p:extLst>
      <p:ext uri="{BB962C8B-B14F-4D97-AF65-F5344CB8AC3E}">
        <p14:creationId xmlns:p14="http://schemas.microsoft.com/office/powerpoint/2010/main" val="393853402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Estimating Lambdas: The Revenue Approach</a:t>
            </a:r>
            <a:endParaRPr lang="en-US">
              <a:ea typeface="+mj-ea"/>
              <a:cs typeface="+mj-cs"/>
            </a:endParaRPr>
          </a:p>
        </p:txBody>
      </p:sp>
      <p:sp>
        <p:nvSpPr>
          <p:cNvPr id="88066" name="Rectangle 3"/>
          <p:cNvSpPr>
            <a:spLocks noGrp="1" noChangeArrowheads="1"/>
          </p:cNvSpPr>
          <p:nvPr>
            <p:ph sz="quarter" idx="1"/>
          </p:nvPr>
        </p:nvSpPr>
        <p:spPr>
          <a:xfrm>
            <a:off x="612775" y="1200150"/>
            <a:ext cx="8153400" cy="337185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The easiest and most accessible data is on revenues. Most companies break their revenues down by region. </a:t>
            </a:r>
          </a:p>
          <a:p>
            <a:pPr marL="0" indent="0" eaLnBrk="1" fontAlgn="auto" hangingPunct="1">
              <a:spcAft>
                <a:spcPts val="0"/>
              </a:spcAft>
              <a:buFont typeface="Wingdings"/>
              <a:buNone/>
              <a:defRPr/>
            </a:pPr>
            <a:r>
              <a:rPr lang="en-US" dirty="0" smtClean="0">
                <a:ea typeface="+mn-ea"/>
                <a:cs typeface="+mn-cs"/>
              </a:rPr>
              <a:t>	 = % of revenues </a:t>
            </a:r>
            <a:r>
              <a:rPr lang="en-US" dirty="0" err="1" smtClean="0">
                <a:ea typeface="+mn-ea"/>
                <a:cs typeface="+mn-cs"/>
              </a:rPr>
              <a:t>domestically</a:t>
            </a:r>
            <a:r>
              <a:rPr lang="en-US" baseline="-25000" dirty="0" err="1" smtClean="0">
                <a:ea typeface="+mn-ea"/>
                <a:cs typeface="+mn-cs"/>
              </a:rPr>
              <a:t>firm</a:t>
            </a:r>
            <a:r>
              <a:rPr lang="en-US" dirty="0" smtClean="0">
                <a:ea typeface="+mn-ea"/>
                <a:cs typeface="+mn-cs"/>
              </a:rPr>
              <a:t>/ % of revenues domestically </a:t>
            </a:r>
            <a:r>
              <a:rPr lang="en-US" baseline="-25000" dirty="0" smtClean="0">
                <a:ea typeface="+mn-ea"/>
                <a:cs typeface="+mn-cs"/>
              </a:rPr>
              <a:t>average firm</a:t>
            </a:r>
          </a:p>
          <a:p>
            <a:pPr marL="320040" indent="-320040" eaLnBrk="1" fontAlgn="auto" hangingPunct="1">
              <a:spcAft>
                <a:spcPts val="0"/>
              </a:spcAft>
              <a:buFont typeface="Wingdings"/>
              <a:buChar char=""/>
              <a:defRPr/>
            </a:pPr>
            <a:r>
              <a:rPr lang="en-US" dirty="0" smtClean="0">
                <a:ea typeface="+mn-ea"/>
                <a:cs typeface="+mn-cs"/>
              </a:rPr>
              <a:t>Consider, for instance, Embraer and </a:t>
            </a:r>
            <a:r>
              <a:rPr lang="en-US" dirty="0" err="1" smtClean="0">
                <a:ea typeface="+mn-ea"/>
                <a:cs typeface="+mn-cs"/>
              </a:rPr>
              <a:t>Embratel</a:t>
            </a:r>
            <a:r>
              <a:rPr lang="en-US" dirty="0" smtClean="0">
                <a:ea typeface="+mn-ea"/>
                <a:cs typeface="+mn-cs"/>
              </a:rPr>
              <a:t>, both of which are incorporated and traded in Brazil. Embraer gets 3% of its revenues from Brazil whereas </a:t>
            </a:r>
            <a:r>
              <a:rPr lang="en-US" dirty="0" err="1" smtClean="0">
                <a:ea typeface="+mn-ea"/>
                <a:cs typeface="+mn-cs"/>
              </a:rPr>
              <a:t>Embratel</a:t>
            </a:r>
            <a:r>
              <a:rPr lang="en-US" dirty="0" smtClean="0">
                <a:ea typeface="+mn-ea"/>
                <a:cs typeface="+mn-cs"/>
              </a:rPr>
              <a:t> gets almost all of its revenues in Brazil. The average Brazilian company gets about 77% of its revenues in Brazil:</a:t>
            </a:r>
          </a:p>
          <a:p>
            <a:pPr marL="640080" lvl="1" indent="-274320" eaLnBrk="1" fontAlgn="auto" hangingPunct="1">
              <a:spcAft>
                <a:spcPts val="0"/>
              </a:spcAft>
              <a:buFont typeface="Wingdings 2"/>
              <a:buChar char=""/>
              <a:defRPr/>
            </a:pPr>
            <a:r>
              <a:rPr lang="en-US" dirty="0" err="1" smtClean="0">
                <a:ea typeface="+mn-ea"/>
              </a:rPr>
              <a:t>Lambda</a:t>
            </a:r>
            <a:r>
              <a:rPr lang="en-US" baseline="-25000" dirty="0" err="1" smtClean="0">
                <a:ea typeface="+mn-ea"/>
              </a:rPr>
              <a:t>Embrae</a:t>
            </a:r>
            <a:r>
              <a:rPr lang="en-US" dirty="0" err="1" smtClean="0">
                <a:ea typeface="+mn-ea"/>
              </a:rPr>
              <a:t>r</a:t>
            </a:r>
            <a:r>
              <a:rPr lang="en-US" dirty="0" smtClean="0">
                <a:ea typeface="+mn-ea"/>
              </a:rPr>
              <a:t> = 3%/ 77% = .04</a:t>
            </a:r>
          </a:p>
          <a:p>
            <a:pPr marL="640080" lvl="1" indent="-274320" eaLnBrk="1" fontAlgn="auto" hangingPunct="1">
              <a:spcAft>
                <a:spcPts val="0"/>
              </a:spcAft>
              <a:buFont typeface="Wingdings 2"/>
              <a:buChar char=""/>
              <a:defRPr/>
            </a:pPr>
            <a:r>
              <a:rPr lang="en-US" dirty="0" err="1" smtClean="0">
                <a:ea typeface="+mn-ea"/>
              </a:rPr>
              <a:t>Lambda</a:t>
            </a:r>
            <a:r>
              <a:rPr lang="en-US" baseline="-25000" dirty="0" err="1" smtClean="0">
                <a:ea typeface="+mn-ea"/>
              </a:rPr>
              <a:t>Embrate</a:t>
            </a:r>
            <a:r>
              <a:rPr lang="en-US" dirty="0" err="1" smtClean="0">
                <a:ea typeface="+mn-ea"/>
              </a:rPr>
              <a:t>l</a:t>
            </a:r>
            <a:r>
              <a:rPr lang="en-US" dirty="0" smtClean="0">
                <a:ea typeface="+mn-ea"/>
              </a:rPr>
              <a:t> = 100%/77% = 1.30</a:t>
            </a:r>
          </a:p>
          <a:p>
            <a:pPr marL="320040" indent="-320040" eaLnBrk="1" fontAlgn="auto" hangingPunct="1">
              <a:spcAft>
                <a:spcPts val="0"/>
              </a:spcAft>
              <a:buFont typeface="Wingdings"/>
              <a:buChar char=""/>
              <a:defRPr/>
            </a:pPr>
            <a:r>
              <a:rPr lang="en-US" dirty="0" smtClean="0">
                <a:ea typeface="+mn-ea"/>
                <a:cs typeface="+mn-cs"/>
              </a:rPr>
              <a:t>Note that if the proportion of revenues of the average company gets in the market is assumed to be 100%, this approach collapses into the first one.,</a:t>
            </a:r>
          </a:p>
          <a:p>
            <a:pPr marL="320040" indent="-320040" eaLnBrk="1" fontAlgn="auto" hangingPunct="1">
              <a:spcAft>
                <a:spcPts val="0"/>
              </a:spcAft>
              <a:buFont typeface="Wingdings"/>
              <a:buChar char=""/>
              <a:defRPr/>
            </a:pPr>
            <a:r>
              <a:rPr lang="en-US" dirty="0" smtClean="0">
                <a:ea typeface="+mn-ea"/>
                <a:cs typeface="+mn-cs"/>
              </a:rPr>
              <a:t>There are two implications</a:t>
            </a:r>
          </a:p>
          <a:p>
            <a:pPr marL="640080" lvl="1" indent="-274320" eaLnBrk="1" fontAlgn="auto" hangingPunct="1">
              <a:spcAft>
                <a:spcPts val="0"/>
              </a:spcAft>
              <a:buFont typeface="Wingdings 2"/>
              <a:buChar char=""/>
              <a:defRPr/>
            </a:pPr>
            <a:r>
              <a:rPr lang="en-US" dirty="0" smtClean="0">
                <a:ea typeface="+mn-ea"/>
              </a:rPr>
              <a:t>A company</a:t>
            </a:r>
            <a:r>
              <a:rPr lang="ja-JP" altLang="en-US" dirty="0" smtClean="0">
                <a:ea typeface="+mn-ea"/>
              </a:rPr>
              <a:t>’</a:t>
            </a:r>
            <a:r>
              <a:rPr lang="en-US" altLang="ja-JP" dirty="0" smtClean="0">
                <a:ea typeface="+mn-ea"/>
              </a:rPr>
              <a:t>s risk exposure is determined by where it does business and not by where it is located</a:t>
            </a:r>
          </a:p>
          <a:p>
            <a:pPr marL="640080" lvl="1" indent="-274320" eaLnBrk="1" fontAlgn="auto" hangingPunct="1">
              <a:spcAft>
                <a:spcPts val="0"/>
              </a:spcAft>
              <a:buFont typeface="Wingdings 2"/>
              <a:buChar char=""/>
              <a:defRPr/>
            </a:pPr>
            <a:r>
              <a:rPr lang="en-US" dirty="0" smtClean="0">
                <a:ea typeface="+mn-ea"/>
              </a:rPr>
              <a:t>Firms might be able to actively manage their country risk exposure</a:t>
            </a:r>
            <a:endParaRPr lang="en-US" dirty="0">
              <a:ea typeface="+mn-ea"/>
            </a:endParaRPr>
          </a:p>
        </p:txBody>
      </p:sp>
      <p:sp>
        <p:nvSpPr>
          <p:cNvPr id="121859" name="Footer Placeholder 3"/>
          <p:cNvSpPr>
            <a:spLocks noGrp="1"/>
          </p:cNvSpPr>
          <p:nvPr>
            <p:ph type="ftr" sz="quarter" idx="4294967295"/>
          </p:nvPr>
        </p:nvSpPr>
        <p:spPr bwMode="auto">
          <a:xfrm>
            <a:off x="609603" y="4686300"/>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92500" lnSpcReduction="10000"/>
          </a:bodyPr>
          <a:lstStyle/>
          <a:p>
            <a:pPr>
              <a:defRPr/>
            </a:pPr>
            <a:endParaRPr lang="en-US" dirty="0"/>
          </a:p>
        </p:txBody>
      </p:sp>
    </p:spTree>
    <p:extLst>
      <p:ext uri="{BB962C8B-B14F-4D97-AF65-F5344CB8AC3E}">
        <p14:creationId xmlns:p14="http://schemas.microsoft.com/office/powerpoint/2010/main" val="173951057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64</TotalTime>
  <Words>2821</Words>
  <Application>Microsoft Macintosh PowerPoint</Application>
  <PresentationFormat>On-screen Show (16:9)</PresentationFormat>
  <Paragraphs>468</Paragraphs>
  <Slides>16</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Basic</vt:lpstr>
      <vt:lpstr>Worksheet</vt:lpstr>
      <vt:lpstr>Session 4: Equity Risk Premiums</vt:lpstr>
      <vt:lpstr>Equity Risk Premiums: Intuition</vt:lpstr>
      <vt:lpstr>Equity Risk Premiums The ubiquitous historical risk premium</vt:lpstr>
      <vt:lpstr>The perils of trusting the past…….</vt:lpstr>
      <vt:lpstr>An Updated Equity Risk Premium: </vt:lpstr>
      <vt:lpstr>Implied Premiums in the US: 1960-2012</vt:lpstr>
      <vt:lpstr>Why implied premiums matter?</vt:lpstr>
      <vt:lpstr>Estimating a risk premium for an emerging market Approach 1: Build off a mature market premium</vt:lpstr>
      <vt:lpstr>Approach 2: Estimate an implied equity risk premium for Brazil</vt:lpstr>
      <vt:lpstr>PowerPoint Presentation</vt:lpstr>
      <vt:lpstr>From Country Equity Risk Premiums to Corporate Equity Risk premiums</vt:lpstr>
      <vt:lpstr>Approaches 1 &amp; 2: Estimating country risk premium exposure</vt:lpstr>
      <vt:lpstr>Operation based CRP: Single versus Multiple Emerging Markets</vt:lpstr>
      <vt:lpstr>Extending to a multinational: Regional breakdown Coca Cola’s revenue breakdown and ERP in 2012</vt:lpstr>
      <vt:lpstr>Approach 3: Estimate a lambda for country risk</vt:lpstr>
      <vt:lpstr>Estimating Lambdas: The Revenue Approach</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11</cp:revision>
  <dcterms:created xsi:type="dcterms:W3CDTF">2011-11-03T12:08:38Z</dcterms:created>
  <dcterms:modified xsi:type="dcterms:W3CDTF">2013-01-25T22:57:41Z</dcterms:modified>
</cp:coreProperties>
</file>