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6" r:id="rId2"/>
    <p:sldId id="271" r:id="rId3"/>
    <p:sldId id="257" r:id="rId4"/>
    <p:sldId id="258" r:id="rId5"/>
    <p:sldId id="272" r:id="rId6"/>
    <p:sldId id="260" r:id="rId7"/>
    <p:sldId id="264" r:id="rId8"/>
    <p:sldId id="265" r:id="rId9"/>
    <p:sldId id="266" r:id="rId10"/>
    <p:sldId id="270" r:id="rId11"/>
    <p:sldId id="269"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120" y="-66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xfrm>
            <a:off x="393700" y="692150"/>
            <a:ext cx="6070600" cy="3416300"/>
          </a:xfrm>
          <a:ln/>
        </p:spPr>
      </p:sp>
      <p:sp>
        <p:nvSpPr>
          <p:cNvPr id="161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debt is not the rate at which you borrowed money historically. That is why you cannot use the book cost of debt in the cost of capital calculation. </a:t>
            </a:r>
          </a:p>
          <a:p>
            <a:r>
              <a:rPr lang="en-US">
                <a:latin typeface="Times" charset="0"/>
                <a:ea typeface="ＭＳ Ｐゴシック" charset="0"/>
                <a:cs typeface="ＭＳ Ｐゴシック" charset="0"/>
              </a:rPr>
              <a:t>While many companies have bonds outstanding, corporate bonds often have special features attached to them and are not liquid, making it difficult to use the yield to maturity as the cost of debt. </a:t>
            </a:r>
          </a:p>
          <a:p>
            <a:r>
              <a:rPr lang="en-US">
                <a:latin typeface="Times" charset="0"/>
                <a:ea typeface="ＭＳ Ｐゴシック" charset="0"/>
                <a:cs typeface="ＭＳ Ｐゴシック" charset="0"/>
              </a:rPr>
              <a:t>While ratings are often useful tools for coming up with the cost of debt, there can be problems:</a:t>
            </a:r>
          </a:p>
          <a:p>
            <a:pPr lvl="1">
              <a:buFontTx/>
              <a:buChar char="•"/>
            </a:pPr>
            <a:r>
              <a:rPr lang="en-US">
                <a:latin typeface="Times" charset="0"/>
                <a:ea typeface="ＭＳ Ｐゴシック" charset="0"/>
              </a:rPr>
              <a:t>A firm can have multiple ratings. You need a rating across all of a firm</a:t>
            </a:r>
            <a:r>
              <a:rPr lang="ja-JP" altLang="en-US">
                <a:latin typeface="Times" charset="0"/>
                <a:ea typeface="ＭＳ Ｐゴシック" charset="0"/>
              </a:rPr>
              <a:t>’</a:t>
            </a:r>
            <a:r>
              <a:rPr lang="en-US" altLang="ja-JP">
                <a:latin typeface="Times" charset="0"/>
                <a:ea typeface="ＭＳ Ｐゴシック" charset="0"/>
              </a:rPr>
              <a:t>s debt, not just its safest…</a:t>
            </a:r>
          </a:p>
          <a:p>
            <a:pPr lvl="1">
              <a:buFontTx/>
              <a:buChar char="•"/>
            </a:pPr>
            <a:r>
              <a:rPr lang="en-US">
                <a:latin typeface="Times" charset="0"/>
                <a:ea typeface="ＭＳ Ｐゴシック" charset="0"/>
              </a:rPr>
              <a:t>A firm</a:t>
            </a:r>
            <a:r>
              <a:rPr lang="ja-JP" altLang="en-US">
                <a:latin typeface="Times" charset="0"/>
                <a:ea typeface="ＭＳ Ｐゴシック" charset="0"/>
              </a:rPr>
              <a:t>’</a:t>
            </a:r>
            <a:r>
              <a:rPr lang="en-US" altLang="ja-JP">
                <a:latin typeface="Times" charset="0"/>
                <a:ea typeface="ＭＳ Ｐゴシック" charset="0"/>
              </a:rPr>
              <a:t>s bonds can be structured in such a way that they can be safer than the rest of the firm</a:t>
            </a:r>
            <a:r>
              <a:rPr lang="ja-JP" altLang="en-US">
                <a:latin typeface="Times" charset="0"/>
                <a:ea typeface="ＭＳ Ｐゴシック" charset="0"/>
              </a:rPr>
              <a:t>’</a:t>
            </a:r>
            <a:r>
              <a:rPr lang="en-US" altLang="ja-JP">
                <a:latin typeface="Times" charset="0"/>
                <a:ea typeface="ＭＳ Ｐゴシック" charset="0"/>
              </a:rPr>
              <a:t>s debt - they can be more senior or secured than the other debt of the firm.</a:t>
            </a:r>
          </a:p>
          <a:p>
            <a:pPr lvl="1">
              <a:buFontTx/>
              <a:buChar char="•"/>
            </a:pPr>
            <a:endParaRPr lang="en-US">
              <a:latin typeface="Times"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noTextEdit="1"/>
          </p:cNvSpPr>
          <p:nvPr>
            <p:ph type="sldImg"/>
          </p:nvPr>
        </p:nvSpPr>
        <p:spPr>
          <a:xfrm>
            <a:off x="393700" y="692150"/>
            <a:ext cx="6070600" cy="3416300"/>
          </a:xfrm>
          <a:ln/>
        </p:spPr>
      </p:sp>
      <p:sp>
        <p:nvSpPr>
          <p:cNvPr id="163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uses the ratio that explains the largest proportion of the differences between ratings at non-financial service U.S. companies - I tried the 8 ratios that S&amp;P said it depends upon the most to rate companies (which are available on its web site) and correlated them with bond ratings in 1999. </a:t>
            </a:r>
          </a:p>
          <a:p>
            <a:r>
              <a:rPr lang="en-US">
                <a:latin typeface="Times" charset="0"/>
                <a:ea typeface="ＭＳ Ｐゴシック" charset="0"/>
                <a:cs typeface="ＭＳ Ｐゴシック" charset="0"/>
              </a:rPr>
              <a:t>You could expand this approach to incorporate other ratios and create a score - similar to the Altman Z score - but you have to decide on whether the trade off is worth it - more complexity for less transparency.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393700" y="692150"/>
            <a:ext cx="6070600"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numbers in the first column are the ones I would use for larger market cap companies (&gt; $ 5 billion), whereas the numbers in the brackets are the ones for smaller or riskier firms. The default spreads are as off 2003-04 and the most recent ones can be obtained from http://www.bondsonline.com. (This is the table from 2003. The one on my website now reflects current numbers….)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393700" y="692150"/>
            <a:ext cx="6070600" cy="3416300"/>
          </a:xfrm>
          <a:ln/>
        </p:spPr>
      </p:sp>
      <p:sp>
        <p:nvSpPr>
          <p:cNvPr id="167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estimating the cost of debt for an emerging market company, you have to decide whether to add the country default spread to the company default spread when estimating the cost of debt. </a:t>
            </a:r>
          </a:p>
          <a:p>
            <a:r>
              <a:rPr lang="en-US">
                <a:latin typeface="Times" charset="0"/>
                <a:ea typeface="ＭＳ Ｐゴシック" charset="0"/>
                <a:cs typeface="ＭＳ Ｐゴシック" charset="0"/>
              </a:rPr>
              <a:t>For smaller, less well known firms, it is safer to assume that firms cannot borrow at a rate lower than the countries in which they are incorporated. For larger firms, you could make the argument that firms can borrow at lower rates. In practical terms, you could ignore the country default spread or add only a fraction of that spread.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ChangeArrowheads="1" noTextEdit="1"/>
          </p:cNvSpPr>
          <p:nvPr>
            <p:ph type="sldImg"/>
          </p:nvPr>
        </p:nvSpPr>
        <p:spPr>
          <a:xfrm>
            <a:off x="393700" y="692150"/>
            <a:ext cx="6070600" cy="3416300"/>
          </a:xfrm>
          <a:ln/>
        </p:spPr>
      </p:sp>
      <p:sp>
        <p:nvSpPr>
          <p:cNvPr id="176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rationale for using market values is simple. You are considering how much someone who would buy the company today should be willing to pay for the company. Since he or she can buy equity and debt at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value, you use those as weights. However, you could very well push the market values towards your estimated values in the process of buying the company. If this is a concern, you can iterate the weights in the cost of capital calculation to make the values used in the weights converge on the values estimated in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noTextEdit="1"/>
          </p:cNvSpPr>
          <p:nvPr>
            <p:ph type="sldImg"/>
          </p:nvPr>
        </p:nvSpPr>
        <p:spPr>
          <a:xfrm>
            <a:off x="393700" y="692150"/>
            <a:ext cx="6070600" cy="3416300"/>
          </a:xfrm>
          <a:ln/>
        </p:spPr>
      </p:sp>
      <p:sp>
        <p:nvSpPr>
          <p:cNvPr id="178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of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is not traded. Many analysts assume that book value of debt is equal to market value. You can estimate the market value of debt fairly easily using the interest rate on the debt and the book value of debt.</a:t>
            </a:r>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noTextEdit="1"/>
          </p:cNvSpPr>
          <p:nvPr>
            <p:ph type="sldImg"/>
          </p:nvPr>
        </p:nvSpPr>
        <p:spPr>
          <a:xfrm>
            <a:off x="393700" y="692150"/>
            <a:ext cx="6070600" cy="3416300"/>
          </a:xfrm>
          <a:ln/>
        </p:spPr>
      </p:sp>
      <p:sp>
        <p:nvSpPr>
          <p:cNvPr id="180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two approaches will give you different answers because they make different assumptions about the equity risk premium. In the first approach, the risk premium remains a constant as you switch from one currency to another. In the second, you scale up the risk premium for higher interest rate currencies. The second approach will give you more consistent valuations as you switch from currency to currency.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393700" y="692150"/>
            <a:ext cx="6070600"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Keep your cost of capital simple. If possible, consolidate all of your capital into either debt or equity. With convertible bonds, this is fairly simple to do. With preferred, you do have a problem since its non-tax deductible status makes it unlike debt and it certainly is not equity. Here, you would make the exception and allow for a third source of capital. (In practice, I would do this only if preferred stock were more than 5% of capital in market value terms. Otherwise, I would ignore it for purposes of analysis).</a:t>
            </a:r>
          </a:p>
          <a:p>
            <a:r>
              <a:rPr lang="en-US">
                <a:latin typeface="Times" charset="0"/>
                <a:ea typeface="ＭＳ Ｐゴシック" charset="0"/>
                <a:cs typeface="ＭＳ Ｐゴシック" charset="0"/>
              </a:rPr>
              <a:t>The cost of preferred stock is the preferred dividend yield.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393700" y="692150"/>
            <a:ext cx="6070600" cy="3416300"/>
          </a:xfrm>
          <a:ln/>
        </p:spPr>
      </p:sp>
      <p:sp>
        <p:nvSpPr>
          <p:cNvPr id="1863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Big picture of the cost of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4"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1"/>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8"/>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1"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4"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3"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3"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Session 6: Estimating cost of debt, debt ratios and cost of capital</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debt?</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For an item to be classified as debt, it has to meet three criteria:</a:t>
            </a:r>
          </a:p>
          <a:p>
            <a:pPr lvl="1"/>
            <a:r>
              <a:rPr lang="en-US" dirty="0" smtClean="0"/>
              <a:t>It has to give rise to a contractual commitment, that has to be met in good times or bad.</a:t>
            </a:r>
          </a:p>
          <a:p>
            <a:pPr lvl="1"/>
            <a:r>
              <a:rPr lang="en-US" dirty="0" smtClean="0"/>
              <a:t>That commitment usually is tax deductible</a:t>
            </a:r>
          </a:p>
          <a:p>
            <a:pPr lvl="1"/>
            <a:r>
              <a:rPr lang="en-US" dirty="0" smtClean="0"/>
              <a:t>Failure to make that commitment can cost you control over the business.</a:t>
            </a:r>
          </a:p>
          <a:p>
            <a:r>
              <a:rPr lang="en-US" dirty="0" smtClean="0"/>
              <a:t>Using these criteria, all interest-bearing commitments, short term as well as long term, are clearly debt. So, are all lease commitments.</a:t>
            </a:r>
          </a:p>
          <a:p>
            <a:r>
              <a:rPr lang="en-US" dirty="0" smtClean="0"/>
              <a:t>The items below can be debt, if they meet other conditions</a:t>
            </a:r>
          </a:p>
          <a:p>
            <a:pPr lvl="1"/>
            <a:r>
              <a:rPr lang="en-US" dirty="0" smtClean="0"/>
              <a:t>Accounts payable &amp; supplier credit, but only if you are willing to make the implicit interest expenses (the discounts lost by using the credit) explicit.</a:t>
            </a:r>
          </a:p>
          <a:p>
            <a:pPr lvl="1"/>
            <a:r>
              <a:rPr lang="en-US" dirty="0" smtClean="0"/>
              <a:t>Under funded pension and health care obligations, but only if there is a legal requirement that you cover the underfunding with fixed payments in future years.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3067508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p:txBody>
          <a:bodyPr/>
          <a:lstStyle/>
          <a:p>
            <a:r>
              <a:rPr lang="en-US" smtClean="0"/>
              <a:t>Estimating the Cost of Debt</a:t>
            </a:r>
            <a:endParaRPr lang="en-US"/>
          </a:p>
        </p:txBody>
      </p:sp>
      <p:sp>
        <p:nvSpPr>
          <p:cNvPr id="160770" name="Rectangle 3"/>
          <p:cNvSpPr>
            <a:spLocks noGrp="1" noChangeArrowheads="1"/>
          </p:cNvSpPr>
          <p:nvPr>
            <p:ph sz="quarter" idx="1"/>
          </p:nvPr>
        </p:nvSpPr>
        <p:spPr/>
        <p:txBody>
          <a:bodyPr>
            <a:normAutofit fontScale="70000" lnSpcReduction="20000"/>
          </a:bodyPr>
          <a:lstStyle/>
          <a:p>
            <a:r>
              <a:rPr lang="en-US" smtClean="0"/>
              <a:t>The cost of debt is the rate at which you can borrow at currently, It will reflect not only your default risk but also the level of interest rates in the market.</a:t>
            </a:r>
          </a:p>
          <a:p>
            <a:r>
              <a:rPr lang="en-US" smtClean="0"/>
              <a:t>The two most widely used approaches to estimating cost of debt are:</a:t>
            </a:r>
          </a:p>
          <a:p>
            <a:pPr lvl="1"/>
            <a:r>
              <a:rPr lang="en-US" smtClean="0"/>
              <a:t>Looking up the yield to maturity on a straight bond outstanding from the firm. The limitation of this approach is that very few firms have long term straight bonds that are liquid and widely traded</a:t>
            </a:r>
          </a:p>
          <a:p>
            <a:pPr lvl="1"/>
            <a:r>
              <a:rPr lang="en-US" smtClean="0"/>
              <a:t>Looking up the rating for the firm and estimating a default spread based upon the rating. While this approach is more robust, different bonds from the same firm can have different ratings. You have to use a median rating for the firm</a:t>
            </a:r>
          </a:p>
          <a:p>
            <a:r>
              <a:rPr lang="en-US" smtClean="0"/>
              <a:t>When in trouble (either because you have no ratings or multiple ratings for a firm), estimate a synthetic rating for your firm and the cost of debt based upon that rating.</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0589220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r>
              <a:rPr lang="en-US" smtClean="0"/>
              <a:t>Estimating Synthetic Ratings</a:t>
            </a:r>
            <a:endParaRPr lang="en-US"/>
          </a:p>
        </p:txBody>
      </p:sp>
      <p:sp>
        <p:nvSpPr>
          <p:cNvPr id="162818" name="Rectangle 3"/>
          <p:cNvSpPr>
            <a:spLocks noGrp="1" noChangeArrowheads="1"/>
          </p:cNvSpPr>
          <p:nvPr>
            <p:ph sz="quarter" idx="1"/>
          </p:nvPr>
        </p:nvSpPr>
        <p:spPr/>
        <p:txBody>
          <a:bodyPr>
            <a:normAutofit fontScale="85000" lnSpcReduction="20000"/>
          </a:bodyPr>
          <a:lstStyle/>
          <a:p>
            <a:r>
              <a:rPr lang="en-US" dirty="0" smtClean="0"/>
              <a:t>The rating for a firm can be estimated using the financial characteristics of the firm. In its simplest form, the rating can be estimated from the interest coverage ratio</a:t>
            </a:r>
          </a:p>
          <a:p>
            <a:pPr marL="320040" lvl="1" indent="0">
              <a:buNone/>
            </a:pPr>
            <a:r>
              <a:rPr lang="en-US" dirty="0" smtClean="0"/>
              <a:t>Interest Coverage Ratio = EBIT / Interest Expenses</a:t>
            </a:r>
          </a:p>
          <a:p>
            <a:pPr>
              <a:defRPr/>
            </a:pPr>
            <a:r>
              <a:rPr lang="en-US" dirty="0"/>
              <a:t>For Embraer</a:t>
            </a:r>
            <a:r>
              <a:rPr lang="ja-JP" altLang="en-US" dirty="0"/>
              <a:t>’</a:t>
            </a:r>
            <a:r>
              <a:rPr lang="en-US" altLang="ja-JP" dirty="0"/>
              <a:t>s interest coverage ratio, we used the interest expenses from 2003 and the average EBIT from 2001 to 2003. (The aircraft business was badly affected by 9/11 and its aftermath. In 2002 and 2003, Embraer reported significant drops in operating income)</a:t>
            </a:r>
          </a:p>
          <a:p>
            <a:pPr marL="365760" lvl="1" indent="0">
              <a:buNone/>
              <a:defRPr/>
            </a:pPr>
            <a:r>
              <a:rPr lang="en-US" dirty="0"/>
              <a:t>Interest Coverage Ratio = 462.1 /129.70 = </a:t>
            </a:r>
            <a:r>
              <a:rPr lang="en-US" dirty="0" smtClean="0"/>
              <a:t>3.56</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30100828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Interest Coverage Ratios, Ratings and Default Spreads: 2003 &amp; 2004</a:t>
            </a:r>
            <a:endParaRPr lang="en-US">
              <a:ea typeface="+mj-ea"/>
              <a:cs typeface="+mj-cs"/>
            </a:endParaRPr>
          </a:p>
        </p:txBody>
      </p:sp>
      <p:sp>
        <p:nvSpPr>
          <p:cNvPr id="184322" name="Rectangle 3"/>
          <p:cNvSpPr>
            <a:spLocks noGrp="1" noChangeArrowheads="1"/>
          </p:cNvSpPr>
          <p:nvPr>
            <p:ph sz="quarter" idx="1"/>
          </p:nvPr>
        </p:nvSpPr>
        <p:spPr>
          <a:xfrm>
            <a:off x="612775" y="1200150"/>
            <a:ext cx="8153400" cy="3371850"/>
          </a:xfrm>
        </p:spPr>
        <p:txBody>
          <a:bodyPr>
            <a:normAutofit fontScale="25000" lnSpcReduction="20000"/>
          </a:bodyPr>
          <a:lstStyle/>
          <a:p>
            <a:pPr marL="365760" lvl="1" indent="0" eaLnBrk="1" fontAlgn="auto" hangingPunct="1">
              <a:spcAft>
                <a:spcPts val="0"/>
              </a:spcAft>
              <a:buFont typeface="Wingdings 2"/>
              <a:buNone/>
              <a:defRPr/>
            </a:pPr>
            <a:r>
              <a:rPr lang="en-US" sz="4800" dirty="0" smtClean="0">
                <a:ea typeface="+mn-ea"/>
              </a:rPr>
              <a:t>If Interest Coverage Ratio is	Estimated Bond Rating	Default Spread(2003)	Default Spread(2004)</a:t>
            </a:r>
          </a:p>
          <a:p>
            <a:pPr marL="365760" lvl="1" indent="0" eaLnBrk="1" fontAlgn="auto" hangingPunct="1">
              <a:spcAft>
                <a:spcPts val="0"/>
              </a:spcAft>
              <a:buFont typeface="Wingdings 2"/>
              <a:buNone/>
              <a:defRPr/>
            </a:pPr>
            <a:r>
              <a:rPr lang="en-US" sz="4800" dirty="0" smtClean="0">
                <a:ea typeface="+mn-ea"/>
              </a:rPr>
              <a:t>&gt; 8.50		(&gt;12.50)	AAA		0.75%		0.35%</a:t>
            </a:r>
          </a:p>
          <a:p>
            <a:pPr marL="365760" lvl="1" indent="0" eaLnBrk="1" fontAlgn="auto" hangingPunct="1">
              <a:spcAft>
                <a:spcPts val="0"/>
              </a:spcAft>
              <a:buFont typeface="Wingdings 2"/>
              <a:buNone/>
              <a:defRPr/>
            </a:pPr>
            <a:r>
              <a:rPr lang="en-US" sz="4800" dirty="0" smtClean="0">
                <a:ea typeface="+mn-ea"/>
              </a:rPr>
              <a:t>6.50 - 8.50	(9.5-12.5)	AA		1.00%		0.50%	</a:t>
            </a:r>
          </a:p>
          <a:p>
            <a:pPr marL="365760" lvl="1" indent="0" eaLnBrk="1" fontAlgn="auto" hangingPunct="1">
              <a:spcAft>
                <a:spcPts val="0"/>
              </a:spcAft>
              <a:buFont typeface="Wingdings 2"/>
              <a:buNone/>
              <a:defRPr/>
            </a:pPr>
            <a:r>
              <a:rPr lang="en-US" sz="4800" dirty="0" smtClean="0">
                <a:ea typeface="+mn-ea"/>
              </a:rPr>
              <a:t>5.50 - 6.50	(7.5-9.5)	A+		1.50%		0.70%</a:t>
            </a:r>
          </a:p>
          <a:p>
            <a:pPr marL="365760" lvl="1" indent="0" eaLnBrk="1" fontAlgn="auto" hangingPunct="1">
              <a:spcAft>
                <a:spcPts val="0"/>
              </a:spcAft>
              <a:buFont typeface="Wingdings 2"/>
              <a:buNone/>
              <a:defRPr/>
            </a:pPr>
            <a:r>
              <a:rPr lang="en-US" sz="4800" dirty="0" smtClean="0">
                <a:ea typeface="+mn-ea"/>
              </a:rPr>
              <a:t>4.25 - 5.50	(6-7.5)	A		1.80%		0.85%</a:t>
            </a:r>
          </a:p>
          <a:p>
            <a:pPr marL="365760" lvl="1" indent="0" eaLnBrk="1" fontAlgn="auto" hangingPunct="1">
              <a:spcAft>
                <a:spcPts val="0"/>
              </a:spcAft>
              <a:buFont typeface="Wingdings 2"/>
              <a:buNone/>
              <a:defRPr/>
            </a:pPr>
            <a:r>
              <a:rPr lang="en-US" sz="4800" dirty="0" smtClean="0">
                <a:ea typeface="+mn-ea"/>
              </a:rPr>
              <a:t>3.00 - 4.25	(4.5-6)	A–		2.00%		1.00%</a:t>
            </a:r>
          </a:p>
          <a:p>
            <a:pPr marL="365760" lvl="1" indent="0" eaLnBrk="1" fontAlgn="auto" hangingPunct="1">
              <a:spcAft>
                <a:spcPts val="0"/>
              </a:spcAft>
              <a:buFont typeface="Wingdings 2"/>
              <a:buNone/>
              <a:defRPr/>
            </a:pPr>
            <a:r>
              <a:rPr lang="en-US" sz="4800" dirty="0" smtClean="0">
                <a:ea typeface="+mn-ea"/>
              </a:rPr>
              <a:t>2.50 - 3.00	(4-4.5)	BBB		2.25%		1.50%</a:t>
            </a:r>
          </a:p>
          <a:p>
            <a:pPr marL="365760" lvl="1" indent="0" eaLnBrk="1" fontAlgn="auto" hangingPunct="1">
              <a:spcAft>
                <a:spcPts val="0"/>
              </a:spcAft>
              <a:buFont typeface="Wingdings 2"/>
              <a:buNone/>
              <a:defRPr/>
            </a:pPr>
            <a:r>
              <a:rPr lang="en-US" sz="4800" dirty="0" smtClean="0">
                <a:ea typeface="+mn-ea"/>
              </a:rPr>
              <a:t>2.25- 2.50	(3.5-4)	BB+		2.75%		2.00%	</a:t>
            </a:r>
          </a:p>
          <a:p>
            <a:pPr marL="365760" lvl="1" indent="0" eaLnBrk="1" fontAlgn="auto" hangingPunct="1">
              <a:spcAft>
                <a:spcPts val="0"/>
              </a:spcAft>
              <a:buFont typeface="Wingdings 2"/>
              <a:buNone/>
              <a:defRPr/>
            </a:pPr>
            <a:r>
              <a:rPr lang="en-US" sz="4800" dirty="0" smtClean="0">
                <a:ea typeface="+mn-ea"/>
              </a:rPr>
              <a:t>2.00 - 2.25	((3-3.5)	BB		3.50%		2.50%</a:t>
            </a:r>
          </a:p>
          <a:p>
            <a:pPr marL="365760" lvl="1" indent="0" eaLnBrk="1" fontAlgn="auto" hangingPunct="1">
              <a:spcAft>
                <a:spcPts val="0"/>
              </a:spcAft>
              <a:buFont typeface="Wingdings 2"/>
              <a:buNone/>
              <a:defRPr/>
            </a:pPr>
            <a:r>
              <a:rPr lang="en-US" sz="4800" dirty="0" smtClean="0">
                <a:ea typeface="+mn-ea"/>
              </a:rPr>
              <a:t>1.75 - 2.00	(2.5-3)	B+		4.75%		3.25%</a:t>
            </a:r>
          </a:p>
          <a:p>
            <a:pPr marL="365760" lvl="1" indent="0" eaLnBrk="1" fontAlgn="auto" hangingPunct="1">
              <a:spcAft>
                <a:spcPts val="0"/>
              </a:spcAft>
              <a:buFont typeface="Wingdings 2"/>
              <a:buNone/>
              <a:defRPr/>
            </a:pPr>
            <a:r>
              <a:rPr lang="en-US" sz="4800" dirty="0" smtClean="0">
                <a:ea typeface="+mn-ea"/>
              </a:rPr>
              <a:t>1.50 - 1.75	(2-2.5)	B		6.50%		4.00%</a:t>
            </a:r>
          </a:p>
          <a:p>
            <a:pPr marL="365760" lvl="1" indent="0" eaLnBrk="1" fontAlgn="auto" hangingPunct="1">
              <a:spcAft>
                <a:spcPts val="0"/>
              </a:spcAft>
              <a:buFont typeface="Wingdings 2"/>
              <a:buNone/>
              <a:defRPr/>
            </a:pPr>
            <a:r>
              <a:rPr lang="en-US" sz="4800" dirty="0" smtClean="0">
                <a:ea typeface="+mn-ea"/>
              </a:rPr>
              <a:t>1.25 - 1.50	(1.5-2)	B –		8.00%		6.00%</a:t>
            </a:r>
          </a:p>
          <a:p>
            <a:pPr marL="365760" lvl="1" indent="0" eaLnBrk="1" fontAlgn="auto" hangingPunct="1">
              <a:spcAft>
                <a:spcPts val="0"/>
              </a:spcAft>
              <a:buFont typeface="Wingdings 2"/>
              <a:buNone/>
              <a:defRPr/>
            </a:pPr>
            <a:r>
              <a:rPr lang="en-US" sz="4800" dirty="0" smtClean="0">
                <a:ea typeface="+mn-ea"/>
              </a:rPr>
              <a:t>0.80 - 1.25	(1.25-1.5)	CCC		10.00%		8.00%</a:t>
            </a:r>
          </a:p>
          <a:p>
            <a:pPr marL="365760" lvl="1" indent="0" eaLnBrk="1" fontAlgn="auto" hangingPunct="1">
              <a:spcAft>
                <a:spcPts val="0"/>
              </a:spcAft>
              <a:buFont typeface="Wingdings 2"/>
              <a:buNone/>
              <a:defRPr/>
            </a:pPr>
            <a:r>
              <a:rPr lang="en-US" sz="4800" dirty="0" smtClean="0">
                <a:ea typeface="+mn-ea"/>
              </a:rPr>
              <a:t>0.65 - 0.80	(0.8-1.25)	CC		11.50%		10.00%</a:t>
            </a:r>
          </a:p>
          <a:p>
            <a:pPr marL="365760" lvl="1" indent="0" eaLnBrk="1" fontAlgn="auto" hangingPunct="1">
              <a:spcAft>
                <a:spcPts val="0"/>
              </a:spcAft>
              <a:buFont typeface="Wingdings 2"/>
              <a:buNone/>
              <a:defRPr/>
            </a:pPr>
            <a:r>
              <a:rPr lang="en-US" sz="4800" dirty="0" smtClean="0">
                <a:ea typeface="+mn-ea"/>
              </a:rPr>
              <a:t>0.20 - 0.65	(0.5-0.8)	C		12.70%		12.00%</a:t>
            </a:r>
          </a:p>
          <a:p>
            <a:pPr marL="365760" lvl="1" indent="0" eaLnBrk="1" fontAlgn="auto" hangingPunct="1">
              <a:spcAft>
                <a:spcPts val="0"/>
              </a:spcAft>
              <a:buFont typeface="Wingdings 2"/>
              <a:buNone/>
              <a:defRPr/>
            </a:pPr>
            <a:r>
              <a:rPr lang="en-US" sz="4800" dirty="0" smtClean="0">
                <a:ea typeface="+mn-ea"/>
              </a:rPr>
              <a:t>&lt; 0.20	(&lt;0.5)	D			15.00%		20.00%</a:t>
            </a:r>
            <a:r>
              <a:rPr lang="en-US" sz="3500" dirty="0" smtClean="0">
                <a:ea typeface="+mn-ea"/>
                <a:cs typeface="+mn-cs"/>
              </a:rPr>
              <a:t>.</a:t>
            </a:r>
            <a:endParaRPr lang="en-US" sz="3500" dirty="0">
              <a:ea typeface="+mn-ea"/>
              <a:cs typeface="+mn-cs"/>
            </a:endParaRPr>
          </a:p>
        </p:txBody>
      </p:sp>
      <p:sp>
        <p:nvSpPr>
          <p:cNvPr id="196611" name="Footer Placeholder 3"/>
          <p:cNvSpPr>
            <a:spLocks noGrp="1"/>
          </p:cNvSpPr>
          <p:nvPr>
            <p:ph type="ftr" sz="quarter" idx="4294967295"/>
          </p:nvPr>
        </p:nvSpPr>
        <p:spPr bwMode="auto">
          <a:xfrm>
            <a:off x="609601" y="4742656"/>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
        <p:nvSpPr>
          <p:cNvPr id="2" name="Slide Number Placeholder 1"/>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6698241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r>
              <a:rPr lang="en-US" smtClean="0"/>
              <a:t>Cost of Debt computations</a:t>
            </a:r>
            <a:endParaRPr lang="en-US"/>
          </a:p>
        </p:txBody>
      </p:sp>
      <p:sp>
        <p:nvSpPr>
          <p:cNvPr id="166914" name="Rectangle 3"/>
          <p:cNvSpPr>
            <a:spLocks noGrp="1" noChangeArrowheads="1"/>
          </p:cNvSpPr>
          <p:nvPr>
            <p:ph sz="quarter" idx="1"/>
          </p:nvPr>
        </p:nvSpPr>
        <p:spPr/>
        <p:txBody>
          <a:bodyPr>
            <a:normAutofit fontScale="55000" lnSpcReduction="20000"/>
          </a:bodyPr>
          <a:lstStyle/>
          <a:p>
            <a:r>
              <a:rPr lang="en-US" sz="2900" dirty="0" smtClean="0"/>
              <a:t>The cost of debt for a company is then the sum of the </a:t>
            </a:r>
            <a:r>
              <a:rPr lang="en-US" sz="2900" dirty="0" err="1" smtClean="0"/>
              <a:t>riskfree</a:t>
            </a:r>
            <a:r>
              <a:rPr lang="en-US" sz="2900" dirty="0" smtClean="0"/>
              <a:t> rate and the default spread:</a:t>
            </a:r>
          </a:p>
          <a:p>
            <a:pPr lvl="1"/>
            <a:r>
              <a:rPr lang="en-US" sz="2500" dirty="0" smtClean="0"/>
              <a:t>Pre-tax cost of debt = Risk free rate + Default spread</a:t>
            </a:r>
          </a:p>
          <a:p>
            <a:pPr lvl="1"/>
            <a:r>
              <a:rPr lang="en-US" sz="2500" dirty="0" smtClean="0"/>
              <a:t>The default spread can be estimated from the rating or from a traded bond issued by the company or even a company CDS.</a:t>
            </a:r>
          </a:p>
          <a:p>
            <a:r>
              <a:rPr lang="en-US" sz="2900" dirty="0" smtClean="0"/>
              <a:t>Companies in countries with low bond ratings and high default risk might bear the burden of country default risk, especially if they are smaller or have all of their revenues within the country. Larger companies that derive a significant portion of their revenues in global markets may be less exposed to country default risk. In other words, they may be able to borrow at a rate lower than the government.</a:t>
            </a:r>
          </a:p>
          <a:p>
            <a:r>
              <a:rPr lang="en-US" sz="2900" dirty="0" smtClean="0"/>
              <a:t>The synthetic rating for Embraer is A-. Using the 2004 default spread of 1.00%, we estimate a cost of debt of 9.29% (using a </a:t>
            </a:r>
            <a:r>
              <a:rPr lang="en-US" sz="2900" dirty="0" err="1" smtClean="0"/>
              <a:t>riskfree</a:t>
            </a:r>
            <a:r>
              <a:rPr lang="en-US" sz="2900" dirty="0" smtClean="0"/>
              <a:t> rate of 4.29% and adding in two thirds of the country default spread of 6.01%):</a:t>
            </a:r>
          </a:p>
          <a:p>
            <a:pPr marL="320040" lvl="1" indent="0">
              <a:buNone/>
            </a:pPr>
            <a:r>
              <a:rPr lang="en-US" dirty="0" smtClean="0"/>
              <a:t> </a:t>
            </a:r>
            <a:r>
              <a:rPr lang="en-US" sz="2500" dirty="0" smtClean="0"/>
              <a:t>Cost of debt </a:t>
            </a:r>
          </a:p>
          <a:p>
            <a:pPr marL="320040" lvl="1" indent="0">
              <a:buNone/>
            </a:pPr>
            <a:r>
              <a:rPr lang="en-US" sz="2500" dirty="0" smtClean="0"/>
              <a:t>= </a:t>
            </a:r>
            <a:r>
              <a:rPr lang="en-US" sz="2500" dirty="0" err="1" smtClean="0"/>
              <a:t>Riskfree</a:t>
            </a:r>
            <a:r>
              <a:rPr lang="en-US" sz="2500" dirty="0" smtClean="0"/>
              <a:t> rate + 2/3(Brazil country default spread) + Company default spread =4.29% + 4.00%+ 1.00% = 9.29%</a:t>
            </a:r>
            <a:endParaRPr lang="en-US" sz="2500"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6280084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Weights for the Cost of Capital Computation</a:t>
            </a:r>
            <a:endParaRPr lang="en-US"/>
          </a:p>
        </p:txBody>
      </p:sp>
      <p:sp>
        <p:nvSpPr>
          <p:cNvPr id="175106" name="Rectangle 3"/>
          <p:cNvSpPr>
            <a:spLocks noGrp="1" noChangeArrowheads="1"/>
          </p:cNvSpPr>
          <p:nvPr>
            <p:ph sz="quarter" idx="1"/>
          </p:nvPr>
        </p:nvSpPr>
        <p:spPr/>
        <p:txBody>
          <a:bodyPr>
            <a:normAutofit/>
          </a:bodyPr>
          <a:lstStyle/>
          <a:p>
            <a:r>
              <a:rPr lang="en-US" dirty="0" smtClean="0"/>
              <a:t>In computing the cost of capital for a publicly traded firm, the general rule for computing weights for debt and equity is that you use market value </a:t>
            </a:r>
            <a:r>
              <a:rPr lang="en-US" dirty="0" smtClean="0"/>
              <a:t>weights.</a:t>
            </a:r>
          </a:p>
          <a:p>
            <a:r>
              <a:rPr lang="en-US" dirty="0" smtClean="0"/>
              <a:t>That is not because the market is right but because that is what it would cost you to buy the company in the market today, even if you think that the price is wrong.</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7413762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normAutofit fontScale="90000"/>
          </a:bodyPr>
          <a:lstStyle/>
          <a:p>
            <a:r>
              <a:rPr lang="en-US" smtClean="0"/>
              <a:t>Estimating Cost of Capital: Embraer in 2004</a:t>
            </a:r>
            <a:endParaRPr lang="en-US" dirty="0"/>
          </a:p>
        </p:txBody>
      </p:sp>
      <p:sp>
        <p:nvSpPr>
          <p:cNvPr id="177154" name="Rectangle 3"/>
          <p:cNvSpPr>
            <a:spLocks noGrp="1" noChangeArrowheads="1"/>
          </p:cNvSpPr>
          <p:nvPr>
            <p:ph sz="quarter" idx="1"/>
          </p:nvPr>
        </p:nvSpPr>
        <p:spPr/>
        <p:txBody>
          <a:bodyPr>
            <a:normAutofit fontScale="55000" lnSpcReduction="20000"/>
          </a:bodyPr>
          <a:lstStyle/>
          <a:p>
            <a:r>
              <a:rPr lang="en-US" dirty="0" smtClean="0"/>
              <a:t>Equity</a:t>
            </a:r>
          </a:p>
          <a:p>
            <a:pPr lvl="1"/>
            <a:r>
              <a:rPr lang="en-US" dirty="0" smtClean="0"/>
              <a:t>Cost of Equity = 4.29% + 1.07 (4%) + 0.27 (7.89%) = 10.70% </a:t>
            </a:r>
          </a:p>
          <a:p>
            <a:pPr lvl="1"/>
            <a:r>
              <a:rPr lang="en-US" dirty="0" smtClean="0"/>
              <a:t>Market Value of Equity =11,042 million BR ($ 3,781 million)</a:t>
            </a:r>
          </a:p>
          <a:p>
            <a:r>
              <a:rPr lang="en-US" dirty="0" smtClean="0"/>
              <a:t>Debt</a:t>
            </a:r>
          </a:p>
          <a:p>
            <a:pPr lvl="1"/>
            <a:r>
              <a:rPr lang="en-US" dirty="0" smtClean="0"/>
              <a:t>Cost of debt = 4.29% + 4.00% +1.00%= 9.29% </a:t>
            </a:r>
          </a:p>
          <a:p>
            <a:pPr lvl="1"/>
            <a:r>
              <a:rPr lang="en-US" dirty="0" smtClean="0"/>
              <a:t>Market Value of Debt = 2,083 million BR ($713 million)</a:t>
            </a:r>
          </a:p>
          <a:p>
            <a:r>
              <a:rPr lang="en-US" dirty="0" smtClean="0"/>
              <a:t>Cost of Capital</a:t>
            </a:r>
          </a:p>
          <a:p>
            <a:pPr marL="0" indent="0" algn="ctr">
              <a:buNone/>
            </a:pPr>
            <a:r>
              <a:rPr lang="en-US" dirty="0" smtClean="0"/>
              <a:t>Cost of Capital = 10.70 % (.84) + 9.29% (1- .34) (0.16)) = 9.97%</a:t>
            </a:r>
          </a:p>
          <a:p>
            <a:r>
              <a:rPr lang="en-US" dirty="0" smtClean="0"/>
              <a:t>The book value of equity at Embraer is 3,350 million BR.</a:t>
            </a:r>
          </a:p>
          <a:p>
            <a:r>
              <a:rPr lang="en-US" dirty="0" smtClean="0"/>
              <a:t>The book value of debt at Embraer is 1,953 million BR; Interest expense is 222 mil BR; Average maturity of debt = 4 years</a:t>
            </a:r>
          </a:p>
          <a:p>
            <a:r>
              <a:rPr lang="en-US" dirty="0" smtClean="0"/>
              <a:t>Estimated market value of debt = 222  million (PV of annuity, 4 years, 9.29%) + $1,953 million/1.0929</a:t>
            </a:r>
            <a:r>
              <a:rPr lang="en-US" baseline="30000" dirty="0" smtClean="0"/>
              <a:t>4</a:t>
            </a:r>
            <a:r>
              <a:rPr lang="en-US" dirty="0" smtClean="0"/>
              <a:t> = 2,083 million BR</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293630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normAutofit fontScale="90000"/>
          </a:bodyPr>
          <a:lstStyle/>
          <a:p>
            <a:r>
              <a:rPr lang="en-US" dirty="0" smtClean="0"/>
              <a:t>If you had to do it….Converting a Dollar Cost of Capital to a Nominal Real Cost of Capital</a:t>
            </a:r>
            <a:endParaRPr lang="en-US" dirty="0"/>
          </a:p>
        </p:txBody>
      </p:sp>
      <p:sp>
        <p:nvSpPr>
          <p:cNvPr id="179202" name="Rectangle 3"/>
          <p:cNvSpPr>
            <a:spLocks noGrp="1" noChangeArrowheads="1"/>
          </p:cNvSpPr>
          <p:nvPr>
            <p:ph sz="quarter" idx="1"/>
          </p:nvPr>
        </p:nvSpPr>
        <p:spPr/>
        <p:txBody>
          <a:bodyPr>
            <a:normAutofit fontScale="62500" lnSpcReduction="20000"/>
          </a:bodyPr>
          <a:lstStyle/>
          <a:p>
            <a:r>
              <a:rPr lang="en-US" dirty="0" smtClean="0"/>
              <a:t>Approach 1: Use a BR </a:t>
            </a:r>
            <a:r>
              <a:rPr lang="en-US" dirty="0" err="1" smtClean="0"/>
              <a:t>riskfree</a:t>
            </a:r>
            <a:r>
              <a:rPr lang="en-US" dirty="0" smtClean="0"/>
              <a:t> rate in all of the calculations above. For instance, if the BR </a:t>
            </a:r>
            <a:r>
              <a:rPr lang="en-US" dirty="0" err="1" smtClean="0"/>
              <a:t>riskfree</a:t>
            </a:r>
            <a:r>
              <a:rPr lang="en-US" dirty="0" smtClean="0"/>
              <a:t> rate was 12%, the cost of capital would be computed as follows:</a:t>
            </a:r>
          </a:p>
          <a:p>
            <a:pPr lvl="1"/>
            <a:r>
              <a:rPr lang="en-US" sz="2600" dirty="0" smtClean="0"/>
              <a:t>Cost of Equity = 12% + 1.07(4%) + 27 (7.%) = 18.41% </a:t>
            </a:r>
          </a:p>
          <a:p>
            <a:pPr lvl="1"/>
            <a:r>
              <a:rPr lang="en-US" sz="2600" dirty="0" smtClean="0"/>
              <a:t>Cost of Debt = 12% + 1% = 13% </a:t>
            </a:r>
          </a:p>
          <a:p>
            <a:pPr lvl="1"/>
            <a:r>
              <a:rPr lang="en-US" sz="2600" dirty="0" smtClean="0"/>
              <a:t>(This assumes the </a:t>
            </a:r>
            <a:r>
              <a:rPr lang="en-US" sz="2600" dirty="0" err="1" smtClean="0"/>
              <a:t>riskfree</a:t>
            </a:r>
            <a:r>
              <a:rPr lang="en-US" sz="2600" dirty="0" smtClean="0"/>
              <a:t> rate has no country risk premium embedded in it.)</a:t>
            </a:r>
          </a:p>
          <a:p>
            <a:r>
              <a:rPr lang="en-US" dirty="0" smtClean="0"/>
              <a:t>Approach 2: Use the differential inflation rate to estimate the cost of capital. For instance, if the inflation rate in BR is 8% and the inflation rate in the U.S. is 2%</a:t>
            </a:r>
          </a:p>
          <a:p>
            <a:endParaRPr lang="en-US" dirty="0" smtClean="0"/>
          </a:p>
          <a:p>
            <a:pPr marL="0" indent="0">
              <a:buNone/>
            </a:pPr>
            <a:r>
              <a:rPr lang="en-US" dirty="0" smtClean="0"/>
              <a:t>	Cost of capital=</a:t>
            </a:r>
          </a:p>
          <a:p>
            <a:pPr marL="0" indent="0">
              <a:buNone/>
            </a:pPr>
            <a:r>
              <a:rPr lang="en-US" dirty="0" smtClean="0"/>
              <a:t>			= 1.0997 (1.08/1.02)-1   = 0.1644 or 16.44%</a:t>
            </a:r>
          </a:p>
          <a:p>
            <a:endParaRPr lang="en-US" dirty="0"/>
          </a:p>
        </p:txBody>
      </p:sp>
      <p:graphicFrame>
        <p:nvGraphicFramePr>
          <p:cNvPr id="179203" name="Object 2"/>
          <p:cNvGraphicFramePr>
            <a:graphicFrameLocks noChangeAspect="1"/>
          </p:cNvGraphicFramePr>
          <p:nvPr>
            <p:extLst>
              <p:ext uri="{D42A27DB-BD31-4B8C-83A1-F6EECF244321}">
                <p14:modId xmlns:p14="http://schemas.microsoft.com/office/powerpoint/2010/main" val="3243469692"/>
              </p:ext>
            </p:extLst>
          </p:nvPr>
        </p:nvGraphicFramePr>
        <p:xfrm>
          <a:off x="3428631" y="3212087"/>
          <a:ext cx="2855965" cy="435009"/>
        </p:xfrm>
        <a:graphic>
          <a:graphicData uri="http://schemas.openxmlformats.org/presentationml/2006/ole">
            <mc:AlternateContent xmlns:mc="http://schemas.openxmlformats.org/markup-compatibility/2006">
              <mc:Choice xmlns:v="urn:schemas-microsoft-com:vml" Requires="v">
                <p:oleObj spid="_x0000_s19472" name="Equation" r:id="rId4" imgW="1943100" imgH="393700" progId="Equation.3">
                  <p:embed/>
                </p:oleObj>
              </mc:Choice>
              <mc:Fallback>
                <p:oleObj name="Equation" r:id="rId4" imgW="19431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8631" y="3212087"/>
                        <a:ext cx="2855965" cy="435009"/>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429294216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r>
              <a:rPr lang="en-US" smtClean="0"/>
              <a:t>Dealing with Hybrids and Preferred Stock</a:t>
            </a:r>
            <a:endParaRPr lang="en-US"/>
          </a:p>
        </p:txBody>
      </p:sp>
      <p:sp>
        <p:nvSpPr>
          <p:cNvPr id="180226" name="Rectangle 3"/>
          <p:cNvSpPr>
            <a:spLocks noGrp="1" noChangeArrowheads="1"/>
          </p:cNvSpPr>
          <p:nvPr>
            <p:ph sz="quarter" idx="1"/>
          </p:nvPr>
        </p:nvSpPr>
        <p:spPr/>
        <p:txBody>
          <a:bodyPr>
            <a:normAutofit fontScale="77500" lnSpcReduction="20000"/>
          </a:bodyPr>
          <a:lstStyle/>
          <a:p>
            <a:r>
              <a:rPr lang="en-US" smtClean="0"/>
              <a:t>When dealing with hybrids (convertible bonds, for instance), break the security down into debt and equity and allocate the amounts accordingly. Thus, if a firm has $ 125 million in convertible debt outstanding, break the $125 million into straight debt and conversion option components. The conversion option is equity.</a:t>
            </a:r>
          </a:p>
          <a:p>
            <a:r>
              <a:rPr lang="en-US" smtClean="0"/>
              <a:t>When dealing with preferred stock, it is better to keep it as a separate component. The cost of preferred stock is the preferred dividend yield. (As a rule of thumb, if the preferred stock is less than 5% of the outstanding market value of the firm, lumping it in with debt will make no significant impact on your valuation).</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39568646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r>
              <a:rPr lang="en-US" smtClean="0"/>
              <a:t>Recapping the Cost of Capital</a:t>
            </a:r>
            <a:endParaRPr lang="en-US"/>
          </a:p>
        </p:txBody>
      </p:sp>
      <p:pic>
        <p:nvPicPr>
          <p:cNvPr id="18534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305" b="-2630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2288562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176</TotalTime>
  <Words>2036</Words>
  <Application>Microsoft Macintosh PowerPoint</Application>
  <PresentationFormat>On-screen Show (16:9)</PresentationFormat>
  <Paragraphs>113</Paragraphs>
  <Slides>11</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Basic</vt:lpstr>
      <vt:lpstr>Equation</vt:lpstr>
      <vt:lpstr>Session 6: Estimating cost of debt, debt ratios and cost of capital</vt:lpstr>
      <vt:lpstr>What is debt?</vt:lpstr>
      <vt:lpstr>Estimating the Cost of Debt</vt:lpstr>
      <vt:lpstr>Estimating Synthetic Ratings</vt:lpstr>
      <vt:lpstr>Interest Coverage Ratios, Ratings and Default Spreads: 2003 &amp; 2004</vt:lpstr>
      <vt:lpstr>Cost of Debt computations</vt:lpstr>
      <vt:lpstr>Weights for the Cost of Capital Computation</vt:lpstr>
      <vt:lpstr>Estimating Cost of Capital: Embraer in 2004</vt:lpstr>
      <vt:lpstr>If you had to do it….Converting a Dollar Cost of Capital to a Nominal Real Cost of Capital</vt:lpstr>
      <vt:lpstr>Dealing with Hybrids and Preferred Stock</vt:lpstr>
      <vt:lpstr>Recapping the Cost of Capital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9</cp:revision>
  <dcterms:created xsi:type="dcterms:W3CDTF">2011-11-03T12:27:46Z</dcterms:created>
  <dcterms:modified xsi:type="dcterms:W3CDTF">2013-01-28T20:12:40Z</dcterms:modified>
</cp:coreProperties>
</file>