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7"/>
  </p:notesMasterIdLst>
  <p:handoutMasterIdLst>
    <p:handoutMasterId r:id="rId18"/>
  </p:handoutMasterIdLst>
  <p:sldIdLst>
    <p:sldId id="257" r:id="rId2"/>
    <p:sldId id="258" r:id="rId3"/>
    <p:sldId id="273" r:id="rId4"/>
    <p:sldId id="259" r:id="rId5"/>
    <p:sldId id="260" r:id="rId6"/>
    <p:sldId id="274" r:id="rId7"/>
    <p:sldId id="275" r:id="rId8"/>
    <p:sldId id="263" r:id="rId9"/>
    <p:sldId id="276" r:id="rId10"/>
    <p:sldId id="277" r:id="rId11"/>
    <p:sldId id="265" r:id="rId12"/>
    <p:sldId id="266" r:id="rId13"/>
    <p:sldId id="268" r:id="rId14"/>
    <p:sldId id="270" r:id="rId15"/>
    <p:sldId id="272" r:id="rId16"/>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6" d="100"/>
          <a:sy n="126" d="100"/>
        </p:scale>
        <p:origin x="-328" y="-10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18D87A-E8BD-0043-8745-4280654D8EBC}" type="datetimeFigureOut">
              <a:rPr lang="en-US" smtClean="0"/>
              <a:t>1/31/13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B106D6C-45E7-B249-9EAD-6288430C389F}" type="slidenum">
              <a:rPr lang="en-US" smtClean="0"/>
              <a:t>‹#›</a:t>
            </a:fld>
            <a:endParaRPr lang="en-US"/>
          </a:p>
        </p:txBody>
      </p:sp>
    </p:spTree>
    <p:extLst>
      <p:ext uri="{BB962C8B-B14F-4D97-AF65-F5344CB8AC3E}">
        <p14:creationId xmlns:p14="http://schemas.microsoft.com/office/powerpoint/2010/main" val="12727804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FC5D47-28DE-7243-BE95-21A8D1D628ED}" type="datetimeFigureOut">
              <a:rPr lang="en-US" smtClean="0"/>
              <a:t>1/31/13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E29F73-474D-1C4C-8CC7-79F717FCC431}" type="slidenum">
              <a:rPr lang="en-US" smtClean="0"/>
              <a:t>‹#›</a:t>
            </a:fld>
            <a:endParaRPr lang="en-US"/>
          </a:p>
        </p:txBody>
      </p:sp>
    </p:spTree>
    <p:extLst>
      <p:ext uri="{BB962C8B-B14F-4D97-AF65-F5344CB8AC3E}">
        <p14:creationId xmlns:p14="http://schemas.microsoft.com/office/powerpoint/2010/main" val="30311573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393700" y="692150"/>
            <a:ext cx="6070600" cy="3416300"/>
          </a:xfrm>
          <a:ln/>
        </p:spPr>
      </p:sp>
      <p:sp>
        <p:nvSpPr>
          <p:cNvPr id="112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393700" y="692150"/>
            <a:ext cx="6070600"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Lays out the three definitions of cashflows. The strictest measure is the dividend measure. (In fact, there are some who do not count stock buybacks.) The more expansive equity measure is the free cashflow to equity, which you can think off as potential dividends. The free cashflow to the firm is the cash available for all claimholders in the firm - it is before cashflows to any of the claimholders in the firm - debt or equity.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393700" y="692150"/>
            <a:ext cx="6070600"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Very seldom can you use the reported earnings in the annual report in valuation. This lays out the three adjustments that you usually have to make before you start doing valuation:</a:t>
            </a:r>
          </a:p>
          <a:p>
            <a:pPr marL="228600" indent="-228600">
              <a:buFontTx/>
              <a:buAutoNum type="arabicPeriod"/>
            </a:pPr>
            <a:r>
              <a:rPr lang="en-US">
                <a:latin typeface="Times" charset="0"/>
                <a:ea typeface="ＭＳ Ｐゴシック" charset="0"/>
                <a:cs typeface="ＭＳ Ｐゴシック" charset="0"/>
              </a:rPr>
              <a:t>You might need to update the accounting information for most recent reports that have come from the firm or other sources.</a:t>
            </a:r>
          </a:p>
          <a:p>
            <a:pPr marL="228600" indent="-228600">
              <a:buFontTx/>
              <a:buAutoNum type="arabicPeriod"/>
            </a:pPr>
            <a:r>
              <a:rPr lang="en-US">
                <a:latin typeface="Times" charset="0"/>
                <a:ea typeface="ＭＳ Ｐゴシック" charset="0"/>
                <a:cs typeface="ＭＳ Ｐゴシック" charset="0"/>
              </a:rPr>
              <a:t>If you have a cyclical or commodity firm, you have to adjust the earnings for where in the cycle (of the economy, for a cyclical firm, or for the commodity price, for a commodity firm) you are currently.</a:t>
            </a:r>
          </a:p>
          <a:p>
            <a:pPr marL="228600" indent="-228600">
              <a:buFontTx/>
              <a:buAutoNum type="arabicPeriod"/>
            </a:pPr>
            <a:r>
              <a:rPr lang="en-US">
                <a:latin typeface="Times" charset="0"/>
                <a:ea typeface="ＭＳ Ｐゴシック" charset="0"/>
                <a:cs typeface="ＭＳ Ｐゴシック" charset="0"/>
              </a:rPr>
              <a:t>You have to clean up for obvious shortcomings in accounting rules. </a:t>
            </a:r>
          </a:p>
          <a:p>
            <a:pPr marL="228600" indent="-228600">
              <a:buFontTx/>
              <a:buAutoNum type="arabicPeriod"/>
            </a:pPr>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p:cNvSpPr>
          <p:nvPr>
            <p:ph type="sldImg"/>
          </p:nvPr>
        </p:nvSpPr>
        <p:spPr>
          <a:xfrm>
            <a:off x="393700" y="692150"/>
            <a:ext cx="6070600" cy="3416300"/>
          </a:xfrm>
          <a:solidFill>
            <a:srgbClr val="FFFFFF"/>
          </a:solidFill>
          <a:ln/>
        </p:spPr>
      </p:sp>
      <p:sp>
        <p:nvSpPr>
          <p:cNvPr id="118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From an intuitive standpoint, there is little difference between a term loan (where you pay off a loan in equal annual installments) and an operating lease. It may be more like unsecured debt than secured debt but it is debt.</a:t>
            </a:r>
          </a:p>
          <a:p>
            <a:r>
              <a:rPr lang="en-US">
                <a:latin typeface="Times" charset="0"/>
                <a:ea typeface="ＭＳ Ｐゴシック" charset="0"/>
                <a:cs typeface="ＭＳ Ｐゴシック" charset="0"/>
              </a:rPr>
              <a:t>It is not just debt that is affected when you convert operating leases to debt. The operating income also will change.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noTextEdit="1"/>
          </p:cNvSpPr>
          <p:nvPr>
            <p:ph type="sldImg"/>
          </p:nvPr>
        </p:nvSpPr>
        <p:spPr>
          <a:xfrm>
            <a:off x="393700" y="692150"/>
            <a:ext cx="6070600" cy="3416300"/>
          </a:xfrm>
          <a:ln/>
        </p:spPr>
      </p:sp>
      <p:sp>
        <p:nvSpPr>
          <p:cNvPr id="240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Gap reports its lease commitments in its financial statements. The present value of operating lease expenses is computed using the pre-tax cost of debt. (An argument can be made that the unsecured cost of debt should be used.)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Rot="1" noChangeAspect="1" noChangeArrowheads="1" noTextEdit="1"/>
          </p:cNvSpPr>
          <p:nvPr>
            <p:ph type="sldImg"/>
          </p:nvPr>
        </p:nvSpPr>
        <p:spPr>
          <a:xfrm>
            <a:off x="393700" y="692150"/>
            <a:ext cx="6070600" cy="3416300"/>
          </a:xfrm>
          <a:ln/>
        </p:spPr>
      </p:sp>
      <p:sp>
        <p:nvSpPr>
          <p:cNvPr id="2426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Traces the effect of converting operating leases to debt. Both operating income and capital invested increase. The net effect on return on capital will depend upon which increases more.</a:t>
            </a:r>
          </a:p>
          <a:p>
            <a:r>
              <a:rPr lang="en-US">
                <a:latin typeface="Times" charset="0"/>
                <a:ea typeface="ＭＳ Ｐゴシック" charset="0"/>
                <a:cs typeface="ＭＳ Ｐゴシック" charset="0"/>
              </a:rPr>
              <a:t>In general, treating leases as debt will affect the return spread you earn (by changing both the cost of capital and return on capital). If the spread decreases (as it does for the Gap), your values will decrease when you capitalize leases. If the spread increases, your value will increase. In either case, the values that you get with the capitalized leases is the more realistic estimate of value.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393700" y="692150"/>
            <a:ext cx="6070600"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argument used by accountants - that R&amp;D yields uncertain benefits - is specious. You could make the same argument about other investments - investing in a factory in an emerging market, deciding to build a concept car - and you are forced to treat these as capital expenditures.</a:t>
            </a:r>
          </a:p>
          <a:p>
            <a:r>
              <a:rPr lang="en-US">
                <a:latin typeface="Times" charset="0"/>
                <a:ea typeface="ＭＳ Ｐゴシック" charset="0"/>
                <a:cs typeface="ＭＳ Ｐゴシック" charset="0"/>
              </a:rPr>
              <a:t>To capitalize R&amp;D, you need to specify</a:t>
            </a:r>
          </a:p>
          <a:p>
            <a:pPr lvl="1">
              <a:buFontTx/>
              <a:buChar char="•"/>
            </a:pPr>
            <a:r>
              <a:rPr lang="en-US">
                <a:latin typeface="Times" charset="0"/>
                <a:ea typeface="ＭＳ Ｐゴシック" charset="0"/>
              </a:rPr>
              <a:t>On average, how long it takes between the time you do research and a commercial product </a:t>
            </a:r>
            <a:r>
              <a:rPr lang="en-US" u="sng">
                <a:latin typeface="Times" charset="0"/>
                <a:ea typeface="ＭＳ Ｐゴシック" charset="0"/>
              </a:rPr>
              <a:t>emerges</a:t>
            </a:r>
            <a:r>
              <a:rPr lang="en-US">
                <a:latin typeface="Times" charset="0"/>
                <a:ea typeface="ＭＳ Ｐゴシック" charset="0"/>
              </a:rPr>
              <a:t> from the research. (This is the amortizable life)</a:t>
            </a:r>
          </a:p>
          <a:p>
            <a:pPr lvl="1">
              <a:buFontTx/>
              <a:buChar char="•"/>
            </a:pPr>
            <a:r>
              <a:rPr lang="en-US">
                <a:latin typeface="Times" charset="0"/>
                <a:ea typeface="ＭＳ Ｐゴシック" charset="0"/>
              </a:rPr>
              <a:t>R&amp;D expenses from the past (for a period equivalent to the amortizable life). If your firm has not been in existence for that long, you would go back for as many years as you can.</a:t>
            </a:r>
          </a:p>
          <a:p>
            <a:pPr lvl="1">
              <a:buFontTx/>
              <a:buChar char="•"/>
            </a:pPr>
            <a:r>
              <a:rPr lang="en-US">
                <a:latin typeface="Times" charset="0"/>
                <a:ea typeface="ＭＳ Ｐゴシック" charset="0"/>
              </a:rPr>
              <a:t>Depreciation schedules - stick with the simplest which is straight line depreciation.</a:t>
            </a:r>
          </a:p>
          <a:p>
            <a:pPr lvl="1">
              <a:buFontTx/>
              <a:buChar char="•"/>
            </a:pPr>
            <a:endParaRPr lang="en-US">
              <a:latin typeface="Times" charset="0"/>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393700" y="692150"/>
            <a:ext cx="6070600"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amortizable life is an assumption based upon SAP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It would be shorter in other businesses (such as computer chips) and longer in businesses that need regulatory approval (such as pharmaceuticals).</a:t>
            </a:r>
          </a:p>
          <a:p>
            <a:r>
              <a:rPr lang="en-US">
                <a:latin typeface="Times" charset="0"/>
                <a:ea typeface="ＭＳ Ｐゴシック" charset="0"/>
                <a:cs typeface="ＭＳ Ｐゴシック" charset="0"/>
              </a:rPr>
              <a:t>Note that the amortization is 1/5 of the R&amp;D expense each year.</a:t>
            </a:r>
          </a:p>
          <a:p>
            <a:r>
              <a:rPr lang="en-US">
                <a:latin typeface="Times" charset="0"/>
                <a:ea typeface="ＭＳ Ｐゴシック" charset="0"/>
                <a:cs typeface="ＭＳ Ｐゴシック" charset="0"/>
              </a:rPr>
              <a:t>We are also assuming that R&amp;D expenses are spent at the end of each year - not realistic, but simplifies analysis - that is why there is no amortization of the current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expense.</a:t>
            </a:r>
          </a:p>
          <a:p>
            <a:r>
              <a:rPr lang="en-US">
                <a:latin typeface="Times" charset="0"/>
                <a:ea typeface="ＭＳ Ｐゴシック" charset="0"/>
                <a:cs typeface="ＭＳ Ｐゴシック" charset="0"/>
              </a:rPr>
              <a:t>The effect of capitalizing R&amp;D will be greatest at firms where R&amp;D is growing over time and be non-existent at firms with flat R&amp;D.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393700" y="692150"/>
            <a:ext cx="6070600"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Traces out the effects of capitalizing R&amp;D. The key aspect is that operating income will be increased by exactly the same amount that net capital expenditures will be increased, with the increase being:</a:t>
            </a:r>
          </a:p>
          <a:p>
            <a:r>
              <a:rPr lang="en-US">
                <a:latin typeface="Times" charset="0"/>
                <a:ea typeface="ＭＳ Ｐゴシック" charset="0"/>
                <a:cs typeface="ＭＳ Ｐゴシック" charset="0"/>
              </a:rPr>
              <a:t>Change in operating income and net cap ex = Current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R&amp;D expense - R&amp;D amortization</a:t>
            </a:r>
          </a:p>
          <a:p>
            <a:r>
              <a:rPr lang="en-US">
                <a:latin typeface="Times" charset="0"/>
                <a:ea typeface="ＭＳ Ｐゴシック" charset="0"/>
                <a:cs typeface="ＭＳ Ｐゴシック" charset="0"/>
              </a:rPr>
              <a:t>In other words, the free cashflow to the firm will not change as a result of this capitalization. So why do it? It allows us to</a:t>
            </a:r>
          </a:p>
          <a:p>
            <a:pPr lvl="1">
              <a:buFontTx/>
              <a:buChar char="•"/>
            </a:pPr>
            <a:r>
              <a:rPr lang="en-US">
                <a:latin typeface="Times" charset="0"/>
                <a:ea typeface="ＭＳ Ｐゴシック" charset="0"/>
              </a:rPr>
              <a:t>Get a better sense of the profitability of the firm (operating income and return on capital)</a:t>
            </a:r>
          </a:p>
          <a:p>
            <a:pPr lvl="1">
              <a:buFontTx/>
              <a:buChar char="•"/>
            </a:pPr>
            <a:r>
              <a:rPr lang="en-US">
                <a:latin typeface="Times" charset="0"/>
                <a:ea typeface="ＭＳ Ｐゴシック" charset="0"/>
              </a:rPr>
              <a:t>Better estimate how much the firm is reinvesting for future growth.</a:t>
            </a:r>
          </a:p>
          <a:p>
            <a:pPr lvl="1">
              <a:buFontTx/>
              <a:buChar char="•"/>
            </a:pPr>
            <a:r>
              <a:rPr lang="en-US">
                <a:latin typeface="Times" charset="0"/>
                <a:ea typeface="ＭＳ Ｐゴシック" charset="0"/>
              </a:rPr>
              <a:t>Get a measure of whether R&amp;D is value creating or value destroying. </a:t>
            </a:r>
          </a:p>
          <a:p>
            <a:pPr lvl="1"/>
            <a:endParaRPr lang="en-US">
              <a:latin typeface="Times" charset="0"/>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393700" y="692150"/>
            <a:ext cx="6070600"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effective tax rate is defined as taxes paid/ taxable income, as defined in the reporting books. The marginal tax rate is the tax rate on the last dollar of income. The effective tax rate is lower than the marginal tax rate for most firms. Why?</a:t>
            </a:r>
          </a:p>
          <a:p>
            <a:pPr lvl="1">
              <a:buFontTx/>
              <a:buChar char="•"/>
            </a:pPr>
            <a:r>
              <a:rPr lang="en-US">
                <a:latin typeface="Times" charset="0"/>
                <a:ea typeface="ＭＳ Ｐゴシック" charset="0"/>
              </a:rPr>
              <a:t>Bracket creep: Can be a reason for small private businesses but not for large publicly traded firms where most of the income is at the highest marginal tax rate anyway.</a:t>
            </a:r>
          </a:p>
          <a:p>
            <a:pPr lvl="1">
              <a:buFontTx/>
              <a:buChar char="•"/>
            </a:pPr>
            <a:r>
              <a:rPr lang="en-US">
                <a:latin typeface="Times" charset="0"/>
                <a:ea typeface="ＭＳ Ｐゴシック" charset="0"/>
              </a:rPr>
              <a:t>Cosmetic factors: Two sets of books with different accounting standards for tax and reporting books.</a:t>
            </a:r>
          </a:p>
          <a:p>
            <a:pPr lvl="1">
              <a:buFontTx/>
              <a:buChar char="•"/>
            </a:pPr>
            <a:r>
              <a:rPr lang="en-US">
                <a:latin typeface="Times" charset="0"/>
                <a:ea typeface="ＭＳ Ｐゴシック" charset="0"/>
              </a:rPr>
              <a:t>Real factors: Capacity to defer taxes to the future.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393700" y="692150"/>
            <a:ext cx="6070600"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accounting definition of cap ex is too narrow. It excludes external cap ex (which is what acquisitions are) and intangible cap ex (which is what R&amp;D is).</a:t>
            </a:r>
          </a:p>
          <a:p>
            <a:r>
              <a:rPr lang="en-US">
                <a:latin typeface="Times" charset="0"/>
                <a:ea typeface="ＭＳ Ｐゴシック" charset="0"/>
                <a:cs typeface="ＭＳ Ｐゴシック" charset="0"/>
              </a:rPr>
              <a:t>We would include all acquisitions, including stock swaps acquisitions. To those who would argue that there is no cashflow associated with stock swaps, we would suggest that all that has occurred is that the firm has just skipped a step - the firm could have issued the stock to the market and used the cash on the acquisitions. </a:t>
            </a:r>
          </a:p>
          <a:p>
            <a:r>
              <a:rPr lang="en-US">
                <a:latin typeface="Times" charset="0"/>
                <a:ea typeface="ＭＳ Ｐゴシック" charset="0"/>
                <a:cs typeface="ＭＳ Ｐゴシック" charset="0"/>
              </a:rPr>
              <a:t>It is true that incorporating acquisitions into valuation can be messy for firms that do relatively few and very diverse acquisitions over time. You have the option of ignoring these acquisitions when you do valuation but make sure that the expected growth rate in earnings does not then include the expected growth from acquisitions. You are implicitly assuming that acquisitions in the future will be done at fair value and hence have no value impact.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xfrm>
            <a:off x="393700" y="692150"/>
            <a:ext cx="6070600" cy="3416300"/>
          </a:xfrm>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remove cash from current assets because cash is not a wasting asset for most firms with substantial cash balances. Cash today tends to be invested in treasuries or commercial paper which yields a fair return for the risk taken (which is little or none). There are some analysts who still use operating cash (which they estimate as a percent of revenues) as part of working capital, but we believe that this is no longer appropriate for firms in markets with well developed banking systems and investment alternatives.</a:t>
            </a:r>
          </a:p>
          <a:p>
            <a:r>
              <a:rPr lang="en-US">
                <a:latin typeface="Times" charset="0"/>
                <a:ea typeface="ＭＳ Ｐゴシック" charset="0"/>
                <a:cs typeface="ＭＳ Ｐゴシック" charset="0"/>
              </a:rPr>
              <a:t>The debt in current liabilities is included in the debt used for cost of capital.</a:t>
            </a:r>
          </a:p>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6"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2"/>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9"/>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2"/>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6"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5"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5"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Microsoft_Word_97_-_2004_Document1.doc"/><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Microsoft_Word_97_-_2004_Document2.doc"/><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ctrTitle"/>
          </p:nvPr>
        </p:nvSpPr>
        <p:spPr/>
        <p:txBody>
          <a:bodyPr/>
          <a:lstStyle/>
          <a:p>
            <a:r>
              <a:rPr lang="en-US" smtClean="0"/>
              <a:t>Session 7: Estimating Cash flows</a:t>
            </a:r>
            <a:endParaRPr lang="en-US" dirty="0"/>
          </a:p>
        </p:txBody>
      </p:sp>
      <p:sp>
        <p:nvSpPr>
          <p:cNvPr id="3" name="Subtitle 2"/>
          <p:cNvSpPr>
            <a:spLocks noGrp="1"/>
          </p:cNvSpPr>
          <p:nvPr>
            <p:ph type="subTitle" idx="1"/>
          </p:nvPr>
        </p:nvSpPr>
        <p:spPr/>
        <p:txBody>
          <a:bodyPr/>
          <a:lstStyle/>
          <a:p>
            <a:r>
              <a:rPr lang="en-US" dirty="0" smtClean="0"/>
              <a:t>Aswath Damodaran</a:t>
            </a:r>
            <a:endParaRPr lang="en-US" dirty="0"/>
          </a:p>
        </p:txBody>
      </p:sp>
      <p:sp>
        <p:nvSpPr>
          <p:cNvPr id="4" name="Footer Placeholder 3"/>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0952480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smtClean="0"/>
              <a:t>Defining Cashflow</a:t>
            </a:r>
            <a:endParaRPr lang="en-US"/>
          </a:p>
        </p:txBody>
      </p:sp>
      <p:pic>
        <p:nvPicPr>
          <p:cNvPr id="1136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0311" b="-30311"/>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41491100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basic ingredients for free cash flows..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smtClean="0"/>
              <a:t>Estimate the current earnings of the firm</a:t>
            </a:r>
          </a:p>
          <a:p>
            <a:pPr lvl="1"/>
            <a:r>
              <a:rPr lang="en-US" smtClean="0"/>
              <a:t>If looking at cash flows to equity, look at earnings after interest expenses - i.e. net income</a:t>
            </a:r>
          </a:p>
          <a:p>
            <a:pPr lvl="1"/>
            <a:r>
              <a:rPr lang="en-US" smtClean="0"/>
              <a:t>If looking at cash flows to the firm, look at operating earnings after taxes</a:t>
            </a:r>
          </a:p>
          <a:p>
            <a:r>
              <a:rPr lang="en-US" smtClean="0"/>
              <a:t>Consider how much the firm invested to create future growth</a:t>
            </a:r>
          </a:p>
          <a:p>
            <a:pPr lvl="1"/>
            <a:r>
              <a:rPr lang="en-US" smtClean="0"/>
              <a:t>If the investment is not expensed, it will be categorized as capital expenditures. To the extent that depreciation provides a cash flow, it will cover some of these expenditures.</a:t>
            </a:r>
          </a:p>
          <a:p>
            <a:pPr lvl="1"/>
            <a:r>
              <a:rPr lang="en-US" smtClean="0"/>
              <a:t>Increasing working capital needs are also investments for future growth</a:t>
            </a:r>
          </a:p>
          <a:p>
            <a:r>
              <a:rPr lang="en-US" smtClean="0"/>
              <a:t>If looking at cash flows to equity, consider the cash flows from net debt issues (debt issued - debt repaid)</a:t>
            </a:r>
            <a:endParaRPr lang="en-US" dirty="0"/>
          </a:p>
        </p:txBody>
      </p:sp>
      <p:sp>
        <p:nvSpPr>
          <p:cNvPr id="6" name="Footer Placeholder 5"/>
          <p:cNvSpPr>
            <a:spLocks noGrp="1"/>
          </p:cNvSpPr>
          <p:nvPr>
            <p:ph type="ftr" sz="quarter" idx="11"/>
          </p:nvPr>
        </p:nvSpPr>
        <p:spPr/>
        <p:txBody>
          <a:bodyPr/>
          <a:lstStyle/>
          <a:p>
            <a:r>
              <a:rPr lang="en-US" smtClean="0"/>
              <a:t>Aswath Damodaran</a:t>
            </a:r>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8266869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smtClean="0"/>
              <a:t>Step 1: Get your earnings “right”</a:t>
            </a:r>
            <a:endParaRPr lang="en-US" dirty="0"/>
          </a:p>
        </p:txBody>
      </p:sp>
      <p:pic>
        <p:nvPicPr>
          <p:cNvPr id="11571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3634" r="-13634"/>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955140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smtClean="0"/>
              <a:t>Dealing with Operating Lease Expenses</a:t>
            </a:r>
            <a:endParaRPr lang="en-US"/>
          </a:p>
        </p:txBody>
      </p:sp>
      <p:sp>
        <p:nvSpPr>
          <p:cNvPr id="117762" name="Rectangle 3"/>
          <p:cNvSpPr>
            <a:spLocks noGrp="1" noChangeArrowheads="1"/>
          </p:cNvSpPr>
          <p:nvPr>
            <p:ph sz="quarter" idx="1"/>
          </p:nvPr>
        </p:nvSpPr>
        <p:spPr/>
        <p:txBody>
          <a:bodyPr>
            <a:normAutofit fontScale="62500" lnSpcReduction="20000"/>
          </a:bodyPr>
          <a:lstStyle/>
          <a:p>
            <a:r>
              <a:rPr lang="en-US" dirty="0" smtClean="0"/>
              <a:t>Operating Lease Expenses are treated as operating expenses in computing operating income. In reality, operating lease expenses should be treated as financing expenses, with the following adjustments to earnings and capital:</a:t>
            </a:r>
          </a:p>
          <a:p>
            <a:pPr marL="320040" lvl="1" indent="0">
              <a:buNone/>
            </a:pPr>
            <a:r>
              <a:rPr lang="en-US" dirty="0" smtClean="0"/>
              <a:t>Debt Value of Operating Leases = Present value of Operating Lease Commitments at the pre-tax cost of debt</a:t>
            </a:r>
          </a:p>
          <a:p>
            <a:r>
              <a:rPr lang="en-US" dirty="0" smtClean="0"/>
              <a:t>When you convert operating leases into debt, you also create an asset to counter it of exactly the same value. That asset then has to be depreciated.</a:t>
            </a:r>
          </a:p>
          <a:p>
            <a:r>
              <a:rPr lang="en-US" dirty="0" smtClean="0"/>
              <a:t>Adjusted Operating Earnings</a:t>
            </a:r>
          </a:p>
          <a:p>
            <a:pPr lvl="1"/>
            <a:r>
              <a:rPr lang="en-US" dirty="0" smtClean="0"/>
              <a:t>Adjusted Operating Earnings = Operating Earnings + Operating Lease Expenses - Depreciation on Leased Asset</a:t>
            </a:r>
          </a:p>
          <a:p>
            <a:pPr lvl="1"/>
            <a:r>
              <a:rPr lang="en-US" dirty="0" smtClean="0"/>
              <a:t>As an approximation, this works:</a:t>
            </a:r>
          </a:p>
          <a:p>
            <a:pPr lvl="1"/>
            <a:r>
              <a:rPr lang="en-US" dirty="0" smtClean="0"/>
              <a:t>Adjusted Operating Earnings = Operating Earnings + Pre-tax cost of Debt * PV of Operating Leases.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165623658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Operating Leases at The Gap in 2003</a:t>
            </a:r>
          </a:p>
        </p:txBody>
      </p:sp>
      <p:sp>
        <p:nvSpPr>
          <p:cNvPr id="227330" name="Rectangle 3"/>
          <p:cNvSpPr>
            <a:spLocks noGrp="1" noChangeArrowheads="1"/>
          </p:cNvSpPr>
          <p:nvPr>
            <p:ph sz="quarter" idx="1"/>
          </p:nvPr>
        </p:nvSpPr>
        <p:spPr>
          <a:xfrm>
            <a:off x="612775" y="1200150"/>
            <a:ext cx="8153400" cy="3371850"/>
          </a:xfrm>
        </p:spPr>
        <p:txBody>
          <a:bodyPr>
            <a:normAutofit fontScale="47500" lnSpcReduction="20000"/>
          </a:bodyPr>
          <a:lstStyle/>
          <a:p>
            <a:pPr marL="320040" indent="-320040" eaLnBrk="1" fontAlgn="auto" hangingPunct="1">
              <a:spcAft>
                <a:spcPts val="0"/>
              </a:spcAft>
              <a:buFont typeface="Wingdings"/>
              <a:buChar char=""/>
              <a:defRPr/>
            </a:pPr>
            <a:r>
              <a:rPr lang="en-US" dirty="0" smtClean="0">
                <a:ea typeface="+mn-ea"/>
                <a:cs typeface="+mn-cs"/>
              </a:rPr>
              <a:t>The Gap has conventional debt of about $ 1.97 billion on its balance sheet and its pre-tax cost of debt is about 6%. Its operating lease payments in the 2003 were $978 million and its commitments for the future are below:</a:t>
            </a:r>
          </a:p>
          <a:p>
            <a:pPr marL="0" indent="0" eaLnBrk="1" fontAlgn="auto" hangingPunct="1">
              <a:spcAft>
                <a:spcPts val="0"/>
              </a:spcAft>
              <a:buFont typeface="Wingdings"/>
              <a:buNone/>
              <a:defRPr/>
            </a:pPr>
            <a:r>
              <a:rPr lang="en-US" dirty="0" smtClean="0">
                <a:ea typeface="+mn-ea"/>
                <a:cs typeface="+mn-cs"/>
              </a:rPr>
              <a:t>Year	Commitment (millions)	Present Value (at 6%)</a:t>
            </a:r>
          </a:p>
          <a:p>
            <a:pPr marL="0" indent="0" eaLnBrk="1" fontAlgn="auto" hangingPunct="1">
              <a:spcAft>
                <a:spcPts val="0"/>
              </a:spcAft>
              <a:buFont typeface="Wingdings"/>
              <a:buNone/>
              <a:defRPr/>
            </a:pPr>
            <a:r>
              <a:rPr lang="en-US" dirty="0" smtClean="0">
                <a:ea typeface="+mn-ea"/>
                <a:cs typeface="+mn-cs"/>
              </a:rPr>
              <a:t>1	 	$899.00 	 	$848.11 </a:t>
            </a:r>
          </a:p>
          <a:p>
            <a:pPr marL="0" indent="0" eaLnBrk="1" fontAlgn="auto" hangingPunct="1">
              <a:spcAft>
                <a:spcPts val="0"/>
              </a:spcAft>
              <a:buFont typeface="Wingdings"/>
              <a:buNone/>
              <a:defRPr/>
            </a:pPr>
            <a:r>
              <a:rPr lang="en-US" dirty="0" smtClean="0">
                <a:ea typeface="+mn-ea"/>
                <a:cs typeface="+mn-cs"/>
              </a:rPr>
              <a:t>2	 	$846.00 	 	$752.94 </a:t>
            </a:r>
          </a:p>
          <a:p>
            <a:pPr marL="0" indent="0" eaLnBrk="1" fontAlgn="auto" hangingPunct="1">
              <a:spcAft>
                <a:spcPts val="0"/>
              </a:spcAft>
              <a:buFont typeface="Wingdings"/>
              <a:buNone/>
              <a:defRPr/>
            </a:pPr>
            <a:r>
              <a:rPr lang="en-US" dirty="0" smtClean="0">
                <a:ea typeface="+mn-ea"/>
                <a:cs typeface="+mn-cs"/>
              </a:rPr>
              <a:t>3	 	$738.00 	 	$619.64 </a:t>
            </a:r>
          </a:p>
          <a:p>
            <a:pPr marL="0" indent="0" eaLnBrk="1" fontAlgn="auto" hangingPunct="1">
              <a:spcAft>
                <a:spcPts val="0"/>
              </a:spcAft>
              <a:buFont typeface="Wingdings"/>
              <a:buNone/>
              <a:defRPr/>
            </a:pPr>
            <a:r>
              <a:rPr lang="en-US" dirty="0" smtClean="0">
                <a:ea typeface="+mn-ea"/>
                <a:cs typeface="+mn-cs"/>
              </a:rPr>
              <a:t>4	 	$598.00 	 	$473.67 </a:t>
            </a:r>
          </a:p>
          <a:p>
            <a:pPr marL="0" indent="0" eaLnBrk="1" fontAlgn="auto" hangingPunct="1">
              <a:spcAft>
                <a:spcPts val="0"/>
              </a:spcAft>
              <a:buFont typeface="Wingdings"/>
              <a:buNone/>
              <a:defRPr/>
            </a:pPr>
            <a:r>
              <a:rPr lang="en-US" dirty="0" smtClean="0">
                <a:ea typeface="+mn-ea"/>
                <a:cs typeface="+mn-cs"/>
              </a:rPr>
              <a:t>5	 	$477.00 	 	$356.44 </a:t>
            </a:r>
          </a:p>
          <a:p>
            <a:pPr marL="0" indent="0" eaLnBrk="1" fontAlgn="auto" hangingPunct="1">
              <a:spcAft>
                <a:spcPts val="0"/>
              </a:spcAft>
              <a:buFont typeface="Wingdings"/>
              <a:buNone/>
              <a:defRPr/>
            </a:pPr>
            <a:r>
              <a:rPr lang="en-US" dirty="0" smtClean="0">
                <a:ea typeface="+mn-ea"/>
                <a:cs typeface="+mn-cs"/>
              </a:rPr>
              <a:t>6&amp;7	 $982.50 each year	 	$1,346.04 </a:t>
            </a:r>
          </a:p>
          <a:p>
            <a:pPr marL="320040" indent="-320040" eaLnBrk="1" fontAlgn="auto" hangingPunct="1">
              <a:spcAft>
                <a:spcPts val="0"/>
              </a:spcAft>
              <a:buFont typeface="Wingdings"/>
              <a:buChar char=""/>
              <a:defRPr/>
            </a:pPr>
            <a:r>
              <a:rPr lang="en-US" dirty="0" smtClean="0">
                <a:ea typeface="+mn-ea"/>
                <a:cs typeface="+mn-cs"/>
              </a:rPr>
              <a:t>Debt Value of leases =	 $4,396.85 (Also value of leased asset)</a:t>
            </a:r>
          </a:p>
          <a:p>
            <a:pPr marL="320040" indent="-320040" eaLnBrk="1" fontAlgn="auto" hangingPunct="1">
              <a:spcAft>
                <a:spcPts val="0"/>
              </a:spcAft>
              <a:buFont typeface="Wingdings"/>
              <a:buChar char=""/>
              <a:defRPr/>
            </a:pPr>
            <a:r>
              <a:rPr lang="en-US" dirty="0" smtClean="0">
                <a:ea typeface="+mn-ea"/>
                <a:cs typeface="+mn-cs"/>
              </a:rPr>
              <a:t>Debt outstanding at The Gap = $1,970 m + $4,397 m = $6,367 m</a:t>
            </a:r>
          </a:p>
          <a:p>
            <a:pPr marL="320040" indent="-320040" eaLnBrk="1" fontAlgn="auto" hangingPunct="1">
              <a:spcAft>
                <a:spcPts val="0"/>
              </a:spcAft>
              <a:buFont typeface="Wingdings"/>
              <a:buChar char=""/>
              <a:defRPr/>
            </a:pPr>
            <a:r>
              <a:rPr lang="en-US" dirty="0" smtClean="0">
                <a:ea typeface="+mn-ea"/>
                <a:cs typeface="+mn-cs"/>
              </a:rPr>
              <a:t>Adjusted Operating Income = Stated OI + OL </a:t>
            </a:r>
            <a:r>
              <a:rPr lang="en-US" dirty="0" err="1" smtClean="0">
                <a:ea typeface="+mn-ea"/>
                <a:cs typeface="+mn-cs"/>
              </a:rPr>
              <a:t>exp</a:t>
            </a:r>
            <a:r>
              <a:rPr lang="en-US" dirty="0" smtClean="0">
                <a:ea typeface="+mn-ea"/>
                <a:cs typeface="+mn-cs"/>
              </a:rPr>
              <a:t> this year - </a:t>
            </a:r>
            <a:r>
              <a:rPr lang="en-US" dirty="0" err="1" smtClean="0">
                <a:ea typeface="+mn-ea"/>
                <a:cs typeface="+mn-cs"/>
              </a:rPr>
              <a:t>Deprec</a:t>
            </a:r>
            <a:r>
              <a:rPr lang="ja-JP" altLang="en-US" dirty="0" smtClean="0">
                <a:ea typeface="+mn-ea"/>
                <a:cs typeface="+mn-cs"/>
              </a:rPr>
              <a:t>’</a:t>
            </a:r>
            <a:r>
              <a:rPr lang="en-US" altLang="ja-JP" dirty="0" smtClean="0">
                <a:ea typeface="+mn-ea"/>
                <a:cs typeface="+mn-cs"/>
              </a:rPr>
              <a:t>n</a:t>
            </a:r>
          </a:p>
          <a:p>
            <a:pPr marL="320040" lvl="1" indent="0" eaLnBrk="1" fontAlgn="auto" hangingPunct="1">
              <a:spcAft>
                <a:spcPts val="0"/>
              </a:spcAft>
              <a:buFont typeface="Wingdings 2"/>
              <a:buNone/>
              <a:defRPr/>
            </a:pPr>
            <a:r>
              <a:rPr lang="en-US" dirty="0" smtClean="0">
                <a:ea typeface="+mn-ea"/>
              </a:rPr>
              <a:t>= $1,012 m + 978 m - 4397 m /7 = $1,362 million (7 year life for assets)</a:t>
            </a:r>
          </a:p>
          <a:p>
            <a:pPr marL="320040" indent="-320040" eaLnBrk="1" fontAlgn="auto" hangingPunct="1">
              <a:spcAft>
                <a:spcPts val="0"/>
              </a:spcAft>
              <a:buFont typeface="Wingdings"/>
              <a:buChar char=""/>
              <a:defRPr/>
            </a:pPr>
            <a:r>
              <a:rPr lang="en-US" dirty="0" smtClean="0">
                <a:ea typeface="+mn-ea"/>
                <a:cs typeface="+mn-cs"/>
              </a:rPr>
              <a:t>Approximate OI = $1,012 m + $ 4397 m (.06) = $1,276 m</a:t>
            </a:r>
            <a:endParaRPr lang="en-US" dirty="0">
              <a:ea typeface="+mn-ea"/>
              <a:cs typeface="+mn-cs"/>
            </a:endParaRPr>
          </a:p>
        </p:txBody>
      </p:sp>
      <p:sp>
        <p:nvSpPr>
          <p:cNvPr id="239619" name="Footer Placeholder 3"/>
          <p:cNvSpPr>
            <a:spLocks noGrp="1"/>
          </p:cNvSpPr>
          <p:nvPr>
            <p:ph type="ftr" sz="quarter" idx="4294967295"/>
          </p:nvPr>
        </p:nvSpPr>
        <p:spPr bwMode="auto">
          <a:xfrm>
            <a:off x="609603"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92500" lnSpcReduction="10000"/>
          </a:bodyPr>
          <a:lstStyle/>
          <a:p>
            <a:pPr>
              <a:defRPr/>
            </a:pPr>
            <a:fld id="{DD03ACD8-7C5B-BE4C-BBFF-2B09FF039083}" type="slidenum">
              <a:rPr lang="en-US"/>
              <a:pPr>
                <a:defRPr/>
              </a:pPr>
              <a:t>6</a:t>
            </a:fld>
            <a:endParaRPr lang="en-US" dirty="0"/>
          </a:p>
        </p:txBody>
      </p:sp>
    </p:spTree>
    <p:extLst>
      <p:ext uri="{BB962C8B-B14F-4D97-AF65-F5344CB8AC3E}">
        <p14:creationId xmlns:p14="http://schemas.microsoft.com/office/powerpoint/2010/main" val="1742403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The Collateral Effects of Treating Operating Leases as Debt</a:t>
            </a:r>
            <a:endParaRPr lang="en-US">
              <a:ea typeface="+mj-ea"/>
              <a:cs typeface="+mj-cs"/>
            </a:endParaRPr>
          </a:p>
        </p:txBody>
      </p:sp>
      <p:graphicFrame>
        <p:nvGraphicFramePr>
          <p:cNvPr id="241666" name="Object 2"/>
          <p:cNvGraphicFramePr>
            <a:graphicFrameLocks noGrp="1" noChangeAspect="1"/>
          </p:cNvGraphicFramePr>
          <p:nvPr>
            <p:ph sz="quarter" idx="1"/>
            <p:extLst>
              <p:ext uri="{D42A27DB-BD31-4B8C-83A1-F6EECF244321}">
                <p14:modId xmlns:p14="http://schemas.microsoft.com/office/powerpoint/2010/main" val="2547791643"/>
              </p:ext>
            </p:extLst>
          </p:nvPr>
        </p:nvGraphicFramePr>
        <p:xfrm>
          <a:off x="2058368" y="1365596"/>
          <a:ext cx="5459413" cy="3371850"/>
        </p:xfrm>
        <a:graphic>
          <a:graphicData uri="http://schemas.openxmlformats.org/presentationml/2006/ole">
            <mc:AlternateContent xmlns:mc="http://schemas.openxmlformats.org/markup-compatibility/2006">
              <mc:Choice xmlns:v="urn:schemas-microsoft-com:vml" Requires="v">
                <p:oleObj spid="_x0000_s3076" name="Document" r:id="rId4" imgW="8369300" imgH="5168900" progId="Word.Document.8">
                  <p:embed/>
                </p:oleObj>
              </mc:Choice>
              <mc:Fallback>
                <p:oleObj name="Document" r:id="rId4" imgW="8369300" imgH="5168900" progId="Word.Document.8">
                  <p:embed/>
                  <p:pic>
                    <p:nvPicPr>
                      <p:cNvPr id="0" name=""/>
                      <p:cNvPicPr>
                        <a:picLocks noGrp="1" noChangeAspect="1" noChangeArrowheads="1"/>
                      </p:cNvPicPr>
                      <p:nvPr/>
                    </p:nvPicPr>
                    <p:blipFill>
                      <a:blip r:embed="rId5"/>
                      <a:srcRect/>
                      <a:stretch>
                        <a:fillRect/>
                      </a:stretch>
                    </p:blipFill>
                    <p:spPr bwMode="auto">
                      <a:xfrm>
                        <a:off x="2058368" y="1365596"/>
                        <a:ext cx="5459413" cy="3371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1667" name="Footer Placeholder 3"/>
          <p:cNvSpPr>
            <a:spLocks noGrp="1"/>
          </p:cNvSpPr>
          <p:nvPr>
            <p:ph type="ftr" sz="quarter" idx="4294967295"/>
          </p:nvPr>
        </p:nvSpPr>
        <p:spPr bwMode="auto">
          <a:xfrm>
            <a:off x="322473" y="4737447"/>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solidFill>
                  <a:schemeClr val="tx2"/>
                </a:solidFill>
              </a:rPr>
              <a:t>Aswath Damodaran</a:t>
            </a:r>
          </a:p>
        </p:txBody>
      </p:sp>
    </p:spTree>
    <p:extLst>
      <p:ext uri="{BB962C8B-B14F-4D97-AF65-F5344CB8AC3E}">
        <p14:creationId xmlns:p14="http://schemas.microsoft.com/office/powerpoint/2010/main" val="14945075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ormAutofit fontScale="90000"/>
          </a:bodyPr>
          <a:lstStyle/>
          <a:p>
            <a:r>
              <a:rPr lang="en-US" smtClean="0"/>
              <a:t>R&amp;D Expenses: Operating or Capital Expenses</a:t>
            </a:r>
            <a:endParaRPr lang="en-US"/>
          </a:p>
        </p:txBody>
      </p:sp>
      <p:sp>
        <p:nvSpPr>
          <p:cNvPr id="123906" name="Rectangle 3"/>
          <p:cNvSpPr>
            <a:spLocks noGrp="1" noChangeArrowheads="1"/>
          </p:cNvSpPr>
          <p:nvPr>
            <p:ph sz="quarter" idx="1"/>
          </p:nvPr>
        </p:nvSpPr>
        <p:spPr/>
        <p:txBody>
          <a:bodyPr>
            <a:normAutofit fontScale="85000" lnSpcReduction="20000"/>
          </a:bodyPr>
          <a:lstStyle/>
          <a:p>
            <a:r>
              <a:rPr lang="en-US" smtClean="0"/>
              <a:t>Accounting standards require us to consider R&amp;D as an operating expense even though it is designed to generate future growth. It is more logical to treat it as capital expenditures.</a:t>
            </a:r>
          </a:p>
          <a:p>
            <a:r>
              <a:rPr lang="en-US" smtClean="0"/>
              <a:t>To capitalize R&amp;D,</a:t>
            </a:r>
          </a:p>
          <a:p>
            <a:pPr lvl="1"/>
            <a:r>
              <a:rPr lang="en-US" smtClean="0"/>
              <a:t>Specify an amortizable life for R&amp;D (2 - 10 years)</a:t>
            </a:r>
          </a:p>
          <a:p>
            <a:pPr lvl="1"/>
            <a:r>
              <a:rPr lang="en-US" smtClean="0"/>
              <a:t>Collect past R&amp;D expenses for as long as the amortizable life</a:t>
            </a:r>
          </a:p>
          <a:p>
            <a:pPr lvl="1"/>
            <a:r>
              <a:rPr lang="en-US" smtClean="0"/>
              <a:t>Sum up the unamortized R&amp;D over the period. (Thus, if the amortizable life is 5 years, the research asset can be obtained by adding up 1/5th of the R&amp;D expense from five years ago, 2/5th of the R&amp;D expense from four years ago...:</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19973024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Capitalizing R&amp;D Expenses: SAP</a:t>
            </a:r>
          </a:p>
        </p:txBody>
      </p:sp>
      <p:sp>
        <p:nvSpPr>
          <p:cNvPr id="235522"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R &amp; D was assumed to have a 5-year life. </a:t>
            </a:r>
          </a:p>
          <a:p>
            <a:pPr marL="0" indent="0" eaLnBrk="1" fontAlgn="auto" hangingPunct="1">
              <a:spcAft>
                <a:spcPts val="0"/>
              </a:spcAft>
              <a:buFont typeface="Wingdings"/>
              <a:buNone/>
              <a:defRPr/>
            </a:pPr>
            <a:r>
              <a:rPr lang="en-US" sz="2600" dirty="0" smtClean="0">
                <a:ea typeface="+mn-ea"/>
                <a:cs typeface="+mn-cs"/>
              </a:rPr>
              <a:t>Year		R&amp;D Expense	Unamortized 	Amortization this year</a:t>
            </a:r>
          </a:p>
          <a:p>
            <a:pPr marL="0" indent="0" eaLnBrk="1" fontAlgn="auto" hangingPunct="1">
              <a:spcAft>
                <a:spcPts val="0"/>
              </a:spcAft>
              <a:buFont typeface="Wingdings"/>
              <a:buNone/>
              <a:defRPr/>
            </a:pPr>
            <a:r>
              <a:rPr lang="en-US" sz="2600" dirty="0" smtClean="0">
                <a:ea typeface="+mn-ea"/>
                <a:cs typeface="+mn-cs"/>
              </a:rPr>
              <a:t>Current		1020.02		1.00	1020.02	</a:t>
            </a:r>
          </a:p>
          <a:p>
            <a:pPr marL="0" indent="0" eaLnBrk="1" fontAlgn="auto" hangingPunct="1">
              <a:spcAft>
                <a:spcPts val="0"/>
              </a:spcAft>
              <a:buFont typeface="Wingdings"/>
              <a:buNone/>
              <a:defRPr/>
            </a:pPr>
            <a:r>
              <a:rPr lang="en-US" sz="2600" dirty="0" smtClean="0">
                <a:ea typeface="+mn-ea"/>
                <a:cs typeface="+mn-cs"/>
              </a:rPr>
              <a:t>-1		993.99		0.80	795.19	 € 198.80 </a:t>
            </a:r>
          </a:p>
          <a:p>
            <a:pPr marL="0" indent="0" eaLnBrk="1" fontAlgn="auto" hangingPunct="1">
              <a:spcAft>
                <a:spcPts val="0"/>
              </a:spcAft>
              <a:buFont typeface="Wingdings"/>
              <a:buNone/>
              <a:defRPr/>
            </a:pPr>
            <a:r>
              <a:rPr lang="en-US" sz="2600" dirty="0" smtClean="0">
                <a:ea typeface="+mn-ea"/>
                <a:cs typeface="+mn-cs"/>
              </a:rPr>
              <a:t>-2		909.39		0.60	545.63	 € 181.88 </a:t>
            </a:r>
          </a:p>
          <a:p>
            <a:pPr marL="0" indent="0" eaLnBrk="1" fontAlgn="auto" hangingPunct="1">
              <a:spcAft>
                <a:spcPts val="0"/>
              </a:spcAft>
              <a:buFont typeface="Wingdings"/>
              <a:buNone/>
              <a:defRPr/>
            </a:pPr>
            <a:r>
              <a:rPr lang="en-US" sz="2600" dirty="0" smtClean="0">
                <a:ea typeface="+mn-ea"/>
                <a:cs typeface="+mn-cs"/>
              </a:rPr>
              <a:t>-3		898.25		0.40	359.30	 € 179.65 </a:t>
            </a:r>
          </a:p>
          <a:p>
            <a:pPr marL="0" indent="0" eaLnBrk="1" fontAlgn="auto" hangingPunct="1">
              <a:spcAft>
                <a:spcPts val="0"/>
              </a:spcAft>
              <a:buFont typeface="Wingdings"/>
              <a:buNone/>
              <a:defRPr/>
            </a:pPr>
            <a:r>
              <a:rPr lang="en-US" sz="2600" dirty="0" smtClean="0">
                <a:ea typeface="+mn-ea"/>
                <a:cs typeface="+mn-cs"/>
              </a:rPr>
              <a:t>-4		969.38		0.20	193.88	 € 193.88 </a:t>
            </a:r>
          </a:p>
          <a:p>
            <a:pPr marL="0" indent="0" eaLnBrk="1" fontAlgn="auto" hangingPunct="1">
              <a:spcAft>
                <a:spcPts val="0"/>
              </a:spcAft>
              <a:buFont typeface="Wingdings"/>
              <a:buNone/>
              <a:defRPr/>
            </a:pPr>
            <a:r>
              <a:rPr lang="en-US" sz="2600" dirty="0" smtClean="0">
                <a:ea typeface="+mn-ea"/>
                <a:cs typeface="+mn-cs"/>
              </a:rPr>
              <a:t>-5		744.67		0.00	0.00	 € 148.93 </a:t>
            </a:r>
          </a:p>
          <a:p>
            <a:pPr marL="0" indent="0" eaLnBrk="1" fontAlgn="auto" hangingPunct="1">
              <a:spcAft>
                <a:spcPts val="0"/>
              </a:spcAft>
              <a:buFont typeface="Wingdings"/>
              <a:buNone/>
              <a:defRPr/>
            </a:pPr>
            <a:r>
              <a:rPr lang="en-US" dirty="0" smtClean="0">
                <a:ea typeface="+mn-ea"/>
                <a:cs typeface="+mn-cs"/>
              </a:rPr>
              <a:t>Value of research asset =		 	€ 2,914 million</a:t>
            </a:r>
          </a:p>
          <a:p>
            <a:pPr marL="0" indent="0" eaLnBrk="1" fontAlgn="auto" hangingPunct="1">
              <a:spcAft>
                <a:spcPts val="0"/>
              </a:spcAft>
              <a:buFont typeface="Wingdings"/>
              <a:buNone/>
              <a:defRPr/>
            </a:pPr>
            <a:r>
              <a:rPr lang="en-US" dirty="0" smtClean="0">
                <a:ea typeface="+mn-ea"/>
                <a:cs typeface="+mn-cs"/>
              </a:rPr>
              <a:t>Amortization of research asset in 2004	 =	 € 903 million</a:t>
            </a:r>
          </a:p>
          <a:p>
            <a:pPr marL="0" indent="0" eaLnBrk="1" fontAlgn="auto" hangingPunct="1">
              <a:spcAft>
                <a:spcPts val="0"/>
              </a:spcAft>
              <a:buFont typeface="Wingdings"/>
              <a:buNone/>
              <a:defRPr/>
            </a:pPr>
            <a:r>
              <a:rPr lang="en-US" dirty="0" smtClean="0">
                <a:ea typeface="+mn-ea"/>
                <a:cs typeface="+mn-cs"/>
              </a:rPr>
              <a:t>Increase in Operating Income = 1020 - 903 = 	€ 117 million</a:t>
            </a:r>
            <a:endParaRPr lang="en-US" dirty="0">
              <a:ea typeface="+mn-ea"/>
              <a:cs typeface="+mn-cs"/>
            </a:endParaRPr>
          </a:p>
        </p:txBody>
      </p:sp>
      <p:sp>
        <p:nvSpPr>
          <p:cNvPr id="247811" name="Footer Placeholder 3"/>
          <p:cNvSpPr>
            <a:spLocks noGrp="1"/>
          </p:cNvSpPr>
          <p:nvPr>
            <p:ph type="ftr" sz="quarter" idx="4294967295"/>
          </p:nvPr>
        </p:nvSpPr>
        <p:spPr bwMode="auto">
          <a:xfrm>
            <a:off x="609601"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92500" lnSpcReduction="10000"/>
          </a:bodyPr>
          <a:lstStyle/>
          <a:p>
            <a:pPr>
              <a:defRPr/>
            </a:pPr>
            <a:fld id="{ACA70EAF-9BA9-F04B-B65F-A6762E674068}" type="slidenum">
              <a:rPr lang="en-US"/>
              <a:pPr>
                <a:defRPr/>
              </a:pPr>
              <a:t>9</a:t>
            </a:fld>
            <a:endParaRPr lang="en-US" dirty="0"/>
          </a:p>
        </p:txBody>
      </p:sp>
    </p:spTree>
    <p:extLst>
      <p:ext uri="{BB962C8B-B14F-4D97-AF65-F5344CB8AC3E}">
        <p14:creationId xmlns:p14="http://schemas.microsoft.com/office/powerpoint/2010/main" val="275094025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Effect of Capitalizing R&amp;D at SAP</a:t>
            </a:r>
          </a:p>
        </p:txBody>
      </p:sp>
      <p:graphicFrame>
        <p:nvGraphicFramePr>
          <p:cNvPr id="249858" name="Object 2"/>
          <p:cNvGraphicFramePr>
            <a:graphicFrameLocks noGrp="1" noChangeAspect="1"/>
          </p:cNvGraphicFramePr>
          <p:nvPr>
            <p:ph sz="quarter" idx="1"/>
            <p:extLst>
              <p:ext uri="{D42A27DB-BD31-4B8C-83A1-F6EECF244321}">
                <p14:modId xmlns:p14="http://schemas.microsoft.com/office/powerpoint/2010/main" val="2284107248"/>
              </p:ext>
            </p:extLst>
          </p:nvPr>
        </p:nvGraphicFramePr>
        <p:xfrm>
          <a:off x="2044700" y="1314450"/>
          <a:ext cx="5367338" cy="3371850"/>
        </p:xfrm>
        <a:graphic>
          <a:graphicData uri="http://schemas.openxmlformats.org/presentationml/2006/ole">
            <mc:AlternateContent xmlns:mc="http://schemas.openxmlformats.org/markup-compatibility/2006">
              <mc:Choice xmlns:v="urn:schemas-microsoft-com:vml" Requires="v">
                <p:oleObj spid="_x0000_s7172" name="Document" r:id="rId4" imgW="8369300" imgH="5257800" progId="Word.Document.8">
                  <p:embed/>
                </p:oleObj>
              </mc:Choice>
              <mc:Fallback>
                <p:oleObj name="Document" r:id="rId4" imgW="8369300" imgH="5257800" progId="Word.Document.8">
                  <p:embed/>
                  <p:pic>
                    <p:nvPicPr>
                      <p:cNvPr id="0" name=""/>
                      <p:cNvPicPr>
                        <a:picLocks noGrp="1" noChangeAspect="1" noChangeArrowheads="1"/>
                      </p:cNvPicPr>
                      <p:nvPr/>
                    </p:nvPicPr>
                    <p:blipFill>
                      <a:blip r:embed="rId5"/>
                      <a:srcRect/>
                      <a:stretch>
                        <a:fillRect/>
                      </a:stretch>
                    </p:blipFill>
                    <p:spPr bwMode="auto">
                      <a:xfrm>
                        <a:off x="2044700" y="1314450"/>
                        <a:ext cx="5367338" cy="3371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9859" name="Footer Placeholder 3"/>
          <p:cNvSpPr>
            <a:spLocks noGrp="1"/>
          </p:cNvSpPr>
          <p:nvPr>
            <p:ph type="ftr" sz="quarter" idx="4294967295"/>
          </p:nvPr>
        </p:nvSpPr>
        <p:spPr bwMode="auto">
          <a:xfrm>
            <a:off x="609601" y="4686300"/>
            <a:ext cx="5421313"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92500" lnSpcReduction="10000"/>
          </a:bodyPr>
          <a:lstStyle/>
          <a:p>
            <a:pPr>
              <a:defRPr/>
            </a:pPr>
            <a:fld id="{56FC078A-7042-A649-BE11-3CFB0F5014EC}" type="slidenum">
              <a:rPr lang="en-US"/>
              <a:pPr>
                <a:defRPr/>
              </a:pPr>
              <a:t>10</a:t>
            </a:fld>
            <a:endParaRPr lang="en-US" dirty="0"/>
          </a:p>
        </p:txBody>
      </p:sp>
    </p:spTree>
    <p:extLst>
      <p:ext uri="{BB962C8B-B14F-4D97-AF65-F5344CB8AC3E}">
        <p14:creationId xmlns:p14="http://schemas.microsoft.com/office/powerpoint/2010/main" val="6206464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itle 1"/>
          <p:cNvSpPr>
            <a:spLocks noGrp="1"/>
          </p:cNvSpPr>
          <p:nvPr>
            <p:ph type="title"/>
          </p:nvPr>
        </p:nvSpPr>
        <p:spPr/>
        <p:txBody>
          <a:bodyPr/>
          <a:lstStyle/>
          <a:p>
            <a:r>
              <a:rPr lang="en-US" smtClean="0"/>
              <a:t>And the consequences…</a:t>
            </a:r>
            <a:endParaRPr lang="en-US"/>
          </a:p>
        </p:txBody>
      </p:sp>
      <p:pic>
        <p:nvPicPr>
          <p:cNvPr id="12800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9670" b="-9670"/>
          <a:stretch>
            <a:fillRect/>
          </a:stretch>
        </p:blipFill>
        <p:spPr/>
      </p:pic>
      <p:pic>
        <p:nvPicPr>
          <p:cNvPr id="12800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52548" y="1200150"/>
            <a:ext cx="64135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4424362"/>
            <a:ext cx="5041900" cy="295275"/>
          </a:xfrm>
          <a:prstGeom prst="rect">
            <a:avLst/>
          </a:prstGeom>
          <a:solidFill>
            <a:schemeClr val="bg1"/>
          </a:solidFill>
          <a:ln>
            <a:noFill/>
          </a:ln>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21939558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smtClean="0"/>
              <a:t>Step 2: Consider the effect of taxes…</a:t>
            </a:r>
            <a:endParaRPr lang="en-US" dirty="0"/>
          </a:p>
        </p:txBody>
      </p:sp>
      <p:sp>
        <p:nvSpPr>
          <p:cNvPr id="129026" name="Rectangle 3"/>
          <p:cNvSpPr>
            <a:spLocks noGrp="1" noChangeArrowheads="1"/>
          </p:cNvSpPr>
          <p:nvPr>
            <p:ph sz="quarter" idx="1"/>
          </p:nvPr>
        </p:nvSpPr>
        <p:spPr/>
        <p:txBody>
          <a:bodyPr>
            <a:normAutofit fontScale="70000" lnSpcReduction="20000"/>
          </a:bodyPr>
          <a:lstStyle/>
          <a:p>
            <a:r>
              <a:rPr lang="en-US" smtClean="0"/>
              <a:t>Your earnings and cash flows should be after corporate taxes. With cash flow to equity, you start with net income, which is already after taxes. So, you are set.</a:t>
            </a:r>
          </a:p>
          <a:p>
            <a:r>
              <a:rPr lang="en-US" smtClean="0"/>
              <a:t>When you do free cash flow to the firm, you are computing your cash flows “as if you had no debt”. That is why it is called an unlevered cash flow.</a:t>
            </a:r>
          </a:p>
          <a:p>
            <a:r>
              <a:rPr lang="en-US" smtClean="0"/>
              <a:t>Consequently, you have to compute the tax you would have paid on your operating income, as if it were taxable income. </a:t>
            </a:r>
          </a:p>
          <a:p>
            <a:r>
              <a:rPr lang="en-US" smtClean="0"/>
              <a:t>For the short term, you can use the effective tax rate, since it is the tax rate you paid on average on your taxable income. Over time, though, you would expect this tax rate to climb towards your marginal tax rate.</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091014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normAutofit fontScale="90000"/>
          </a:bodyPr>
          <a:lstStyle/>
          <a:p>
            <a:r>
              <a:rPr lang="en-US" smtClean="0"/>
              <a:t>Step 3: Define reinvestment broadly</a:t>
            </a:r>
            <a:br>
              <a:rPr lang="en-US" smtClean="0"/>
            </a:br>
            <a:r>
              <a:rPr lang="en-US" smtClean="0"/>
              <a:t>For long term assets…</a:t>
            </a:r>
            <a:endParaRPr lang="en-US" dirty="0"/>
          </a:p>
        </p:txBody>
      </p:sp>
      <p:sp>
        <p:nvSpPr>
          <p:cNvPr id="132098" name="Rectangle 3"/>
          <p:cNvSpPr>
            <a:spLocks noGrp="1" noChangeArrowheads="1"/>
          </p:cNvSpPr>
          <p:nvPr>
            <p:ph sz="quarter" idx="1"/>
          </p:nvPr>
        </p:nvSpPr>
        <p:spPr/>
        <p:txBody>
          <a:bodyPr>
            <a:normAutofit fontScale="70000" lnSpcReduction="20000"/>
          </a:bodyPr>
          <a:lstStyle/>
          <a:p>
            <a:r>
              <a:rPr lang="en-US" dirty="0" smtClean="0"/>
              <a:t>Research and development expenses, once they have been re-categorized as capital expenses. The adjusted net cap ex will be</a:t>
            </a:r>
          </a:p>
          <a:p>
            <a:pPr lvl="1"/>
            <a:r>
              <a:rPr lang="en-US" dirty="0" smtClean="0"/>
              <a:t>Adjusted Net Capital Expenditures = Net Capital Expenditures + Current year</a:t>
            </a:r>
            <a:r>
              <a:rPr lang="ja-JP" altLang="en-US" dirty="0" smtClean="0"/>
              <a:t>’</a:t>
            </a:r>
            <a:r>
              <a:rPr lang="en-US" altLang="ja-JP" dirty="0" smtClean="0"/>
              <a:t>s R&amp;D expenses - Amortization of Research Asset</a:t>
            </a:r>
          </a:p>
          <a:p>
            <a:r>
              <a:rPr lang="en-US" dirty="0" smtClean="0"/>
              <a:t>Acquisitions of other firms, since these are like capital expenditures. The adjusted net cap ex will be</a:t>
            </a:r>
          </a:p>
          <a:p>
            <a:pPr lvl="1"/>
            <a:r>
              <a:rPr lang="en-US" dirty="0" smtClean="0"/>
              <a:t>Adjusted Net Cap Ex = Net Capital Expenditures + Acquisitions of other firms - Amortization of such acquisitions</a:t>
            </a:r>
          </a:p>
          <a:p>
            <a:pPr lvl="1"/>
            <a:r>
              <a:rPr lang="en-US" dirty="0" smtClean="0"/>
              <a:t>Two caveats:</a:t>
            </a:r>
          </a:p>
          <a:p>
            <a:pPr marL="1097280" lvl="2" indent="-457200">
              <a:buFont typeface="+mj-lt"/>
              <a:buAutoNum type="arabicPeriod"/>
            </a:pPr>
            <a:r>
              <a:rPr lang="en-US" dirty="0" smtClean="0"/>
              <a:t> Most firms do not do acquisitions every year. Hence, a normalized measure of acquisitions (looking at an average over time) should be used</a:t>
            </a:r>
          </a:p>
          <a:p>
            <a:pPr marL="1097280" lvl="2" indent="-457200">
              <a:buFont typeface="+mj-lt"/>
              <a:buAutoNum type="arabicPeriod"/>
            </a:pPr>
            <a:r>
              <a:rPr lang="en-US" dirty="0" smtClean="0"/>
              <a:t>The best place to find acquisitions is in the statement of cash flows, usually categorized under other investment activities</a:t>
            </a:r>
          </a:p>
          <a:p>
            <a:pPr lvl="1"/>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13</a:t>
            </a:fld>
            <a:endParaRPr lang="en-US" dirty="0">
              <a:solidFill>
                <a:srgbClr val="FFFFFF"/>
              </a:solidFill>
            </a:endParaRPr>
          </a:p>
        </p:txBody>
      </p:sp>
    </p:spTree>
    <p:extLst>
      <p:ext uri="{BB962C8B-B14F-4D97-AF65-F5344CB8AC3E}">
        <p14:creationId xmlns:p14="http://schemas.microsoft.com/office/powerpoint/2010/main" val="14184385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smtClean="0"/>
              <a:t>And short term assets</a:t>
            </a:r>
            <a:endParaRPr lang="en-US" dirty="0"/>
          </a:p>
        </p:txBody>
      </p:sp>
      <p:sp>
        <p:nvSpPr>
          <p:cNvPr id="136194" name="Rectangle 3"/>
          <p:cNvSpPr>
            <a:spLocks noGrp="1" noChangeArrowheads="1"/>
          </p:cNvSpPr>
          <p:nvPr>
            <p:ph sz="quarter" idx="1"/>
          </p:nvPr>
        </p:nvSpPr>
        <p:spPr/>
        <p:txBody>
          <a:bodyPr>
            <a:normAutofit fontScale="62500" lnSpcReduction="20000"/>
          </a:bodyPr>
          <a:lstStyle/>
          <a:p>
            <a:r>
              <a:rPr lang="en-US" smtClean="0"/>
              <a:t>In accounting terms, the working capital is the difference between current assets (inventory, cash and accounts receivable) and current liabilities (accounts payables, short term debt and debt due within the next year)</a:t>
            </a:r>
          </a:p>
          <a:p>
            <a:r>
              <a:rPr lang="en-US" smtClean="0"/>
              <a:t>A cleaner definition of working capital from a cash flow perspective is the difference between non-cash current assets (inventory and accounts receivable) and non-debt current liabilities (accounts payable)</a:t>
            </a:r>
          </a:p>
          <a:p>
            <a:r>
              <a:rPr lang="en-US" smtClean="0"/>
              <a:t>Any investment in this measure of working capital ties up cash. Therefore, any increases (decreases) in working capital will reduce (increase) cash flows in that period.</a:t>
            </a:r>
          </a:p>
          <a:p>
            <a:r>
              <a:rPr lang="en-US" smtClean="0"/>
              <a:t>When forecasting future growth, it is important to forecast the effects of such growth on working capital needs, and building these effects into the cash flows.</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14</a:t>
            </a:fld>
            <a:endParaRPr lang="en-US" dirty="0">
              <a:solidFill>
                <a:srgbClr val="FFFFFF"/>
              </a:solidFill>
            </a:endParaRPr>
          </a:p>
        </p:txBody>
      </p:sp>
    </p:spTree>
    <p:extLst>
      <p:ext uri="{BB962C8B-B14F-4D97-AF65-F5344CB8AC3E}">
        <p14:creationId xmlns:p14="http://schemas.microsoft.com/office/powerpoint/2010/main" val="142285423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normAutofit fontScale="90000"/>
          </a:bodyPr>
          <a:lstStyle/>
          <a:p>
            <a:r>
              <a:rPr lang="en-US" smtClean="0"/>
              <a:t>Step 4: To get from FCFF to FCFE, consider debt cash flows….</a:t>
            </a:r>
            <a:endParaRPr lang="en-US" dirty="0"/>
          </a:p>
        </p:txBody>
      </p:sp>
      <p:sp>
        <p:nvSpPr>
          <p:cNvPr id="139266" name="Content Placeholder 2"/>
          <p:cNvSpPr>
            <a:spLocks noGrp="1"/>
          </p:cNvSpPr>
          <p:nvPr>
            <p:ph sz="quarter" idx="1"/>
          </p:nvPr>
        </p:nvSpPr>
        <p:spPr/>
        <p:txBody>
          <a:bodyPr>
            <a:normAutofit fontScale="92500" lnSpcReduction="20000"/>
          </a:bodyPr>
          <a:lstStyle/>
          <a:p>
            <a:r>
              <a:rPr lang="en-US" sz="1600" dirty="0" smtClean="0"/>
              <a:t>In the strictest sense, the only cash flow that an investor will receive from an equity investment in a publicly traded firm is the dividend that will be paid on the stock.</a:t>
            </a:r>
          </a:p>
          <a:p>
            <a:r>
              <a:rPr lang="en-US" sz="1600" dirty="0" smtClean="0"/>
              <a:t>Actual dividends, however, are set by the managers of the firm and may be much lower than the potential dividends (that could have been paid out)</a:t>
            </a:r>
          </a:p>
          <a:p>
            <a:pPr lvl="1"/>
            <a:r>
              <a:rPr lang="en-US" sz="1400" dirty="0" smtClean="0"/>
              <a:t>managers are conservative and try to smooth out dividends</a:t>
            </a:r>
          </a:p>
          <a:p>
            <a:pPr lvl="1"/>
            <a:r>
              <a:rPr lang="en-US" sz="1400" dirty="0" smtClean="0"/>
              <a:t>managers like to hold on to cash to meet unforeseen future contingencies and investment opportunities</a:t>
            </a:r>
          </a:p>
          <a:p>
            <a:r>
              <a:rPr lang="en-US" sz="1600" dirty="0" smtClean="0"/>
              <a:t>The potential dividends of a firm are the cash flows left over after the firm has made any </a:t>
            </a:r>
            <a:r>
              <a:rPr lang="ja-JP" altLang="en-US" sz="1600" dirty="0" smtClean="0"/>
              <a:t>“</a:t>
            </a:r>
            <a:r>
              <a:rPr lang="en-US" altLang="ja-JP" sz="1600" dirty="0" smtClean="0"/>
              <a:t>investments</a:t>
            </a:r>
            <a:r>
              <a:rPr lang="ja-JP" altLang="en-US" sz="1600" dirty="0" smtClean="0"/>
              <a:t>”</a:t>
            </a:r>
            <a:r>
              <a:rPr lang="en-US" altLang="ja-JP" sz="1600" dirty="0" smtClean="0"/>
              <a:t> it needs to make to create future growth and net debt repayments (debt repayments - new debt issues):</a:t>
            </a:r>
          </a:p>
          <a:p>
            <a:pPr marL="365760" lvl="1" indent="0">
              <a:buNone/>
            </a:pPr>
            <a:r>
              <a:rPr lang="en-US" sz="1400" dirty="0" smtClean="0"/>
              <a:t>	Net Income</a:t>
            </a:r>
          </a:p>
          <a:p>
            <a:pPr marL="365760" lvl="1" indent="0">
              <a:buNone/>
            </a:pPr>
            <a:r>
              <a:rPr lang="en-US" sz="1400" dirty="0" smtClean="0"/>
              <a:t>	- (Capital Expenditures - Depreciation)</a:t>
            </a:r>
          </a:p>
          <a:p>
            <a:pPr marL="365760" lvl="1" indent="0">
              <a:buNone/>
            </a:pPr>
            <a:r>
              <a:rPr lang="en-US" sz="1400" dirty="0" smtClean="0"/>
              <a:t>	- Changes in non-cash Working Capital</a:t>
            </a:r>
          </a:p>
          <a:p>
            <a:pPr marL="365760" lvl="1" indent="0">
              <a:buNone/>
            </a:pPr>
            <a:r>
              <a:rPr lang="en-US" sz="1400" dirty="0" smtClean="0"/>
              <a:t>	- (Principal Repayments - New Debt Issues) 	</a:t>
            </a:r>
          </a:p>
          <a:p>
            <a:pPr marL="365760" lvl="1" indent="0">
              <a:buNone/>
            </a:pPr>
            <a:r>
              <a:rPr lang="en-US" sz="1400" dirty="0" smtClean="0"/>
              <a:t>	= Free Cash flow to Equity</a:t>
            </a:r>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15</a:t>
            </a:fld>
            <a:endParaRPr lang="en-US" dirty="0">
              <a:solidFill>
                <a:srgbClr val="FFFFFF"/>
              </a:solidFill>
            </a:endParaRPr>
          </a:p>
        </p:txBody>
      </p:sp>
    </p:spTree>
    <p:extLst>
      <p:ext uri="{BB962C8B-B14F-4D97-AF65-F5344CB8AC3E}">
        <p14:creationId xmlns:p14="http://schemas.microsoft.com/office/powerpoint/2010/main" val="88683879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90</TotalTime>
  <Words>2365</Words>
  <Application>Microsoft Macintosh PowerPoint</Application>
  <PresentationFormat>On-screen Show (16:9)</PresentationFormat>
  <Paragraphs>147</Paragraphs>
  <Slides>15</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Basic</vt:lpstr>
      <vt:lpstr>Document</vt:lpstr>
      <vt:lpstr>Session 7: Estimating Cash flows</vt:lpstr>
      <vt:lpstr>Defining Cashflow</vt:lpstr>
      <vt:lpstr>The basic ingredients for free cash flows..</vt:lpstr>
      <vt:lpstr>Step 1: Get your earnings “right”</vt:lpstr>
      <vt:lpstr>Dealing with Operating Lease Expenses</vt:lpstr>
      <vt:lpstr>Operating Leases at The Gap in 2003</vt:lpstr>
      <vt:lpstr>The Collateral Effects of Treating Operating Leases as Debt</vt:lpstr>
      <vt:lpstr>R&amp;D Expenses: Operating or Capital Expenses</vt:lpstr>
      <vt:lpstr>Capitalizing R&amp;D Expenses: SAP</vt:lpstr>
      <vt:lpstr>The Effect of Capitalizing R&amp;D at SAP</vt:lpstr>
      <vt:lpstr>And the consequences…</vt:lpstr>
      <vt:lpstr>Step 2: Consider the effect of taxes…</vt:lpstr>
      <vt:lpstr>Step 3: Define reinvestment broadly For long term assets…</vt:lpstr>
      <vt:lpstr>And short term assets</vt:lpstr>
      <vt:lpstr>Step 4: To get from FCFF to FCFE, consider debt cash flows….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7: Estimating Cash flows</dc:title>
  <dc:creator>Aswath Damodaran</dc:creator>
  <cp:lastModifiedBy>Aswath Damodaran</cp:lastModifiedBy>
  <cp:revision>10</cp:revision>
  <dcterms:created xsi:type="dcterms:W3CDTF">2011-11-03T12:30:19Z</dcterms:created>
  <dcterms:modified xsi:type="dcterms:W3CDTF">2013-01-31T15:25:36Z</dcterms:modified>
</cp:coreProperties>
</file>