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xls" ContentType="application/vnd.ms-exce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6" r:id="rId1"/>
  </p:sldMasterIdLst>
  <p:notesMasterIdLst>
    <p:notesMasterId r:id="rId13"/>
  </p:notesMasterIdLst>
  <p:handoutMasterIdLst>
    <p:handoutMasterId r:id="rId14"/>
  </p:handoutMasterIdLst>
  <p:sldIdLst>
    <p:sldId id="264" r:id="rId2"/>
    <p:sldId id="257" r:id="rId3"/>
    <p:sldId id="266" r:id="rId4"/>
    <p:sldId id="267" r:id="rId5"/>
    <p:sldId id="268" r:id="rId6"/>
    <p:sldId id="269" r:id="rId7"/>
    <p:sldId id="259" r:id="rId8"/>
    <p:sldId id="261" r:id="rId9"/>
    <p:sldId id="262" r:id="rId10"/>
    <p:sldId id="270" r:id="rId11"/>
    <p:sldId id="271" r:id="rId12"/>
  </p:sldIdLst>
  <p:sldSz cx="9144000" cy="5143500" type="screen16x9"/>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05" d="100"/>
          <a:sy n="105" d="100"/>
        </p:scale>
        <p:origin x="-584" y="-104"/>
      </p:cViewPr>
      <p:guideLst>
        <p:guide orient="horz" pos="162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handoutMaster" Target="handoutMasters/handoutMaster1.xml"/><Relationship Id="rId15" Type="http://schemas.openxmlformats.org/officeDocument/2006/relationships/printerSettings" Target="printerSettings/printerSettings1.bin"/><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97AECF5-4E36-5F4C-98E4-FA151E2167F0}" type="datetimeFigureOut">
              <a:rPr lang="en-US" smtClean="0"/>
              <a:t>1/26/13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6265F95-961E-E541-98FE-13E44D5E3BA8}" type="slidenum">
              <a:rPr lang="en-US" smtClean="0"/>
              <a:t>‹#›</a:t>
            </a:fld>
            <a:endParaRPr lang="en-US"/>
          </a:p>
        </p:txBody>
      </p:sp>
    </p:spTree>
    <p:extLst>
      <p:ext uri="{BB962C8B-B14F-4D97-AF65-F5344CB8AC3E}">
        <p14:creationId xmlns:p14="http://schemas.microsoft.com/office/powerpoint/2010/main" val="181777442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724093-4D5B-6E47-886B-B0CEE0F7F785}" type="datetimeFigureOut">
              <a:rPr lang="en-US" smtClean="0"/>
              <a:t>1/26/13</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119CB2F-0DDA-F14D-A16D-C4EE53A4F711}" type="slidenum">
              <a:rPr lang="en-US" smtClean="0"/>
              <a:t>‹#›</a:t>
            </a:fld>
            <a:endParaRPr lang="en-US"/>
          </a:p>
        </p:txBody>
      </p:sp>
    </p:spTree>
    <p:extLst>
      <p:ext uri="{BB962C8B-B14F-4D97-AF65-F5344CB8AC3E}">
        <p14:creationId xmlns:p14="http://schemas.microsoft.com/office/powerpoint/2010/main" val="2745019331"/>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p:cNvSpPr>
            <a:spLocks noGrp="1" noRot="1" noChangeAspect="1" noChangeArrowheads="1"/>
          </p:cNvSpPr>
          <p:nvPr>
            <p:ph type="sldImg"/>
          </p:nvPr>
        </p:nvSpPr>
        <p:spPr>
          <a:xfrm>
            <a:off x="393700" y="692150"/>
            <a:ext cx="6070600" cy="3416300"/>
          </a:xfrm>
          <a:solidFill>
            <a:srgbClr val="FFFFFF"/>
          </a:solidFill>
          <a:ln/>
        </p:spPr>
      </p:sp>
      <p:sp>
        <p:nvSpPr>
          <p:cNvPr id="14643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Three basic approaches for estimating growth. We tend to use all three but the degree to which we weight each in will depend upon the company that we are looking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7" name="Rectangle 2"/>
          <p:cNvSpPr>
            <a:spLocks noGrp="1" noRot="1" noChangeAspect="1" noChangeArrowheads="1" noTextEdit="1"/>
          </p:cNvSpPr>
          <p:nvPr>
            <p:ph type="sldImg"/>
          </p:nvPr>
        </p:nvSpPr>
        <p:spPr>
          <a:xfrm>
            <a:off x="393700" y="692150"/>
            <a:ext cx="6070600" cy="3416300"/>
          </a:xfrm>
          <a:ln/>
        </p:spPr>
      </p:sp>
      <p:sp>
        <p:nvSpPr>
          <p:cNvPr id="26521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Estimating historical growth rates may seem to be trivial, but there are a number of estimation issues that can lead different analysts to estimate different historical growth rates for the same firm.</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Rectangle 2"/>
          <p:cNvSpPr>
            <a:spLocks noGrp="1" noRot="1" noChangeAspect="1" noChangeArrowheads="1" noTextEdit="1"/>
          </p:cNvSpPr>
          <p:nvPr>
            <p:ph type="sldImg"/>
          </p:nvPr>
        </p:nvSpPr>
        <p:spPr>
          <a:xfrm>
            <a:off x="393700" y="692150"/>
            <a:ext cx="6070600" cy="3416300"/>
          </a:xfrm>
          <a:ln/>
        </p:spPr>
      </p:sp>
      <p:sp>
        <p:nvSpPr>
          <p:cNvPr id="15053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charset="0"/>
              <a:ea typeface="ＭＳ Ｐゴシック" charset="0"/>
              <a:cs typeface="ＭＳ Ｐゴシック"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Rectangle 2"/>
          <p:cNvSpPr>
            <a:spLocks noGrp="1" noRot="1" noChangeAspect="1" noChangeArrowheads="1" noTextEdit="1"/>
          </p:cNvSpPr>
          <p:nvPr>
            <p:ph type="sldImg"/>
          </p:nvPr>
        </p:nvSpPr>
        <p:spPr>
          <a:xfrm>
            <a:off x="393700" y="692150"/>
            <a:ext cx="6070600" cy="3416300"/>
          </a:xfrm>
          <a:ln/>
        </p:spPr>
      </p:sp>
      <p:sp>
        <p:nvSpPr>
          <p:cNvPr id="15462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charset="0"/>
              <a:ea typeface="ＭＳ Ｐゴシック" charset="0"/>
              <a:cs typeface="ＭＳ Ｐゴシック"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Rectangle 2"/>
          <p:cNvSpPr>
            <a:spLocks noGrp="1" noRot="1" noChangeAspect="1" noChangeArrowheads="1" noTextEdit="1"/>
          </p:cNvSpPr>
          <p:nvPr>
            <p:ph type="sldImg"/>
          </p:nvPr>
        </p:nvSpPr>
        <p:spPr>
          <a:xfrm>
            <a:off x="393700" y="692150"/>
            <a:ext cx="6070600" cy="3416300"/>
          </a:xfrm>
          <a:ln/>
        </p:spPr>
      </p:sp>
      <p:sp>
        <p:nvSpPr>
          <p:cNvPr id="15667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charset="0"/>
              <a:ea typeface="ＭＳ Ｐゴシック" charset="0"/>
              <a:cs typeface="ＭＳ Ｐゴシック"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77" name="Rectangle 2"/>
          <p:cNvSpPr>
            <a:spLocks noGrp="1" noRot="1" noChangeAspect="1" noChangeArrowheads="1" noTextEdit="1"/>
          </p:cNvSpPr>
          <p:nvPr>
            <p:ph type="sldImg"/>
          </p:nvPr>
        </p:nvSpPr>
        <p:spPr>
          <a:xfrm>
            <a:off x="393700" y="692150"/>
            <a:ext cx="6070600" cy="3416300"/>
          </a:xfrm>
          <a:ln/>
        </p:spPr>
      </p:sp>
      <p:sp>
        <p:nvSpPr>
          <p:cNvPr id="3573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growth rate in year 1 was set lower to reflect the fact that the economy had slowed down at the time of this forecast. As Sirius gets larger, revenue growth rates become smaller. The initial year</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estimates were based upon looking at the recent past. We estimated the expected revenues in 10 years first (by making assumptions about market share and total market size) and then adjusted the growth rate in the intermediate years to get to these revenues. (Making year-to-year estimates becomes just about impossible with firms like these…)</a:t>
            </a:r>
          </a:p>
          <a:p>
            <a:r>
              <a:rPr lang="en-US">
                <a:latin typeface="Times" charset="0"/>
                <a:ea typeface="ＭＳ Ｐゴシック" charset="0"/>
                <a:cs typeface="ＭＳ Ｐゴシック" charset="0"/>
              </a:rPr>
              <a:t>I used the pre-tax operating margin at Clear Channel, the largest existing company in the space as my year 10 target margin. (Sirius and Clear Channel have different business models. It is possible that the target margin may need to be adjusted for these differences…)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5" name="Rectangle 2"/>
          <p:cNvSpPr>
            <a:spLocks noGrp="1" noRot="1" noChangeAspect="1" noChangeArrowheads="1" noTextEdit="1"/>
          </p:cNvSpPr>
          <p:nvPr>
            <p:ph type="sldImg"/>
          </p:nvPr>
        </p:nvSpPr>
        <p:spPr>
          <a:xfrm>
            <a:off x="393700" y="692150"/>
            <a:ext cx="6070600" cy="3416300"/>
          </a:xfrm>
          <a:ln/>
        </p:spPr>
      </p:sp>
      <p:sp>
        <p:nvSpPr>
          <p:cNvPr id="35942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To estimate the reinvestment needs, we used the sales to capital ratio… this is the dollars of revenues that I expect each dollar of capital to generate. This number was obtained by looking at</a:t>
            </a:r>
          </a:p>
          <a:p>
            <a:pPr lvl="1">
              <a:buFontTx/>
              <a:buChar char="-"/>
            </a:pPr>
            <a:r>
              <a:rPr lang="en-US" altLang="ja-JP">
                <a:latin typeface="Times" charset="0"/>
                <a:ea typeface="ＭＳ Ｐゴシック" charset="0"/>
              </a:rPr>
              <a:t>Sirius</a:t>
            </a:r>
            <a:r>
              <a:rPr lang="ja-JP" altLang="en-US">
                <a:latin typeface="Times" charset="0"/>
                <a:ea typeface="ＭＳ Ｐゴシック" charset="0"/>
              </a:rPr>
              <a:t>’</a:t>
            </a:r>
            <a:r>
              <a:rPr lang="en-US" altLang="ja-JP">
                <a:latin typeface="Times" charset="0"/>
                <a:ea typeface="ＭＳ Ｐゴシック" charset="0"/>
              </a:rPr>
              <a:t>s limited history and calculating the change in revenues as a percent of change in capital each year</a:t>
            </a:r>
          </a:p>
          <a:p>
            <a:pPr lvl="1">
              <a:buFontTx/>
              <a:buChar char="-"/>
            </a:pPr>
            <a:r>
              <a:rPr lang="en-US">
                <a:latin typeface="Times" charset="0"/>
                <a:ea typeface="ＭＳ Ｐゴシック" charset="0"/>
              </a:rPr>
              <a:t>The industry averages</a:t>
            </a:r>
          </a:p>
          <a:p>
            <a:r>
              <a:rPr lang="en-US">
                <a:latin typeface="Times" charset="0"/>
                <a:ea typeface="ＭＳ Ｐゴシック" charset="0"/>
                <a:cs typeface="ＭＳ Ｐゴシック" charset="0"/>
              </a:rPr>
              <a:t>I am also assuming that reinvestment and growth are contemporaneous - investments in capital and the increase in revenues occur in the same year. If I assumed that there was a lag between investment and growth, I could lag the investment behind revenue growth.</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7" name="Rectangle 6"/>
          <p:cNvSpPr/>
          <p:nvPr/>
        </p:nvSpPr>
        <p:spPr bwMode="white">
          <a:xfrm>
            <a:off x="0" y="4478274"/>
            <a:ext cx="9144000" cy="665226"/>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9144" y="4539996"/>
            <a:ext cx="2249424" cy="534924"/>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1" name="Rectangle 10"/>
          <p:cNvSpPr/>
          <p:nvPr/>
        </p:nvSpPr>
        <p:spPr>
          <a:xfrm>
            <a:off x="2359152" y="4533138"/>
            <a:ext cx="6784848" cy="534924"/>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Title 7"/>
          <p:cNvSpPr>
            <a:spLocks noGrp="1"/>
          </p:cNvSpPr>
          <p:nvPr>
            <p:ph type="ctrTitle"/>
          </p:nvPr>
        </p:nvSpPr>
        <p:spPr>
          <a:xfrm>
            <a:off x="2362200" y="3028950"/>
            <a:ext cx="6477000" cy="13716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4537528"/>
            <a:ext cx="6705600" cy="51435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28" name="Date Placeholder 27"/>
          <p:cNvSpPr>
            <a:spLocks noGrp="1"/>
          </p:cNvSpPr>
          <p:nvPr>
            <p:ph type="dt" sz="half" idx="10"/>
          </p:nvPr>
        </p:nvSpPr>
        <p:spPr>
          <a:xfrm>
            <a:off x="76200" y="4551524"/>
            <a:ext cx="2057400" cy="514350"/>
          </a:xfrm>
        </p:spPr>
        <p:txBody>
          <a:bodyPr>
            <a:noAutofit/>
          </a:bodyPr>
          <a:lstStyle>
            <a:lvl1pPr algn="ctr">
              <a:defRPr sz="2000">
                <a:solidFill>
                  <a:srgbClr val="FFFFFF"/>
                </a:solidFill>
              </a:defRPr>
            </a:lvl1pPr>
          </a:lstStyle>
          <a:p>
            <a:pPr algn="ctr"/>
            <a:r>
              <a:rPr lang="en-US" sz="2000" smtClean="0">
                <a:solidFill>
                  <a:srgbClr val="FFFFFF"/>
                </a:solidFill>
              </a:rPr>
              <a:t>‹#›</a:t>
            </a:r>
            <a:endParaRPr lang="en-US" sz="2000" dirty="0">
              <a:solidFill>
                <a:srgbClr val="FFFFFF"/>
              </a:solidFill>
            </a:endParaRPr>
          </a:p>
        </p:txBody>
      </p:sp>
      <p:sp>
        <p:nvSpPr>
          <p:cNvPr id="17" name="Footer Placeholder 16"/>
          <p:cNvSpPr>
            <a:spLocks noGrp="1"/>
          </p:cNvSpPr>
          <p:nvPr>
            <p:ph type="ftr" sz="quarter" idx="11"/>
          </p:nvPr>
        </p:nvSpPr>
        <p:spPr>
          <a:xfrm>
            <a:off x="2085393" y="177405"/>
            <a:ext cx="5867400" cy="273844"/>
          </a:xfrm>
        </p:spPr>
        <p:txBody>
          <a:bodyPr/>
          <a:lstStyle>
            <a:lvl1pPr algn="r">
              <a:defRPr>
                <a:solidFill>
                  <a:schemeClr val="tx2"/>
                </a:solidFill>
              </a:defRPr>
            </a:lvl1pPr>
          </a:lstStyle>
          <a:p>
            <a:pPr algn="r"/>
            <a:r>
              <a:rPr lang="en-US" smtClean="0">
                <a:solidFill>
                  <a:schemeClr val="tx2"/>
                </a:solidFill>
              </a:rPr>
              <a:t>Aswath Damodaran</a:t>
            </a:r>
            <a:endParaRPr lang="en-US" dirty="0">
              <a:solidFill>
                <a:schemeClr val="tx2"/>
              </a:solidFill>
            </a:endParaRPr>
          </a:p>
        </p:txBody>
      </p:sp>
      <p:sp>
        <p:nvSpPr>
          <p:cNvPr id="29" name="Slide Number Placeholder 28"/>
          <p:cNvSpPr>
            <a:spLocks noGrp="1"/>
          </p:cNvSpPr>
          <p:nvPr>
            <p:ph type="sldNum" sz="quarter" idx="12"/>
          </p:nvPr>
        </p:nvSpPr>
        <p:spPr>
          <a:xfrm>
            <a:off x="8001000" y="171450"/>
            <a:ext cx="838200" cy="285750"/>
          </a:xfrm>
        </p:spPr>
        <p:txBody>
          <a:bodyPr/>
          <a:lstStyle>
            <a:lvl1pPr>
              <a:defRPr>
                <a:solidFill>
                  <a:schemeClr val="tx2"/>
                </a:solidFill>
              </a:defRPr>
            </a:lvl1pPr>
          </a:lstStyle>
          <a:p>
            <a:fld id="{72AC53DF-4216-466D-99A7-94400E6C2A25}" type="slidenum">
              <a:rPr lang="en-US" smtClean="0"/>
              <a:pPr/>
              <a:t>‹#›</a:t>
            </a:fld>
            <a:endParaRPr lang="en-US" dirty="0">
              <a:solidFill>
                <a:schemeClr val="tx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171450"/>
            <a:ext cx="8153400" cy="742950"/>
          </a:xfrm>
        </p:spPr>
        <p:txBody>
          <a:bodyPr/>
          <a:lstStyle/>
          <a:p>
            <a:r>
              <a:rPr lang="en-US" smtClean="0"/>
              <a:t>Click to edit Master title style</a:t>
            </a:r>
            <a:endParaRPr lang="en-US" dirty="0"/>
          </a:p>
        </p:txBody>
      </p:sp>
      <p:sp>
        <p:nvSpPr>
          <p:cNvPr id="5" name="Footer Placeholder 4"/>
          <p:cNvSpPr>
            <a:spLocks noGrp="1"/>
          </p:cNvSpPr>
          <p:nvPr>
            <p:ph type="ftr" sz="quarter" idx="11"/>
          </p:nvPr>
        </p:nvSpPr>
        <p:spPr/>
        <p:txBody>
          <a:bodyPr/>
          <a:lstStyle>
            <a:lvl1pPr algn="l">
              <a:defRPr/>
            </a:lvl1pPr>
          </a:lstStyle>
          <a:p>
            <a:r>
              <a:rPr lang="en-US" dirty="0" smtClean="0"/>
              <a:t>Aswath Damodaran</a:t>
            </a:r>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8" name="Content Placeholder 7"/>
          <p:cNvSpPr>
            <a:spLocks noGrp="1"/>
          </p:cNvSpPr>
          <p:nvPr>
            <p:ph sz="quarter" idx="1"/>
          </p:nvPr>
        </p:nvSpPr>
        <p:spPr>
          <a:xfrm>
            <a:off x="612648" y="1200150"/>
            <a:ext cx="8153400" cy="3371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TextBox 2"/>
          <p:cNvSpPr txBox="1"/>
          <p:nvPr/>
        </p:nvSpPr>
        <p:spPr>
          <a:xfrm>
            <a:off x="8587764" y="4787726"/>
            <a:ext cx="479017" cy="338554"/>
          </a:xfrm>
          <a:prstGeom prst="rect">
            <a:avLst/>
          </a:prstGeom>
          <a:noFill/>
        </p:spPr>
        <p:txBody>
          <a:bodyPr wrap="none" rtlCol="0">
            <a:spAutoFit/>
          </a:bodyPr>
          <a:lstStyle/>
          <a:p>
            <a:fld id="{A1DA0126-419A-8843-BA24-8B1DD2FAED52}" type="slidenum">
              <a:rPr lang="en-US" sz="1600" smtClean="0"/>
              <a:t>‹#›</a:t>
            </a:fld>
            <a:endParaRPr lang="en-US" sz="16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2" y="2057401"/>
            <a:ext cx="7123113" cy="1254919"/>
          </a:xfrm>
        </p:spPr>
        <p:txBody>
          <a:bodyPr anchor="t"/>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7" name="Rectangle 6"/>
          <p:cNvSpPr/>
          <p:nvPr/>
        </p:nvSpPr>
        <p:spPr bwMode="white">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371600" y="1200150"/>
            <a:ext cx="7620000" cy="74295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12" name="Date Placeholder 11"/>
          <p:cNvSpPr>
            <a:spLocks noGrp="1"/>
          </p:cNvSpPr>
          <p:nvPr>
            <p:ph type="dt" sz="half" idx="10"/>
          </p:nvPr>
        </p:nvSpPr>
        <p:spPr/>
        <p:txBody>
          <a:bodyPr/>
          <a:lstStyle/>
          <a:p>
            <a:r>
              <a:rPr lang="en-US" smtClean="0"/>
              <a:t>‹#›</a:t>
            </a:r>
            <a:endParaRPr lang="en-US" dirty="0"/>
          </a:p>
        </p:txBody>
      </p:sp>
      <p:sp>
        <p:nvSpPr>
          <p:cNvPr id="13" name="Slide Number Placeholder 12"/>
          <p:cNvSpPr>
            <a:spLocks noGrp="1"/>
          </p:cNvSpPr>
          <p:nvPr>
            <p:ph type="sldNum" sz="quarter" idx="11"/>
          </p:nvPr>
        </p:nvSpPr>
        <p:spPr>
          <a:xfrm>
            <a:off x="0" y="1314451"/>
            <a:ext cx="1295400" cy="526257"/>
          </a:xfrm>
        </p:spPr>
        <p:txBody>
          <a:bodyPr>
            <a:noAutofit/>
          </a:bodyPr>
          <a:lstStyle>
            <a:lvl1pPr>
              <a:defRPr sz="2400">
                <a:solidFill>
                  <a:srgbClr val="FFFFFF"/>
                </a:solidFill>
              </a:defRPr>
            </a:lvl1pPr>
          </a:lstStyle>
          <a:p>
            <a:pPr algn="ctr"/>
            <a:fld id="{1AD93096-5B34-4342-9326-69289CEAE4C2}" type="slidenum">
              <a:rPr lang="en-US" smtClean="0"/>
              <a:pPr algn="ctr"/>
              <a:t>‹#›</a:t>
            </a:fld>
            <a:endParaRPr lang="en-US" sz="2400" dirty="0">
              <a:solidFill>
                <a:srgbClr val="FFFFFF"/>
              </a:solidFill>
            </a:endParaRPr>
          </a:p>
        </p:txBody>
      </p:sp>
      <p:sp>
        <p:nvSpPr>
          <p:cNvPr id="14" name="Footer Placeholder 13"/>
          <p:cNvSpPr>
            <a:spLocks noGrp="1"/>
          </p:cNvSpPr>
          <p:nvPr>
            <p:ph type="ftr" sz="quarter" idx="12"/>
          </p:nvPr>
        </p:nvSpPr>
        <p:spPr/>
        <p:txBody>
          <a:bodyPr/>
          <a:lstStyle/>
          <a:p>
            <a:r>
              <a:rPr lang="en-US" dirty="0" smtClean="0"/>
              <a:t>Aswath Damodaran</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5"/>
          </p:nvPr>
        </p:nvSpPr>
        <p:spPr/>
        <p:txBody>
          <a:bodyPr rtlCol="0"/>
          <a:lstStyle/>
          <a:p>
            <a:r>
              <a:rPr lang="en-US" smtClean="0"/>
              <a:t>‹#›</a:t>
            </a:r>
            <a:endParaRPr lang="en-US" dirty="0"/>
          </a:p>
        </p:txBody>
      </p:sp>
      <p:sp>
        <p:nvSpPr>
          <p:cNvPr id="10" name="Slide Number Placeholder 9"/>
          <p:cNvSpPr>
            <a:spLocks noGrp="1"/>
          </p:cNvSpPr>
          <p:nvPr>
            <p:ph type="sldNum" sz="quarter" idx="16"/>
          </p:nvPr>
        </p:nvSpPr>
        <p:spPr/>
        <p:txBody>
          <a:bodyPr rtlCol="0"/>
          <a:lstStyle/>
          <a:p>
            <a:pPr algn="ctr"/>
            <a:fld id="{1AD93096-5B34-4342-9326-69289CEAE4C2}" type="slidenum">
              <a:rPr lang="en-US" smtClean="0"/>
              <a:pPr algn="ctr"/>
              <a:t>‹#›</a:t>
            </a:fld>
            <a:endParaRPr lang="en-US"/>
          </a:p>
        </p:txBody>
      </p:sp>
      <p:sp>
        <p:nvSpPr>
          <p:cNvPr id="12" name="Footer Placeholder 11"/>
          <p:cNvSpPr>
            <a:spLocks noGrp="1"/>
          </p:cNvSpPr>
          <p:nvPr>
            <p:ph type="ftr" sz="quarter" idx="17"/>
          </p:nvPr>
        </p:nvSpPr>
        <p:spPr/>
        <p:txBody>
          <a:bodyPr rtlCol="0"/>
          <a:lstStyle/>
          <a:p>
            <a:r>
              <a:rPr lang="en-US" dirty="0" smtClean="0"/>
              <a:t>Aswath Damodaran</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3" name="Date Placeholder 2"/>
          <p:cNvSpPr>
            <a:spLocks noGrp="1"/>
          </p:cNvSpPr>
          <p:nvPr>
            <p:ph type="dt" sz="half" idx="10"/>
          </p:nvPr>
        </p:nvSpPr>
        <p:spPr/>
        <p:txBody>
          <a:bodyPr/>
          <a:lstStyle/>
          <a:p>
            <a:r>
              <a:rPr lang="en-US" smtClean="0"/>
              <a:t>‹#›</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a:t>
            </a:r>
            <a:endParaRPr lang="en-US"/>
          </a:p>
        </p:txBody>
      </p:sp>
      <p:sp>
        <p:nvSpPr>
          <p:cNvPr id="4" name="Footer Placeholder 3"/>
          <p:cNvSpPr>
            <a:spLocks noGrp="1"/>
          </p:cNvSpPr>
          <p:nvPr>
            <p:ph type="ftr" sz="quarter" idx="11"/>
          </p:nvPr>
        </p:nvSpPr>
        <p:spPr/>
        <p:txBody>
          <a:bodyPr/>
          <a:lstStyle/>
          <a:p>
            <a:r>
              <a:rPr lang="en-US" smtClean="0"/>
              <a:t>Aswath Damodaran</a:t>
            </a:r>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a:t>
            </a:r>
            <a:endParaRPr lang="en-US" dirty="0"/>
          </a:p>
        </p:txBody>
      </p:sp>
      <p:sp>
        <p:nvSpPr>
          <p:cNvPr id="3" name="Footer Placeholder 2"/>
          <p:cNvSpPr>
            <a:spLocks noGrp="1"/>
          </p:cNvSpPr>
          <p:nvPr>
            <p:ph type="ftr" sz="quarter" idx="11"/>
          </p:nvPr>
        </p:nvSpPr>
        <p:spPr/>
        <p:txBody>
          <a:bodyPr/>
          <a:lstStyle/>
          <a:p>
            <a:r>
              <a:rPr lang="en-US" dirty="0" smtClean="0"/>
              <a:t>Aswath Damodaran</a:t>
            </a:r>
            <a:endParaRPr lang="en-US" dirty="0"/>
          </a:p>
        </p:txBody>
      </p:sp>
      <p:sp>
        <p:nvSpPr>
          <p:cNvPr id="4" name="Slide Number Placeholder 3"/>
          <p:cNvSpPr>
            <a:spLocks noGrp="1"/>
          </p:cNvSpPr>
          <p:nvPr>
            <p:ph type="sldNum" sz="quarter" idx="12"/>
          </p:nvPr>
        </p:nvSpPr>
        <p:spPr>
          <a:xfrm>
            <a:off x="0" y="4686300"/>
            <a:ext cx="533400" cy="285750"/>
          </a:xfrm>
        </p:spPr>
        <p:txBody>
          <a:bodyPr/>
          <a:lstStyle>
            <a:lvl1pPr>
              <a:defRPr>
                <a:solidFill>
                  <a:schemeClr val="tx2"/>
                </a:solidFill>
              </a:defRPr>
            </a:lvl1pPr>
          </a:lstStyle>
          <a:p>
            <a:fld id="{1AD93096-5B34-4342-9326-69289CEAE4C2}" type="slidenum">
              <a:rPr lang="en-US" smtClean="0"/>
              <a:pPr/>
              <a:t>‹#›</a:t>
            </a:fld>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04788"/>
            <a:ext cx="8077200" cy="652463"/>
          </a:xfrm>
        </p:spPr>
        <p:txBody>
          <a:bodyPr anchor="ctr"/>
          <a:lstStyle>
            <a:lvl1pPr algn="l">
              <a:buNone/>
              <a:defRPr sz="4400" b="0"/>
            </a:lvl1p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r>
              <a:rPr lang="en-US" smtClean="0"/>
              <a:t>‹#›</a:t>
            </a:r>
            <a:endParaRPr lang="en-US" dirty="0"/>
          </a:p>
        </p:txBody>
      </p:sp>
      <p:sp>
        <p:nvSpPr>
          <p:cNvPr id="6" name="Footer Placeholder 5"/>
          <p:cNvSpPr>
            <a:spLocks noGrp="1"/>
          </p:cNvSpPr>
          <p:nvPr>
            <p:ph type="ftr" sz="quarter" idx="11"/>
          </p:nvPr>
        </p:nvSpPr>
        <p:spPr/>
        <p:txBody>
          <a:bodyPr/>
          <a:lstStyle/>
          <a:p>
            <a:r>
              <a:rPr lang="en-US" dirty="0" smtClean="0"/>
              <a:t>Aswath Damodaran</a:t>
            </a:r>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9" name="Content Placeholder 8"/>
          <p:cNvSpPr>
            <a:spLocks noGrp="1"/>
          </p:cNvSpPr>
          <p:nvPr>
            <p:ph sz="quarter" idx="1"/>
          </p:nvPr>
        </p:nvSpPr>
        <p:spPr>
          <a:xfrm>
            <a:off x="2362200" y="1314450"/>
            <a:ext cx="6400800" cy="3314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0" name="Picture 9" descr="sm_globe.png"/>
          <p:cNvPicPr>
            <a:picLocks noChangeAspect="1"/>
          </p:cNvPicPr>
          <p:nvPr/>
        </p:nvPicPr>
        <p:blipFill>
          <a:blip r:embed="rId2"/>
          <a:stretch>
            <a:fillRect/>
          </a:stretch>
        </p:blipFill>
        <p:spPr>
          <a:xfrm>
            <a:off x="612651" y="1316736"/>
            <a:ext cx="1615307" cy="1266340"/>
          </a:xfrm>
          <a:prstGeom prst="rect">
            <a:avLst/>
          </a:prstGeom>
          <a:ln w="50800" cap="sq" cmpd="dbl">
            <a:solidFill>
              <a:schemeClr val="accent2"/>
            </a:solidFill>
            <a:miter lim="800000"/>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4114800"/>
            <a:ext cx="7315200" cy="51435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8" name="Rectangle 7"/>
          <p:cNvSpPr/>
          <p:nvPr/>
        </p:nvSpPr>
        <p:spPr bwMode="white">
          <a:xfrm>
            <a:off x="-9144" y="3429000"/>
            <a:ext cx="9144000" cy="665226"/>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9144" y="3497580"/>
            <a:ext cx="1463040" cy="534924"/>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1545336" y="3490722"/>
            <a:ext cx="7598664" cy="534924"/>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600200" y="3486150"/>
            <a:ext cx="7315200" cy="514350"/>
          </a:xfrm>
        </p:spPr>
        <p:txBody>
          <a:bodyPr anchor="ctr"/>
          <a:lstStyle>
            <a:lvl1pPr algn="l">
              <a:buNone/>
              <a:defRPr sz="2800" b="0">
                <a:solidFill>
                  <a:srgbClr val="FFFFFF"/>
                </a:solidFill>
              </a:defRPr>
            </a:lvl1pPr>
          </a:lstStyle>
          <a:p>
            <a:r>
              <a:rPr lang="en-US" smtClean="0"/>
              <a:t>Click to edit Master title style</a:t>
            </a:r>
            <a:endParaRPr lang="en-US" dirty="0"/>
          </a:p>
        </p:txBody>
      </p:sp>
      <p:sp>
        <p:nvSpPr>
          <p:cNvPr id="11" name="Rectangle 10"/>
          <p:cNvSpPr/>
          <p:nvPr/>
        </p:nvSpPr>
        <p:spPr bwMode="white">
          <a:xfrm>
            <a:off x="1447800" y="0"/>
            <a:ext cx="100584" cy="515035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2" name="Date Placeholder 11"/>
          <p:cNvSpPr>
            <a:spLocks noGrp="1"/>
          </p:cNvSpPr>
          <p:nvPr>
            <p:ph type="dt" sz="half" idx="10"/>
          </p:nvPr>
        </p:nvSpPr>
        <p:spPr>
          <a:xfrm>
            <a:off x="6248400" y="4686300"/>
            <a:ext cx="2667000" cy="273844"/>
          </a:xfrm>
        </p:spPr>
        <p:txBody>
          <a:bodyPr rtlCol="0"/>
          <a:lstStyle/>
          <a:p>
            <a:r>
              <a:rPr lang="en-US" smtClean="0"/>
              <a:t>‹#›</a:t>
            </a:r>
            <a:endParaRPr lang="en-US"/>
          </a:p>
        </p:txBody>
      </p:sp>
      <p:sp>
        <p:nvSpPr>
          <p:cNvPr id="13" name="Slide Number Placeholder 12"/>
          <p:cNvSpPr>
            <a:spLocks noGrp="1"/>
          </p:cNvSpPr>
          <p:nvPr>
            <p:ph type="sldNum" sz="quarter" idx="11"/>
          </p:nvPr>
        </p:nvSpPr>
        <p:spPr>
          <a:xfrm>
            <a:off x="0" y="3500437"/>
            <a:ext cx="1447800" cy="497684"/>
          </a:xfrm>
        </p:spPr>
        <p:txBody>
          <a:bodyPr rtlCol="0"/>
          <a:lstStyle>
            <a:lvl1pPr>
              <a:defRPr sz="2800"/>
            </a:lvl1pPr>
          </a:lstStyle>
          <a:p>
            <a:pPr algn="ctr"/>
            <a:fld id="{1AD93096-5B34-4342-9326-69289CEAE4C2}" type="slidenum">
              <a:rPr lang="en-US" smtClean="0"/>
              <a:pPr algn="ctr"/>
              <a:t>‹#›</a:t>
            </a:fld>
            <a:endParaRPr lang="en-US" sz="2800" dirty="0"/>
          </a:p>
        </p:txBody>
      </p:sp>
      <p:sp>
        <p:nvSpPr>
          <p:cNvPr id="14" name="Footer Placeholder 13"/>
          <p:cNvSpPr>
            <a:spLocks noGrp="1"/>
          </p:cNvSpPr>
          <p:nvPr>
            <p:ph type="ftr" sz="quarter" idx="12"/>
          </p:nvPr>
        </p:nvSpPr>
        <p:spPr>
          <a:xfrm>
            <a:off x="1600200" y="4686156"/>
            <a:ext cx="4572000" cy="273844"/>
          </a:xfrm>
        </p:spPr>
        <p:txBody>
          <a:bodyPr rtlCol="0"/>
          <a:lstStyle/>
          <a:p>
            <a:r>
              <a:rPr lang="en-US" smtClean="0"/>
              <a:t>Aswath Damodaran</a:t>
            </a:r>
            <a:endParaRPr lang="en-US" dirty="0"/>
          </a:p>
        </p:txBody>
      </p:sp>
      <p:sp>
        <p:nvSpPr>
          <p:cNvPr id="3" name="Picture Placeholder 2"/>
          <p:cNvSpPr>
            <a:spLocks noGrp="1"/>
          </p:cNvSpPr>
          <p:nvPr>
            <p:ph type="pic" idx="1"/>
          </p:nvPr>
        </p:nvSpPr>
        <p:spPr>
          <a:xfrm>
            <a:off x="1560576" y="0"/>
            <a:ext cx="7583424" cy="3426714"/>
          </a:xfrm>
          <a:solidFill>
            <a:schemeClr val="accent1">
              <a:tint val="40000"/>
            </a:schemeClr>
          </a:solidFill>
          <a:ln>
            <a:noFill/>
          </a:ln>
        </p:spPr>
        <p:txBody>
          <a:bodyPr/>
          <a:lstStyle>
            <a:lvl1pPr marL="0" indent="0">
              <a:buNone/>
              <a:defRPr sz="3200"/>
            </a:lvl1pPr>
          </a:lstStyle>
          <a:p>
            <a:r>
              <a:rPr lang="en-US" smtClean="0"/>
              <a:t>Drag picture to placeholder or click icon to add</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schemeClr val="tx2"/>
                </a:solidFill>
              </a:rPr>
              <a:t>‹#›</a:t>
            </a:r>
            <a:endParaRPr lang="en-US"/>
          </a:p>
        </p:txBody>
      </p:sp>
      <p:sp>
        <p:nvSpPr>
          <p:cNvPr id="5" name="Footer Placeholder 4"/>
          <p:cNvSpPr>
            <a:spLocks noGrp="1"/>
          </p:cNvSpPr>
          <p:nvPr>
            <p:ph type="ftr" sz="quarter" idx="11"/>
          </p:nvPr>
        </p:nvSpPr>
        <p:spPr/>
        <p:txBody>
          <a:bodyPr/>
          <a:lstStyle/>
          <a:p>
            <a:r>
              <a:rPr lang="en-US" smtClean="0"/>
              <a:t>Aswath Damodaran</a:t>
            </a:r>
            <a:endParaRPr lang="en-US"/>
          </a:p>
        </p:txBody>
      </p:sp>
      <p:sp>
        <p:nvSpPr>
          <p:cNvPr id="6" name="Slide Number Placeholder 5"/>
          <p:cNvSpPr>
            <a:spLocks noGrp="1"/>
          </p:cNvSpPr>
          <p:nvPr>
            <p:ph type="sldNum" sz="quarter" idx="12"/>
          </p:nvPr>
        </p:nvSpPr>
        <p:spPr/>
        <p:txBody>
          <a:bodyPr/>
          <a:lstStyle/>
          <a:p>
            <a:fld id="{72AC53DF-4216-466D-99A7-94400E6C2A25}" type="slidenum">
              <a:rPr lang="en-US" sz="1200" smtClean="0">
                <a:solidFill>
                  <a:schemeClr val="tx2"/>
                </a:solidFill>
              </a: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457201"/>
            <a:ext cx="2057400" cy="413742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457201"/>
            <a:ext cx="5562600" cy="413742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553200" y="4686303"/>
            <a:ext cx="2209800" cy="273844"/>
          </a:xfrm>
        </p:spPr>
        <p:txBody>
          <a:bodyPr/>
          <a:lstStyle/>
          <a:p>
            <a:r>
              <a:rPr lang="en-US" smtClean="0">
                <a:solidFill>
                  <a:schemeClr val="tx2"/>
                </a:solidFill>
              </a:rPr>
              <a:t>‹#›</a:t>
            </a:r>
            <a:endParaRPr lang="en-US" dirty="0"/>
          </a:p>
        </p:txBody>
      </p:sp>
      <p:sp>
        <p:nvSpPr>
          <p:cNvPr id="5" name="Footer Placeholder 4"/>
          <p:cNvSpPr>
            <a:spLocks noGrp="1"/>
          </p:cNvSpPr>
          <p:nvPr>
            <p:ph type="ftr" sz="quarter" idx="11"/>
          </p:nvPr>
        </p:nvSpPr>
        <p:spPr>
          <a:xfrm>
            <a:off x="457204" y="4686156"/>
            <a:ext cx="5573483" cy="273844"/>
          </a:xfrm>
        </p:spPr>
        <p:txBody>
          <a:bodyPr/>
          <a:lstStyle/>
          <a:p>
            <a:r>
              <a:rPr lang="en-US" smtClean="0"/>
              <a:t>Aswath Damodaran</a:t>
            </a:r>
            <a:endParaRPr lang="en-US" dirty="0"/>
          </a:p>
        </p:txBody>
      </p:sp>
      <p:sp>
        <p:nvSpPr>
          <p:cNvPr id="7" name="Rectangle 6"/>
          <p:cNvSpPr/>
          <p:nvPr/>
        </p:nvSpPr>
        <p:spPr bwMode="white">
          <a:xfrm>
            <a:off x="6096318" y="0"/>
            <a:ext cx="320040" cy="51435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142038" y="457200"/>
            <a:ext cx="228600" cy="46863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142038" y="0"/>
            <a:ext cx="228600" cy="40005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rot="5400000">
            <a:off x="6056313" y="77787"/>
            <a:ext cx="400050" cy="244476"/>
          </a:xfrm>
        </p:spPr>
        <p:txBody>
          <a:bodyPr/>
          <a:lstStyle/>
          <a:p>
            <a:fld id="{72AC53DF-4216-466D-99A7-94400E6C2A25}" type="slidenum">
              <a:rPr lang="en-US" sz="1200" smtClean="0">
                <a:solidFill>
                  <a:schemeClr val="tx2"/>
                </a:solidFill>
              </a: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a:xfrm>
            <a:off x="6096000" y="4686300"/>
            <a:ext cx="2667000" cy="273844"/>
          </a:xfrm>
          <a:prstGeom prst="rect">
            <a:avLst/>
          </a:prstGeom>
        </p:spPr>
        <p:txBody>
          <a:bodyPr/>
          <a:lstStyle>
            <a:lvl1pPr>
              <a:defRPr/>
            </a:lvl1pPr>
          </a:lstStyle>
          <a:p>
            <a:pPr>
              <a:defRPr/>
            </a:pPr>
            <a:r>
              <a:rPr lang="en-US" smtClean="0"/>
              <a:t>‹#›</a:t>
            </a:r>
            <a:endParaRPr lang="en-US"/>
          </a:p>
        </p:txBody>
      </p:sp>
      <p:sp>
        <p:nvSpPr>
          <p:cNvPr id="7" name="Footer Placeholder 2"/>
          <p:cNvSpPr>
            <a:spLocks noGrp="1"/>
          </p:cNvSpPr>
          <p:nvPr>
            <p:ph type="ftr" sz="quarter" idx="11"/>
          </p:nvPr>
        </p:nvSpPr>
        <p:spPr>
          <a:xfrm>
            <a:off x="609603" y="4686300"/>
            <a:ext cx="5421313" cy="273844"/>
          </a:xfrm>
          <a:prstGeom prst="rect">
            <a:avLst/>
          </a:prstGeom>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a:xfrm>
            <a:off x="0" y="953692"/>
            <a:ext cx="533400" cy="183356"/>
          </a:xfrm>
          <a:prstGeom prst="rect">
            <a:avLst/>
          </a:prstGeom>
        </p:spPr>
        <p:txBody>
          <a:bodyPr/>
          <a:lstStyle>
            <a:lvl1pPr>
              <a:defRPr/>
            </a:lvl1pPr>
          </a:lstStyle>
          <a:p>
            <a:pPr>
              <a:defRPr/>
            </a:pPr>
            <a:fld id="{F6A3B3F2-A7CD-1040-BA6D-B7AAC5507D45}"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106700139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171450"/>
            <a:ext cx="8153400" cy="742950"/>
          </a:xfrm>
          <a:prstGeom prst="rect">
            <a:avLst/>
          </a:prstGeom>
        </p:spPr>
        <p:txBody>
          <a:bodyPr vert="horz" anchor="ctr">
            <a:normAutofit/>
          </a:bodyPr>
          <a:lstStyle/>
          <a:p>
            <a:r>
              <a:rPr lang="en-US" smtClean="0"/>
              <a:t>Click to edit Master title style</a:t>
            </a:r>
            <a:endParaRPr lang="en-US" dirty="0"/>
          </a:p>
        </p:txBody>
      </p:sp>
      <p:sp>
        <p:nvSpPr>
          <p:cNvPr id="13" name="Text Placeholder 12"/>
          <p:cNvSpPr>
            <a:spLocks noGrp="1"/>
          </p:cNvSpPr>
          <p:nvPr>
            <p:ph type="body" idx="1"/>
          </p:nvPr>
        </p:nvSpPr>
        <p:spPr>
          <a:xfrm>
            <a:off x="612648" y="1200150"/>
            <a:ext cx="8153400" cy="3394710"/>
          </a:xfrm>
          <a:prstGeom prst="rect">
            <a:avLst/>
          </a:prstGeom>
        </p:spPr>
        <p:txBody>
          <a:bodyPr vert="horz">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Date Placeholder 13"/>
          <p:cNvSpPr>
            <a:spLocks noGrp="1"/>
          </p:cNvSpPr>
          <p:nvPr>
            <p:ph type="dt" sz="half" idx="2"/>
          </p:nvPr>
        </p:nvSpPr>
        <p:spPr>
          <a:xfrm>
            <a:off x="6096000" y="4686300"/>
            <a:ext cx="2667000" cy="273844"/>
          </a:xfrm>
          <a:prstGeom prst="rect">
            <a:avLst/>
          </a:prstGeom>
        </p:spPr>
        <p:txBody>
          <a:bodyPr vert="horz" anchor="ctr" anchorCtr="0"/>
          <a:lstStyle>
            <a:lvl1pPr algn="r">
              <a:defRPr sz="1400">
                <a:solidFill>
                  <a:schemeClr val="tx2"/>
                </a:solidFill>
              </a:defRPr>
            </a:lvl1pPr>
          </a:lstStyle>
          <a:p>
            <a:r>
              <a:rPr lang="en-US" smtClean="0"/>
              <a:t>‹#›</a:t>
            </a:r>
            <a:endParaRPr lang="en-US" dirty="0"/>
          </a:p>
        </p:txBody>
      </p:sp>
      <p:sp>
        <p:nvSpPr>
          <p:cNvPr id="3" name="Footer Placeholder 2"/>
          <p:cNvSpPr>
            <a:spLocks noGrp="1"/>
          </p:cNvSpPr>
          <p:nvPr>
            <p:ph type="ftr" sz="quarter" idx="3"/>
          </p:nvPr>
        </p:nvSpPr>
        <p:spPr>
          <a:xfrm>
            <a:off x="609603" y="4686156"/>
            <a:ext cx="5421083" cy="273844"/>
          </a:xfrm>
          <a:prstGeom prst="rect">
            <a:avLst/>
          </a:prstGeom>
        </p:spPr>
        <p:txBody>
          <a:bodyPr vert="horz" anchor="ctr"/>
          <a:lstStyle>
            <a:lvl1pPr algn="l">
              <a:defRPr sz="1400">
                <a:solidFill>
                  <a:schemeClr val="tx2"/>
                </a:solidFill>
              </a:defRPr>
            </a:lvl1pPr>
          </a:lstStyle>
          <a:p>
            <a:r>
              <a:rPr lang="en-US" dirty="0" smtClean="0"/>
              <a:t>Aswath Damodaran</a:t>
            </a:r>
            <a:endParaRPr lang="en-US" dirty="0"/>
          </a:p>
        </p:txBody>
      </p:sp>
      <p:sp>
        <p:nvSpPr>
          <p:cNvPr id="7" name="Rectangle 6"/>
          <p:cNvSpPr/>
          <p:nvPr/>
        </p:nvSpPr>
        <p:spPr bwMode="white">
          <a:xfrm>
            <a:off x="0" y="925830"/>
            <a:ext cx="9144000" cy="24003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960120"/>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chemeClr val="tx1"/>
              </a:solidFill>
            </a:endParaRPr>
          </a:p>
        </p:txBody>
      </p:sp>
      <p:sp>
        <p:nvSpPr>
          <p:cNvPr id="9" name="Rectangle 8"/>
          <p:cNvSpPr/>
          <p:nvPr/>
        </p:nvSpPr>
        <p:spPr>
          <a:xfrm>
            <a:off x="590550" y="960120"/>
            <a:ext cx="8553450"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3" name="Slide Number Placeholder 22"/>
          <p:cNvSpPr>
            <a:spLocks noGrp="1"/>
          </p:cNvSpPr>
          <p:nvPr>
            <p:ph type="sldNum" sz="quarter" idx="4"/>
          </p:nvPr>
        </p:nvSpPr>
        <p:spPr>
          <a:xfrm>
            <a:off x="0" y="954167"/>
            <a:ext cx="533400" cy="183357"/>
          </a:xfrm>
          <a:prstGeom prst="rect">
            <a:avLst/>
          </a:prstGeom>
        </p:spPr>
        <p:txBody>
          <a:bodyPr vert="horz" anchor="ctr" anchorCtr="0">
            <a:normAutofit/>
          </a:bodyPr>
          <a:lstStyle>
            <a:lvl1pPr algn="ctr">
              <a:defRPr sz="1400" b="1">
                <a:solidFill>
                  <a:srgbClr val="FFFFFF"/>
                </a:solidFill>
              </a:defRPr>
            </a:lvl1p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hf hdr="0" dt="0"/>
  <p:txStyles>
    <p:titleStyle>
      <a:lvl1pPr algn="l" rtl="0" eaLnBrk="1" latinLnBrk="0" hangingPunct="1">
        <a:spcBef>
          <a:spcPct val="0"/>
        </a:spcBef>
        <a:buNone/>
        <a:defRPr sz="36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sz="28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sz="24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sz="24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e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6.e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7.xml"/><Relationship Id="rId4" Type="http://schemas.openxmlformats.org/officeDocument/2006/relationships/oleObject" Target="../embeddings/Microsoft_Excel_97_-_2004_Worksheet1.xls"/><Relationship Id="rId5" Type="http://schemas.openxmlformats.org/officeDocument/2006/relationships/image" Target="../media/image7.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mtClean="0"/>
              <a:t>Session 8: Estimating Growth</a:t>
            </a:r>
            <a:endParaRPr lang="en-US" dirty="0"/>
          </a:p>
        </p:txBody>
      </p:sp>
      <p:sp>
        <p:nvSpPr>
          <p:cNvPr id="5" name="Subtitle 4"/>
          <p:cNvSpPr>
            <a:spLocks noGrp="1"/>
          </p:cNvSpPr>
          <p:nvPr>
            <p:ph type="subTitle" idx="1"/>
          </p:nvPr>
        </p:nvSpPr>
        <p:spPr/>
        <p:txBody>
          <a:bodyPr/>
          <a:lstStyle/>
          <a:p>
            <a:endParaRPr lang="en-US"/>
          </a:p>
        </p:txBody>
      </p:sp>
      <p:sp>
        <p:nvSpPr>
          <p:cNvPr id="6" name="Footer Placeholder 5"/>
          <p:cNvSpPr>
            <a:spLocks noGrp="1"/>
          </p:cNvSpPr>
          <p:nvPr>
            <p:ph type="ftr" sz="quarter" idx="11"/>
          </p:nvPr>
        </p:nvSpPr>
        <p:spPr/>
        <p:txBody>
          <a:bodyPr/>
          <a:lstStyle/>
          <a:p>
            <a:pPr algn="r"/>
            <a:r>
              <a:rPr lang="en-US" smtClean="0">
                <a:solidFill>
                  <a:schemeClr val="tx2"/>
                </a:solidFill>
              </a:rPr>
              <a:t>Aswath Damodaran</a:t>
            </a:r>
            <a:endParaRPr lang="en-US" dirty="0">
              <a:solidFill>
                <a:schemeClr val="tx2"/>
              </a:solidFill>
            </a:endParaRPr>
          </a:p>
        </p:txBody>
      </p:sp>
      <p:sp>
        <p:nvSpPr>
          <p:cNvPr id="7" name="Slide Number Placeholder 6"/>
          <p:cNvSpPr>
            <a:spLocks noGrp="1"/>
          </p:cNvSpPr>
          <p:nvPr>
            <p:ph type="sldNum" sz="quarter" idx="12"/>
          </p:nvPr>
        </p:nvSpPr>
        <p:spPr/>
        <p:txBody>
          <a:bodyPr>
            <a:normAutofit lnSpcReduction="10000"/>
          </a:bodyPr>
          <a:lstStyle/>
          <a:p>
            <a:fld id="{72AC53DF-4216-466D-99A7-94400E6C2A25}" type="slidenum">
              <a:rPr lang="en-US" smtClean="0"/>
              <a:pPr/>
              <a:t>1</a:t>
            </a:fld>
            <a:endParaRPr lang="en-US" dirty="0">
              <a:solidFill>
                <a:schemeClr val="tx2"/>
              </a:solidFill>
            </a:endParaRPr>
          </a:p>
        </p:txBody>
      </p:sp>
    </p:spTree>
    <p:extLst>
      <p:ext uri="{BB962C8B-B14F-4D97-AF65-F5344CB8AC3E}">
        <p14:creationId xmlns:p14="http://schemas.microsoft.com/office/powerpoint/2010/main" val="28248679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ChangeArrowheads="1"/>
          </p:cNvSpPr>
          <p:nvPr>
            <p:ph type="title"/>
          </p:nvPr>
        </p:nvSpPr>
        <p:spPr/>
        <p:txBody>
          <a:bodyPr/>
          <a:lstStyle/>
          <a:p>
            <a:r>
              <a:rPr lang="en-US" smtClean="0"/>
              <a:t>Growth in Earnings</a:t>
            </a:r>
            <a:endParaRPr lang="en-US"/>
          </a:p>
        </p:txBody>
      </p:sp>
      <p:sp>
        <p:nvSpPr>
          <p:cNvPr id="145410" name="Rectangle 3"/>
          <p:cNvSpPr>
            <a:spLocks noGrp="1" noChangeArrowheads="1"/>
          </p:cNvSpPr>
          <p:nvPr>
            <p:ph sz="quarter" idx="1"/>
          </p:nvPr>
        </p:nvSpPr>
        <p:spPr/>
        <p:txBody>
          <a:bodyPr>
            <a:normAutofit fontScale="92500" lnSpcReduction="20000"/>
          </a:bodyPr>
          <a:lstStyle/>
          <a:p>
            <a:r>
              <a:rPr lang="en-US" smtClean="0"/>
              <a:t>Look at the past</a:t>
            </a:r>
          </a:p>
          <a:p>
            <a:pPr lvl="1"/>
            <a:r>
              <a:rPr lang="en-US" smtClean="0"/>
              <a:t>The historical growth in earnings per share is usually a good starting point for growth estimation</a:t>
            </a:r>
          </a:p>
          <a:p>
            <a:r>
              <a:rPr lang="en-US" smtClean="0"/>
              <a:t>Look at what others are estimating</a:t>
            </a:r>
          </a:p>
          <a:p>
            <a:pPr lvl="1"/>
            <a:r>
              <a:rPr lang="en-US" smtClean="0"/>
              <a:t>Analysts estimate growth in earnings per share for many firms. It is useful to know what their estimates are.</a:t>
            </a:r>
          </a:p>
          <a:p>
            <a:r>
              <a:rPr lang="en-US" smtClean="0"/>
              <a:t>Look at fundamentals</a:t>
            </a:r>
          </a:p>
          <a:p>
            <a:pPr lvl="1"/>
            <a:r>
              <a:rPr lang="en-US" smtClean="0"/>
              <a:t>Ultimately, all growth in earnings can be traced to two fundamentals - how much the firm is investing in new projects, and what returns these projects are making for the firm.</a:t>
            </a:r>
            <a:endParaRPr lang="en-US"/>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47500" lnSpcReduction="20000"/>
          </a:bodyPr>
          <a:lstStyle/>
          <a:p>
            <a:fld id="{1AD93096-5B34-4342-9326-69289CEAE4C2}" type="slidenum">
              <a:rPr lang="en-US" smtClean="0"/>
              <a:pPr/>
              <a:t>2</a:t>
            </a:fld>
            <a:endParaRPr lang="en-US" dirty="0">
              <a:solidFill>
                <a:srgbClr val="FFFFFF"/>
              </a:solidFill>
            </a:endParaRPr>
          </a:p>
        </p:txBody>
      </p:sp>
    </p:spTree>
    <p:extLst>
      <p:ext uri="{BB962C8B-B14F-4D97-AF65-F5344CB8AC3E}">
        <p14:creationId xmlns:p14="http://schemas.microsoft.com/office/powerpoint/2010/main" val="398776629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3" name="Rectangle 2"/>
          <p:cNvSpPr>
            <a:spLocks noGrp="1" noChangeArrowheads="1"/>
          </p:cNvSpPr>
          <p:nvPr>
            <p:ph type="title"/>
          </p:nvPr>
        </p:nvSpPr>
        <p:spPr/>
        <p:txBody>
          <a:bodyPr/>
          <a:lstStyle/>
          <a:p>
            <a:r>
              <a:rPr lang="en-US" smtClean="0"/>
              <a:t>I. Historical Growth in EPS</a:t>
            </a:r>
            <a:endParaRPr lang="en-US"/>
          </a:p>
        </p:txBody>
      </p:sp>
      <p:sp>
        <p:nvSpPr>
          <p:cNvPr id="264194" name="Rectangle 3"/>
          <p:cNvSpPr>
            <a:spLocks noGrp="1" noChangeArrowheads="1"/>
          </p:cNvSpPr>
          <p:nvPr>
            <p:ph sz="quarter" idx="1"/>
          </p:nvPr>
        </p:nvSpPr>
        <p:spPr/>
        <p:txBody>
          <a:bodyPr>
            <a:normAutofit fontScale="62500" lnSpcReduction="20000"/>
          </a:bodyPr>
          <a:lstStyle/>
          <a:p>
            <a:r>
              <a:rPr lang="en-US" smtClean="0"/>
              <a:t>The historical growth rate in earnings for a company may seem like a fact but it is an estimate. In fact, it is sensitive to </a:t>
            </a:r>
          </a:p>
          <a:p>
            <a:pPr lvl="1"/>
            <a:r>
              <a:rPr lang="en-US" smtClean="0"/>
              <a:t>How it is computed: The growth rates in earnings will be different, depending upon how you compute the average. An simple (arithmetic) average growth rate will tend to be higher than a compounded (geometric) average growth rate. </a:t>
            </a:r>
          </a:p>
          <a:p>
            <a:pPr lvl="1"/>
            <a:r>
              <a:rPr lang="en-US" smtClean="0"/>
              <a:t>Estimation period: The starting point for the computation can make a big difference. Using a bad year as the base year will generate much higher growth rates.</a:t>
            </a:r>
          </a:p>
          <a:p>
            <a:r>
              <a:rPr lang="en-US" smtClean="0"/>
              <a:t>In using historical growth rates, recognize the following:</a:t>
            </a:r>
          </a:p>
          <a:p>
            <a:pPr lvl="1"/>
            <a:r>
              <a:rPr lang="en-US" smtClean="0"/>
              <a:t>Growth rates become meaningless when earnings go from negative values to positive values</a:t>
            </a:r>
          </a:p>
          <a:p>
            <a:pPr lvl="1"/>
            <a:r>
              <a:rPr lang="en-US" smtClean="0"/>
              <a:t>Growth rates will go down as companies get larger</a:t>
            </a:r>
          </a:p>
          <a:p>
            <a:r>
              <a:rPr lang="en-US" smtClean="0"/>
              <a:t>Worst of all, there is evidence that historical growth rates in earnings are not very good predictors of future earnings…</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47500" lnSpcReduction="20000"/>
          </a:bodyPr>
          <a:lstStyle/>
          <a:p>
            <a:fld id="{1AD93096-5B34-4342-9326-69289CEAE4C2}" type="slidenum">
              <a:rPr lang="en-US" smtClean="0"/>
              <a:pPr/>
              <a:t>3</a:t>
            </a:fld>
            <a:endParaRPr lang="en-US" dirty="0">
              <a:solidFill>
                <a:srgbClr val="FFFFFF"/>
              </a:solidFill>
            </a:endParaRPr>
          </a:p>
        </p:txBody>
      </p:sp>
    </p:spTree>
    <p:extLst>
      <p:ext uri="{BB962C8B-B14F-4D97-AF65-F5344CB8AC3E}">
        <p14:creationId xmlns:p14="http://schemas.microsoft.com/office/powerpoint/2010/main" val="3286423795"/>
      </p:ext>
    </p:extLst>
  </p:cSld>
  <p:clrMapOvr>
    <a:masterClrMapping/>
  </p:clrMapOvr>
  <p:transition xmlns:p14="http://schemas.microsoft.com/office/powerpoint/2010/mai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II. Management/Analyst Forecasts</a:t>
            </a:r>
            <a:endParaRPr lang="en-US" dirty="0"/>
          </a:p>
        </p:txBody>
      </p:sp>
      <p:sp>
        <p:nvSpPr>
          <p:cNvPr id="3" name="Content Placeholder 2"/>
          <p:cNvSpPr>
            <a:spLocks noGrp="1"/>
          </p:cNvSpPr>
          <p:nvPr>
            <p:ph sz="quarter" idx="1"/>
          </p:nvPr>
        </p:nvSpPr>
        <p:spPr/>
        <p:txBody>
          <a:bodyPr>
            <a:normAutofit fontScale="85000" lnSpcReduction="10000"/>
          </a:bodyPr>
          <a:lstStyle/>
          <a:p>
            <a:r>
              <a:rPr lang="en-US" smtClean="0"/>
              <a:t>When valuing companies, we often fall back on management forecasts for the future (after all, they know the company better than we do) or forecasts of other analysts.</a:t>
            </a:r>
          </a:p>
          <a:p>
            <a:r>
              <a:rPr lang="en-US" smtClean="0"/>
              <a:t>Management forecasts may reflect their “superior” knowledge, but they have a fatal flaw. They are biased.</a:t>
            </a:r>
          </a:p>
          <a:p>
            <a:r>
              <a:rPr lang="en-US" smtClean="0"/>
              <a:t>Analyst forecasts may seem like a simple way to avoid the problem, but not only are they also biased but using them represents an abandonment of a basic requirement in valuation: that you make your own best judgment of growth.</a:t>
            </a:r>
            <a:endParaRPr lang="en-US" dirty="0"/>
          </a:p>
        </p:txBody>
      </p:sp>
      <p:sp>
        <p:nvSpPr>
          <p:cNvPr id="6" name="Footer Placeholder 5"/>
          <p:cNvSpPr>
            <a:spLocks noGrp="1"/>
          </p:cNvSpPr>
          <p:nvPr>
            <p:ph type="ftr" sz="quarter" idx="11"/>
          </p:nvPr>
        </p:nvSpPr>
        <p:spPr/>
        <p:txBody>
          <a:bodyPr/>
          <a:lstStyle/>
          <a:p>
            <a:r>
              <a:rPr lang="en-US" smtClean="0"/>
              <a:t>Aswath Damodaran</a:t>
            </a:r>
            <a:endParaRPr lang="en-US" dirty="0"/>
          </a:p>
        </p:txBody>
      </p:sp>
      <p:sp>
        <p:nvSpPr>
          <p:cNvPr id="7" name="Slide Number Placeholder 6"/>
          <p:cNvSpPr>
            <a:spLocks noGrp="1"/>
          </p:cNvSpPr>
          <p:nvPr>
            <p:ph type="sldNum" sz="quarter" idx="12"/>
          </p:nvPr>
        </p:nvSpPr>
        <p:spPr/>
        <p:txBody>
          <a:bodyPr>
            <a:normAutofit fontScale="47500" lnSpcReduction="20000"/>
          </a:bodyPr>
          <a:lstStyle/>
          <a:p>
            <a:fld id="{1AD93096-5B34-4342-9326-69289CEAE4C2}" type="slidenum">
              <a:rPr lang="en-US" smtClean="0"/>
              <a:pPr/>
              <a:t>4</a:t>
            </a:fld>
            <a:endParaRPr lang="en-US" dirty="0">
              <a:solidFill>
                <a:srgbClr val="FFFFFF"/>
              </a:solidFill>
            </a:endParaRPr>
          </a:p>
        </p:txBody>
      </p:sp>
    </p:spTree>
    <p:extLst>
      <p:ext uri="{BB962C8B-B14F-4D97-AF65-F5344CB8AC3E}">
        <p14:creationId xmlns:p14="http://schemas.microsoft.com/office/powerpoint/2010/main" val="39488347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III. Fundamental Growth</a:t>
            </a:r>
            <a:endParaRPr lang="en-US" dirty="0"/>
          </a:p>
        </p:txBody>
      </p:sp>
      <p:sp>
        <p:nvSpPr>
          <p:cNvPr id="3" name="Content Placeholder 2"/>
          <p:cNvSpPr>
            <a:spLocks noGrp="1"/>
          </p:cNvSpPr>
          <p:nvPr>
            <p:ph sz="quarter" idx="1"/>
          </p:nvPr>
        </p:nvSpPr>
        <p:spPr/>
        <p:txBody>
          <a:bodyPr>
            <a:normAutofit fontScale="92500"/>
          </a:bodyPr>
          <a:lstStyle/>
          <a:p>
            <a:r>
              <a:rPr lang="en-US" smtClean="0"/>
              <a:t>Growth has to be earned by a company. You and I do not have the power to endow a company with growth.</a:t>
            </a:r>
          </a:p>
          <a:p>
            <a:r>
              <a:rPr lang="en-US" smtClean="0"/>
              <a:t>In terms of basic fundamentals, for a company to grow its earnings, it has to</a:t>
            </a:r>
          </a:p>
          <a:p>
            <a:pPr lvl="1"/>
            <a:r>
              <a:rPr lang="en-US" smtClean="0"/>
              <a:t>Add to its asset or capital base and generate returns on that added capital (new investment growth)</a:t>
            </a:r>
          </a:p>
          <a:p>
            <a:pPr lvl="1"/>
            <a:r>
              <a:rPr lang="en-US" smtClean="0"/>
              <a:t>Manage its existing assets more efficiently, generating higher margins and higher returns on existing assets (efficiency growth)</a:t>
            </a:r>
            <a:endParaRPr lang="en-US" dirty="0"/>
          </a:p>
        </p:txBody>
      </p:sp>
      <p:sp>
        <p:nvSpPr>
          <p:cNvPr id="6" name="Footer Placeholder 5"/>
          <p:cNvSpPr>
            <a:spLocks noGrp="1"/>
          </p:cNvSpPr>
          <p:nvPr>
            <p:ph type="ftr" sz="quarter" idx="11"/>
          </p:nvPr>
        </p:nvSpPr>
        <p:spPr/>
        <p:txBody>
          <a:bodyPr/>
          <a:lstStyle/>
          <a:p>
            <a:r>
              <a:rPr lang="en-US" smtClean="0"/>
              <a:t>Aswath Damodaran</a:t>
            </a:r>
            <a:endParaRPr lang="en-US" dirty="0"/>
          </a:p>
        </p:txBody>
      </p:sp>
      <p:sp>
        <p:nvSpPr>
          <p:cNvPr id="7" name="Slide Number Placeholder 6"/>
          <p:cNvSpPr>
            <a:spLocks noGrp="1"/>
          </p:cNvSpPr>
          <p:nvPr>
            <p:ph type="sldNum" sz="quarter" idx="12"/>
          </p:nvPr>
        </p:nvSpPr>
        <p:spPr/>
        <p:txBody>
          <a:bodyPr>
            <a:normAutofit fontScale="47500" lnSpcReduction="20000"/>
          </a:bodyPr>
          <a:lstStyle/>
          <a:p>
            <a:fld id="{1AD93096-5B34-4342-9326-69289CEAE4C2}" type="slidenum">
              <a:rPr lang="en-US" smtClean="0"/>
              <a:pPr/>
              <a:t>5</a:t>
            </a:fld>
            <a:endParaRPr lang="en-US" dirty="0">
              <a:solidFill>
                <a:srgbClr val="FFFFFF"/>
              </a:solidFill>
            </a:endParaRPr>
          </a:p>
        </p:txBody>
      </p:sp>
    </p:spTree>
    <p:extLst>
      <p:ext uri="{BB962C8B-B14F-4D97-AF65-F5344CB8AC3E}">
        <p14:creationId xmlns:p14="http://schemas.microsoft.com/office/powerpoint/2010/main" val="15106580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a. New Investment Growth</a:t>
            </a:r>
            <a:endParaRPr lang="en-US" dirty="0"/>
          </a:p>
        </p:txBody>
      </p:sp>
      <p:sp>
        <p:nvSpPr>
          <p:cNvPr id="3" name="Content Placeholder 2"/>
          <p:cNvSpPr>
            <a:spLocks noGrp="1"/>
          </p:cNvSpPr>
          <p:nvPr>
            <p:ph sz="quarter" idx="1"/>
          </p:nvPr>
        </p:nvSpPr>
        <p:spPr/>
        <p:txBody>
          <a:bodyPr>
            <a:normAutofit/>
          </a:bodyPr>
          <a:lstStyle/>
          <a:p>
            <a:r>
              <a:rPr lang="en-US" sz="1600" dirty="0" smtClean="0"/>
              <a:t>The growth in earnings for a firm from new investments is a function of two decisions:</a:t>
            </a:r>
          </a:p>
          <a:p>
            <a:pPr lvl="1"/>
            <a:r>
              <a:rPr lang="en-US" sz="1600" dirty="0" smtClean="0"/>
              <a:t>How much to reinvest back into the business for long term growth</a:t>
            </a:r>
          </a:p>
          <a:p>
            <a:pPr lvl="2"/>
            <a:r>
              <a:rPr lang="en-US" sz="1600" dirty="0"/>
              <a:t>E</a:t>
            </a:r>
            <a:r>
              <a:rPr lang="en-US" sz="1600" dirty="0" smtClean="0"/>
              <a:t>quity earnings: </a:t>
            </a:r>
            <a:r>
              <a:rPr lang="en-US" sz="1600" dirty="0"/>
              <a:t>P</a:t>
            </a:r>
            <a:r>
              <a:rPr lang="en-US" sz="1600" dirty="0" smtClean="0"/>
              <a:t>ortion of net income put back into the business (retention)</a:t>
            </a:r>
          </a:p>
          <a:p>
            <a:pPr lvl="2"/>
            <a:r>
              <a:rPr lang="en-US" sz="1600" dirty="0" smtClean="0"/>
              <a:t>Oper</a:t>
            </a:r>
            <a:r>
              <a:rPr lang="en-US" sz="1600" dirty="0" smtClean="0"/>
              <a:t>ating earnings: Portion of after-tax operating income invested in the business.</a:t>
            </a:r>
          </a:p>
          <a:p>
            <a:pPr lvl="1"/>
            <a:r>
              <a:rPr lang="en-US" sz="1600" dirty="0" smtClean="0"/>
              <a:t>How well it reinvests its money, defined again</a:t>
            </a:r>
          </a:p>
          <a:p>
            <a:pPr lvl="2"/>
            <a:r>
              <a:rPr lang="en-US" sz="1600" dirty="0" smtClean="0"/>
              <a:t>With equity earnings, the </a:t>
            </a:r>
            <a:r>
              <a:rPr lang="en-US" sz="1600" u="sng" dirty="0" smtClean="0"/>
              <a:t>return on equity</a:t>
            </a:r>
          </a:p>
          <a:p>
            <a:pPr lvl="2"/>
            <a:r>
              <a:rPr lang="en-US" sz="1600" dirty="0" smtClean="0"/>
              <a:t>With operating earnings, the </a:t>
            </a:r>
            <a:r>
              <a:rPr lang="en-US" sz="1600" u="sng" dirty="0" smtClean="0"/>
              <a:t>return on invested capital</a:t>
            </a:r>
            <a:endParaRPr lang="en-US" sz="1600" u="sng" dirty="0"/>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t="-5" b="-5"/>
          <a:stretch>
            <a:fillRect/>
          </a:stretch>
        </p:blipFill>
        <p:spPr bwMode="auto">
          <a:xfrm>
            <a:off x="1440652" y="3545320"/>
            <a:ext cx="6466248" cy="1252141"/>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 uri="{FAA26D3D-D897-4be2-8F04-BA451C77F1D7}">
              <ma14:placeholderFlag xmlns:ma14="http://schemas.microsoft.com/office/mac/drawingml/2011/main" val="1"/>
            </a:ext>
          </a:extLst>
        </p:spPr>
      </p:pic>
      <p:sp>
        <p:nvSpPr>
          <p:cNvPr id="7" name="Footer Placeholder 6"/>
          <p:cNvSpPr>
            <a:spLocks noGrp="1"/>
          </p:cNvSpPr>
          <p:nvPr>
            <p:ph type="ftr" sz="quarter" idx="11"/>
          </p:nvPr>
        </p:nvSpPr>
        <p:spPr/>
        <p:txBody>
          <a:bodyPr/>
          <a:lstStyle/>
          <a:p>
            <a:r>
              <a:rPr lang="en-US" smtClean="0"/>
              <a:t>Aswath Damodaran</a:t>
            </a:r>
            <a:endParaRPr lang="en-US" dirty="0"/>
          </a:p>
        </p:txBody>
      </p:sp>
      <p:sp>
        <p:nvSpPr>
          <p:cNvPr id="8" name="Slide Number Placeholder 7"/>
          <p:cNvSpPr>
            <a:spLocks noGrp="1"/>
          </p:cNvSpPr>
          <p:nvPr>
            <p:ph type="sldNum" sz="quarter" idx="12"/>
          </p:nvPr>
        </p:nvSpPr>
        <p:spPr/>
        <p:txBody>
          <a:bodyPr>
            <a:normAutofit fontScale="47500" lnSpcReduction="20000"/>
          </a:bodyPr>
          <a:lstStyle/>
          <a:p>
            <a:fld id="{1AD93096-5B34-4342-9326-69289CEAE4C2}" type="slidenum">
              <a:rPr lang="en-US" smtClean="0"/>
              <a:pPr/>
              <a:t>6</a:t>
            </a:fld>
            <a:endParaRPr lang="en-US" dirty="0">
              <a:solidFill>
                <a:srgbClr val="FFFFFF"/>
              </a:solidFill>
            </a:endParaRPr>
          </a:p>
        </p:txBody>
      </p:sp>
    </p:spTree>
    <p:extLst>
      <p:ext uri="{BB962C8B-B14F-4D97-AF65-F5344CB8AC3E}">
        <p14:creationId xmlns:p14="http://schemas.microsoft.com/office/powerpoint/2010/main" val="33901857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noChangeArrowheads="1"/>
          </p:cNvSpPr>
          <p:nvPr>
            <p:ph type="title"/>
          </p:nvPr>
        </p:nvSpPr>
        <p:spPr/>
        <p:txBody>
          <a:bodyPr>
            <a:normAutofit fontScale="90000"/>
          </a:bodyPr>
          <a:lstStyle/>
          <a:p>
            <a:r>
              <a:rPr lang="en-US" dirty="0" smtClean="0"/>
              <a:t>The Key </a:t>
            </a:r>
            <a:r>
              <a:rPr lang="en-US" dirty="0"/>
              <a:t>N</a:t>
            </a:r>
            <a:r>
              <a:rPr lang="en-US" dirty="0" smtClean="0"/>
              <a:t>umber: Return on Capital (Equity)</a:t>
            </a:r>
            <a:endParaRPr lang="en-US" dirty="0"/>
          </a:p>
        </p:txBody>
      </p:sp>
      <p:pic>
        <p:nvPicPr>
          <p:cNvPr id="149506"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11901" r="-11901"/>
          <a:stretch>
            <a:fillRect/>
          </a:stretch>
        </p:blipFill>
        <p:spPr>
          <a:xfrm>
            <a:off x="967620" y="1346948"/>
            <a:ext cx="7798429" cy="3225051"/>
          </a:xfrm>
        </p:spPr>
      </p:pic>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47500" lnSpcReduction="20000"/>
          </a:bodyPr>
          <a:lstStyle/>
          <a:p>
            <a:fld id="{1AD93096-5B34-4342-9326-69289CEAE4C2}" type="slidenum">
              <a:rPr lang="en-US" smtClean="0"/>
              <a:pPr/>
              <a:t>7</a:t>
            </a:fld>
            <a:endParaRPr lang="en-US" dirty="0">
              <a:solidFill>
                <a:srgbClr val="FFFFFF"/>
              </a:solidFill>
            </a:endParaRPr>
          </a:p>
        </p:txBody>
      </p:sp>
    </p:spTree>
    <p:extLst>
      <p:ext uri="{BB962C8B-B14F-4D97-AF65-F5344CB8AC3E}">
        <p14:creationId xmlns:p14="http://schemas.microsoft.com/office/powerpoint/2010/main" val="3224629219"/>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p:cNvSpPr>
            <a:spLocks noGrp="1" noChangeArrowheads="1"/>
          </p:cNvSpPr>
          <p:nvPr>
            <p:ph type="title"/>
          </p:nvPr>
        </p:nvSpPr>
        <p:spPr/>
        <p:txBody>
          <a:bodyPr/>
          <a:lstStyle/>
          <a:p>
            <a:r>
              <a:rPr lang="en-US" smtClean="0"/>
              <a:t>b. Efficiency Growth</a:t>
            </a:r>
            <a:endParaRPr lang="en-US" dirty="0"/>
          </a:p>
        </p:txBody>
      </p:sp>
      <p:sp>
        <p:nvSpPr>
          <p:cNvPr id="153602" name="Rectangle 3"/>
          <p:cNvSpPr>
            <a:spLocks noGrp="1" noChangeArrowheads="1"/>
          </p:cNvSpPr>
          <p:nvPr>
            <p:ph sz="quarter" idx="1"/>
          </p:nvPr>
        </p:nvSpPr>
        <p:spPr/>
        <p:txBody>
          <a:bodyPr>
            <a:normAutofit fontScale="40000" lnSpcReduction="20000"/>
          </a:bodyPr>
          <a:lstStyle/>
          <a:p>
            <a:r>
              <a:rPr lang="en-US" sz="4000" dirty="0" smtClean="0"/>
              <a:t>When the return on equity or capital is changing, there will be a second component to growth, positive if the return is increasing and negative if the return is decreasing. If ROC</a:t>
            </a:r>
            <a:r>
              <a:rPr lang="en-US" sz="4000" baseline="-25000" dirty="0" smtClean="0"/>
              <a:t> t </a:t>
            </a:r>
            <a:r>
              <a:rPr lang="en-US" sz="4000" dirty="0" smtClean="0"/>
              <a:t>is the return on capital in period t and ROC </a:t>
            </a:r>
            <a:r>
              <a:rPr lang="en-US" sz="4000" baseline="-25000" dirty="0" smtClean="0"/>
              <a:t>t+1 </a:t>
            </a:r>
            <a:r>
              <a:rPr lang="en-US" sz="4000" dirty="0" smtClean="0"/>
              <a:t>is the return on capital in period t+1, the growth rate in operating income will be:</a:t>
            </a:r>
          </a:p>
          <a:p>
            <a:pPr marL="365760" lvl="1" indent="0">
              <a:buNone/>
            </a:pPr>
            <a:r>
              <a:rPr lang="en-US" sz="3500" dirty="0" smtClean="0"/>
              <a:t>Expected Growth Rate  = ROCt+1 * Reinvestment rate 	</a:t>
            </a:r>
            <a:r>
              <a:rPr lang="en-US" sz="4000" dirty="0" smtClean="0"/>
              <a:t>+(ROC </a:t>
            </a:r>
            <a:r>
              <a:rPr lang="en-US" sz="4000" baseline="-25000" dirty="0" smtClean="0"/>
              <a:t>t+1</a:t>
            </a:r>
            <a:r>
              <a:rPr lang="en-US" sz="4000" dirty="0" smtClean="0"/>
              <a:t> – </a:t>
            </a:r>
            <a:r>
              <a:rPr lang="en-US" sz="4000" dirty="0" err="1" smtClean="0"/>
              <a:t>ROC</a:t>
            </a:r>
            <a:r>
              <a:rPr lang="en-US" sz="4000" baseline="-25000" dirty="0" err="1" smtClean="0"/>
              <a:t>t</a:t>
            </a:r>
            <a:r>
              <a:rPr lang="en-US" sz="4000" dirty="0" smtClean="0"/>
              <a:t>) / </a:t>
            </a:r>
            <a:r>
              <a:rPr lang="en-US" sz="4000" dirty="0" err="1" smtClean="0"/>
              <a:t>ROC</a:t>
            </a:r>
            <a:r>
              <a:rPr lang="en-US" sz="4000" baseline="-25000" dirty="0" err="1" smtClean="0"/>
              <a:t>t</a:t>
            </a:r>
            <a:r>
              <a:rPr lang="en-US" sz="4000" dirty="0" smtClean="0"/>
              <a:t> </a:t>
            </a:r>
          </a:p>
          <a:p>
            <a:r>
              <a:rPr lang="en-US" sz="4000" dirty="0" smtClean="0"/>
              <a:t>For example, assume that you have a firm that is generating a return on capital of 8% on its existing assets and expects to increase this return to 10% next year. The efficiency growth for this firm is</a:t>
            </a:r>
          </a:p>
          <a:p>
            <a:pPr marL="320040" lvl="1" indent="0">
              <a:buNone/>
            </a:pPr>
            <a:r>
              <a:rPr lang="en-US" sz="3600" dirty="0" smtClean="0"/>
              <a:t>Efficiency growth = (10% -8%)/ 8% = 25%</a:t>
            </a:r>
          </a:p>
          <a:p>
            <a:r>
              <a:rPr lang="en-US" sz="4000" dirty="0" smtClean="0"/>
              <a:t>Thus, if this firm has a reinvestment rate of 50% and makes a 10% return on capital on its new investments as well, its total growth next year will be 30%</a:t>
            </a:r>
          </a:p>
          <a:p>
            <a:pPr marL="320040" lvl="1" indent="0">
              <a:buNone/>
            </a:pPr>
            <a:r>
              <a:rPr lang="en-US" sz="3600" dirty="0" smtClean="0"/>
              <a:t>Growth rate = .50 * 10% + 25% = 30%</a:t>
            </a:r>
          </a:p>
          <a:p>
            <a:r>
              <a:rPr lang="en-US" sz="4000" dirty="0" smtClean="0"/>
              <a:t>The key difference is that growth from new investments is sustainable whereas returns from efficiency are short term (or transitory).</a:t>
            </a:r>
          </a:p>
          <a:p>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47500" lnSpcReduction="20000"/>
          </a:bodyPr>
          <a:lstStyle/>
          <a:p>
            <a:fld id="{1AD93096-5B34-4342-9326-69289CEAE4C2}" type="slidenum">
              <a:rPr lang="en-US" smtClean="0"/>
              <a:pPr/>
              <a:t>8</a:t>
            </a:fld>
            <a:endParaRPr lang="en-US" dirty="0">
              <a:solidFill>
                <a:srgbClr val="FFFFFF"/>
              </a:solidFill>
            </a:endParaRPr>
          </a:p>
        </p:txBody>
      </p:sp>
    </p:spTree>
    <p:extLst>
      <p:ext uri="{BB962C8B-B14F-4D97-AF65-F5344CB8AC3E}">
        <p14:creationId xmlns:p14="http://schemas.microsoft.com/office/powerpoint/2010/main" val="2479706084"/>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p:cNvSpPr>
            <a:spLocks noGrp="1" noChangeArrowheads="1"/>
          </p:cNvSpPr>
          <p:nvPr>
            <p:ph type="title"/>
          </p:nvPr>
        </p:nvSpPr>
        <p:spPr/>
        <p:txBody>
          <a:bodyPr/>
          <a:lstStyle/>
          <a:p>
            <a:r>
              <a:rPr lang="en-US" smtClean="0"/>
              <a:t>Revenue Growth and Operating Margins</a:t>
            </a:r>
            <a:endParaRPr lang="en-US"/>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47500" lnSpcReduction="20000"/>
          </a:bodyPr>
          <a:lstStyle/>
          <a:p>
            <a:fld id="{1AD93096-5B34-4342-9326-69289CEAE4C2}" type="slidenum">
              <a:rPr lang="en-US" smtClean="0"/>
              <a:pPr/>
              <a:t>9</a:t>
            </a:fld>
            <a:endParaRPr lang="en-US" dirty="0"/>
          </a:p>
        </p:txBody>
      </p:sp>
      <p:sp>
        <p:nvSpPr>
          <p:cNvPr id="155650" name="Rectangle 3"/>
          <p:cNvSpPr>
            <a:spLocks noGrp="1" noChangeArrowheads="1"/>
          </p:cNvSpPr>
          <p:nvPr>
            <p:ph sz="quarter" idx="1"/>
          </p:nvPr>
        </p:nvSpPr>
        <p:spPr/>
        <p:txBody>
          <a:bodyPr>
            <a:noAutofit/>
          </a:bodyPr>
          <a:lstStyle/>
          <a:p>
            <a:r>
              <a:rPr lang="en-US" sz="1600" dirty="0" smtClean="0"/>
              <a:t>All of the fundamental growth equations assume that the firm has a return on equity or return on capital it can sustain in the long term.</a:t>
            </a:r>
          </a:p>
          <a:p>
            <a:r>
              <a:rPr lang="en-US" sz="1600" dirty="0" smtClean="0"/>
              <a:t>When operating income is negative or margins are expected to change over time:</a:t>
            </a:r>
          </a:p>
          <a:p>
            <a:pPr lvl="1"/>
            <a:r>
              <a:rPr lang="en-US" sz="1400" dirty="0" smtClean="0"/>
              <a:t>Estimate growth rates in revenues over time</a:t>
            </a:r>
          </a:p>
          <a:p>
            <a:pPr lvl="2"/>
            <a:r>
              <a:rPr lang="en-US" sz="1400" dirty="0" smtClean="0"/>
              <a:t>Use historical revenue growth to get estimates of revenue growth in the near future</a:t>
            </a:r>
          </a:p>
          <a:p>
            <a:pPr lvl="2"/>
            <a:r>
              <a:rPr lang="en-US" sz="1400" dirty="0" smtClean="0"/>
              <a:t>Decrease the growth rate as the firm becomes larger</a:t>
            </a:r>
          </a:p>
          <a:p>
            <a:pPr lvl="2"/>
            <a:r>
              <a:rPr lang="en-US" sz="1400" dirty="0" smtClean="0"/>
              <a:t>Keep track of absolute revenues to make sure that the growth is feasible</a:t>
            </a:r>
          </a:p>
          <a:p>
            <a:pPr lvl="1"/>
            <a:r>
              <a:rPr lang="en-US" sz="1400" dirty="0" smtClean="0"/>
              <a:t>Estimate expected operating margins each year</a:t>
            </a:r>
          </a:p>
          <a:p>
            <a:pPr lvl="2"/>
            <a:r>
              <a:rPr lang="en-US" sz="1400" dirty="0" smtClean="0"/>
              <a:t>Set a target margin that the firm will move towards</a:t>
            </a:r>
          </a:p>
          <a:p>
            <a:pPr lvl="2"/>
            <a:r>
              <a:rPr lang="en-US" sz="1400" dirty="0" smtClean="0"/>
              <a:t>Adjust the current margin towards the target margin</a:t>
            </a:r>
          </a:p>
          <a:p>
            <a:pPr lvl="1"/>
            <a:r>
              <a:rPr lang="en-US" sz="1400" dirty="0" smtClean="0"/>
              <a:t>Estimate the capital that needs to be invested to generate revenue growth and expected margins</a:t>
            </a:r>
          </a:p>
          <a:p>
            <a:pPr lvl="2"/>
            <a:r>
              <a:rPr lang="en-US" sz="1400" dirty="0" smtClean="0"/>
              <a:t>Estimate a sales to capital ratio that you will use to generate reinvestment needs each year.</a:t>
            </a:r>
            <a:endParaRPr lang="en-US" sz="1400" dirty="0"/>
          </a:p>
        </p:txBody>
      </p:sp>
    </p:spTree>
    <p:extLst>
      <p:ext uri="{BB962C8B-B14F-4D97-AF65-F5344CB8AC3E}">
        <p14:creationId xmlns:p14="http://schemas.microsoft.com/office/powerpoint/2010/main" val="3916480023"/>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5" name="Rectangle 2"/>
          <p:cNvSpPr>
            <a:spLocks noGrp="1" noChangeArrowheads="1"/>
          </p:cNvSpPr>
          <p:nvPr>
            <p:ph type="title"/>
          </p:nvPr>
        </p:nvSpPr>
        <p:spPr>
          <a:xfrm>
            <a:off x="612775" y="171450"/>
            <a:ext cx="8153400" cy="742950"/>
          </a:xfrm>
        </p:spPr>
        <p:txBody>
          <a:bodyPr>
            <a:normAutofit fontScale="90000"/>
          </a:bodyPr>
          <a:lstStyle/>
          <a:p>
            <a:pPr eaLnBrk="1" fontAlgn="auto" hangingPunct="1">
              <a:spcAft>
                <a:spcPts val="0"/>
              </a:spcAft>
              <a:defRPr/>
            </a:pPr>
            <a:r>
              <a:rPr lang="en-US" smtClean="0">
                <a:ea typeface="+mj-ea"/>
                <a:cs typeface="+mj-cs"/>
              </a:rPr>
              <a:t>Sirius Radio: Revenues and Revenue Growth- 
June 2006</a:t>
            </a:r>
            <a:endParaRPr lang="en-US">
              <a:ea typeface="+mj-ea"/>
              <a:cs typeface="+mj-cs"/>
            </a:endParaRPr>
          </a:p>
        </p:txBody>
      </p:sp>
      <p:sp>
        <p:nvSpPr>
          <p:cNvPr id="356354" name="Rectangle 3"/>
          <p:cNvSpPr>
            <a:spLocks noGrp="1" noChangeArrowheads="1"/>
          </p:cNvSpPr>
          <p:nvPr>
            <p:ph sz="quarter" idx="1"/>
          </p:nvPr>
        </p:nvSpPr>
        <p:spPr>
          <a:xfrm>
            <a:off x="612775" y="1200150"/>
            <a:ext cx="8153400" cy="3371850"/>
          </a:xfrm>
        </p:spPr>
        <p:txBody>
          <a:bodyPr>
            <a:normAutofit fontScale="77500" lnSpcReduction="20000"/>
          </a:bodyPr>
          <a:lstStyle/>
          <a:p>
            <a:pPr marL="0" indent="0" eaLnBrk="1" hangingPunct="1">
              <a:buFont typeface="Wingdings" charset="0"/>
              <a:buNone/>
            </a:pPr>
            <a:r>
              <a:rPr lang="en-US" sz="1600">
                <a:latin typeface="Calibri" charset="0"/>
              </a:rPr>
              <a:t>Year		Revenue	Revenue 	Operating 		Operating</a:t>
            </a:r>
          </a:p>
          <a:p>
            <a:pPr marL="0" indent="0" eaLnBrk="1" hangingPunct="1">
              <a:buFont typeface="Wingdings" charset="0"/>
              <a:buNone/>
            </a:pPr>
            <a:r>
              <a:rPr lang="en-US" sz="1600">
                <a:latin typeface="Calibri" charset="0"/>
              </a:rPr>
              <a:t>		Growth 	$	Margin		Income</a:t>
            </a:r>
          </a:p>
          <a:p>
            <a:pPr marL="0" indent="0" eaLnBrk="1" hangingPunct="1">
              <a:buFont typeface="Wingdings" charset="0"/>
              <a:buNone/>
            </a:pPr>
            <a:r>
              <a:rPr lang="en-US" sz="1600">
                <a:latin typeface="Calibri" charset="0"/>
              </a:rPr>
              <a:t>Current			$187	-419.92%		-$787</a:t>
            </a:r>
          </a:p>
          <a:p>
            <a:pPr marL="0" indent="0" eaLnBrk="1" hangingPunct="1">
              <a:buFont typeface="Wingdings" charset="0"/>
              <a:buNone/>
            </a:pPr>
            <a:r>
              <a:rPr lang="en-US" sz="1600">
                <a:latin typeface="Calibri" charset="0"/>
              </a:rPr>
              <a:t>1		200.00%	$562	-199.96%		-$1,125</a:t>
            </a:r>
          </a:p>
          <a:p>
            <a:pPr marL="0" indent="0" eaLnBrk="1" hangingPunct="1">
              <a:buFont typeface="Wingdings" charset="0"/>
              <a:buNone/>
            </a:pPr>
            <a:r>
              <a:rPr lang="en-US" sz="1600">
                <a:latin typeface="Calibri" charset="0"/>
              </a:rPr>
              <a:t>2		100.00%	$1,125	-89.98%		-$1,012</a:t>
            </a:r>
          </a:p>
          <a:p>
            <a:pPr marL="0" indent="0" eaLnBrk="1" hangingPunct="1">
              <a:buFont typeface="Wingdings" charset="0"/>
              <a:buNone/>
            </a:pPr>
            <a:r>
              <a:rPr lang="en-US" sz="1600">
                <a:latin typeface="Calibri" charset="0"/>
              </a:rPr>
              <a:t>3		80.00%	$2,025	-34.99%		-$708</a:t>
            </a:r>
          </a:p>
          <a:p>
            <a:pPr marL="0" indent="0" eaLnBrk="1" hangingPunct="1">
              <a:buFont typeface="Wingdings" charset="0"/>
              <a:buNone/>
            </a:pPr>
            <a:r>
              <a:rPr lang="en-US" sz="1600">
                <a:latin typeface="Calibri" charset="0"/>
              </a:rPr>
              <a:t>4		60.00%	$3,239	-7.50%		-$243</a:t>
            </a:r>
          </a:p>
          <a:p>
            <a:pPr marL="0" indent="0" eaLnBrk="1" hangingPunct="1">
              <a:buFont typeface="Wingdings" charset="0"/>
              <a:buNone/>
            </a:pPr>
            <a:r>
              <a:rPr lang="en-US" sz="1600">
                <a:latin typeface="Calibri" charset="0"/>
              </a:rPr>
              <a:t>5		40.00%	$4,535	6.25%		$284</a:t>
            </a:r>
          </a:p>
          <a:p>
            <a:pPr marL="0" indent="0" eaLnBrk="1" hangingPunct="1">
              <a:buFont typeface="Wingdings" charset="0"/>
              <a:buNone/>
            </a:pPr>
            <a:r>
              <a:rPr lang="en-US" sz="1600">
                <a:latin typeface="Calibri" charset="0"/>
              </a:rPr>
              <a:t>6		25.00%	$5,669	13.13%		$744</a:t>
            </a:r>
          </a:p>
          <a:p>
            <a:pPr marL="0" indent="0" eaLnBrk="1" hangingPunct="1">
              <a:buFont typeface="Wingdings" charset="0"/>
              <a:buNone/>
            </a:pPr>
            <a:r>
              <a:rPr lang="en-US" sz="1600">
                <a:latin typeface="Calibri" charset="0"/>
              </a:rPr>
              <a:t>7		20.00%	$6,803	16.56%		$1,127</a:t>
            </a:r>
          </a:p>
          <a:p>
            <a:pPr marL="0" indent="0" eaLnBrk="1" hangingPunct="1">
              <a:buFont typeface="Wingdings" charset="0"/>
              <a:buNone/>
            </a:pPr>
            <a:r>
              <a:rPr lang="en-US" sz="1600">
                <a:latin typeface="Calibri" charset="0"/>
              </a:rPr>
              <a:t>8		15.00%	$7,823	18.28%		$1,430</a:t>
            </a:r>
          </a:p>
          <a:p>
            <a:pPr marL="0" indent="0" eaLnBrk="1" hangingPunct="1">
              <a:buFont typeface="Wingdings" charset="0"/>
              <a:buNone/>
            </a:pPr>
            <a:r>
              <a:rPr lang="en-US" sz="1600">
                <a:latin typeface="Calibri" charset="0"/>
              </a:rPr>
              <a:t>9		10.00%	$8,605	19.14%		$1,647</a:t>
            </a:r>
          </a:p>
          <a:p>
            <a:pPr marL="0" indent="0" eaLnBrk="1" hangingPunct="1">
              <a:buFont typeface="Wingdings" charset="0"/>
              <a:buNone/>
            </a:pPr>
            <a:r>
              <a:rPr lang="en-US" sz="1600">
                <a:latin typeface="Calibri" charset="0"/>
              </a:rPr>
              <a:t>10		5.00%	$9,035	19.57%		$1,768</a:t>
            </a:r>
          </a:p>
        </p:txBody>
      </p:sp>
      <p:sp>
        <p:nvSpPr>
          <p:cNvPr id="356355" name="Text Box 258"/>
          <p:cNvSpPr txBox="1">
            <a:spLocks noChangeArrowheads="1"/>
          </p:cNvSpPr>
          <p:nvPr/>
        </p:nvSpPr>
        <p:spPr bwMode="auto">
          <a:xfrm>
            <a:off x="4184952" y="4321485"/>
            <a:ext cx="25908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800" dirty="0"/>
              <a:t>Target margin based upon Clear Channel</a:t>
            </a:r>
            <a:endParaRPr lang="en-US" dirty="0"/>
          </a:p>
        </p:txBody>
      </p:sp>
      <p:sp>
        <p:nvSpPr>
          <p:cNvPr id="356356" name="Footer Placeholder 3"/>
          <p:cNvSpPr>
            <a:spLocks noGrp="1"/>
          </p:cNvSpPr>
          <p:nvPr>
            <p:ph type="ftr" sz="quarter" idx="4294967295"/>
          </p:nvPr>
        </p:nvSpPr>
        <p:spPr bwMode="auto">
          <a:xfrm>
            <a:off x="367468" y="4702741"/>
            <a:ext cx="5421313" cy="27384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400" dirty="0">
                <a:solidFill>
                  <a:schemeClr val="tx2"/>
                </a:solidFill>
              </a:rPr>
              <a:t>Aswath Damodaran</a:t>
            </a:r>
          </a:p>
        </p:txBody>
      </p:sp>
    </p:spTree>
    <p:extLst>
      <p:ext uri="{BB962C8B-B14F-4D97-AF65-F5344CB8AC3E}">
        <p14:creationId xmlns:p14="http://schemas.microsoft.com/office/powerpoint/2010/main" val="2398631358"/>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01" name="Rectangle 2"/>
          <p:cNvSpPr>
            <a:spLocks noGrp="1" noChangeArrowheads="1"/>
          </p:cNvSpPr>
          <p:nvPr>
            <p:ph type="title"/>
          </p:nvPr>
        </p:nvSpPr>
        <p:spPr>
          <a:xfrm>
            <a:off x="612775" y="171450"/>
            <a:ext cx="8153400" cy="742950"/>
          </a:xfrm>
        </p:spPr>
        <p:txBody>
          <a:bodyPr/>
          <a:lstStyle/>
          <a:p>
            <a:pPr eaLnBrk="1" hangingPunct="1"/>
            <a:r>
              <a:rPr lang="en-US">
                <a:latin typeface="Calibri" charset="0"/>
              </a:rPr>
              <a:t>Sirius: Reinvestment Needs</a:t>
            </a:r>
          </a:p>
        </p:txBody>
      </p:sp>
      <p:graphicFrame>
        <p:nvGraphicFramePr>
          <p:cNvPr id="358402" name="Object 2"/>
          <p:cNvGraphicFramePr>
            <a:graphicFrameLocks noGrp="1" noChangeAspect="1"/>
          </p:cNvGraphicFramePr>
          <p:nvPr>
            <p:ph sz="quarter" idx="1"/>
          </p:nvPr>
        </p:nvGraphicFramePr>
        <p:xfrm>
          <a:off x="685800" y="1257300"/>
          <a:ext cx="8153400" cy="1275160"/>
        </p:xfrm>
        <a:graphic>
          <a:graphicData uri="http://schemas.openxmlformats.org/presentationml/2006/ole">
            <mc:AlternateContent xmlns:mc="http://schemas.openxmlformats.org/markup-compatibility/2006">
              <mc:Choice xmlns:v="urn:schemas-microsoft-com:vml" Requires="v">
                <p:oleObj spid="_x0000_s3073" name="Worksheet" r:id="rId4" imgW="9499600" imgH="1981200" progId="Excel.Sheet.8">
                  <p:embed/>
                </p:oleObj>
              </mc:Choice>
              <mc:Fallback>
                <p:oleObj name="Worksheet" r:id="rId4" imgW="9499600" imgH="1981200" progId="Excel.Sheet.8">
                  <p:embed/>
                  <p:pic>
                    <p:nvPicPr>
                      <p:cNvPr id="0" name=""/>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1257300"/>
                        <a:ext cx="8153400" cy="127516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58403" name="Text Box 221"/>
          <p:cNvSpPr txBox="1">
            <a:spLocks noChangeArrowheads="1"/>
          </p:cNvSpPr>
          <p:nvPr/>
        </p:nvSpPr>
        <p:spPr bwMode="auto">
          <a:xfrm>
            <a:off x="838200" y="3429000"/>
            <a:ext cx="26611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t>Industry average Sales/Cap Ratio</a:t>
            </a:r>
            <a:endParaRPr lang="en-US"/>
          </a:p>
        </p:txBody>
      </p:sp>
      <p:sp>
        <p:nvSpPr>
          <p:cNvPr id="358404" name="Line 222"/>
          <p:cNvSpPr>
            <a:spLocks noChangeShapeType="1"/>
          </p:cNvSpPr>
          <p:nvPr/>
        </p:nvSpPr>
        <p:spPr bwMode="auto">
          <a:xfrm flipV="1">
            <a:off x="1752600" y="2571750"/>
            <a:ext cx="1828800" cy="9144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58405" name="Text Box 224"/>
          <p:cNvSpPr txBox="1">
            <a:spLocks noChangeArrowheads="1"/>
          </p:cNvSpPr>
          <p:nvPr/>
        </p:nvSpPr>
        <p:spPr bwMode="auto">
          <a:xfrm>
            <a:off x="5165726" y="2845594"/>
            <a:ext cx="268287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t>Capital invested in year t+!= Capital invested in year t + Reinvestment in year t+1</a:t>
            </a:r>
            <a:endParaRPr lang="en-US"/>
          </a:p>
        </p:txBody>
      </p:sp>
      <p:sp>
        <p:nvSpPr>
          <p:cNvPr id="358406" name="Line 225"/>
          <p:cNvSpPr>
            <a:spLocks noChangeShapeType="1"/>
          </p:cNvSpPr>
          <p:nvPr/>
        </p:nvSpPr>
        <p:spPr bwMode="auto">
          <a:xfrm flipH="1" flipV="1">
            <a:off x="5562600" y="2571750"/>
            <a:ext cx="152400" cy="28575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58407" name="Footer Placeholder 3"/>
          <p:cNvSpPr>
            <a:spLocks noGrp="1"/>
          </p:cNvSpPr>
          <p:nvPr>
            <p:ph type="ftr" sz="quarter" idx="4294967295"/>
          </p:nvPr>
        </p:nvSpPr>
        <p:spPr bwMode="auto">
          <a:xfrm>
            <a:off x="452363" y="4746776"/>
            <a:ext cx="5421313" cy="27384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400" dirty="0">
                <a:solidFill>
                  <a:schemeClr val="tx2"/>
                </a:solidFill>
              </a:rPr>
              <a:t>Aswath Damodaran</a:t>
            </a:r>
          </a:p>
        </p:txBody>
      </p:sp>
    </p:spTree>
    <p:extLst>
      <p:ext uri="{BB962C8B-B14F-4D97-AF65-F5344CB8AC3E}">
        <p14:creationId xmlns:p14="http://schemas.microsoft.com/office/powerpoint/2010/main" val="3991271620"/>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113</TotalTime>
  <Words>1175</Words>
  <Application>Microsoft Macintosh PowerPoint</Application>
  <PresentationFormat>On-screen Show (16:9)</PresentationFormat>
  <Paragraphs>100</Paragraphs>
  <Slides>11</Slides>
  <Notes>7</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11</vt:i4>
      </vt:variant>
    </vt:vector>
  </HeadingPairs>
  <TitlesOfParts>
    <vt:vector size="13" baseType="lpstr">
      <vt:lpstr>Basic</vt:lpstr>
      <vt:lpstr>Microsoft Excel 97 - 2004 Worksheet</vt:lpstr>
      <vt:lpstr>Session 8: Estimating Growth</vt:lpstr>
      <vt:lpstr>Growth in Earnings</vt:lpstr>
      <vt:lpstr>I. Historical Growth in EPS</vt:lpstr>
      <vt:lpstr>II. Management/Analyst Forecasts</vt:lpstr>
      <vt:lpstr>III. Fundamental Growth</vt:lpstr>
      <vt:lpstr>a. New Investment Growth</vt:lpstr>
      <vt:lpstr>The Key Number: Return on Capital (Equity)</vt:lpstr>
      <vt:lpstr>b. Efficiency Growth</vt:lpstr>
      <vt:lpstr>Revenue Growth and Operating Margins</vt:lpstr>
      <vt:lpstr>Sirius Radio: Revenues and Revenue Growth- 
June 2006</vt:lpstr>
      <vt:lpstr>Sirius: Reinvestment Needs</vt:lpstr>
    </vt:vector>
  </TitlesOfParts>
  <Company>Stern School of Business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8: Estimating Growth</dc:title>
  <dc:creator>Aswath Damodaran</dc:creator>
  <cp:lastModifiedBy>Aswath Damodaran</cp:lastModifiedBy>
  <cp:revision>8</cp:revision>
  <dcterms:created xsi:type="dcterms:W3CDTF">2011-11-03T12:32:59Z</dcterms:created>
  <dcterms:modified xsi:type="dcterms:W3CDTF">2013-01-26T19:09:24Z</dcterms:modified>
</cp:coreProperties>
</file>