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3.xml" ContentType="application/vnd.openxmlformats-officedocument.drawingml.chartshape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3" r:id="rId1"/>
  </p:sldMasterIdLst>
  <p:notesMasterIdLst>
    <p:notesMasterId r:id="rId104"/>
  </p:notesMasterIdLst>
  <p:handoutMasterIdLst>
    <p:handoutMasterId r:id="rId105"/>
  </p:handoutMasterIdLst>
  <p:sldIdLst>
    <p:sldId id="256" r:id="rId2"/>
    <p:sldId id="258" r:id="rId3"/>
    <p:sldId id="274" r:id="rId4"/>
    <p:sldId id="935" r:id="rId5"/>
    <p:sldId id="290" r:id="rId6"/>
    <p:sldId id="291" r:id="rId7"/>
    <p:sldId id="981" r:id="rId8"/>
    <p:sldId id="980" r:id="rId9"/>
    <p:sldId id="982" r:id="rId10"/>
    <p:sldId id="936" r:id="rId11"/>
    <p:sldId id="343" r:id="rId12"/>
    <p:sldId id="915" r:id="rId13"/>
    <p:sldId id="916" r:id="rId14"/>
    <p:sldId id="937" r:id="rId15"/>
    <p:sldId id="906" r:id="rId16"/>
    <p:sldId id="349" r:id="rId17"/>
    <p:sldId id="983" r:id="rId18"/>
    <p:sldId id="987" r:id="rId19"/>
    <p:sldId id="989" r:id="rId20"/>
    <p:sldId id="997" r:id="rId21"/>
    <p:sldId id="988" r:id="rId22"/>
    <p:sldId id="990" r:id="rId23"/>
    <p:sldId id="369" r:id="rId24"/>
    <p:sldId id="373" r:id="rId25"/>
    <p:sldId id="939" r:id="rId26"/>
    <p:sldId id="943" r:id="rId27"/>
    <p:sldId id="940" r:id="rId28"/>
    <p:sldId id="976" r:id="rId29"/>
    <p:sldId id="932" r:id="rId30"/>
    <p:sldId id="388" r:id="rId31"/>
    <p:sldId id="918" r:id="rId32"/>
    <p:sldId id="978" r:id="rId33"/>
    <p:sldId id="941" r:id="rId34"/>
    <p:sldId id="977" r:id="rId35"/>
    <p:sldId id="412" r:id="rId36"/>
    <p:sldId id="914" r:id="rId37"/>
    <p:sldId id="984" r:id="rId38"/>
    <p:sldId id="910" r:id="rId39"/>
    <p:sldId id="979" r:id="rId40"/>
    <p:sldId id="911" r:id="rId41"/>
    <p:sldId id="922" r:id="rId42"/>
    <p:sldId id="923" r:id="rId43"/>
    <p:sldId id="459" r:id="rId44"/>
    <p:sldId id="460" r:id="rId45"/>
    <p:sldId id="461" r:id="rId46"/>
    <p:sldId id="942" r:id="rId47"/>
    <p:sldId id="474" r:id="rId48"/>
    <p:sldId id="999" r:id="rId49"/>
    <p:sldId id="1004" r:id="rId50"/>
    <p:sldId id="481" r:id="rId51"/>
    <p:sldId id="485" r:id="rId52"/>
    <p:sldId id="944" r:id="rId53"/>
    <p:sldId id="945" r:id="rId54"/>
    <p:sldId id="985" r:id="rId55"/>
    <p:sldId id="946" r:id="rId56"/>
    <p:sldId id="947" r:id="rId57"/>
    <p:sldId id="488" r:id="rId58"/>
    <p:sldId id="991" r:id="rId59"/>
    <p:sldId id="993" r:id="rId60"/>
    <p:sldId id="948" r:id="rId61"/>
    <p:sldId id="994" r:id="rId62"/>
    <p:sldId id="1005" r:id="rId63"/>
    <p:sldId id="622" r:id="rId64"/>
    <p:sldId id="648" r:id="rId65"/>
    <p:sldId id="925" r:id="rId66"/>
    <p:sldId id="679" r:id="rId67"/>
    <p:sldId id="995" r:id="rId68"/>
    <p:sldId id="1000" r:id="rId69"/>
    <p:sldId id="1006" r:id="rId70"/>
    <p:sldId id="926" r:id="rId71"/>
    <p:sldId id="986" r:id="rId72"/>
    <p:sldId id="742" r:id="rId73"/>
    <p:sldId id="905" r:id="rId74"/>
    <p:sldId id="950" r:id="rId75"/>
    <p:sldId id="776" r:id="rId76"/>
    <p:sldId id="780" r:id="rId77"/>
    <p:sldId id="820" r:id="rId78"/>
    <p:sldId id="821" r:id="rId79"/>
    <p:sldId id="822" r:id="rId80"/>
    <p:sldId id="823" r:id="rId81"/>
    <p:sldId id="912" r:id="rId82"/>
    <p:sldId id="996" r:id="rId83"/>
    <p:sldId id="1007" r:id="rId84"/>
    <p:sldId id="833" r:id="rId85"/>
    <p:sldId id="837" r:id="rId86"/>
    <p:sldId id="858" r:id="rId87"/>
    <p:sldId id="864" r:id="rId88"/>
    <p:sldId id="1001" r:id="rId89"/>
    <p:sldId id="1003" r:id="rId90"/>
    <p:sldId id="893" r:id="rId91"/>
    <p:sldId id="957" r:id="rId92"/>
    <p:sldId id="961" r:id="rId93"/>
    <p:sldId id="1008" r:id="rId94"/>
    <p:sldId id="965" r:id="rId95"/>
    <p:sldId id="966" r:id="rId96"/>
    <p:sldId id="969" r:id="rId97"/>
    <p:sldId id="970" r:id="rId98"/>
    <p:sldId id="972" r:id="rId99"/>
    <p:sldId id="974" r:id="rId100"/>
    <p:sldId id="951" r:id="rId101"/>
    <p:sldId id="955" r:id="rId102"/>
    <p:sldId id="895" r:id="rId103"/>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3682"/>
  </p:normalViewPr>
  <p:slideViewPr>
    <p:cSldViewPr>
      <p:cViewPr>
        <p:scale>
          <a:sx n="100" d="100"/>
          <a:sy n="100" d="100"/>
        </p:scale>
        <p:origin x="912" y="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744"/>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notesMaster" Target="notesMasters/notesMaster1.xml"/><Relationship Id="rId105" Type="http://schemas.openxmlformats.org/officeDocument/2006/relationships/handoutMaster" Target="handoutMasters/handoutMaster1.xml"/><Relationship Id="rId106" Type="http://schemas.openxmlformats.org/officeDocument/2006/relationships/presProps" Target="presProps.xml"/><Relationship Id="rId107"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theme" Target="theme/theme1.xml"/><Relationship Id="rId10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charts/_rels/chart1.xml.rels><?xml version="1.0" encoding="UTF-8" standalone="yes"?>
<Relationships xmlns="http://schemas.openxmlformats.org/package/2006/relationships"><Relationship Id="rId3" Type="http://schemas.openxmlformats.org/officeDocument/2006/relationships/oleObject" Target="file://localhost/All%20My%20Stuff/TEACHING/ShellSeminar/Shellbreakdown.xlsx" TargetMode="External"/><Relationship Id="rId4" Type="http://schemas.openxmlformats.org/officeDocument/2006/relationships/chartUserShapes" Target="../drawings/drawing1.xml"/><Relationship Id="rId1" Type="http://schemas.microsoft.com/office/2011/relationships/chartStyle" Target="style1.xml"/><Relationship Id="rId2" Type="http://schemas.microsoft.com/office/2011/relationships/chartColorStyle" Target="colors1.xml"/></Relationships>
</file>

<file path=ppt/charts/_rels/chart2.xml.rels><?xml version="1.0" encoding="UTF-8" standalone="yes"?>
<Relationships xmlns="http://schemas.openxmlformats.org/package/2006/relationships"><Relationship Id="rId3" Type="http://schemas.openxmlformats.org/officeDocument/2006/relationships/oleObject" Target="file://localhost/All%20My%20Stuff/TEACHING/ShellSeminar/Shellbreakdown.xlsx" TargetMode="External"/><Relationship Id="rId4" Type="http://schemas.openxmlformats.org/officeDocument/2006/relationships/chartUserShapes" Target="../drawings/drawing2.xml"/><Relationship Id="rId1" Type="http://schemas.microsoft.com/office/2011/relationships/chartStyle" Target="style2.xml"/><Relationship Id="rId2" Type="http://schemas.microsoft.com/office/2011/relationships/chartColorStyle" Target="colors2.xm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localhost/All%20My%20Stuff/Blog%20stuff/Negative%20Interest%20Rates/currencyriskfree.xls" TargetMode="External"/></Relationships>
</file>

<file path=ppt/charts/_rels/chart4.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file://localhost/All%20My%20Stuff/TEACHING/ShellSeminar/OilCrossSection.xlsx" TargetMode="External"/></Relationships>
</file>

<file path=ppt/charts/_rels/chart5.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oleObject" Target="file://localhost/Users/aswath1/Documents/BGValuation.xlsx" TargetMode="External"/></Relationships>
</file>

<file path=ppt/charts/_rels/chart6.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oleObject" Target="file://localhost/All%20My%20Stuff/TEACHING/ShellSeminar/Shellbreakdown.xlsx" TargetMode="External"/></Relationships>
</file>

<file path=ppt/charts/_rels/chart7.xml.rels><?xml version="1.0" encoding="UTF-8" standalone="yes"?>
<Relationships xmlns="http://schemas.openxmlformats.org/package/2006/relationships"><Relationship Id="rId1" Type="http://schemas.microsoft.com/office/2011/relationships/chartStyle" Target="style6.xml"/><Relationship Id="rId2" Type="http://schemas.microsoft.com/office/2011/relationships/chartColorStyle" Target="colors6.xml"/><Relationship Id="rId3" Type="http://schemas.openxmlformats.org/officeDocument/2006/relationships/oleObject" Target="file://localhost/All%20My%20Stuff/TEACHING/ShellSeminar/OilCrossSection.xlsx" TargetMode="External"/></Relationships>
</file>

<file path=ppt/charts/_rels/chart8.xml.rels><?xml version="1.0" encoding="UTF-8" standalone="yes"?>
<Relationships xmlns="http://schemas.openxmlformats.org/package/2006/relationships"><Relationship Id="rId1" Type="http://schemas.microsoft.com/office/2011/relationships/chartStyle" Target="style7.xml"/><Relationship Id="rId2" Type="http://schemas.microsoft.com/office/2011/relationships/chartColorStyle" Target="colors7.xml"/><Relationship Id="rId3" Type="http://schemas.openxmlformats.org/officeDocument/2006/relationships/oleObject" Target="file://localhost/All%20My%20Stuff/TEACHING/ShellSeminar/OilCrossSection.xlsx" TargetMode="External"/></Relationships>
</file>

<file path=ppt/charts/_rels/chart9.xml.rels><?xml version="1.0" encoding="UTF-8" standalone="yes"?>
<Relationships xmlns="http://schemas.openxmlformats.org/package/2006/relationships"><Relationship Id="rId1" Type="http://schemas.microsoft.com/office/2011/relationships/chartStyle" Target="style8.xml"/><Relationship Id="rId2" Type="http://schemas.microsoft.com/office/2011/relationships/chartColorStyle" Target="colors8.xml"/><Relationship Id="rId3" Type="http://schemas.openxmlformats.org/officeDocument/2006/relationships/oleObject" Target="file://localhost/All%20My%20Stuff/TEACHING/ShellSeminar/OilCrossSection.xlsx" TargetMode="External"/></Relationships>
</file>

<file path=ppt/charts/_rels/chart10.xml.rels><?xml version="1.0" encoding="UTF-8" standalone="yes"?>
<Relationships xmlns="http://schemas.openxmlformats.org/package/2006/relationships"><Relationship Id="rId1" Type="http://schemas.microsoft.com/office/2011/relationships/chartStyle" Target="style9.xml"/><Relationship Id="rId2" Type="http://schemas.microsoft.com/office/2011/relationships/chartColorStyle" Target="colors9.xml"/><Relationship Id="rId3" Type="http://schemas.openxmlformats.org/officeDocument/2006/relationships/oleObject" Target="Workbook1"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file://localhost/All%20My%20Stuff/TEACHING/ShellSeminar/OilCrossSection.xlsx" TargetMode="External"/><Relationship Id="rId4" Type="http://schemas.openxmlformats.org/officeDocument/2006/relationships/chartUserShapes" Target="../drawings/drawing3.xml"/><Relationship Id="rId1" Type="http://schemas.microsoft.com/office/2011/relationships/chartStyle" Target="style10.xml"/><Relationship Id="rId2" Type="http://schemas.microsoft.com/office/2011/relationships/chartColorStyle" Target="colors10.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Shell:</a:t>
            </a:r>
            <a:r>
              <a:rPr lang="en-US" i="1" baseline="0"/>
              <a:t> Revenues vs Oil Price</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'Revenues and Margins'!$A$2</c:f>
              <c:strCache>
                <c:ptCount val="1"/>
                <c:pt idx="0">
                  <c:v>Revenue</c:v>
                </c:pt>
              </c:strCache>
            </c:strRef>
          </c:tx>
          <c:spPr>
            <a:solidFill>
              <a:schemeClr val="accent1"/>
            </a:solidFill>
            <a:ln>
              <a:noFill/>
            </a:ln>
            <a:effectLst/>
          </c:spPr>
          <c:invertIfNegative val="0"/>
          <c:cat>
            <c:numRef>
              <c:f>'Revenues and Margins'!$B$1:$AB$1</c:f>
              <c:numCache>
                <c:formatCode>General</c:formatCode>
                <c:ptCount val="27"/>
                <c:pt idx="0">
                  <c:v>1989.0</c:v>
                </c:pt>
                <c:pt idx="1">
                  <c:v>1990.0</c:v>
                </c:pt>
                <c:pt idx="2">
                  <c:v>1991.0</c:v>
                </c:pt>
                <c:pt idx="3">
                  <c:v>1992.0</c:v>
                </c:pt>
                <c:pt idx="4">
                  <c:v>1993.0</c:v>
                </c:pt>
                <c:pt idx="5">
                  <c:v>1994.0</c:v>
                </c:pt>
                <c:pt idx="6">
                  <c:v>1995.0</c:v>
                </c:pt>
                <c:pt idx="7">
                  <c:v>1996.0</c:v>
                </c:pt>
                <c:pt idx="8">
                  <c:v>1997.0</c:v>
                </c:pt>
                <c:pt idx="9">
                  <c:v>1998.0</c:v>
                </c:pt>
                <c:pt idx="10">
                  <c:v>1999.0</c:v>
                </c:pt>
                <c:pt idx="11">
                  <c:v>2000.0</c:v>
                </c:pt>
                <c:pt idx="12">
                  <c:v>2001.0</c:v>
                </c:pt>
                <c:pt idx="13">
                  <c:v>2002.0</c:v>
                </c:pt>
                <c:pt idx="14">
                  <c:v>2003.0</c:v>
                </c:pt>
                <c:pt idx="15">
                  <c:v>2004.0</c:v>
                </c:pt>
                <c:pt idx="16">
                  <c:v>2005.0</c:v>
                </c:pt>
                <c:pt idx="17">
                  <c:v>2006.0</c:v>
                </c:pt>
                <c:pt idx="18">
                  <c:v>2007.0</c:v>
                </c:pt>
                <c:pt idx="19">
                  <c:v>2008.0</c:v>
                </c:pt>
                <c:pt idx="20">
                  <c:v>2009.0</c:v>
                </c:pt>
                <c:pt idx="21">
                  <c:v>2010.0</c:v>
                </c:pt>
                <c:pt idx="22">
                  <c:v>2011.0</c:v>
                </c:pt>
                <c:pt idx="23">
                  <c:v>2012.0</c:v>
                </c:pt>
                <c:pt idx="24">
                  <c:v>2013.0</c:v>
                </c:pt>
                <c:pt idx="25">
                  <c:v>2014.0</c:v>
                </c:pt>
                <c:pt idx="26">
                  <c:v>2015.0</c:v>
                </c:pt>
              </c:numCache>
            </c:numRef>
          </c:cat>
          <c:val>
            <c:numRef>
              <c:f>'Revenues and Margins'!$B$2:$AB$2</c:f>
              <c:numCache>
                <c:formatCode>_(* #,##0.0_);_(* \(#,##0.0\)_)\ ;_(* 0_)</c:formatCode>
                <c:ptCount val="27"/>
                <c:pt idx="0">
                  <c:v>84222.007</c:v>
                </c:pt>
                <c:pt idx="1">
                  <c:v>114583.755940584</c:v>
                </c:pt>
                <c:pt idx="2">
                  <c:v>108394.073941911</c:v>
                </c:pt>
                <c:pt idx="3">
                  <c:v>83254.337944974</c:v>
                </c:pt>
                <c:pt idx="4">
                  <c:v>93599.625</c:v>
                </c:pt>
                <c:pt idx="5">
                  <c:v>97011.778438071</c:v>
                </c:pt>
                <c:pt idx="6">
                  <c:v>69595.0</c:v>
                </c:pt>
                <c:pt idx="7">
                  <c:v>128313.0</c:v>
                </c:pt>
                <c:pt idx="8">
                  <c:v>128155.0</c:v>
                </c:pt>
                <c:pt idx="9">
                  <c:v>93692.0</c:v>
                </c:pt>
                <c:pt idx="10">
                  <c:v>105366.0</c:v>
                </c:pt>
                <c:pt idx="11">
                  <c:v>149146.0</c:v>
                </c:pt>
                <c:pt idx="12">
                  <c:v>125361.0</c:v>
                </c:pt>
                <c:pt idx="13">
                  <c:v>163453.0</c:v>
                </c:pt>
                <c:pt idx="14">
                  <c:v>198362.0</c:v>
                </c:pt>
                <c:pt idx="15">
                  <c:v>266386.0</c:v>
                </c:pt>
                <c:pt idx="16">
                  <c:v>306731.0</c:v>
                </c:pt>
                <c:pt idx="17">
                  <c:v>318845.0</c:v>
                </c:pt>
                <c:pt idx="18">
                  <c:v>355782.0</c:v>
                </c:pt>
                <c:pt idx="19">
                  <c:v>458361.0</c:v>
                </c:pt>
                <c:pt idx="20">
                  <c:v>278188.0</c:v>
                </c:pt>
                <c:pt idx="21">
                  <c:v>368056.0</c:v>
                </c:pt>
                <c:pt idx="22">
                  <c:v>470171.0</c:v>
                </c:pt>
                <c:pt idx="23">
                  <c:v>467153.0</c:v>
                </c:pt>
                <c:pt idx="24">
                  <c:v>451235.0</c:v>
                </c:pt>
                <c:pt idx="25">
                  <c:v>421105.0</c:v>
                </c:pt>
                <c:pt idx="26">
                  <c:v>264960.0</c:v>
                </c:pt>
              </c:numCache>
            </c:numRef>
          </c:val>
        </c:ser>
        <c:dLbls>
          <c:showLegendKey val="0"/>
          <c:showVal val="0"/>
          <c:showCatName val="0"/>
          <c:showSerName val="0"/>
          <c:showPercent val="0"/>
          <c:showBubbleSize val="0"/>
        </c:dLbls>
        <c:gapWidth val="150"/>
        <c:axId val="-2133360192"/>
        <c:axId val="-2133032864"/>
      </c:barChart>
      <c:lineChart>
        <c:grouping val="standard"/>
        <c:varyColors val="0"/>
        <c:ser>
          <c:idx val="4"/>
          <c:order val="1"/>
          <c:tx>
            <c:strRef>
              <c:f>'Revenues and Margins'!$A$6</c:f>
              <c:strCache>
                <c:ptCount val="1"/>
                <c:pt idx="0">
                  <c:v>Oil price</c:v>
                </c:pt>
              </c:strCache>
            </c:strRef>
          </c:tx>
          <c:spPr>
            <a:ln w="28575" cap="rnd">
              <a:solidFill>
                <a:schemeClr val="accent5"/>
              </a:solidFill>
              <a:round/>
            </a:ln>
            <a:effectLst/>
          </c:spPr>
          <c:marker>
            <c:symbol val="none"/>
          </c:marker>
          <c:cat>
            <c:numRef>
              <c:f>'Revenues and Margins'!$B$1:$AB$1</c:f>
              <c:numCache>
                <c:formatCode>General</c:formatCode>
                <c:ptCount val="27"/>
                <c:pt idx="0">
                  <c:v>1989.0</c:v>
                </c:pt>
                <c:pt idx="1">
                  <c:v>1990.0</c:v>
                </c:pt>
                <c:pt idx="2">
                  <c:v>1991.0</c:v>
                </c:pt>
                <c:pt idx="3">
                  <c:v>1992.0</c:v>
                </c:pt>
                <c:pt idx="4">
                  <c:v>1993.0</c:v>
                </c:pt>
                <c:pt idx="5">
                  <c:v>1994.0</c:v>
                </c:pt>
                <c:pt idx="6">
                  <c:v>1995.0</c:v>
                </c:pt>
                <c:pt idx="7">
                  <c:v>1996.0</c:v>
                </c:pt>
                <c:pt idx="8">
                  <c:v>1997.0</c:v>
                </c:pt>
                <c:pt idx="9">
                  <c:v>1998.0</c:v>
                </c:pt>
                <c:pt idx="10">
                  <c:v>1999.0</c:v>
                </c:pt>
                <c:pt idx="11">
                  <c:v>2000.0</c:v>
                </c:pt>
                <c:pt idx="12">
                  <c:v>2001.0</c:v>
                </c:pt>
                <c:pt idx="13">
                  <c:v>2002.0</c:v>
                </c:pt>
                <c:pt idx="14">
                  <c:v>2003.0</c:v>
                </c:pt>
                <c:pt idx="15">
                  <c:v>2004.0</c:v>
                </c:pt>
                <c:pt idx="16">
                  <c:v>2005.0</c:v>
                </c:pt>
                <c:pt idx="17">
                  <c:v>2006.0</c:v>
                </c:pt>
                <c:pt idx="18">
                  <c:v>2007.0</c:v>
                </c:pt>
                <c:pt idx="19">
                  <c:v>2008.0</c:v>
                </c:pt>
                <c:pt idx="20">
                  <c:v>2009.0</c:v>
                </c:pt>
                <c:pt idx="21">
                  <c:v>2010.0</c:v>
                </c:pt>
                <c:pt idx="22">
                  <c:v>2011.0</c:v>
                </c:pt>
                <c:pt idx="23">
                  <c:v>2012.0</c:v>
                </c:pt>
                <c:pt idx="24">
                  <c:v>2013.0</c:v>
                </c:pt>
                <c:pt idx="25">
                  <c:v>2014.0</c:v>
                </c:pt>
                <c:pt idx="26">
                  <c:v>2015.0</c:v>
                </c:pt>
              </c:numCache>
            </c:numRef>
          </c:cat>
          <c:val>
            <c:numRef>
              <c:f>'Revenues and Margins'!$B$6:$AB$6</c:f>
              <c:numCache>
                <c:formatCode>_("$"* #,##0.00_);_("$"* \(#,##0.00\);_("$"* "-"??_);_(@_)</c:formatCode>
                <c:ptCount val="27"/>
                <c:pt idx="0">
                  <c:v>18.23</c:v>
                </c:pt>
                <c:pt idx="1">
                  <c:v>23.76</c:v>
                </c:pt>
                <c:pt idx="2">
                  <c:v>20.04</c:v>
                </c:pt>
                <c:pt idx="3">
                  <c:v>19.32</c:v>
                </c:pt>
                <c:pt idx="4">
                  <c:v>17.01</c:v>
                </c:pt>
                <c:pt idx="5">
                  <c:v>15.86</c:v>
                </c:pt>
                <c:pt idx="6">
                  <c:v>17.02</c:v>
                </c:pt>
                <c:pt idx="7">
                  <c:v>20.64</c:v>
                </c:pt>
                <c:pt idx="8">
                  <c:v>19.11</c:v>
                </c:pt>
                <c:pt idx="9">
                  <c:v>12.76</c:v>
                </c:pt>
                <c:pt idx="10">
                  <c:v>17.9</c:v>
                </c:pt>
                <c:pt idx="11">
                  <c:v>28.66</c:v>
                </c:pt>
                <c:pt idx="12">
                  <c:v>24.46</c:v>
                </c:pt>
                <c:pt idx="13">
                  <c:v>24.99</c:v>
                </c:pt>
                <c:pt idx="14">
                  <c:v>28.85</c:v>
                </c:pt>
                <c:pt idx="15">
                  <c:v>38.26</c:v>
                </c:pt>
                <c:pt idx="16">
                  <c:v>54.57</c:v>
                </c:pt>
                <c:pt idx="17">
                  <c:v>65.16</c:v>
                </c:pt>
                <c:pt idx="18">
                  <c:v>72.44</c:v>
                </c:pt>
                <c:pt idx="19">
                  <c:v>96.94</c:v>
                </c:pt>
                <c:pt idx="20">
                  <c:v>61.74</c:v>
                </c:pt>
                <c:pt idx="21">
                  <c:v>79.61</c:v>
                </c:pt>
                <c:pt idx="22">
                  <c:v>111.26</c:v>
                </c:pt>
                <c:pt idx="23">
                  <c:v>111.57</c:v>
                </c:pt>
                <c:pt idx="24">
                  <c:v>108.56</c:v>
                </c:pt>
                <c:pt idx="25">
                  <c:v>98.97</c:v>
                </c:pt>
                <c:pt idx="26">
                  <c:v>52.32</c:v>
                </c:pt>
              </c:numCache>
            </c:numRef>
          </c:val>
          <c:smooth val="0"/>
        </c:ser>
        <c:dLbls>
          <c:showLegendKey val="0"/>
          <c:showVal val="0"/>
          <c:showCatName val="0"/>
          <c:showSerName val="0"/>
          <c:showPercent val="0"/>
          <c:showBubbleSize val="0"/>
        </c:dLbls>
        <c:marker val="1"/>
        <c:smooth val="0"/>
        <c:axId val="-2133265904"/>
        <c:axId val="-2133076384"/>
      </c:lineChart>
      <c:catAx>
        <c:axId val="-2133360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33032864"/>
        <c:crosses val="autoZero"/>
        <c:auto val="1"/>
        <c:lblAlgn val="ctr"/>
        <c:lblOffset val="100"/>
        <c:noMultiLvlLbl val="0"/>
      </c:catAx>
      <c:valAx>
        <c:axId val="-21330328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Revenues (in millions of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33360192"/>
        <c:crosses val="autoZero"/>
        <c:crossBetween val="between"/>
      </c:valAx>
      <c:valAx>
        <c:axId val="-2133076384"/>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Average Oil Price during year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33265904"/>
        <c:crosses val="max"/>
        <c:crossBetween val="between"/>
      </c:valAx>
      <c:catAx>
        <c:axId val="-2133265904"/>
        <c:scaling>
          <c:orientation val="minMax"/>
        </c:scaling>
        <c:delete val="1"/>
        <c:axPos val="b"/>
        <c:numFmt formatCode="General" sourceLinked="0"/>
        <c:majorTickMark val="out"/>
        <c:minorTickMark val="none"/>
        <c:tickLblPos val="nextTo"/>
        <c:crossAx val="-213307638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Operating</a:t>
            </a:r>
            <a:r>
              <a:rPr lang="en-US" i="1" baseline="0"/>
              <a:t> Income and Oil Prices - Shell from 1989 to 2015</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'Revenues and Margins'!$A$3</c:f>
              <c:strCache>
                <c:ptCount val="1"/>
                <c:pt idx="0">
                  <c:v>  Operating Income</c:v>
                </c:pt>
              </c:strCache>
            </c:strRef>
          </c:tx>
          <c:spPr>
            <a:solidFill>
              <a:schemeClr val="accent2"/>
            </a:solidFill>
            <a:ln>
              <a:noFill/>
            </a:ln>
            <a:effectLst/>
          </c:spPr>
          <c:invertIfNegative val="0"/>
          <c:cat>
            <c:numRef>
              <c:f>'Revenues and Margins'!$B$1:$AB$1</c:f>
              <c:numCache>
                <c:formatCode>General</c:formatCode>
                <c:ptCount val="27"/>
                <c:pt idx="0">
                  <c:v>1989.0</c:v>
                </c:pt>
                <c:pt idx="1">
                  <c:v>1990.0</c:v>
                </c:pt>
                <c:pt idx="2">
                  <c:v>1991.0</c:v>
                </c:pt>
                <c:pt idx="3">
                  <c:v>1992.0</c:v>
                </c:pt>
                <c:pt idx="4">
                  <c:v>1993.0</c:v>
                </c:pt>
                <c:pt idx="5">
                  <c:v>1994.0</c:v>
                </c:pt>
                <c:pt idx="6">
                  <c:v>1995.0</c:v>
                </c:pt>
                <c:pt idx="7">
                  <c:v>1996.0</c:v>
                </c:pt>
                <c:pt idx="8">
                  <c:v>1997.0</c:v>
                </c:pt>
                <c:pt idx="9">
                  <c:v>1998.0</c:v>
                </c:pt>
                <c:pt idx="10">
                  <c:v>1999.0</c:v>
                </c:pt>
                <c:pt idx="11">
                  <c:v>2000.0</c:v>
                </c:pt>
                <c:pt idx="12">
                  <c:v>2001.0</c:v>
                </c:pt>
                <c:pt idx="13">
                  <c:v>2002.0</c:v>
                </c:pt>
                <c:pt idx="14">
                  <c:v>2003.0</c:v>
                </c:pt>
                <c:pt idx="15">
                  <c:v>2004.0</c:v>
                </c:pt>
                <c:pt idx="16">
                  <c:v>2005.0</c:v>
                </c:pt>
                <c:pt idx="17">
                  <c:v>2006.0</c:v>
                </c:pt>
                <c:pt idx="18">
                  <c:v>2007.0</c:v>
                </c:pt>
                <c:pt idx="19">
                  <c:v>2008.0</c:v>
                </c:pt>
                <c:pt idx="20">
                  <c:v>2009.0</c:v>
                </c:pt>
                <c:pt idx="21">
                  <c:v>2010.0</c:v>
                </c:pt>
                <c:pt idx="22">
                  <c:v>2011.0</c:v>
                </c:pt>
                <c:pt idx="23">
                  <c:v>2012.0</c:v>
                </c:pt>
                <c:pt idx="24">
                  <c:v>2013.0</c:v>
                </c:pt>
                <c:pt idx="25">
                  <c:v>2014.0</c:v>
                </c:pt>
                <c:pt idx="26">
                  <c:v>2015.0</c:v>
                </c:pt>
              </c:numCache>
            </c:numRef>
          </c:cat>
          <c:val>
            <c:numRef>
              <c:f>'Revenues and Margins'!$B$3:$AB$3</c:f>
              <c:numCache>
                <c:formatCode>_(* #,##0.0_);_(* \(#,##0.0\)_)\ ;_(* 0_)</c:formatCode>
                <c:ptCount val="27"/>
                <c:pt idx="0">
                  <c:v>9275.3025</c:v>
                </c:pt>
                <c:pt idx="1">
                  <c:v>13703.920992894</c:v>
                </c:pt>
                <c:pt idx="2">
                  <c:v>8359.679995519999</c:v>
                </c:pt>
                <c:pt idx="3">
                  <c:v>6455.970995732997</c:v>
                </c:pt>
                <c:pt idx="4">
                  <c:v>7242.705</c:v>
                </c:pt>
                <c:pt idx="5">
                  <c:v>8181.829494777</c:v>
                </c:pt>
                <c:pt idx="6">
                  <c:v>6709.0</c:v>
                </c:pt>
                <c:pt idx="7">
                  <c:v>15201.0</c:v>
                </c:pt>
                <c:pt idx="8">
                  <c:v>13812.0</c:v>
                </c:pt>
                <c:pt idx="9">
                  <c:v>6873.0</c:v>
                </c:pt>
                <c:pt idx="10">
                  <c:v>12911.0</c:v>
                </c:pt>
                <c:pt idx="11">
                  <c:v>20641.0</c:v>
                </c:pt>
                <c:pt idx="12">
                  <c:v>16629.0</c:v>
                </c:pt>
                <c:pt idx="13">
                  <c:v>15253.0</c:v>
                </c:pt>
                <c:pt idx="14">
                  <c:v>19236.0</c:v>
                </c:pt>
                <c:pt idx="15">
                  <c:v>25279.0</c:v>
                </c:pt>
                <c:pt idx="16">
                  <c:v>36970.0</c:v>
                </c:pt>
                <c:pt idx="17">
                  <c:v>37678.0</c:v>
                </c:pt>
                <c:pt idx="18">
                  <c:v>37847.0</c:v>
                </c:pt>
                <c:pt idx="19">
                  <c:v>39794.0</c:v>
                </c:pt>
                <c:pt idx="20">
                  <c:v>16080.0</c:v>
                </c:pt>
                <c:pt idx="21">
                  <c:v>27571.0</c:v>
                </c:pt>
                <c:pt idx="22">
                  <c:v>43764.0</c:v>
                </c:pt>
                <c:pt idx="23">
                  <c:v>37879.0</c:v>
                </c:pt>
                <c:pt idx="24">
                  <c:v>27769.0</c:v>
                </c:pt>
                <c:pt idx="25">
                  <c:v>23026.0</c:v>
                </c:pt>
                <c:pt idx="26">
                  <c:v>-2322.0</c:v>
                </c:pt>
              </c:numCache>
            </c:numRef>
          </c:val>
        </c:ser>
        <c:dLbls>
          <c:showLegendKey val="0"/>
          <c:showVal val="0"/>
          <c:showCatName val="0"/>
          <c:showSerName val="0"/>
          <c:showPercent val="0"/>
          <c:showBubbleSize val="0"/>
        </c:dLbls>
        <c:gapWidth val="150"/>
        <c:axId val="-1988777712"/>
        <c:axId val="-1985295808"/>
      </c:barChart>
      <c:lineChart>
        <c:grouping val="standard"/>
        <c:varyColors val="0"/>
        <c:ser>
          <c:idx val="4"/>
          <c:order val="1"/>
          <c:tx>
            <c:strRef>
              <c:f>'Revenues and Margins'!$A$6</c:f>
              <c:strCache>
                <c:ptCount val="1"/>
                <c:pt idx="0">
                  <c:v>Oil price</c:v>
                </c:pt>
              </c:strCache>
            </c:strRef>
          </c:tx>
          <c:spPr>
            <a:ln w="28575" cap="rnd">
              <a:solidFill>
                <a:schemeClr val="accent5"/>
              </a:solidFill>
              <a:round/>
            </a:ln>
            <a:effectLst/>
          </c:spPr>
          <c:marker>
            <c:symbol val="none"/>
          </c:marker>
          <c:cat>
            <c:numRef>
              <c:f>'Revenues and Margins'!$B$1:$AB$1</c:f>
              <c:numCache>
                <c:formatCode>General</c:formatCode>
                <c:ptCount val="27"/>
                <c:pt idx="0">
                  <c:v>1989.0</c:v>
                </c:pt>
                <c:pt idx="1">
                  <c:v>1990.0</c:v>
                </c:pt>
                <c:pt idx="2">
                  <c:v>1991.0</c:v>
                </c:pt>
                <c:pt idx="3">
                  <c:v>1992.0</c:v>
                </c:pt>
                <c:pt idx="4">
                  <c:v>1993.0</c:v>
                </c:pt>
                <c:pt idx="5">
                  <c:v>1994.0</c:v>
                </c:pt>
                <c:pt idx="6">
                  <c:v>1995.0</c:v>
                </c:pt>
                <c:pt idx="7">
                  <c:v>1996.0</c:v>
                </c:pt>
                <c:pt idx="8">
                  <c:v>1997.0</c:v>
                </c:pt>
                <c:pt idx="9">
                  <c:v>1998.0</c:v>
                </c:pt>
                <c:pt idx="10">
                  <c:v>1999.0</c:v>
                </c:pt>
                <c:pt idx="11">
                  <c:v>2000.0</c:v>
                </c:pt>
                <c:pt idx="12">
                  <c:v>2001.0</c:v>
                </c:pt>
                <c:pt idx="13">
                  <c:v>2002.0</c:v>
                </c:pt>
                <c:pt idx="14">
                  <c:v>2003.0</c:v>
                </c:pt>
                <c:pt idx="15">
                  <c:v>2004.0</c:v>
                </c:pt>
                <c:pt idx="16">
                  <c:v>2005.0</c:v>
                </c:pt>
                <c:pt idx="17">
                  <c:v>2006.0</c:v>
                </c:pt>
                <c:pt idx="18">
                  <c:v>2007.0</c:v>
                </c:pt>
                <c:pt idx="19">
                  <c:v>2008.0</c:v>
                </c:pt>
                <c:pt idx="20">
                  <c:v>2009.0</c:v>
                </c:pt>
                <c:pt idx="21">
                  <c:v>2010.0</c:v>
                </c:pt>
                <c:pt idx="22">
                  <c:v>2011.0</c:v>
                </c:pt>
                <c:pt idx="23">
                  <c:v>2012.0</c:v>
                </c:pt>
                <c:pt idx="24">
                  <c:v>2013.0</c:v>
                </c:pt>
                <c:pt idx="25">
                  <c:v>2014.0</c:v>
                </c:pt>
                <c:pt idx="26">
                  <c:v>2015.0</c:v>
                </c:pt>
              </c:numCache>
            </c:numRef>
          </c:cat>
          <c:val>
            <c:numRef>
              <c:f>'Revenues and Margins'!$B$6:$AB$6</c:f>
              <c:numCache>
                <c:formatCode>_("$"* #,##0.00_);_("$"* \(#,##0.00\);_("$"* "-"??_);_(@_)</c:formatCode>
                <c:ptCount val="27"/>
                <c:pt idx="0">
                  <c:v>18.23</c:v>
                </c:pt>
                <c:pt idx="1">
                  <c:v>23.76</c:v>
                </c:pt>
                <c:pt idx="2">
                  <c:v>20.04</c:v>
                </c:pt>
                <c:pt idx="3">
                  <c:v>19.32</c:v>
                </c:pt>
                <c:pt idx="4">
                  <c:v>17.01</c:v>
                </c:pt>
                <c:pt idx="5">
                  <c:v>15.86</c:v>
                </c:pt>
                <c:pt idx="6">
                  <c:v>17.02</c:v>
                </c:pt>
                <c:pt idx="7">
                  <c:v>20.64</c:v>
                </c:pt>
                <c:pt idx="8">
                  <c:v>19.11</c:v>
                </c:pt>
                <c:pt idx="9">
                  <c:v>12.76</c:v>
                </c:pt>
                <c:pt idx="10">
                  <c:v>17.9</c:v>
                </c:pt>
                <c:pt idx="11">
                  <c:v>28.66</c:v>
                </c:pt>
                <c:pt idx="12">
                  <c:v>24.46</c:v>
                </c:pt>
                <c:pt idx="13">
                  <c:v>24.99</c:v>
                </c:pt>
                <c:pt idx="14">
                  <c:v>28.85</c:v>
                </c:pt>
                <c:pt idx="15">
                  <c:v>38.26</c:v>
                </c:pt>
                <c:pt idx="16">
                  <c:v>54.57</c:v>
                </c:pt>
                <c:pt idx="17">
                  <c:v>65.16</c:v>
                </c:pt>
                <c:pt idx="18">
                  <c:v>72.44</c:v>
                </c:pt>
                <c:pt idx="19">
                  <c:v>96.94</c:v>
                </c:pt>
                <c:pt idx="20">
                  <c:v>61.74</c:v>
                </c:pt>
                <c:pt idx="21">
                  <c:v>79.61</c:v>
                </c:pt>
                <c:pt idx="22">
                  <c:v>111.26</c:v>
                </c:pt>
                <c:pt idx="23">
                  <c:v>111.57</c:v>
                </c:pt>
                <c:pt idx="24">
                  <c:v>108.56</c:v>
                </c:pt>
                <c:pt idx="25">
                  <c:v>98.97</c:v>
                </c:pt>
                <c:pt idx="26">
                  <c:v>52.32</c:v>
                </c:pt>
              </c:numCache>
            </c:numRef>
          </c:val>
          <c:smooth val="0"/>
        </c:ser>
        <c:dLbls>
          <c:showLegendKey val="0"/>
          <c:showVal val="0"/>
          <c:showCatName val="0"/>
          <c:showSerName val="0"/>
          <c:showPercent val="0"/>
          <c:showBubbleSize val="0"/>
        </c:dLbls>
        <c:marker val="1"/>
        <c:smooth val="0"/>
        <c:axId val="-1985174912"/>
        <c:axId val="-1985344256"/>
      </c:lineChart>
      <c:catAx>
        <c:axId val="-1988777712"/>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5295808"/>
        <c:crosses val="autoZero"/>
        <c:auto val="1"/>
        <c:lblAlgn val="ctr"/>
        <c:lblOffset val="100"/>
        <c:noMultiLvlLbl val="0"/>
      </c:catAx>
      <c:valAx>
        <c:axId val="-1985295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Operating Income (millions of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 #,##0.0_);_(* \(#,##0.0\)_)\ ;_(* 0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8777712"/>
        <c:crosses val="autoZero"/>
        <c:crossBetween val="between"/>
      </c:valAx>
      <c:valAx>
        <c:axId val="-1985344256"/>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Average Oil Price during year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quot;$&quot;* #,##0.00_);_(&quot;$&quot;* \(#,##0.00\);_(&quot;$&quot;* &quot;-&quot;??_);_(@_)"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5174912"/>
        <c:crosses val="max"/>
        <c:crossBetween val="between"/>
      </c:valAx>
      <c:catAx>
        <c:axId val="-1985174912"/>
        <c:scaling>
          <c:orientation val="minMax"/>
        </c:scaling>
        <c:delete val="1"/>
        <c:axPos val="b"/>
        <c:majorTickMark val="out"/>
        <c:minorTickMark val="none"/>
        <c:tickLblPos val="nextTo"/>
        <c:crossAx val="-19853442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Risk free Rates - March 2016</a:t>
            </a:r>
          </a:p>
        </c:rich>
      </c:tx>
      <c:overlay val="0"/>
      <c:spPr>
        <a:noFill/>
        <a:ln w="25400">
          <a:noFill/>
        </a:ln>
      </c:spPr>
    </c:title>
    <c:autoTitleDeleted val="0"/>
    <c:plotArea>
      <c:layout/>
      <c:barChart>
        <c:barDir val="col"/>
        <c:grouping val="stacked"/>
        <c:varyColors val="0"/>
        <c:ser>
          <c:idx val="1"/>
          <c:order val="0"/>
          <c:tx>
            <c:strRef>
              <c:f>'Risk free rates - March 2016'!$C$1</c:f>
              <c:strCache>
                <c:ptCount val="1"/>
                <c:pt idx="0">
                  <c:v>Risk free Rate</c:v>
                </c:pt>
              </c:strCache>
            </c:strRef>
          </c:tx>
          <c:spPr>
            <a:solidFill>
              <a:srgbClr val="C0504D"/>
            </a:solidFill>
            <a:ln w="25400">
              <a:noFill/>
            </a:ln>
          </c:spPr>
          <c:invertIfNegative val="0"/>
          <c:cat>
            <c:strRef>
              <c:f>'Risk free rates - March 2016'!$A$2:$A$43</c:f>
              <c:strCache>
                <c:ptCount val="42"/>
                <c:pt idx="0">
                  <c:v>Swiss Franc</c:v>
                </c:pt>
                <c:pt idx="1">
                  <c:v>Japanese Yen</c:v>
                </c:pt>
                <c:pt idx="2">
                  <c:v>Euro</c:v>
                </c:pt>
                <c:pt idx="3">
                  <c:v>Czech Koruna</c:v>
                </c:pt>
                <c:pt idx="4">
                  <c:v>Swedish Krona</c:v>
                </c:pt>
                <c:pt idx="5">
                  <c:v>Danish Krone</c:v>
                </c:pt>
                <c:pt idx="6">
                  <c:v>Taiwanese $</c:v>
                </c:pt>
                <c:pt idx="7">
                  <c:v>HK $</c:v>
                </c:pt>
                <c:pt idx="8">
                  <c:v>Canadian $</c:v>
                </c:pt>
                <c:pt idx="9">
                  <c:v>Norwegian Krone</c:v>
                </c:pt>
                <c:pt idx="10">
                  <c:v>British Pound</c:v>
                </c:pt>
                <c:pt idx="11">
                  <c:v>Israeli Shekel</c:v>
                </c:pt>
                <c:pt idx="12">
                  <c:v>Korean Won</c:v>
                </c:pt>
                <c:pt idx="13">
                  <c:v>Thai Baht</c:v>
                </c:pt>
                <c:pt idx="14">
                  <c:v>US $</c:v>
                </c:pt>
                <c:pt idx="15">
                  <c:v>Singapore $</c:v>
                </c:pt>
                <c:pt idx="16">
                  <c:v>Bulgarian Lev</c:v>
                </c:pt>
                <c:pt idx="17">
                  <c:v>Australian $</c:v>
                </c:pt>
                <c:pt idx="18">
                  <c:v>Polish Zloty</c:v>
                </c:pt>
                <c:pt idx="19">
                  <c:v>NZ $</c:v>
                </c:pt>
                <c:pt idx="20">
                  <c:v>Chinese Yuan</c:v>
                </c:pt>
                <c:pt idx="21">
                  <c:v>Hungarian Forint</c:v>
                </c:pt>
                <c:pt idx="22">
                  <c:v>Romanian Leu</c:v>
                </c:pt>
                <c:pt idx="23">
                  <c:v>Croatian Kuna</c:v>
                </c:pt>
                <c:pt idx="24">
                  <c:v>Phillipine Peso</c:v>
                </c:pt>
                <c:pt idx="25">
                  <c:v>Malyasian Ringgit</c:v>
                </c:pt>
                <c:pt idx="26">
                  <c:v>Chilean Peso</c:v>
                </c:pt>
                <c:pt idx="27">
                  <c:v>Iceland Krona</c:v>
                </c:pt>
                <c:pt idx="28">
                  <c:v>Mexican Peso</c:v>
                </c:pt>
                <c:pt idx="29">
                  <c:v>Peruvian Sol</c:v>
                </c:pt>
                <c:pt idx="30">
                  <c:v>Vietnamese Dong</c:v>
                </c:pt>
                <c:pt idx="31">
                  <c:v>Indian Rupee</c:v>
                </c:pt>
                <c:pt idx="32">
                  <c:v>Indonesian Rupiah</c:v>
                </c:pt>
                <c:pt idx="33">
                  <c:v>Colombian Peso</c:v>
                </c:pt>
                <c:pt idx="34">
                  <c:v>Pakistani Rupee</c:v>
                </c:pt>
                <c:pt idx="35">
                  <c:v>Russian Ruble</c:v>
                </c:pt>
                <c:pt idx="36">
                  <c:v>Turkish Lira</c:v>
                </c:pt>
                <c:pt idx="37">
                  <c:v>South African Rand</c:v>
                </c:pt>
                <c:pt idx="38">
                  <c:v>Venezuelan Bolivar</c:v>
                </c:pt>
                <c:pt idx="39">
                  <c:v>Nigerian Naira</c:v>
                </c:pt>
                <c:pt idx="40">
                  <c:v>Kenyan Shilling</c:v>
                </c:pt>
                <c:pt idx="41">
                  <c:v>Brazilian Reai</c:v>
                </c:pt>
              </c:strCache>
            </c:strRef>
          </c:cat>
          <c:val>
            <c:numRef>
              <c:f>'Risk free rates - March 2016'!$C$2:$C$43</c:f>
              <c:numCache>
                <c:formatCode>0.00%</c:formatCode>
                <c:ptCount val="42"/>
                <c:pt idx="0">
                  <c:v>-0.0027</c:v>
                </c:pt>
                <c:pt idx="1">
                  <c:v>-0.008</c:v>
                </c:pt>
                <c:pt idx="2">
                  <c:v>0.003</c:v>
                </c:pt>
                <c:pt idx="3">
                  <c:v>-0.0046</c:v>
                </c:pt>
                <c:pt idx="4">
                  <c:v>0.0053</c:v>
                </c:pt>
                <c:pt idx="5">
                  <c:v>0.006</c:v>
                </c:pt>
                <c:pt idx="6">
                  <c:v>0.0014</c:v>
                </c:pt>
                <c:pt idx="7">
                  <c:v>0.0085</c:v>
                </c:pt>
                <c:pt idx="8">
                  <c:v>0.013</c:v>
                </c:pt>
                <c:pt idx="9">
                  <c:v>0.0142</c:v>
                </c:pt>
                <c:pt idx="10">
                  <c:v>0.0106</c:v>
                </c:pt>
                <c:pt idx="11">
                  <c:v>0.0106</c:v>
                </c:pt>
                <c:pt idx="12">
                  <c:v>0.0129</c:v>
                </c:pt>
                <c:pt idx="13">
                  <c:v>0.0013</c:v>
                </c:pt>
                <c:pt idx="14">
                  <c:v>0.0192</c:v>
                </c:pt>
                <c:pt idx="15">
                  <c:v>0.0209</c:v>
                </c:pt>
                <c:pt idx="16">
                  <c:v>0.0044</c:v>
                </c:pt>
                <c:pt idx="17">
                  <c:v>0.0259</c:v>
                </c:pt>
                <c:pt idx="18">
                  <c:v>0.0183</c:v>
                </c:pt>
                <c:pt idx="19">
                  <c:v>0.0292</c:v>
                </c:pt>
                <c:pt idx="20">
                  <c:v>0.0229</c:v>
                </c:pt>
                <c:pt idx="21">
                  <c:v>0.0062</c:v>
                </c:pt>
                <c:pt idx="22">
                  <c:v>0.0095</c:v>
                </c:pt>
                <c:pt idx="23">
                  <c:v>0.0102</c:v>
                </c:pt>
                <c:pt idx="24">
                  <c:v>0.0172</c:v>
                </c:pt>
                <c:pt idx="25">
                  <c:v>0.0257</c:v>
                </c:pt>
                <c:pt idx="26">
                  <c:v>0.0378</c:v>
                </c:pt>
                <c:pt idx="27">
                  <c:v>0.0379</c:v>
                </c:pt>
                <c:pt idx="28">
                  <c:v>0.0484</c:v>
                </c:pt>
                <c:pt idx="29">
                  <c:v>0.0541</c:v>
                </c:pt>
                <c:pt idx="30">
                  <c:v>0.019</c:v>
                </c:pt>
                <c:pt idx="31">
                  <c:v>0.052</c:v>
                </c:pt>
                <c:pt idx="32">
                  <c:v>0.0543</c:v>
                </c:pt>
                <c:pt idx="33">
                  <c:v>0.063</c:v>
                </c:pt>
                <c:pt idx="34">
                  <c:v>0.012</c:v>
                </c:pt>
                <c:pt idx="35">
                  <c:v>0.0651</c:v>
                </c:pt>
                <c:pt idx="36">
                  <c:v>0.0761</c:v>
                </c:pt>
                <c:pt idx="37">
                  <c:v>0.0805</c:v>
                </c:pt>
                <c:pt idx="38">
                  <c:v>0.0593</c:v>
                </c:pt>
                <c:pt idx="39">
                  <c:v>0.0776</c:v>
                </c:pt>
                <c:pt idx="40">
                  <c:v>0.0892</c:v>
                </c:pt>
                <c:pt idx="41">
                  <c:v>0.1249</c:v>
                </c:pt>
              </c:numCache>
            </c:numRef>
          </c:val>
        </c:ser>
        <c:ser>
          <c:idx val="2"/>
          <c:order val="1"/>
          <c:tx>
            <c:strRef>
              <c:f>'Risk free rates - March 2016'!$D$1</c:f>
              <c:strCache>
                <c:ptCount val="1"/>
                <c:pt idx="0">
                  <c:v>Default Spread based on rating</c:v>
                </c:pt>
              </c:strCache>
            </c:strRef>
          </c:tx>
          <c:spPr>
            <a:solidFill>
              <a:srgbClr val="9BBB59"/>
            </a:solidFill>
            <a:ln w="25400">
              <a:noFill/>
            </a:ln>
          </c:spPr>
          <c:invertIfNegative val="0"/>
          <c:cat>
            <c:strRef>
              <c:f>'Risk free rates - March 2016'!$A$2:$A$43</c:f>
              <c:strCache>
                <c:ptCount val="42"/>
                <c:pt idx="0">
                  <c:v>Swiss Franc</c:v>
                </c:pt>
                <c:pt idx="1">
                  <c:v>Japanese Yen</c:v>
                </c:pt>
                <c:pt idx="2">
                  <c:v>Euro</c:v>
                </c:pt>
                <c:pt idx="3">
                  <c:v>Czech Koruna</c:v>
                </c:pt>
                <c:pt idx="4">
                  <c:v>Swedish Krona</c:v>
                </c:pt>
                <c:pt idx="5">
                  <c:v>Danish Krone</c:v>
                </c:pt>
                <c:pt idx="6">
                  <c:v>Taiwanese $</c:v>
                </c:pt>
                <c:pt idx="7">
                  <c:v>HK $</c:v>
                </c:pt>
                <c:pt idx="8">
                  <c:v>Canadian $</c:v>
                </c:pt>
                <c:pt idx="9">
                  <c:v>Norwegian Krone</c:v>
                </c:pt>
                <c:pt idx="10">
                  <c:v>British Pound</c:v>
                </c:pt>
                <c:pt idx="11">
                  <c:v>Israeli Shekel</c:v>
                </c:pt>
                <c:pt idx="12">
                  <c:v>Korean Won</c:v>
                </c:pt>
                <c:pt idx="13">
                  <c:v>Thai Baht</c:v>
                </c:pt>
                <c:pt idx="14">
                  <c:v>US $</c:v>
                </c:pt>
                <c:pt idx="15">
                  <c:v>Singapore $</c:v>
                </c:pt>
                <c:pt idx="16">
                  <c:v>Bulgarian Lev</c:v>
                </c:pt>
                <c:pt idx="17">
                  <c:v>Australian $</c:v>
                </c:pt>
                <c:pt idx="18">
                  <c:v>Polish Zloty</c:v>
                </c:pt>
                <c:pt idx="19">
                  <c:v>NZ $</c:v>
                </c:pt>
                <c:pt idx="20">
                  <c:v>Chinese Yuan</c:v>
                </c:pt>
                <c:pt idx="21">
                  <c:v>Hungarian Forint</c:v>
                </c:pt>
                <c:pt idx="22">
                  <c:v>Romanian Leu</c:v>
                </c:pt>
                <c:pt idx="23">
                  <c:v>Croatian Kuna</c:v>
                </c:pt>
                <c:pt idx="24">
                  <c:v>Phillipine Peso</c:v>
                </c:pt>
                <c:pt idx="25">
                  <c:v>Malyasian Ringgit</c:v>
                </c:pt>
                <c:pt idx="26">
                  <c:v>Chilean Peso</c:v>
                </c:pt>
                <c:pt idx="27">
                  <c:v>Iceland Krona</c:v>
                </c:pt>
                <c:pt idx="28">
                  <c:v>Mexican Peso</c:v>
                </c:pt>
                <c:pt idx="29">
                  <c:v>Peruvian Sol</c:v>
                </c:pt>
                <c:pt idx="30">
                  <c:v>Vietnamese Dong</c:v>
                </c:pt>
                <c:pt idx="31">
                  <c:v>Indian Rupee</c:v>
                </c:pt>
                <c:pt idx="32">
                  <c:v>Indonesian Rupiah</c:v>
                </c:pt>
                <c:pt idx="33">
                  <c:v>Colombian Peso</c:v>
                </c:pt>
                <c:pt idx="34">
                  <c:v>Pakistani Rupee</c:v>
                </c:pt>
                <c:pt idx="35">
                  <c:v>Russian Ruble</c:v>
                </c:pt>
                <c:pt idx="36">
                  <c:v>Turkish Lira</c:v>
                </c:pt>
                <c:pt idx="37">
                  <c:v>South African Rand</c:v>
                </c:pt>
                <c:pt idx="38">
                  <c:v>Venezuelan Bolivar</c:v>
                </c:pt>
                <c:pt idx="39">
                  <c:v>Nigerian Naira</c:v>
                </c:pt>
                <c:pt idx="40">
                  <c:v>Kenyan Shilling</c:v>
                </c:pt>
                <c:pt idx="41">
                  <c:v>Brazilian Reai</c:v>
                </c:pt>
              </c:strCache>
            </c:strRef>
          </c:cat>
          <c:val>
            <c:numRef>
              <c:f>'Risk free rates - March 2016'!$D$2:$D$43</c:f>
              <c:numCache>
                <c:formatCode>0.00%</c:formatCode>
                <c:ptCount val="42"/>
                <c:pt idx="0">
                  <c:v>0.0</c:v>
                </c:pt>
                <c:pt idx="1">
                  <c:v>0.0078</c:v>
                </c:pt>
                <c:pt idx="2">
                  <c:v>0.0</c:v>
                </c:pt>
                <c:pt idx="3">
                  <c:v>0.0078</c:v>
                </c:pt>
                <c:pt idx="4">
                  <c:v>0.0</c:v>
                </c:pt>
                <c:pt idx="5">
                  <c:v>0.0</c:v>
                </c:pt>
                <c:pt idx="6">
                  <c:v>0.0067</c:v>
                </c:pt>
                <c:pt idx="7">
                  <c:v>0.0044</c:v>
                </c:pt>
                <c:pt idx="8">
                  <c:v>0.0</c:v>
                </c:pt>
                <c:pt idx="9">
                  <c:v>0.0</c:v>
                </c:pt>
                <c:pt idx="10">
                  <c:v>0.0044</c:v>
                </c:pt>
                <c:pt idx="11">
                  <c:v>0.0078</c:v>
                </c:pt>
                <c:pt idx="12">
                  <c:v>0.0055</c:v>
                </c:pt>
                <c:pt idx="13">
                  <c:v>0.0177</c:v>
                </c:pt>
                <c:pt idx="14">
                  <c:v>0.0</c:v>
                </c:pt>
                <c:pt idx="15">
                  <c:v>0.0</c:v>
                </c:pt>
                <c:pt idx="16">
                  <c:v>0.0211</c:v>
                </c:pt>
                <c:pt idx="17">
                  <c:v>0.0</c:v>
                </c:pt>
                <c:pt idx="18">
                  <c:v>0.0094</c:v>
                </c:pt>
                <c:pt idx="19">
                  <c:v>0.0</c:v>
                </c:pt>
                <c:pt idx="20">
                  <c:v>0.0067</c:v>
                </c:pt>
                <c:pt idx="21">
                  <c:v>0.0277</c:v>
                </c:pt>
                <c:pt idx="22">
                  <c:v>0.0244</c:v>
                </c:pt>
                <c:pt idx="23">
                  <c:v>0.0277</c:v>
                </c:pt>
                <c:pt idx="24">
                  <c:v>0.0211</c:v>
                </c:pt>
                <c:pt idx="25">
                  <c:v>0.0133</c:v>
                </c:pt>
                <c:pt idx="26">
                  <c:v>0.0067</c:v>
                </c:pt>
                <c:pt idx="27">
                  <c:v>0.0211</c:v>
                </c:pt>
                <c:pt idx="28">
                  <c:v>0.0133</c:v>
                </c:pt>
                <c:pt idx="29">
                  <c:v>0.0133</c:v>
                </c:pt>
                <c:pt idx="30">
                  <c:v>0.0499</c:v>
                </c:pt>
                <c:pt idx="31">
                  <c:v>0.0244</c:v>
                </c:pt>
                <c:pt idx="32">
                  <c:v>0.0244</c:v>
                </c:pt>
                <c:pt idx="33">
                  <c:v>0.0211</c:v>
                </c:pt>
                <c:pt idx="34">
                  <c:v>0.0721</c:v>
                </c:pt>
                <c:pt idx="35">
                  <c:v>0.0277</c:v>
                </c:pt>
                <c:pt idx="36">
                  <c:v>0.0244</c:v>
                </c:pt>
                <c:pt idx="37">
                  <c:v>0.0211</c:v>
                </c:pt>
                <c:pt idx="38">
                  <c:v>0.1108</c:v>
                </c:pt>
                <c:pt idx="39">
                  <c:v>0.0399</c:v>
                </c:pt>
                <c:pt idx="40">
                  <c:v>0.0499</c:v>
                </c:pt>
                <c:pt idx="41">
                  <c:v>0.0244</c:v>
                </c:pt>
              </c:numCache>
            </c:numRef>
          </c:val>
        </c:ser>
        <c:dLbls>
          <c:showLegendKey val="0"/>
          <c:showVal val="0"/>
          <c:showCatName val="0"/>
          <c:showSerName val="0"/>
          <c:showPercent val="0"/>
          <c:showBubbleSize val="0"/>
        </c:dLbls>
        <c:gapWidth val="219"/>
        <c:overlap val="100"/>
        <c:axId val="-2022533312"/>
        <c:axId val="-2022490112"/>
      </c:barChart>
      <c:catAx>
        <c:axId val="-2022533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2490112"/>
        <c:crosses val="autoZero"/>
        <c:auto val="1"/>
        <c:lblAlgn val="ctr"/>
        <c:lblOffset val="100"/>
        <c:noMultiLvlLbl val="0"/>
      </c:catAx>
      <c:valAx>
        <c:axId val="-202249011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2533312"/>
        <c:crosses val="autoZero"/>
        <c:crossBetween val="between"/>
      </c:valAx>
      <c:spPr>
        <a:noFill/>
        <a:ln w="25400">
          <a:noFill/>
        </a:ln>
      </c:spPr>
    </c:plotArea>
    <c:legend>
      <c:legendPos val="b"/>
      <c:overlay val="0"/>
      <c:spPr>
        <a:noFill/>
        <a:ln w="25400">
          <a:noFill/>
        </a:ln>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Cost of Capital - Oil Companies in March 2016</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'Cost of Capital'!$B$39</c:f>
              <c:strCache>
                <c:ptCount val="1"/>
                <c:pt idx="0">
                  <c:v>Number of firms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'Cost of Capital'!$A$40:$A$50</c:f>
              <c:strCache>
                <c:ptCount val="11"/>
                <c:pt idx="0">
                  <c:v>&lt;6%</c:v>
                </c:pt>
                <c:pt idx="1">
                  <c:v>6-7%</c:v>
                </c:pt>
                <c:pt idx="2">
                  <c:v>7-8%</c:v>
                </c:pt>
                <c:pt idx="3">
                  <c:v>8-9%</c:v>
                </c:pt>
                <c:pt idx="4">
                  <c:v>9-10%</c:v>
                </c:pt>
                <c:pt idx="5">
                  <c:v>10-11%</c:v>
                </c:pt>
                <c:pt idx="6">
                  <c:v>11-12%</c:v>
                </c:pt>
                <c:pt idx="7">
                  <c:v>12-13%</c:v>
                </c:pt>
                <c:pt idx="8">
                  <c:v>13-14%</c:v>
                </c:pt>
                <c:pt idx="9">
                  <c:v>14-15%</c:v>
                </c:pt>
                <c:pt idx="10">
                  <c:v>&lt;&gt;15%</c:v>
                </c:pt>
              </c:strCache>
            </c:strRef>
          </c:cat>
          <c:val>
            <c:numRef>
              <c:f>'Cost of Capital'!$B$40:$B$50</c:f>
              <c:numCache>
                <c:formatCode>#,##0.#####</c:formatCode>
                <c:ptCount val="11"/>
                <c:pt idx="0">
                  <c:v>1.0</c:v>
                </c:pt>
                <c:pt idx="1">
                  <c:v>36.0</c:v>
                </c:pt>
                <c:pt idx="2">
                  <c:v>97.0</c:v>
                </c:pt>
                <c:pt idx="3">
                  <c:v>289.0</c:v>
                </c:pt>
                <c:pt idx="4">
                  <c:v>821.0</c:v>
                </c:pt>
                <c:pt idx="5">
                  <c:v>212.0</c:v>
                </c:pt>
                <c:pt idx="6">
                  <c:v>95.0</c:v>
                </c:pt>
                <c:pt idx="7">
                  <c:v>60.0</c:v>
                </c:pt>
                <c:pt idx="8">
                  <c:v>66.0</c:v>
                </c:pt>
                <c:pt idx="9">
                  <c:v>24.0</c:v>
                </c:pt>
                <c:pt idx="10">
                  <c:v>132.0</c:v>
                </c:pt>
              </c:numCache>
            </c:numRef>
          </c:val>
        </c:ser>
        <c:dLbls>
          <c:showLegendKey val="0"/>
          <c:showVal val="0"/>
          <c:showCatName val="0"/>
          <c:showSerName val="0"/>
          <c:showPercent val="0"/>
          <c:showBubbleSize val="0"/>
        </c:dLbls>
        <c:gapWidth val="219"/>
        <c:overlap val="-27"/>
        <c:axId val="-2028547248"/>
        <c:axId val="-2028552416"/>
      </c:barChart>
      <c:catAx>
        <c:axId val="-2028547248"/>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8552416"/>
        <c:crosses val="autoZero"/>
        <c:auto val="1"/>
        <c:lblAlgn val="ctr"/>
        <c:lblOffset val="100"/>
        <c:noMultiLvlLbl val="0"/>
      </c:catAx>
      <c:valAx>
        <c:axId val="-2028552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8547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BG:</a:t>
            </a:r>
            <a:r>
              <a:rPr lang="en-US" i="1" baseline="0"/>
              <a:t> Operating History from 2000 to 2015</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Sheet1!$A$26</c:f>
              <c:strCache>
                <c:ptCount val="1"/>
                <c:pt idx="0">
                  <c:v>Revenues</c:v>
                </c:pt>
              </c:strCache>
            </c:strRef>
          </c:tx>
          <c:spPr>
            <a:solidFill>
              <a:schemeClr val="accent1"/>
            </a:solidFill>
            <a:ln>
              <a:noFill/>
            </a:ln>
            <a:effectLst/>
          </c:spPr>
          <c:invertIfNegative val="0"/>
          <c:cat>
            <c:numRef>
              <c:f>Sheet1!$B$25:$Q$25</c:f>
              <c:numCache>
                <c:formatCode>General</c:formatCode>
                <c:ptCount val="16"/>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pt idx="15">
                  <c:v>2015.0</c:v>
                </c:pt>
              </c:numCache>
            </c:numRef>
          </c:cat>
          <c:val>
            <c:numRef>
              <c:f>Sheet1!$B$26:$Q$26</c:f>
              <c:numCache>
                <c:formatCode>_("$"* #,##0_);_("$"* \(#,##0\);_("$"* "-"??_);_(@_)</c:formatCode>
                <c:ptCount val="16"/>
                <c:pt idx="0">
                  <c:v>7027.354495301</c:v>
                </c:pt>
                <c:pt idx="1">
                  <c:v>3696.8306</c:v>
                </c:pt>
                <c:pt idx="2">
                  <c:v>4200.795</c:v>
                </c:pt>
                <c:pt idx="3">
                  <c:v>6348.1836</c:v>
                </c:pt>
                <c:pt idx="4">
                  <c:v>7765.548</c:v>
                </c:pt>
                <c:pt idx="5">
                  <c:v>9645.905594387992</c:v>
                </c:pt>
                <c:pt idx="6">
                  <c:v>13979.82172496</c:v>
                </c:pt>
                <c:pt idx="7">
                  <c:v>16478.187418953</c:v>
                </c:pt>
                <c:pt idx="8">
                  <c:v>18308.443213374</c:v>
                </c:pt>
                <c:pt idx="9">
                  <c:v>15441.0</c:v>
                </c:pt>
                <c:pt idx="10">
                  <c:v>17166.0</c:v>
                </c:pt>
                <c:pt idx="11">
                  <c:v>17667.0</c:v>
                </c:pt>
                <c:pt idx="12">
                  <c:v>18933.0</c:v>
                </c:pt>
                <c:pt idx="13">
                  <c:v>19192.0</c:v>
                </c:pt>
                <c:pt idx="14">
                  <c:v>19289.0</c:v>
                </c:pt>
                <c:pt idx="15">
                  <c:v>16148.0</c:v>
                </c:pt>
              </c:numCache>
            </c:numRef>
          </c:val>
        </c:ser>
        <c:ser>
          <c:idx val="1"/>
          <c:order val="1"/>
          <c:tx>
            <c:strRef>
              <c:f>Sheet1!$A$27</c:f>
              <c:strCache>
                <c:ptCount val="1"/>
                <c:pt idx="0">
                  <c:v>Operating Income</c:v>
                </c:pt>
              </c:strCache>
            </c:strRef>
          </c:tx>
          <c:spPr>
            <a:solidFill>
              <a:schemeClr val="accent2"/>
            </a:solidFill>
            <a:ln>
              <a:noFill/>
            </a:ln>
            <a:effectLst/>
          </c:spPr>
          <c:invertIfNegative val="0"/>
          <c:cat>
            <c:numRef>
              <c:f>Sheet1!$B$25:$Q$25</c:f>
              <c:numCache>
                <c:formatCode>General</c:formatCode>
                <c:ptCount val="16"/>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pt idx="15">
                  <c:v>2015.0</c:v>
                </c:pt>
              </c:numCache>
            </c:numRef>
          </c:cat>
          <c:val>
            <c:numRef>
              <c:f>Sheet1!$B$27:$Q$27</c:f>
              <c:numCache>
                <c:formatCode>_("$"* #,##0_);_("$"* \(#,##0\);_("$"* "-"??_);_(@_)</c:formatCode>
                <c:ptCount val="16"/>
                <c:pt idx="0">
                  <c:v>1502.977498995</c:v>
                </c:pt>
                <c:pt idx="1">
                  <c:v>1057.2761</c:v>
                </c:pt>
                <c:pt idx="2">
                  <c:v>1179.7635</c:v>
                </c:pt>
                <c:pt idx="3">
                  <c:v>1942.9938</c:v>
                </c:pt>
                <c:pt idx="4">
                  <c:v>2542.532</c:v>
                </c:pt>
                <c:pt idx="5">
                  <c:v>3301.814798079</c:v>
                </c:pt>
                <c:pt idx="6">
                  <c:v>6184.738955394998</c:v>
                </c:pt>
                <c:pt idx="7">
                  <c:v>5576.865745698</c:v>
                </c:pt>
                <c:pt idx="8">
                  <c:v>7627.303853415</c:v>
                </c:pt>
                <c:pt idx="9">
                  <c:v>6078.0</c:v>
                </c:pt>
                <c:pt idx="10">
                  <c:v>5855.0</c:v>
                </c:pt>
                <c:pt idx="11">
                  <c:v>7328.0</c:v>
                </c:pt>
                <c:pt idx="12">
                  <c:v>7760.0</c:v>
                </c:pt>
                <c:pt idx="13">
                  <c:v>7333.0</c:v>
                </c:pt>
                <c:pt idx="14">
                  <c:v>6109.0</c:v>
                </c:pt>
                <c:pt idx="15">
                  <c:v>1921.0</c:v>
                </c:pt>
              </c:numCache>
            </c:numRef>
          </c:val>
        </c:ser>
        <c:dLbls>
          <c:showLegendKey val="0"/>
          <c:showVal val="0"/>
          <c:showCatName val="0"/>
          <c:showSerName val="0"/>
          <c:showPercent val="0"/>
          <c:showBubbleSize val="0"/>
        </c:dLbls>
        <c:gapWidth val="219"/>
        <c:overlap val="-27"/>
        <c:axId val="-1985014864"/>
        <c:axId val="-1985027680"/>
      </c:barChart>
      <c:lineChart>
        <c:grouping val="standard"/>
        <c:varyColors val="0"/>
        <c:ser>
          <c:idx val="2"/>
          <c:order val="2"/>
          <c:tx>
            <c:strRef>
              <c:f>Sheet1!$A$28</c:f>
              <c:strCache>
                <c:ptCount val="1"/>
                <c:pt idx="0">
                  <c:v>Pre-tax Operating Margin</c:v>
                </c:pt>
              </c:strCache>
            </c:strRef>
          </c:tx>
          <c:spPr>
            <a:ln w="28575" cap="rnd">
              <a:solidFill>
                <a:schemeClr val="accent3"/>
              </a:solidFill>
              <a:round/>
            </a:ln>
            <a:effectLst/>
          </c:spPr>
          <c:marker>
            <c:symbol val="none"/>
          </c:marker>
          <c:cat>
            <c:numRef>
              <c:f>Sheet1!$B$25:$Q$25</c:f>
              <c:numCache>
                <c:formatCode>General</c:formatCode>
                <c:ptCount val="16"/>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pt idx="15">
                  <c:v>2015.0</c:v>
                </c:pt>
              </c:numCache>
            </c:numRef>
          </c:cat>
          <c:val>
            <c:numRef>
              <c:f>Sheet1!$B$28:$Q$28</c:f>
              <c:numCache>
                <c:formatCode>0.00%</c:formatCode>
                <c:ptCount val="16"/>
                <c:pt idx="0">
                  <c:v>0.21387529261545</c:v>
                </c:pt>
                <c:pt idx="1">
                  <c:v>0.285995279307632</c:v>
                </c:pt>
                <c:pt idx="2">
                  <c:v>0.280842911877395</c:v>
                </c:pt>
                <c:pt idx="3">
                  <c:v>0.306070826306914</c:v>
                </c:pt>
                <c:pt idx="4">
                  <c:v>0.327411793733037</c:v>
                </c:pt>
                <c:pt idx="5">
                  <c:v>0.342302209550962</c:v>
                </c:pt>
                <c:pt idx="6">
                  <c:v>0.442404708520179</c:v>
                </c:pt>
                <c:pt idx="7">
                  <c:v>0.338439271499216</c:v>
                </c:pt>
                <c:pt idx="8">
                  <c:v>0.416600350151202</c:v>
                </c:pt>
                <c:pt idx="9">
                  <c:v>0.393627355741208</c:v>
                </c:pt>
                <c:pt idx="10">
                  <c:v>0.341081207037166</c:v>
                </c:pt>
                <c:pt idx="11">
                  <c:v>0.414784626705157</c:v>
                </c:pt>
                <c:pt idx="12">
                  <c:v>0.409866370886811</c:v>
                </c:pt>
                <c:pt idx="13">
                  <c:v>0.38208628595248</c:v>
                </c:pt>
                <c:pt idx="14">
                  <c:v>0.316709005132459</c:v>
                </c:pt>
                <c:pt idx="15">
                  <c:v>0.11896210056973</c:v>
                </c:pt>
              </c:numCache>
            </c:numRef>
          </c:val>
          <c:smooth val="0"/>
        </c:ser>
        <c:ser>
          <c:idx val="3"/>
          <c:order val="3"/>
          <c:tx>
            <c:strRef>
              <c:f>Sheet1!$A$29</c:f>
              <c:strCache>
                <c:ptCount val="1"/>
                <c:pt idx="0">
                  <c:v>ROIC (after-tax)</c:v>
                </c:pt>
              </c:strCache>
            </c:strRef>
          </c:tx>
          <c:spPr>
            <a:ln w="28575" cap="rnd">
              <a:solidFill>
                <a:schemeClr val="accent4"/>
              </a:solidFill>
              <a:round/>
            </a:ln>
            <a:effectLst/>
          </c:spPr>
          <c:marker>
            <c:symbol val="none"/>
          </c:marker>
          <c:cat>
            <c:numRef>
              <c:f>Sheet1!$B$25:$Q$25</c:f>
              <c:numCache>
                <c:formatCode>General</c:formatCode>
                <c:ptCount val="16"/>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pt idx="12">
                  <c:v>2012.0</c:v>
                </c:pt>
                <c:pt idx="13">
                  <c:v>2013.0</c:v>
                </c:pt>
                <c:pt idx="14">
                  <c:v>2014.0</c:v>
                </c:pt>
                <c:pt idx="15">
                  <c:v>2015.0</c:v>
                </c:pt>
              </c:numCache>
            </c:numRef>
          </c:cat>
          <c:val>
            <c:numRef>
              <c:f>Sheet1!$B$29:$Q$29</c:f>
              <c:numCache>
                <c:formatCode>0.00%</c:formatCode>
                <c:ptCount val="16"/>
                <c:pt idx="0">
                  <c:v>0.201528781978397</c:v>
                </c:pt>
                <c:pt idx="1">
                  <c:v>0.125680125</c:v>
                </c:pt>
                <c:pt idx="2">
                  <c:v>0.0896286509477577</c:v>
                </c:pt>
                <c:pt idx="3">
                  <c:v>0.144381804563065</c:v>
                </c:pt>
                <c:pt idx="4">
                  <c:v>0.145377069888609</c:v>
                </c:pt>
                <c:pt idx="5">
                  <c:v>0.192685764724763</c:v>
                </c:pt>
                <c:pt idx="6">
                  <c:v>0.267133581834806</c:v>
                </c:pt>
                <c:pt idx="7">
                  <c:v>0.228076932345272</c:v>
                </c:pt>
                <c:pt idx="8">
                  <c:v>0.216915687261742</c:v>
                </c:pt>
                <c:pt idx="9">
                  <c:v>0.126323185971686</c:v>
                </c:pt>
                <c:pt idx="10">
                  <c:v>0.10773608988328</c:v>
                </c:pt>
                <c:pt idx="11">
                  <c:v>0.101356519257087</c:v>
                </c:pt>
                <c:pt idx="12">
                  <c:v>0.0916062669456828</c:v>
                </c:pt>
                <c:pt idx="13">
                  <c:v>0.096062791340311</c:v>
                </c:pt>
                <c:pt idx="14">
                  <c:v>0.147731669568582</c:v>
                </c:pt>
                <c:pt idx="15">
                  <c:v>0.0383034142958929</c:v>
                </c:pt>
              </c:numCache>
            </c:numRef>
          </c:val>
          <c:smooth val="0"/>
        </c:ser>
        <c:dLbls>
          <c:showLegendKey val="0"/>
          <c:showVal val="0"/>
          <c:showCatName val="0"/>
          <c:showSerName val="0"/>
          <c:showPercent val="0"/>
          <c:showBubbleSize val="0"/>
        </c:dLbls>
        <c:marker val="1"/>
        <c:smooth val="0"/>
        <c:axId val="-1985033504"/>
        <c:axId val="-1985028576"/>
      </c:lineChart>
      <c:catAx>
        <c:axId val="-198501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5027680"/>
        <c:crosses val="autoZero"/>
        <c:auto val="1"/>
        <c:lblAlgn val="ctr"/>
        <c:lblOffset val="100"/>
        <c:noMultiLvlLbl val="0"/>
      </c:catAx>
      <c:valAx>
        <c:axId val="-198502768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5014864"/>
        <c:crosses val="autoZero"/>
        <c:crossBetween val="between"/>
      </c:valAx>
      <c:valAx>
        <c:axId val="-1985028576"/>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5033504"/>
        <c:crosses val="max"/>
        <c:crossBetween val="between"/>
      </c:valAx>
      <c:catAx>
        <c:axId val="-1985033504"/>
        <c:scaling>
          <c:orientation val="minMax"/>
        </c:scaling>
        <c:delete val="1"/>
        <c:axPos val="b"/>
        <c:majorTickMark val="out"/>
        <c:minorTickMark val="none"/>
        <c:tickLblPos val="nextTo"/>
        <c:crossAx val="-198502857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Shell's ROIC over time</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'Returns on capital'!$A$14</c:f>
              <c:strCache>
                <c:ptCount val="1"/>
                <c:pt idx="0">
                  <c:v>After-tax OI</c:v>
                </c:pt>
              </c:strCache>
            </c:strRef>
          </c:tx>
          <c:spPr>
            <a:solidFill>
              <a:schemeClr val="accent2"/>
            </a:solidFill>
            <a:ln>
              <a:noFill/>
            </a:ln>
            <a:effectLst/>
          </c:spPr>
          <c:invertIfNegative val="0"/>
          <c:cat>
            <c:numRef>
              <c:f>'Returns on capital'!$B$12:$AB$12</c:f>
              <c:numCache>
                <c:formatCode>0</c:formatCode>
                <c:ptCount val="27"/>
                <c:pt idx="0">
                  <c:v>1989.0</c:v>
                </c:pt>
                <c:pt idx="1">
                  <c:v>1990.0</c:v>
                </c:pt>
                <c:pt idx="2">
                  <c:v>1991.0</c:v>
                </c:pt>
                <c:pt idx="3">
                  <c:v>1992.0</c:v>
                </c:pt>
                <c:pt idx="4">
                  <c:v>1993.0</c:v>
                </c:pt>
                <c:pt idx="5">
                  <c:v>1994.0</c:v>
                </c:pt>
                <c:pt idx="6">
                  <c:v>1995.0</c:v>
                </c:pt>
                <c:pt idx="7">
                  <c:v>1996.0</c:v>
                </c:pt>
                <c:pt idx="8">
                  <c:v>1997.0</c:v>
                </c:pt>
                <c:pt idx="9">
                  <c:v>1998.0</c:v>
                </c:pt>
                <c:pt idx="10">
                  <c:v>1999.0</c:v>
                </c:pt>
                <c:pt idx="11">
                  <c:v>2000.0</c:v>
                </c:pt>
                <c:pt idx="12">
                  <c:v>2001.0</c:v>
                </c:pt>
                <c:pt idx="13">
                  <c:v>2002.0</c:v>
                </c:pt>
                <c:pt idx="14">
                  <c:v>2003.0</c:v>
                </c:pt>
                <c:pt idx="15">
                  <c:v>2004.0</c:v>
                </c:pt>
                <c:pt idx="16">
                  <c:v>2005.0</c:v>
                </c:pt>
                <c:pt idx="17">
                  <c:v>2006.0</c:v>
                </c:pt>
                <c:pt idx="18">
                  <c:v>2007.0</c:v>
                </c:pt>
                <c:pt idx="19">
                  <c:v>2008.0</c:v>
                </c:pt>
                <c:pt idx="20">
                  <c:v>2009.0</c:v>
                </c:pt>
                <c:pt idx="21">
                  <c:v>2010.0</c:v>
                </c:pt>
                <c:pt idx="22">
                  <c:v>2011.0</c:v>
                </c:pt>
                <c:pt idx="23">
                  <c:v>2012.0</c:v>
                </c:pt>
                <c:pt idx="24">
                  <c:v>2013.0</c:v>
                </c:pt>
                <c:pt idx="25">
                  <c:v>2014.0</c:v>
                </c:pt>
                <c:pt idx="26">
                  <c:v>2015.0</c:v>
                </c:pt>
              </c:numCache>
            </c:numRef>
          </c:cat>
          <c:val>
            <c:numRef>
              <c:f>'Returns on capital'!$B$14:$AB$14</c:f>
              <c:numCache>
                <c:formatCode>_("$"* #,##0_);_("$"* \(#,##0\);_("$"* "-"??_);_(@_)</c:formatCode>
                <c:ptCount val="27"/>
                <c:pt idx="0">
                  <c:v>5000.816444085</c:v>
                </c:pt>
                <c:pt idx="1">
                  <c:v>6417.052859816516</c:v>
                </c:pt>
                <c:pt idx="2">
                  <c:v>3694.242906180234</c:v>
                </c:pt>
                <c:pt idx="3">
                  <c:v>3760.822608028327</c:v>
                </c:pt>
                <c:pt idx="4">
                  <c:v>3767.16263706</c:v>
                </c:pt>
                <c:pt idx="5">
                  <c:v>5117.50525775716</c:v>
                </c:pt>
                <c:pt idx="6">
                  <c:v>3777.603084999999</c:v>
                </c:pt>
                <c:pt idx="7">
                  <c:v>8197.914501</c:v>
                </c:pt>
                <c:pt idx="8">
                  <c:v>7076.177652</c:v>
                </c:pt>
                <c:pt idx="9">
                  <c:v>1406.037102</c:v>
                </c:pt>
                <c:pt idx="10">
                  <c:v>7846.544051</c:v>
                </c:pt>
                <c:pt idx="11">
                  <c:v>10960.288436</c:v>
                </c:pt>
                <c:pt idx="12">
                  <c:v>9305.738061</c:v>
                </c:pt>
                <c:pt idx="13">
                  <c:v>8509.236869</c:v>
                </c:pt>
                <c:pt idx="14">
                  <c:v>10963.827504</c:v>
                </c:pt>
                <c:pt idx="15">
                  <c:v>15563.142745</c:v>
                </c:pt>
                <c:pt idx="16">
                  <c:v>22039.18489</c:v>
                </c:pt>
                <c:pt idx="17">
                  <c:v>22213.554714</c:v>
                </c:pt>
                <c:pt idx="18">
                  <c:v>23890.880903</c:v>
                </c:pt>
                <c:pt idx="19">
                  <c:v>20731.718944</c:v>
                </c:pt>
                <c:pt idx="20">
                  <c:v>9729.09144</c:v>
                </c:pt>
                <c:pt idx="21">
                  <c:v>15971.273738</c:v>
                </c:pt>
                <c:pt idx="22">
                  <c:v>24499.130964</c:v>
                </c:pt>
                <c:pt idx="23">
                  <c:v>20217.348065</c:v>
                </c:pt>
                <c:pt idx="24">
                  <c:v>13661.320547</c:v>
                </c:pt>
                <c:pt idx="25">
                  <c:v>11979.000188</c:v>
                </c:pt>
                <c:pt idx="26">
                  <c:v>-2322.0</c:v>
                </c:pt>
              </c:numCache>
            </c:numRef>
          </c:val>
        </c:ser>
        <c:ser>
          <c:idx val="2"/>
          <c:order val="1"/>
          <c:tx>
            <c:strRef>
              <c:f>'Returns on capital'!$A$15</c:f>
              <c:strCache>
                <c:ptCount val="1"/>
                <c:pt idx="0">
                  <c:v>Invested Capital</c:v>
                </c:pt>
              </c:strCache>
            </c:strRef>
          </c:tx>
          <c:spPr>
            <a:solidFill>
              <a:schemeClr val="accent3"/>
            </a:solidFill>
            <a:ln>
              <a:noFill/>
            </a:ln>
            <a:effectLst/>
          </c:spPr>
          <c:invertIfNegative val="0"/>
          <c:cat>
            <c:numRef>
              <c:f>'Returns on capital'!$B$12:$AB$12</c:f>
              <c:numCache>
                <c:formatCode>0</c:formatCode>
                <c:ptCount val="27"/>
                <c:pt idx="0">
                  <c:v>1989.0</c:v>
                </c:pt>
                <c:pt idx="1">
                  <c:v>1990.0</c:v>
                </c:pt>
                <c:pt idx="2">
                  <c:v>1991.0</c:v>
                </c:pt>
                <c:pt idx="3">
                  <c:v>1992.0</c:v>
                </c:pt>
                <c:pt idx="4">
                  <c:v>1993.0</c:v>
                </c:pt>
                <c:pt idx="5">
                  <c:v>1994.0</c:v>
                </c:pt>
                <c:pt idx="6">
                  <c:v>1995.0</c:v>
                </c:pt>
                <c:pt idx="7">
                  <c:v>1996.0</c:v>
                </c:pt>
                <c:pt idx="8">
                  <c:v>1997.0</c:v>
                </c:pt>
                <c:pt idx="9">
                  <c:v>1998.0</c:v>
                </c:pt>
                <c:pt idx="10">
                  <c:v>1999.0</c:v>
                </c:pt>
                <c:pt idx="11">
                  <c:v>2000.0</c:v>
                </c:pt>
                <c:pt idx="12">
                  <c:v>2001.0</c:v>
                </c:pt>
                <c:pt idx="13">
                  <c:v>2002.0</c:v>
                </c:pt>
                <c:pt idx="14">
                  <c:v>2003.0</c:v>
                </c:pt>
                <c:pt idx="15">
                  <c:v>2004.0</c:v>
                </c:pt>
                <c:pt idx="16">
                  <c:v>2005.0</c:v>
                </c:pt>
                <c:pt idx="17">
                  <c:v>2006.0</c:v>
                </c:pt>
                <c:pt idx="18">
                  <c:v>2007.0</c:v>
                </c:pt>
                <c:pt idx="19">
                  <c:v>2008.0</c:v>
                </c:pt>
                <c:pt idx="20">
                  <c:v>2009.0</c:v>
                </c:pt>
                <c:pt idx="21">
                  <c:v>2010.0</c:v>
                </c:pt>
                <c:pt idx="22">
                  <c:v>2011.0</c:v>
                </c:pt>
                <c:pt idx="23">
                  <c:v>2012.0</c:v>
                </c:pt>
                <c:pt idx="24">
                  <c:v>2013.0</c:v>
                </c:pt>
                <c:pt idx="25">
                  <c:v>2014.0</c:v>
                </c:pt>
                <c:pt idx="26">
                  <c:v>2015.0</c:v>
                </c:pt>
              </c:numCache>
            </c:numRef>
          </c:cat>
          <c:val>
            <c:numRef>
              <c:f>'Returns on capital'!$B$15:$AB$15</c:f>
              <c:numCache>
                <c:formatCode>_(* #,##0.0_);_(* \(#,##0.0\)_)\ ;_(* 0_)</c:formatCode>
                <c:ptCount val="27"/>
                <c:pt idx="0">
                  <c:v>50824.46</c:v>
                </c:pt>
                <c:pt idx="1">
                  <c:v>56381.62597076398</c:v>
                </c:pt>
                <c:pt idx="2">
                  <c:v>57416.81996923</c:v>
                </c:pt>
                <c:pt idx="3">
                  <c:v>55292.584963455</c:v>
                </c:pt>
                <c:pt idx="4">
                  <c:v>53452.995</c:v>
                </c:pt>
                <c:pt idx="5">
                  <c:v>56386.16746400498</c:v>
                </c:pt>
                <c:pt idx="6">
                  <c:v>46626.0837320025</c:v>
                </c:pt>
                <c:pt idx="7">
                  <c:v>36866.0</c:v>
                </c:pt>
                <c:pt idx="8">
                  <c:v>65818.0</c:v>
                </c:pt>
                <c:pt idx="9">
                  <c:v>66036.0</c:v>
                </c:pt>
                <c:pt idx="10">
                  <c:v>65051.0</c:v>
                </c:pt>
                <c:pt idx="11">
                  <c:v>53078.0</c:v>
                </c:pt>
                <c:pt idx="12">
                  <c:v>55310.0</c:v>
                </c:pt>
                <c:pt idx="13">
                  <c:v>78579.0</c:v>
                </c:pt>
                <c:pt idx="14">
                  <c:v>95783.0</c:v>
                </c:pt>
                <c:pt idx="15">
                  <c:v>91441.0</c:v>
                </c:pt>
                <c:pt idx="16">
                  <c:v>92110.0</c:v>
                </c:pt>
                <c:pt idx="17">
                  <c:v>112497.0</c:v>
                </c:pt>
                <c:pt idx="18">
                  <c:v>132403.0</c:v>
                </c:pt>
                <c:pt idx="19">
                  <c:v>135366.0</c:v>
                </c:pt>
                <c:pt idx="20">
                  <c:v>161745.0</c:v>
                </c:pt>
                <c:pt idx="21">
                  <c:v>178901.0</c:v>
                </c:pt>
                <c:pt idx="22">
                  <c:v>184363.0</c:v>
                </c:pt>
                <c:pt idx="23">
                  <c:v>193953.0</c:v>
                </c:pt>
                <c:pt idx="24">
                  <c:v>214913.0</c:v>
                </c:pt>
                <c:pt idx="25">
                  <c:v>195899.0</c:v>
                </c:pt>
                <c:pt idx="26">
                  <c:v>189503.0</c:v>
                </c:pt>
              </c:numCache>
            </c:numRef>
          </c:val>
        </c:ser>
        <c:dLbls>
          <c:showLegendKey val="0"/>
          <c:showVal val="0"/>
          <c:showCatName val="0"/>
          <c:showSerName val="0"/>
          <c:showPercent val="0"/>
          <c:showBubbleSize val="0"/>
        </c:dLbls>
        <c:gapWidth val="150"/>
        <c:axId val="-1985097296"/>
        <c:axId val="-1985101408"/>
      </c:barChart>
      <c:lineChart>
        <c:grouping val="standard"/>
        <c:varyColors val="0"/>
        <c:ser>
          <c:idx val="3"/>
          <c:order val="2"/>
          <c:tx>
            <c:strRef>
              <c:f>'Returns on capital'!$A$16</c:f>
              <c:strCache>
                <c:ptCount val="1"/>
                <c:pt idx="0">
                  <c:v>ROIC</c:v>
                </c:pt>
              </c:strCache>
            </c:strRef>
          </c:tx>
          <c:spPr>
            <a:ln w="28575" cap="rnd">
              <a:solidFill>
                <a:schemeClr val="accent4"/>
              </a:solidFill>
              <a:round/>
            </a:ln>
            <a:effectLst/>
          </c:spPr>
          <c:marker>
            <c:symbol val="none"/>
          </c:marker>
          <c:cat>
            <c:numRef>
              <c:f>'Returns on capital'!$B$12:$AB$12</c:f>
              <c:numCache>
                <c:formatCode>0</c:formatCode>
                <c:ptCount val="27"/>
                <c:pt idx="0">
                  <c:v>1989.0</c:v>
                </c:pt>
                <c:pt idx="1">
                  <c:v>1990.0</c:v>
                </c:pt>
                <c:pt idx="2">
                  <c:v>1991.0</c:v>
                </c:pt>
                <c:pt idx="3">
                  <c:v>1992.0</c:v>
                </c:pt>
                <c:pt idx="4">
                  <c:v>1993.0</c:v>
                </c:pt>
                <c:pt idx="5">
                  <c:v>1994.0</c:v>
                </c:pt>
                <c:pt idx="6">
                  <c:v>1995.0</c:v>
                </c:pt>
                <c:pt idx="7">
                  <c:v>1996.0</c:v>
                </c:pt>
                <c:pt idx="8">
                  <c:v>1997.0</c:v>
                </c:pt>
                <c:pt idx="9">
                  <c:v>1998.0</c:v>
                </c:pt>
                <c:pt idx="10">
                  <c:v>1999.0</c:v>
                </c:pt>
                <c:pt idx="11">
                  <c:v>2000.0</c:v>
                </c:pt>
                <c:pt idx="12">
                  <c:v>2001.0</c:v>
                </c:pt>
                <c:pt idx="13">
                  <c:v>2002.0</c:v>
                </c:pt>
                <c:pt idx="14">
                  <c:v>2003.0</c:v>
                </c:pt>
                <c:pt idx="15">
                  <c:v>2004.0</c:v>
                </c:pt>
                <c:pt idx="16">
                  <c:v>2005.0</c:v>
                </c:pt>
                <c:pt idx="17">
                  <c:v>2006.0</c:v>
                </c:pt>
                <c:pt idx="18">
                  <c:v>2007.0</c:v>
                </c:pt>
                <c:pt idx="19">
                  <c:v>2008.0</c:v>
                </c:pt>
                <c:pt idx="20">
                  <c:v>2009.0</c:v>
                </c:pt>
                <c:pt idx="21">
                  <c:v>2010.0</c:v>
                </c:pt>
                <c:pt idx="22">
                  <c:v>2011.0</c:v>
                </c:pt>
                <c:pt idx="23">
                  <c:v>2012.0</c:v>
                </c:pt>
                <c:pt idx="24">
                  <c:v>2013.0</c:v>
                </c:pt>
                <c:pt idx="25">
                  <c:v>2014.0</c:v>
                </c:pt>
                <c:pt idx="26">
                  <c:v>2015.0</c:v>
                </c:pt>
              </c:numCache>
            </c:numRef>
          </c:cat>
          <c:val>
            <c:numRef>
              <c:f>'Returns on capital'!$B$16:$AB$16</c:f>
              <c:numCache>
                <c:formatCode>0.00%</c:formatCode>
                <c:ptCount val="27"/>
                <c:pt idx="0">
                  <c:v>0.0983938923125794</c:v>
                </c:pt>
                <c:pt idx="1">
                  <c:v>0.113814611574771</c:v>
                </c:pt>
                <c:pt idx="2">
                  <c:v>0.064340778680533</c:v>
                </c:pt>
                <c:pt idx="3">
                  <c:v>0.0680167622930633</c:v>
                </c:pt>
                <c:pt idx="4">
                  <c:v>0.0704761751340594</c:v>
                </c:pt>
                <c:pt idx="5">
                  <c:v>0.0907581679677733</c:v>
                </c:pt>
                <c:pt idx="6">
                  <c:v>0.0810190945204172</c:v>
                </c:pt>
                <c:pt idx="7">
                  <c:v>0.222370598952965</c:v>
                </c:pt>
                <c:pt idx="8">
                  <c:v>0.10751128341791</c:v>
                </c:pt>
                <c:pt idx="9">
                  <c:v>0.0212919786480102</c:v>
                </c:pt>
                <c:pt idx="10">
                  <c:v>0.120621420900524</c:v>
                </c:pt>
                <c:pt idx="11">
                  <c:v>0.206493998191341</c:v>
                </c:pt>
                <c:pt idx="12">
                  <c:v>0.168246936557585</c:v>
                </c:pt>
                <c:pt idx="13">
                  <c:v>0.108288943216381</c:v>
                </c:pt>
                <c:pt idx="14">
                  <c:v>0.114465275716985</c:v>
                </c:pt>
                <c:pt idx="15">
                  <c:v>0.170198737382575</c:v>
                </c:pt>
                <c:pt idx="16">
                  <c:v>0.239270273477364</c:v>
                </c:pt>
                <c:pt idx="17">
                  <c:v>0.197459085255607</c:v>
                </c:pt>
                <c:pt idx="18">
                  <c:v>0.180440631277237</c:v>
                </c:pt>
                <c:pt idx="19">
                  <c:v>0.153153073474876</c:v>
                </c:pt>
                <c:pt idx="20">
                  <c:v>0.060150801817676</c:v>
                </c:pt>
                <c:pt idx="21">
                  <c:v>0.0892743681589259</c:v>
                </c:pt>
                <c:pt idx="22">
                  <c:v>0.132885291322011</c:v>
                </c:pt>
                <c:pt idx="23">
                  <c:v>0.104238387985749</c:v>
                </c:pt>
                <c:pt idx="24">
                  <c:v>0.0635667481585572</c:v>
                </c:pt>
                <c:pt idx="25">
                  <c:v>0.0611488582790111</c:v>
                </c:pt>
                <c:pt idx="26">
                  <c:v>-0.0122531041724933</c:v>
                </c:pt>
              </c:numCache>
            </c:numRef>
          </c:val>
          <c:smooth val="0"/>
        </c:ser>
        <c:dLbls>
          <c:showLegendKey val="0"/>
          <c:showVal val="0"/>
          <c:showCatName val="0"/>
          <c:showSerName val="0"/>
          <c:showPercent val="0"/>
          <c:showBubbleSize val="0"/>
        </c:dLbls>
        <c:marker val="1"/>
        <c:smooth val="0"/>
        <c:axId val="-1985107232"/>
        <c:axId val="-1985105040"/>
      </c:lineChart>
      <c:catAx>
        <c:axId val="-1985097296"/>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5101408"/>
        <c:crosses val="autoZero"/>
        <c:auto val="1"/>
        <c:lblAlgn val="ctr"/>
        <c:lblOffset val="100"/>
        <c:noMultiLvlLbl val="0"/>
      </c:catAx>
      <c:valAx>
        <c:axId val="-1985101408"/>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5097296"/>
        <c:crosses val="autoZero"/>
        <c:crossBetween val="between"/>
      </c:valAx>
      <c:valAx>
        <c:axId val="-1985105040"/>
        <c:scaling>
          <c:orientation val="minMax"/>
        </c:scaling>
        <c:delete val="0"/>
        <c:axPos val="r"/>
        <c:numFmt formatCode="0.0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5107232"/>
        <c:crosses val="max"/>
        <c:crossBetween val="between"/>
      </c:valAx>
      <c:catAx>
        <c:axId val="-1985107232"/>
        <c:scaling>
          <c:orientation val="minMax"/>
        </c:scaling>
        <c:delete val="1"/>
        <c:axPos val="b"/>
        <c:numFmt formatCode="0" sourceLinked="0"/>
        <c:majorTickMark val="out"/>
        <c:minorTickMark val="none"/>
        <c:tickLblPos val="nextTo"/>
        <c:crossAx val="-198510504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The</a:t>
            </a:r>
            <a:r>
              <a:rPr lang="en-US" baseline="0"/>
              <a:t> Oil Business - ROIC versus Cost of Capital in March 2016</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'ROIC - WACC'!$B$35</c:f>
              <c:strCache>
                <c:ptCount val="1"/>
                <c:pt idx="0">
                  <c:v>Number of firms</c:v>
                </c:pt>
              </c:strCache>
            </c:strRef>
          </c:tx>
          <c:spPr>
            <a:solidFill>
              <a:schemeClr val="accent1"/>
            </a:solidFill>
            <a:ln>
              <a:noFill/>
            </a:ln>
            <a:effectLst/>
          </c:spPr>
          <c:invertIfNegative val="0"/>
          <c:cat>
            <c:strRef>
              <c:f>'ROIC - WACC'!$A$36:$A$45</c:f>
              <c:strCache>
                <c:ptCount val="10"/>
                <c:pt idx="0">
                  <c:v>&lt;0</c:v>
                </c:pt>
                <c:pt idx="1">
                  <c:v> -10% to -7.5%</c:v>
                </c:pt>
                <c:pt idx="2">
                  <c:v> - 7.5% to -5%</c:v>
                </c:pt>
                <c:pt idx="3">
                  <c:v> -5% to -2.5%</c:v>
                </c:pt>
                <c:pt idx="4">
                  <c:v> -2.5% to 0%</c:v>
                </c:pt>
                <c:pt idx="5">
                  <c:v>0 to 2.5%</c:v>
                </c:pt>
                <c:pt idx="6">
                  <c:v>2.5 to 5%</c:v>
                </c:pt>
                <c:pt idx="7">
                  <c:v>5 - 7.5%</c:v>
                </c:pt>
                <c:pt idx="8">
                  <c:v>7.5 - 10%</c:v>
                </c:pt>
                <c:pt idx="9">
                  <c:v>&gt;10%</c:v>
                </c:pt>
              </c:strCache>
            </c:strRef>
          </c:cat>
          <c:val>
            <c:numRef>
              <c:f>'ROIC - WACC'!$B$36:$B$45</c:f>
              <c:numCache>
                <c:formatCode>#,##0.#####</c:formatCode>
                <c:ptCount val="10"/>
                <c:pt idx="0">
                  <c:v>266.0</c:v>
                </c:pt>
                <c:pt idx="1">
                  <c:v>96.0</c:v>
                </c:pt>
                <c:pt idx="2">
                  <c:v>82.0</c:v>
                </c:pt>
                <c:pt idx="3">
                  <c:v>97.0</c:v>
                </c:pt>
                <c:pt idx="4">
                  <c:v>80.0</c:v>
                </c:pt>
                <c:pt idx="5">
                  <c:v>86.0</c:v>
                </c:pt>
                <c:pt idx="6">
                  <c:v>51.0</c:v>
                </c:pt>
                <c:pt idx="7">
                  <c:v>26.0</c:v>
                </c:pt>
                <c:pt idx="8">
                  <c:v>21.0</c:v>
                </c:pt>
                <c:pt idx="9">
                  <c:v>84.0</c:v>
                </c:pt>
              </c:numCache>
            </c:numRef>
          </c:val>
        </c:ser>
        <c:dLbls>
          <c:showLegendKey val="0"/>
          <c:showVal val="0"/>
          <c:showCatName val="0"/>
          <c:showSerName val="0"/>
          <c:showPercent val="0"/>
          <c:showBubbleSize val="0"/>
        </c:dLbls>
        <c:gapWidth val="219"/>
        <c:overlap val="-27"/>
        <c:axId val="-1985157632"/>
        <c:axId val="-1985151344"/>
      </c:barChart>
      <c:catAx>
        <c:axId val="-1985157632"/>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5151344"/>
        <c:crosses val="autoZero"/>
        <c:auto val="1"/>
        <c:lblAlgn val="ctr"/>
        <c:lblOffset val="100"/>
        <c:noMultiLvlLbl val="0"/>
      </c:catAx>
      <c:valAx>
        <c:axId val="-1985151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5157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Debt to EBITDA - Oil Companies</a:t>
            </a:r>
            <a:r>
              <a:rPr lang="en-US" i="1" baseline="0"/>
              <a:t> in March 2016</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'Mkt Debt to Cap'!$B$36</c:f>
              <c:strCache>
                <c:ptCount val="1"/>
                <c:pt idx="0">
                  <c:v>Number of firms</c:v>
                </c:pt>
              </c:strCache>
            </c:strRef>
          </c:tx>
          <c:spPr>
            <a:solidFill>
              <a:schemeClr val="accent1"/>
            </a:solidFill>
            <a:ln>
              <a:noFill/>
            </a:ln>
            <a:effectLst/>
          </c:spPr>
          <c:invertIfNegative val="0"/>
          <c:cat>
            <c:strRef>
              <c:f>'Mkt Debt to Cap'!$A$37:$A$46</c:f>
              <c:strCache>
                <c:ptCount val="10"/>
                <c:pt idx="0">
                  <c:v>&lt;10%</c:v>
                </c:pt>
                <c:pt idx="1">
                  <c:v>10-20%</c:v>
                </c:pt>
                <c:pt idx="2">
                  <c:v>20-30%</c:v>
                </c:pt>
                <c:pt idx="3">
                  <c:v>30-40%</c:v>
                </c:pt>
                <c:pt idx="4">
                  <c:v>40-50%</c:v>
                </c:pt>
                <c:pt idx="5">
                  <c:v>50-60%</c:v>
                </c:pt>
                <c:pt idx="6">
                  <c:v>60-70%</c:v>
                </c:pt>
                <c:pt idx="7">
                  <c:v>70-80%</c:v>
                </c:pt>
                <c:pt idx="8">
                  <c:v>80-90%</c:v>
                </c:pt>
                <c:pt idx="9">
                  <c:v>&gt;90%</c:v>
                </c:pt>
              </c:strCache>
            </c:strRef>
          </c:cat>
          <c:val>
            <c:numRef>
              <c:f>'Mkt Debt to Cap'!$B$37:$B$46</c:f>
              <c:numCache>
                <c:formatCode>#,##0.#####</c:formatCode>
                <c:ptCount val="10"/>
                <c:pt idx="0">
                  <c:v>210.0</c:v>
                </c:pt>
                <c:pt idx="1">
                  <c:v>95.0</c:v>
                </c:pt>
                <c:pt idx="2">
                  <c:v>86.0</c:v>
                </c:pt>
                <c:pt idx="3">
                  <c:v>105.0</c:v>
                </c:pt>
                <c:pt idx="4">
                  <c:v>90.0</c:v>
                </c:pt>
                <c:pt idx="5">
                  <c:v>97.0</c:v>
                </c:pt>
                <c:pt idx="6">
                  <c:v>69.0</c:v>
                </c:pt>
                <c:pt idx="7">
                  <c:v>58.0</c:v>
                </c:pt>
                <c:pt idx="8">
                  <c:v>44.0</c:v>
                </c:pt>
                <c:pt idx="9">
                  <c:v>34.0</c:v>
                </c:pt>
              </c:numCache>
            </c:numRef>
          </c:val>
        </c:ser>
        <c:dLbls>
          <c:showLegendKey val="0"/>
          <c:showVal val="0"/>
          <c:showCatName val="0"/>
          <c:showSerName val="0"/>
          <c:showPercent val="0"/>
          <c:showBubbleSize val="0"/>
        </c:dLbls>
        <c:gapWidth val="219"/>
        <c:overlap val="-27"/>
        <c:axId val="-2133620592"/>
        <c:axId val="-2133638416"/>
      </c:barChart>
      <c:catAx>
        <c:axId val="-213362059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Total Debt/ (Total Debt + Market Capitalization)</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33638416"/>
        <c:crosses val="autoZero"/>
        <c:auto val="1"/>
        <c:lblAlgn val="ctr"/>
        <c:lblOffset val="100"/>
        <c:noMultiLvlLbl val="0"/>
      </c:catAx>
      <c:valAx>
        <c:axId val="-2133638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336205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Debt as a multiple</a:t>
            </a:r>
            <a:r>
              <a:rPr lang="en-US" i="1" baseline="0"/>
              <a:t> of EBITDA - Oil Companies in March 2016</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DebttoEBITDA!$B$5</c:f>
              <c:strCache>
                <c:ptCount val="1"/>
                <c:pt idx="0">
                  <c:v>Count</c:v>
                </c:pt>
              </c:strCache>
            </c:strRef>
          </c:tx>
          <c:spPr>
            <a:solidFill>
              <a:schemeClr val="accent1"/>
            </a:solidFill>
            <a:ln>
              <a:noFill/>
            </a:ln>
            <a:effectLst/>
          </c:spPr>
          <c:invertIfNegative val="0"/>
          <c:cat>
            <c:strRef>
              <c:f>DebttoEBITDA!$A$6:$A$19</c:f>
              <c:strCache>
                <c:ptCount val="14"/>
                <c:pt idx="0">
                  <c:v>0 To 1</c:v>
                </c:pt>
                <c:pt idx="1">
                  <c:v>1 To 2</c:v>
                </c:pt>
                <c:pt idx="2">
                  <c:v>2 To 3</c:v>
                </c:pt>
                <c:pt idx="3">
                  <c:v>3 To 4</c:v>
                </c:pt>
                <c:pt idx="4">
                  <c:v>4 To 5</c:v>
                </c:pt>
                <c:pt idx="5">
                  <c:v>5 To 6</c:v>
                </c:pt>
                <c:pt idx="6">
                  <c:v>6 To 7</c:v>
                </c:pt>
                <c:pt idx="7">
                  <c:v>7 To 8</c:v>
                </c:pt>
                <c:pt idx="8">
                  <c:v>8 To 9</c:v>
                </c:pt>
                <c:pt idx="9">
                  <c:v>9 To 10</c:v>
                </c:pt>
                <c:pt idx="10">
                  <c:v>10 To 12.5</c:v>
                </c:pt>
                <c:pt idx="11">
                  <c:v>12.5 To 15</c:v>
                </c:pt>
                <c:pt idx="12">
                  <c:v>15 To 17.5</c:v>
                </c:pt>
                <c:pt idx="13">
                  <c:v>17.5 To 20</c:v>
                </c:pt>
              </c:strCache>
            </c:strRef>
          </c:cat>
          <c:val>
            <c:numRef>
              <c:f>DebttoEBITDA!$B$6:$B$19</c:f>
              <c:numCache>
                <c:formatCode>#,##0.#####</c:formatCode>
                <c:ptCount val="14"/>
                <c:pt idx="0">
                  <c:v>79.0</c:v>
                </c:pt>
                <c:pt idx="1">
                  <c:v>128.0</c:v>
                </c:pt>
                <c:pt idx="2">
                  <c:v>115.0</c:v>
                </c:pt>
                <c:pt idx="3">
                  <c:v>103.0</c:v>
                </c:pt>
                <c:pt idx="4">
                  <c:v>74.0</c:v>
                </c:pt>
                <c:pt idx="5">
                  <c:v>60.0</c:v>
                </c:pt>
                <c:pt idx="6">
                  <c:v>37.0</c:v>
                </c:pt>
                <c:pt idx="7">
                  <c:v>23.0</c:v>
                </c:pt>
                <c:pt idx="8">
                  <c:v>14.0</c:v>
                </c:pt>
                <c:pt idx="9">
                  <c:v>14.0</c:v>
                </c:pt>
                <c:pt idx="10">
                  <c:v>20.0</c:v>
                </c:pt>
                <c:pt idx="11">
                  <c:v>5.0</c:v>
                </c:pt>
                <c:pt idx="12">
                  <c:v>5.0</c:v>
                </c:pt>
                <c:pt idx="13">
                  <c:v>3.0</c:v>
                </c:pt>
              </c:numCache>
            </c:numRef>
          </c:val>
        </c:ser>
        <c:dLbls>
          <c:showLegendKey val="0"/>
          <c:showVal val="0"/>
          <c:showCatName val="0"/>
          <c:showSerName val="0"/>
          <c:showPercent val="0"/>
          <c:showBubbleSize val="0"/>
        </c:dLbls>
        <c:gapWidth val="219"/>
        <c:overlap val="-27"/>
        <c:axId val="-2133617136"/>
        <c:axId val="-2133655072"/>
      </c:barChart>
      <c:catAx>
        <c:axId val="-213361713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33655072"/>
        <c:crosses val="autoZero"/>
        <c:auto val="1"/>
        <c:lblAlgn val="ctr"/>
        <c:lblOffset val="100"/>
        <c:noMultiLvlLbl val="0"/>
      </c:catAx>
      <c:valAx>
        <c:axId val="-2133655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336171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Shell:</a:t>
            </a:r>
            <a:r>
              <a:rPr lang="en-US" i="1" baseline="0"/>
              <a:t> FCFE and Cash Returned</a:t>
            </a:r>
            <a:endParaRPr lang="en-US" i="1"/>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6"/>
          <c:order val="0"/>
          <c:tx>
            <c:strRef>
              <c:f>Sheet1!$A$8</c:f>
              <c:strCache>
                <c:ptCount val="1"/>
                <c:pt idx="0">
                  <c:v>FCFE</c:v>
                </c:pt>
              </c:strCache>
            </c:strRef>
          </c:tx>
          <c:spPr>
            <a:solidFill>
              <a:schemeClr val="accent1">
                <a:lumMod val="80000"/>
                <a:lumOff val="20000"/>
              </a:schemeClr>
            </a:solidFill>
            <a:ln>
              <a:noFill/>
            </a:ln>
            <a:effectLst/>
          </c:spPr>
          <c:invertIfNegative val="0"/>
          <c:cat>
            <c:strRef>
              <c:f>Sheet1!$B$1:$L$1</c:f>
              <c:strCache>
                <c:ptCount val="11"/>
                <c:pt idx="0">
                  <c:v>2006</c:v>
                </c:pt>
                <c:pt idx="1">
                  <c:v>2007</c:v>
                </c:pt>
                <c:pt idx="2">
                  <c:v>2008</c:v>
                </c:pt>
                <c:pt idx="3">
                  <c:v>2009</c:v>
                </c:pt>
                <c:pt idx="4">
                  <c:v>2010</c:v>
                </c:pt>
                <c:pt idx="5">
                  <c:v>2011</c:v>
                </c:pt>
                <c:pt idx="6">
                  <c:v>2012</c:v>
                </c:pt>
                <c:pt idx="7">
                  <c:v>2013</c:v>
                </c:pt>
                <c:pt idx="8">
                  <c:v>2014</c:v>
                </c:pt>
                <c:pt idx="9">
                  <c:v>2015</c:v>
                </c:pt>
                <c:pt idx="10">
                  <c:v>2006-2015</c:v>
                </c:pt>
              </c:strCache>
            </c:strRef>
          </c:cat>
          <c:val>
            <c:numRef>
              <c:f>Sheet1!$B$8:$L$8</c:f>
              <c:numCache>
                <c:formatCode>_("$"* #,##0_);_("$"* \(#,##0\);_("$"* "-"??_);_(@_)</c:formatCode>
                <c:ptCount val="11"/>
                <c:pt idx="0">
                  <c:v>12985.0</c:v>
                </c:pt>
                <c:pt idx="1">
                  <c:v>14426.0</c:v>
                </c:pt>
                <c:pt idx="2">
                  <c:v>17055.0</c:v>
                </c:pt>
                <c:pt idx="3">
                  <c:v>6995.0</c:v>
                </c:pt>
                <c:pt idx="4">
                  <c:v>9202.0</c:v>
                </c:pt>
                <c:pt idx="5">
                  <c:v>2643.0</c:v>
                </c:pt>
                <c:pt idx="6">
                  <c:v>11028.0</c:v>
                </c:pt>
                <c:pt idx="7">
                  <c:v>878.0</c:v>
                </c:pt>
                <c:pt idx="8">
                  <c:v>7827.0</c:v>
                </c:pt>
                <c:pt idx="9">
                  <c:v>13608.0</c:v>
                </c:pt>
                <c:pt idx="10">
                  <c:v>96647.0</c:v>
                </c:pt>
              </c:numCache>
            </c:numRef>
          </c:val>
        </c:ser>
        <c:ser>
          <c:idx val="10"/>
          <c:order val="1"/>
          <c:tx>
            <c:strRef>
              <c:f>Sheet1!$A$12</c:f>
              <c:strCache>
                <c:ptCount val="1"/>
                <c:pt idx="0">
                  <c:v>Cash Returned</c:v>
                </c:pt>
              </c:strCache>
            </c:strRef>
          </c:tx>
          <c:spPr>
            <a:solidFill>
              <a:schemeClr val="accent3">
                <a:lumMod val="80000"/>
              </a:schemeClr>
            </a:solidFill>
            <a:ln>
              <a:noFill/>
            </a:ln>
            <a:effectLst/>
          </c:spPr>
          <c:invertIfNegative val="0"/>
          <c:cat>
            <c:strRef>
              <c:f>Sheet1!$B$1:$L$1</c:f>
              <c:strCache>
                <c:ptCount val="11"/>
                <c:pt idx="0">
                  <c:v>2006</c:v>
                </c:pt>
                <c:pt idx="1">
                  <c:v>2007</c:v>
                </c:pt>
                <c:pt idx="2">
                  <c:v>2008</c:v>
                </c:pt>
                <c:pt idx="3">
                  <c:v>2009</c:v>
                </c:pt>
                <c:pt idx="4">
                  <c:v>2010</c:v>
                </c:pt>
                <c:pt idx="5">
                  <c:v>2011</c:v>
                </c:pt>
                <c:pt idx="6">
                  <c:v>2012</c:v>
                </c:pt>
                <c:pt idx="7">
                  <c:v>2013</c:v>
                </c:pt>
                <c:pt idx="8">
                  <c:v>2014</c:v>
                </c:pt>
                <c:pt idx="9">
                  <c:v>2015</c:v>
                </c:pt>
                <c:pt idx="10">
                  <c:v>2006-2015</c:v>
                </c:pt>
              </c:strCache>
            </c:strRef>
          </c:cat>
          <c:val>
            <c:numRef>
              <c:f>Sheet1!$B$12:$L$12</c:f>
              <c:numCache>
                <c:formatCode>_("$"* #,##0_);_("$"* \(#,##0\);_("$"* "-"??_);_(@_)</c:formatCode>
                <c:ptCount val="11"/>
                <c:pt idx="0">
                  <c:v>16189.0</c:v>
                </c:pt>
                <c:pt idx="1">
                  <c:v>13388.0</c:v>
                </c:pt>
                <c:pt idx="2">
                  <c:v>13089.0</c:v>
                </c:pt>
                <c:pt idx="3">
                  <c:v>10526.0</c:v>
                </c:pt>
                <c:pt idx="4">
                  <c:v>9584.0</c:v>
                </c:pt>
                <c:pt idx="5">
                  <c:v>8912.0</c:v>
                </c:pt>
                <c:pt idx="6">
                  <c:v>8916.0</c:v>
                </c:pt>
                <c:pt idx="7">
                  <c:v>12763.0</c:v>
                </c:pt>
                <c:pt idx="8">
                  <c:v>12772.0</c:v>
                </c:pt>
                <c:pt idx="9">
                  <c:v>9818.0</c:v>
                </c:pt>
                <c:pt idx="10">
                  <c:v>115957.0</c:v>
                </c:pt>
              </c:numCache>
            </c:numRef>
          </c:val>
        </c:ser>
        <c:dLbls>
          <c:showLegendKey val="0"/>
          <c:showVal val="0"/>
          <c:showCatName val="0"/>
          <c:showSerName val="0"/>
          <c:showPercent val="0"/>
          <c:showBubbleSize val="0"/>
        </c:dLbls>
        <c:gapWidth val="150"/>
        <c:axId val="-1988921520"/>
        <c:axId val="-1988929568"/>
      </c:barChart>
      <c:catAx>
        <c:axId val="-1988921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8929568"/>
        <c:crosses val="autoZero"/>
        <c:auto val="1"/>
        <c:lblAlgn val="ctr"/>
        <c:lblOffset val="100"/>
        <c:noMultiLvlLbl val="0"/>
      </c:catAx>
      <c:valAx>
        <c:axId val="-1988929568"/>
        <c:scaling>
          <c:orientation val="minMax"/>
        </c:scaling>
        <c:delete val="0"/>
        <c:axPos val="l"/>
        <c:majorGridlines>
          <c:spPr>
            <a:ln w="9525" cap="flat" cmpd="sng" algn="ctr">
              <a:solidFill>
                <a:schemeClr val="tx1">
                  <a:lumMod val="15000"/>
                  <a:lumOff val="85000"/>
                </a:schemeClr>
              </a:solidFill>
              <a:round/>
            </a:ln>
            <a:effectLst/>
          </c:spPr>
        </c:majorGridlines>
        <c:title>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quot;$&quot;* #,##0_);_(&quot;$&quot;* \(#,##0\);_(&quot;$&quot;* &quot;-&quot;??_);_(@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892152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r>
              <a:rPr lang="en-US" i="1"/>
              <a:t>Dividend Payout Ratios: Oil Companies in March 2016</a:t>
            </a:r>
          </a:p>
        </c:rich>
      </c:tx>
      <c:overlay val="0"/>
      <c:spPr>
        <a:noFill/>
        <a:ln>
          <a:noFill/>
        </a:ln>
        <a:effectLst/>
      </c:spPr>
      <c:txPr>
        <a:bodyPr rot="0" spcFirstLastPara="1" vertOverflow="ellipsis" vert="horz" wrap="square" anchor="ctr" anchorCtr="1"/>
        <a:lstStyle/>
        <a:p>
          <a:pPr>
            <a:defRPr sz="14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Payout!$B$37</c:f>
              <c:strCache>
                <c:ptCount val="1"/>
                <c:pt idx="0">
                  <c:v>Number</c:v>
                </c:pt>
              </c:strCache>
            </c:strRef>
          </c:tx>
          <c:spPr>
            <a:solidFill>
              <a:schemeClr val="accent1"/>
            </a:solidFill>
            <a:ln>
              <a:noFill/>
            </a:ln>
            <a:effectLst/>
          </c:spPr>
          <c:invertIfNegative val="0"/>
          <c:cat>
            <c:strRef>
              <c:f>Payout!$A$38:$A$48</c:f>
              <c:strCache>
                <c:ptCount val="11"/>
                <c:pt idx="0">
                  <c:v>&lt;10%</c:v>
                </c:pt>
                <c:pt idx="1">
                  <c:v>20-20%</c:v>
                </c:pt>
                <c:pt idx="2">
                  <c:v>20-30%</c:v>
                </c:pt>
                <c:pt idx="3">
                  <c:v>30-40%</c:v>
                </c:pt>
                <c:pt idx="4">
                  <c:v>40-50%</c:v>
                </c:pt>
                <c:pt idx="5">
                  <c:v>50-60%</c:v>
                </c:pt>
                <c:pt idx="6">
                  <c:v>60-70%</c:v>
                </c:pt>
                <c:pt idx="7">
                  <c:v>70-80%</c:v>
                </c:pt>
                <c:pt idx="8">
                  <c:v>80-90%</c:v>
                </c:pt>
                <c:pt idx="9">
                  <c:v>90-100%</c:v>
                </c:pt>
                <c:pt idx="10">
                  <c:v>&gt;100%</c:v>
                </c:pt>
              </c:strCache>
            </c:strRef>
          </c:cat>
          <c:val>
            <c:numRef>
              <c:f>Payout!$B$38:$B$48</c:f>
              <c:numCache>
                <c:formatCode>#,##0.#####</c:formatCode>
                <c:ptCount val="11"/>
                <c:pt idx="0">
                  <c:v>27.0</c:v>
                </c:pt>
                <c:pt idx="1">
                  <c:v>35.0</c:v>
                </c:pt>
                <c:pt idx="2">
                  <c:v>46.0</c:v>
                </c:pt>
                <c:pt idx="3">
                  <c:v>29.0</c:v>
                </c:pt>
                <c:pt idx="4">
                  <c:v>28.0</c:v>
                </c:pt>
                <c:pt idx="5">
                  <c:v>28.0</c:v>
                </c:pt>
                <c:pt idx="6">
                  <c:v>15.0</c:v>
                </c:pt>
                <c:pt idx="7">
                  <c:v>18.0</c:v>
                </c:pt>
                <c:pt idx="8">
                  <c:v>22.0</c:v>
                </c:pt>
                <c:pt idx="9">
                  <c:v>25.0</c:v>
                </c:pt>
                <c:pt idx="10">
                  <c:v>123.0</c:v>
                </c:pt>
              </c:numCache>
            </c:numRef>
          </c:val>
        </c:ser>
        <c:dLbls>
          <c:showLegendKey val="0"/>
          <c:showVal val="0"/>
          <c:showCatName val="0"/>
          <c:showSerName val="0"/>
          <c:showPercent val="0"/>
          <c:showBubbleSize val="0"/>
        </c:dLbls>
        <c:gapWidth val="219"/>
        <c:overlap val="-27"/>
        <c:axId val="-2009357024"/>
        <c:axId val="-2010033248"/>
      </c:barChart>
      <c:catAx>
        <c:axId val="-2009357024"/>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10033248"/>
        <c:crosses val="autoZero"/>
        <c:auto val="1"/>
        <c:lblAlgn val="ctr"/>
        <c:lblOffset val="100"/>
        <c:noMultiLvlLbl val="0"/>
      </c:catAx>
      <c:valAx>
        <c:axId val="-2010033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9357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s>
</file>

<file path=ppt/drawings/drawing1.xml><?xml version="1.0" encoding="utf-8"?>
<c:userShapes xmlns:c="http://schemas.openxmlformats.org/drawingml/2006/chart">
  <cdr:relSizeAnchor xmlns:cdr="http://schemas.openxmlformats.org/drawingml/2006/chartDrawing">
    <cdr:from>
      <cdr:x>0.18653</cdr:x>
      <cdr:y>0.20339</cdr:y>
    </cdr:from>
    <cdr:to>
      <cdr:x>0.29868</cdr:x>
      <cdr:y>0.40678</cdr:y>
    </cdr:to>
    <cdr:sp macro="" textlink="">
      <cdr:nvSpPr>
        <cdr:cNvPr id="2" name="TextBox 1"/>
        <cdr:cNvSpPr txBox="1"/>
      </cdr:nvSpPr>
      <cdr:spPr>
        <a:xfrm xmlns:a="http://schemas.openxmlformats.org/drawingml/2006/main">
          <a:off x="1520825" y="9144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0.20522</cdr:x>
      <cdr:y>0.16949</cdr:y>
    </cdr:from>
    <cdr:to>
      <cdr:x>0.31737</cdr:x>
      <cdr:y>0.37288</cdr:y>
    </cdr:to>
    <cdr:sp macro="" textlink="">
      <cdr:nvSpPr>
        <cdr:cNvPr id="2" name="TextBox 1"/>
        <cdr:cNvSpPr txBox="1"/>
      </cdr:nvSpPr>
      <cdr:spPr>
        <a:xfrm xmlns:a="http://schemas.openxmlformats.org/drawingml/2006/main">
          <a:off x="1673225" y="7620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0.04054</cdr:x>
      <cdr:y>0.54193</cdr:y>
    </cdr:from>
    <cdr:to>
      <cdr:x>0.29279</cdr:x>
      <cdr:y>0.70497</cdr:y>
    </cdr:to>
    <cdr:sp macro="" textlink="">
      <cdr:nvSpPr>
        <cdr:cNvPr id="2" name="TextBox 1"/>
        <cdr:cNvSpPr txBox="1"/>
      </cdr:nvSpPr>
      <cdr:spPr>
        <a:xfrm xmlns:a="http://schemas.openxmlformats.org/drawingml/2006/main">
          <a:off x="351692" y="3409461"/>
          <a:ext cx="2188308" cy="102577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a:t>54.46%</a:t>
          </a:r>
          <a:r>
            <a:rPr lang="en-US" sz="1100" baseline="0"/>
            <a:t> of all oil companies did not pay dividends in the trailing 12 months, leading into March 2016.</a:t>
          </a:r>
        </a:p>
      </cdr:txBody>
    </cdr:sp>
  </cdr:relSizeAnchor>
  <cdr:relSizeAnchor xmlns:cdr="http://schemas.openxmlformats.org/drawingml/2006/chartDrawing">
    <cdr:from>
      <cdr:x>0.47523</cdr:x>
      <cdr:y>0.16149</cdr:y>
    </cdr:from>
    <cdr:to>
      <cdr:x>0.7455</cdr:x>
      <cdr:y>0.30124</cdr:y>
    </cdr:to>
    <cdr:sp macro="" textlink="">
      <cdr:nvSpPr>
        <cdr:cNvPr id="3" name="TextBox 2"/>
        <cdr:cNvSpPr txBox="1"/>
      </cdr:nvSpPr>
      <cdr:spPr>
        <a:xfrm xmlns:a="http://schemas.openxmlformats.org/drawingml/2006/main">
          <a:off x="4122615" y="1016000"/>
          <a:ext cx="2344616" cy="87923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0.18356</cdr:x>
      <cdr:y>0.03261</cdr:y>
    </cdr:from>
    <cdr:to>
      <cdr:x>0.28896</cdr:x>
      <cdr:y>0.17795</cdr:y>
    </cdr:to>
    <cdr:sp macro="" textlink="">
      <cdr:nvSpPr>
        <cdr:cNvPr id="4" name="TextBox 3"/>
        <cdr:cNvSpPr txBox="1"/>
      </cdr:nvSpPr>
      <cdr:spPr>
        <a:xfrm xmlns:a="http://schemas.openxmlformats.org/drawingml/2006/main">
          <a:off x="1592385" y="205154"/>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8060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137128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50938" y="692150"/>
            <a:ext cx="4556125" cy="3416300"/>
          </a:xfrm>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extLst>
      <p:ext uri="{BB962C8B-B14F-4D97-AF65-F5344CB8AC3E}">
        <p14:creationId xmlns:p14="http://schemas.microsoft.com/office/powerpoint/2010/main" val="731980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a:xfrm>
            <a:off x="1150938" y="692150"/>
            <a:ext cx="4556125" cy="3416300"/>
          </a:xfrm>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Corporate finance covers every decision that any business, small or large, public or private takes.. This is my very selfish attempt to show that corporate finance is at the heart of all the other management disciplines: marketing, strategy, accounting and even the fuzzy far reaches of human capital.</a:t>
            </a:r>
          </a:p>
        </p:txBody>
      </p:sp>
    </p:spTree>
    <p:extLst>
      <p:ext uri="{BB962C8B-B14F-4D97-AF65-F5344CB8AC3E}">
        <p14:creationId xmlns:p14="http://schemas.microsoft.com/office/powerpoint/2010/main" val="1610252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xfrm>
            <a:off x="1150938" y="692150"/>
            <a:ext cx="4556125" cy="3416300"/>
          </a:xfrm>
          <a:ln/>
        </p:spPr>
      </p:sp>
      <p:sp>
        <p:nvSpPr>
          <p:cNvPr id="215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en-US">
              <a:latin typeface="Times" charset="0"/>
              <a:ea typeface="ＭＳ Ｐゴシック" charset="-128"/>
            </a:endParaRPr>
          </a:p>
          <a:p>
            <a:r>
              <a:rPr lang="en-US" altLang="en-US">
                <a:latin typeface="Times" charset="0"/>
                <a:ea typeface="ＭＳ Ｐゴシック" charset="-128"/>
              </a:rPr>
              <a:t>(I introduce my syllabus after this slide with session numbers framed in the big picture)</a:t>
            </a:r>
          </a:p>
        </p:txBody>
      </p:sp>
    </p:spTree>
    <p:extLst>
      <p:ext uri="{BB962C8B-B14F-4D97-AF65-F5344CB8AC3E}">
        <p14:creationId xmlns:p14="http://schemas.microsoft.com/office/powerpoint/2010/main" val="930175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This is the answer to the question posed in the previous overhead.</a:t>
            </a:r>
          </a:p>
          <a:p>
            <a:pPr marL="228600" indent="-228600">
              <a:buFontTx/>
              <a:buAutoNum type="arabicPeriod"/>
            </a:pPr>
            <a:r>
              <a:rPr lang="en-US" altLang="en-US">
                <a:latin typeface="Times" charset="0"/>
                <a:ea typeface="ＭＳ Ｐゴシック" charset="-128"/>
              </a:rPr>
              <a:t>Maximizing the value of the business is the most general objective function. Remember that value of the business includes assets in place and growth assets. If you are managing a growth company,, increasing earnings may not necessarily increase firm value. The other problem is that firm value itself is a difficult number to estimate. While there are models available, they all need inputs, most of which allow for subjective judgments.</a:t>
            </a:r>
          </a:p>
          <a:p>
            <a:pPr marL="228600" indent="-228600">
              <a:buFontTx/>
              <a:buAutoNum type="arabicPeriod"/>
            </a:pPr>
            <a:r>
              <a:rPr lang="en-US" altLang="en-US">
                <a:latin typeface="Times" charset="0"/>
                <a:ea typeface="ＭＳ Ｐゴシック" charset="-128"/>
              </a:rPr>
              <a:t>Managers answer to stockholders. Consequently, the objective gets narrowed down to </a:t>
            </a:r>
            <a:r>
              <a:rPr lang="ja-JP" altLang="en-US">
                <a:latin typeface="Times" charset="0"/>
                <a:ea typeface="ＭＳ Ｐゴシック" charset="-128"/>
              </a:rPr>
              <a:t>“</a:t>
            </a:r>
            <a:r>
              <a:rPr lang="en-US" altLang="ja-JP">
                <a:latin typeface="Times" charset="0"/>
                <a:ea typeface="ＭＳ Ｐゴシック" charset="-128"/>
              </a:rPr>
              <a:t>maximizing equity value</a:t>
            </a:r>
            <a:r>
              <a:rPr lang="ja-JP" altLang="en-US">
                <a:latin typeface="Times" charset="0"/>
                <a:ea typeface="ＭＳ Ｐゴシック" charset="-128"/>
              </a:rPr>
              <a:t>”</a:t>
            </a:r>
            <a:r>
              <a:rPr lang="en-US" altLang="ja-JP">
                <a:latin typeface="Times" charset="0"/>
                <a:ea typeface="ＭＳ Ｐゴシック" charset="-128"/>
              </a:rPr>
              <a:t>. (Implicit assumption: Bondholders/ Banks can protect themselves by writing in covenants and setting interest rates).</a:t>
            </a:r>
          </a:p>
          <a:p>
            <a:pPr marL="228600" indent="-228600">
              <a:buFontTx/>
              <a:buAutoNum type="arabicPeriod"/>
            </a:pPr>
            <a:r>
              <a:rPr lang="en-US" altLang="en-US">
                <a:latin typeface="Times" charset="0"/>
                <a:ea typeface="ＭＳ Ｐゴシック" charset="-128"/>
              </a:rPr>
              <a:t>It is tough to assess equity value objectively. It would be nice to have a </a:t>
            </a:r>
            <a:r>
              <a:rPr lang="ja-JP" altLang="en-US">
                <a:latin typeface="Times" charset="0"/>
                <a:ea typeface="ＭＳ Ｐゴシック" charset="-128"/>
              </a:rPr>
              <a:t>“</a:t>
            </a:r>
            <a:r>
              <a:rPr lang="en-US" altLang="ja-JP">
                <a:latin typeface="Times" charset="0"/>
                <a:ea typeface="ＭＳ Ｐゴシック" charset="-128"/>
              </a:rPr>
              <a:t>third party</a:t>
            </a:r>
            <a:r>
              <a:rPr lang="ja-JP" altLang="en-US">
                <a:latin typeface="Times" charset="0"/>
                <a:ea typeface="ＭＳ Ｐゴシック" charset="-128"/>
              </a:rPr>
              <a:t>”</a:t>
            </a:r>
            <a:r>
              <a:rPr lang="en-US" altLang="ja-JP">
                <a:latin typeface="Times" charset="0"/>
                <a:ea typeface="ＭＳ Ｐゴシック" charset="-128"/>
              </a:rPr>
              <a:t> estimate that is objective. For publicly traded firms, the market (in spite of all its limitations) provides such an estimate. (Implicit assumption: Markets are rational and reasonably efficient).</a:t>
            </a:r>
            <a:endParaRPr lang="en-US" altLang="en-US">
              <a:latin typeface="Times" charset="0"/>
              <a:ea typeface="ＭＳ Ｐゴシック" charset="-128"/>
            </a:endParaRPr>
          </a:p>
        </p:txBody>
      </p:sp>
      <p:sp>
        <p:nvSpPr>
          <p:cNvPr id="23554"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931624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50938" y="692150"/>
            <a:ext cx="4556125" cy="3416300"/>
          </a:xfrm>
          <a:ln/>
        </p:spPr>
      </p:sp>
      <p:sp>
        <p:nvSpPr>
          <p:cNvPr id="2560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utopian world. None of the assumptions are really defensible as written, and skepticism is clearly justified:</a:t>
            </a:r>
          </a:p>
          <a:p>
            <a:r>
              <a:rPr lang="en-US" altLang="en-US">
                <a:latin typeface="Times" charset="0"/>
                <a:ea typeface="ＭＳ Ｐゴシック" charset="-128"/>
              </a:rPr>
              <a:t>Why do we need these assumptions?</a:t>
            </a:r>
          </a:p>
          <a:p>
            <a:pPr lvl="1">
              <a:buFontTx/>
              <a:buChar char="•"/>
            </a:pPr>
            <a:r>
              <a:rPr lang="en-US" altLang="en-US">
                <a:latin typeface="Times" charset="0"/>
                <a:ea typeface="ＭＳ Ｐゴシック" charset="-128"/>
              </a:rPr>
              <a:t>Since, in many large firms, there is a separation of ownership from management, managers have to be fearful of losing their jobs and go out and maximize stockholder wealth. If they do not have this fear, they will focus on their own interests.</a:t>
            </a:r>
          </a:p>
          <a:p>
            <a:pPr lvl="1">
              <a:buFontTx/>
              <a:buChar char="•"/>
            </a:pPr>
            <a:r>
              <a:rPr lang="en-US" altLang="en-US">
                <a:latin typeface="Times" charset="0"/>
                <a:ea typeface="ＭＳ Ｐゴシック" charset="-128"/>
              </a:rPr>
              <a:t>If bondholders are not protected, stockholders can steal from them and make themselves better off, even as they make the firm less valuable.</a:t>
            </a:r>
          </a:p>
          <a:p>
            <a:pPr lvl="1">
              <a:buFontTx/>
              <a:buChar char="•"/>
            </a:pPr>
            <a:r>
              <a:rPr lang="en-US" altLang="en-US">
                <a:latin typeface="Times" charset="0"/>
                <a:ea typeface="ＭＳ Ｐゴシック" charset="-128"/>
              </a:rPr>
              <a:t>If markets are not efficient, maximizing stock prices may not have anything to do with maximizing stockholder wealth or firm value.</a:t>
            </a:r>
          </a:p>
          <a:p>
            <a:pPr lvl="1">
              <a:buFontTx/>
              <a:buChar char="•"/>
            </a:pPr>
            <a:r>
              <a:rPr lang="en-US" altLang="en-US">
                <a:latin typeface="Times" charset="0"/>
                <a:ea typeface="ＭＳ Ｐゴシック" charset="-128"/>
              </a:rPr>
              <a:t>If substantial social costs are created, maximizing stock prices may create large side costs for society (of which stockholders are members).</a:t>
            </a:r>
          </a:p>
          <a:p>
            <a:r>
              <a:rPr lang="en-US" altLang="en-US">
                <a:latin typeface="Times" charset="0"/>
                <a:ea typeface="ＭＳ Ｐゴシック" charset="-128"/>
              </a:rPr>
              <a:t>Note that corporate finance, done right, is not about stealing from other groups (bondholders, other stockholders or society)  but about making the firm more productive and valuable.</a:t>
            </a:r>
          </a:p>
        </p:txBody>
      </p:sp>
    </p:spTree>
    <p:extLst>
      <p:ext uri="{BB962C8B-B14F-4D97-AF65-F5344CB8AC3E}">
        <p14:creationId xmlns:p14="http://schemas.microsoft.com/office/powerpoint/2010/main" val="1298679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1150938" y="692150"/>
            <a:ext cx="4556125" cy="3416300"/>
          </a:xfrm>
          <a:ln/>
        </p:spPr>
      </p:sp>
      <p:sp>
        <p:nvSpPr>
          <p:cNvPr id="276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my worst case scenario:</a:t>
            </a:r>
          </a:p>
          <a:p>
            <a:pPr lvl="1">
              <a:buFontTx/>
              <a:buChar char="•"/>
            </a:pPr>
            <a:r>
              <a:rPr lang="en-US" altLang="en-US">
                <a:latin typeface="Times" charset="0"/>
                <a:ea typeface="ＭＳ Ｐゴシック" charset="-128"/>
              </a:rPr>
              <a:t>Stockholders have little or no control over managers. Managers, consequently, put their interests above stockholder interests.</a:t>
            </a:r>
          </a:p>
          <a:p>
            <a:pPr lvl="1">
              <a:buFontTx/>
              <a:buChar char="•"/>
            </a:pPr>
            <a:r>
              <a:rPr lang="en-US" altLang="en-US">
                <a:latin typeface="Times" charset="0"/>
                <a:ea typeface="ＭＳ Ｐゴシック" charset="-128"/>
              </a:rPr>
              <a:t>Bondholders who do not protect themselves find stockholders expropriating their wealth.</a:t>
            </a:r>
          </a:p>
          <a:p>
            <a:pPr lvl="1">
              <a:buFontTx/>
              <a:buChar char="•"/>
            </a:pPr>
            <a:r>
              <a:rPr lang="en-US" altLang="en-US">
                <a:latin typeface="Times" charset="0"/>
                <a:ea typeface="ＭＳ Ｐゴシック" charset="-128"/>
              </a:rPr>
              <a:t>Information conveyed to markets is noisy, biases and sometimes misleading. Markets do not do a very good job of assimilating this information and market price changes have little to do with true value.</a:t>
            </a:r>
          </a:p>
          <a:p>
            <a:pPr lvl="1">
              <a:buFontTx/>
              <a:buChar char="•"/>
            </a:pPr>
            <a:r>
              <a:rPr lang="en-US" altLang="en-US">
                <a:latin typeface="Times" charset="0"/>
                <a:ea typeface="ＭＳ Ｐゴシック" charset="-128"/>
              </a:rPr>
              <a:t>Firms in the process of maximizing stockholder wealth create large social costs.</a:t>
            </a:r>
          </a:p>
          <a:p>
            <a:r>
              <a:rPr lang="en-US" altLang="en-US">
                <a:latin typeface="Times" charset="0"/>
                <a:ea typeface="ＭＳ Ｐゴシック" charset="-128"/>
              </a:rPr>
              <a:t>In this environment, stockholder wealth maximization is not a good objective function.</a:t>
            </a:r>
          </a:p>
        </p:txBody>
      </p:sp>
    </p:spTree>
    <p:extLst>
      <p:ext uri="{BB962C8B-B14F-4D97-AF65-F5344CB8AC3E}">
        <p14:creationId xmlns:p14="http://schemas.microsoft.com/office/powerpoint/2010/main" val="2034001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1150938" y="692150"/>
            <a:ext cx="4556125" cy="3416300"/>
          </a:xfrm>
          <a:ln/>
        </p:spPr>
      </p:sp>
      <p:sp>
        <p:nvSpPr>
          <p:cNvPr id="3174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At this point, things look pretty bleak for stock price maximization. These are the three choices that we have, if we abandon pure stock price maximization as an objective function.</a:t>
            </a:r>
          </a:p>
        </p:txBody>
      </p:sp>
    </p:spTree>
    <p:extLst>
      <p:ext uri="{BB962C8B-B14F-4D97-AF65-F5344CB8AC3E}">
        <p14:creationId xmlns:p14="http://schemas.microsoft.com/office/powerpoint/2010/main" val="1821610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xfrm>
            <a:off x="1150938" y="692150"/>
            <a:ext cx="4556125" cy="3416300"/>
          </a:xfrm>
          <a:ln/>
        </p:spPr>
      </p:sp>
      <p:sp>
        <p:nvSpPr>
          <p:cNvPr id="3379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summarizes the objective function of maximizing stockholder wealth, with the fixes noted on the last few pages.</a:t>
            </a:r>
          </a:p>
        </p:txBody>
      </p:sp>
    </p:spTree>
    <p:extLst>
      <p:ext uri="{BB962C8B-B14F-4D97-AF65-F5344CB8AC3E}">
        <p14:creationId xmlns:p14="http://schemas.microsoft.com/office/powerpoint/2010/main" val="1273104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xfrm>
            <a:off x="1150938" y="692150"/>
            <a:ext cx="4556125" cy="3416300"/>
          </a:xfrm>
          <a:ln/>
        </p:spPr>
      </p:sp>
      <p:sp>
        <p:nvSpPr>
          <p:cNvPr id="3584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One of your first tasks when assessing a company is to see whether managers have a significant stake in the company. You can get this information in a variety of places. I use Bloomberg to get the data on the top 17 stockholders and go down the list to see if incumbent managers have a stake in the company. I also check to see if there are other investors on the list who may not be incumbent managers but are strong advocates for stockholders - Berkshire Hathaway at Coca Cola, KKR or Blackstone at many publicly traded firms…</a:t>
            </a:r>
          </a:p>
          <a:p>
            <a:r>
              <a:rPr lang="en-US" altLang="en-US">
                <a:latin typeface="Times" charset="0"/>
                <a:ea typeface="ＭＳ Ｐゴシック" charset="-128"/>
              </a:rPr>
              <a:t>You can also get this information from Yahoo! Finance by going into company profiles and clicking on institutional investors…</a:t>
            </a:r>
          </a:p>
          <a:p>
            <a:r>
              <a:rPr lang="en-US" altLang="en-US">
                <a:latin typeface="Times" charset="0"/>
                <a:ea typeface="ＭＳ Ｐゴシック" charset="-128"/>
              </a:rPr>
              <a:t>As you look at the list of top stockholders, you should be also considering the potential conflicts of interest created by the stockholder structure.</a:t>
            </a:r>
          </a:p>
          <a:p>
            <a:pPr>
              <a:buFontTx/>
              <a:buChar char="-"/>
            </a:pPr>
            <a:r>
              <a:rPr lang="en-US" altLang="en-US">
                <a:latin typeface="Times" charset="0"/>
                <a:ea typeface="ＭＳ Ｐゴシック" charset="-128"/>
              </a:rPr>
              <a:t>Inside stockholders (Founding family, controlling stockholder/manager) versus outside stockholders</a:t>
            </a:r>
          </a:p>
          <a:p>
            <a:pPr>
              <a:buFontTx/>
              <a:buChar char="-"/>
            </a:pPr>
            <a:r>
              <a:rPr lang="en-US" altLang="en-US">
                <a:latin typeface="Times" charset="0"/>
                <a:ea typeface="ＭＳ Ｐゴシック" charset="-128"/>
              </a:rPr>
              <a:t>Government as major stockholder (or holder of golden vote)</a:t>
            </a:r>
          </a:p>
          <a:p>
            <a:pPr>
              <a:buFontTx/>
              <a:buChar char="-"/>
            </a:pPr>
            <a:r>
              <a:rPr lang="en-US" altLang="en-US">
                <a:latin typeface="Times" charset="0"/>
                <a:ea typeface="ＭＳ Ｐゴシック" charset="-128"/>
              </a:rPr>
              <a:t>Employees as major stockholders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1683756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xfrm>
            <a:off x="1150938" y="692150"/>
            <a:ext cx="4556125" cy="3416300"/>
          </a:xfrm>
          <a:ln/>
        </p:spPr>
      </p:sp>
      <p:sp>
        <p:nvSpPr>
          <p:cNvPr id="3789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latin typeface="Times" charset="0"/>
                <a:ea typeface="ＭＳ Ｐゴシック" charset="-128"/>
              </a:rPr>
              <a:t>Not a single individual investor in the list other than Roy Disney who was the 15th largest stockholder… Managers are not significant stockholders in Disney (and the same can be said for most large publicly traded firms). Consider the following scenarios:</a:t>
            </a:r>
          </a:p>
          <a:p>
            <a:pPr marL="228600" indent="-228600">
              <a:buFontTx/>
              <a:buAutoNum type="arabicPeriod"/>
            </a:pPr>
            <a:r>
              <a:rPr lang="en-US" altLang="en-US">
                <a:latin typeface="Times" charset="0"/>
                <a:ea typeface="ＭＳ Ｐゴシック" charset="-128"/>
              </a:rPr>
              <a:t>Managers are not significant stockholders in the firm: Significant potential for conflicts of interest between managers and stockholders.</a:t>
            </a:r>
          </a:p>
          <a:p>
            <a:pPr marL="228600" indent="-228600">
              <a:buFontTx/>
              <a:buAutoNum type="arabicPeriod"/>
            </a:pPr>
            <a:r>
              <a:rPr lang="en-US" altLang="en-US">
                <a:latin typeface="Times" charset="0"/>
                <a:ea typeface="ＭＳ Ｐゴシック" charset="-128"/>
              </a:rPr>
              <a:t>Individuals are significant stockholders in the firm as well as part of top management. Usually, these are founder-owners of the firm and the firms tend to be younger firms or family run businesses that have recently made the transition to publicly traded firms. Smaller potential for conflict between managers and stockholders, but potential for conflict between inside stockholders and outside stockholders. </a:t>
            </a:r>
          </a:p>
          <a:p>
            <a:pPr marL="228600" indent="-228600">
              <a:buFontTx/>
              <a:buAutoNum type="arabicPeriod"/>
            </a:pPr>
            <a:r>
              <a:rPr lang="en-US" altLang="en-US">
                <a:latin typeface="Times" charset="0"/>
                <a:ea typeface="ＭＳ Ｐゴシック" charset="-128"/>
              </a:rPr>
              <a:t>The government is a large stockholder (or a stockholder with veto power). This may keep managers in some check but it will create potential conflicts of interest between the other stockholders and the government (Consider what would happen if the company tried to minimize taxes paid)</a:t>
            </a:r>
          </a:p>
          <a:p>
            <a:pPr marL="228600" indent="-228600">
              <a:buFontTx/>
              <a:buAutoNum type="arabicPeriod"/>
            </a:pPr>
            <a:r>
              <a:rPr lang="en-US" altLang="en-US">
                <a:latin typeface="Times" charset="0"/>
                <a:ea typeface="ＭＳ Ｐゴシック" charset="-128"/>
              </a:rPr>
              <a:t>Trusts or descendants of owners are significant stockholders in the firm but are not an active part of incumbent management. Power that these stockholders retain to replace managers reduces potential for conflict of interest but is reduced as holdings get diluted among lots of family members.</a:t>
            </a:r>
          </a:p>
          <a:p>
            <a:pPr marL="228600" indent="-228600">
              <a:buFontTx/>
              <a:buAutoNum type="arabicPeriod"/>
            </a:pPr>
            <a:r>
              <a:rPr lang="en-US" altLang="en-US">
                <a:latin typeface="Times" charset="0"/>
                <a:ea typeface="ＭＳ Ｐゴシック" charset="-128"/>
              </a:rPr>
              <a:t>Another company is largest stockholder in firm. In this case, trace out who owns stock in the other company….</a:t>
            </a:r>
          </a:p>
        </p:txBody>
      </p:sp>
    </p:spTree>
    <p:extLst>
      <p:ext uri="{BB962C8B-B14F-4D97-AF65-F5344CB8AC3E}">
        <p14:creationId xmlns:p14="http://schemas.microsoft.com/office/powerpoint/2010/main" val="1501344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xfrm>
            <a:off x="1150938" y="692150"/>
            <a:ext cx="4556125" cy="3416300"/>
          </a:xfrm>
          <a:ln/>
        </p:spPr>
      </p:sp>
      <p:sp>
        <p:nvSpPr>
          <p:cNvPr id="40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This is the big picture that will animate how we approach corporate finance. We will use it to anchor the class, introducing each topic by noting its presence in the big picture. Ultimately, everything we do in corporate finance has to be somewhere in the picture.</a:t>
            </a:r>
          </a:p>
          <a:p>
            <a:endParaRPr lang="en-US" altLang="en-US">
              <a:latin typeface="Times" charset="0"/>
              <a:ea typeface="ＭＳ Ｐゴシック" charset="-128"/>
            </a:endParaRPr>
          </a:p>
          <a:p>
            <a:r>
              <a:rPr lang="en-US" altLang="en-US">
                <a:latin typeface="Times" charset="0"/>
                <a:ea typeface="ＭＳ Ｐゴシック" charset="-128"/>
              </a:rPr>
              <a:t>(I introduce my syllabus after this slide with session numbers framed in the big picture)</a:t>
            </a:r>
          </a:p>
        </p:txBody>
      </p:sp>
    </p:spTree>
    <p:extLst>
      <p:ext uri="{BB962C8B-B14F-4D97-AF65-F5344CB8AC3E}">
        <p14:creationId xmlns:p14="http://schemas.microsoft.com/office/powerpoint/2010/main" val="164024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risk is neither good nor bad. It is a combination of danger and opportunity - you cannot have one without the other. Consequently, risk is neither something to be avoided nor sought out but carefully balanced. Good business avoid some risks, let others pass through to their investors and actively seek out still others.</a:t>
            </a:r>
          </a:p>
          <a:p>
            <a:r>
              <a:rPr lang="en-US" altLang="en-US">
                <a:latin typeface="Times" charset="0"/>
                <a:ea typeface="ＭＳ Ｐゴシック" charset="-128"/>
              </a:rPr>
              <a:t>When businesses want opportunity (higher returns), they have to live with the higher risk.</a:t>
            </a:r>
          </a:p>
          <a:p>
            <a:r>
              <a:rPr lang="en-US" altLang="en-US">
                <a:latin typeface="Times" charset="0"/>
                <a:ea typeface="ＭＳ Ｐゴシック" charset="-128"/>
              </a:rPr>
              <a:t>Any sales pitch that offers returns without risk is a pipe dream. </a:t>
            </a:r>
          </a:p>
          <a:p>
            <a:pPr>
              <a:buFontTx/>
              <a:buChar char="-"/>
            </a:pPr>
            <a:r>
              <a:rPr lang="en-US" altLang="en-US">
                <a:latin typeface="Times" charset="0"/>
                <a:ea typeface="ＭＳ Ｐゴシック" charset="-128"/>
              </a:rPr>
              <a:t>Bob Citron, treasurer of Orange County (CA), after he lost a chunk of the county</a:t>
            </a:r>
            <a:r>
              <a:rPr lang="ja-JP" altLang="en-US">
                <a:latin typeface="Times" charset="0"/>
                <a:ea typeface="ＭＳ Ｐゴシック" charset="-128"/>
              </a:rPr>
              <a:t>’</a:t>
            </a:r>
            <a:r>
              <a:rPr lang="en-US" altLang="ja-JP">
                <a:latin typeface="Times" charset="0"/>
                <a:ea typeface="ＭＳ Ｐゴシック" charset="-128"/>
              </a:rPr>
              <a:t>s pension fund money after investing in interest rate derivatives claimed that he was </a:t>
            </a:r>
            <a:r>
              <a:rPr lang="ja-JP" altLang="en-US">
                <a:latin typeface="Times" charset="0"/>
                <a:ea typeface="ＭＳ Ｐゴシック" charset="-128"/>
              </a:rPr>
              <a:t>“</a:t>
            </a:r>
            <a:r>
              <a:rPr lang="en-US" altLang="ja-JP">
                <a:latin typeface="Times" charset="0"/>
                <a:ea typeface="ＭＳ Ｐゴシック" charset="-128"/>
              </a:rPr>
              <a:t>not a finance person</a:t>
            </a:r>
            <a:r>
              <a:rPr lang="ja-JP" altLang="en-US">
                <a:latin typeface="Times" charset="0"/>
                <a:ea typeface="ＭＳ Ｐゴシック" charset="-128"/>
              </a:rPr>
              <a:t>”</a:t>
            </a:r>
            <a:r>
              <a:rPr lang="en-US" altLang="ja-JP">
                <a:latin typeface="Times" charset="0"/>
                <a:ea typeface="ＭＳ Ｐゴシック" charset="-128"/>
              </a:rPr>
              <a:t> and that Merrill</a:t>
            </a:r>
            <a:r>
              <a:rPr lang="ja-JP" altLang="en-US">
                <a:latin typeface="Times" charset="0"/>
                <a:ea typeface="ＭＳ Ｐゴシック" charset="-128"/>
              </a:rPr>
              <a:t>’</a:t>
            </a:r>
            <a:r>
              <a:rPr lang="en-US" altLang="ja-JP">
                <a:latin typeface="Times" charset="0"/>
                <a:ea typeface="ＭＳ Ｐゴシック" charset="-128"/>
              </a:rPr>
              <a:t>s market strategist (Charlie Clough) had told him he could make </a:t>
            </a:r>
            <a:r>
              <a:rPr lang="ja-JP" altLang="en-US">
                <a:latin typeface="Times" charset="0"/>
                <a:ea typeface="ＭＳ Ｐゴシック" charset="-128"/>
              </a:rPr>
              <a:t>“</a:t>
            </a:r>
            <a:r>
              <a:rPr lang="en-US" altLang="ja-JP">
                <a:latin typeface="Times" charset="0"/>
                <a:ea typeface="ＭＳ Ｐゴシック" charset="-128"/>
              </a:rPr>
              <a:t>15% with no risk</a:t>
            </a:r>
            <a:r>
              <a:rPr lang="ja-JP" altLang="en-US">
                <a:latin typeface="Times" charset="0"/>
                <a:ea typeface="ＭＳ Ｐゴシック" charset="-128"/>
              </a:rPr>
              <a:t>”</a:t>
            </a:r>
            <a:r>
              <a:rPr lang="en-US" altLang="ja-JP">
                <a:latin typeface="Times" charset="0"/>
                <a:ea typeface="ＭＳ Ｐゴシック" charset="-128"/>
              </a:rPr>
              <a:t>.</a:t>
            </a:r>
          </a:p>
          <a:p>
            <a:pPr>
              <a:buFontTx/>
              <a:buChar char="-"/>
            </a:pPr>
            <a:r>
              <a:rPr lang="en-US" altLang="en-US">
                <a:latin typeface="Times" charset="0"/>
                <a:ea typeface="ＭＳ Ｐゴシック" charset="-128"/>
              </a:rPr>
              <a:t>Many prominent (and intelligent) people invested with Bernie Madoff because he promised them (through third parties) that he could deliver 8% more than the treasury bill rate, guaranteed. (He was called the Jewish T.Bill). One investor, interviewed by the NY Times said, </a:t>
            </a:r>
            <a:r>
              <a:rPr lang="ja-JP" altLang="en-US">
                <a:latin typeface="Times" charset="0"/>
                <a:ea typeface="ＭＳ Ｐゴシック" charset="-128"/>
              </a:rPr>
              <a:t>“</a:t>
            </a:r>
            <a:r>
              <a:rPr lang="en-US" altLang="ja-JP">
                <a:latin typeface="Times" charset="0"/>
                <a:ea typeface="ＭＳ Ｐゴシック" charset="-128"/>
              </a:rPr>
              <a:t>I really did not understand what he was doing, but he said was going to do something with calls, something with puts and earn 12% every year. It sounded plausible (and all my friends were investing with him too). </a:t>
            </a:r>
            <a:endParaRPr lang="en-US" altLang="en-US">
              <a:latin typeface="Times" charset="0"/>
              <a:ea typeface="ＭＳ Ｐゴシック" charset="-128"/>
            </a:endParaRPr>
          </a:p>
        </p:txBody>
      </p:sp>
    </p:spTree>
    <p:extLst>
      <p:ext uri="{BB962C8B-B14F-4D97-AF65-F5344CB8AC3E}">
        <p14:creationId xmlns:p14="http://schemas.microsoft.com/office/powerpoint/2010/main" val="15431936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60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Note that all of the models of risk and return in finance agree on the first two steps. They deviate at the last step in the way they measure market risk, with</a:t>
            </a:r>
          </a:p>
          <a:p>
            <a:pPr lvl="1"/>
            <a:r>
              <a:rPr lang="en-US" altLang="en-US">
                <a:latin typeface="Times" charset="0"/>
                <a:ea typeface="ＭＳ Ｐゴシック" charset="-128"/>
              </a:rPr>
              <a:t>The CAPM, capturing all of it in one beta, relative to the market portfolio</a:t>
            </a:r>
          </a:p>
          <a:p>
            <a:pPr lvl="1"/>
            <a:r>
              <a:rPr lang="en-US" altLang="en-US">
                <a:latin typeface="Times" charset="0"/>
                <a:ea typeface="ＭＳ Ｐゴシック" charset="-128"/>
              </a:rPr>
              <a:t>The APM, capturing the market risk in multiple betas against unspecified economic factors</a:t>
            </a:r>
          </a:p>
          <a:p>
            <a:pPr lvl="1"/>
            <a:r>
              <a:rPr lang="en-US" altLang="en-US">
                <a:latin typeface="Times" charset="0"/>
                <a:ea typeface="ＭＳ Ｐゴシック" charset="-128"/>
              </a:rPr>
              <a:t>The Multi-Factor model, capturing the market risk in multiple betas against specified macro economic factors</a:t>
            </a:r>
          </a:p>
          <a:p>
            <a:pPr lvl="1"/>
            <a:r>
              <a:rPr lang="en-US" altLang="en-US">
                <a:latin typeface="Times" charset="0"/>
                <a:ea typeface="ＭＳ Ｐゴシック" charset="-128"/>
              </a:rPr>
              <a:t>The Regression model, capturing the market risk in proxies such as market capitalization and price/book ratios</a:t>
            </a:r>
          </a:p>
        </p:txBody>
      </p:sp>
    </p:spTree>
    <p:extLst>
      <p:ext uri="{BB962C8B-B14F-4D97-AF65-F5344CB8AC3E}">
        <p14:creationId xmlns:p14="http://schemas.microsoft.com/office/powerpoint/2010/main" val="12957883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813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Summarizes the inputs. Note that we are replacing the last component (E(Rm)-Rf) with the expected equity risk premium..</a:t>
            </a:r>
          </a:p>
        </p:txBody>
      </p:sp>
    </p:spTree>
    <p:extLst>
      <p:ext uri="{BB962C8B-B14F-4D97-AF65-F5344CB8AC3E}">
        <p14:creationId xmlns:p14="http://schemas.microsoft.com/office/powerpoint/2010/main" val="683638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50938" y="692150"/>
            <a:ext cx="4556125" cy="3416300"/>
          </a:xfrm>
          <a:ln/>
        </p:spPr>
      </p:sp>
      <p:sp>
        <p:nvSpPr>
          <p:cNvPr id="5017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Treasury bills may be default free but there is reinvestment risk when they are used as riskless rates for longer-term cashflows. A 6-month T.Bill is not riskless when looking at a 5-year cashflow.</a:t>
            </a:r>
          </a:p>
          <a:p>
            <a:r>
              <a:rPr lang="en-US" altLang="en-US">
                <a:latin typeface="Times" charset="0"/>
                <a:ea typeface="ＭＳ Ｐゴシック" charset="-128"/>
              </a:rPr>
              <a:t>Would a 5-year treasury be riskfree? Not really. The coupons would still expose you to reinvestment risk. Only a 5-year zero-coupon treasury would be riskfree for a 5-year cash flow.</a:t>
            </a:r>
          </a:p>
          <a:p>
            <a:r>
              <a:rPr lang="en-US" altLang="en-US">
                <a:latin typeface="Times" charset="0"/>
                <a:ea typeface="ＭＳ Ｐゴシック" charset="-128"/>
              </a:rPr>
              <a:t>If you were a purist, you would need different riskfree rates for different cashflows. A pragmatic solution would be to estimate the duration of the cashflows in a valuation and use a treasury of similar duration. (Since the duration is the weighted average of when the cashflows come in, this should be fairly long, especially when you count in the fact that the terminal value is the present value of cashflows forever). </a:t>
            </a:r>
          </a:p>
        </p:txBody>
      </p:sp>
    </p:spTree>
    <p:extLst>
      <p:ext uri="{BB962C8B-B14F-4D97-AF65-F5344CB8AC3E}">
        <p14:creationId xmlns:p14="http://schemas.microsoft.com/office/powerpoint/2010/main" val="873631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632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approach is simple but it assumes that country default spreads are also good measures of additional country equity risk. The question thought is whether equities (which are riskier than bonds) should command a larger risk premium.</a:t>
            </a:r>
          </a:p>
        </p:txBody>
      </p:sp>
    </p:spTree>
    <p:extLst>
      <p:ext uri="{BB962C8B-B14F-4D97-AF65-F5344CB8AC3E}">
        <p14:creationId xmlns:p14="http://schemas.microsoft.com/office/powerpoint/2010/main" val="7870101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583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In In this approach, we scale up the default spread to reflect the additional risk in stocks… This will result in larger equity risk premiums.  We are assuming that investors, when pricing equities in an emerging market, look at what they can make on government bonds issued by that market and scale up premiums for additional risk.</a:t>
            </a:r>
          </a:p>
          <a:p>
            <a:r>
              <a:rPr lang="en-US" altLang="en-US">
                <a:latin typeface="Times" charset="0"/>
                <a:ea typeface="ＭＳ Ｐゴシック" charset="-128"/>
              </a:rPr>
              <a:t>There is a third approach which is closely related where you look at the standard deviation of the emerging equity market, relative to the standard deviation of the U.S. equity market, and multiply by the U.S. equity risk premium. Thus, the equity risk premium for an emerging market which is twice as volatile as the the US market should have an equity risk premium of 7.76% (twice 3.88%).</a:t>
            </a:r>
          </a:p>
        </p:txBody>
      </p:sp>
    </p:spTree>
    <p:extLst>
      <p:ext uri="{BB962C8B-B14F-4D97-AF65-F5344CB8AC3E}">
        <p14:creationId xmlns:p14="http://schemas.microsoft.com/office/powerpoint/2010/main" val="927439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a:xfrm>
            <a:off x="1150938" y="692150"/>
            <a:ext cx="4556125" cy="3416300"/>
          </a:xfrm>
          <a:ln/>
        </p:spPr>
      </p:sp>
      <p:sp>
        <p:nvSpPr>
          <p:cNvPr id="6041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charset="0"/>
                <a:ea typeface="ＭＳ Ｐゴシック" charset="-128"/>
              </a:rPr>
              <a:t>Updated country risk premiums.</a:t>
            </a:r>
          </a:p>
        </p:txBody>
      </p:sp>
    </p:spTree>
    <p:extLst>
      <p:ext uri="{BB962C8B-B14F-4D97-AF65-F5344CB8AC3E}">
        <p14:creationId xmlns:p14="http://schemas.microsoft.com/office/powerpoint/2010/main" val="10380724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6451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is the page for Disney</a:t>
            </a:r>
            <a:r>
              <a:rPr lang="ja-JP" altLang="en-US">
                <a:latin typeface="Times" charset="0"/>
                <a:ea typeface="ＭＳ Ｐゴシック" charset="-128"/>
              </a:rPr>
              <a:t>’</a:t>
            </a:r>
            <a:r>
              <a:rPr lang="en-US" altLang="ja-JP">
                <a:latin typeface="Times" charset="0"/>
                <a:ea typeface="ＭＳ Ｐゴシック" charset="-128"/>
              </a:rPr>
              <a:t>s beta, using the same period as the regression run earlier, from Bloomberg.</a:t>
            </a:r>
          </a:p>
          <a:p>
            <a:r>
              <a:rPr lang="en-US" altLang="en-US">
                <a:latin typeface="Times" charset="0"/>
                <a:ea typeface="ＭＳ Ｐゴシック" charset="-128"/>
              </a:rPr>
              <a:t>Bloomberg, however, uses only price returns (it ignores dividends both in the stock and the index).  Hence the intercept is different.</a:t>
            </a:r>
          </a:p>
          <a:p>
            <a:r>
              <a:rPr lang="en-US" altLang="en-US">
                <a:latin typeface="Times" charset="0"/>
                <a:ea typeface="ＭＳ Ｐゴシック" charset="-128"/>
              </a:rPr>
              <a:t>The adjusted beta is just the regression beta moves towards one, reflecting the empirical realities that for most firms, betas tend to drift towards one as they get larger and more diversified.</a:t>
            </a:r>
          </a:p>
        </p:txBody>
      </p:sp>
    </p:spTree>
    <p:extLst>
      <p:ext uri="{BB962C8B-B14F-4D97-AF65-F5344CB8AC3E}">
        <p14:creationId xmlns:p14="http://schemas.microsoft.com/office/powerpoint/2010/main" val="7262668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6758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three fundamentals that drive betas. </a:t>
            </a:r>
          </a:p>
          <a:p>
            <a:pPr>
              <a:buFontTx/>
              <a:buChar char="•"/>
            </a:pPr>
            <a:r>
              <a:rPr lang="en-US" altLang="en-US">
                <a:latin typeface="Times" charset="0"/>
                <a:ea typeface="ＭＳ Ｐゴシック" charset="-128"/>
              </a:rPr>
              <a:t>Firms that produce luxury goods (such as Gucci and Tiffanys) should have higher betas than firms that cater to more basic needs (Walmart). These firms tend to have revenues that are much more sensitive to changes in economic conditions.</a:t>
            </a:r>
          </a:p>
          <a:p>
            <a:pPr>
              <a:buFontTx/>
              <a:buChar char="•"/>
            </a:pPr>
            <a:r>
              <a:rPr lang="en-US" altLang="en-US">
                <a:latin typeface="Times" charset="0"/>
                <a:ea typeface="ＭＳ Ｐゴシック" charset="-128"/>
              </a:rPr>
              <a:t>Firms in businesses with high fixed cost structures (like airlines) should have higher betas than firms with more flexible cost structures.</a:t>
            </a:r>
          </a:p>
          <a:p>
            <a:pPr>
              <a:buFontTx/>
              <a:buChar char="•"/>
            </a:pPr>
            <a:r>
              <a:rPr lang="en-US" altLang="en-US">
                <a:latin typeface="Times" charset="0"/>
                <a:ea typeface="ＭＳ Ｐゴシック" charset="-128"/>
              </a:rPr>
              <a:t>Firms that borrow more money will have higher equity betas than otherwise similar firms that do not borrow money.</a:t>
            </a:r>
          </a:p>
        </p:txBody>
      </p:sp>
    </p:spTree>
    <p:extLst>
      <p:ext uri="{BB962C8B-B14F-4D97-AF65-F5344CB8AC3E}">
        <p14:creationId xmlns:p14="http://schemas.microsoft.com/office/powerpoint/2010/main" val="693437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065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EV/Sales = (Market Value of Equity + Market value of debt - Cash)/Sales. The number reported here is the average across the comparable firms. We are assuming that this will give us an approximate value for each business.</a:t>
            </a:r>
          </a:p>
          <a:p>
            <a:endParaRPr lang="en-US" altLang="en-US">
              <a:latin typeface="Times" charset="0"/>
              <a:ea typeface="ＭＳ Ｐゴシック" charset="-128"/>
            </a:endParaRPr>
          </a:p>
          <a:p>
            <a:r>
              <a:rPr lang="en-US" altLang="en-US">
                <a:latin typeface="Times" charset="0"/>
                <a:ea typeface="ＭＳ Ｐゴシック" charset="-128"/>
              </a:rPr>
              <a:t>You can use revenue weights, if you are not inclined to estimate value, but you are then assuming that value is always proportional to revenue…</a:t>
            </a:r>
          </a:p>
          <a:p>
            <a:endParaRPr lang="en-US" altLang="en-US">
              <a:latin typeface="Times" charset="0"/>
              <a:ea typeface="ＭＳ Ｐゴシック" charset="-128"/>
            </a:endParaRPr>
          </a:p>
          <a:p>
            <a:r>
              <a:rPr lang="en-US" altLang="en-US">
                <a:latin typeface="Times" charset="0"/>
                <a:ea typeface="ＭＳ Ｐゴシック" charset="-128"/>
              </a:rPr>
              <a:t>Note that we have computed two unlevered betas for Disney: one for just its operating assets and one for the firm, with its cash balance. Each will have it use later in the analysis.</a:t>
            </a:r>
          </a:p>
        </p:txBody>
      </p:sp>
    </p:spTree>
    <p:extLst>
      <p:ext uri="{BB962C8B-B14F-4D97-AF65-F5344CB8AC3E}">
        <p14:creationId xmlns:p14="http://schemas.microsoft.com/office/powerpoint/2010/main" val="15246225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270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Disney does not break its debt down by division. We therefore used the information we had on Disney</a:t>
            </a:r>
            <a:r>
              <a:rPr lang="ja-JP" altLang="en-US">
                <a:latin typeface="Times" charset="0"/>
                <a:ea typeface="ＭＳ Ｐゴシック" charset="-128"/>
              </a:rPr>
              <a:t>’</a:t>
            </a:r>
            <a:r>
              <a:rPr lang="en-US" altLang="ja-JP">
                <a:latin typeface="Times" charset="0"/>
                <a:ea typeface="ＭＳ Ｐゴシック" charset="-128"/>
              </a:rPr>
              <a:t>s consolidated debt, the values we had estimated for each business and the average debt ratios of other publicly traded firms in each business to make our allocation.</a:t>
            </a:r>
          </a:p>
          <a:p>
            <a:r>
              <a:rPr lang="en-US" altLang="en-US">
                <a:latin typeface="Times" charset="0"/>
                <a:ea typeface="ＭＳ Ｐゴシック" charset="-128"/>
              </a:rPr>
              <a:t>Step 1a: We estimated the debt for each division by multiplying the EV by the industry average debt ratio to get the estimated debt (in the second to last column). We used this estimated debt to get the proportions of debt in each division.</a:t>
            </a:r>
          </a:p>
          <a:p>
            <a:r>
              <a:rPr lang="en-US" altLang="en-US">
                <a:latin typeface="Times" charset="0"/>
                <a:ea typeface="ＭＳ Ｐゴシック" charset="-128"/>
              </a:rPr>
              <a:t>Example: Media networks: 34,328* (.3871/1.3871) = 9,581 (Note that 38.71% is a debt to equity ratio. 38.71/138.71 gives you a debt to capital ratio)</a:t>
            </a:r>
          </a:p>
          <a:p>
            <a:r>
              <a:rPr lang="en-US" altLang="en-US">
                <a:latin typeface="Times" charset="0"/>
                <a:ea typeface="ＭＳ Ｐゴシック" charset="-128"/>
              </a:rPr>
              <a:t>Step 1b:: We applied these proportions to Disney</a:t>
            </a:r>
            <a:r>
              <a:rPr lang="ja-JP" altLang="en-US">
                <a:latin typeface="Times" charset="0"/>
                <a:ea typeface="ＭＳ Ｐゴシック" charset="-128"/>
              </a:rPr>
              <a:t>’</a:t>
            </a:r>
            <a:r>
              <a:rPr lang="en-US" altLang="ja-JP">
                <a:latin typeface="Times" charset="0"/>
                <a:ea typeface="ＭＳ Ｐゴシック" charset="-128"/>
              </a:rPr>
              <a:t>s actual total debt to get the allocated debt in the third column. </a:t>
            </a:r>
          </a:p>
          <a:p>
            <a:r>
              <a:rPr lang="en-US" altLang="en-US">
                <a:latin typeface="Times" charset="0"/>
                <a:ea typeface="ＭＳ Ｐゴシック" charset="-128"/>
              </a:rPr>
              <a:t>Example: Total debt at Disney is $16,682 million</a:t>
            </a:r>
          </a:p>
          <a:p>
            <a:r>
              <a:rPr lang="en-US" altLang="en-US">
                <a:latin typeface="Times" charset="0"/>
                <a:ea typeface="ＭＳ Ｐゴシック" charset="-128"/>
              </a:rPr>
              <a:t>	Media Networks Debt= 16,682*.5144 = $8582 million</a:t>
            </a:r>
          </a:p>
          <a:p>
            <a:r>
              <a:rPr lang="en-US" altLang="en-US">
                <a:latin typeface="Times" charset="0"/>
                <a:ea typeface="ＭＳ Ｐゴシック" charset="-128"/>
              </a:rPr>
              <a:t>Step 1c: We subtracted this allocated debt from the estimated value to get to equity value.</a:t>
            </a:r>
          </a:p>
          <a:p>
            <a:r>
              <a:rPr lang="en-US" altLang="en-US">
                <a:latin typeface="Times" charset="0"/>
                <a:ea typeface="ＭＳ Ｐゴシック" charset="-128"/>
              </a:rPr>
              <a:t>Example: Equity in media networks: 34,328 – 8582 = 25,746</a:t>
            </a:r>
          </a:p>
          <a:p>
            <a:r>
              <a:rPr lang="en-US" altLang="en-US">
                <a:latin typeface="Times" charset="0"/>
                <a:ea typeface="ＭＳ Ｐゴシック" charset="-128"/>
              </a:rPr>
              <a:t>Step 1d: We estimated a D/E ratio based on the debt from step 2 and equity from step 3.</a:t>
            </a:r>
          </a:p>
          <a:p>
            <a:r>
              <a:rPr lang="en-US" altLang="en-US">
                <a:latin typeface="Times" charset="0"/>
                <a:ea typeface="ＭＳ Ｐゴシック" charset="-128"/>
              </a:rPr>
              <a:t>Example: Media Networks D/E = 8582/25,746 = 33.33%</a:t>
            </a:r>
          </a:p>
        </p:txBody>
      </p:sp>
    </p:spTree>
    <p:extLst>
      <p:ext uri="{BB962C8B-B14F-4D97-AF65-F5344CB8AC3E}">
        <p14:creationId xmlns:p14="http://schemas.microsoft.com/office/powerpoint/2010/main" val="5558680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47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cost of equity for each division should be used. Otherwise, the riskier divisions will over invest and the safest divisions will under invest.</a:t>
            </a:r>
          </a:p>
          <a:p>
            <a:r>
              <a:rPr lang="en-US" altLang="en-US">
                <a:latin typeface="Times" charset="0"/>
                <a:ea typeface="ＭＳ Ｐゴシック" charset="-128"/>
              </a:rPr>
              <a:t>Over time, the firm will become a riskier firm. Think of Bankers Trust from 1980, when it was a commercial bank, to 1992, when it had become primarily an investment bank. </a:t>
            </a:r>
          </a:p>
          <a:p>
            <a:r>
              <a:rPr lang="en-US" altLang="en-US">
                <a:latin typeface="Times" charset="0"/>
                <a:ea typeface="ＭＳ Ｐゴシック" charset="-128"/>
              </a:rPr>
              <a:t>It also means that any multi business company should have different hurdle rates for each business, with higher rates for riskier businesses and lower rates for safer businesses.</a:t>
            </a:r>
          </a:p>
        </p:txBody>
      </p:sp>
    </p:spTree>
    <p:extLst>
      <p:ext uri="{BB962C8B-B14F-4D97-AF65-F5344CB8AC3E}">
        <p14:creationId xmlns:p14="http://schemas.microsoft.com/office/powerpoint/2010/main" val="9205695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6802"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latin typeface="Times" charset="0"/>
                <a:ea typeface="ＭＳ Ｐゴシック" charset="-128"/>
              </a:rPr>
              <a:t>There are two key components to the cost of debt:</a:t>
            </a:r>
          </a:p>
          <a:p>
            <a:pPr marL="228600" indent="-228600">
              <a:buFontTx/>
              <a:buAutoNum type="alphaLcPeriod"/>
            </a:pPr>
            <a:r>
              <a:rPr lang="en-US" altLang="en-US">
                <a:latin typeface="Times" charset="0"/>
                <a:ea typeface="ＭＳ Ｐゴシック" charset="-128"/>
              </a:rPr>
              <a:t>You want a long-term cost (I use a 10-year cost) of debt even if your debt is short term. You do not want to reward companies that play the term structure by giving them a lower cost of debt and capital. In effect, you are assuming that the rolled over cost of short term debt = cost of long term debt.</a:t>
            </a:r>
          </a:p>
          <a:p>
            <a:pPr marL="228600" indent="-228600">
              <a:buFontTx/>
              <a:buAutoNum type="alphaLcPeriod"/>
            </a:pPr>
            <a:r>
              <a:rPr lang="en-US" altLang="en-US">
                <a:latin typeface="Times" charset="0"/>
                <a:ea typeface="ＭＳ Ｐゴシック" charset="-128"/>
              </a:rPr>
              <a:t>You want a current cost. In other words, you do not care about the debt and interest expenses on the books. The book interest rate (interest expense/book debt) is not a good measure of the cost of debt because it does not reflect the current cost of borrowing any may even be lower than the riskfree rate.</a:t>
            </a:r>
          </a:p>
          <a:p>
            <a:pPr marL="228600" indent="-228600"/>
            <a:r>
              <a:rPr lang="en-US" altLang="en-US">
                <a:latin typeface="Times" charset="0"/>
                <a:ea typeface="ＭＳ Ｐゴシック" charset="-128"/>
              </a:rPr>
              <a:t>While the cost of debt can be estimated easily for some firms, by looking up traded bonds, it can be more difficult for non-rated firms. The default spreads can be obtained from</a:t>
            </a:r>
          </a:p>
          <a:p>
            <a:pPr marL="228600" indent="-228600"/>
            <a:r>
              <a:rPr lang="en-US" altLang="en-US">
                <a:latin typeface="Times" charset="0"/>
                <a:ea typeface="ＭＳ Ｐゴシック" charset="-128"/>
              </a:rPr>
              <a:t>http://www.bondsonline.com</a:t>
            </a:r>
          </a:p>
        </p:txBody>
      </p:sp>
    </p:spTree>
    <p:extLst>
      <p:ext uri="{BB962C8B-B14F-4D97-AF65-F5344CB8AC3E}">
        <p14:creationId xmlns:p14="http://schemas.microsoft.com/office/powerpoint/2010/main" val="15402170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788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Basing the rating on just an interest coverage ratio will give you an approximation for the rating. A more realistic approach would use more than the interest coverage ratio. In fact, we could construct a score based upon multiple ratios (such as a  Z-score) and use that score to estimate ratings.</a:t>
            </a:r>
          </a:p>
          <a:p>
            <a:r>
              <a:rPr lang="en-US" altLang="en-US">
                <a:latin typeface="Times" charset="0"/>
                <a:ea typeface="ＭＳ Ｐゴシック" charset="-128"/>
              </a:rPr>
              <a:t>The operating income used to compute the rating does not have to be last year</a:t>
            </a:r>
            <a:r>
              <a:rPr lang="ja-JP" altLang="en-US">
                <a:latin typeface="Times" charset="0"/>
                <a:ea typeface="ＭＳ Ｐゴシック" charset="-128"/>
              </a:rPr>
              <a:t>’</a:t>
            </a:r>
            <a:r>
              <a:rPr lang="en-US" altLang="ja-JP">
                <a:latin typeface="Times" charset="0"/>
                <a:ea typeface="ＭＳ Ｐゴシック" charset="-128"/>
              </a:rPr>
              <a:t>s number. It can be an average over time or a normalized value.</a:t>
            </a:r>
            <a:endParaRPr lang="en-US" altLang="en-US">
              <a:latin typeface="Times" charset="0"/>
              <a:ea typeface="ＭＳ Ｐゴシック" charset="-128"/>
            </a:endParaRPr>
          </a:p>
        </p:txBody>
      </p:sp>
    </p:spTree>
    <p:extLst>
      <p:ext uri="{BB962C8B-B14F-4D97-AF65-F5344CB8AC3E}">
        <p14:creationId xmlns:p14="http://schemas.microsoft.com/office/powerpoint/2010/main" val="6601624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8089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table is constructed, using smaller non-financial service companies (&lt;$5 billion market cap) that are rated, and their interest coverage ratios. The firms were sorted based upon their ratings, and the interest coverage range was estimated.</a:t>
            </a:r>
          </a:p>
          <a:p>
            <a:endParaRPr lang="en-US" altLang="en-US">
              <a:latin typeface="Times" charset="0"/>
              <a:ea typeface="ＭＳ Ｐゴシック" charset="-128"/>
            </a:endParaRPr>
          </a:p>
          <a:p>
            <a:r>
              <a:rPr lang="en-US" altLang="en-US">
                <a:latin typeface="Times" charset="0"/>
                <a:ea typeface="ＭＳ Ｐゴシック" charset="-128"/>
              </a:rPr>
              <a:t>These ranges will change over time, especially as the economy strengthens or weakens. You can get the updated ranges on my web site.</a:t>
            </a:r>
          </a:p>
        </p:txBody>
      </p:sp>
    </p:spTree>
    <p:extLst>
      <p:ext uri="{BB962C8B-B14F-4D97-AF65-F5344CB8AC3E}">
        <p14:creationId xmlns:p14="http://schemas.microsoft.com/office/powerpoint/2010/main" val="14497263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8397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reproduces the current cost of capital computation for Disney, using market value weights for both debt and equity, the cost of equity (based upon the bottom-up beta) and the cost of debt (based upon the bond rating)</a:t>
            </a:r>
          </a:p>
          <a:p>
            <a:r>
              <a:rPr lang="en-US" altLang="en-US">
                <a:latin typeface="Times" charset="0"/>
                <a:ea typeface="ＭＳ Ｐゴシック" charset="-128"/>
              </a:rPr>
              <a:t>The market value of debt is estimated by estimating the present value of total interest payments and face value at the current cost of debt.</a:t>
            </a:r>
          </a:p>
          <a:p>
            <a:r>
              <a:rPr lang="en-US" altLang="en-US">
                <a:latin typeface="Times" charset="0"/>
                <a:ea typeface="ＭＳ Ｐゴシック" charset="-128"/>
              </a:rPr>
              <a:t>One way to frame the capital structure question: Is there a mix of debt and equity at which Disney</a:t>
            </a:r>
            <a:r>
              <a:rPr lang="ja-JP" altLang="en-US">
                <a:latin typeface="Times" charset="0"/>
                <a:ea typeface="ＭＳ Ｐゴシック" charset="-128"/>
              </a:rPr>
              <a:t>’</a:t>
            </a:r>
            <a:r>
              <a:rPr lang="en-US" altLang="ja-JP">
                <a:latin typeface="Times" charset="0"/>
                <a:ea typeface="ＭＳ Ｐゴシック" charset="-128"/>
              </a:rPr>
              <a:t>s cost of capital will be lower than 7.51%?</a:t>
            </a:r>
            <a:endParaRPr lang="en-US" altLang="en-US">
              <a:latin typeface="Times" charset="0"/>
              <a:ea typeface="ＭＳ Ｐゴシック" charset="-128"/>
            </a:endParaRPr>
          </a:p>
        </p:txBody>
      </p:sp>
    </p:spTree>
    <p:extLst>
      <p:ext uri="{BB962C8B-B14F-4D97-AF65-F5344CB8AC3E}">
        <p14:creationId xmlns:p14="http://schemas.microsoft.com/office/powerpoint/2010/main" val="2009190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Took us a while but we have the mechanics of the hurdle rate down..</a:t>
            </a:r>
          </a:p>
        </p:txBody>
      </p:sp>
      <p:sp>
        <p:nvSpPr>
          <p:cNvPr id="86018"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0017937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8806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These are the basic financial principles underlying the measurement of investment returns.</a:t>
            </a:r>
          </a:p>
          <a:p>
            <a:pPr lvl="1"/>
            <a:r>
              <a:rPr lang="en-US" altLang="en-US">
                <a:latin typeface="Times" charset="0"/>
                <a:ea typeface="ＭＳ Ｐゴシック" charset="-128"/>
              </a:rPr>
              <a:t>We focus on cash flows, because when cash flows and earnings are different, cash flows provide a more reliable measure of what an investment generates.</a:t>
            </a:r>
          </a:p>
          <a:p>
            <a:pPr lvl="1"/>
            <a:r>
              <a:rPr lang="en-US" altLang="en-US">
                <a:latin typeface="Times" charset="0"/>
                <a:ea typeface="ＭＳ Ｐゴシック" charset="-128"/>
              </a:rPr>
              <a:t>We focus on </a:t>
            </a:r>
            <a:r>
              <a:rPr lang="ja-JP" altLang="en-US">
                <a:latin typeface="Times" charset="0"/>
                <a:ea typeface="ＭＳ Ｐゴシック" charset="-128"/>
              </a:rPr>
              <a:t>“</a:t>
            </a:r>
            <a:r>
              <a:rPr lang="en-US" altLang="ja-JP">
                <a:latin typeface="Times" charset="0"/>
                <a:ea typeface="ＭＳ Ｐゴシック" charset="-128"/>
              </a:rPr>
              <a:t>incremental</a:t>
            </a:r>
            <a:r>
              <a:rPr lang="ja-JP" altLang="en-US">
                <a:latin typeface="Times" charset="0"/>
                <a:ea typeface="ＭＳ Ｐゴシック" charset="-128"/>
              </a:rPr>
              <a:t>”</a:t>
            </a:r>
            <a:r>
              <a:rPr lang="en-US" altLang="ja-JP">
                <a:latin typeface="Times" charset="0"/>
                <a:ea typeface="ＭＳ Ｐゴシック" charset="-128"/>
              </a:rPr>
              <a:t> effects on the overall business, since we care about the overall health and value of the business, not just individual projects.</a:t>
            </a:r>
          </a:p>
          <a:p>
            <a:pPr lvl="1"/>
            <a:r>
              <a:rPr lang="en-US" altLang="en-US">
                <a:latin typeface="Times" charset="0"/>
                <a:ea typeface="ＭＳ Ｐゴシック" charset="-128"/>
              </a:rPr>
              <a:t>We use time-weighted returns, since returns made earlier are worth more than the same returns made later.</a:t>
            </a:r>
          </a:p>
        </p:txBody>
      </p:sp>
    </p:spTree>
    <p:extLst>
      <p:ext uri="{BB962C8B-B14F-4D97-AF65-F5344CB8AC3E}">
        <p14:creationId xmlns:p14="http://schemas.microsoft.com/office/powerpoint/2010/main" val="8750074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9421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earnings and cash flows will really be in Brazilian $R. We will consider later the effects of looking at all the cash flows in a different currency.</a:t>
            </a:r>
          </a:p>
          <a:p>
            <a:r>
              <a:rPr lang="en-US" altLang="en-US">
                <a:latin typeface="Times" charset="0"/>
                <a:ea typeface="ＭＳ Ｐゴシック" charset="-128"/>
              </a:rPr>
              <a:t>Note that this investment is not going to be fully operational  until the fourth year.</a:t>
            </a:r>
          </a:p>
        </p:txBody>
      </p:sp>
    </p:spTree>
    <p:extLst>
      <p:ext uri="{BB962C8B-B14F-4D97-AF65-F5344CB8AC3E}">
        <p14:creationId xmlns:p14="http://schemas.microsoft.com/office/powerpoint/2010/main" val="2822815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We shift from the investment principle to the financing principle.</a:t>
            </a:r>
          </a:p>
        </p:txBody>
      </p:sp>
      <p:sp>
        <p:nvSpPr>
          <p:cNvPr id="108546"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9440938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noTextEdit="1"/>
          </p:cNvSpPr>
          <p:nvPr>
            <p:ph type="sldImg"/>
          </p:nvPr>
        </p:nvSpPr>
        <p:spPr>
          <a:xfrm>
            <a:off x="1150938" y="692150"/>
            <a:ext cx="4556125" cy="3416300"/>
          </a:xfrm>
          <a:ln/>
        </p:spPr>
      </p:sp>
      <p:sp>
        <p:nvSpPr>
          <p:cNvPr id="1105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Brings together the costs and the benefits of debt, with the implications.</a:t>
            </a:r>
          </a:p>
          <a:p>
            <a:endParaRPr lang="en-US" altLang="en-US">
              <a:latin typeface="Times" charset="0"/>
              <a:ea typeface="ＭＳ Ｐゴシック" charset="-128"/>
            </a:endParaRPr>
          </a:p>
          <a:p>
            <a:endParaRPr lang="en-US" altLang="en-US">
              <a:latin typeface="Times" charset="0"/>
              <a:ea typeface="ＭＳ Ｐゴシック" charset="-128"/>
            </a:endParaRPr>
          </a:p>
        </p:txBody>
      </p:sp>
    </p:spTree>
    <p:extLst>
      <p:ext uri="{BB962C8B-B14F-4D97-AF65-F5344CB8AC3E}">
        <p14:creationId xmlns:p14="http://schemas.microsoft.com/office/powerpoint/2010/main" val="4214293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264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basic inputs for computing cost of capital are cost of equity and cost of debt. This summarizes the basic approach we will use to estimate each.</a:t>
            </a:r>
          </a:p>
        </p:txBody>
      </p:sp>
    </p:spTree>
    <p:extLst>
      <p:ext uri="{BB962C8B-B14F-4D97-AF65-F5344CB8AC3E}">
        <p14:creationId xmlns:p14="http://schemas.microsoft.com/office/powerpoint/2010/main" val="5620848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noTextEdit="1"/>
          </p:cNvSpPr>
          <p:nvPr>
            <p:ph type="sldImg"/>
          </p:nvPr>
        </p:nvSpPr>
        <p:spPr>
          <a:xfrm>
            <a:off x="1150938" y="692150"/>
            <a:ext cx="4556125" cy="3416300"/>
          </a:xfrm>
          <a:ln/>
        </p:spPr>
      </p:sp>
      <p:sp>
        <p:nvSpPr>
          <p:cNvPr id="11469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Summarizes the cost of equity and debt from prior pages, as well as the cost of capital at different debt ratios.</a:t>
            </a:r>
          </a:p>
          <a:p>
            <a:r>
              <a:rPr lang="en-US" altLang="en-US">
                <a:latin typeface="Times" charset="0"/>
                <a:ea typeface="ＭＳ Ｐゴシック" charset="-128"/>
              </a:rPr>
              <a:t>If the objective is to minimize cost of capital, it occurs at 30 and 40%... We did try for a more precise answer by working in 1% increments and arrived at an optimal of 43% with a cost of capital of 7.28%. (We moved in 1% increments from 30% top 50%)</a:t>
            </a:r>
          </a:p>
          <a:p>
            <a:r>
              <a:rPr lang="en-US" altLang="en-US">
                <a:latin typeface="Times" charset="0"/>
                <a:ea typeface="ＭＳ Ｐゴシック" charset="-128"/>
              </a:rPr>
              <a:t>This will maximize firm value, if operating cashflow (EBITDA) is unaffected by changes in leverage and the consequent changes in ratings. (In other words, we are assuming no indirect bankruptcy costs… If we did, the optimal might be affected, especially if it is at low rating).</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98805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7429293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167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Studies that have looked at the likelihood of a firm being taken over (in a hostile takeover) have concluded that</a:t>
            </a:r>
          </a:p>
          <a:p>
            <a:pPr lvl="1"/>
            <a:r>
              <a:rPr lang="en-US" altLang="en-US" u="sng">
                <a:latin typeface="Times" charset="0"/>
                <a:ea typeface="ＭＳ Ｐゴシック" charset="-128"/>
              </a:rPr>
              <a:t>Small firms</a:t>
            </a:r>
            <a:r>
              <a:rPr lang="en-US" altLang="en-US">
                <a:latin typeface="Times" charset="0"/>
                <a:ea typeface="ＭＳ Ｐゴシック" charset="-128"/>
              </a:rPr>
              <a:t> are more likely to be taken over than larger firms</a:t>
            </a:r>
          </a:p>
          <a:p>
            <a:pPr lvl="1"/>
            <a:r>
              <a:rPr lang="en-US" altLang="en-US" u="sng">
                <a:latin typeface="Times" charset="0"/>
                <a:ea typeface="ＭＳ Ｐゴシック" charset="-128"/>
              </a:rPr>
              <a:t>Closely held firms</a:t>
            </a:r>
            <a:r>
              <a:rPr lang="en-US" altLang="en-US">
                <a:latin typeface="Times" charset="0"/>
                <a:ea typeface="ＭＳ Ｐゴシック" charset="-128"/>
              </a:rPr>
              <a:t> are less likely to be taken over than widely held firms</a:t>
            </a:r>
          </a:p>
          <a:p>
            <a:pPr lvl="1"/>
            <a:r>
              <a:rPr lang="en-US" altLang="en-US">
                <a:latin typeface="Times" charset="0"/>
                <a:ea typeface="ＭＳ Ｐゴシック" charset="-128"/>
              </a:rPr>
              <a:t>Firms with </a:t>
            </a:r>
            <a:r>
              <a:rPr lang="en-US" altLang="en-US" u="sng">
                <a:latin typeface="Times" charset="0"/>
                <a:ea typeface="ＭＳ Ｐゴシック" charset="-128"/>
              </a:rPr>
              <a:t>anti-takeover restrictions</a:t>
            </a:r>
            <a:r>
              <a:rPr lang="en-US" altLang="en-US">
                <a:latin typeface="Times" charset="0"/>
                <a:ea typeface="ＭＳ Ｐゴシック" charset="-128"/>
              </a:rPr>
              <a:t> in the corporate charter (or from the state) are less likely to be taken over than firms without these restrictions</a:t>
            </a:r>
          </a:p>
          <a:p>
            <a:pPr lvl="1"/>
            <a:r>
              <a:rPr lang="en-US" altLang="en-US">
                <a:latin typeface="Times" charset="0"/>
                <a:ea typeface="ＭＳ Ｐゴシック" charset="-128"/>
              </a:rPr>
              <a:t>Firms which have </a:t>
            </a:r>
            <a:r>
              <a:rPr lang="en-US" altLang="en-US" u="sng">
                <a:latin typeface="Times" charset="0"/>
                <a:ea typeface="ＭＳ Ｐゴシック" charset="-128"/>
              </a:rPr>
              <a:t>done well</a:t>
            </a:r>
            <a:r>
              <a:rPr lang="en-US" altLang="en-US">
                <a:latin typeface="Times" charset="0"/>
                <a:ea typeface="ＭＳ Ｐゴシック" charset="-128"/>
              </a:rPr>
              <a:t> for their stockholders (positive Jensen</a:t>
            </a:r>
            <a:r>
              <a:rPr lang="ja-JP" altLang="en-US">
                <a:latin typeface="Times" charset="0"/>
                <a:ea typeface="ＭＳ Ｐゴシック" charset="-128"/>
              </a:rPr>
              <a:t>’</a:t>
            </a:r>
            <a:r>
              <a:rPr lang="en-US" altLang="ja-JP">
                <a:latin typeface="Times" charset="0"/>
                <a:ea typeface="ＭＳ Ｐゴシック" charset="-128"/>
              </a:rPr>
              <a:t>s alpha, Positive EVA) are less  likely to be taken over than firms which have done badly.</a:t>
            </a:r>
          </a:p>
          <a:p>
            <a:r>
              <a:rPr lang="en-US" altLang="en-US">
                <a:latin typeface="Times" charset="0"/>
                <a:ea typeface="ＭＳ Ｐゴシック" charset="-128"/>
              </a:rPr>
              <a:t>Whether a firm is under bankruptcy threat can be assessed by looking at its rating. If its rating is BB or less, you can argue that the bankruptcy threat is real.</a:t>
            </a:r>
          </a:p>
          <a:p>
            <a:r>
              <a:rPr lang="en-US" altLang="en-US">
                <a:latin typeface="Times" charset="0"/>
                <a:ea typeface="ＭＳ Ｐゴシック" charset="-128"/>
              </a:rPr>
              <a:t>Looking at historical ROE or ROC, relative to the cost of equity and capital, does assume that the future will look like the past.</a:t>
            </a:r>
          </a:p>
          <a:p>
            <a:endParaRPr lang="en-US" altLang="en-US">
              <a:latin typeface="Times" charset="0"/>
              <a:ea typeface="ＭＳ Ｐゴシック" charset="-128"/>
            </a:endParaRPr>
          </a:p>
        </p:txBody>
      </p:sp>
    </p:spTree>
    <p:extLst>
      <p:ext uri="{BB962C8B-B14F-4D97-AF65-F5344CB8AC3E}">
        <p14:creationId xmlns:p14="http://schemas.microsoft.com/office/powerpoint/2010/main" val="14193857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Your objective is issue securities that bring you all of the tax benefits of debt while providing you with the flexibility of equity. It is not the reduction in risk but the increase in debt capacity that generates the value. A firm that does not use this debt capacity will not gain from matching debt to assets in the first place.</a:t>
            </a:r>
          </a:p>
        </p:txBody>
      </p:sp>
    </p:spTree>
    <p:extLst>
      <p:ext uri="{BB962C8B-B14F-4D97-AF65-F5344CB8AC3E}">
        <p14:creationId xmlns:p14="http://schemas.microsoft.com/office/powerpoint/2010/main" val="14924476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288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provides the basic framework for designing the right kind of debt.</a:t>
            </a:r>
          </a:p>
          <a:p>
            <a:r>
              <a:rPr lang="en-US" altLang="en-US">
                <a:latin typeface="Times" charset="0"/>
                <a:ea typeface="ＭＳ Ｐゴシック" charset="-128"/>
              </a:rPr>
              <a:t>You begin by trying to match up financing type to asset type (in terms of duration, currency, growth patterns and special features). </a:t>
            </a:r>
            <a:r>
              <a:rPr lang="en-US" altLang="en-US" u="sng">
                <a:latin typeface="Times" charset="0"/>
                <a:ea typeface="ＭＳ Ｐゴシック" charset="-128"/>
              </a:rPr>
              <a:t>By doing so, you reduce your risk of bankruptcy, increase your capacity to borrow and consequently the tax benefits of debt.</a:t>
            </a:r>
          </a:p>
          <a:p>
            <a:r>
              <a:rPr lang="en-US" altLang="en-US">
                <a:latin typeface="Times" charset="0"/>
                <a:ea typeface="ＭＳ Ｐゴシック" charset="-128"/>
              </a:rPr>
              <a:t>Then, you modify the </a:t>
            </a:r>
            <a:r>
              <a:rPr lang="ja-JP" altLang="en-US">
                <a:latin typeface="Times" charset="0"/>
                <a:ea typeface="ＭＳ Ｐゴシック" charset="-128"/>
              </a:rPr>
              <a:t>“</a:t>
            </a:r>
            <a:r>
              <a:rPr lang="en-US" altLang="ja-JP">
                <a:latin typeface="Times" charset="0"/>
                <a:ea typeface="ＭＳ Ｐゴシック" charset="-128"/>
              </a:rPr>
              <a:t>perfect debt</a:t>
            </a:r>
            <a:r>
              <a:rPr lang="ja-JP" altLang="en-US">
                <a:latin typeface="Times" charset="0"/>
                <a:ea typeface="ＭＳ Ｐゴシック" charset="-128"/>
              </a:rPr>
              <a:t>”</a:t>
            </a:r>
            <a:r>
              <a:rPr lang="en-US" altLang="ja-JP">
                <a:latin typeface="Times" charset="0"/>
                <a:ea typeface="ＭＳ Ｐゴシック" charset="-128"/>
              </a:rPr>
              <a:t> </a:t>
            </a:r>
          </a:p>
          <a:p>
            <a:pPr lvl="1"/>
            <a:r>
              <a:rPr lang="en-US" altLang="en-US">
                <a:latin typeface="Times" charset="0"/>
                <a:ea typeface="ＭＳ Ｐゴシック" charset="-128"/>
              </a:rPr>
              <a:t>For tax factors, to ensure that you get the maximum tax benefit</a:t>
            </a:r>
          </a:p>
          <a:p>
            <a:pPr lvl="1"/>
            <a:r>
              <a:rPr lang="en-US" altLang="en-US">
                <a:latin typeface="Times" charset="0"/>
                <a:ea typeface="ＭＳ Ｐゴシック" charset="-128"/>
              </a:rPr>
              <a:t>To meet the needs and objectives of equity research analysts and ratings agencies</a:t>
            </a:r>
          </a:p>
          <a:p>
            <a:pPr lvl="1"/>
            <a:r>
              <a:rPr lang="en-US" altLang="en-US">
                <a:latin typeface="Times" charset="0"/>
                <a:ea typeface="ＭＳ Ｐゴシック" charset="-128"/>
              </a:rPr>
              <a:t>To fix any agency conflicts that might prevent lenders from lending</a:t>
            </a:r>
          </a:p>
          <a:p>
            <a:pPr lvl="1"/>
            <a:r>
              <a:rPr lang="en-US" altLang="en-US">
                <a:latin typeface="Times" charset="0"/>
                <a:ea typeface="ＭＳ Ｐゴシック" charset="-128"/>
              </a:rPr>
              <a:t>To prevent an undeservedly low rating from pushing up the cost of debt above what it should be.  (If you are under rated, you should probably use short term debt until you feel your rating is justified)</a:t>
            </a:r>
          </a:p>
        </p:txBody>
      </p:sp>
    </p:spTree>
    <p:extLst>
      <p:ext uri="{BB962C8B-B14F-4D97-AF65-F5344CB8AC3E}">
        <p14:creationId xmlns:p14="http://schemas.microsoft.com/office/powerpoint/2010/main" val="9590935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2595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There may be good reasons for the mismatch but for most firms, the existing debt structure is more a result of history and inertia. Disney</a:t>
            </a:r>
            <a:r>
              <a:rPr lang="ja-JP" altLang="en-US">
                <a:latin typeface="Times" charset="0"/>
                <a:ea typeface="ＭＳ Ｐゴシック" charset="-128"/>
              </a:rPr>
              <a:t>’</a:t>
            </a:r>
            <a:r>
              <a:rPr lang="en-US" altLang="ja-JP">
                <a:latin typeface="Times" charset="0"/>
                <a:ea typeface="ＭＳ Ｐゴシック" charset="-128"/>
              </a:rPr>
              <a:t>s business mix has changed significantly over the last decade - more broadcasting, less theme park - and it is not surprising that the debt structure has not kept pace.</a:t>
            </a:r>
          </a:p>
          <a:p>
            <a:r>
              <a:rPr lang="en-US" altLang="en-US">
                <a:latin typeface="Times" charset="0"/>
                <a:ea typeface="ＭＳ Ｐゴシック" charset="-128"/>
              </a:rPr>
              <a:t>In some cases, market frictions and limitations may contribute to the mismatch. In fact, many emerging market companies were unable to borrow long term until recently because banks would not lend long term in those markets.</a:t>
            </a:r>
          </a:p>
        </p:txBody>
      </p:sp>
    </p:spTree>
    <p:extLst>
      <p:ext uri="{BB962C8B-B14F-4D97-AF65-F5344CB8AC3E}">
        <p14:creationId xmlns:p14="http://schemas.microsoft.com/office/powerpoint/2010/main" val="4734102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Third and final principle of corporate finance.</a:t>
            </a:r>
          </a:p>
        </p:txBody>
      </p:sp>
      <p:sp>
        <p:nvSpPr>
          <p:cNvPr id="128002"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786890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3005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By paid out to stockholders in this phase of the analysis, we mean both dividends and stock buybacks.</a:t>
            </a:r>
          </a:p>
        </p:txBody>
      </p:sp>
    </p:spTree>
    <p:extLst>
      <p:ext uri="{BB962C8B-B14F-4D97-AF65-F5344CB8AC3E}">
        <p14:creationId xmlns:p14="http://schemas.microsoft.com/office/powerpoint/2010/main" val="10442038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noTextEdit="1"/>
          </p:cNvSpPr>
          <p:nvPr>
            <p:ph type="sldImg"/>
          </p:nvPr>
        </p:nvSpPr>
        <p:spPr>
          <a:xfrm>
            <a:off x="1150938" y="692150"/>
            <a:ext cx="4556125" cy="3416300"/>
          </a:xfrm>
          <a:ln/>
        </p:spPr>
      </p:sp>
      <p:sp>
        <p:nvSpPr>
          <p:cNvPr id="13209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All four companies paid dividends over the five-year period, but there are interesting differences between the companies. Disney, and Tata Chemicals increased dividends in each of the five years, but Aracruz had more volatile dividends over the period, with dividends dropping significantly in 2007. This reflects the convention of focusing on absolute dividends in the United States and India, but the practice of maintaining payout ratios in Brazil. Deutsche Bank had a precipitous drop in dividends in 2008, reflecting the effects of the market crisis and the desire to maintain regulatory capital ratios.</a:t>
            </a:r>
          </a:p>
          <a:p>
            <a:r>
              <a:rPr lang="en-US" altLang="en-US">
                <a:latin typeface="Times" charset="0"/>
                <a:ea typeface="ＭＳ Ｐゴシック" charset="-128"/>
              </a:rPr>
              <a:t>Looking at stock buybacks, Disney has been the most active player buying stock in all five years, with buybacks exceeding $ 6 billion in 2006 and 2007. None of the other companies have bought back stock. The key difference with treasury stock that stays on the books is that the number of shares in the company remains unchanged. In the U.S., companies are not allowed to keep treasury stock on their books for extended periods.</a:t>
            </a:r>
          </a:p>
          <a:p>
            <a:endParaRPr lang="en-US" altLang="en-US">
              <a:latin typeface="Times" charset="0"/>
              <a:ea typeface="ＭＳ Ｐゴシック" charset="-128"/>
            </a:endParaRPr>
          </a:p>
        </p:txBody>
      </p:sp>
    </p:spTree>
    <p:extLst>
      <p:ext uri="{BB962C8B-B14F-4D97-AF65-F5344CB8AC3E}">
        <p14:creationId xmlns:p14="http://schemas.microsoft.com/office/powerpoint/2010/main" val="6973571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34146"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This cashflow is</a:t>
            </a:r>
          </a:p>
          <a:p>
            <a:pPr lvl="1"/>
            <a:r>
              <a:rPr lang="en-US" altLang="en-US">
                <a:latin typeface="Times" charset="0"/>
                <a:ea typeface="ＭＳ Ｐゴシック" charset="-128"/>
              </a:rPr>
              <a:t>Free: because it cashflow left over after debt payments and investment needs have been met</a:t>
            </a:r>
          </a:p>
          <a:p>
            <a:pPr lvl="1"/>
            <a:r>
              <a:rPr lang="en-US" altLang="en-US">
                <a:latin typeface="Times" charset="0"/>
                <a:ea typeface="ＭＳ Ｐゴシック" charset="-128"/>
              </a:rPr>
              <a:t>To Equity Investors: because it is after payments to all non-equity claimholders</a:t>
            </a:r>
          </a:p>
          <a:p>
            <a:r>
              <a:rPr lang="en-US" altLang="en-US">
                <a:latin typeface="Times" charset="0"/>
                <a:ea typeface="ＭＳ Ｐゴシック" charset="-128"/>
              </a:rPr>
              <a:t>In coming up with the numbers, we define</a:t>
            </a:r>
          </a:p>
          <a:p>
            <a:pPr lvl="1"/>
            <a:r>
              <a:rPr lang="en-US" altLang="en-US">
                <a:latin typeface="Times" charset="0"/>
                <a:ea typeface="ＭＳ Ｐゴシック" charset="-128"/>
              </a:rPr>
              <a:t>Capital expenditures as including all capital investments. We do not distinguish between discretionary and non-discretionary cap ex. Once we assume growth in earnings, all cap ex is non-discretionary.</a:t>
            </a:r>
          </a:p>
          <a:p>
            <a:pPr lvl="1"/>
            <a:r>
              <a:rPr lang="en-US" altLang="en-US">
                <a:latin typeface="Times" charset="0"/>
                <a:ea typeface="ＭＳ Ｐゴシック" charset="-128"/>
              </a:rPr>
              <a:t>Working capital needs refers to the increase in non-cash working capital.</a:t>
            </a:r>
          </a:p>
        </p:txBody>
      </p:sp>
    </p:spTree>
    <p:extLst>
      <p:ext uri="{BB962C8B-B14F-4D97-AF65-F5344CB8AC3E}">
        <p14:creationId xmlns:p14="http://schemas.microsoft.com/office/powerpoint/2010/main" val="16626020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noTextEdit="1"/>
          </p:cNvSpPr>
          <p:nvPr>
            <p:ph type="sldImg"/>
          </p:nvPr>
        </p:nvSpPr>
        <p:spPr>
          <a:xfrm>
            <a:off x="1150938" y="692150"/>
            <a:ext cx="4556125" cy="3416300"/>
          </a:xfrm>
          <a:ln/>
        </p:spPr>
      </p:sp>
      <p:sp>
        <p:nvSpPr>
          <p:cNvPr id="136194"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The depreciation numbers also include amortization and the capital expenditures include cash acquisitions. Increases in noncash working capital, shown as positive numbers, represent a drain on the cash, whereas decreases in noncash working capital, shown as negative numbers, represent positive cash flows. In 1999, for example, noncash working capital decreased by $363 million,  increasing the cash available for stockholders in that year by the same amount. Finally, the net cash flow from debt is the cash generated by the issuance of new debt, netted out against the cash outflow from the repayment of old debt. Again, using 1999 as an example, Disney issued $176 million more in new debt than it paid off on old debt, and this represents a positive cash flow in that year. We have computed two measures of FCFE, one before the net debt cash flow and one after. Using 1999 as an illustration, we compute each as follows:</a:t>
            </a:r>
          </a:p>
          <a:p>
            <a:r>
              <a:rPr lang="en-US" altLang="en-US">
                <a:latin typeface="Times" charset="0"/>
                <a:ea typeface="ＭＳ Ｐゴシック" charset="-128"/>
              </a:rPr>
              <a:t>FCFE</a:t>
            </a:r>
            <a:r>
              <a:rPr lang="en-US" altLang="en-US" baseline="-25000">
                <a:latin typeface="Times" charset="0"/>
                <a:ea typeface="ＭＳ Ｐゴシック" charset="-128"/>
              </a:rPr>
              <a:t>Before Debt CF</a:t>
            </a:r>
            <a:r>
              <a:rPr lang="en-US" altLang="en-US">
                <a:latin typeface="Times" charset="0"/>
                <a:ea typeface="ＭＳ Ｐゴシック" charset="-128"/>
              </a:rPr>
              <a:t>= Net Income + Depreciation – Capital Expenditures – Change in Noncash Working Capital = 1300+3779-6113-(-363) = -$ 671 million</a:t>
            </a:r>
          </a:p>
          <a:p>
            <a:r>
              <a:rPr lang="en-US" altLang="en-US">
                <a:latin typeface="Times" charset="0"/>
                <a:ea typeface="ＭＳ Ｐゴシック" charset="-128"/>
              </a:rPr>
              <a:t>FCFE</a:t>
            </a:r>
            <a:r>
              <a:rPr lang="en-US" altLang="en-US" baseline="-25000">
                <a:latin typeface="Times" charset="0"/>
                <a:ea typeface="ＭＳ Ｐゴシック" charset="-128"/>
              </a:rPr>
              <a:t>After Debt CF</a:t>
            </a:r>
            <a:r>
              <a:rPr lang="en-US" altLang="en-US">
                <a:latin typeface="Times" charset="0"/>
                <a:ea typeface="ＭＳ Ｐゴシック" charset="-128"/>
              </a:rPr>
              <a:t>= FCFE</a:t>
            </a:r>
            <a:r>
              <a:rPr lang="en-US" altLang="en-US" baseline="-25000">
                <a:latin typeface="Times" charset="0"/>
                <a:ea typeface="ＭＳ Ｐゴシック" charset="-128"/>
              </a:rPr>
              <a:t>Before Debt CF</a:t>
            </a:r>
            <a:r>
              <a:rPr lang="en-US" altLang="en-US">
                <a:latin typeface="Times" charset="0"/>
                <a:ea typeface="ＭＳ Ｐゴシック" charset="-128"/>
              </a:rPr>
              <a:t> + Net Debt CF = -$671 + $176 = -$495 million</a:t>
            </a:r>
          </a:p>
          <a:p>
            <a:endParaRPr lang="en-US" altLang="en-US">
              <a:latin typeface="Times" charset="0"/>
              <a:ea typeface="ＭＳ Ｐゴシック" charset="-128"/>
            </a:endParaRPr>
          </a:p>
        </p:txBody>
      </p:sp>
    </p:spTree>
    <p:extLst>
      <p:ext uri="{BB962C8B-B14F-4D97-AF65-F5344CB8AC3E}">
        <p14:creationId xmlns:p14="http://schemas.microsoft.com/office/powerpoint/2010/main" val="2955404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noTextEdit="1"/>
          </p:cNvSpPr>
          <p:nvPr>
            <p:ph type="sldImg"/>
          </p:nvPr>
        </p:nvSpPr>
        <p:spPr>
          <a:xfrm>
            <a:off x="1150938" y="692150"/>
            <a:ext cx="4556125" cy="3416300"/>
          </a:xfrm>
          <a:ln/>
        </p:spPr>
      </p:sp>
      <p:sp>
        <p:nvSpPr>
          <p:cNvPr id="13824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While payout ratios are used widely to assess how much companies are paying out, the cash/FCFE ratio is both more comprehensive (since it includes buybacks) and more meaningful (because it looks at the cash available for dividends rather than earnings). In Disney</a:t>
            </a:r>
            <a:r>
              <a:rPr lang="ja-JP" altLang="en-US">
                <a:latin typeface="Times" charset="0"/>
                <a:ea typeface="ＭＳ Ｐゴシック" charset="-128"/>
              </a:rPr>
              <a:t>’</a:t>
            </a:r>
            <a:r>
              <a:rPr lang="en-US" altLang="ja-JP">
                <a:latin typeface="Times" charset="0"/>
                <a:ea typeface="ＭＳ Ｐゴシック" charset="-128"/>
              </a:rPr>
              <a:t>s case, for example, while the payout ratio may look low, the firm has been returning all of the cash it can and more over the ten year period.</a:t>
            </a:r>
            <a:endParaRPr lang="en-US" altLang="en-US">
              <a:latin typeface="Times" charset="0"/>
              <a:ea typeface="ＭＳ Ｐゴシック" charset="-128"/>
            </a:endParaRPr>
          </a:p>
        </p:txBody>
      </p:sp>
    </p:spTree>
    <p:extLst>
      <p:ext uri="{BB962C8B-B14F-4D97-AF65-F5344CB8AC3E}">
        <p14:creationId xmlns:p14="http://schemas.microsoft.com/office/powerpoint/2010/main" val="182978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0290"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Most firms return less in cash than they have available to return. Whether they will find themselves under pressure (like Chrysler) or relatively untouched (like Microsoft) will depend upon how much stockholders trust the managers of the firm to use the cash wisely.</a:t>
            </a:r>
          </a:p>
          <a:p>
            <a:r>
              <a:rPr lang="en-US" altLang="en-US">
                <a:latin typeface="Times" charset="0"/>
                <a:ea typeface="ＭＳ Ｐゴシック" charset="-128"/>
              </a:rPr>
              <a:t>Stockholders will tend to be less aggressive about demanding that the cash be returned to them for firms</a:t>
            </a:r>
          </a:p>
          <a:p>
            <a:pPr lvl="1"/>
            <a:r>
              <a:rPr lang="en-US" altLang="en-US">
                <a:latin typeface="Times" charset="0"/>
                <a:ea typeface="ＭＳ Ｐゴシック" charset="-128"/>
              </a:rPr>
              <a:t>With a good investment track record</a:t>
            </a:r>
          </a:p>
          <a:p>
            <a:pPr lvl="1"/>
            <a:r>
              <a:rPr lang="en-US" altLang="en-US">
                <a:latin typeface="Times" charset="0"/>
                <a:ea typeface="ＭＳ Ｐゴシック" charset="-128"/>
              </a:rPr>
              <a:t>In a sector with high returns</a:t>
            </a:r>
          </a:p>
          <a:p>
            <a:pPr lvl="1"/>
            <a:r>
              <a:rPr lang="en-US" altLang="en-US">
                <a:latin typeface="Times" charset="0"/>
                <a:ea typeface="ＭＳ Ｐゴシック" charset="-128"/>
              </a:rPr>
              <a:t>Where managers have substantial equity stakes in the firm</a:t>
            </a:r>
          </a:p>
          <a:p>
            <a:r>
              <a:rPr lang="en-US" altLang="en-US">
                <a:latin typeface="Times" charset="0"/>
                <a:ea typeface="ＭＳ Ｐゴシック" charset="-128"/>
              </a:rPr>
              <a:t>They will tend to be most aggressive when these conditions do not hold.</a:t>
            </a:r>
          </a:p>
        </p:txBody>
      </p:sp>
    </p:spTree>
    <p:extLst>
      <p:ext uri="{BB962C8B-B14F-4D97-AF65-F5344CB8AC3E}">
        <p14:creationId xmlns:p14="http://schemas.microsoft.com/office/powerpoint/2010/main" val="4423916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233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fact that Disney has underperformed the market both in terms of stock price performance and return on equity suggests that stockholders are unlikely to have much patience with Disney accumulating cash (afraid of what they will do with the cash). </a:t>
            </a:r>
          </a:p>
          <a:p>
            <a:r>
              <a:rPr lang="en-US" altLang="en-US">
                <a:latin typeface="Times" charset="0"/>
                <a:ea typeface="ＭＳ Ｐゴシック" charset="-128"/>
              </a:rPr>
              <a:t>That conclusion is reinforced by the fact that the managers responsible for the damage are still at the helm of the firm.</a:t>
            </a:r>
          </a:p>
        </p:txBody>
      </p:sp>
    </p:spTree>
    <p:extLst>
      <p:ext uri="{BB962C8B-B14F-4D97-AF65-F5344CB8AC3E}">
        <p14:creationId xmlns:p14="http://schemas.microsoft.com/office/powerpoint/2010/main" val="6884790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Back, full circle to the objective.</a:t>
            </a:r>
          </a:p>
        </p:txBody>
      </p:sp>
      <p:sp>
        <p:nvSpPr>
          <p:cNvPr id="144386"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6247301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46434"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Sets up the basic inputs:</a:t>
            </a:r>
          </a:p>
          <a:p>
            <a:r>
              <a:rPr lang="en-US" altLang="en-US">
                <a:latin typeface="Times" charset="0"/>
                <a:ea typeface="ＭＳ Ｐゴシック" charset="-128"/>
              </a:rPr>
              <a:t>1. Discount rates</a:t>
            </a:r>
          </a:p>
          <a:p>
            <a:r>
              <a:rPr lang="en-US" altLang="en-US">
                <a:latin typeface="Times" charset="0"/>
                <a:ea typeface="ＭＳ Ｐゴシック" charset="-128"/>
              </a:rPr>
              <a:t>2. Cash flows</a:t>
            </a:r>
          </a:p>
          <a:p>
            <a:r>
              <a:rPr lang="en-US" altLang="en-US">
                <a:latin typeface="Times" charset="0"/>
                <a:ea typeface="ＭＳ Ｐゴシック" charset="-128"/>
              </a:rPr>
              <a:t>3. Expected Growth</a:t>
            </a:r>
          </a:p>
          <a:p>
            <a:r>
              <a:rPr lang="en-US" altLang="en-US">
                <a:latin typeface="Times" charset="0"/>
                <a:ea typeface="ＭＳ Ｐゴシック" charset="-128"/>
              </a:rPr>
              <a:t>4. Length of the period that they can sustain a growth rate higher than the growth rate of the economy.</a:t>
            </a:r>
          </a:p>
          <a:p>
            <a:r>
              <a:rPr lang="en-US" altLang="en-US">
                <a:latin typeface="Times" charset="0"/>
                <a:ea typeface="ＭＳ Ｐゴシック" charset="-128"/>
              </a:rPr>
              <a:t>How we estimate each of these numbers depends on whether we are taking an equity perspective or a firm perspective.</a:t>
            </a:r>
          </a:p>
          <a:p>
            <a:endParaRPr lang="en-US" altLang="en-US">
              <a:latin typeface="Times" charset="0"/>
              <a:ea typeface="ＭＳ Ｐゴシック" charset="-128"/>
            </a:endParaRPr>
          </a:p>
          <a:p>
            <a:r>
              <a:rPr lang="en-US" altLang="en-US">
                <a:latin typeface="Times" charset="0"/>
                <a:ea typeface="ＭＳ Ｐゴシック" charset="-128"/>
              </a:rPr>
              <a:t>The answer to the fourth question matters because we cannot estimate cash flows forever and a publicly traded company, at least in theory, can last forever. If cash flows grow at the same rate forever, we can short circuit the cash flow estimation and compute the present value of all cash flows beyond that point in time with one equation (CF/ (r-g)).</a:t>
            </a:r>
          </a:p>
        </p:txBody>
      </p:sp>
    </p:spTree>
    <p:extLst>
      <p:ext uri="{BB962C8B-B14F-4D97-AF65-F5344CB8AC3E}">
        <p14:creationId xmlns:p14="http://schemas.microsoft.com/office/powerpoint/2010/main" val="7927867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noTextEdit="1"/>
          </p:cNvSpPr>
          <p:nvPr>
            <p:ph type="sldImg"/>
          </p:nvPr>
        </p:nvSpPr>
        <p:spPr>
          <a:xfrm>
            <a:off x="1150938" y="692150"/>
            <a:ext cx="4556125" cy="3416300"/>
          </a:xfrm>
          <a:ln/>
        </p:spPr>
      </p:sp>
      <p:sp>
        <p:nvSpPr>
          <p:cNvPr id="15053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To change value, you have to take actions that affect one of four inputs:</a:t>
            </a:r>
          </a:p>
          <a:p>
            <a:pPr>
              <a:buFontTx/>
              <a:buAutoNum type="alphaLcPeriod"/>
            </a:pPr>
            <a:r>
              <a:rPr lang="en-US" altLang="en-US">
                <a:latin typeface="Times" charset="0"/>
                <a:ea typeface="ＭＳ Ｐゴシック" charset="-128"/>
              </a:rPr>
              <a:t>Cash flows from existing assets</a:t>
            </a:r>
          </a:p>
          <a:p>
            <a:pPr>
              <a:buFontTx/>
              <a:buAutoNum type="alphaLcPeriod"/>
            </a:pPr>
            <a:r>
              <a:rPr lang="en-US" altLang="en-US">
                <a:latin typeface="Times" charset="0"/>
                <a:ea typeface="ＭＳ Ｐゴシック" charset="-128"/>
              </a:rPr>
              <a:t>Expected growth</a:t>
            </a:r>
          </a:p>
          <a:p>
            <a:pPr>
              <a:buFontTx/>
              <a:buAutoNum type="alphaLcPeriod"/>
            </a:pPr>
            <a:r>
              <a:rPr lang="en-US" altLang="en-US">
                <a:latin typeface="Times" charset="0"/>
                <a:ea typeface="ＭＳ Ｐゴシック" charset="-128"/>
              </a:rPr>
              <a:t>Cost of capital</a:t>
            </a:r>
          </a:p>
          <a:p>
            <a:pPr>
              <a:buFontTx/>
              <a:buAutoNum type="alphaLcPeriod"/>
            </a:pPr>
            <a:r>
              <a:rPr lang="en-US" altLang="en-US">
                <a:latin typeface="Times" charset="0"/>
                <a:ea typeface="ＭＳ Ｐゴシック" charset="-128"/>
              </a:rPr>
              <a:t>Length of the growth period</a:t>
            </a:r>
          </a:p>
        </p:txBody>
      </p:sp>
    </p:spTree>
    <p:extLst>
      <p:ext uri="{BB962C8B-B14F-4D97-AF65-F5344CB8AC3E}">
        <p14:creationId xmlns:p14="http://schemas.microsoft.com/office/powerpoint/2010/main" val="238906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5257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The key is that there is a trade off between current cashflows and future growth. If you increase current cashflows at the expense of future growth, you may destroy value rather than add to it.</a:t>
            </a:r>
          </a:p>
        </p:txBody>
      </p:sp>
    </p:spTree>
    <p:extLst>
      <p:ext uri="{BB962C8B-B14F-4D97-AF65-F5344CB8AC3E}">
        <p14:creationId xmlns:p14="http://schemas.microsoft.com/office/powerpoint/2010/main" val="20988684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ChangeArrowheads="1" noTextEdit="1"/>
          </p:cNvSpPr>
          <p:nvPr>
            <p:ph type="sldImg"/>
          </p:nvPr>
        </p:nvSpPr>
        <p:spPr>
          <a:xfrm>
            <a:off x="1150938" y="692150"/>
            <a:ext cx="4556125" cy="3416300"/>
          </a:xfrm>
          <a:ln/>
        </p:spPr>
      </p:sp>
      <p:sp>
        <p:nvSpPr>
          <p:cNvPr id="15667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1162921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60770" name="Rectangle 3"/>
          <p:cNvSpPr>
            <a:spLocks noGrp="1" noChangeArrowheads="1"/>
          </p:cNvSpPr>
          <p:nvPr>
            <p:ph type="body" idx="1"/>
          </p:nvPr>
        </p:nvSpPr>
        <p:spPr>
          <a:solidFill>
            <a:srgbClr val="FFFFFF"/>
          </a:solidFill>
          <a:ln>
            <a:solidFill>
              <a:srgbClr val="000000"/>
            </a:solidFill>
          </a:ln>
        </p:spPr>
        <p:txBody>
          <a:bodyPr/>
          <a:lstStyle/>
          <a:p>
            <a:endParaRPr lang="en-US" altLang="en-US">
              <a:latin typeface="Times" charset="0"/>
              <a:ea typeface="ＭＳ Ｐゴシック" charset="-128"/>
            </a:endParaRPr>
          </a:p>
        </p:txBody>
      </p:sp>
    </p:spTree>
    <p:extLst>
      <p:ext uri="{BB962C8B-B14F-4D97-AF65-F5344CB8AC3E}">
        <p14:creationId xmlns:p14="http://schemas.microsoft.com/office/powerpoint/2010/main" val="11057643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62818"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Times" charset="0"/>
                <a:ea typeface="ＭＳ Ｐゴシック" charset="-128"/>
              </a:rPr>
              <a:t>Reducing the cost of capital, holding cashflows constant, increases firm value.</a:t>
            </a:r>
          </a:p>
        </p:txBody>
      </p:sp>
    </p:spTree>
    <p:extLst>
      <p:ext uri="{BB962C8B-B14F-4D97-AF65-F5344CB8AC3E}">
        <p14:creationId xmlns:p14="http://schemas.microsoft.com/office/powerpoint/2010/main" val="2582182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168962" name="Rectangle 3"/>
          <p:cNvSpPr>
            <a:spLocks noGrp="1" noChangeArrowheads="1"/>
          </p:cNvSpPr>
          <p:nvPr>
            <p:ph type="body" idx="1"/>
          </p:nvPr>
        </p:nvSpPr>
        <p:spPr>
          <a:solidFill>
            <a:srgbClr val="FFFFFF"/>
          </a:solidFill>
          <a:ln>
            <a:solidFill>
              <a:srgbClr val="000000"/>
            </a:solidFill>
          </a:ln>
        </p:spPr>
        <p:txBody>
          <a:bodyPr/>
          <a:lstStyle/>
          <a:p>
            <a:r>
              <a:rPr lang="en-US" altLang="en-US">
                <a:latin typeface="Helvetica" charset="0"/>
                <a:ea typeface="ＭＳ Ｐゴシック" charset="-128"/>
              </a:rPr>
              <a:t>Value enhancement and price enhancement are equivalent in an efficient market. In a market that does not always reward long-term decision making and behaves irrationally, </a:t>
            </a:r>
          </a:p>
        </p:txBody>
      </p:sp>
    </p:spTree>
    <p:extLst>
      <p:ext uri="{BB962C8B-B14F-4D97-AF65-F5344CB8AC3E}">
        <p14:creationId xmlns:p14="http://schemas.microsoft.com/office/powerpoint/2010/main" val="19567238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charset="0"/>
                <a:ea typeface="ＭＳ Ｐゴシック" charset="-128"/>
              </a:rPr>
              <a:t>As we begin, so we end.</a:t>
            </a:r>
          </a:p>
        </p:txBody>
      </p:sp>
      <p:sp>
        <p:nvSpPr>
          <p:cNvPr id="171010"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92807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r>
              <a:rPr lang="en-US" altLang="en-US"/>
              <a:t>‹#›</a:t>
            </a:r>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sz="1400"/>
            </a:lvl1pPr>
          </a:lstStyle>
          <a:p>
            <a:pPr>
              <a:defRPr/>
            </a:pPr>
            <a:fld id="{4C5286E6-5547-234B-885D-6357E1FFFB26}" type="slidenum">
              <a:rPr lang="en-US" altLang="en-US"/>
              <a:pPr>
                <a:defRPr/>
              </a:pPr>
              <a:t>‹#›</a:t>
            </a:fld>
            <a:endParaRPr lang="en-US" altLang="en-US"/>
          </a:p>
        </p:txBody>
      </p:sp>
    </p:spTree>
    <p:extLst>
      <p:ext uri="{BB962C8B-B14F-4D97-AF65-F5344CB8AC3E}">
        <p14:creationId xmlns:p14="http://schemas.microsoft.com/office/powerpoint/2010/main" val="1825268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6383338"/>
            <a:ext cx="423863" cy="338137"/>
          </a:xfrm>
          <a:prstGeom prst="rect">
            <a:avLst/>
          </a:prstGeom>
          <a:noFill/>
          <a:ln>
            <a:noFill/>
          </a:ln>
          <a:extLst>
            <a:ext uri="{909E8E84-426E-40dd-AFC4-6F175D3DCCD1}"/>
            <a:ext uri="{91240B29-F687-4f45-9708-019B960494DF}"/>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fld id="{4BAC1083-C944-D743-B02A-AAD973253518}" type="slidenum">
              <a:rPr lang="en-US" altLang="en-US" sz="1600" smtClean="0"/>
              <a:pPr>
                <a:defRPr/>
              </a:pPr>
              <a:t>‹#›</a:t>
            </a:fld>
            <a:endParaRPr lang="en-US" altLang="en-US" sz="1600" smtClean="0"/>
          </a:p>
        </p:txBody>
      </p:sp>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pPr>
              <a:defRPr/>
            </a:pPr>
            <a:fld id="{EC56957D-722A-6B46-85F9-FD2D36E71320}" type="slidenum">
              <a:rPr lang="en-US" altLang="en-US"/>
              <a:pPr>
                <a:defRPr/>
              </a:pPr>
              <a:t>‹#›</a:t>
            </a:fld>
            <a:endParaRPr lang="en-US" altLang="en-US"/>
          </a:p>
        </p:txBody>
      </p:sp>
    </p:spTree>
    <p:extLst>
      <p:ext uri="{BB962C8B-B14F-4D97-AF65-F5344CB8AC3E}">
        <p14:creationId xmlns:p14="http://schemas.microsoft.com/office/powerpoint/2010/main" val="477008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r>
              <a:rPr lang="en-US" altLang="en-US"/>
              <a:t>‹#›</a:t>
            </a: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14ABDCE2-D956-E54D-ADBB-4399C2D4DD4D}" type="slidenum">
              <a:rPr lang="en-US" altLang="en-US"/>
              <a:pPr>
                <a:defRPr/>
              </a:pPr>
              <a:t>‹#›</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531859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pPr>
              <a:defRPr/>
            </a:pPr>
            <a:r>
              <a:rPr lang="en-US" altLang="en-US"/>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pPr>
              <a:defRPr/>
            </a:pPr>
            <a:fld id="{F4341184-0A10-C640-A269-D0E38C86BE59}" type="slidenum">
              <a:rPr lang="en-US" altLang="en-US"/>
              <a:pPr>
                <a:defRPr/>
              </a:pPr>
              <a:t>‹#›</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129576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pPr>
              <a:defRPr/>
            </a:pPr>
            <a:fld id="{1F22C95A-1476-314C-85BE-8B4E1E0F7BA7}"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734759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r>
              <a:rPr lang="en-US" altLang="en-US"/>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pPr>
              <a:defRPr/>
            </a:pPr>
            <a:fld id="{43B87315-7206-F144-AA88-2903FD2B8122}" type="slidenum">
              <a:rPr lang="en-US" altLang="en-US"/>
              <a:pPr>
                <a:defRPr/>
              </a:pPr>
              <a:t>‹#›</a:t>
            </a:fld>
            <a:endParaRPr lang="en-US" altLang="en-US"/>
          </a:p>
        </p:txBody>
      </p:sp>
    </p:spTree>
    <p:extLst>
      <p:ext uri="{BB962C8B-B14F-4D97-AF65-F5344CB8AC3E}">
        <p14:creationId xmlns:p14="http://schemas.microsoft.com/office/powerpoint/2010/main" val="1040913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r>
              <a:rPr lang="en-US" altLang="en-US"/>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6248400"/>
            <a:ext cx="533400" cy="381000"/>
          </a:xfrm>
        </p:spPr>
        <p:txBody>
          <a:bodyPr/>
          <a:lstStyle>
            <a:lvl1pPr>
              <a:defRPr sz="1400"/>
            </a:lvl1pPr>
          </a:lstStyle>
          <a:p>
            <a:pPr>
              <a:defRPr/>
            </a:pPr>
            <a:fld id="{62F56170-3C8C-414E-BC71-7AB895FC7040}" type="slidenum">
              <a:rPr lang="en-US" altLang="en-US"/>
              <a:pPr>
                <a:defRPr/>
              </a:pPr>
              <a:t>‹#›</a:t>
            </a:fld>
            <a:endParaRPr lang="en-US" altLang="en-US"/>
          </a:p>
        </p:txBody>
      </p:sp>
    </p:spTree>
    <p:extLst>
      <p:ext uri="{BB962C8B-B14F-4D97-AF65-F5344CB8AC3E}">
        <p14:creationId xmlns:p14="http://schemas.microsoft.com/office/powerpoint/2010/main" val="1235355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755775"/>
            <a:ext cx="1614488" cy="1689100"/>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r>
              <a:rPr lang="en-US" altLang="en-US"/>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pPr>
              <a:defRPr/>
            </a:pPr>
            <a:fld id="{D9A6FB81-99F6-424C-8A66-D63F3D08090E}" type="slidenum">
              <a:rPr lang="en-US" altLang="en-US"/>
              <a:pPr>
                <a:defRPr/>
              </a:pPr>
              <a:t>‹#›</a:t>
            </a:fld>
            <a:endParaRPr lang="en-US" altLang="en-US"/>
          </a:p>
        </p:txBody>
      </p:sp>
    </p:spTree>
    <p:extLst>
      <p:ext uri="{BB962C8B-B14F-4D97-AF65-F5344CB8AC3E}">
        <p14:creationId xmlns:p14="http://schemas.microsoft.com/office/powerpoint/2010/main" val="751064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pPr>
              <a:defRPr/>
            </a:pPr>
            <a:r>
              <a:rPr lang="en-US" altLang="en-US"/>
              <a:t>‹#›</a:t>
            </a:r>
          </a:p>
        </p:txBody>
      </p:sp>
      <p:sp>
        <p:nvSpPr>
          <p:cNvPr id="10" name="Slide Number Placeholder 12"/>
          <p:cNvSpPr>
            <a:spLocks noGrp="1"/>
          </p:cNvSpPr>
          <p:nvPr>
            <p:ph type="sldNum" sz="quarter" idx="11"/>
          </p:nvPr>
        </p:nvSpPr>
        <p:spPr>
          <a:xfrm>
            <a:off x="0" y="4667250"/>
            <a:ext cx="1447800" cy="663575"/>
          </a:xfrm>
        </p:spPr>
        <p:txBody>
          <a:bodyPr/>
          <a:lstStyle>
            <a:lvl1pPr>
              <a:defRPr sz="2800">
                <a:solidFill>
                  <a:srgbClr val="FFFFFF"/>
                </a:solidFill>
              </a:defRPr>
            </a:lvl1pPr>
          </a:lstStyle>
          <a:p>
            <a:pPr>
              <a:defRPr/>
            </a:pPr>
            <a:fld id="{845798C9-9B7A-404E-A9E6-E21C17195338}" type="slidenum">
              <a:rPr lang="en-US" altLang="en-US"/>
              <a:pPr>
                <a:defRPr/>
              </a:pPr>
              <a:t>‹#›</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40325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r>
              <a:rPr lang="en-US" altLang="en-US"/>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pPr>
              <a:defRPr/>
            </a:pPr>
            <a:fld id="{CBC755F8-10FA-524E-94E3-91EA05DFE76A}"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079408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r>
              <a:rPr lang="en-US" altLang="en-US"/>
              <a:t>‹#›</a:t>
            </a: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54DD5C58-AE51-FE44-8E89-5A81A0EA128A}" type="slidenum">
              <a:rPr lang="en-US" altLang="en-US"/>
              <a:pPr>
                <a:defRPr/>
              </a:pPr>
              <a:t>‹#›</a:t>
            </a:fld>
            <a:endParaRPr lang="en-US" altLang="en-US" sz="1400">
              <a:solidFill>
                <a:srgbClr val="FFFFFF"/>
              </a:solidFill>
            </a:endParaRPr>
          </a:p>
        </p:txBody>
      </p:sp>
    </p:spTree>
    <p:extLst>
      <p:ext uri="{BB962C8B-B14F-4D97-AF65-F5344CB8AC3E}">
        <p14:creationId xmlns:p14="http://schemas.microsoft.com/office/powerpoint/2010/main" val="18869516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r>
              <a:rPr lang="en-US" altLang="en-US"/>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pPr>
              <a:defRPr/>
            </a:pPr>
            <a:fld id="{8A3B70D7-5F2B-1744-964E-380C7B1C2FB0}" type="slidenum">
              <a:rPr lang="en-US" altLang="en-US"/>
              <a:pPr>
                <a:defRPr/>
              </a:pPr>
              <a:t>‹#›</a:t>
            </a:fld>
            <a:endParaRPr lang="en-US" altLang="en-US"/>
          </a:p>
        </p:txBody>
      </p:sp>
    </p:spTree>
    <p:extLst>
      <p:ext uri="{BB962C8B-B14F-4D97-AF65-F5344CB8AC3E}">
        <p14:creationId xmlns:p14="http://schemas.microsoft.com/office/powerpoint/2010/main" val="210524865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pPr>
              <a:defRPr/>
            </a:pPr>
            <a:r>
              <a:rPr lang="en-US" altLang="en-US"/>
              <a:t>‹#›</a:t>
            </a: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pPr>
              <a:defRPr/>
            </a:pPr>
            <a:fld id="{8C7DC1DB-205D-C346-95D9-915883FF7D4D}" type="slidenum">
              <a:rPr lang="en-US" altLang="en-US"/>
              <a:pPr>
                <a:defRPr/>
              </a:pPr>
              <a:t>‹#›</a:t>
            </a:fld>
            <a:endParaRPr lang="en-US" altLang="en-US"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894" r:id="rId5"/>
    <p:sldLayoutId id="2147483900" r:id="rId6"/>
    <p:sldLayoutId id="2147483901" r:id="rId7"/>
    <p:sldLayoutId id="2147483902" r:id="rId8"/>
    <p:sldLayoutId id="2147483903" r:id="rId9"/>
    <p:sldLayoutId id="2147483895" r:id="rId10"/>
    <p:sldLayoutId id="2147483904" r:id="rId11"/>
    <p:sldLayoutId id="2147483905" r:id="rId12"/>
  </p:sldLayoutIdLst>
  <p:txStyles>
    <p:titleStyle>
      <a:lvl1pPr algn="l" rtl="0" eaLnBrk="0" fontAlgn="base" hangingPunct="0">
        <a:spcBef>
          <a:spcPct val="0"/>
        </a:spcBef>
        <a:spcAft>
          <a:spcPct val="0"/>
        </a:spcAft>
        <a:defRPr sz="36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damodaran.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 TargetMode="External"/><Relationship Id="rId5" Type="http://schemas.openxmlformats.org/officeDocument/2006/relationships/image" Target="../media/image13.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7.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1.png"/></Relationships>
</file>

<file path=ppt/slides/_rels/slide32.xml.rels><?xml version="1.0" encoding="UTF-8" standalone="yes"?>
<Relationships xmlns="http://schemas.openxmlformats.org/package/2006/relationships"><Relationship Id="rId11" Type="http://schemas.openxmlformats.org/officeDocument/2006/relationships/image" Target="../media/image30.png"/><Relationship Id="rId12" Type="http://schemas.openxmlformats.org/officeDocument/2006/relationships/image" Target="../media/image31.png"/><Relationship Id="rId13" Type="http://schemas.openxmlformats.org/officeDocument/2006/relationships/image" Target="../media/image32.png"/><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2.jpe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28.png"/><Relationship Id="rId10"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 Id="rId3" Type="http://schemas.openxmlformats.org/officeDocument/2006/relationships/image" Target="../media/image4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tiff"/></Relationships>
</file>

<file path=ppt/slides/_rels/slide57.xml.rels><?xml version="1.0" encoding="UTF-8" standalone="yes"?>
<Relationships xmlns="http://schemas.openxmlformats.org/package/2006/relationships"><Relationship Id="rId3" Type="http://schemas.openxmlformats.org/officeDocument/2006/relationships/chart" Target="../charts/chart5.xml"/><Relationship Id="rId4" Type="http://schemas.openxmlformats.org/officeDocument/2006/relationships/image" Target="../media/image43.pn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tif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5.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72.xml.rels><?xml version="1.0" encoding="UTF-8" standalone="yes"?>
<Relationships xmlns="http://schemas.openxmlformats.org/package/2006/relationships"><Relationship Id="rId3" Type="http://schemas.openxmlformats.org/officeDocument/2006/relationships/image" Target="../media/image47.emf"/><Relationship Id="rId4" Type="http://schemas.openxmlformats.org/officeDocument/2006/relationships/image" Target="../media/image48.emf"/><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9.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5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chart" Target="../charts/chart1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51.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5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tif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tif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55.emf"/></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56.emf"/></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em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9.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60.em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61.emf"/></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62.png"/><Relationship Id="rId4" Type="http://schemas.openxmlformats.org/officeDocument/2006/relationships/image" Target="../media/image63.png"/><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Applied Corporate Finance:</a:t>
            </a:r>
            <a:br>
              <a:rPr lang="en-US" dirty="0" smtClean="0">
                <a:ea typeface="+mj-ea"/>
                <a:cs typeface="+mj-cs"/>
              </a:rPr>
            </a:br>
            <a:r>
              <a:rPr lang="en-US" dirty="0" smtClean="0">
                <a:ea typeface="+mj-ea"/>
                <a:cs typeface="+mj-cs"/>
              </a:rPr>
              <a:t>A big picture view</a:t>
            </a:r>
            <a:endParaRPr lang="en-US" dirty="0">
              <a:ea typeface="+mj-ea"/>
              <a:cs typeface="+mj-cs"/>
            </a:endParaRPr>
          </a:p>
        </p:txBody>
      </p:sp>
      <p:sp>
        <p:nvSpPr>
          <p:cNvPr id="4098" name="Rectangle 3"/>
          <p:cNvSpPr>
            <a:spLocks noGrp="1" noChangeArrowheads="1"/>
          </p:cNvSpPr>
          <p:nvPr>
            <p:ph type="subTitle" idx="1"/>
          </p:nvPr>
        </p:nvSpPr>
        <p:spPr>
          <a:xfrm>
            <a:off x="2362200" y="6049963"/>
            <a:ext cx="6705600" cy="685800"/>
          </a:xfrm>
        </p:spPr>
        <p:txBody>
          <a:bodyPr>
            <a:normAutofit fontScale="77500" lnSpcReduction="20000"/>
          </a:bodyPr>
          <a:lstStyle/>
          <a:p>
            <a:pPr eaLnBrk="1" fontAlgn="auto" hangingPunct="1">
              <a:spcAft>
                <a:spcPts val="0"/>
              </a:spcAft>
              <a:buFont typeface="Wingdings"/>
              <a:buNone/>
              <a:defRPr/>
            </a:pPr>
            <a:r>
              <a:rPr lang="en-US" dirty="0" smtClean="0">
                <a:ea typeface="+mn-ea"/>
                <a:cs typeface="+mn-cs"/>
              </a:rPr>
              <a:t>Aswath Damodaran</a:t>
            </a:r>
          </a:p>
          <a:p>
            <a:pPr eaLnBrk="1" fontAlgn="auto" hangingPunct="1">
              <a:spcAft>
                <a:spcPts val="0"/>
              </a:spcAft>
              <a:buFont typeface="Wingdings"/>
              <a:buNone/>
              <a:defRPr/>
            </a:pPr>
            <a:r>
              <a:rPr lang="en-US" dirty="0" smtClean="0">
                <a:ea typeface="+mn-ea"/>
                <a:cs typeface="+mn-cs"/>
                <a:hlinkClick r:id="rId3"/>
              </a:rPr>
              <a:t>www.damodaran.com</a:t>
            </a:r>
            <a:endParaRPr lang="en-US" dirty="0" smtClean="0">
              <a:ea typeface="+mn-ea"/>
              <a:cs typeface="+mn-cs"/>
            </a:endParaRPr>
          </a:p>
        </p:txBody>
      </p:sp>
      <p:sp>
        <p:nvSpPr>
          <p:cNvPr id="16387" name="TextBox 1"/>
          <p:cNvSpPr txBox="1">
            <a:spLocks noChangeArrowheads="1"/>
          </p:cNvSpPr>
          <p:nvPr/>
        </p:nvSpPr>
        <p:spPr bwMode="auto">
          <a:xfrm>
            <a:off x="6248400" y="22225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corporate finance?</a:t>
            </a:r>
          </a:p>
        </p:txBody>
      </p:sp>
      <p:sp>
        <p:nvSpPr>
          <p:cNvPr id="18434"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Every decision that a business makes has financial implications, and any decision which affects the finances of a business is a corporate finance decision. </a:t>
            </a:r>
          </a:p>
          <a:p>
            <a:pPr eaLnBrk="1" hangingPunct="1"/>
            <a:r>
              <a:rPr lang="en-US" altLang="en-US" sz="2000">
                <a:ea typeface="ＭＳ Ｐゴシック" charset="-128"/>
              </a:rPr>
              <a:t>Defined broadly, everything that a business does fits under the rubric of corporate finance.</a:t>
            </a:r>
          </a:p>
        </p:txBody>
      </p:sp>
      <p:pic>
        <p:nvPicPr>
          <p:cNvPr id="1843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352800"/>
            <a:ext cx="75120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pic>
        <p:nvPicPr>
          <p:cNvPr id="20482" name="Picture 5"/>
          <p:cNvPicPr>
            <a:picLocks noGrp="1" noChangeAspect="1"/>
          </p:cNvPicPr>
          <p:nvPr>
            <p:ph sz="quarter" idx="1"/>
          </p:nvPr>
        </p:nvPicPr>
        <p:blipFill>
          <a:blip r:embed="rId3">
            <a:extLst>
              <a:ext uri="{28A0092B-C50C-407E-A947-70E740481C1C}">
                <a14:useLocalDpi xmlns:a14="http://schemas.microsoft.com/office/drawing/2010/main" val="0"/>
              </a:ext>
            </a:extLst>
          </a:blip>
          <a:srcRect l="-5484" r="-5484"/>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Objective in Decision Making</a:t>
            </a:r>
          </a:p>
        </p:txBody>
      </p:sp>
      <p:sp>
        <p:nvSpPr>
          <p:cNvPr id="225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22531"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BF07B87F-28E8-624B-8910-28334CEA10BE}" type="slidenum">
              <a:rPr lang="en-US" altLang="en-US" sz="1200">
                <a:solidFill>
                  <a:srgbClr val="FFFFFF"/>
                </a:solidFill>
                <a:latin typeface="Times" charset="0"/>
              </a:rPr>
              <a:pPr>
                <a:lnSpc>
                  <a:spcPct val="80000"/>
                </a:lnSpc>
                <a:spcBef>
                  <a:spcPct val="0"/>
                </a:spcBef>
                <a:buClrTx/>
                <a:buSzTx/>
                <a:buFontTx/>
                <a:buNone/>
              </a:pPr>
              <a:t>4</a:t>
            </a:fld>
            <a:endParaRPr lang="en-US" altLang="en-US" sz="1200">
              <a:solidFill>
                <a:srgbClr val="FFFFFF"/>
              </a:solidFill>
              <a:latin typeface="Times" charset="0"/>
            </a:endParaRPr>
          </a:p>
        </p:txBody>
      </p:sp>
      <p:sp>
        <p:nvSpPr>
          <p:cNvPr id="22532"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In traditional corporate finance, the objective in decision making is to maximize the value of the firm. </a:t>
            </a:r>
          </a:p>
          <a:p>
            <a:pPr eaLnBrk="1" hangingPunct="1"/>
            <a:r>
              <a:rPr lang="en-US" altLang="en-US" sz="2000">
                <a:ea typeface="ＭＳ Ｐゴシック" charset="-128"/>
              </a:rPr>
              <a:t>A narrower objective is to maximize stockholder wealth. When the stock is traded and markets are viewed to be efficient, the objective is to maximize the stock price.</a:t>
            </a:r>
          </a:p>
        </p:txBody>
      </p:sp>
      <p:pic>
        <p:nvPicPr>
          <p:cNvPr id="225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191000"/>
            <a:ext cx="7753350" cy="2297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2534" name="Text Box 5"/>
          <p:cNvSpPr txBox="1">
            <a:spLocks noChangeArrowheads="1"/>
          </p:cNvSpPr>
          <p:nvPr/>
        </p:nvSpPr>
        <p:spPr bwMode="auto">
          <a:xfrm>
            <a:off x="914400" y="3429000"/>
            <a:ext cx="1463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solidFill>
                  <a:schemeClr val="accent2"/>
                </a:solidFill>
                <a:latin typeface="Times" charset="0"/>
              </a:rPr>
              <a:t>Maximize firm value</a:t>
            </a:r>
            <a:endParaRPr lang="en-US" altLang="en-US" sz="2400">
              <a:latin typeface="Times" charset="0"/>
            </a:endParaRPr>
          </a:p>
        </p:txBody>
      </p:sp>
      <p:sp>
        <p:nvSpPr>
          <p:cNvPr id="22535" name="Text Box 7"/>
          <p:cNvSpPr txBox="1">
            <a:spLocks noChangeArrowheads="1"/>
          </p:cNvSpPr>
          <p:nvPr/>
        </p:nvSpPr>
        <p:spPr bwMode="auto">
          <a:xfrm>
            <a:off x="4648200" y="3200400"/>
            <a:ext cx="1905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solidFill>
                  <a:schemeClr val="accent2"/>
                </a:solidFill>
                <a:latin typeface="Times" charset="0"/>
              </a:rPr>
              <a:t>Maximize equity value</a:t>
            </a:r>
            <a:endParaRPr lang="en-US" altLang="en-US" sz="2400">
              <a:latin typeface="Times" charset="0"/>
            </a:endParaRPr>
          </a:p>
        </p:txBody>
      </p:sp>
      <p:sp>
        <p:nvSpPr>
          <p:cNvPr id="22536" name="Line 8"/>
          <p:cNvSpPr>
            <a:spLocks noChangeShapeType="1"/>
          </p:cNvSpPr>
          <p:nvPr/>
        </p:nvSpPr>
        <p:spPr bwMode="auto">
          <a:xfrm flipH="1">
            <a:off x="5105400" y="3886200"/>
            <a:ext cx="228600" cy="1828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7" name="Line 9"/>
          <p:cNvSpPr>
            <a:spLocks noChangeShapeType="1"/>
          </p:cNvSpPr>
          <p:nvPr/>
        </p:nvSpPr>
        <p:spPr bwMode="auto">
          <a:xfrm>
            <a:off x="1981200" y="3810000"/>
            <a:ext cx="53340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538" name="Text Box 10"/>
          <p:cNvSpPr txBox="1">
            <a:spLocks noChangeArrowheads="1"/>
          </p:cNvSpPr>
          <p:nvPr/>
        </p:nvSpPr>
        <p:spPr bwMode="auto">
          <a:xfrm>
            <a:off x="7010400" y="3276600"/>
            <a:ext cx="18446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a:solidFill>
                  <a:schemeClr val="accent2"/>
                </a:solidFill>
                <a:latin typeface="Times" charset="0"/>
              </a:rPr>
              <a:t>Maximize market estimate of equity value</a:t>
            </a:r>
            <a:endParaRPr lang="en-US" altLang="en-US" sz="2400">
              <a:solidFill>
                <a:schemeClr val="accent2"/>
              </a:solidFill>
              <a:latin typeface="Times" charset="0"/>
            </a:endParaRPr>
          </a:p>
        </p:txBody>
      </p:sp>
      <p:sp>
        <p:nvSpPr>
          <p:cNvPr id="22539" name="Line 11"/>
          <p:cNvSpPr>
            <a:spLocks noChangeShapeType="1"/>
          </p:cNvSpPr>
          <p:nvPr/>
        </p:nvSpPr>
        <p:spPr bwMode="auto">
          <a:xfrm flipH="1">
            <a:off x="6400800" y="3429000"/>
            <a:ext cx="457200" cy="76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Classical Objective Function</a:t>
            </a:r>
          </a:p>
        </p:txBody>
      </p:sp>
      <p:sp>
        <p:nvSpPr>
          <p:cNvPr id="2457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4579"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580"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STOCKHOLDERS</a:t>
            </a:r>
          </a:p>
        </p:txBody>
      </p:sp>
      <p:sp>
        <p:nvSpPr>
          <p:cNvPr id="24581"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582"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583"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584"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585" name="Rectangle 9"/>
          <p:cNvSpPr>
            <a:spLocks noChangeArrowheads="1"/>
          </p:cNvSpPr>
          <p:nvPr/>
        </p:nvSpPr>
        <p:spPr bwMode="auto">
          <a:xfrm>
            <a:off x="2289175" y="4183063"/>
            <a:ext cx="865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586" name="Freeform 10"/>
          <p:cNvSpPr>
            <a:spLocks/>
          </p:cNvSpPr>
          <p:nvPr/>
        </p:nvSpPr>
        <p:spPr bwMode="auto">
          <a:xfrm>
            <a:off x="5294313" y="2344738"/>
            <a:ext cx="41275" cy="95250"/>
          </a:xfrm>
          <a:custGeom>
            <a:avLst/>
            <a:gdLst>
              <a:gd name="T0" fmla="*/ 2147483646 w 26"/>
              <a:gd name="T1" fmla="*/ 0 h 60"/>
              <a:gd name="T2" fmla="*/ 2147483646 w 26"/>
              <a:gd name="T3" fmla="*/ 2147483646 h 60"/>
              <a:gd name="T4" fmla="*/ 0 w 26"/>
              <a:gd name="T5" fmla="*/ 2147483646 h 60"/>
              <a:gd name="T6" fmla="*/ 2147483646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87" name="Freeform 11"/>
          <p:cNvSpPr>
            <a:spLocks/>
          </p:cNvSpPr>
          <p:nvPr/>
        </p:nvSpPr>
        <p:spPr bwMode="auto">
          <a:xfrm>
            <a:off x="3055938" y="4373563"/>
            <a:ext cx="61912" cy="63500"/>
          </a:xfrm>
          <a:custGeom>
            <a:avLst/>
            <a:gdLst>
              <a:gd name="T0" fmla="*/ 0 w 39"/>
              <a:gd name="T1" fmla="*/ 2147483646 h 40"/>
              <a:gd name="T2" fmla="*/ 2147483646 w 39"/>
              <a:gd name="T3" fmla="*/ 0 h 40"/>
              <a:gd name="T4" fmla="*/ 2147483646 w 39"/>
              <a:gd name="T5" fmla="*/ 2147483646 h 40"/>
              <a:gd name="T6" fmla="*/ 0 w 39"/>
              <a:gd name="T7" fmla="*/ 2147483646 h 40"/>
              <a:gd name="T8" fmla="*/ 0 60000 65536"/>
              <a:gd name="T9" fmla="*/ 0 60000 65536"/>
              <a:gd name="T10" fmla="*/ 0 60000 65536"/>
              <a:gd name="T11" fmla="*/ 0 60000 65536"/>
              <a:gd name="T12" fmla="*/ 0 w 39"/>
              <a:gd name="T13" fmla="*/ 0 h 40"/>
              <a:gd name="T14" fmla="*/ 39 w 39"/>
              <a:gd name="T15" fmla="*/ 40 h 40"/>
            </a:gdLst>
            <a:ahLst/>
            <a:cxnLst>
              <a:cxn ang="T8">
                <a:pos x="T0" y="T1"/>
              </a:cxn>
              <a:cxn ang="T9">
                <a:pos x="T2" y="T3"/>
              </a:cxn>
              <a:cxn ang="T10">
                <a:pos x="T4" y="T5"/>
              </a:cxn>
              <a:cxn ang="T11">
                <a:pos x="T6" y="T7"/>
              </a:cxn>
            </a:cxnLst>
            <a:rect l="T12" t="T13" r="T14" b="T15"/>
            <a:pathLst>
              <a:path w="39" h="40">
                <a:moveTo>
                  <a:pt x="0" y="19"/>
                </a:moveTo>
                <a:lnTo>
                  <a:pt x="38" y="0"/>
                </a:lnTo>
                <a:lnTo>
                  <a:pt x="38" y="39"/>
                </a:lnTo>
                <a:lnTo>
                  <a:pt x="0" y="1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88" name="Rectangle 12"/>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589" name="Rectangle 13"/>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590" name="Rectangle 14"/>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591" name="Rectangle 15"/>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592" name="Rectangle 16"/>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593" name="Rectangle 17"/>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594" name="Rectangle 18"/>
          <p:cNvSpPr>
            <a:spLocks noChangeArrowheads="1"/>
          </p:cNvSpPr>
          <p:nvPr/>
        </p:nvSpPr>
        <p:spPr bwMode="auto">
          <a:xfrm>
            <a:off x="4764088" y="2128838"/>
            <a:ext cx="15652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Maximize</a:t>
            </a:r>
          </a:p>
          <a:p>
            <a:pPr>
              <a:spcBef>
                <a:spcPct val="0"/>
              </a:spcBef>
              <a:buClrTx/>
              <a:buSzTx/>
              <a:buFontTx/>
              <a:buNone/>
            </a:pPr>
            <a:r>
              <a:rPr lang="en-US" altLang="en-US" sz="1600">
                <a:latin typeface="Times" charset="0"/>
              </a:rPr>
              <a:t>stockholder wealth</a:t>
            </a:r>
          </a:p>
          <a:p>
            <a:pPr algn="ctr">
              <a:spcBef>
                <a:spcPct val="0"/>
              </a:spcBef>
              <a:buClrTx/>
              <a:buSzTx/>
              <a:buFontTx/>
              <a:buNone/>
            </a:pPr>
            <a:endParaRPr lang="en-US" altLang="en-US" sz="1600">
              <a:latin typeface="Times" charset="0"/>
            </a:endParaRPr>
          </a:p>
        </p:txBody>
      </p:sp>
      <p:sp>
        <p:nvSpPr>
          <p:cNvPr id="24595" name="Rectangle 19"/>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596" name="Rectangle 20"/>
          <p:cNvSpPr>
            <a:spLocks noChangeArrowheads="1"/>
          </p:cNvSpPr>
          <p:nvPr/>
        </p:nvSpPr>
        <p:spPr bwMode="auto">
          <a:xfrm>
            <a:off x="3141663" y="3925888"/>
            <a:ext cx="9461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597" name="Rectangle 21"/>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598" name="Rectangle 22"/>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599" name="Rectangle 23"/>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600" name="Rectangle 24"/>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4601" name="Rectangle 25"/>
          <p:cNvSpPr>
            <a:spLocks noChangeArrowheads="1"/>
          </p:cNvSpPr>
          <p:nvPr/>
        </p:nvSpPr>
        <p:spPr bwMode="auto">
          <a:xfrm>
            <a:off x="2951163" y="2127250"/>
            <a:ext cx="1625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Hire &amp; fire</a:t>
            </a:r>
          </a:p>
          <a:p>
            <a:pPr>
              <a:spcBef>
                <a:spcPct val="0"/>
              </a:spcBef>
              <a:buClrTx/>
              <a:buSzTx/>
              <a:buFontTx/>
              <a:buNone/>
            </a:pPr>
            <a:r>
              <a:rPr lang="en-US" altLang="en-US" sz="1600">
                <a:latin typeface="Times" charset="0"/>
              </a:rPr>
              <a:t>managers</a:t>
            </a:r>
          </a:p>
          <a:p>
            <a:pPr>
              <a:spcBef>
                <a:spcPct val="0"/>
              </a:spcBef>
              <a:buClrTx/>
              <a:buSzTx/>
              <a:buFontTx/>
              <a:buNone/>
            </a:pPr>
            <a:r>
              <a:rPr lang="en-US" altLang="en-US" sz="1600">
                <a:latin typeface="Times" charset="0"/>
              </a:rPr>
              <a:t>- Board</a:t>
            </a:r>
          </a:p>
          <a:p>
            <a:pPr>
              <a:spcBef>
                <a:spcPct val="0"/>
              </a:spcBef>
              <a:buClrTx/>
              <a:buSzTx/>
              <a:buFontTx/>
              <a:buNone/>
            </a:pPr>
            <a:r>
              <a:rPr lang="en-US" altLang="en-US" sz="1600">
                <a:latin typeface="Times" charset="0"/>
              </a:rPr>
              <a:t>- Annual Meeting</a:t>
            </a:r>
          </a:p>
        </p:txBody>
      </p:sp>
      <p:sp>
        <p:nvSpPr>
          <p:cNvPr id="24602" name="Rectangle 26"/>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BONDHOLDERS</a:t>
            </a:r>
          </a:p>
        </p:txBody>
      </p:sp>
      <p:sp>
        <p:nvSpPr>
          <p:cNvPr id="24603" name="Rectangle 27"/>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Lend Money</a:t>
            </a:r>
          </a:p>
        </p:txBody>
      </p:sp>
      <p:sp>
        <p:nvSpPr>
          <p:cNvPr id="24604" name="Rectangle 28"/>
          <p:cNvSpPr>
            <a:spLocks noChangeArrowheads="1"/>
          </p:cNvSpPr>
          <p:nvPr/>
        </p:nvSpPr>
        <p:spPr bwMode="auto">
          <a:xfrm>
            <a:off x="2951163" y="3727450"/>
            <a:ext cx="1106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Protect</a:t>
            </a:r>
          </a:p>
          <a:p>
            <a:pPr>
              <a:spcBef>
                <a:spcPct val="0"/>
              </a:spcBef>
              <a:buClrTx/>
              <a:buSzTx/>
              <a:buFontTx/>
              <a:buNone/>
            </a:pPr>
            <a:r>
              <a:rPr lang="en-US" altLang="en-US" sz="1600">
                <a:latin typeface="Times" charset="0"/>
              </a:rPr>
              <a:t>bondholder</a:t>
            </a:r>
          </a:p>
          <a:p>
            <a:pPr>
              <a:spcBef>
                <a:spcPct val="0"/>
              </a:spcBef>
              <a:buClrTx/>
              <a:buSzTx/>
              <a:buFontTx/>
              <a:buNone/>
            </a:pPr>
            <a:r>
              <a:rPr lang="en-US" altLang="en-US" sz="1600">
                <a:latin typeface="Times" charset="0"/>
              </a:rPr>
              <a:t>Interests</a:t>
            </a:r>
          </a:p>
        </p:txBody>
      </p:sp>
      <p:sp>
        <p:nvSpPr>
          <p:cNvPr id="24605" name="Rectangle 29"/>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FINANCIAL MARKETS</a:t>
            </a:r>
          </a:p>
        </p:txBody>
      </p:sp>
      <p:sp>
        <p:nvSpPr>
          <p:cNvPr id="24606" name="Rectangle 30"/>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SOCIETY</a:t>
            </a:r>
          </a:p>
        </p:txBody>
      </p:sp>
      <p:sp>
        <p:nvSpPr>
          <p:cNvPr id="24607" name="Rectangle 31"/>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Managers</a:t>
            </a:r>
          </a:p>
        </p:txBody>
      </p:sp>
      <p:sp>
        <p:nvSpPr>
          <p:cNvPr id="24608" name="Line 32"/>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609" name="Line 33"/>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610" name="Line 34"/>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611" name="Line 35"/>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612" name="Rectangle 36"/>
          <p:cNvSpPr>
            <a:spLocks noChangeArrowheads="1"/>
          </p:cNvSpPr>
          <p:nvPr/>
        </p:nvSpPr>
        <p:spPr bwMode="auto">
          <a:xfrm>
            <a:off x="3560763" y="4489450"/>
            <a:ext cx="12144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Reveal</a:t>
            </a:r>
          </a:p>
          <a:p>
            <a:pPr>
              <a:spcBef>
                <a:spcPct val="0"/>
              </a:spcBef>
              <a:buClrTx/>
              <a:buSzTx/>
              <a:buFontTx/>
              <a:buNone/>
            </a:pPr>
            <a:r>
              <a:rPr lang="en-US" altLang="en-US" sz="1600">
                <a:latin typeface="Times" charset="0"/>
              </a:rPr>
              <a:t>information</a:t>
            </a:r>
          </a:p>
          <a:p>
            <a:pPr>
              <a:spcBef>
                <a:spcPct val="0"/>
              </a:spcBef>
              <a:buClrTx/>
              <a:buSzTx/>
              <a:buFontTx/>
              <a:buNone/>
            </a:pPr>
            <a:r>
              <a:rPr lang="en-US" altLang="en-US" sz="1600">
                <a:latin typeface="Times" charset="0"/>
              </a:rPr>
              <a:t>honestly and</a:t>
            </a:r>
          </a:p>
          <a:p>
            <a:pPr>
              <a:spcBef>
                <a:spcPct val="0"/>
              </a:spcBef>
              <a:buClrTx/>
              <a:buSzTx/>
              <a:buFontTx/>
              <a:buNone/>
            </a:pPr>
            <a:r>
              <a:rPr lang="en-US" altLang="en-US" sz="1600">
                <a:latin typeface="Times" charset="0"/>
              </a:rPr>
              <a:t>on time</a:t>
            </a:r>
          </a:p>
        </p:txBody>
      </p:sp>
      <p:sp>
        <p:nvSpPr>
          <p:cNvPr id="24613" name="Rectangle 37"/>
          <p:cNvSpPr>
            <a:spLocks noChangeArrowheads="1"/>
          </p:cNvSpPr>
          <p:nvPr/>
        </p:nvSpPr>
        <p:spPr bwMode="auto">
          <a:xfrm>
            <a:off x="4856163" y="4489450"/>
            <a:ext cx="14446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Markets are</a:t>
            </a:r>
          </a:p>
          <a:p>
            <a:pPr>
              <a:spcBef>
                <a:spcPct val="0"/>
              </a:spcBef>
              <a:buClrTx/>
              <a:buSzTx/>
              <a:buFontTx/>
              <a:buNone/>
            </a:pPr>
            <a:r>
              <a:rPr lang="en-US" altLang="en-US" sz="1600">
                <a:latin typeface="Times" charset="0"/>
              </a:rPr>
              <a:t>efficient and</a:t>
            </a:r>
          </a:p>
          <a:p>
            <a:pPr>
              <a:spcBef>
                <a:spcPct val="0"/>
              </a:spcBef>
              <a:buClrTx/>
              <a:buSzTx/>
              <a:buFontTx/>
              <a:buNone/>
            </a:pPr>
            <a:r>
              <a:rPr lang="en-US" altLang="en-US" sz="1600">
                <a:latin typeface="Times" charset="0"/>
              </a:rPr>
              <a:t>assess effect on</a:t>
            </a:r>
          </a:p>
          <a:p>
            <a:pPr>
              <a:spcBef>
                <a:spcPct val="0"/>
              </a:spcBef>
              <a:buClrTx/>
              <a:buSzTx/>
              <a:buFontTx/>
              <a:buNone/>
            </a:pPr>
            <a:r>
              <a:rPr lang="en-US" altLang="en-US" sz="1600">
                <a:latin typeface="Times" charset="0"/>
              </a:rPr>
              <a:t>value</a:t>
            </a:r>
          </a:p>
        </p:txBody>
      </p:sp>
      <p:sp>
        <p:nvSpPr>
          <p:cNvPr id="24614" name="Rectangle 38"/>
          <p:cNvSpPr>
            <a:spLocks noChangeArrowheads="1"/>
          </p:cNvSpPr>
          <p:nvPr/>
        </p:nvSpPr>
        <p:spPr bwMode="auto">
          <a:xfrm>
            <a:off x="5694363" y="3194050"/>
            <a:ext cx="1490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No Social Costs</a:t>
            </a:r>
          </a:p>
        </p:txBody>
      </p:sp>
      <p:sp>
        <p:nvSpPr>
          <p:cNvPr id="24615" name="Rectangle 39"/>
          <p:cNvSpPr>
            <a:spLocks noChangeArrowheads="1"/>
          </p:cNvSpPr>
          <p:nvPr/>
        </p:nvSpPr>
        <p:spPr bwMode="auto">
          <a:xfrm>
            <a:off x="5694363" y="3803650"/>
            <a:ext cx="12763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Costs can be</a:t>
            </a:r>
          </a:p>
          <a:p>
            <a:pPr>
              <a:spcBef>
                <a:spcPct val="0"/>
              </a:spcBef>
              <a:buClrTx/>
              <a:buSzTx/>
              <a:buFontTx/>
              <a:buNone/>
            </a:pPr>
            <a:r>
              <a:rPr lang="en-US" altLang="en-US" sz="1600">
                <a:latin typeface="Times" charset="0"/>
              </a:rPr>
              <a:t>traced to firm</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can go wrong?</a:t>
            </a:r>
          </a:p>
        </p:txBody>
      </p:sp>
      <p:sp>
        <p:nvSpPr>
          <p:cNvPr id="2662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26627" name="Rectangle 3"/>
          <p:cNvSpPr>
            <a:spLocks noChangeArrowheads="1"/>
          </p:cNvSpPr>
          <p:nvPr/>
        </p:nvSpPr>
        <p:spPr bwMode="auto">
          <a:xfrm>
            <a:off x="3657600" y="1525588"/>
            <a:ext cx="19050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6628"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STOCKHOLDERS</a:t>
            </a:r>
          </a:p>
        </p:txBody>
      </p:sp>
      <p:sp>
        <p:nvSpPr>
          <p:cNvPr id="26629"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6630"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6631"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6632"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6633" name="Freeform 9"/>
          <p:cNvSpPr>
            <a:spLocks/>
          </p:cNvSpPr>
          <p:nvPr/>
        </p:nvSpPr>
        <p:spPr bwMode="auto">
          <a:xfrm>
            <a:off x="5294313" y="2344738"/>
            <a:ext cx="41275" cy="95250"/>
          </a:xfrm>
          <a:custGeom>
            <a:avLst/>
            <a:gdLst>
              <a:gd name="T0" fmla="*/ 2147483646 w 26"/>
              <a:gd name="T1" fmla="*/ 0 h 60"/>
              <a:gd name="T2" fmla="*/ 2147483646 w 26"/>
              <a:gd name="T3" fmla="*/ 2147483646 h 60"/>
              <a:gd name="T4" fmla="*/ 0 w 26"/>
              <a:gd name="T5" fmla="*/ 2147483646 h 60"/>
              <a:gd name="T6" fmla="*/ 2147483646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solidFill>
            <a:srgbClr val="000000"/>
          </a:solidFill>
          <a:ln w="12700" cap="rnd">
            <a:solidFill>
              <a:srgbClr val="000000"/>
            </a:solidFill>
            <a:round/>
            <a:headEnd/>
            <a:tailEnd/>
          </a:ln>
        </p:spPr>
        <p:txBody>
          <a:bodyPr/>
          <a:lstStyle/>
          <a:p>
            <a:endParaRPr lang="en-US"/>
          </a:p>
        </p:txBody>
      </p:sp>
      <p:sp>
        <p:nvSpPr>
          <p:cNvPr id="26634"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6635"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6636"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6637"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6638"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6639"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6640" name="Rectangle 16"/>
          <p:cNvSpPr>
            <a:spLocks noChangeArrowheads="1"/>
          </p:cNvSpPr>
          <p:nvPr/>
        </p:nvSpPr>
        <p:spPr bwMode="auto">
          <a:xfrm>
            <a:off x="4764088" y="1976438"/>
            <a:ext cx="2403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Managers put</a:t>
            </a:r>
          </a:p>
          <a:p>
            <a:pPr>
              <a:spcBef>
                <a:spcPct val="0"/>
              </a:spcBef>
              <a:buClrTx/>
              <a:buSzTx/>
              <a:buFontTx/>
              <a:buNone/>
            </a:pPr>
            <a:r>
              <a:rPr lang="en-US" altLang="en-US" sz="1600">
                <a:latin typeface="Times" charset="0"/>
              </a:rPr>
              <a:t>their interests</a:t>
            </a:r>
          </a:p>
          <a:p>
            <a:pPr>
              <a:spcBef>
                <a:spcPct val="0"/>
              </a:spcBef>
              <a:buClrTx/>
              <a:buSzTx/>
              <a:buFontTx/>
              <a:buNone/>
            </a:pPr>
            <a:r>
              <a:rPr lang="en-US" altLang="en-US" sz="1600">
                <a:latin typeface="Times" charset="0"/>
              </a:rPr>
              <a:t>above stockholders</a:t>
            </a:r>
          </a:p>
          <a:p>
            <a:pPr algn="ctr">
              <a:spcBef>
                <a:spcPct val="0"/>
              </a:spcBef>
              <a:buClrTx/>
              <a:buSzTx/>
              <a:buFontTx/>
              <a:buNone/>
            </a:pPr>
            <a:endParaRPr lang="en-US" altLang="en-US" sz="1600">
              <a:latin typeface="Times" charset="0"/>
            </a:endParaRPr>
          </a:p>
        </p:txBody>
      </p:sp>
      <p:sp>
        <p:nvSpPr>
          <p:cNvPr id="26641"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6642"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6643"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6644"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6645"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26646" name="Rectangle 22"/>
          <p:cNvSpPr>
            <a:spLocks noChangeArrowheads="1"/>
          </p:cNvSpPr>
          <p:nvPr/>
        </p:nvSpPr>
        <p:spPr bwMode="auto">
          <a:xfrm>
            <a:off x="2951163" y="2127250"/>
            <a:ext cx="1658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Have little control</a:t>
            </a:r>
          </a:p>
          <a:p>
            <a:pPr>
              <a:spcBef>
                <a:spcPct val="0"/>
              </a:spcBef>
              <a:buClrTx/>
              <a:buSzTx/>
              <a:buFontTx/>
              <a:buNone/>
            </a:pPr>
            <a:r>
              <a:rPr lang="en-US" altLang="en-US" sz="1600">
                <a:latin typeface="Times" charset="0"/>
              </a:rPr>
              <a:t>over managers</a:t>
            </a:r>
          </a:p>
        </p:txBody>
      </p:sp>
      <p:sp>
        <p:nvSpPr>
          <p:cNvPr id="26647"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BONDHOLDERS</a:t>
            </a:r>
          </a:p>
        </p:txBody>
      </p:sp>
      <p:sp>
        <p:nvSpPr>
          <p:cNvPr id="26648" name="Rectangle 24"/>
          <p:cNvSpPr>
            <a:spLocks noChangeArrowheads="1"/>
          </p:cNvSpPr>
          <p:nvPr/>
        </p:nvSpPr>
        <p:spPr bwMode="auto">
          <a:xfrm>
            <a:off x="3027363" y="3270250"/>
            <a:ext cx="1225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Lend Money</a:t>
            </a:r>
          </a:p>
        </p:txBody>
      </p:sp>
      <p:sp>
        <p:nvSpPr>
          <p:cNvPr id="26649" name="Rectangle 25"/>
          <p:cNvSpPr>
            <a:spLocks noChangeArrowheads="1"/>
          </p:cNvSpPr>
          <p:nvPr/>
        </p:nvSpPr>
        <p:spPr bwMode="auto">
          <a:xfrm>
            <a:off x="2798763" y="3727450"/>
            <a:ext cx="1552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Bondholders can</a:t>
            </a:r>
          </a:p>
          <a:p>
            <a:pPr>
              <a:spcBef>
                <a:spcPct val="0"/>
              </a:spcBef>
              <a:buClrTx/>
              <a:buSzTx/>
              <a:buFontTx/>
              <a:buNone/>
            </a:pPr>
            <a:r>
              <a:rPr lang="en-US" altLang="en-US" sz="1600">
                <a:latin typeface="Times" charset="0"/>
              </a:rPr>
              <a:t>get ripped off</a:t>
            </a:r>
          </a:p>
        </p:txBody>
      </p:sp>
      <p:sp>
        <p:nvSpPr>
          <p:cNvPr id="26650"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FINANCIAL MARKETS</a:t>
            </a:r>
          </a:p>
        </p:txBody>
      </p:sp>
      <p:sp>
        <p:nvSpPr>
          <p:cNvPr id="26651"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SOCIETY</a:t>
            </a:r>
          </a:p>
        </p:txBody>
      </p:sp>
      <p:sp>
        <p:nvSpPr>
          <p:cNvPr id="26652"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Managers</a:t>
            </a:r>
          </a:p>
        </p:txBody>
      </p:sp>
      <p:sp>
        <p:nvSpPr>
          <p:cNvPr id="26653"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54"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55"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56"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57" name="Rectangle 33"/>
          <p:cNvSpPr>
            <a:spLocks noChangeArrowheads="1"/>
          </p:cNvSpPr>
          <p:nvPr/>
        </p:nvSpPr>
        <p:spPr bwMode="auto">
          <a:xfrm>
            <a:off x="3713163" y="4260850"/>
            <a:ext cx="11398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Delay bad</a:t>
            </a:r>
          </a:p>
          <a:p>
            <a:pPr>
              <a:spcBef>
                <a:spcPct val="0"/>
              </a:spcBef>
              <a:buClrTx/>
              <a:buSzTx/>
              <a:buFontTx/>
              <a:buNone/>
            </a:pPr>
            <a:r>
              <a:rPr lang="en-US" altLang="en-US" sz="1600">
                <a:latin typeface="Times" charset="0"/>
              </a:rPr>
              <a:t>news or </a:t>
            </a:r>
          </a:p>
          <a:p>
            <a:pPr>
              <a:spcBef>
                <a:spcPct val="0"/>
              </a:spcBef>
              <a:buClrTx/>
              <a:buSzTx/>
              <a:buFontTx/>
              <a:buNone/>
            </a:pPr>
            <a:r>
              <a:rPr lang="en-US" altLang="en-US" sz="1600">
                <a:latin typeface="Times" charset="0"/>
              </a:rPr>
              <a:t>provide </a:t>
            </a:r>
          </a:p>
          <a:p>
            <a:pPr>
              <a:spcBef>
                <a:spcPct val="0"/>
              </a:spcBef>
              <a:buClrTx/>
              <a:buSzTx/>
              <a:buFontTx/>
              <a:buNone/>
            </a:pPr>
            <a:r>
              <a:rPr lang="en-US" altLang="en-US" sz="1600">
                <a:latin typeface="Times" charset="0"/>
              </a:rPr>
              <a:t>misleading</a:t>
            </a:r>
          </a:p>
          <a:p>
            <a:pPr>
              <a:spcBef>
                <a:spcPct val="0"/>
              </a:spcBef>
              <a:buClrTx/>
              <a:buSzTx/>
              <a:buFontTx/>
              <a:buNone/>
            </a:pPr>
            <a:r>
              <a:rPr lang="en-US" altLang="en-US" sz="1600">
                <a:latin typeface="Times" charset="0"/>
              </a:rPr>
              <a:t>information</a:t>
            </a:r>
          </a:p>
        </p:txBody>
      </p:sp>
      <p:sp>
        <p:nvSpPr>
          <p:cNvPr id="26658" name="Rectangle 34"/>
          <p:cNvSpPr>
            <a:spLocks noChangeArrowheads="1"/>
          </p:cNvSpPr>
          <p:nvPr/>
        </p:nvSpPr>
        <p:spPr bwMode="auto">
          <a:xfrm>
            <a:off x="4856163" y="4489450"/>
            <a:ext cx="1338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Markets make</a:t>
            </a:r>
          </a:p>
          <a:p>
            <a:pPr>
              <a:spcBef>
                <a:spcPct val="0"/>
              </a:spcBef>
              <a:buClrTx/>
              <a:buSzTx/>
              <a:buFontTx/>
              <a:buNone/>
            </a:pPr>
            <a:r>
              <a:rPr lang="en-US" altLang="en-US" sz="1600">
                <a:latin typeface="Times" charset="0"/>
              </a:rPr>
              <a:t>mistakes and</a:t>
            </a:r>
          </a:p>
          <a:p>
            <a:pPr>
              <a:spcBef>
                <a:spcPct val="0"/>
              </a:spcBef>
              <a:buClrTx/>
              <a:buSzTx/>
              <a:buFontTx/>
              <a:buNone/>
            </a:pPr>
            <a:r>
              <a:rPr lang="en-US" altLang="en-US" sz="1600">
                <a:latin typeface="Times" charset="0"/>
              </a:rPr>
              <a:t>can over react</a:t>
            </a:r>
          </a:p>
        </p:txBody>
      </p:sp>
      <p:sp>
        <p:nvSpPr>
          <p:cNvPr id="26659" name="Rectangle 35"/>
          <p:cNvSpPr>
            <a:spLocks noChangeArrowheads="1"/>
          </p:cNvSpPr>
          <p:nvPr/>
        </p:nvSpPr>
        <p:spPr bwMode="auto">
          <a:xfrm>
            <a:off x="5694363" y="3194050"/>
            <a:ext cx="21224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Significant Social Costs</a:t>
            </a:r>
          </a:p>
        </p:txBody>
      </p:sp>
      <p:sp>
        <p:nvSpPr>
          <p:cNvPr id="26660" name="Rectangle 36"/>
          <p:cNvSpPr>
            <a:spLocks noChangeArrowheads="1"/>
          </p:cNvSpPr>
          <p:nvPr/>
        </p:nvSpPr>
        <p:spPr bwMode="auto">
          <a:xfrm>
            <a:off x="5715000" y="3810000"/>
            <a:ext cx="19367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Some costs cannot be</a:t>
            </a:r>
          </a:p>
          <a:p>
            <a:pPr>
              <a:spcBef>
                <a:spcPct val="0"/>
              </a:spcBef>
              <a:buClrTx/>
              <a:buSzTx/>
              <a:buFontTx/>
              <a:buNone/>
            </a:pPr>
            <a:r>
              <a:rPr lang="en-US" altLang="en-US" sz="1600">
                <a:latin typeface="Times" charset="0"/>
              </a:rPr>
              <a:t>traced to firm</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Title 1"/>
          <p:cNvSpPr>
            <a:spLocks noGrp="1"/>
          </p:cNvSpPr>
          <p:nvPr>
            <p:ph type="title"/>
          </p:nvPr>
        </p:nvSpPr>
        <p:spPr>
          <a:xfrm>
            <a:off x="612775" y="228600"/>
            <a:ext cx="8153400" cy="990600"/>
          </a:xfrm>
        </p:spPr>
        <p:txBody>
          <a:bodyPr/>
          <a:lstStyle/>
          <a:p>
            <a:r>
              <a:rPr lang="en-US" altLang="en-US">
                <a:ea typeface="ＭＳ Ｐゴシック" charset="-128"/>
              </a:rPr>
              <a:t>The Old Royal Dutch Shell </a:t>
            </a:r>
          </a:p>
        </p:txBody>
      </p:sp>
      <p:pic>
        <p:nvPicPr>
          <p:cNvPr id="18227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3276600" y="1600200"/>
            <a:ext cx="2825750" cy="44958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Title 1"/>
          <p:cNvSpPr>
            <a:spLocks noGrp="1"/>
          </p:cNvSpPr>
          <p:nvPr>
            <p:ph type="title"/>
          </p:nvPr>
        </p:nvSpPr>
        <p:spPr>
          <a:xfrm>
            <a:off x="612775" y="228600"/>
            <a:ext cx="8153400" cy="990600"/>
          </a:xfrm>
        </p:spPr>
        <p:txBody>
          <a:bodyPr/>
          <a:lstStyle/>
          <a:p>
            <a:r>
              <a:rPr lang="en-US" altLang="en-US">
                <a:ea typeface="ＭＳ Ｐゴシック" charset="-128"/>
              </a:rPr>
              <a:t>RDS: The Corporate Governance History</a:t>
            </a:r>
          </a:p>
        </p:txBody>
      </p:sp>
      <p:sp>
        <p:nvSpPr>
          <p:cNvPr id="3" name="Content Placeholder 2"/>
          <p:cNvSpPr>
            <a:spLocks noGrp="1"/>
          </p:cNvSpPr>
          <p:nvPr>
            <p:ph sz="quarter" idx="1"/>
          </p:nvPr>
        </p:nvSpPr>
        <p:spPr>
          <a:xfrm>
            <a:off x="612775" y="1600200"/>
            <a:ext cx="8153400" cy="4495800"/>
          </a:xfrm>
        </p:spPr>
        <p:txBody>
          <a:bodyPr>
            <a:normAutofit fontScale="77500" lnSpcReduction="20000"/>
          </a:bodyPr>
          <a:lstStyle/>
          <a:p>
            <a:pPr>
              <a:defRPr/>
            </a:pPr>
            <a:r>
              <a:rPr lang="en-US" dirty="0" smtClean="0"/>
              <a:t>Until 1995, RDS was organized geographically, with each regional head wielding substantial power over operating decisions in that geography. That year, it was reorganized around businesses (and the notion of jobs-for-life was removed.)</a:t>
            </a:r>
          </a:p>
          <a:p>
            <a:pPr>
              <a:defRPr/>
            </a:pPr>
            <a:r>
              <a:rPr lang="en-US" dirty="0" smtClean="0"/>
              <a:t>In 2004, there were 1500 shares held by the Dutch board that had 800 times the voting rights of the rest of the shares. Those shares gave the board effective control of the company.</a:t>
            </a:r>
          </a:p>
          <a:p>
            <a:pPr>
              <a:defRPr/>
            </a:pPr>
            <a:r>
              <a:rPr lang="en-US" dirty="0" smtClean="0"/>
              <a:t>In 2005, after four downgrades of its oil reserves, numerous scandals, stockholder upheaval and a general sense that the company was being left behind, the Dutch board gave up its high voting shares. </a:t>
            </a:r>
          </a:p>
          <a:p>
            <a:pPr>
              <a:defRPr/>
            </a:pPr>
            <a:r>
              <a:rPr lang="en-US" dirty="0" smtClean="0"/>
              <a:t>The company is now one company, with two classes of shares, with no differences in voting rights but differences in the tax treatment of dividends, with the Dutch government withholding taxes on the class A shares.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12775" y="228600"/>
            <a:ext cx="8153400" cy="990600"/>
          </a:xfrm>
        </p:spPr>
        <p:txBody>
          <a:bodyPr/>
          <a:lstStyle/>
          <a:p>
            <a:r>
              <a:rPr lang="en-US" altLang="en-US">
                <a:ea typeface="ＭＳ Ｐゴシック" charset="-128"/>
              </a:rPr>
              <a:t>RDS: Who’s on board?</a:t>
            </a:r>
          </a:p>
        </p:txBody>
      </p:sp>
      <p:pic>
        <p:nvPicPr>
          <p:cNvPr id="2867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92313" y="1600200"/>
            <a:ext cx="5394325" cy="4495800"/>
          </a:xfrm>
        </p:spPr>
      </p:pic>
      <p:sp>
        <p:nvSpPr>
          <p:cNvPr id="5" name="TextBox 4"/>
          <p:cNvSpPr txBox="1"/>
          <p:nvPr/>
        </p:nvSpPr>
        <p:spPr>
          <a:xfrm>
            <a:off x="152400" y="3124200"/>
            <a:ext cx="1839913" cy="2308225"/>
          </a:xfrm>
          <a:prstGeom prst="rect">
            <a:avLst/>
          </a:prstGeom>
          <a:noFill/>
        </p:spPr>
        <p:txBody>
          <a:bodyPr>
            <a:spAutoFit/>
          </a:bodyPr>
          <a:lstStyle/>
          <a:p>
            <a:pPr>
              <a:defRPr/>
            </a:pPr>
            <a:r>
              <a:rPr lang="en-US" sz="1600" dirty="0">
                <a:ea typeface="ＭＳ Ｐゴシック" charset="0"/>
                <a:cs typeface="ＭＳ Ｐゴシック" charset="0"/>
              </a:rPr>
              <a:t>Does Shell have an independent board?</a:t>
            </a:r>
          </a:p>
          <a:p>
            <a:pPr marL="457200" indent="-457200">
              <a:buFont typeface="+mj-lt"/>
              <a:buAutoNum type="alphaLcPeriod"/>
              <a:defRPr/>
            </a:pPr>
            <a:r>
              <a:rPr lang="en-US" sz="1600" dirty="0">
                <a:ea typeface="ＭＳ Ｐゴシック" charset="0"/>
                <a:cs typeface="ＭＳ Ｐゴシック" charset="0"/>
              </a:rPr>
              <a:t>Yes</a:t>
            </a:r>
          </a:p>
          <a:p>
            <a:pPr marL="457200" indent="-457200">
              <a:buFont typeface="+mj-lt"/>
              <a:buAutoNum type="alphaLcPeriod"/>
              <a:defRPr/>
            </a:pPr>
            <a:r>
              <a:rPr lang="en-US" sz="1600" dirty="0">
                <a:ea typeface="ＭＳ Ｐゴシック" charset="0"/>
                <a:cs typeface="ＭＳ Ｐゴシック" charset="0"/>
              </a:rPr>
              <a:t>No</a:t>
            </a:r>
          </a:p>
          <a:p>
            <a:pPr>
              <a:defRPr/>
            </a:pPr>
            <a:endParaRPr lang="en-US" sz="1600" dirty="0">
              <a:ea typeface="ＭＳ Ｐゴシック" charset="0"/>
              <a:cs typeface="ＭＳ Ｐゴシック" charset="0"/>
            </a:endParaRPr>
          </a:p>
          <a:p>
            <a:pPr>
              <a:defRPr/>
            </a:pPr>
            <a:r>
              <a:rPr lang="en-US" sz="1600" dirty="0">
                <a:ea typeface="ＭＳ Ｐゴシック" charset="0"/>
                <a:cs typeface="ＭＳ Ｐゴシック" charset="0"/>
              </a:rPr>
              <a:t>Does Shell have an effective board?</a:t>
            </a:r>
          </a:p>
          <a:p>
            <a:pPr marL="457200" indent="-457200">
              <a:buFont typeface="+mj-lt"/>
              <a:buAutoNum type="alphaLcPeriod"/>
              <a:defRPr/>
            </a:pPr>
            <a:r>
              <a:rPr lang="en-US" sz="1600" dirty="0">
                <a:ea typeface="ＭＳ Ｐゴシック" charset="0"/>
                <a:cs typeface="ＭＳ Ｐゴシック" charset="0"/>
              </a:rPr>
              <a:t>Yes</a:t>
            </a:r>
          </a:p>
          <a:p>
            <a:pPr marL="457200" indent="-457200">
              <a:buFont typeface="+mj-lt"/>
              <a:buAutoNum type="alphaLcPeriod"/>
              <a:defRPr/>
            </a:pPr>
            <a:r>
              <a:rPr lang="en-US" sz="1600" dirty="0">
                <a:ea typeface="ＭＳ Ｐゴシック" charset="0"/>
                <a:cs typeface="ＭＳ Ｐゴシック" charset="0"/>
              </a:rPr>
              <a:t>No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When traditional corporate financial theory breaks down, the solution is:</a:t>
            </a:r>
            <a:endParaRPr lang="en-US">
              <a:ea typeface="+mj-ea"/>
              <a:cs typeface="+mj-cs"/>
            </a:endParaRPr>
          </a:p>
        </p:txBody>
      </p:sp>
      <p:sp>
        <p:nvSpPr>
          <p:cNvPr id="307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30723"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8805F226-4E3D-0146-BF06-E5FFCCC073A2}" type="slidenum">
              <a:rPr lang="en-US" altLang="en-US" sz="1200">
                <a:solidFill>
                  <a:srgbClr val="FFFFFF"/>
                </a:solidFill>
                <a:latin typeface="Times" charset="0"/>
              </a:rPr>
              <a:pPr>
                <a:lnSpc>
                  <a:spcPct val="80000"/>
                </a:lnSpc>
                <a:spcBef>
                  <a:spcPct val="0"/>
                </a:spcBef>
                <a:buClrTx/>
                <a:buSzTx/>
                <a:buFontTx/>
                <a:buNone/>
              </a:pPr>
              <a:t>10</a:t>
            </a:fld>
            <a:endParaRPr lang="en-US" altLang="en-US" sz="1200">
              <a:solidFill>
                <a:srgbClr val="FFFFFF"/>
              </a:solidFill>
              <a:latin typeface="Times" charset="0"/>
            </a:endParaRPr>
          </a:p>
        </p:txBody>
      </p:sp>
      <p:sp>
        <p:nvSpPr>
          <p:cNvPr id="99330"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smtClean="0">
                <a:ea typeface="+mn-ea"/>
                <a:cs typeface="+mn-cs"/>
              </a:rPr>
              <a:t>To choose a different mechanism for corporate governance, i.e, assign the responsibility for monitoring managers to someone other than stockholders.</a:t>
            </a:r>
          </a:p>
          <a:p>
            <a:pPr marL="320040" indent="-320040" eaLnBrk="1" fontAlgn="auto" hangingPunct="1">
              <a:spcAft>
                <a:spcPts val="0"/>
              </a:spcAft>
              <a:buFont typeface="Wingdings"/>
              <a:buChar char=""/>
              <a:defRPr/>
            </a:pPr>
            <a:r>
              <a:rPr lang="en-US" smtClean="0">
                <a:ea typeface="+mn-ea"/>
                <a:cs typeface="+mn-cs"/>
              </a:rPr>
              <a:t>To choose a different objective for the firm.</a:t>
            </a:r>
          </a:p>
          <a:p>
            <a:pPr marL="320040" indent="-320040" eaLnBrk="1" fontAlgn="auto" hangingPunct="1">
              <a:spcAft>
                <a:spcPts val="0"/>
              </a:spcAft>
              <a:buFont typeface="Wingdings"/>
              <a:buChar char=""/>
              <a:defRPr/>
            </a:pPr>
            <a:r>
              <a:rPr lang="en-US" smtClean="0">
                <a:ea typeface="+mn-ea"/>
                <a:cs typeface="+mn-cs"/>
              </a:rPr>
              <a:t>To maximize stock price, but reduce the potential for conflict and breakdown:</a:t>
            </a:r>
          </a:p>
          <a:p>
            <a:pPr marL="640080" lvl="1" indent="-274320" eaLnBrk="1" fontAlgn="auto" hangingPunct="1">
              <a:spcAft>
                <a:spcPts val="0"/>
              </a:spcAft>
              <a:buFont typeface="Wingdings 2"/>
              <a:buChar char=""/>
              <a:defRPr/>
            </a:pPr>
            <a:r>
              <a:rPr lang="en-US" smtClean="0">
                <a:ea typeface="+mn-ea"/>
              </a:rPr>
              <a:t>Making managers (decision makers) and employees into stockholders</a:t>
            </a:r>
          </a:p>
          <a:p>
            <a:pPr marL="640080" lvl="1" indent="-274320" eaLnBrk="1" fontAlgn="auto" hangingPunct="1">
              <a:spcAft>
                <a:spcPts val="0"/>
              </a:spcAft>
              <a:buFont typeface="Wingdings 2"/>
              <a:buChar char=""/>
              <a:defRPr/>
            </a:pPr>
            <a:r>
              <a:rPr lang="en-US" smtClean="0">
                <a:ea typeface="+mn-ea"/>
              </a:rPr>
              <a:t>Protect lenders from expropriation</a:t>
            </a:r>
          </a:p>
          <a:p>
            <a:pPr marL="640080" lvl="1" indent="-274320" eaLnBrk="1" fontAlgn="auto" hangingPunct="1">
              <a:spcAft>
                <a:spcPts val="0"/>
              </a:spcAft>
              <a:buFont typeface="Wingdings 2"/>
              <a:buChar char=""/>
              <a:defRPr/>
            </a:pPr>
            <a:r>
              <a:rPr lang="en-US" smtClean="0">
                <a:ea typeface="+mn-ea"/>
              </a:rPr>
              <a:t>By providing information honestly and promptly to financial markets</a:t>
            </a:r>
          </a:p>
          <a:p>
            <a:pPr marL="640080" lvl="1" indent="-274320" eaLnBrk="1" fontAlgn="auto" hangingPunct="1">
              <a:spcAft>
                <a:spcPts val="0"/>
              </a:spcAft>
              <a:buFont typeface="Wingdings 2"/>
              <a:buChar char=""/>
              <a:defRPr/>
            </a:pPr>
            <a:r>
              <a:rPr lang="en-US" smtClean="0">
                <a:ea typeface="+mn-ea"/>
              </a:rPr>
              <a:t>Minimize social costs </a:t>
            </a:r>
            <a:endParaRPr lang="en-US">
              <a:ea typeface="+mn-ea"/>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Market Based Solution</a:t>
            </a:r>
          </a:p>
        </p:txBody>
      </p:sp>
      <p:sp>
        <p:nvSpPr>
          <p:cNvPr id="32770"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32771" name="Rectangle 3"/>
          <p:cNvSpPr>
            <a:spLocks noChangeArrowheads="1"/>
          </p:cNvSpPr>
          <p:nvPr/>
        </p:nvSpPr>
        <p:spPr bwMode="auto">
          <a:xfrm>
            <a:off x="3663950" y="1531938"/>
            <a:ext cx="1892300" cy="3667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2772" name="Rectangle 4"/>
          <p:cNvSpPr>
            <a:spLocks noChangeArrowheads="1"/>
          </p:cNvSpPr>
          <p:nvPr/>
        </p:nvSpPr>
        <p:spPr bwMode="auto">
          <a:xfrm>
            <a:off x="3821113" y="1530350"/>
            <a:ext cx="18986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STOCKHOLDERS</a:t>
            </a:r>
          </a:p>
        </p:txBody>
      </p:sp>
      <p:sp>
        <p:nvSpPr>
          <p:cNvPr id="32773" name="Rectangle 5"/>
          <p:cNvSpPr>
            <a:spLocks noChangeArrowheads="1"/>
          </p:cNvSpPr>
          <p:nvPr/>
        </p:nvSpPr>
        <p:spPr bwMode="auto">
          <a:xfrm>
            <a:off x="4457700" y="3949700"/>
            <a:ext cx="101917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2774" name="Rectangle 6"/>
          <p:cNvSpPr>
            <a:spLocks noChangeArrowheads="1"/>
          </p:cNvSpPr>
          <p:nvPr/>
        </p:nvSpPr>
        <p:spPr bwMode="auto">
          <a:xfrm>
            <a:off x="4457700" y="4065588"/>
            <a:ext cx="12573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2775" name="Rectangle 7"/>
          <p:cNvSpPr>
            <a:spLocks noChangeArrowheads="1"/>
          </p:cNvSpPr>
          <p:nvPr/>
        </p:nvSpPr>
        <p:spPr bwMode="auto">
          <a:xfrm>
            <a:off x="4449763" y="5607050"/>
            <a:ext cx="10239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2776" name="Rectangle 8"/>
          <p:cNvSpPr>
            <a:spLocks noChangeArrowheads="1"/>
          </p:cNvSpPr>
          <p:nvPr/>
        </p:nvSpPr>
        <p:spPr bwMode="auto">
          <a:xfrm>
            <a:off x="2289175" y="4065588"/>
            <a:ext cx="644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2777" name="Freeform 9"/>
          <p:cNvSpPr>
            <a:spLocks/>
          </p:cNvSpPr>
          <p:nvPr/>
        </p:nvSpPr>
        <p:spPr bwMode="auto">
          <a:xfrm>
            <a:off x="5294313" y="2344738"/>
            <a:ext cx="41275" cy="95250"/>
          </a:xfrm>
          <a:custGeom>
            <a:avLst/>
            <a:gdLst>
              <a:gd name="T0" fmla="*/ 2147483646 w 26"/>
              <a:gd name="T1" fmla="*/ 0 h 60"/>
              <a:gd name="T2" fmla="*/ 2147483646 w 26"/>
              <a:gd name="T3" fmla="*/ 2147483646 h 60"/>
              <a:gd name="T4" fmla="*/ 0 w 26"/>
              <a:gd name="T5" fmla="*/ 2147483646 h 60"/>
              <a:gd name="T6" fmla="*/ 2147483646 w 26"/>
              <a:gd name="T7" fmla="*/ 0 h 60"/>
              <a:gd name="T8" fmla="*/ 0 60000 65536"/>
              <a:gd name="T9" fmla="*/ 0 60000 65536"/>
              <a:gd name="T10" fmla="*/ 0 60000 65536"/>
              <a:gd name="T11" fmla="*/ 0 60000 65536"/>
              <a:gd name="T12" fmla="*/ 0 w 26"/>
              <a:gd name="T13" fmla="*/ 0 h 60"/>
              <a:gd name="T14" fmla="*/ 26 w 26"/>
              <a:gd name="T15" fmla="*/ 60 h 60"/>
            </a:gdLst>
            <a:ahLst/>
            <a:cxnLst>
              <a:cxn ang="T8">
                <a:pos x="T0" y="T1"/>
              </a:cxn>
              <a:cxn ang="T9">
                <a:pos x="T2" y="T3"/>
              </a:cxn>
              <a:cxn ang="T10">
                <a:pos x="T4" y="T5"/>
              </a:cxn>
              <a:cxn ang="T11">
                <a:pos x="T6" y="T7"/>
              </a:cxn>
            </a:cxnLst>
            <a:rect l="T12" t="T13" r="T14" b="T15"/>
            <a:pathLst>
              <a:path w="26" h="60">
                <a:moveTo>
                  <a:pt x="12" y="0"/>
                </a:moveTo>
                <a:lnTo>
                  <a:pt x="25" y="59"/>
                </a:lnTo>
                <a:lnTo>
                  <a:pt x="0" y="59"/>
                </a:lnTo>
                <a:lnTo>
                  <a:pt x="12"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2778" name="Rectangle 10"/>
          <p:cNvSpPr>
            <a:spLocks noChangeArrowheads="1"/>
          </p:cNvSpPr>
          <p:nvPr/>
        </p:nvSpPr>
        <p:spPr bwMode="auto">
          <a:xfrm>
            <a:off x="3744913" y="2786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2779" name="Rectangle 11"/>
          <p:cNvSpPr>
            <a:spLocks noChangeArrowheads="1"/>
          </p:cNvSpPr>
          <p:nvPr/>
        </p:nvSpPr>
        <p:spPr bwMode="auto">
          <a:xfrm>
            <a:off x="3660775" y="2671763"/>
            <a:ext cx="5889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2780" name="Rectangle 12"/>
          <p:cNvSpPr>
            <a:spLocks noChangeArrowheads="1"/>
          </p:cNvSpPr>
          <p:nvPr/>
        </p:nvSpPr>
        <p:spPr bwMode="auto">
          <a:xfrm>
            <a:off x="3660775" y="2787650"/>
            <a:ext cx="40481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2781" name="Rectangle 13"/>
          <p:cNvSpPr>
            <a:spLocks noChangeArrowheads="1"/>
          </p:cNvSpPr>
          <p:nvPr/>
        </p:nvSpPr>
        <p:spPr bwMode="auto">
          <a:xfrm>
            <a:off x="3660775" y="2905125"/>
            <a:ext cx="103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2782" name="Rectangle 14"/>
          <p:cNvSpPr>
            <a:spLocks noChangeArrowheads="1"/>
          </p:cNvSpPr>
          <p:nvPr/>
        </p:nvSpPr>
        <p:spPr bwMode="auto">
          <a:xfrm>
            <a:off x="3660775" y="3136900"/>
            <a:ext cx="139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2783" name="Rectangle 15"/>
          <p:cNvSpPr>
            <a:spLocks noChangeArrowheads="1"/>
          </p:cNvSpPr>
          <p:nvPr/>
        </p:nvSpPr>
        <p:spPr bwMode="auto">
          <a:xfrm>
            <a:off x="849313" y="2405063"/>
            <a:ext cx="7969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2784" name="Rectangle 16"/>
          <p:cNvSpPr>
            <a:spLocks noChangeArrowheads="1"/>
          </p:cNvSpPr>
          <p:nvPr/>
        </p:nvSpPr>
        <p:spPr bwMode="auto">
          <a:xfrm>
            <a:off x="4840288" y="2052638"/>
            <a:ext cx="20224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Managers of poorly </a:t>
            </a:r>
          </a:p>
          <a:p>
            <a:pPr>
              <a:spcBef>
                <a:spcPct val="0"/>
              </a:spcBef>
              <a:buClrTx/>
              <a:buSzTx/>
              <a:buFontTx/>
              <a:buNone/>
            </a:pPr>
            <a:r>
              <a:rPr lang="en-US" altLang="en-US" sz="1600">
                <a:latin typeface="Times" charset="0"/>
              </a:rPr>
              <a:t>run firms are put</a:t>
            </a:r>
          </a:p>
          <a:p>
            <a:pPr>
              <a:spcBef>
                <a:spcPct val="0"/>
              </a:spcBef>
              <a:buClrTx/>
              <a:buSzTx/>
              <a:buFontTx/>
              <a:buNone/>
            </a:pPr>
            <a:r>
              <a:rPr lang="en-US" altLang="en-US" sz="1600">
                <a:latin typeface="Times" charset="0"/>
              </a:rPr>
              <a:t>on notice.</a:t>
            </a:r>
          </a:p>
          <a:p>
            <a:pPr algn="ctr">
              <a:spcBef>
                <a:spcPct val="0"/>
              </a:spcBef>
              <a:buClrTx/>
              <a:buSzTx/>
              <a:buFontTx/>
              <a:buNone/>
            </a:pPr>
            <a:endParaRPr lang="en-US" altLang="en-US" sz="1600">
              <a:latin typeface="Times" charset="0"/>
            </a:endParaRPr>
          </a:p>
        </p:txBody>
      </p:sp>
      <p:sp>
        <p:nvSpPr>
          <p:cNvPr id="32785" name="Rectangle 17"/>
          <p:cNvSpPr>
            <a:spLocks noChangeArrowheads="1"/>
          </p:cNvSpPr>
          <p:nvPr/>
        </p:nvSpPr>
        <p:spPr bwMode="auto">
          <a:xfrm>
            <a:off x="5911850" y="3133725"/>
            <a:ext cx="600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2786" name="Rectangle 18"/>
          <p:cNvSpPr>
            <a:spLocks noChangeArrowheads="1"/>
          </p:cNvSpPr>
          <p:nvPr/>
        </p:nvSpPr>
        <p:spPr bwMode="auto">
          <a:xfrm>
            <a:off x="3233738" y="4435475"/>
            <a:ext cx="7572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2787" name="Rectangle 19"/>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2788" name="Rectangle 20"/>
          <p:cNvSpPr>
            <a:spLocks noChangeArrowheads="1"/>
          </p:cNvSpPr>
          <p:nvPr/>
        </p:nvSpPr>
        <p:spPr bwMode="auto">
          <a:xfrm>
            <a:off x="3932238" y="4894263"/>
            <a:ext cx="8905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2789" name="Rectangle 21"/>
          <p:cNvSpPr>
            <a:spLocks noChangeArrowheads="1"/>
          </p:cNvSpPr>
          <p:nvPr/>
        </p:nvSpPr>
        <p:spPr bwMode="auto">
          <a:xfrm>
            <a:off x="4016375" y="5008563"/>
            <a:ext cx="4699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32790" name="Rectangle 22"/>
          <p:cNvSpPr>
            <a:spLocks noChangeArrowheads="1"/>
          </p:cNvSpPr>
          <p:nvPr/>
        </p:nvSpPr>
        <p:spPr bwMode="auto">
          <a:xfrm>
            <a:off x="2951163" y="2127250"/>
            <a:ext cx="1800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 More activist</a:t>
            </a:r>
          </a:p>
          <a:p>
            <a:pPr>
              <a:spcBef>
                <a:spcPct val="0"/>
              </a:spcBef>
              <a:buClrTx/>
              <a:buSzTx/>
              <a:buFontTx/>
              <a:buNone/>
            </a:pPr>
            <a:r>
              <a:rPr lang="en-US" altLang="en-US" sz="1600">
                <a:latin typeface="Times" charset="0"/>
              </a:rPr>
              <a:t>investors</a:t>
            </a:r>
          </a:p>
          <a:p>
            <a:pPr>
              <a:spcBef>
                <a:spcPct val="0"/>
              </a:spcBef>
              <a:buClrTx/>
              <a:buSzTx/>
              <a:buFontTx/>
              <a:buNone/>
            </a:pPr>
            <a:r>
              <a:rPr lang="en-US" altLang="en-US" sz="1600">
                <a:latin typeface="Times" charset="0"/>
              </a:rPr>
              <a:t>2. Hostile takeovers</a:t>
            </a:r>
          </a:p>
        </p:txBody>
      </p:sp>
      <p:sp>
        <p:nvSpPr>
          <p:cNvPr id="32791" name="Rectangle 23"/>
          <p:cNvSpPr>
            <a:spLocks noChangeArrowheads="1"/>
          </p:cNvSpPr>
          <p:nvPr/>
        </p:nvSpPr>
        <p:spPr bwMode="auto">
          <a:xfrm>
            <a:off x="1046163" y="3498850"/>
            <a:ext cx="16938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BONDHOLDERS</a:t>
            </a:r>
          </a:p>
        </p:txBody>
      </p:sp>
      <p:sp>
        <p:nvSpPr>
          <p:cNvPr id="32792" name="Rectangle 24"/>
          <p:cNvSpPr>
            <a:spLocks noChangeArrowheads="1"/>
          </p:cNvSpPr>
          <p:nvPr/>
        </p:nvSpPr>
        <p:spPr bwMode="auto">
          <a:xfrm>
            <a:off x="2570163" y="3194050"/>
            <a:ext cx="1709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Protect themselves</a:t>
            </a:r>
          </a:p>
        </p:txBody>
      </p:sp>
      <p:sp>
        <p:nvSpPr>
          <p:cNvPr id="32793" name="Rectangle 25"/>
          <p:cNvSpPr>
            <a:spLocks noChangeArrowheads="1"/>
          </p:cNvSpPr>
          <p:nvPr/>
        </p:nvSpPr>
        <p:spPr bwMode="auto">
          <a:xfrm>
            <a:off x="2798763" y="3727450"/>
            <a:ext cx="13160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 Covenants</a:t>
            </a:r>
          </a:p>
          <a:p>
            <a:pPr>
              <a:spcBef>
                <a:spcPct val="0"/>
              </a:spcBef>
              <a:buClrTx/>
              <a:buSzTx/>
              <a:buFontTx/>
              <a:buNone/>
            </a:pPr>
            <a:r>
              <a:rPr lang="en-US" altLang="en-US" sz="1600">
                <a:latin typeface="Times" charset="0"/>
              </a:rPr>
              <a:t>2. New Types</a:t>
            </a:r>
          </a:p>
        </p:txBody>
      </p:sp>
      <p:sp>
        <p:nvSpPr>
          <p:cNvPr id="32794" name="Rectangle 26"/>
          <p:cNvSpPr>
            <a:spLocks noChangeArrowheads="1"/>
          </p:cNvSpPr>
          <p:nvPr/>
        </p:nvSpPr>
        <p:spPr bwMode="auto">
          <a:xfrm>
            <a:off x="3636963" y="5708650"/>
            <a:ext cx="22971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FINANCIAL MARKETS</a:t>
            </a:r>
          </a:p>
        </p:txBody>
      </p:sp>
      <p:sp>
        <p:nvSpPr>
          <p:cNvPr id="32795" name="Rectangle 27"/>
          <p:cNvSpPr>
            <a:spLocks noChangeArrowheads="1"/>
          </p:cNvSpPr>
          <p:nvPr/>
        </p:nvSpPr>
        <p:spPr bwMode="auto">
          <a:xfrm>
            <a:off x="6989763" y="3498850"/>
            <a:ext cx="1038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SOCIETY</a:t>
            </a:r>
          </a:p>
        </p:txBody>
      </p:sp>
      <p:sp>
        <p:nvSpPr>
          <p:cNvPr id="32796" name="Rectangle 28"/>
          <p:cNvSpPr>
            <a:spLocks noChangeArrowheads="1"/>
          </p:cNvSpPr>
          <p:nvPr/>
        </p:nvSpPr>
        <p:spPr bwMode="auto">
          <a:xfrm>
            <a:off x="4170363" y="3408363"/>
            <a:ext cx="13827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a:latin typeface="Times" charset="0"/>
              </a:rPr>
              <a:t>Managers</a:t>
            </a:r>
          </a:p>
        </p:txBody>
      </p:sp>
      <p:sp>
        <p:nvSpPr>
          <p:cNvPr id="32797" name="Line 29"/>
          <p:cNvSpPr>
            <a:spLocks noChangeShapeType="1"/>
          </p:cNvSpPr>
          <p:nvPr/>
        </p:nvSpPr>
        <p:spPr bwMode="auto">
          <a:xfrm>
            <a:off x="2749550" y="3657600"/>
            <a:ext cx="13589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2798" name="Line 30"/>
          <p:cNvSpPr>
            <a:spLocks noChangeShapeType="1"/>
          </p:cNvSpPr>
          <p:nvPr/>
        </p:nvSpPr>
        <p:spPr bwMode="auto">
          <a:xfrm>
            <a:off x="4724400" y="1911350"/>
            <a:ext cx="0" cy="1435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2799" name="Line 31"/>
          <p:cNvSpPr>
            <a:spLocks noChangeShapeType="1"/>
          </p:cNvSpPr>
          <p:nvPr/>
        </p:nvSpPr>
        <p:spPr bwMode="auto">
          <a:xfrm>
            <a:off x="4724400" y="3892550"/>
            <a:ext cx="0" cy="181610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2800" name="Line 32"/>
          <p:cNvSpPr>
            <a:spLocks noChangeShapeType="1"/>
          </p:cNvSpPr>
          <p:nvPr/>
        </p:nvSpPr>
        <p:spPr bwMode="auto">
          <a:xfrm>
            <a:off x="5568950" y="3657600"/>
            <a:ext cx="143510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2801" name="Rectangle 33"/>
          <p:cNvSpPr>
            <a:spLocks noChangeArrowheads="1"/>
          </p:cNvSpPr>
          <p:nvPr/>
        </p:nvSpPr>
        <p:spPr bwMode="auto">
          <a:xfrm>
            <a:off x="3255963" y="4337050"/>
            <a:ext cx="13604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Firms are</a:t>
            </a:r>
          </a:p>
          <a:p>
            <a:pPr>
              <a:spcBef>
                <a:spcPct val="0"/>
              </a:spcBef>
              <a:buClrTx/>
              <a:buSzTx/>
              <a:buFontTx/>
              <a:buNone/>
            </a:pPr>
            <a:r>
              <a:rPr lang="en-US" altLang="en-US" sz="1600">
                <a:latin typeface="Times" charset="0"/>
              </a:rPr>
              <a:t>punished</a:t>
            </a:r>
          </a:p>
          <a:p>
            <a:pPr>
              <a:spcBef>
                <a:spcPct val="0"/>
              </a:spcBef>
              <a:buClrTx/>
              <a:buSzTx/>
              <a:buFontTx/>
              <a:buNone/>
            </a:pPr>
            <a:r>
              <a:rPr lang="en-US" altLang="en-US" sz="1600">
                <a:latin typeface="Times" charset="0"/>
              </a:rPr>
              <a:t>for misleading</a:t>
            </a:r>
          </a:p>
          <a:p>
            <a:pPr>
              <a:spcBef>
                <a:spcPct val="0"/>
              </a:spcBef>
              <a:buClrTx/>
              <a:buSzTx/>
              <a:buFontTx/>
              <a:buNone/>
            </a:pPr>
            <a:r>
              <a:rPr lang="en-US" altLang="en-US" sz="1600">
                <a:latin typeface="Times" charset="0"/>
              </a:rPr>
              <a:t>markets</a:t>
            </a:r>
          </a:p>
        </p:txBody>
      </p:sp>
      <p:sp>
        <p:nvSpPr>
          <p:cNvPr id="32802" name="Rectangle 34"/>
          <p:cNvSpPr>
            <a:spLocks noChangeArrowheads="1"/>
          </p:cNvSpPr>
          <p:nvPr/>
        </p:nvSpPr>
        <p:spPr bwMode="auto">
          <a:xfrm>
            <a:off x="4856163" y="4489450"/>
            <a:ext cx="1517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Investors and</a:t>
            </a:r>
          </a:p>
          <a:p>
            <a:pPr>
              <a:spcBef>
                <a:spcPct val="0"/>
              </a:spcBef>
              <a:buClrTx/>
              <a:buSzTx/>
              <a:buFontTx/>
              <a:buNone/>
            </a:pPr>
            <a:r>
              <a:rPr lang="en-US" altLang="en-US" sz="1600">
                <a:latin typeface="Times" charset="0"/>
              </a:rPr>
              <a:t>analysts become</a:t>
            </a:r>
          </a:p>
          <a:p>
            <a:pPr>
              <a:spcBef>
                <a:spcPct val="0"/>
              </a:spcBef>
              <a:buClrTx/>
              <a:buSzTx/>
              <a:buFontTx/>
              <a:buNone/>
            </a:pPr>
            <a:r>
              <a:rPr lang="en-US" altLang="en-US" sz="1600">
                <a:latin typeface="Times" charset="0"/>
              </a:rPr>
              <a:t>more skeptical</a:t>
            </a:r>
          </a:p>
        </p:txBody>
      </p:sp>
      <p:sp>
        <p:nvSpPr>
          <p:cNvPr id="32803" name="Rectangle 35"/>
          <p:cNvSpPr>
            <a:spLocks noChangeArrowheads="1"/>
          </p:cNvSpPr>
          <p:nvPr/>
        </p:nvSpPr>
        <p:spPr bwMode="auto">
          <a:xfrm>
            <a:off x="5694363" y="3194050"/>
            <a:ext cx="3109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Corporate Good Citizen Constraints</a:t>
            </a:r>
          </a:p>
        </p:txBody>
      </p:sp>
      <p:sp>
        <p:nvSpPr>
          <p:cNvPr id="32804" name="Rectangle 36"/>
          <p:cNvSpPr>
            <a:spLocks noChangeArrowheads="1"/>
          </p:cNvSpPr>
          <p:nvPr/>
        </p:nvSpPr>
        <p:spPr bwMode="auto">
          <a:xfrm>
            <a:off x="5694363" y="3803650"/>
            <a:ext cx="26924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1. More laws</a:t>
            </a:r>
          </a:p>
          <a:p>
            <a:pPr>
              <a:spcBef>
                <a:spcPct val="0"/>
              </a:spcBef>
              <a:buClrTx/>
              <a:buSzTx/>
              <a:buFontTx/>
              <a:buNone/>
            </a:pPr>
            <a:r>
              <a:rPr lang="en-US" altLang="en-US" sz="1600">
                <a:latin typeface="Times" charset="0"/>
              </a:rPr>
              <a:t>2. Investor/Customer Backlash</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Application Test: Who owns/runs your firm?</a:t>
            </a:r>
            <a:endParaRPr lang="en-US" dirty="0">
              <a:ea typeface="+mj-ea"/>
              <a:cs typeface="+mj-cs"/>
            </a:endParaRPr>
          </a:p>
        </p:txBody>
      </p:sp>
      <p:sp>
        <p:nvSpPr>
          <p:cNvPr id="34818" name="Rectangle 3"/>
          <p:cNvSpPr>
            <a:spLocks noGrp="1" noChangeArrowheads="1"/>
          </p:cNvSpPr>
          <p:nvPr>
            <p:ph sz="quarter" idx="1"/>
          </p:nvPr>
        </p:nvSpPr>
        <p:spPr>
          <a:xfrm>
            <a:off x="612775" y="1600200"/>
            <a:ext cx="8153400" cy="4495800"/>
          </a:xfrm>
        </p:spPr>
        <p:txBody>
          <a:bodyPr/>
          <a:lstStyle/>
          <a:p>
            <a:pPr eaLnBrk="1" hangingPunct="1"/>
            <a:r>
              <a:rPr lang="en-US" altLang="en-US" sz="2000">
                <a:ea typeface="ＭＳ Ｐゴシック" charset="-128"/>
              </a:rPr>
              <a:t>Who are the top stockholders in your firm?</a:t>
            </a:r>
          </a:p>
          <a:p>
            <a:pPr eaLnBrk="1" hangingPunct="1"/>
            <a:r>
              <a:rPr lang="en-US" altLang="en-US" sz="2000">
                <a:ea typeface="ＭＳ Ｐゴシック" charset="-128"/>
              </a:rPr>
              <a:t>What are the potential conflicts of interests that you see emerging from this stockholding structure?</a:t>
            </a:r>
          </a:p>
        </p:txBody>
      </p:sp>
      <p:sp>
        <p:nvSpPr>
          <p:cNvPr id="34819" name="Rectangle 4"/>
          <p:cNvSpPr>
            <a:spLocks noChangeArrowheads="1"/>
          </p:cNvSpPr>
          <p:nvPr/>
        </p:nvSpPr>
        <p:spPr bwMode="auto">
          <a:xfrm>
            <a:off x="9186863" y="12763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pic>
        <p:nvPicPr>
          <p:cNvPr id="3482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429000"/>
            <a:ext cx="7086600" cy="2679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12775" y="228600"/>
            <a:ext cx="8153400" cy="990600"/>
          </a:xfrm>
        </p:spPr>
        <p:txBody>
          <a:bodyPr/>
          <a:lstStyle/>
          <a:p>
            <a:pPr eaLnBrk="1" hangingPunct="1"/>
            <a:r>
              <a:rPr lang="en-US" altLang="en-US" sz="3200">
                <a:ea typeface="ＭＳ Ｐゴシック" charset="-128"/>
              </a:rPr>
              <a:t>Who owns your equity?</a:t>
            </a:r>
            <a:br>
              <a:rPr lang="en-US" altLang="en-US" sz="3200">
                <a:ea typeface="ＭＳ Ｐゴシック" charset="-128"/>
              </a:rPr>
            </a:br>
            <a:r>
              <a:rPr lang="en-US" altLang="en-US" sz="3200">
                <a:ea typeface="ＭＳ Ｐゴシック" charset="-128"/>
              </a:rPr>
              <a:t>Shell</a:t>
            </a:r>
            <a:r>
              <a:rPr lang="ja-JP" altLang="en-US" sz="3200">
                <a:ea typeface="ＭＳ Ｐゴシック" charset="-128"/>
              </a:rPr>
              <a:t>’</a:t>
            </a:r>
            <a:r>
              <a:rPr lang="en-US" altLang="ja-JP" sz="3200">
                <a:ea typeface="ＭＳ Ｐゴシック" charset="-128"/>
              </a:rPr>
              <a:t>s top stockholders in 2016 – Class A </a:t>
            </a:r>
            <a:endParaRPr lang="en-US" altLang="en-US" sz="3200">
              <a:ea typeface="ＭＳ Ｐゴシック" charset="-128"/>
            </a:endParaRPr>
          </a:p>
        </p:txBody>
      </p:sp>
      <p:pic>
        <p:nvPicPr>
          <p:cNvPr id="36866"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366838" y="1600200"/>
            <a:ext cx="6645275" cy="449580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12775" y="228600"/>
            <a:ext cx="8153400" cy="990600"/>
          </a:xfrm>
        </p:spPr>
        <p:txBody>
          <a:bodyPr/>
          <a:lstStyle/>
          <a:p>
            <a:r>
              <a:rPr lang="en-US" altLang="en-US">
                <a:ea typeface="ＭＳ Ｐゴシック" charset="-128"/>
              </a:rPr>
              <a:t>And Class B..</a:t>
            </a:r>
          </a:p>
        </p:txBody>
      </p:sp>
      <p:pic>
        <p:nvPicPr>
          <p:cNvPr id="38914" name="Content Placeholder 1"/>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420813" y="1600200"/>
            <a:ext cx="6537325" cy="449580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02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pic>
        <p:nvPicPr>
          <p:cNvPr id="39938" name="Picture 5"/>
          <p:cNvPicPr>
            <a:picLocks noGrp="1" noChangeAspect="1"/>
          </p:cNvPicPr>
          <p:nvPr>
            <p:ph sz="quarter" idx="1"/>
          </p:nvPr>
        </p:nvPicPr>
        <p:blipFill>
          <a:blip r:embed="rId3">
            <a:extLst>
              <a:ext uri="{28A0092B-C50C-407E-A947-70E740481C1C}">
                <a14:useLocalDpi xmlns:a14="http://schemas.microsoft.com/office/drawing/2010/main" val="0"/>
              </a:ext>
            </a:extLst>
          </a:blip>
          <a:srcRect l="-5484" r="-5484"/>
          <a:stretch>
            <a:fillRect/>
          </a:stretch>
        </p:blipFill>
        <p:spPr>
          <a:xfrm>
            <a:off x="685800" y="1600200"/>
            <a:ext cx="8153400" cy="4495800"/>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What is Risk?</a:t>
            </a:r>
          </a:p>
        </p:txBody>
      </p:sp>
      <p:sp>
        <p:nvSpPr>
          <p:cNvPr id="41986"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altLang="en-US" sz="2400">
                <a:ea typeface="ＭＳ Ｐゴシック" charset="-128"/>
              </a:rPr>
              <a:t>Risk, in traditional terms, is viewed as a </a:t>
            </a:r>
            <a:r>
              <a:rPr lang="ja-JP" altLang="en-US" sz="2400">
                <a:ea typeface="ＭＳ Ｐゴシック" charset="-128"/>
              </a:rPr>
              <a:t>‘</a:t>
            </a:r>
            <a:r>
              <a:rPr lang="en-US" altLang="ja-JP" sz="2400">
                <a:ea typeface="ＭＳ Ｐゴシック" charset="-128"/>
              </a:rPr>
              <a:t>negative</a:t>
            </a:r>
            <a:r>
              <a:rPr lang="ja-JP" altLang="en-US" sz="2400">
                <a:ea typeface="ＭＳ Ｐゴシック" charset="-128"/>
              </a:rPr>
              <a:t>’</a:t>
            </a:r>
            <a:r>
              <a:rPr lang="en-US" altLang="ja-JP" sz="2400">
                <a:ea typeface="ＭＳ Ｐゴシック" charset="-128"/>
              </a:rPr>
              <a:t>. Webster</a:t>
            </a:r>
            <a:r>
              <a:rPr lang="ja-JP" altLang="en-US" sz="2400">
                <a:ea typeface="ＭＳ Ｐゴシック" charset="-128"/>
              </a:rPr>
              <a:t>’</a:t>
            </a:r>
            <a:r>
              <a:rPr lang="en-US" altLang="ja-JP" sz="2400">
                <a:ea typeface="ＭＳ Ｐゴシック" charset="-128"/>
              </a:rPr>
              <a:t>s dictionary, for instance, defines risk as </a:t>
            </a:r>
            <a:r>
              <a:rPr lang="ja-JP" altLang="en-US" sz="2400">
                <a:ea typeface="ＭＳ Ｐゴシック" charset="-128"/>
              </a:rPr>
              <a:t>“</a:t>
            </a:r>
            <a:r>
              <a:rPr lang="en-US" altLang="ja-JP" sz="2400">
                <a:ea typeface="ＭＳ Ｐゴシック" charset="-128"/>
              </a:rPr>
              <a:t>exposing to danger or hazard</a:t>
            </a:r>
            <a:r>
              <a:rPr lang="ja-JP" altLang="en-US" sz="2400">
                <a:ea typeface="ＭＳ Ｐゴシック" charset="-128"/>
              </a:rPr>
              <a:t>”</a:t>
            </a:r>
            <a:r>
              <a:rPr lang="en-US" altLang="ja-JP" sz="2400">
                <a:ea typeface="ＭＳ Ｐゴシック" charset="-128"/>
              </a:rPr>
              <a:t>. The Chinese symbols for risk, reproduced below, give a much better description of risk:</a:t>
            </a: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endParaRPr lang="en-US" altLang="en-US" sz="2400">
              <a:ea typeface="ＭＳ Ｐゴシック" charset="-128"/>
            </a:endParaRPr>
          </a:p>
          <a:p>
            <a:pPr eaLnBrk="1" hangingPunct="1">
              <a:lnSpc>
                <a:spcPct val="90000"/>
              </a:lnSpc>
            </a:pPr>
            <a:r>
              <a:rPr lang="en-US" altLang="en-US" sz="2400">
                <a:ea typeface="ＭＳ Ｐゴシック" charset="-128"/>
              </a:rPr>
              <a:t>The first symbol is the symbol for </a:t>
            </a:r>
            <a:r>
              <a:rPr lang="ja-JP" altLang="en-US" sz="2400">
                <a:ea typeface="ＭＳ Ｐゴシック" charset="-128"/>
              </a:rPr>
              <a:t>“</a:t>
            </a:r>
            <a:r>
              <a:rPr lang="en-US" altLang="ja-JP" sz="2400">
                <a:ea typeface="ＭＳ Ｐゴシック" charset="-128"/>
              </a:rPr>
              <a:t>danger</a:t>
            </a:r>
            <a:r>
              <a:rPr lang="ja-JP" altLang="en-US" sz="2400">
                <a:ea typeface="ＭＳ Ｐゴシック" charset="-128"/>
              </a:rPr>
              <a:t>”</a:t>
            </a:r>
            <a:r>
              <a:rPr lang="en-US" altLang="ja-JP" sz="2400">
                <a:ea typeface="ＭＳ Ｐゴシック" charset="-128"/>
              </a:rPr>
              <a:t>, while the second is the symbol for </a:t>
            </a:r>
            <a:r>
              <a:rPr lang="ja-JP" altLang="en-US" sz="2400">
                <a:ea typeface="ＭＳ Ｐゴシック" charset="-128"/>
              </a:rPr>
              <a:t>“</a:t>
            </a:r>
            <a:r>
              <a:rPr lang="en-US" altLang="ja-JP" sz="2400">
                <a:ea typeface="ＭＳ Ｐゴシック" charset="-128"/>
              </a:rPr>
              <a:t>opportunity</a:t>
            </a:r>
            <a:r>
              <a:rPr lang="ja-JP" altLang="en-US" sz="2400">
                <a:ea typeface="ＭＳ Ｐゴシック" charset="-128"/>
              </a:rPr>
              <a:t>”</a:t>
            </a:r>
            <a:r>
              <a:rPr lang="en-US" altLang="ja-JP" sz="2400">
                <a:ea typeface="ＭＳ Ｐゴシック" charset="-128"/>
              </a:rPr>
              <a:t>, making risk a mix of danger and opportunity. You cannot have one, without the other.</a:t>
            </a:r>
            <a:endParaRPr lang="en-US" altLang="en-US" sz="2400">
              <a:ea typeface="ＭＳ Ｐゴシック" charset="-128"/>
            </a:endParaRPr>
          </a:p>
        </p:txBody>
      </p:sp>
      <p:graphicFrame>
        <p:nvGraphicFramePr>
          <p:cNvPr id="41987" name="Object 2"/>
          <p:cNvGraphicFramePr>
            <a:graphicFrameLocks noChangeAspect="1"/>
          </p:cNvGraphicFramePr>
          <p:nvPr/>
        </p:nvGraphicFramePr>
        <p:xfrm>
          <a:off x="3657600" y="3200400"/>
          <a:ext cx="1905000" cy="984250"/>
        </p:xfrm>
        <a:graphic>
          <a:graphicData uri="http://schemas.openxmlformats.org/presentationml/2006/ole">
            <mc:AlternateContent xmlns:mc="http://schemas.openxmlformats.org/markup-compatibility/2006">
              <mc:Choice xmlns:v="urn:schemas-microsoft-com:vml" Requires="v">
                <p:oleObj spid="_x0000_s42007" name="Document" r:id="rId4" imgW="3047619" imgH="1574603" progId="Word.Document.12">
                  <p:link updateAutomatic="1"/>
                </p:oleObj>
              </mc:Choice>
              <mc:Fallback>
                <p:oleObj name="Document" r:id="rId4" imgW="3047619" imgH="1574603"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3200400"/>
                        <a:ext cx="1905000" cy="984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Risk, from many places..</a:t>
            </a:r>
          </a:p>
        </p:txBody>
      </p:sp>
      <p:sp>
        <p:nvSpPr>
          <p:cNvPr id="44034" name="Content Placeholder 2"/>
          <p:cNvSpPr>
            <a:spLocks noGrp="1"/>
          </p:cNvSpPr>
          <p:nvPr>
            <p:ph idx="1"/>
          </p:nvPr>
        </p:nvSpPr>
        <p:spPr>
          <a:xfrm>
            <a:off x="612775" y="1600200"/>
            <a:ext cx="8153400" cy="4495800"/>
          </a:xfrm>
        </p:spPr>
        <p:txBody>
          <a:bodyPr/>
          <a:lstStyle/>
          <a:p>
            <a:pPr eaLnBrk="1" hangingPunct="1">
              <a:lnSpc>
                <a:spcPct val="80000"/>
              </a:lnSpc>
            </a:pPr>
            <a:r>
              <a:rPr lang="en-US" altLang="en-US" sz="2000">
                <a:latin typeface="Times" charset="0"/>
                <a:ea typeface="ＭＳ Ｐゴシック" charset="-128"/>
              </a:rPr>
              <a:t>Estimation versus Economic uncertainty</a:t>
            </a:r>
          </a:p>
          <a:p>
            <a:pPr lvl="1" eaLnBrk="1" hangingPunct="1">
              <a:lnSpc>
                <a:spcPct val="80000"/>
              </a:lnSpc>
            </a:pPr>
            <a:r>
              <a:rPr lang="en-US" altLang="en-US" sz="1700" u="sng">
                <a:latin typeface="Times" charset="0"/>
                <a:ea typeface="ＭＳ Ｐゴシック" charset="-128"/>
              </a:rPr>
              <a:t>Estimation uncertainty </a:t>
            </a:r>
            <a:r>
              <a:rPr lang="en-US" altLang="en-US" sz="1700">
                <a:latin typeface="Times" charset="0"/>
                <a:ea typeface="ＭＳ Ｐゴシック" charset="-128"/>
              </a:rPr>
              <a:t>reflects the possibility that you could have the “wrong model” or estimated inputs incorrectly within this model.</a:t>
            </a:r>
          </a:p>
          <a:p>
            <a:pPr lvl="1" eaLnBrk="1" hangingPunct="1">
              <a:lnSpc>
                <a:spcPct val="80000"/>
              </a:lnSpc>
            </a:pPr>
            <a:r>
              <a:rPr lang="en-US" altLang="en-US" sz="1700" u="sng">
                <a:latin typeface="Times" charset="0"/>
                <a:ea typeface="ＭＳ Ｐゴシック" charset="-128"/>
              </a:rPr>
              <a:t>Economic uncertainty </a:t>
            </a:r>
            <a:r>
              <a:rPr lang="en-US" altLang="en-US" sz="1700">
                <a:latin typeface="Times" charset="0"/>
                <a:ea typeface="ＭＳ Ｐゴシック" charset="-128"/>
              </a:rPr>
              <a:t>comes the fact that markets and economies can change over time and that even the best medals will fail to capture these unexpected changes.</a:t>
            </a:r>
          </a:p>
          <a:p>
            <a:pPr eaLnBrk="1" hangingPunct="1">
              <a:lnSpc>
                <a:spcPct val="80000"/>
              </a:lnSpc>
            </a:pPr>
            <a:r>
              <a:rPr lang="en-US" altLang="en-US" sz="2000">
                <a:latin typeface="Times" charset="0"/>
                <a:ea typeface="ＭＳ Ｐゴシック" charset="-128"/>
              </a:rPr>
              <a:t>Micro uncertainty versus Macro uncertainty</a:t>
            </a:r>
          </a:p>
          <a:p>
            <a:pPr lvl="1" eaLnBrk="1" hangingPunct="1">
              <a:lnSpc>
                <a:spcPct val="80000"/>
              </a:lnSpc>
            </a:pPr>
            <a:r>
              <a:rPr lang="en-US" altLang="en-US" sz="1700" u="sng">
                <a:latin typeface="Times" charset="0"/>
                <a:ea typeface="ＭＳ Ｐゴシック" charset="-128"/>
              </a:rPr>
              <a:t>Micro uncertainty </a:t>
            </a:r>
            <a:r>
              <a:rPr lang="en-US" altLang="en-US" sz="1700">
                <a:latin typeface="Times" charset="0"/>
                <a:ea typeface="ＭＳ Ｐゴシック" charset="-128"/>
              </a:rPr>
              <a:t>refers to uncertainty about the potential market for a firm’s products, the competition it will face and the quality of its management team.</a:t>
            </a:r>
          </a:p>
          <a:p>
            <a:pPr lvl="1" eaLnBrk="1" hangingPunct="1">
              <a:lnSpc>
                <a:spcPct val="80000"/>
              </a:lnSpc>
            </a:pPr>
            <a:r>
              <a:rPr lang="en-US" altLang="en-US" sz="1700" u="sng">
                <a:latin typeface="Times" charset="0"/>
                <a:ea typeface="ＭＳ Ｐゴシック" charset="-128"/>
              </a:rPr>
              <a:t>Macro uncertainty </a:t>
            </a:r>
            <a:r>
              <a:rPr lang="en-US" altLang="en-US" sz="1700">
                <a:latin typeface="Times" charset="0"/>
                <a:ea typeface="ＭＳ Ｐゴシック" charset="-128"/>
              </a:rPr>
              <a:t>reflects the reality that your firm’s fortunes can be affected by changes in the macro economic environment.</a:t>
            </a:r>
          </a:p>
          <a:p>
            <a:pPr eaLnBrk="1" hangingPunct="1">
              <a:lnSpc>
                <a:spcPct val="80000"/>
              </a:lnSpc>
            </a:pPr>
            <a:r>
              <a:rPr lang="en-US" altLang="en-US" sz="2000">
                <a:latin typeface="Times" charset="0"/>
                <a:ea typeface="ＭＳ Ｐゴシック" charset="-128"/>
              </a:rPr>
              <a:t>Discrete versus continuous uncertainty</a:t>
            </a:r>
          </a:p>
          <a:p>
            <a:pPr lvl="1" eaLnBrk="1" hangingPunct="1">
              <a:lnSpc>
                <a:spcPct val="80000"/>
              </a:lnSpc>
            </a:pPr>
            <a:r>
              <a:rPr lang="en-US" altLang="en-US" sz="1700" u="sng">
                <a:latin typeface="Times" charset="0"/>
                <a:ea typeface="ＭＳ Ｐゴシック" charset="-128"/>
              </a:rPr>
              <a:t>Discrete risk</a:t>
            </a:r>
            <a:r>
              <a:rPr lang="en-US" altLang="en-US" sz="1700">
                <a:latin typeface="Times" charset="0"/>
                <a:ea typeface="ＭＳ Ｐゴシック" charset="-128"/>
              </a:rPr>
              <a:t>: Risks that lie dormant for periods but show up at points in time.  (Examples: A drug working its way through the FDA pipeline may fail at some stage of the approval process or a company in Venezuela may be nationalized)</a:t>
            </a:r>
          </a:p>
          <a:p>
            <a:pPr lvl="1" eaLnBrk="1" hangingPunct="1">
              <a:lnSpc>
                <a:spcPct val="80000"/>
              </a:lnSpc>
            </a:pPr>
            <a:r>
              <a:rPr lang="en-US" altLang="en-US" sz="1700" u="sng">
                <a:latin typeface="Times" charset="0"/>
                <a:ea typeface="ＭＳ Ｐゴシック" charset="-128"/>
              </a:rPr>
              <a:t>Continuous risk</a:t>
            </a:r>
            <a:r>
              <a:rPr lang="en-US" altLang="en-US" sz="1700">
                <a:latin typeface="Times" charset="0"/>
                <a:ea typeface="ＭＳ Ｐゴシック" charset="-128"/>
              </a:rPr>
              <a:t>: Risks changes in interest rates or economic growth occur continuously and affect value as they happen. </a:t>
            </a:r>
          </a:p>
          <a:p>
            <a:pPr eaLnBrk="1" hangingPunct="1">
              <a:lnSpc>
                <a:spcPct val="80000"/>
              </a:lnSpc>
            </a:pPr>
            <a:endParaRPr lang="en-US" altLang="en-US" sz="2000">
              <a:ea typeface="ＭＳ Ｐゴシック"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biggest driver (and no surprise) is..</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08651002"/>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1676400" y="2667000"/>
            <a:ext cx="4267200" cy="523220"/>
          </a:xfrm>
          <a:prstGeom prst="rect">
            <a:avLst/>
          </a:prstGeom>
        </p:spPr>
        <p:txBody>
          <a:bodyPr wrap="square">
            <a:spAutoFit/>
          </a:bodyPr>
          <a:lstStyle/>
          <a:p>
            <a:r>
              <a:rPr lang="en-US" sz="1400" i="1" dirty="0" smtClean="0"/>
              <a:t>Revenues =  39,992.77 + 4,039.39 * Average Oil Price    R squared = 96.44% </a:t>
            </a:r>
            <a:endParaRPr lang="en-US" sz="1400" i="1" dirty="0"/>
          </a:p>
        </p:txBody>
      </p:sp>
    </p:spTree>
    <p:extLst>
      <p:ext uri="{BB962C8B-B14F-4D97-AF65-F5344CB8AC3E}">
        <p14:creationId xmlns:p14="http://schemas.microsoft.com/office/powerpoint/2010/main" val="759130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 you do have some power to alter your income..</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058052486"/>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1676400" y="2362200"/>
            <a:ext cx="4648200" cy="523220"/>
          </a:xfrm>
          <a:prstGeom prst="rect">
            <a:avLst/>
          </a:prstGeom>
        </p:spPr>
        <p:txBody>
          <a:bodyPr wrap="square">
            <a:spAutoFit/>
          </a:bodyPr>
          <a:lstStyle/>
          <a:p>
            <a:r>
              <a:rPr lang="en-US" sz="1400" i="1" dirty="0" smtClean="0"/>
              <a:t>Operating Income =  6,436.38 + 284.15 * Average Oil Price   R squared = 59.55% </a:t>
            </a:r>
            <a:endParaRPr lang="en-US" sz="1400" i="1" dirty="0"/>
          </a:p>
        </p:txBody>
      </p:sp>
    </p:spTree>
    <p:extLst>
      <p:ext uri="{BB962C8B-B14F-4D97-AF65-F5344CB8AC3E}">
        <p14:creationId xmlns:p14="http://schemas.microsoft.com/office/powerpoint/2010/main" val="1833522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geography of your reserves..</a:t>
            </a:r>
            <a:endParaRPr lang="en-US" dirty="0"/>
          </a:p>
        </p:txBody>
      </p:sp>
      <p:pic>
        <p:nvPicPr>
          <p:cNvPr id="4" name="Content Placeholder 3"/>
          <p:cNvPicPr>
            <a:picLocks noGrp="1" noChangeAspect="1"/>
          </p:cNvPicPr>
          <p:nvPr>
            <p:ph sz="quarter" idx="1"/>
          </p:nvPr>
        </p:nvPicPr>
        <p:blipFill>
          <a:blip r:embed="rId2"/>
          <a:stretch>
            <a:fillRect/>
          </a:stretch>
        </p:blipFill>
        <p:spPr>
          <a:xfrm>
            <a:off x="1758916" y="1600200"/>
            <a:ext cx="5861118" cy="4495800"/>
          </a:xfrm>
          <a:prstGeom prst="rect">
            <a:avLst/>
          </a:prstGeom>
        </p:spPr>
      </p:pic>
    </p:spTree>
    <p:extLst>
      <p:ext uri="{BB962C8B-B14F-4D97-AF65-F5344CB8AC3E}">
        <p14:creationId xmlns:p14="http://schemas.microsoft.com/office/powerpoint/2010/main" val="924513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secondary driver..</a:t>
            </a:r>
            <a:endParaRPr lang="en-US" dirty="0"/>
          </a:p>
        </p:txBody>
      </p:sp>
      <p:pic>
        <p:nvPicPr>
          <p:cNvPr id="4" name="Content Placeholder 3"/>
          <p:cNvPicPr>
            <a:picLocks noGrp="1" noChangeAspect="1"/>
          </p:cNvPicPr>
          <p:nvPr>
            <p:ph sz="quarter" idx="1"/>
          </p:nvPr>
        </p:nvPicPr>
        <p:blipFill>
          <a:blip r:embed="rId2"/>
          <a:stretch>
            <a:fillRect/>
          </a:stretch>
        </p:blipFill>
        <p:spPr>
          <a:xfrm>
            <a:off x="612775" y="1875655"/>
            <a:ext cx="8153400" cy="3944889"/>
          </a:xfrm>
          <a:prstGeom prst="rect">
            <a:avLst/>
          </a:prstGeom>
        </p:spPr>
      </p:pic>
    </p:spTree>
    <p:extLst>
      <p:ext uri="{BB962C8B-B14F-4D97-AF65-F5344CB8AC3E}">
        <p14:creationId xmlns:p14="http://schemas.microsoft.com/office/powerpoint/2010/main" val="1626018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Risk Template</a:t>
            </a:r>
            <a:endParaRPr lang="en-US" dirty="0"/>
          </a:p>
        </p:txBody>
      </p:sp>
      <p:pic>
        <p:nvPicPr>
          <p:cNvPr id="4" name="Content Placeholder 5"/>
          <p:cNvPicPr>
            <a:picLocks noGrp="1" noChangeAspect="1"/>
          </p:cNvPicPr>
          <p:nvPr>
            <p:ph sz="quarter" idx="1"/>
          </p:nvPr>
        </p:nvPicPr>
        <p:blipFill>
          <a:blip r:embed="rId2">
            <a:extLst>
              <a:ext uri="{28A0092B-C50C-407E-A947-70E740481C1C}">
                <a14:useLocalDpi xmlns:a14="http://schemas.microsoft.com/office/drawing/2010/main" val="0"/>
              </a:ext>
            </a:extLst>
          </a:blip>
          <a:srcRect t="-4845" b="-4845"/>
          <a:stretch>
            <a:fillRect/>
          </a:stretch>
        </p:blipFill>
        <p:spPr/>
      </p:pic>
    </p:spTree>
    <p:extLst>
      <p:ext uri="{BB962C8B-B14F-4D97-AF65-F5344CB8AC3E}">
        <p14:creationId xmlns:p14="http://schemas.microsoft.com/office/powerpoint/2010/main" val="1999758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Risk and Discount Rates: The Models</a:t>
            </a:r>
            <a:endParaRPr lang="en-US" altLang="en-US" dirty="0">
              <a:ea typeface="ＭＳ Ｐゴシック" charset="-128"/>
            </a:endParaRPr>
          </a:p>
        </p:txBody>
      </p:sp>
      <p:pic>
        <p:nvPicPr>
          <p:cNvPr id="45058"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9066" r="-19066"/>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Inputs required to use the CAPM - </a:t>
            </a:r>
          </a:p>
        </p:txBody>
      </p:sp>
      <p:sp>
        <p:nvSpPr>
          <p:cNvPr id="30722"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The capital asset pricing model yields the following expected return:</a:t>
            </a:r>
          </a:p>
          <a:p>
            <a:pPr marL="640080" lvl="1" indent="-274320" eaLnBrk="1" fontAlgn="auto" hangingPunct="1">
              <a:spcAft>
                <a:spcPts val="0"/>
              </a:spcAft>
              <a:buFont typeface="Wingdings 2"/>
              <a:buChar char=""/>
              <a:defRPr/>
            </a:pPr>
            <a:r>
              <a:rPr lang="en-US" dirty="0" smtClean="0">
                <a:ea typeface="+mn-ea"/>
              </a:rPr>
              <a:t>Expected Return = </a:t>
            </a:r>
            <a:r>
              <a:rPr lang="en-US" dirty="0" err="1" smtClean="0">
                <a:ea typeface="+mn-ea"/>
              </a:rPr>
              <a:t>Riskfree</a:t>
            </a:r>
            <a:r>
              <a:rPr lang="en-US" dirty="0" smtClean="0">
                <a:ea typeface="+mn-ea"/>
              </a:rPr>
              <a:t> Rate+ Beta * (Expected Return on the Market Portfolio - </a:t>
            </a:r>
            <a:r>
              <a:rPr lang="en-US" dirty="0" err="1" smtClean="0">
                <a:ea typeface="+mn-ea"/>
              </a:rPr>
              <a:t>Riskfree</a:t>
            </a:r>
            <a:r>
              <a:rPr lang="en-US" dirty="0" smtClean="0">
                <a:ea typeface="+mn-ea"/>
              </a:rPr>
              <a:t> Rate)</a:t>
            </a:r>
          </a:p>
          <a:p>
            <a:pPr marL="320040" indent="-320040" eaLnBrk="1" fontAlgn="auto" hangingPunct="1">
              <a:spcAft>
                <a:spcPts val="0"/>
              </a:spcAft>
              <a:buFont typeface="Wingdings"/>
              <a:buChar char=""/>
              <a:defRPr/>
            </a:pPr>
            <a:r>
              <a:rPr lang="en-US" dirty="0" smtClean="0">
                <a:ea typeface="+mn-ea"/>
                <a:cs typeface="+mn-cs"/>
              </a:rPr>
              <a:t>To use the model we need three inputs:</a:t>
            </a:r>
          </a:p>
          <a:p>
            <a:pPr marL="822960" lvl="1" indent="-457200" eaLnBrk="1" fontAlgn="auto" hangingPunct="1">
              <a:spcAft>
                <a:spcPts val="0"/>
              </a:spcAft>
              <a:buFont typeface="+mj-lt"/>
              <a:buAutoNum type="alphaLcPeriod"/>
              <a:defRPr/>
            </a:pPr>
            <a:r>
              <a:rPr lang="en-US" dirty="0" smtClean="0">
                <a:ea typeface="+mn-ea"/>
              </a:rPr>
              <a:t>The current risk-free rate</a:t>
            </a:r>
          </a:p>
          <a:p>
            <a:pPr marL="822960" lvl="1" indent="-457200" eaLnBrk="1" fontAlgn="auto" hangingPunct="1">
              <a:spcAft>
                <a:spcPts val="0"/>
              </a:spcAft>
              <a:buFont typeface="+mj-lt"/>
              <a:buAutoNum type="alphaLcPeriod"/>
              <a:defRPr/>
            </a:pPr>
            <a:r>
              <a:rPr lang="en-US" dirty="0" smtClean="0">
                <a:ea typeface="+mn-ea"/>
              </a:rPr>
              <a:t>The expected market risk premium (the premium expected for investing in risky assets (market portfolio) over the riskless asset) </a:t>
            </a:r>
          </a:p>
          <a:p>
            <a:pPr marL="822960" lvl="1" indent="-457200" eaLnBrk="1" fontAlgn="auto" hangingPunct="1">
              <a:spcAft>
                <a:spcPts val="0"/>
              </a:spcAft>
              <a:buFont typeface="+mj-lt"/>
              <a:buAutoNum type="alphaLcPeriod"/>
              <a:defRPr/>
            </a:pPr>
            <a:r>
              <a:rPr lang="en-US" dirty="0" smtClean="0">
                <a:ea typeface="+mn-ea"/>
              </a:rPr>
              <a:t>The beta of the asset being analyzed. </a:t>
            </a:r>
            <a:endParaRPr lang="en-US" dirty="0">
              <a:ea typeface="+mn-ea"/>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I. A Riskfree Rate</a:t>
            </a:r>
          </a:p>
        </p:txBody>
      </p:sp>
      <p:sp>
        <p:nvSpPr>
          <p:cNvPr id="56322" name="Rectangle 3"/>
          <p:cNvSpPr>
            <a:spLocks noGrp="1" noChangeArrowheads="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smtClean="0">
                <a:ea typeface="+mn-ea"/>
                <a:cs typeface="+mn-cs"/>
              </a:rPr>
              <a:t>On a </a:t>
            </a:r>
            <a:r>
              <a:rPr lang="en-US" dirty="0" err="1" smtClean="0">
                <a:ea typeface="+mn-ea"/>
                <a:cs typeface="+mn-cs"/>
              </a:rPr>
              <a:t>riskfree</a:t>
            </a:r>
            <a:r>
              <a:rPr lang="en-US" dirty="0" smtClean="0">
                <a:ea typeface="+mn-ea"/>
                <a:cs typeface="+mn-cs"/>
              </a:rPr>
              <a:t> asset, the actual return is equal to the expected return. Therefore, there is no variance around the expected return.</a:t>
            </a:r>
          </a:p>
          <a:p>
            <a:pPr marL="320040" indent="-320040" eaLnBrk="1" fontAlgn="auto" hangingPunct="1">
              <a:spcAft>
                <a:spcPts val="0"/>
              </a:spcAft>
              <a:buFont typeface="Wingdings"/>
              <a:buChar char=""/>
              <a:defRPr/>
            </a:pPr>
            <a:r>
              <a:rPr lang="en-US" dirty="0" smtClean="0">
                <a:ea typeface="+mn-ea"/>
                <a:cs typeface="+mn-cs"/>
              </a:rPr>
              <a:t>For an investment to be </a:t>
            </a:r>
            <a:r>
              <a:rPr lang="en-US" dirty="0" err="1" smtClean="0">
                <a:ea typeface="+mn-ea"/>
                <a:cs typeface="+mn-cs"/>
              </a:rPr>
              <a:t>riskfree</a:t>
            </a:r>
            <a:r>
              <a:rPr lang="en-US" dirty="0" smtClean="0">
                <a:ea typeface="+mn-ea"/>
                <a:cs typeface="+mn-cs"/>
              </a:rPr>
              <a:t>, then, it has to have</a:t>
            </a:r>
          </a:p>
          <a:p>
            <a:pPr marL="640080" lvl="1" indent="-274320" eaLnBrk="1" fontAlgn="auto" hangingPunct="1">
              <a:spcAft>
                <a:spcPts val="0"/>
              </a:spcAft>
              <a:buFont typeface="Wingdings 2"/>
              <a:buChar char=""/>
              <a:defRPr/>
            </a:pPr>
            <a:r>
              <a:rPr lang="en-US" dirty="0" smtClean="0">
                <a:ea typeface="+mn-ea"/>
              </a:rPr>
              <a:t>No default risk</a:t>
            </a:r>
          </a:p>
          <a:p>
            <a:pPr marL="640080" lvl="1" indent="-274320" eaLnBrk="1" fontAlgn="auto" hangingPunct="1">
              <a:spcAft>
                <a:spcPts val="0"/>
              </a:spcAft>
              <a:buFont typeface="Wingdings 2"/>
              <a:buChar char=""/>
              <a:defRPr/>
            </a:pPr>
            <a:r>
              <a:rPr lang="en-US" dirty="0" smtClean="0">
                <a:ea typeface="+mn-ea"/>
              </a:rPr>
              <a:t>No reinvestment risk</a:t>
            </a:r>
          </a:p>
          <a:p>
            <a:pPr marL="514350" indent="-514350" eaLnBrk="1" fontAlgn="auto" hangingPunct="1">
              <a:spcAft>
                <a:spcPts val="0"/>
              </a:spcAft>
              <a:buFont typeface="+mj-lt"/>
              <a:buAutoNum type="arabicPeriod"/>
              <a:defRPr/>
            </a:pPr>
            <a:r>
              <a:rPr lang="en-US" u="sng" dirty="0" smtClean="0">
                <a:ea typeface="+mn-ea"/>
                <a:cs typeface="+mn-cs"/>
              </a:rPr>
              <a:t>Time horizon matters</a:t>
            </a:r>
            <a:r>
              <a:rPr lang="en-US" dirty="0" smtClean="0">
                <a:ea typeface="+mn-ea"/>
                <a:cs typeface="+mn-cs"/>
              </a:rPr>
              <a:t>: Thus, the </a:t>
            </a:r>
            <a:r>
              <a:rPr lang="en-US" dirty="0" err="1" smtClean="0">
                <a:ea typeface="+mn-ea"/>
                <a:cs typeface="+mn-cs"/>
              </a:rPr>
              <a:t>riskfree</a:t>
            </a:r>
            <a:r>
              <a:rPr lang="en-US" dirty="0" smtClean="0">
                <a:ea typeface="+mn-ea"/>
                <a:cs typeface="+mn-cs"/>
              </a:rPr>
              <a:t> rates in valuation will depend upon when the cash flow is expected to occur and will vary across time. </a:t>
            </a:r>
          </a:p>
          <a:p>
            <a:pPr marL="514350" indent="-514350" eaLnBrk="1" fontAlgn="auto" hangingPunct="1">
              <a:spcAft>
                <a:spcPts val="0"/>
              </a:spcAft>
              <a:buFont typeface="+mj-lt"/>
              <a:buAutoNum type="arabicPeriod"/>
              <a:defRPr/>
            </a:pPr>
            <a:r>
              <a:rPr lang="en-US" u="sng" dirty="0" smtClean="0">
                <a:ea typeface="+mn-ea"/>
                <a:cs typeface="+mn-cs"/>
              </a:rPr>
              <a:t>Not all government securities are </a:t>
            </a:r>
            <a:r>
              <a:rPr lang="en-US" u="sng" dirty="0" err="1" smtClean="0">
                <a:ea typeface="+mn-ea"/>
                <a:cs typeface="+mn-cs"/>
              </a:rPr>
              <a:t>riskfree</a:t>
            </a:r>
            <a:r>
              <a:rPr lang="en-US" dirty="0" smtClean="0">
                <a:ea typeface="+mn-ea"/>
                <a:cs typeface="+mn-cs"/>
              </a:rPr>
              <a:t>: Some governments face default risk and the rates on bonds issued by them will not be </a:t>
            </a:r>
            <a:r>
              <a:rPr lang="en-US" dirty="0" err="1" smtClean="0">
                <a:ea typeface="+mn-ea"/>
                <a:cs typeface="+mn-cs"/>
              </a:rPr>
              <a:t>riskfree</a:t>
            </a:r>
            <a:r>
              <a:rPr lang="en-US" dirty="0" smtClean="0">
                <a:ea typeface="+mn-ea"/>
                <a:cs typeface="+mn-cs"/>
              </a:rPr>
              <a:t>.</a:t>
            </a:r>
            <a:endParaRPr lang="en-US" dirty="0">
              <a:ea typeface="+mn-ea"/>
              <a:cs typeface="+mn-cs"/>
            </a:endParaRPr>
          </a:p>
        </p:txBody>
      </p:sp>
      <p:sp>
        <p:nvSpPr>
          <p:cNvPr id="49155" name="Footer Placeholder 3"/>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400">
                <a:solidFill>
                  <a:schemeClr val="tx2"/>
                </a:solidFill>
                <a:latin typeface="Times" charset="0"/>
              </a:rPr>
              <a:t>Aswath Damodaran</a:t>
            </a:r>
          </a:p>
        </p:txBody>
      </p:sp>
      <p:sp>
        <p:nvSpPr>
          <p:cNvPr id="49156"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lnSpc>
                <a:spcPct val="80000"/>
              </a:lnSpc>
              <a:spcBef>
                <a:spcPct val="0"/>
              </a:spcBef>
              <a:buClrTx/>
              <a:buSzTx/>
              <a:buFontTx/>
              <a:buNone/>
            </a:pPr>
            <a:fld id="{2F3C463B-1C1C-5D48-96FA-B861F6AF2D7C}" type="slidenum">
              <a:rPr lang="en-US" altLang="en-US" sz="1200">
                <a:solidFill>
                  <a:srgbClr val="FFFFFF"/>
                </a:solidFill>
                <a:latin typeface="Times" charset="0"/>
              </a:rPr>
              <a:pPr eaLnBrk="1" hangingPunct="1">
                <a:lnSpc>
                  <a:spcPct val="80000"/>
                </a:lnSpc>
                <a:spcBef>
                  <a:spcPct val="0"/>
                </a:spcBef>
                <a:buClrTx/>
                <a:buSzTx/>
                <a:buFontTx/>
                <a:buNone/>
              </a:pPr>
              <a:t>25</a:t>
            </a:fld>
            <a:endParaRPr lang="en-US" altLang="en-US" sz="1200">
              <a:solidFill>
                <a:srgbClr val="FFFFFF"/>
              </a:solidFill>
              <a:latin typeface="Times"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612775" y="228600"/>
            <a:ext cx="8153400" cy="990600"/>
          </a:xfrm>
        </p:spPr>
        <p:txBody>
          <a:bodyPr/>
          <a:lstStyle/>
          <a:p>
            <a:r>
              <a:rPr lang="en-US" altLang="en-US">
                <a:ea typeface="ＭＳ Ｐゴシック" charset="-128"/>
              </a:rPr>
              <a:t>Getting to a Risk free Rate</a:t>
            </a:r>
          </a:p>
        </p:txBody>
      </p:sp>
      <p:sp>
        <p:nvSpPr>
          <p:cNvPr id="51202" name="Content Placeholder 1"/>
          <p:cNvSpPr>
            <a:spLocks noGrp="1"/>
          </p:cNvSpPr>
          <p:nvPr>
            <p:ph sz="quarter" idx="1"/>
          </p:nvPr>
        </p:nvSpPr>
        <p:spPr>
          <a:xfrm>
            <a:off x="612775" y="1600200"/>
            <a:ext cx="8153400" cy="4495800"/>
          </a:xfrm>
        </p:spPr>
        <p:txBody>
          <a:bodyPr>
            <a:normAutofit fontScale="70000" lnSpcReduction="20000"/>
          </a:bodyPr>
          <a:lstStyle/>
          <a:p>
            <a:pPr>
              <a:defRPr/>
            </a:pPr>
            <a:r>
              <a:rPr lang="en-US" altLang="en-US" dirty="0" smtClean="0">
                <a:ea typeface="ＭＳ Ｐゴシック" charset="-128"/>
              </a:rPr>
              <a:t>If you can find a default free entity (generally a government) issuing a bond in the currency, use the rate on that bond.</a:t>
            </a:r>
          </a:p>
          <a:p>
            <a:pPr lvl="1">
              <a:defRPr/>
            </a:pPr>
            <a:r>
              <a:rPr lang="en-US" altLang="en-US" dirty="0" smtClean="0">
                <a:ea typeface="ＭＳ Ｐゴシック" charset="-128"/>
              </a:rPr>
              <a:t>With US dollars, you can use the US 10-year </a:t>
            </a:r>
            <a:r>
              <a:rPr lang="en-US" altLang="en-US" dirty="0" err="1" smtClean="0">
                <a:ea typeface="ＭＳ Ｐゴシック" charset="-128"/>
              </a:rPr>
              <a:t>T.Bond</a:t>
            </a:r>
            <a:r>
              <a:rPr lang="en-US" altLang="en-US" dirty="0" smtClean="0">
                <a:ea typeface="ＭＳ Ｐゴシック" charset="-128"/>
              </a:rPr>
              <a:t> rate as risk free, if you are willing to consider the US treasury as default free.</a:t>
            </a:r>
          </a:p>
          <a:p>
            <a:pPr lvl="1">
              <a:defRPr/>
            </a:pPr>
            <a:r>
              <a:rPr lang="en-US" altLang="en-US" dirty="0" smtClean="0">
                <a:ea typeface="ＭＳ Ｐゴシック" charset="-128"/>
              </a:rPr>
              <a:t>With Euros, you can use the German 10-year Euro bond rate as the risk free rate.</a:t>
            </a:r>
          </a:p>
          <a:p>
            <a:pPr>
              <a:defRPr/>
            </a:pPr>
            <a:r>
              <a:rPr lang="en-US" altLang="en-US" dirty="0" smtClean="0">
                <a:ea typeface="ＭＳ Ｐゴシック" charset="-128"/>
              </a:rPr>
              <a:t>If you can find a government bond rate in that currency, but that government is not viewed as default free, you have to adjust that rate to get to a risk free rate.</a:t>
            </a:r>
          </a:p>
          <a:p>
            <a:pPr lvl="1">
              <a:defRPr/>
            </a:pPr>
            <a:r>
              <a:rPr lang="en-US" altLang="en-US" dirty="0" smtClean="0">
                <a:ea typeface="ＭＳ Ｐゴシック" charset="-128"/>
              </a:rPr>
              <a:t>The Nigerian Government has a 10-year Naira denominated bond with an interest rate of 11.75%.</a:t>
            </a:r>
          </a:p>
          <a:p>
            <a:pPr lvl="1">
              <a:defRPr/>
            </a:pPr>
            <a:r>
              <a:rPr lang="en-US" altLang="en-US" dirty="0" smtClean="0">
                <a:ea typeface="ＭＳ Ｐゴシック" charset="-128"/>
              </a:rPr>
              <a:t>The Nigerian Government has a local currency sovereign rating of Ba3 and the default spread on that rating is 3.99%.</a:t>
            </a:r>
          </a:p>
          <a:p>
            <a:pPr lvl="1">
              <a:defRPr/>
            </a:pPr>
            <a:r>
              <a:rPr lang="en-US" altLang="en-US" dirty="0" smtClean="0">
                <a:ea typeface="ＭＳ Ｐゴシック" charset="-128"/>
              </a:rPr>
              <a:t>Nigerian Naira Risk free rate = 11.75% - 3.99% = 7.76%</a:t>
            </a:r>
          </a:p>
          <a:p>
            <a:pPr>
              <a:defRPr/>
            </a:pPr>
            <a:r>
              <a:rPr lang="en-US" altLang="en-US" dirty="0" smtClean="0">
                <a:ea typeface="ＭＳ Ｐゴシック" charset="-128"/>
              </a:rPr>
              <a:t>If you cannot find long term bonds denominated in the currency, you can use a synthetic risk free rate = expected inflation in that currency + expected real interest rate, with the US TIPs rate standing in for the latter.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12775" y="228600"/>
            <a:ext cx="8153400" cy="990600"/>
          </a:xfrm>
        </p:spPr>
        <p:txBody>
          <a:bodyPr/>
          <a:lstStyle/>
          <a:p>
            <a:r>
              <a:rPr lang="en-US" altLang="en-US">
                <a:ea typeface="ＭＳ Ｐゴシック" charset="-128"/>
              </a:rPr>
              <a:t>Risk free rates by currency: March 2016</a:t>
            </a:r>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612775" y="228600"/>
            <a:ext cx="8153400" cy="990600"/>
          </a:xfrm>
        </p:spPr>
        <p:txBody>
          <a:bodyPr/>
          <a:lstStyle/>
          <a:p>
            <a:r>
              <a:rPr lang="en-US" altLang="en-US">
                <a:ea typeface="ＭＳ Ｐゴシック" charset="-128"/>
              </a:rPr>
              <a:t>But the risk free rate is ”too low”</a:t>
            </a:r>
          </a:p>
        </p:txBody>
      </p:sp>
      <p:pic>
        <p:nvPicPr>
          <p:cNvPr id="53250" name="Content Placeholder 1"/>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612900" y="1600200"/>
            <a:ext cx="6153150" cy="4495800"/>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381000" y="228600"/>
            <a:ext cx="8153400" cy="990600"/>
          </a:xfrm>
        </p:spPr>
        <p:txBody>
          <a:bodyPr/>
          <a:lstStyle/>
          <a:p>
            <a:pPr eaLnBrk="1" hangingPunct="1"/>
            <a:r>
              <a:rPr lang="en-US" altLang="en-US">
                <a:ea typeface="ＭＳ Ｐゴシック" charset="-128"/>
              </a:rPr>
              <a:t>II. The Equity Risk Premium</a:t>
            </a:r>
          </a:p>
        </p:txBody>
      </p:sp>
      <p:sp>
        <p:nvSpPr>
          <p:cNvPr id="54274" name="Text Box 6"/>
          <p:cNvSpPr txBox="1">
            <a:spLocks noChangeArrowheads="1"/>
          </p:cNvSpPr>
          <p:nvPr/>
        </p:nvSpPr>
        <p:spPr bwMode="auto">
          <a:xfrm>
            <a:off x="7315200" y="1905000"/>
            <a:ext cx="152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50000"/>
              </a:spcBef>
              <a:buClrTx/>
              <a:buSzTx/>
              <a:buFontTx/>
              <a:buNone/>
            </a:pPr>
            <a:r>
              <a:rPr lang="en-US" altLang="en-US" sz="1600">
                <a:latin typeface="Times" charset="0"/>
              </a:rPr>
              <a:t>Historical premium for the US</a:t>
            </a:r>
            <a:endParaRPr lang="en-US" altLang="en-US" sz="2400">
              <a:latin typeface="Times" charset="0"/>
            </a:endParaRPr>
          </a:p>
        </p:txBody>
      </p:sp>
      <p:sp>
        <p:nvSpPr>
          <p:cNvPr id="54275" name="Content Placeholder 1"/>
          <p:cNvSpPr>
            <a:spLocks noGrp="1"/>
          </p:cNvSpPr>
          <p:nvPr>
            <p:ph sz="quarter" idx="1"/>
          </p:nvPr>
        </p:nvSpPr>
        <p:spPr>
          <a:xfrm>
            <a:off x="531813" y="1524000"/>
            <a:ext cx="8307387" cy="4572000"/>
          </a:xfrm>
        </p:spPr>
        <p:txBody>
          <a:bodyPr/>
          <a:lstStyle/>
          <a:p>
            <a:endParaRPr lang="en-US" altLang="en-US">
              <a:ea typeface="ＭＳ Ｐゴシック" charset="-128"/>
            </a:endParaRPr>
          </a:p>
        </p:txBody>
      </p:sp>
      <p:pic>
        <p:nvPicPr>
          <p:cNvPr id="5427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76400"/>
            <a:ext cx="62103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Content Placeholder 2"/>
          <p:cNvPicPr>
            <a:picLocks noChangeAspect="1"/>
          </p:cNvPicPr>
          <p:nvPr/>
        </p:nvPicPr>
        <p:blipFill>
          <a:blip r:embed="rId3">
            <a:extLst>
              <a:ext uri="{28A0092B-C50C-407E-A947-70E740481C1C}">
                <a14:useLocalDpi xmlns:a14="http://schemas.microsoft.com/office/drawing/2010/main" val="0"/>
              </a:ext>
            </a:extLst>
          </a:blip>
          <a:srcRect t="-1872" b="-1872"/>
          <a:stretch>
            <a:fillRect/>
          </a:stretch>
        </p:blipFill>
        <p:spPr bwMode="auto">
          <a:xfrm>
            <a:off x="817563" y="3327400"/>
            <a:ext cx="6099175"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12775" y="228600"/>
            <a:ext cx="8153400" cy="990600"/>
          </a:xfrm>
        </p:spPr>
        <p:txBody>
          <a:bodyPr/>
          <a:lstStyle/>
          <a:p>
            <a:pPr eaLnBrk="1" hangingPunct="1"/>
            <a:r>
              <a:rPr lang="en-US" altLang="en-US" sz="3200">
                <a:ea typeface="ＭＳ Ｐゴシック" charset="-128"/>
              </a:rPr>
              <a:t>Country Risk: Look at a country</a:t>
            </a:r>
            <a:r>
              <a:rPr lang="ja-JP" altLang="en-US" sz="3200">
                <a:ea typeface="ＭＳ Ｐゴシック" charset="-128"/>
              </a:rPr>
              <a:t>’</a:t>
            </a:r>
            <a:r>
              <a:rPr lang="en-US" altLang="ja-JP" sz="3200">
                <a:ea typeface="ＭＳ Ｐゴシック" charset="-128"/>
              </a:rPr>
              <a:t>s bond rating and default spreads as a start</a:t>
            </a:r>
            <a:endParaRPr lang="en-US" altLang="en-US" sz="3200">
              <a:ea typeface="ＭＳ Ｐゴシック" charset="-128"/>
            </a:endParaRPr>
          </a:p>
        </p:txBody>
      </p:sp>
      <p:sp>
        <p:nvSpPr>
          <p:cNvPr id="55298"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200">
                <a:ea typeface="ＭＳ Ｐゴシック" charset="-128"/>
              </a:rPr>
              <a:t>In this approach, the country equity risk premium is set equal to the default spread for the country, estimated in one of three ways:</a:t>
            </a:r>
          </a:p>
          <a:p>
            <a:pPr lvl="1" eaLnBrk="1" hangingPunct="1">
              <a:lnSpc>
                <a:spcPct val="80000"/>
              </a:lnSpc>
            </a:pPr>
            <a:r>
              <a:rPr lang="en-US" altLang="ja-JP" sz="1900">
                <a:ea typeface="ＭＳ Ｐゴシック" charset="-128"/>
              </a:rPr>
              <a:t>The default spread on a dollar denominated bond issued by the country. (In January 2016, that spread was 5.08% for the Brazilian $ bond)</a:t>
            </a:r>
          </a:p>
          <a:p>
            <a:pPr lvl="1" eaLnBrk="1" hangingPunct="1">
              <a:lnSpc>
                <a:spcPct val="80000"/>
              </a:lnSpc>
            </a:pPr>
            <a:r>
              <a:rPr lang="en-US" altLang="ja-JP" sz="1900">
                <a:ea typeface="ＭＳ Ｐゴシック" charset="-128"/>
              </a:rPr>
              <a:t>The sovereign CDS spread for the country. In January 2016, the ten year CDS spread for Brazil was 5.19%.</a:t>
            </a:r>
          </a:p>
          <a:p>
            <a:pPr lvl="1" eaLnBrk="1" hangingPunct="1">
              <a:lnSpc>
                <a:spcPct val="80000"/>
              </a:lnSpc>
            </a:pPr>
            <a:r>
              <a:rPr lang="en-US" altLang="ja-JP" sz="1900">
                <a:ea typeface="ＭＳ Ｐゴシック" charset="-128"/>
              </a:rPr>
              <a:t>The default spread based on the local currency rating for the country. Brazil’s sovereign local currency rating is Baa3 and the default spread for a Baa2 rated sovereign was about 2.44% in January 2016. </a:t>
            </a:r>
          </a:p>
          <a:p>
            <a:pPr eaLnBrk="1" hangingPunct="1">
              <a:lnSpc>
                <a:spcPct val="80000"/>
              </a:lnSpc>
            </a:pPr>
            <a:r>
              <a:rPr lang="en-US" altLang="en-US" sz="2200">
                <a:ea typeface="ＭＳ Ｐゴシック" charset="-128"/>
              </a:rPr>
              <a:t>Many analysts add this default spread to the US risk premium to come up with a risk premium for a country. This would yield a risk premium of 8.44% for Brazil, if we use 6.40% as the US risk premium and the default spread based on the rating.</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Beyond the default spread</a:t>
            </a:r>
          </a:p>
        </p:txBody>
      </p:sp>
      <p:pic>
        <p:nvPicPr>
          <p:cNvPr id="57346" name="Content Placeholder 1"/>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216025" y="1600200"/>
            <a:ext cx="6946900" cy="4495800"/>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2" descr="world_map_capitals"/>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8458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4" name="TextBox 19"/>
          <p:cNvSpPr txBox="1">
            <a:spLocks noChangeArrowheads="1"/>
          </p:cNvSpPr>
          <p:nvPr/>
        </p:nvSpPr>
        <p:spPr bwMode="auto">
          <a:xfrm>
            <a:off x="4876800" y="6096000"/>
            <a:ext cx="20462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SzTx/>
              <a:buFontTx/>
              <a:buNone/>
            </a:pPr>
            <a:r>
              <a:rPr lang="en-US" altLang="en-US" sz="1200" i="1">
                <a:latin typeface="Times" charset="0"/>
              </a:rPr>
              <a:t>Black #: Total ERP</a:t>
            </a:r>
          </a:p>
          <a:p>
            <a:pPr eaLnBrk="1" hangingPunct="1">
              <a:spcBef>
                <a:spcPct val="0"/>
              </a:spcBef>
              <a:buClrTx/>
              <a:buSzTx/>
              <a:buFontTx/>
              <a:buNone/>
            </a:pPr>
            <a:r>
              <a:rPr lang="en-US" altLang="en-US" sz="1200" i="1">
                <a:latin typeface="Times" charset="0"/>
              </a:rPr>
              <a:t>Red #: Country risk premium</a:t>
            </a:r>
          </a:p>
          <a:p>
            <a:pPr eaLnBrk="1" hangingPunct="1">
              <a:spcBef>
                <a:spcPct val="0"/>
              </a:spcBef>
              <a:buClrTx/>
              <a:buSzTx/>
              <a:buFontTx/>
              <a:buNone/>
            </a:pPr>
            <a:r>
              <a:rPr lang="en-US" altLang="en-US" sz="1200" i="1">
                <a:latin typeface="Times" charset="0"/>
              </a:rPr>
              <a:t>AVG: GDP weighted average</a:t>
            </a:r>
          </a:p>
        </p:txBody>
      </p:sp>
      <p:sp>
        <p:nvSpPr>
          <p:cNvPr id="19" name="TextBox 18"/>
          <p:cNvSpPr txBox="1"/>
          <p:nvPr/>
        </p:nvSpPr>
        <p:spPr>
          <a:xfrm>
            <a:off x="0" y="-381000"/>
            <a:ext cx="553998" cy="2718643"/>
          </a:xfrm>
          <a:prstGeom prst="rect">
            <a:avLst/>
          </a:prstGeom>
          <a:noFill/>
        </p:spPr>
        <p:txBody>
          <a:bodyPr vert="vert270">
            <a:spAutoFit/>
          </a:bodyPr>
          <a:lstStyle/>
          <a:p>
            <a:pPr>
              <a:defRPr/>
            </a:pPr>
            <a:r>
              <a:rPr lang="en-US" dirty="0">
                <a:ea typeface="ＭＳ Ｐゴシック" charset="0"/>
                <a:cs typeface="ＭＳ Ｐゴシック" charset="0"/>
              </a:rPr>
              <a:t>ERP : Jan 2016</a:t>
            </a:r>
          </a:p>
        </p:txBody>
      </p:sp>
      <p:pic>
        <p:nvPicPr>
          <p:cNvPr id="59396"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590800"/>
            <a:ext cx="1485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2590800"/>
            <a:ext cx="1676400" cy="395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219950" y="2057400"/>
            <a:ext cx="1889125"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9"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6019800"/>
            <a:ext cx="17653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0" name="Picture 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3124200"/>
            <a:ext cx="1765300"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1" name="Picture 1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3352800"/>
            <a:ext cx="1674813" cy="334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2" name="Picture 1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267200" y="0"/>
            <a:ext cx="1963738"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3" name="Picture 19"/>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419600" y="3810000"/>
            <a:ext cx="1914525"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4" name="Picture 20"/>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85800" y="0"/>
            <a:ext cx="3276600"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5" name="Picture 2"/>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323013" y="36513"/>
            <a:ext cx="2820987"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a:xfrm>
            <a:off x="612775" y="228600"/>
            <a:ext cx="8153400" cy="990600"/>
          </a:xfrm>
        </p:spPr>
        <p:txBody>
          <a:bodyPr/>
          <a:lstStyle/>
          <a:p>
            <a:r>
              <a:rPr lang="en-US" altLang="en-US">
                <a:ea typeface="ＭＳ Ｐゴシック" charset="-128"/>
              </a:rPr>
              <a:t>Shell: Equity Risk Premium- March 2016</a:t>
            </a:r>
          </a:p>
        </p:txBody>
      </p:sp>
      <p:graphicFrame>
        <p:nvGraphicFramePr>
          <p:cNvPr id="5" name="Content Placeholder 4"/>
          <p:cNvGraphicFramePr>
            <a:graphicFrameLocks noGrp="1"/>
          </p:cNvGraphicFramePr>
          <p:nvPr>
            <p:ph sz="quarter" idx="1"/>
          </p:nvPr>
        </p:nvGraphicFramePr>
        <p:xfrm>
          <a:off x="2289175" y="1714500"/>
          <a:ext cx="4800600" cy="4267200"/>
        </p:xfrm>
        <a:graphic>
          <a:graphicData uri="http://schemas.openxmlformats.org/drawingml/2006/table">
            <a:tbl>
              <a:tblPr>
                <a:tableStyleId>{5C22544A-7EE6-4342-B048-85BDC9FD1C3A}</a:tableStyleId>
              </a:tblPr>
              <a:tblGrid>
                <a:gridCol w="1457325"/>
                <a:gridCol w="1590675"/>
                <a:gridCol w="923925"/>
                <a:gridCol w="828675"/>
              </a:tblGrid>
              <a:tr h="203200">
                <a:tc>
                  <a:txBody>
                    <a:bodyPr/>
                    <a:lstStyle/>
                    <a:p>
                      <a:pPr algn="ctr" fontAlgn="b"/>
                      <a:r>
                        <a:rPr lang="en-US" sz="1200" i="1" u="none" strike="noStrike" dirty="0">
                          <a:effectLst/>
                        </a:rPr>
                        <a:t>Country</a:t>
                      </a:r>
                      <a:endParaRPr lang="en-US" sz="1200" b="1" i="1" u="none" strike="noStrike" dirty="0">
                        <a:solidFill>
                          <a:srgbClr val="000000"/>
                        </a:solidFill>
                        <a:effectLst/>
                        <a:latin typeface="Calibri" charset="0"/>
                      </a:endParaRPr>
                    </a:p>
                  </a:txBody>
                  <a:tcPr marL="12700" marR="12700" marT="12700" marB="0" anchor="b"/>
                </a:tc>
                <a:tc>
                  <a:txBody>
                    <a:bodyPr/>
                    <a:lstStyle/>
                    <a:p>
                      <a:pPr algn="ctr" fontAlgn="b"/>
                      <a:r>
                        <a:rPr lang="en-US" sz="1200" i="1" u="none" strike="noStrike" dirty="0">
                          <a:effectLst/>
                        </a:rPr>
                        <a:t>Oil &amp; Gas Production</a:t>
                      </a:r>
                      <a:endParaRPr lang="en-US" sz="1200" b="1" i="1" u="none" strike="noStrike" dirty="0">
                        <a:solidFill>
                          <a:srgbClr val="000000"/>
                        </a:solidFill>
                        <a:effectLst/>
                        <a:latin typeface="Calibri" charset="0"/>
                      </a:endParaRPr>
                    </a:p>
                  </a:txBody>
                  <a:tcPr marL="12700" marR="12700" marT="12700" marB="0" anchor="b"/>
                </a:tc>
                <a:tc>
                  <a:txBody>
                    <a:bodyPr/>
                    <a:lstStyle/>
                    <a:p>
                      <a:pPr algn="ctr" fontAlgn="b"/>
                      <a:r>
                        <a:rPr lang="en-US" sz="1200" i="1" u="none" strike="noStrike" dirty="0">
                          <a:effectLst/>
                        </a:rPr>
                        <a:t>% of Total</a:t>
                      </a:r>
                      <a:endParaRPr lang="en-US" sz="1200" b="1" i="1" u="none" strike="noStrike" dirty="0">
                        <a:solidFill>
                          <a:srgbClr val="000000"/>
                        </a:solidFill>
                        <a:effectLst/>
                        <a:latin typeface="Calibri" charset="0"/>
                      </a:endParaRPr>
                    </a:p>
                  </a:txBody>
                  <a:tcPr marL="12700" marR="12700" marT="12700" marB="0" anchor="b"/>
                </a:tc>
                <a:tc>
                  <a:txBody>
                    <a:bodyPr/>
                    <a:lstStyle/>
                    <a:p>
                      <a:pPr algn="ctr" fontAlgn="b"/>
                      <a:r>
                        <a:rPr lang="en-US" sz="1200" i="1" u="none" strike="noStrike" dirty="0">
                          <a:effectLst/>
                        </a:rPr>
                        <a:t>ERP</a:t>
                      </a:r>
                      <a:endParaRPr lang="en-US" sz="1200" b="1" i="1" u="none" strike="noStrike" dirty="0">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Denmark</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17396</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3.83%</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6.20%</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Italy</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cs-CZ" sz="1200" u="none" strike="noStrike">
                          <a:effectLst/>
                        </a:rPr>
                        <a:t>11179</a:t>
                      </a:r>
                      <a:endParaRPr lang="cs-CZ"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2.46%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9.14%</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Norway</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14337</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3.16%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6.20%</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UK</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20762</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4.57%</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6.81%</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i="1" u="none" strike="noStrike" dirty="0">
                          <a:effectLst/>
                        </a:rPr>
                        <a:t>Rest of Europe</a:t>
                      </a:r>
                      <a:endParaRPr lang="en-US" sz="1200" b="0" i="1" u="none" strike="noStrike" dirty="0">
                        <a:solidFill>
                          <a:srgbClr val="000000"/>
                        </a:solidFill>
                        <a:effectLst/>
                        <a:latin typeface="Calibri" charset="0"/>
                      </a:endParaRPr>
                    </a:p>
                  </a:txBody>
                  <a:tcPr marL="12700" marR="12700" marT="12700" marB="0" anchor="b"/>
                </a:tc>
                <a:tc>
                  <a:txBody>
                    <a:bodyPr/>
                    <a:lstStyle/>
                    <a:p>
                      <a:pPr algn="ctr" fontAlgn="b"/>
                      <a:r>
                        <a:rPr lang="fi-FI" sz="1200" i="1" u="none" strike="noStrike" dirty="0">
                          <a:effectLst/>
                        </a:rPr>
                        <a:t>874</a:t>
                      </a:r>
                      <a:endParaRPr lang="fi-FI" sz="1200" b="0" i="1" u="none" strike="noStrike" dirty="0">
                        <a:solidFill>
                          <a:srgbClr val="000000"/>
                        </a:solidFill>
                        <a:effectLst/>
                        <a:latin typeface="Calibri" charset="0"/>
                      </a:endParaRPr>
                    </a:p>
                  </a:txBody>
                  <a:tcPr marL="12700" marR="12700" marT="12700" marB="0" anchor="b"/>
                </a:tc>
                <a:tc>
                  <a:txBody>
                    <a:bodyPr/>
                    <a:lstStyle/>
                    <a:p>
                      <a:pPr algn="ctr" fontAlgn="b"/>
                      <a:r>
                        <a:rPr lang="pt-BR" sz="1200" i="1" u="none" strike="noStrike" dirty="0">
                          <a:effectLst/>
                        </a:rPr>
                        <a:t>0.19%</a:t>
                      </a:r>
                      <a:endParaRPr lang="pt-BR" sz="1200" b="0" i="1" u="none" strike="noStrike" dirty="0">
                        <a:solidFill>
                          <a:srgbClr val="000000"/>
                        </a:solidFill>
                        <a:effectLst/>
                        <a:latin typeface="Calibri" charset="0"/>
                      </a:endParaRPr>
                    </a:p>
                  </a:txBody>
                  <a:tcPr marL="12700" marR="12700" marT="12700" marB="0" anchor="b"/>
                </a:tc>
                <a:tc>
                  <a:txBody>
                    <a:bodyPr/>
                    <a:lstStyle/>
                    <a:p>
                      <a:pPr algn="ctr" fontAlgn="b"/>
                      <a:r>
                        <a:rPr lang="nb-NO" sz="1200" i="1" u="none" strike="noStrike" dirty="0">
                          <a:effectLst/>
                        </a:rPr>
                        <a:t>7.40%</a:t>
                      </a:r>
                      <a:endParaRPr lang="nb-NO" sz="1200" b="0" i="1" u="none" strike="noStrike" dirty="0">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Brunei</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823</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0.18%</a:t>
                      </a:r>
                      <a:endParaRPr lang="pt-B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9.04%</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Iraq</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20009</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4.40%</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11.37%</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Malaysia</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22980</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5.06%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8.05%</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Oman</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78404</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17.26%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7.29%</a:t>
                      </a:r>
                      <a:endParaRPr lang="pt-B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Russia</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22016</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4.85%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pl-PL" sz="1200" u="none" strike="noStrike">
                          <a:effectLst/>
                        </a:rPr>
                        <a:t>10.06%</a:t>
                      </a:r>
                      <a:endParaRPr lang="pl-PL"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i="1" u="none" strike="noStrike" dirty="0">
                          <a:effectLst/>
                        </a:rPr>
                        <a:t>Rest of Asia &amp; ME</a:t>
                      </a:r>
                      <a:endParaRPr lang="en-US" sz="1200" b="0" i="1" u="none" strike="noStrike" dirty="0">
                        <a:solidFill>
                          <a:srgbClr val="000000"/>
                        </a:solidFill>
                        <a:effectLst/>
                        <a:latin typeface="Calibri" charset="0"/>
                      </a:endParaRPr>
                    </a:p>
                  </a:txBody>
                  <a:tcPr marL="12700" marR="12700" marT="12700" marB="0" anchor="b"/>
                </a:tc>
                <a:tc>
                  <a:txBody>
                    <a:bodyPr/>
                    <a:lstStyle/>
                    <a:p>
                      <a:pPr algn="ctr" fontAlgn="b"/>
                      <a:r>
                        <a:rPr lang="is-IS" sz="1200" i="1" u="none" strike="noStrike">
                          <a:effectLst/>
                        </a:rPr>
                        <a:t>24480</a:t>
                      </a:r>
                      <a:endParaRPr lang="is-IS" sz="1200" b="0" i="1" u="none" strike="noStrike">
                        <a:solidFill>
                          <a:srgbClr val="000000"/>
                        </a:solidFill>
                        <a:effectLst/>
                        <a:latin typeface="Calibri" charset="0"/>
                      </a:endParaRPr>
                    </a:p>
                  </a:txBody>
                  <a:tcPr marL="12700" marR="12700" marT="12700" marB="0" anchor="b"/>
                </a:tc>
                <a:tc>
                  <a:txBody>
                    <a:bodyPr/>
                    <a:lstStyle/>
                    <a:p>
                      <a:pPr algn="ctr" fontAlgn="b"/>
                      <a:r>
                        <a:rPr lang="pt-BR" sz="1200" i="1" u="none" strike="noStrike">
                          <a:effectLst/>
                        </a:rPr>
                        <a:t>5.39%</a:t>
                      </a:r>
                      <a:endParaRPr lang="pt-BR" sz="1200" b="0" i="1" u="none" strike="noStrike">
                        <a:solidFill>
                          <a:srgbClr val="000000"/>
                        </a:solidFill>
                        <a:effectLst/>
                        <a:latin typeface="Calibri" charset="0"/>
                      </a:endParaRPr>
                    </a:p>
                  </a:txBody>
                  <a:tcPr marL="12700" marR="12700" marT="12700" marB="0" anchor="b"/>
                </a:tc>
                <a:tc>
                  <a:txBody>
                    <a:bodyPr/>
                    <a:lstStyle/>
                    <a:p>
                      <a:pPr algn="ctr" fontAlgn="b"/>
                      <a:r>
                        <a:rPr lang="hr-HR" sz="1200" i="1" u="none" strike="noStrike" dirty="0">
                          <a:effectLst/>
                        </a:rPr>
                        <a:t>7.74%</a:t>
                      </a:r>
                      <a:endParaRPr lang="hr-HR" sz="1200" b="0" i="1" u="none" strike="noStrike" dirty="0">
                        <a:solidFill>
                          <a:srgbClr val="000000"/>
                        </a:solidFill>
                        <a:effectLst/>
                        <a:latin typeface="Calibri" charset="0"/>
                      </a:endParaRPr>
                    </a:p>
                  </a:txBody>
                  <a:tcPr marL="12700" marR="12700" marT="12700" marB="0" anchor="b"/>
                </a:tc>
              </a:tr>
              <a:tr h="203200">
                <a:tc>
                  <a:txBody>
                    <a:bodyPr/>
                    <a:lstStyle/>
                    <a:p>
                      <a:pPr algn="l" fontAlgn="b"/>
                      <a:r>
                        <a:rPr lang="en-US" sz="1200" i="1" u="none" strike="noStrike" dirty="0">
                          <a:effectLst/>
                        </a:rPr>
                        <a:t>Oceania</a:t>
                      </a:r>
                      <a:endParaRPr lang="en-US" sz="1200" b="0" i="1" u="none" strike="noStrike" dirty="0">
                        <a:solidFill>
                          <a:srgbClr val="000000"/>
                        </a:solidFill>
                        <a:effectLst/>
                        <a:latin typeface="Calibri" charset="0"/>
                      </a:endParaRPr>
                    </a:p>
                  </a:txBody>
                  <a:tcPr marL="12700" marR="12700" marT="12700" marB="0" anchor="b"/>
                </a:tc>
                <a:tc>
                  <a:txBody>
                    <a:bodyPr/>
                    <a:lstStyle/>
                    <a:p>
                      <a:pPr algn="ctr" fontAlgn="b"/>
                      <a:r>
                        <a:rPr lang="is-IS" sz="1200" i="1" u="none" strike="noStrike" dirty="0">
                          <a:effectLst/>
                        </a:rPr>
                        <a:t>7858</a:t>
                      </a:r>
                      <a:endParaRPr lang="is-IS" sz="1200" b="0" i="1" u="none" strike="noStrike" dirty="0">
                        <a:solidFill>
                          <a:srgbClr val="000000"/>
                        </a:solidFill>
                        <a:effectLst/>
                        <a:latin typeface="Calibri" charset="0"/>
                      </a:endParaRPr>
                    </a:p>
                  </a:txBody>
                  <a:tcPr marL="12700" marR="12700" marT="12700" marB="0" anchor="b"/>
                </a:tc>
                <a:tc>
                  <a:txBody>
                    <a:bodyPr/>
                    <a:lstStyle/>
                    <a:p>
                      <a:pPr algn="ctr" fontAlgn="b"/>
                      <a:r>
                        <a:rPr lang="hr-HR" sz="1200" i="1" u="none" strike="noStrike" dirty="0">
                          <a:effectLst/>
                        </a:rPr>
                        <a:t>1.73%</a:t>
                      </a:r>
                      <a:endParaRPr lang="hr-HR" sz="1200" b="0" i="1" u="none" strike="noStrike" dirty="0">
                        <a:solidFill>
                          <a:srgbClr val="000000"/>
                        </a:solidFill>
                        <a:effectLst/>
                        <a:latin typeface="Calibri" charset="0"/>
                      </a:endParaRPr>
                    </a:p>
                  </a:txBody>
                  <a:tcPr marL="12700" marR="12700" marT="12700" marB="0" anchor="b"/>
                </a:tc>
                <a:tc>
                  <a:txBody>
                    <a:bodyPr/>
                    <a:lstStyle/>
                    <a:p>
                      <a:pPr algn="ctr" fontAlgn="b"/>
                      <a:r>
                        <a:rPr lang="hr-HR" sz="1200" i="1" u="none" strike="noStrike" dirty="0">
                          <a:effectLst/>
                        </a:rPr>
                        <a:t>6.20%</a:t>
                      </a:r>
                      <a:endParaRPr lang="hr-HR" sz="1200" b="0" i="1" u="none" strike="noStrike" dirty="0">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Gabon</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12472</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2.75%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11.76%</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Nigeria</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cs-CZ" sz="1200" u="none" strike="noStrike">
                          <a:effectLst/>
                        </a:rPr>
                        <a:t>67832</a:t>
                      </a:r>
                      <a:endParaRPr lang="cs-CZ"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14.93%</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11.76%</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Rest of Africa</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6159</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1.36%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12.17%</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USA</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104263</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22.95%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6.20%</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Canada</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8599</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t-IT" sz="1200" u="none" strike="noStrike">
                          <a:effectLst/>
                        </a:rPr>
                        <a:t>1.89%</a:t>
                      </a:r>
                      <a:endParaRPr lang="it-IT"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6.20%</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Brazil</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s-IS" sz="1200" u="none" strike="noStrike">
                          <a:effectLst/>
                        </a:rPr>
                        <a:t>13307</a:t>
                      </a:r>
                      <a:endParaRPr lang="is-I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2.93%</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9.60%</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i="1" u="none" strike="noStrike" dirty="0">
                          <a:effectLst/>
                        </a:rPr>
                        <a:t>Rest of Latin America</a:t>
                      </a:r>
                      <a:endParaRPr lang="en-US" sz="1200" b="0" i="1" u="none" strike="noStrike" dirty="0">
                        <a:solidFill>
                          <a:srgbClr val="000000"/>
                        </a:solidFill>
                        <a:effectLst/>
                        <a:latin typeface="Calibri" charset="0"/>
                      </a:endParaRPr>
                    </a:p>
                  </a:txBody>
                  <a:tcPr marL="12700" marR="12700" marT="12700" marB="0" anchor="b"/>
                </a:tc>
                <a:tc>
                  <a:txBody>
                    <a:bodyPr/>
                    <a:lstStyle/>
                    <a:p>
                      <a:pPr algn="ctr" fontAlgn="b"/>
                      <a:r>
                        <a:rPr lang="ru-RU" sz="1200" i="1" u="none" strike="noStrike" dirty="0">
                          <a:effectLst/>
                        </a:rPr>
                        <a:t>576</a:t>
                      </a:r>
                      <a:endParaRPr lang="ru-RU" sz="1200" b="0" i="1" u="none" strike="noStrike" dirty="0">
                        <a:solidFill>
                          <a:srgbClr val="000000"/>
                        </a:solidFill>
                        <a:effectLst/>
                        <a:latin typeface="Calibri" charset="0"/>
                      </a:endParaRPr>
                    </a:p>
                  </a:txBody>
                  <a:tcPr marL="12700" marR="12700" marT="12700" marB="0" anchor="b"/>
                </a:tc>
                <a:tc>
                  <a:txBody>
                    <a:bodyPr/>
                    <a:lstStyle/>
                    <a:p>
                      <a:pPr algn="ctr" fontAlgn="b"/>
                      <a:r>
                        <a:rPr lang="pt-BR" sz="1200" i="1" u="none" strike="noStrike" dirty="0">
                          <a:effectLst/>
                        </a:rPr>
                        <a:t>0.13%</a:t>
                      </a:r>
                      <a:endParaRPr lang="pt-BR" sz="1200" b="0" i="1" u="none" strike="noStrike" dirty="0">
                        <a:solidFill>
                          <a:srgbClr val="000000"/>
                        </a:solidFill>
                        <a:effectLst/>
                        <a:latin typeface="Calibri" charset="0"/>
                      </a:endParaRPr>
                    </a:p>
                  </a:txBody>
                  <a:tcPr marL="12700" marR="12700" marT="12700" marB="0" anchor="b"/>
                </a:tc>
                <a:tc>
                  <a:txBody>
                    <a:bodyPr/>
                    <a:lstStyle/>
                    <a:p>
                      <a:pPr algn="ctr" fontAlgn="b"/>
                      <a:r>
                        <a:rPr lang="pt-BR" sz="1200" i="1" u="none" strike="noStrike" dirty="0">
                          <a:effectLst/>
                        </a:rPr>
                        <a:t>10.78%</a:t>
                      </a:r>
                      <a:endParaRPr lang="pt-BR" sz="1200" b="0" i="1" u="none" strike="noStrike" dirty="0">
                        <a:solidFill>
                          <a:srgbClr val="000000"/>
                        </a:solidFill>
                        <a:effectLst/>
                        <a:latin typeface="Calibri" charset="0"/>
                      </a:endParaRPr>
                    </a:p>
                  </a:txBody>
                  <a:tcPr marL="12700" marR="12700" marT="12700" marB="0" anchor="b"/>
                </a:tc>
              </a:tr>
              <a:tr h="203200">
                <a:tc>
                  <a:txBody>
                    <a:bodyPr/>
                    <a:lstStyle/>
                    <a:p>
                      <a:pPr algn="l" fontAlgn="b"/>
                      <a:r>
                        <a:rPr lang="en-US" sz="1200" b="1" u="none" strike="noStrike" dirty="0">
                          <a:effectLst/>
                        </a:rPr>
                        <a:t>Royal Dutch Shell</a:t>
                      </a:r>
                      <a:endParaRPr lang="en-US" sz="1200" b="1" i="0" u="none" strike="noStrike" dirty="0">
                        <a:solidFill>
                          <a:srgbClr val="000000"/>
                        </a:solidFill>
                        <a:effectLst/>
                        <a:latin typeface="Calibri" charset="0"/>
                      </a:endParaRPr>
                    </a:p>
                  </a:txBody>
                  <a:tcPr marL="12700" marR="12700" marT="12700" marB="0" anchor="b"/>
                </a:tc>
                <a:tc>
                  <a:txBody>
                    <a:bodyPr/>
                    <a:lstStyle/>
                    <a:p>
                      <a:pPr algn="ctr" fontAlgn="b"/>
                      <a:r>
                        <a:rPr lang="is-IS" sz="1200" b="1" u="none" strike="noStrike" dirty="0">
                          <a:effectLst/>
                        </a:rPr>
                        <a:t>454326</a:t>
                      </a:r>
                      <a:endParaRPr lang="is-IS" sz="1200" b="1" i="0" u="none" strike="noStrike" dirty="0">
                        <a:solidFill>
                          <a:srgbClr val="000000"/>
                        </a:solidFill>
                        <a:effectLst/>
                        <a:latin typeface="Calibri" charset="0"/>
                      </a:endParaRPr>
                    </a:p>
                  </a:txBody>
                  <a:tcPr marL="12700" marR="12700" marT="12700" marB="0" anchor="b"/>
                </a:tc>
                <a:tc>
                  <a:txBody>
                    <a:bodyPr/>
                    <a:lstStyle/>
                    <a:p>
                      <a:pPr algn="ctr" fontAlgn="b"/>
                      <a:r>
                        <a:rPr lang="pt-BR" sz="1200" b="1" u="none" strike="noStrike" dirty="0">
                          <a:effectLst/>
                        </a:rPr>
                        <a:t>100.00%</a:t>
                      </a:r>
                      <a:endParaRPr lang="pt-BR" sz="1200" b="1" i="0" u="none" strike="noStrike" dirty="0">
                        <a:solidFill>
                          <a:srgbClr val="000000"/>
                        </a:solidFill>
                        <a:effectLst/>
                        <a:latin typeface="Calibri" charset="0"/>
                      </a:endParaRPr>
                    </a:p>
                  </a:txBody>
                  <a:tcPr marL="12700" marR="12700" marT="12700" marB="0" anchor="b"/>
                </a:tc>
                <a:tc>
                  <a:txBody>
                    <a:bodyPr/>
                    <a:lstStyle/>
                    <a:p>
                      <a:pPr algn="ctr" fontAlgn="b"/>
                      <a:r>
                        <a:rPr lang="hr-HR" sz="1200" b="1" u="none" strike="noStrike" dirty="0">
                          <a:effectLst/>
                        </a:rPr>
                        <a:t>8.26%</a:t>
                      </a:r>
                      <a:endParaRPr lang="hr-HR" sz="1200" b="1" i="0" u="none" strike="noStrike" dirty="0">
                        <a:solidFill>
                          <a:srgbClr val="000000"/>
                        </a:solidFill>
                        <a:effectLst/>
                        <a:latin typeface="Calibri" charset="0"/>
                      </a:endParaRPr>
                    </a:p>
                  </a:txBody>
                  <a:tcPr marL="12700" marR="12700" marT="12700" marB="0" anchor="b"/>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612775" y="228600"/>
            <a:ext cx="8153400" cy="990600"/>
          </a:xfrm>
        </p:spPr>
        <p:txBody>
          <a:bodyPr/>
          <a:lstStyle/>
          <a:p>
            <a:r>
              <a:rPr lang="en-US" altLang="en-US">
                <a:ea typeface="ＭＳ Ｐゴシック" charset="-128"/>
              </a:rPr>
              <a:t>Implications for Investing</a:t>
            </a:r>
          </a:p>
        </p:txBody>
      </p:sp>
      <p:sp>
        <p:nvSpPr>
          <p:cNvPr id="62466" name="Content Placeholder 2"/>
          <p:cNvSpPr>
            <a:spLocks noGrp="1"/>
          </p:cNvSpPr>
          <p:nvPr>
            <p:ph sz="quarter" idx="1"/>
          </p:nvPr>
        </p:nvSpPr>
        <p:spPr>
          <a:xfrm>
            <a:off x="612775" y="1600200"/>
            <a:ext cx="8153400" cy="4495800"/>
          </a:xfrm>
        </p:spPr>
        <p:txBody>
          <a:bodyPr/>
          <a:lstStyle/>
          <a:p>
            <a:pPr>
              <a:spcBef>
                <a:spcPct val="0"/>
              </a:spcBef>
              <a:buClrTx/>
              <a:buSzTx/>
              <a:buFontTx/>
              <a:buNone/>
            </a:pPr>
            <a:r>
              <a:rPr lang="en-US" altLang="en-US" u="sng">
                <a:latin typeface="Times" charset="0"/>
                <a:ea typeface="ＭＳ Ｐゴシック" charset="-128"/>
              </a:rPr>
              <a:t>Implication 1</a:t>
            </a:r>
            <a:r>
              <a:rPr lang="en-US" altLang="en-US">
                <a:latin typeface="Times" charset="0"/>
                <a:ea typeface="ＭＳ Ｐゴシック" charset="-128"/>
              </a:rPr>
              <a:t>: A Shell investment in Canada, in any given business or currency, will require a lower cost of equity than an equivalent investment in Nigeria or Brazil.</a:t>
            </a:r>
          </a:p>
          <a:p>
            <a:pPr>
              <a:spcBef>
                <a:spcPct val="0"/>
              </a:spcBef>
              <a:buClrTx/>
              <a:buSzTx/>
              <a:buFontTx/>
              <a:buNone/>
            </a:pPr>
            <a:r>
              <a:rPr lang="en-US" altLang="en-US" u="sng">
                <a:latin typeface="Times" charset="0"/>
                <a:ea typeface="ＭＳ Ｐゴシック" charset="-128"/>
              </a:rPr>
              <a:t>Implication 2</a:t>
            </a:r>
            <a:r>
              <a:rPr lang="en-US" altLang="en-US">
                <a:latin typeface="Times" charset="0"/>
                <a:ea typeface="ＭＳ Ｐゴシック" charset="-128"/>
              </a:rPr>
              <a:t>: Given the divergence of ERP within the Middle East and Asia, an investment in Oman is safer than an investment in Brunei or Iraq.</a:t>
            </a:r>
          </a:p>
          <a:p>
            <a:pPr>
              <a:spcBef>
                <a:spcPct val="0"/>
              </a:spcBef>
              <a:buClrTx/>
              <a:buSzTx/>
              <a:buFontTx/>
              <a:buNone/>
            </a:pPr>
            <a:r>
              <a:rPr lang="en-US" altLang="en-US" u="sng">
                <a:latin typeface="Times" charset="0"/>
                <a:ea typeface="ＭＳ Ｐゴシック" charset="-128"/>
              </a:rPr>
              <a:t>Implication 3</a:t>
            </a:r>
            <a:r>
              <a:rPr lang="en-US" altLang="en-US">
                <a:latin typeface="Times" charset="0"/>
                <a:ea typeface="ＭＳ Ｐゴシック" charset="-128"/>
              </a:rPr>
              <a:t>: The ERP in some parts of the world that Shell operates in can change dramatically overnight.</a:t>
            </a:r>
          </a:p>
          <a:p>
            <a:endParaRPr lang="en-US" altLang="en-US">
              <a:ea typeface="ＭＳ Ｐゴシック"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Beta: The Regression Approach</a:t>
            </a:r>
          </a:p>
        </p:txBody>
      </p:sp>
      <p:pic>
        <p:nvPicPr>
          <p:cNvPr id="6349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946150" y="1600200"/>
            <a:ext cx="7486650" cy="4495800"/>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And another regression…</a:t>
            </a:r>
          </a:p>
        </p:txBody>
      </p:sp>
      <p:pic>
        <p:nvPicPr>
          <p:cNvPr id="65538" name="Content Placeholder 2"/>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077913" y="1600200"/>
            <a:ext cx="7223125" cy="4495800"/>
          </a:xfr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Title 1"/>
          <p:cNvSpPr>
            <a:spLocks noGrp="1"/>
          </p:cNvSpPr>
          <p:nvPr>
            <p:ph type="title"/>
          </p:nvPr>
        </p:nvSpPr>
        <p:spPr>
          <a:xfrm>
            <a:off x="612775" y="228600"/>
            <a:ext cx="8153400" cy="990600"/>
          </a:xfrm>
        </p:spPr>
        <p:txBody>
          <a:bodyPr/>
          <a:lstStyle/>
          <a:p>
            <a:r>
              <a:rPr lang="en-US" altLang="en-US">
                <a:ea typeface="ＭＳ Ｐゴシック" charset="-128"/>
              </a:rPr>
              <a:t>And yet another one..</a:t>
            </a:r>
          </a:p>
        </p:txBody>
      </p:sp>
      <p:pic>
        <p:nvPicPr>
          <p:cNvPr id="184322"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917575" y="1600200"/>
            <a:ext cx="7543800" cy="4495800"/>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Determinants of Betas</a:t>
            </a:r>
          </a:p>
        </p:txBody>
      </p:sp>
      <p:pic>
        <p:nvPicPr>
          <p:cNvPr id="66562"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5161" r="-5161"/>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a:xfrm>
            <a:off x="612775" y="228600"/>
            <a:ext cx="8153400" cy="990600"/>
          </a:xfrm>
        </p:spPr>
        <p:txBody>
          <a:bodyPr/>
          <a:lstStyle/>
          <a:p>
            <a:r>
              <a:rPr lang="en-US" altLang="en-US">
                <a:ea typeface="ＭＳ Ｐゴシック" charset="-128"/>
              </a:rPr>
              <a:t>Breaking down the Oil Business</a:t>
            </a:r>
          </a:p>
        </p:txBody>
      </p:sp>
      <p:pic>
        <p:nvPicPr>
          <p:cNvPr id="68610"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527175" y="1803400"/>
            <a:ext cx="6324600" cy="4089400"/>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Bottom up beta for Shell..</a:t>
            </a:r>
          </a:p>
        </p:txBody>
      </p:sp>
      <p:sp>
        <p:nvSpPr>
          <p:cNvPr id="68610" name="Content Placeholder 5"/>
          <p:cNvSpPr>
            <a:spLocks noGrp="1"/>
          </p:cNvSpPr>
          <p:nvPr>
            <p:ph sz="quarter" idx="1"/>
          </p:nvPr>
        </p:nvSpPr>
        <p:spPr>
          <a:xfrm>
            <a:off x="612775" y="1600200"/>
            <a:ext cx="8153400" cy="4495800"/>
          </a:xfrm>
        </p:spPr>
        <p:txBody>
          <a:bodyPr>
            <a:normAutofit fontScale="92500" lnSpcReduction="10000"/>
          </a:bodyPr>
          <a:lstStyle/>
          <a:p>
            <a:pPr marL="0" indent="0" eaLnBrk="1" hangingPunct="1">
              <a:buFont typeface="Wingdings" charset="2"/>
              <a:buNone/>
              <a:defRPr/>
            </a:pPr>
            <a:r>
              <a:rPr lang="en-US" altLang="en-US" sz="2400" dirty="0" smtClean="0">
                <a:ea typeface="ＭＳ Ｐゴシック" charset="-128"/>
              </a:rPr>
              <a:t>Shell classifies its business into upstream (exploration and development) and downstream. </a:t>
            </a:r>
          </a:p>
          <a:p>
            <a:pPr marL="0" indent="0" eaLnBrk="1" hangingPunct="1">
              <a:buFont typeface="Wingdings" charset="2"/>
              <a:buNone/>
              <a:defRPr/>
            </a:pPr>
            <a:endParaRPr lang="en-US" altLang="en-US" sz="2400" dirty="0">
              <a:ea typeface="ＭＳ Ｐゴシック" charset="-128"/>
            </a:endParaRPr>
          </a:p>
          <a:p>
            <a:pPr marL="0" indent="0" eaLnBrk="1" hangingPunct="1">
              <a:buFont typeface="Wingdings" charset="2"/>
              <a:buNone/>
              <a:defRPr/>
            </a:pPr>
            <a:endParaRPr lang="en-US" altLang="en-US" sz="2400" dirty="0" smtClean="0">
              <a:ea typeface="ＭＳ Ｐゴシック" charset="-128"/>
            </a:endParaRPr>
          </a:p>
          <a:p>
            <a:pPr marL="0" indent="0" eaLnBrk="1" hangingPunct="1">
              <a:buFont typeface="Wingdings" charset="2"/>
              <a:buNone/>
              <a:defRPr/>
            </a:pPr>
            <a:endParaRPr lang="en-US" altLang="en-US" sz="2400" dirty="0">
              <a:ea typeface="ＭＳ Ｐゴシック" charset="-128"/>
            </a:endParaRPr>
          </a:p>
          <a:p>
            <a:pPr eaLnBrk="1" hangingPunct="1">
              <a:defRPr/>
            </a:pPr>
            <a:r>
              <a:rPr lang="en-US" altLang="en-US" sz="2600" dirty="0" smtClean="0">
                <a:ea typeface="ＭＳ Ｐゴシック" charset="-128"/>
              </a:rPr>
              <a:t>The proportion of Shell’s value that comes from upstream and downstream is very different, depending on whether you look at revenues (which weight downstream a lot more) than at earnings. </a:t>
            </a:r>
            <a:r>
              <a:rPr lang="en-US" altLang="en-US" sz="2600" i="1" dirty="0" smtClean="0">
                <a:ea typeface="ＭＳ Ｐゴシック" charset="-128"/>
              </a:rPr>
              <a:t>I used the earnings because the margins are very different across the businesses.</a:t>
            </a:r>
          </a:p>
          <a:p>
            <a:pPr eaLnBrk="1" hangingPunct="1">
              <a:defRPr/>
            </a:pPr>
            <a:r>
              <a:rPr lang="en-US" altLang="en-US" sz="2600" dirty="0" smtClean="0">
                <a:ea typeface="ＭＳ Ｐゴシック" charset="-128"/>
              </a:rPr>
              <a:t>When the numbers are volatile, as is evidenced in the 2015 values, </a:t>
            </a:r>
            <a:r>
              <a:rPr lang="en-US" altLang="en-US" sz="2600" i="1" dirty="0" smtClean="0">
                <a:ea typeface="ＭＳ Ｐゴシック" charset="-128"/>
              </a:rPr>
              <a:t>the averages across time are better indicators</a:t>
            </a:r>
            <a:r>
              <a:rPr lang="en-US" altLang="en-US" sz="2600" dirty="0" smtClean="0">
                <a:ea typeface="ＭＳ Ｐゴシック" charset="-128"/>
              </a:rPr>
              <a:t>.</a:t>
            </a:r>
            <a:endParaRPr lang="en-US" altLang="en-US" sz="2600" dirty="0">
              <a:ea typeface="ＭＳ Ｐゴシック" charset="-128"/>
            </a:endParaRPr>
          </a:p>
          <a:p>
            <a:pPr lvl="1" indent="-319088" eaLnBrk="1" hangingPunct="1">
              <a:buFont typeface="Wingdings" charset="2"/>
              <a:buChar char=""/>
              <a:defRPr/>
            </a:pPr>
            <a:endParaRPr lang="en-US" altLang="en-US" sz="2200" dirty="0">
              <a:ea typeface="ＭＳ Ｐゴシック" charset="-128"/>
            </a:endParaRPr>
          </a:p>
        </p:txBody>
      </p:sp>
      <p:graphicFrame>
        <p:nvGraphicFramePr>
          <p:cNvPr id="3" name="Table 2"/>
          <p:cNvGraphicFramePr>
            <a:graphicFrameLocks noGrp="1"/>
          </p:cNvGraphicFramePr>
          <p:nvPr/>
        </p:nvGraphicFramePr>
        <p:xfrm>
          <a:off x="381000" y="2286000"/>
          <a:ext cx="8385175" cy="1143000"/>
        </p:xfrm>
        <a:graphic>
          <a:graphicData uri="http://schemas.openxmlformats.org/drawingml/2006/table">
            <a:tbl>
              <a:tblPr>
                <a:tableStyleId>{5C22544A-7EE6-4342-B048-85BDC9FD1C3A}</a:tableStyleId>
              </a:tblPr>
              <a:tblGrid>
                <a:gridCol w="971582"/>
                <a:gridCol w="1277841"/>
                <a:gridCol w="1225038"/>
                <a:gridCol w="1510176"/>
                <a:gridCol w="1446813"/>
                <a:gridCol w="760369"/>
                <a:gridCol w="1193356"/>
              </a:tblGrid>
              <a:tr h="228600">
                <a:tc>
                  <a:txBody>
                    <a:bodyPr/>
                    <a:lstStyle/>
                    <a:p>
                      <a:pPr algn="l" fontAlgn="b"/>
                      <a:r>
                        <a:rPr lang="sk-SK" sz="1200" u="none" strike="noStrike">
                          <a:effectLst/>
                        </a:rPr>
                        <a:t> </a:t>
                      </a:r>
                      <a:endParaRPr lang="sk-SK" sz="1200" b="0" i="0" u="none" strike="noStrike">
                        <a:solidFill>
                          <a:srgbClr val="000000"/>
                        </a:solidFill>
                        <a:effectLst/>
                        <a:latin typeface="Calibri" charset="0"/>
                      </a:endParaRPr>
                    </a:p>
                  </a:txBody>
                  <a:tcPr marL="12700" marR="12700" marT="12700" marB="0" anchor="b"/>
                </a:tc>
                <a:tc>
                  <a:txBody>
                    <a:bodyPr/>
                    <a:lstStyle/>
                    <a:p>
                      <a:pPr algn="l" fontAlgn="b"/>
                      <a:r>
                        <a:rPr lang="fr-FR" sz="1200" i="1" u="none" strike="noStrike" dirty="0">
                          <a:effectLst/>
                        </a:rPr>
                        <a:t>Revenues (2015)</a:t>
                      </a:r>
                      <a:endParaRPr lang="fr-FR" sz="1200" b="0" i="1" u="none" strike="noStrike" dirty="0">
                        <a:solidFill>
                          <a:srgbClr val="000000"/>
                        </a:solidFill>
                        <a:effectLst/>
                        <a:latin typeface="Calibri" charset="0"/>
                      </a:endParaRPr>
                    </a:p>
                  </a:txBody>
                  <a:tcPr marL="12700" marR="12700" marT="12700" marB="0" anchor="b"/>
                </a:tc>
                <a:tc>
                  <a:txBody>
                    <a:bodyPr/>
                    <a:lstStyle/>
                    <a:p>
                      <a:pPr algn="l" fontAlgn="b"/>
                      <a:r>
                        <a:rPr lang="is-IS" sz="1200" i="1" u="none" strike="noStrike" dirty="0">
                          <a:effectLst/>
                        </a:rPr>
                        <a:t>Earnings (2015)</a:t>
                      </a:r>
                      <a:endParaRPr lang="is-IS" sz="1200" b="0" i="1" u="none" strike="noStrike" dirty="0">
                        <a:solidFill>
                          <a:srgbClr val="000000"/>
                        </a:solidFill>
                        <a:effectLst/>
                        <a:latin typeface="Calibri" charset="0"/>
                      </a:endParaRPr>
                    </a:p>
                  </a:txBody>
                  <a:tcPr marL="12700" marR="12700" marT="12700" marB="0" anchor="b"/>
                </a:tc>
                <a:tc>
                  <a:txBody>
                    <a:bodyPr/>
                    <a:lstStyle/>
                    <a:p>
                      <a:pPr algn="l" fontAlgn="b"/>
                      <a:r>
                        <a:rPr lang="en-US" sz="1200" i="1" u="none" strike="noStrike" dirty="0">
                          <a:effectLst/>
                        </a:rPr>
                        <a:t>Revenues (2013-15)</a:t>
                      </a:r>
                      <a:endParaRPr lang="en-US" sz="1200" b="0" i="1" u="none" strike="noStrike" dirty="0">
                        <a:solidFill>
                          <a:srgbClr val="000000"/>
                        </a:solidFill>
                        <a:effectLst/>
                        <a:latin typeface="Calibri" charset="0"/>
                      </a:endParaRPr>
                    </a:p>
                  </a:txBody>
                  <a:tcPr marL="12700" marR="12700" marT="12700" marB="0" anchor="b"/>
                </a:tc>
                <a:tc>
                  <a:txBody>
                    <a:bodyPr/>
                    <a:lstStyle/>
                    <a:p>
                      <a:pPr algn="l" fontAlgn="b"/>
                      <a:r>
                        <a:rPr lang="is-IS" sz="1200" i="1" u="none" strike="noStrike" dirty="0">
                          <a:effectLst/>
                        </a:rPr>
                        <a:t>Earnings (2013-15)</a:t>
                      </a:r>
                      <a:endParaRPr lang="is-IS" sz="1200" b="0" i="1" u="none" strike="noStrike" dirty="0">
                        <a:solidFill>
                          <a:srgbClr val="000000"/>
                        </a:solidFill>
                        <a:effectLst/>
                        <a:latin typeface="Calibri" charset="0"/>
                      </a:endParaRPr>
                    </a:p>
                  </a:txBody>
                  <a:tcPr marL="12700" marR="12700" marT="12700" marB="0" anchor="b"/>
                </a:tc>
                <a:tc>
                  <a:txBody>
                    <a:bodyPr/>
                    <a:lstStyle/>
                    <a:p>
                      <a:pPr algn="ctr" fontAlgn="b"/>
                      <a:r>
                        <a:rPr lang="en-US" sz="1200" i="1" u="none" strike="noStrike" dirty="0">
                          <a:effectLst/>
                        </a:rPr>
                        <a:t>% of firm</a:t>
                      </a:r>
                      <a:endParaRPr lang="en-US" sz="1200" b="0" i="1" u="none" strike="noStrike" dirty="0">
                        <a:solidFill>
                          <a:srgbClr val="000000"/>
                        </a:solidFill>
                        <a:effectLst/>
                        <a:latin typeface="Calibri" charset="0"/>
                      </a:endParaRPr>
                    </a:p>
                  </a:txBody>
                  <a:tcPr marL="12700" marR="12700" marT="12700" marB="0" anchor="b"/>
                </a:tc>
                <a:tc>
                  <a:txBody>
                    <a:bodyPr/>
                    <a:lstStyle/>
                    <a:p>
                      <a:pPr algn="l" fontAlgn="b"/>
                      <a:r>
                        <a:rPr lang="en-US" sz="1200" i="1" u="none" strike="noStrike" dirty="0">
                          <a:effectLst/>
                        </a:rPr>
                        <a:t>Unlevered Beta</a:t>
                      </a:r>
                      <a:endParaRPr lang="en-US" sz="1200" b="0" i="1" u="none" strike="noStrike" dirty="0">
                        <a:solidFill>
                          <a:srgbClr val="000000"/>
                        </a:solidFill>
                        <a:effectLst/>
                        <a:latin typeface="Calibri" charset="0"/>
                      </a:endParaRPr>
                    </a:p>
                  </a:txBody>
                  <a:tcPr marL="12700" marR="12700" marT="12700" marB="0" anchor="b"/>
                </a:tc>
              </a:tr>
              <a:tr h="228600">
                <a:tc>
                  <a:txBody>
                    <a:bodyPr/>
                    <a:lstStyle/>
                    <a:p>
                      <a:pPr algn="l" fontAlgn="b"/>
                      <a:r>
                        <a:rPr lang="en-US" sz="1200" u="none" strike="noStrike">
                          <a:effectLst/>
                        </a:rPr>
                        <a:t>Upstream</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en-US" sz="1200" u="none" strike="noStrike">
                          <a:effectLst/>
                        </a:rPr>
                        <a:t> $53,927 </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en-US" sz="1200" u="none" strike="noStrike">
                          <a:effectLst/>
                        </a:rPr>
                        <a:t> $(5,663)</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en-US" sz="1200" u="none" strike="noStrike">
                          <a:effectLst/>
                        </a:rPr>
                        <a:t> $239,125 </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en-US" sz="1200" u="none" strike="noStrike">
                          <a:effectLst/>
                        </a:rPr>
                        <a:t> $22,816 </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56.56%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dirty="0">
                          <a:effectLst/>
                        </a:rPr>
                        <a:t>1.13</a:t>
                      </a:r>
                      <a:endParaRPr lang="hr-HR" sz="1200" b="0" i="0" u="none" strike="noStrike" dirty="0">
                        <a:solidFill>
                          <a:srgbClr val="000000"/>
                        </a:solidFill>
                        <a:effectLst/>
                        <a:latin typeface="Calibri" charset="0"/>
                      </a:endParaRPr>
                    </a:p>
                  </a:txBody>
                  <a:tcPr marL="12700" marR="12700" marT="12700" marB="0" anchor="b"/>
                </a:tc>
              </a:tr>
              <a:tr h="228600">
                <a:tc>
                  <a:txBody>
                    <a:bodyPr/>
                    <a:lstStyle/>
                    <a:p>
                      <a:pPr algn="l" fontAlgn="b"/>
                      <a:r>
                        <a:rPr lang="en-US" sz="1200" u="none" strike="noStrike">
                          <a:effectLst/>
                        </a:rPr>
                        <a:t>Downstream</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en-US" sz="1200" u="none" strike="noStrike">
                          <a:effectLst/>
                        </a:rPr>
                        <a:t> $237,746 </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en-US" sz="1200" u="none" strike="noStrike" dirty="0">
                          <a:effectLst/>
                        </a:rPr>
                        <a:t> $10,243 </a:t>
                      </a:r>
                      <a:endParaRPr lang="en-US" sz="1200" b="0" i="0" u="none" strike="noStrike" dirty="0">
                        <a:solidFill>
                          <a:srgbClr val="000000"/>
                        </a:solidFill>
                        <a:effectLst/>
                        <a:latin typeface="Calibri" charset="0"/>
                      </a:endParaRPr>
                    </a:p>
                  </a:txBody>
                  <a:tcPr marL="12700" marR="12700" marT="12700" marB="0" anchor="b"/>
                </a:tc>
                <a:tc>
                  <a:txBody>
                    <a:bodyPr/>
                    <a:lstStyle/>
                    <a:p>
                      <a:pPr algn="r" fontAlgn="b"/>
                      <a:r>
                        <a:rPr lang="en-US" sz="1200" u="none" strike="noStrike">
                          <a:effectLst/>
                        </a:rPr>
                        <a:t> $1,020,219 </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en-US" sz="1200" u="none" strike="noStrike">
                          <a:effectLst/>
                        </a:rPr>
                        <a:t> $17,523 </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43.44%</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nb-NO" sz="1200" u="none" strike="noStrike">
                          <a:effectLst/>
                        </a:rPr>
                        <a:t>0.85</a:t>
                      </a:r>
                      <a:endParaRPr lang="nb-NO" sz="1200" b="0" i="0" u="none" strike="noStrike">
                        <a:solidFill>
                          <a:srgbClr val="000000"/>
                        </a:solidFill>
                        <a:effectLst/>
                        <a:latin typeface="Calibri" charset="0"/>
                      </a:endParaRPr>
                    </a:p>
                  </a:txBody>
                  <a:tcPr marL="12700" marR="12700" marT="12700" marB="0" anchor="b"/>
                </a:tc>
              </a:tr>
              <a:tr h="228600">
                <a:tc>
                  <a:txBody>
                    <a:bodyPr/>
                    <a:lstStyle/>
                    <a:p>
                      <a:pPr algn="l" fontAlgn="b"/>
                      <a:r>
                        <a:rPr lang="en-US" sz="1200" u="none" strike="noStrike">
                          <a:effectLst/>
                        </a:rPr>
                        <a:t>Corporate</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en-US" sz="1200" u="none" strike="noStrike">
                          <a:effectLst/>
                        </a:rPr>
                        <a:t> $96 </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en-US" sz="1200" u="none" strike="noStrike" dirty="0">
                          <a:effectLst/>
                        </a:rPr>
                        <a:t> $(425)</a:t>
                      </a:r>
                      <a:endParaRPr lang="en-US" sz="1200" b="0" i="0" u="none" strike="noStrike" dirty="0">
                        <a:solidFill>
                          <a:srgbClr val="000000"/>
                        </a:solidFill>
                        <a:effectLst/>
                        <a:latin typeface="Calibri" charset="0"/>
                      </a:endParaRPr>
                    </a:p>
                  </a:txBody>
                  <a:tcPr marL="12700" marR="12700" marT="12700" marB="0" anchor="b"/>
                </a:tc>
                <a:tc>
                  <a:txBody>
                    <a:bodyPr/>
                    <a:lstStyle/>
                    <a:p>
                      <a:pPr algn="r" fontAlgn="b"/>
                      <a:r>
                        <a:rPr lang="en-US" sz="1200" u="none" strike="noStrike">
                          <a:effectLst/>
                        </a:rPr>
                        <a:t> $362 </a:t>
                      </a:r>
                      <a:endParaRPr lang="en-US" sz="1200" b="0" i="0" u="none" strike="noStrike">
                        <a:solidFill>
                          <a:srgbClr val="000000"/>
                        </a:solidFill>
                        <a:effectLst/>
                        <a:latin typeface="Calibri" charset="0"/>
                      </a:endParaRPr>
                    </a:p>
                  </a:txBody>
                  <a:tcPr marL="12700" marR="12700" marT="12700" marB="0" anchor="b"/>
                </a:tc>
                <a:tc>
                  <a:txBody>
                    <a:bodyPr/>
                    <a:lstStyle/>
                    <a:p>
                      <a:pPr algn="r" fontAlgn="b"/>
                      <a:r>
                        <a:rPr lang="en-US" sz="1200" u="none" strike="noStrike">
                          <a:effectLst/>
                        </a:rPr>
                        <a:t> $(209)</a:t>
                      </a:r>
                      <a:endParaRPr lang="en-US" sz="1200" b="0" i="0" u="none" strike="noStrike">
                        <a:solidFill>
                          <a:srgbClr val="000000"/>
                        </a:solidFill>
                        <a:effectLst/>
                        <a:latin typeface="Calibri" charset="0"/>
                      </a:endParaRPr>
                    </a:p>
                  </a:txBody>
                  <a:tcPr marL="12700" marR="12700" marT="12700" marB="0" anchor="b"/>
                </a:tc>
                <a:tc>
                  <a:txBody>
                    <a:bodyPr/>
                    <a:lstStyle/>
                    <a:p>
                      <a:pPr algn="l" fontAlgn="b"/>
                      <a:r>
                        <a:rPr lang="sk-SK" sz="1200" u="none" strike="noStrike">
                          <a:effectLst/>
                        </a:rPr>
                        <a:t> </a:t>
                      </a:r>
                      <a:endParaRPr lang="sk-SK" sz="1200" b="0" i="0" u="none" strike="noStrike">
                        <a:solidFill>
                          <a:srgbClr val="000000"/>
                        </a:solidFill>
                        <a:effectLst/>
                        <a:latin typeface="Calibri" charset="0"/>
                      </a:endParaRPr>
                    </a:p>
                  </a:txBody>
                  <a:tcPr marL="12700" marR="12700" marT="12700" marB="0" anchor="b"/>
                </a:tc>
                <a:tc>
                  <a:txBody>
                    <a:bodyPr/>
                    <a:lstStyle/>
                    <a:p>
                      <a:pPr algn="l" fontAlgn="b"/>
                      <a:r>
                        <a:rPr lang="sk-SK" sz="1200" u="none" strike="noStrike">
                          <a:effectLst/>
                        </a:rPr>
                        <a:t> </a:t>
                      </a:r>
                      <a:endParaRPr lang="sk-SK" sz="1200" b="0" i="0" u="none" strike="noStrike">
                        <a:solidFill>
                          <a:srgbClr val="000000"/>
                        </a:solidFill>
                        <a:effectLst/>
                        <a:latin typeface="Calibri" charset="0"/>
                      </a:endParaRPr>
                    </a:p>
                  </a:txBody>
                  <a:tcPr marL="12700" marR="12700" marT="12700" marB="0" anchor="b"/>
                </a:tc>
              </a:tr>
              <a:tr h="228600">
                <a:tc>
                  <a:txBody>
                    <a:bodyPr/>
                    <a:lstStyle/>
                    <a:p>
                      <a:pPr algn="l" fontAlgn="b"/>
                      <a:r>
                        <a:rPr lang="en-US" sz="1200" u="none" strike="noStrike">
                          <a:effectLst/>
                        </a:rPr>
                        <a:t>Shell</a:t>
                      </a:r>
                      <a:endParaRPr lang="en-US" sz="1200" b="1" i="0" u="none" strike="noStrike">
                        <a:solidFill>
                          <a:srgbClr val="000000"/>
                        </a:solidFill>
                        <a:effectLst/>
                        <a:latin typeface="Calibri" charset="0"/>
                      </a:endParaRPr>
                    </a:p>
                  </a:txBody>
                  <a:tcPr marL="12700" marR="12700" marT="12700" marB="0" anchor="b"/>
                </a:tc>
                <a:tc>
                  <a:txBody>
                    <a:bodyPr/>
                    <a:lstStyle/>
                    <a:p>
                      <a:pPr algn="r" fontAlgn="b"/>
                      <a:r>
                        <a:rPr lang="en-US" sz="1200" u="none" strike="noStrike">
                          <a:effectLst/>
                        </a:rPr>
                        <a:t> $291,769 </a:t>
                      </a:r>
                      <a:endParaRPr lang="en-US" sz="1200" b="1" i="0" u="none" strike="noStrike">
                        <a:solidFill>
                          <a:srgbClr val="000000"/>
                        </a:solidFill>
                        <a:effectLst/>
                        <a:latin typeface="Calibri" charset="0"/>
                      </a:endParaRPr>
                    </a:p>
                  </a:txBody>
                  <a:tcPr marL="12700" marR="12700" marT="12700" marB="0" anchor="b"/>
                </a:tc>
                <a:tc>
                  <a:txBody>
                    <a:bodyPr/>
                    <a:lstStyle/>
                    <a:p>
                      <a:pPr algn="r" fontAlgn="b"/>
                      <a:r>
                        <a:rPr lang="en-US" sz="1200" u="none" strike="noStrike">
                          <a:effectLst/>
                        </a:rPr>
                        <a:t> $4,155 </a:t>
                      </a:r>
                      <a:endParaRPr lang="en-US" sz="1200" b="1" i="0" u="none" strike="noStrike">
                        <a:solidFill>
                          <a:srgbClr val="000000"/>
                        </a:solidFill>
                        <a:effectLst/>
                        <a:latin typeface="Calibri" charset="0"/>
                      </a:endParaRPr>
                    </a:p>
                  </a:txBody>
                  <a:tcPr marL="12700" marR="12700" marT="12700" marB="0" anchor="b"/>
                </a:tc>
                <a:tc>
                  <a:txBody>
                    <a:bodyPr/>
                    <a:lstStyle/>
                    <a:p>
                      <a:pPr algn="r" fontAlgn="b"/>
                      <a:r>
                        <a:rPr lang="en-US" sz="1200" u="none" strike="noStrike">
                          <a:effectLst/>
                        </a:rPr>
                        <a:t> $1,259,706 </a:t>
                      </a:r>
                      <a:endParaRPr lang="en-US" sz="1200" b="1" i="0" u="none" strike="noStrike">
                        <a:solidFill>
                          <a:srgbClr val="000000"/>
                        </a:solidFill>
                        <a:effectLst/>
                        <a:latin typeface="Calibri" charset="0"/>
                      </a:endParaRPr>
                    </a:p>
                  </a:txBody>
                  <a:tcPr marL="12700" marR="12700" marT="12700" marB="0" anchor="b"/>
                </a:tc>
                <a:tc>
                  <a:txBody>
                    <a:bodyPr/>
                    <a:lstStyle/>
                    <a:p>
                      <a:pPr algn="r" fontAlgn="b"/>
                      <a:r>
                        <a:rPr lang="en-US" sz="1200" u="none" strike="noStrike">
                          <a:effectLst/>
                        </a:rPr>
                        <a:t> $40,130 </a:t>
                      </a:r>
                      <a:endParaRPr lang="en-US" sz="1200" b="1"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100.00%</a:t>
                      </a:r>
                      <a:endParaRPr lang="pt-BR" sz="1200" b="1" i="0" u="none" strike="noStrike">
                        <a:solidFill>
                          <a:srgbClr val="000000"/>
                        </a:solidFill>
                        <a:effectLst/>
                        <a:latin typeface="Calibri" charset="0"/>
                      </a:endParaRPr>
                    </a:p>
                  </a:txBody>
                  <a:tcPr marL="12700" marR="12700" marT="12700" marB="0" anchor="b"/>
                </a:tc>
                <a:tc>
                  <a:txBody>
                    <a:bodyPr/>
                    <a:lstStyle/>
                    <a:p>
                      <a:pPr algn="ctr" fontAlgn="b"/>
                      <a:r>
                        <a:rPr lang="nb-NO" sz="1200" u="none" strike="noStrike" dirty="0">
                          <a:effectLst/>
                        </a:rPr>
                        <a:t>1.01</a:t>
                      </a:r>
                      <a:endParaRPr lang="nb-NO" sz="1200" b="1" i="0" u="none" strike="noStrike" dirty="0">
                        <a:solidFill>
                          <a:srgbClr val="000000"/>
                        </a:solidFill>
                        <a:effectLst/>
                        <a:latin typeface="Calibri" charset="0"/>
                      </a:endParaRPr>
                    </a:p>
                  </a:txBody>
                  <a:tcPr marL="12700" marR="12700" marT="12700" marB="0" anchor="b"/>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Shell</a:t>
            </a:r>
            <a:r>
              <a:rPr lang="ja-JP" altLang="en-US">
                <a:ea typeface="ＭＳ Ｐゴシック" charset="-128"/>
              </a:rPr>
              <a:t>’</a:t>
            </a:r>
            <a:r>
              <a:rPr lang="en-US" altLang="ja-JP">
                <a:ea typeface="ＭＳ Ｐゴシック" charset="-128"/>
              </a:rPr>
              <a:t>s Cost of Equity</a:t>
            </a:r>
            <a:endParaRPr lang="en-US" altLang="en-US">
              <a:ea typeface="ＭＳ Ｐゴシック" charset="-128"/>
            </a:endParaRPr>
          </a:p>
        </p:txBody>
      </p:sp>
      <p:sp>
        <p:nvSpPr>
          <p:cNvPr id="71682" name="Content Placeholder 5"/>
          <p:cNvSpPr>
            <a:spLocks noGrp="1"/>
          </p:cNvSpPr>
          <p:nvPr>
            <p:ph sz="quarter" idx="1"/>
          </p:nvPr>
        </p:nvSpPr>
        <p:spPr>
          <a:xfrm>
            <a:off x="612775" y="1676400"/>
            <a:ext cx="8153400" cy="4495800"/>
          </a:xfrm>
        </p:spPr>
        <p:txBody>
          <a:bodyPr/>
          <a:lstStyle/>
          <a:p>
            <a:pPr eaLnBrk="1" hangingPunct="1"/>
            <a:endParaRPr lang="en-US" altLang="en-US" dirty="0">
              <a:ea typeface="ＭＳ Ｐゴシック" charset="-128"/>
            </a:endParaRPr>
          </a:p>
          <a:p>
            <a:pPr eaLnBrk="1" hangingPunct="1"/>
            <a:endParaRPr lang="en-US" altLang="en-US" dirty="0">
              <a:ea typeface="ＭＳ Ｐゴシック" charset="-128"/>
            </a:endParaRPr>
          </a:p>
          <a:p>
            <a:pPr eaLnBrk="1" hangingPunct="1"/>
            <a:endParaRPr lang="en-US" altLang="en-US" dirty="0">
              <a:ea typeface="ＭＳ Ｐゴシック" charset="-128"/>
            </a:endParaRPr>
          </a:p>
        </p:txBody>
      </p:sp>
      <p:graphicFrame>
        <p:nvGraphicFramePr>
          <p:cNvPr id="2" name="Table 1"/>
          <p:cNvGraphicFramePr>
            <a:graphicFrameLocks noGrp="1"/>
          </p:cNvGraphicFramePr>
          <p:nvPr>
            <p:extLst>
              <p:ext uri="{D42A27DB-BD31-4B8C-83A1-F6EECF244321}">
                <p14:modId xmlns:p14="http://schemas.microsoft.com/office/powerpoint/2010/main" val="1102189392"/>
              </p:ext>
            </p:extLst>
          </p:nvPr>
        </p:nvGraphicFramePr>
        <p:xfrm>
          <a:off x="612775" y="1828800"/>
          <a:ext cx="8153400" cy="1752600"/>
        </p:xfrm>
        <a:graphic>
          <a:graphicData uri="http://schemas.openxmlformats.org/drawingml/2006/table">
            <a:tbl>
              <a:tblPr>
                <a:tableStyleId>{5C22544A-7EE6-4342-B048-85BDC9FD1C3A}</a:tableStyleId>
              </a:tblPr>
              <a:tblGrid>
                <a:gridCol w="1091867"/>
                <a:gridCol w="1269888"/>
                <a:gridCol w="1341098"/>
                <a:gridCol w="1364835"/>
                <a:gridCol w="1222417"/>
                <a:gridCol w="1863295"/>
              </a:tblGrid>
              <a:tr h="438150">
                <a:tc>
                  <a:txBody>
                    <a:bodyPr/>
                    <a:lstStyle/>
                    <a:p>
                      <a:pPr algn="l" fontAlgn="b"/>
                      <a:r>
                        <a:rPr lang="en-US" sz="1600" i="1" u="none" strike="noStrike" dirty="0">
                          <a:effectLst/>
                        </a:rPr>
                        <a:t>Business</a:t>
                      </a:r>
                      <a:endParaRPr lang="en-US" sz="1600" b="0" i="1" u="none" strike="noStrike" dirty="0">
                        <a:solidFill>
                          <a:srgbClr val="000000"/>
                        </a:solidFill>
                        <a:effectLst/>
                        <a:latin typeface="Calibri" charset="0"/>
                      </a:endParaRPr>
                    </a:p>
                  </a:txBody>
                  <a:tcPr marL="12700" marR="12700" marT="12700" marB="0" anchor="b"/>
                </a:tc>
                <a:tc>
                  <a:txBody>
                    <a:bodyPr/>
                    <a:lstStyle/>
                    <a:p>
                      <a:pPr algn="ctr" fontAlgn="b"/>
                      <a:r>
                        <a:rPr lang="en-US" sz="1600" i="1" u="none" strike="noStrike" dirty="0">
                          <a:effectLst/>
                        </a:rPr>
                        <a:t>% of Company</a:t>
                      </a:r>
                      <a:endParaRPr lang="en-US" sz="1600" b="0" i="1" u="none" strike="noStrike" dirty="0">
                        <a:solidFill>
                          <a:srgbClr val="000000"/>
                        </a:solidFill>
                        <a:effectLst/>
                        <a:latin typeface="Calibri" charset="0"/>
                      </a:endParaRPr>
                    </a:p>
                  </a:txBody>
                  <a:tcPr marL="12700" marR="12700" marT="12700" marB="0" anchor="b"/>
                </a:tc>
                <a:tc>
                  <a:txBody>
                    <a:bodyPr/>
                    <a:lstStyle/>
                    <a:p>
                      <a:pPr algn="ctr" fontAlgn="b"/>
                      <a:r>
                        <a:rPr lang="en-US" sz="1600" i="1" u="none" strike="noStrike" dirty="0">
                          <a:effectLst/>
                        </a:rPr>
                        <a:t>Unlevered Beta</a:t>
                      </a:r>
                      <a:endParaRPr lang="en-US" sz="1600" b="0" i="1" u="none" strike="noStrike" dirty="0">
                        <a:solidFill>
                          <a:srgbClr val="000000"/>
                        </a:solidFill>
                        <a:effectLst/>
                        <a:latin typeface="Calibri" charset="0"/>
                      </a:endParaRPr>
                    </a:p>
                  </a:txBody>
                  <a:tcPr marL="12700" marR="12700" marT="12700" marB="0" anchor="b"/>
                </a:tc>
                <a:tc>
                  <a:txBody>
                    <a:bodyPr/>
                    <a:lstStyle/>
                    <a:p>
                      <a:pPr algn="ctr" fontAlgn="b"/>
                      <a:r>
                        <a:rPr lang="en-US" sz="1600" i="1" u="none" strike="noStrike">
                          <a:effectLst/>
                        </a:rPr>
                        <a:t>D/E Ratio</a:t>
                      </a:r>
                      <a:endParaRPr lang="en-US" sz="1600" b="0" i="1" u="none" strike="noStrike">
                        <a:solidFill>
                          <a:srgbClr val="000000"/>
                        </a:solidFill>
                        <a:effectLst/>
                        <a:latin typeface="Calibri" charset="0"/>
                      </a:endParaRPr>
                    </a:p>
                  </a:txBody>
                  <a:tcPr marL="12700" marR="12700" marT="12700" marB="0" anchor="b"/>
                </a:tc>
                <a:tc>
                  <a:txBody>
                    <a:bodyPr/>
                    <a:lstStyle/>
                    <a:p>
                      <a:pPr algn="ctr" fontAlgn="b"/>
                      <a:r>
                        <a:rPr lang="en-US" sz="1600" i="1" u="none" strike="noStrike">
                          <a:effectLst/>
                        </a:rPr>
                        <a:t>Beta</a:t>
                      </a:r>
                      <a:endParaRPr lang="en-US" sz="1600" b="0" i="1" u="none" strike="noStrike">
                        <a:solidFill>
                          <a:srgbClr val="000000"/>
                        </a:solidFill>
                        <a:effectLst/>
                        <a:latin typeface="Calibri" charset="0"/>
                      </a:endParaRPr>
                    </a:p>
                  </a:txBody>
                  <a:tcPr marL="12700" marR="12700" marT="12700" marB="0" anchor="b"/>
                </a:tc>
                <a:tc>
                  <a:txBody>
                    <a:bodyPr/>
                    <a:lstStyle/>
                    <a:p>
                      <a:pPr algn="ctr" fontAlgn="b"/>
                      <a:r>
                        <a:rPr lang="en-US" sz="1600" i="1" u="none" strike="noStrike" dirty="0">
                          <a:effectLst/>
                        </a:rPr>
                        <a:t>Cost of Equity (in US$)</a:t>
                      </a:r>
                      <a:endParaRPr lang="en-US" sz="1600" b="0" i="1" u="none" strike="noStrike" dirty="0">
                        <a:solidFill>
                          <a:srgbClr val="000000"/>
                        </a:solidFill>
                        <a:effectLst/>
                        <a:latin typeface="Calibri" charset="0"/>
                      </a:endParaRPr>
                    </a:p>
                  </a:txBody>
                  <a:tcPr marL="12700" marR="12700" marT="12700" marB="0" anchor="b"/>
                </a:tc>
              </a:tr>
              <a:tr h="438150">
                <a:tc>
                  <a:txBody>
                    <a:bodyPr/>
                    <a:lstStyle/>
                    <a:p>
                      <a:pPr algn="l" fontAlgn="b"/>
                      <a:r>
                        <a:rPr lang="en-US" sz="1600" u="none" strike="noStrike">
                          <a:effectLst/>
                        </a:rPr>
                        <a:t>Upstream</a:t>
                      </a:r>
                      <a:endParaRPr lang="en-US" sz="1600" b="0" i="0" u="none" strike="noStrike">
                        <a:solidFill>
                          <a:srgbClr val="000000"/>
                        </a:solidFill>
                        <a:effectLst/>
                        <a:latin typeface="Calibri" charset="0"/>
                      </a:endParaRPr>
                    </a:p>
                  </a:txBody>
                  <a:tcPr marL="12700" marR="12700" marT="12700" marB="0" anchor="b"/>
                </a:tc>
                <a:tc>
                  <a:txBody>
                    <a:bodyPr/>
                    <a:lstStyle/>
                    <a:p>
                      <a:pPr algn="ctr" fontAlgn="b"/>
                      <a:r>
                        <a:rPr lang="hr-HR" sz="1600" u="none" strike="noStrike" dirty="0">
                          <a:effectLst/>
                        </a:rPr>
                        <a:t>56.56%</a:t>
                      </a:r>
                      <a:endParaRPr lang="hr-HR" sz="1600" b="0" i="0" u="none" strike="noStrike" dirty="0">
                        <a:solidFill>
                          <a:srgbClr val="000000"/>
                        </a:solidFill>
                        <a:effectLst/>
                        <a:latin typeface="Calibri" charset="0"/>
                      </a:endParaRPr>
                    </a:p>
                  </a:txBody>
                  <a:tcPr marL="12700" marR="12700" marT="12700" marB="0" anchor="b"/>
                </a:tc>
                <a:tc>
                  <a:txBody>
                    <a:bodyPr/>
                    <a:lstStyle/>
                    <a:p>
                      <a:pPr algn="ctr" fontAlgn="b"/>
                      <a:r>
                        <a:rPr lang="hr-HR" sz="1600" u="none" strike="noStrike" dirty="0">
                          <a:effectLst/>
                        </a:rPr>
                        <a:t>1.13</a:t>
                      </a:r>
                      <a:endParaRPr lang="hr-HR" sz="1600" b="0" i="0" u="none" strike="noStrike" dirty="0">
                        <a:solidFill>
                          <a:srgbClr val="000000"/>
                        </a:solidFill>
                        <a:effectLst/>
                        <a:latin typeface="Calibri" charset="0"/>
                      </a:endParaRPr>
                    </a:p>
                  </a:txBody>
                  <a:tcPr marL="12700" marR="12700" marT="12700" marB="0" anchor="b"/>
                </a:tc>
                <a:tc>
                  <a:txBody>
                    <a:bodyPr/>
                    <a:lstStyle/>
                    <a:p>
                      <a:pPr algn="ctr" fontAlgn="b"/>
                      <a:r>
                        <a:rPr lang="pt-BR" sz="1600" u="none" strike="noStrike">
                          <a:effectLst/>
                        </a:rPr>
                        <a:t>30.63%</a:t>
                      </a:r>
                      <a:endParaRPr lang="pt-BR" sz="1600" b="0" i="0" u="none" strike="noStrike">
                        <a:solidFill>
                          <a:srgbClr val="000000"/>
                        </a:solidFill>
                        <a:effectLst/>
                        <a:latin typeface="Calibri" charset="0"/>
                      </a:endParaRPr>
                    </a:p>
                  </a:txBody>
                  <a:tcPr marL="12700" marR="12700" marT="12700" marB="0" anchor="b"/>
                </a:tc>
                <a:tc>
                  <a:txBody>
                    <a:bodyPr/>
                    <a:lstStyle/>
                    <a:p>
                      <a:pPr algn="ctr" fontAlgn="b"/>
                      <a:r>
                        <a:rPr lang="uk-UA" sz="1600" u="none" strike="noStrike" dirty="0">
                          <a:effectLst/>
                        </a:rPr>
                        <a:t>1.39</a:t>
                      </a:r>
                      <a:endParaRPr lang="uk-UA" sz="1600" b="0" i="0" u="none" strike="noStrike" dirty="0">
                        <a:solidFill>
                          <a:srgbClr val="000000"/>
                        </a:solidFill>
                        <a:effectLst/>
                        <a:latin typeface="Calibri" charset="0"/>
                      </a:endParaRPr>
                    </a:p>
                  </a:txBody>
                  <a:tcPr marL="12700" marR="12700" marT="12700" marB="0" anchor="b"/>
                </a:tc>
                <a:tc>
                  <a:txBody>
                    <a:bodyPr/>
                    <a:lstStyle/>
                    <a:p>
                      <a:pPr algn="ctr" fontAlgn="b"/>
                      <a:r>
                        <a:rPr lang="hr-HR" sz="1600" u="none" strike="noStrike" dirty="0">
                          <a:effectLst/>
                        </a:rPr>
                        <a:t>13.47%</a:t>
                      </a:r>
                      <a:endParaRPr lang="hr-HR" sz="1600" b="0" i="0" u="none" strike="noStrike" dirty="0">
                        <a:solidFill>
                          <a:srgbClr val="000000"/>
                        </a:solidFill>
                        <a:effectLst/>
                        <a:latin typeface="Calibri" charset="0"/>
                      </a:endParaRPr>
                    </a:p>
                  </a:txBody>
                  <a:tcPr marL="12700" marR="12700" marT="12700" marB="0" anchor="b"/>
                </a:tc>
              </a:tr>
              <a:tr h="438150">
                <a:tc>
                  <a:txBody>
                    <a:bodyPr/>
                    <a:lstStyle/>
                    <a:p>
                      <a:pPr algn="l" fontAlgn="b"/>
                      <a:r>
                        <a:rPr lang="en-US" sz="1600" u="none" strike="noStrike">
                          <a:effectLst/>
                        </a:rPr>
                        <a:t>Downstream</a:t>
                      </a:r>
                      <a:endParaRPr lang="en-US" sz="1600" b="0" i="0" u="none" strike="noStrike">
                        <a:solidFill>
                          <a:srgbClr val="000000"/>
                        </a:solidFill>
                        <a:effectLst/>
                        <a:latin typeface="Calibri" charset="0"/>
                      </a:endParaRPr>
                    </a:p>
                  </a:txBody>
                  <a:tcPr marL="12700" marR="12700" marT="12700" marB="0" anchor="b"/>
                </a:tc>
                <a:tc>
                  <a:txBody>
                    <a:bodyPr/>
                    <a:lstStyle/>
                    <a:p>
                      <a:pPr algn="ctr" fontAlgn="b"/>
                      <a:r>
                        <a:rPr lang="hr-HR" sz="1600" u="none" strike="noStrike">
                          <a:effectLst/>
                        </a:rPr>
                        <a:t>43.44%</a:t>
                      </a:r>
                      <a:endParaRPr lang="hr-HR" sz="1600" b="0" i="0" u="none" strike="noStrike">
                        <a:solidFill>
                          <a:srgbClr val="000000"/>
                        </a:solidFill>
                        <a:effectLst/>
                        <a:latin typeface="Calibri" charset="0"/>
                      </a:endParaRPr>
                    </a:p>
                  </a:txBody>
                  <a:tcPr marL="12700" marR="12700" marT="12700" marB="0" anchor="b"/>
                </a:tc>
                <a:tc>
                  <a:txBody>
                    <a:bodyPr/>
                    <a:lstStyle/>
                    <a:p>
                      <a:pPr algn="ctr" fontAlgn="b"/>
                      <a:r>
                        <a:rPr lang="nb-NO" sz="1600" u="none" strike="noStrike">
                          <a:effectLst/>
                        </a:rPr>
                        <a:t>0.85</a:t>
                      </a:r>
                      <a:endParaRPr lang="nb-NO" sz="1600" b="0" i="0" u="none" strike="noStrike">
                        <a:solidFill>
                          <a:srgbClr val="000000"/>
                        </a:solidFill>
                        <a:effectLst/>
                        <a:latin typeface="Calibri" charset="0"/>
                      </a:endParaRPr>
                    </a:p>
                  </a:txBody>
                  <a:tcPr marL="12700" marR="12700" marT="12700" marB="0" anchor="b"/>
                </a:tc>
                <a:tc>
                  <a:txBody>
                    <a:bodyPr/>
                    <a:lstStyle/>
                    <a:p>
                      <a:pPr algn="ctr" fontAlgn="b"/>
                      <a:r>
                        <a:rPr lang="pt-BR" sz="1600" u="none" strike="noStrike" dirty="0">
                          <a:effectLst/>
                        </a:rPr>
                        <a:t>30.63%</a:t>
                      </a:r>
                      <a:endParaRPr lang="pt-BR" sz="1600" b="0" i="0" u="none" strike="noStrike" dirty="0">
                        <a:solidFill>
                          <a:srgbClr val="000000"/>
                        </a:solidFill>
                        <a:effectLst/>
                        <a:latin typeface="Calibri" charset="0"/>
                      </a:endParaRPr>
                    </a:p>
                  </a:txBody>
                  <a:tcPr marL="12700" marR="12700" marT="12700" marB="0" anchor="b"/>
                </a:tc>
                <a:tc>
                  <a:txBody>
                    <a:bodyPr/>
                    <a:lstStyle/>
                    <a:p>
                      <a:pPr algn="ctr" fontAlgn="b"/>
                      <a:r>
                        <a:rPr lang="hr-HR" sz="1600" u="none" strike="noStrike" dirty="0">
                          <a:effectLst/>
                        </a:rPr>
                        <a:t>1.05</a:t>
                      </a:r>
                      <a:endParaRPr lang="hr-HR" sz="1600" b="0" i="0" u="none" strike="noStrike" dirty="0">
                        <a:solidFill>
                          <a:srgbClr val="000000"/>
                        </a:solidFill>
                        <a:effectLst/>
                        <a:latin typeface="Calibri" charset="0"/>
                      </a:endParaRPr>
                    </a:p>
                  </a:txBody>
                  <a:tcPr marL="12700" marR="12700" marT="12700" marB="0" anchor="b"/>
                </a:tc>
                <a:tc>
                  <a:txBody>
                    <a:bodyPr/>
                    <a:lstStyle/>
                    <a:p>
                      <a:pPr algn="ctr" fontAlgn="b"/>
                      <a:r>
                        <a:rPr lang="pt-BR" sz="1600" u="none" strike="noStrike">
                          <a:effectLst/>
                        </a:rPr>
                        <a:t>10.63%</a:t>
                      </a:r>
                      <a:endParaRPr lang="pt-BR" sz="1600" b="0" i="0" u="none" strike="noStrike">
                        <a:solidFill>
                          <a:srgbClr val="000000"/>
                        </a:solidFill>
                        <a:effectLst/>
                        <a:latin typeface="Calibri" charset="0"/>
                      </a:endParaRPr>
                    </a:p>
                  </a:txBody>
                  <a:tcPr marL="12700" marR="12700" marT="12700" marB="0" anchor="b"/>
                </a:tc>
              </a:tr>
              <a:tr h="438150">
                <a:tc>
                  <a:txBody>
                    <a:bodyPr/>
                    <a:lstStyle/>
                    <a:p>
                      <a:pPr algn="l" fontAlgn="b"/>
                      <a:r>
                        <a:rPr lang="en-US" sz="1600" b="1" u="none" strike="noStrike" dirty="0">
                          <a:effectLst/>
                        </a:rPr>
                        <a:t>Shell</a:t>
                      </a:r>
                      <a:endParaRPr lang="en-US" sz="1600" b="1" i="0" u="none" strike="noStrike" dirty="0">
                        <a:solidFill>
                          <a:srgbClr val="000000"/>
                        </a:solidFill>
                        <a:effectLst/>
                        <a:latin typeface="Calibri" charset="0"/>
                      </a:endParaRPr>
                    </a:p>
                  </a:txBody>
                  <a:tcPr marL="12700" marR="12700" marT="12700" marB="0" anchor="b"/>
                </a:tc>
                <a:tc>
                  <a:txBody>
                    <a:bodyPr/>
                    <a:lstStyle/>
                    <a:p>
                      <a:pPr algn="ctr" fontAlgn="b"/>
                      <a:r>
                        <a:rPr lang="pt-BR" sz="1600" b="1" u="none" strike="noStrike" dirty="0">
                          <a:effectLst/>
                        </a:rPr>
                        <a:t>100.00%</a:t>
                      </a:r>
                      <a:endParaRPr lang="pt-BR" sz="1600" b="1" i="0" u="none" strike="noStrike" dirty="0">
                        <a:solidFill>
                          <a:srgbClr val="000000"/>
                        </a:solidFill>
                        <a:effectLst/>
                        <a:latin typeface="Calibri" charset="0"/>
                      </a:endParaRPr>
                    </a:p>
                  </a:txBody>
                  <a:tcPr marL="12700" marR="12700" marT="12700" marB="0" anchor="b"/>
                </a:tc>
                <a:tc>
                  <a:txBody>
                    <a:bodyPr/>
                    <a:lstStyle/>
                    <a:p>
                      <a:pPr algn="ctr" fontAlgn="b"/>
                      <a:r>
                        <a:rPr lang="nb-NO" sz="1600" b="1" u="none" strike="noStrike" dirty="0">
                          <a:effectLst/>
                        </a:rPr>
                        <a:t>1.01</a:t>
                      </a:r>
                      <a:endParaRPr lang="nb-NO" sz="1600" b="1" i="0" u="none" strike="noStrike" dirty="0">
                        <a:solidFill>
                          <a:srgbClr val="000000"/>
                        </a:solidFill>
                        <a:effectLst/>
                        <a:latin typeface="Calibri" charset="0"/>
                      </a:endParaRPr>
                    </a:p>
                  </a:txBody>
                  <a:tcPr marL="12700" marR="12700" marT="12700" marB="0" anchor="b"/>
                </a:tc>
                <a:tc>
                  <a:txBody>
                    <a:bodyPr/>
                    <a:lstStyle/>
                    <a:p>
                      <a:pPr algn="ctr" fontAlgn="b"/>
                      <a:r>
                        <a:rPr lang="pt-BR" sz="1600" b="1" u="none" strike="noStrike" dirty="0">
                          <a:effectLst/>
                        </a:rPr>
                        <a:t>30.63%</a:t>
                      </a:r>
                      <a:endParaRPr lang="pt-BR" sz="1600" b="1" i="0" u="none" strike="noStrike" dirty="0">
                        <a:solidFill>
                          <a:srgbClr val="000000"/>
                        </a:solidFill>
                        <a:effectLst/>
                        <a:latin typeface="Calibri" charset="0"/>
                      </a:endParaRPr>
                    </a:p>
                  </a:txBody>
                  <a:tcPr marL="12700" marR="12700" marT="12700" marB="0" anchor="b"/>
                </a:tc>
                <a:tc>
                  <a:txBody>
                    <a:bodyPr/>
                    <a:lstStyle/>
                    <a:p>
                      <a:pPr algn="ctr" fontAlgn="b"/>
                      <a:r>
                        <a:rPr lang="hr-HR" sz="1600" b="1" u="none" strike="noStrike" dirty="0">
                          <a:effectLst/>
                        </a:rPr>
                        <a:t>1.24</a:t>
                      </a:r>
                      <a:endParaRPr lang="hr-HR" sz="1600" b="1" i="0" u="none" strike="noStrike" dirty="0">
                        <a:solidFill>
                          <a:srgbClr val="000000"/>
                        </a:solidFill>
                        <a:effectLst/>
                        <a:latin typeface="Calibri" charset="0"/>
                      </a:endParaRPr>
                    </a:p>
                  </a:txBody>
                  <a:tcPr marL="12700" marR="12700" marT="12700" marB="0" anchor="b"/>
                </a:tc>
                <a:tc>
                  <a:txBody>
                    <a:bodyPr/>
                    <a:lstStyle/>
                    <a:p>
                      <a:pPr algn="ctr" fontAlgn="b"/>
                      <a:r>
                        <a:rPr lang="hr-HR" sz="1600" b="1" u="none" strike="noStrike" dirty="0">
                          <a:effectLst/>
                        </a:rPr>
                        <a:t>12.24%</a:t>
                      </a:r>
                      <a:endParaRPr lang="hr-HR" sz="1600" b="1" i="0" u="none" strike="noStrike" dirty="0">
                        <a:solidFill>
                          <a:srgbClr val="000000"/>
                        </a:solidFill>
                        <a:effectLst/>
                        <a:latin typeface="Calibri" charset="0"/>
                      </a:endParaRPr>
                    </a:p>
                  </a:txBody>
                  <a:tcPr marL="12700" marR="12700" marT="12700" marB="0" anchor="b"/>
                </a:tc>
              </a:tr>
            </a:tbl>
          </a:graphicData>
        </a:graphic>
      </p:graphicFrame>
      <p:sp>
        <p:nvSpPr>
          <p:cNvPr id="3" name="TextBox 2"/>
          <p:cNvSpPr txBox="1"/>
          <p:nvPr/>
        </p:nvSpPr>
        <p:spPr>
          <a:xfrm>
            <a:off x="5270700" y="3639234"/>
            <a:ext cx="3886000" cy="646331"/>
          </a:xfrm>
          <a:prstGeom prst="rect">
            <a:avLst/>
          </a:prstGeom>
          <a:noFill/>
        </p:spPr>
        <p:txBody>
          <a:bodyPr wrap="none" rtlCol="0">
            <a:spAutoFit/>
          </a:bodyPr>
          <a:lstStyle/>
          <a:p>
            <a:r>
              <a:rPr lang="en-US" sz="1800" dirty="0" smtClean="0"/>
              <a:t>Risk free rate in US $ = 2.00%</a:t>
            </a:r>
          </a:p>
          <a:p>
            <a:r>
              <a:rPr lang="en-US" sz="1800" dirty="0" smtClean="0"/>
              <a:t>Equity Risk Premium for Shell = 8.26%</a:t>
            </a:r>
            <a:endParaRPr lang="en-US" sz="1800" dirty="0"/>
          </a:p>
        </p:txBody>
      </p:sp>
      <p:sp>
        <p:nvSpPr>
          <p:cNvPr id="4" name="TextBox 3"/>
          <p:cNvSpPr txBox="1"/>
          <p:nvPr/>
        </p:nvSpPr>
        <p:spPr>
          <a:xfrm>
            <a:off x="914400" y="4572000"/>
            <a:ext cx="7391400" cy="1015663"/>
          </a:xfrm>
          <a:prstGeom prst="rect">
            <a:avLst/>
          </a:prstGeom>
          <a:noFill/>
        </p:spPr>
        <p:txBody>
          <a:bodyPr wrap="square" rtlCol="0">
            <a:spAutoFit/>
          </a:bodyPr>
          <a:lstStyle/>
          <a:p>
            <a:r>
              <a:rPr lang="en-US" sz="2000" dirty="0" smtClean="0"/>
              <a:t>I have allocated debt proportionately to the two businesses. Is this a fair assumption? If not, how would you allocate debt across the businesses?</a:t>
            </a:r>
            <a:endParaRPr lang="en-US" sz="20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 Discussion Issue</a:t>
            </a:r>
          </a:p>
        </p:txBody>
      </p:sp>
      <p:sp>
        <p:nvSpPr>
          <p:cNvPr id="50178"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ea typeface="+mn-ea"/>
                <a:cs typeface="+mn-cs"/>
              </a:rPr>
              <a:t>Shell is considering investing in a new refinery in Nigeria. An analysis of the earnings suggests that it will generate a return on equity of 15% (in </a:t>
            </a:r>
            <a:r>
              <a:rPr lang="en-US" b="1" dirty="0" smtClean="0">
                <a:ea typeface="+mn-ea"/>
                <a:cs typeface="+mn-cs"/>
              </a:rPr>
              <a:t>Naira</a:t>
            </a:r>
            <a:r>
              <a:rPr lang="en-US" dirty="0" smtClean="0">
                <a:ea typeface="+mn-ea"/>
                <a:cs typeface="+mn-cs"/>
              </a:rPr>
              <a:t>). Would you fund it?</a:t>
            </a:r>
          </a:p>
          <a:p>
            <a:pPr marL="822960" lvl="1" indent="-457200" eaLnBrk="1" fontAlgn="auto" hangingPunct="1">
              <a:spcAft>
                <a:spcPts val="0"/>
              </a:spcAft>
              <a:buFont typeface="+mj-lt"/>
              <a:buAutoNum type="alphaLcPeriod"/>
              <a:defRPr/>
            </a:pPr>
            <a:r>
              <a:rPr lang="en-US" dirty="0" smtClean="0">
                <a:ea typeface="+mn-ea"/>
              </a:rPr>
              <a:t>Yes. </a:t>
            </a:r>
          </a:p>
          <a:p>
            <a:pPr marL="822960" lvl="1" indent="-457200" eaLnBrk="1" fontAlgn="auto" hangingPunct="1">
              <a:spcAft>
                <a:spcPts val="0"/>
              </a:spcAft>
              <a:buFont typeface="+mj-lt"/>
              <a:buAutoNum type="alphaLcPeriod"/>
              <a:defRPr/>
            </a:pPr>
            <a:r>
              <a:rPr lang="en-US" dirty="0" smtClean="0">
                <a:ea typeface="+mn-ea"/>
              </a:rPr>
              <a:t>No. </a:t>
            </a:r>
          </a:p>
          <a:p>
            <a:pPr marL="365760" lvl="1" indent="0" eaLnBrk="1" fontAlgn="auto" hangingPunct="1">
              <a:spcAft>
                <a:spcPts val="0"/>
              </a:spcAft>
              <a:buFont typeface="Wingdings 2" charset="0"/>
              <a:buNone/>
              <a:defRPr/>
            </a:pPr>
            <a:r>
              <a:rPr lang="en-US" dirty="0" smtClean="0">
                <a:ea typeface="+mn-ea"/>
              </a:rPr>
              <a:t>What return on equity would this investment need to make to be justified? Why? </a:t>
            </a:r>
            <a:endParaRPr lang="en-US" dirty="0">
              <a:ea typeface="+mn-ea"/>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the Cost of Debt</a:t>
            </a:r>
          </a:p>
        </p:txBody>
      </p:sp>
      <p:sp>
        <p:nvSpPr>
          <p:cNvPr id="54274" name="Rectangle 3"/>
          <p:cNvSpPr>
            <a:spLocks noGrp="1" noChangeArrowheads="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Char char=""/>
              <a:defRPr/>
            </a:pPr>
            <a:r>
              <a:rPr lang="en-US" smtClean="0">
                <a:ea typeface="+mn-ea"/>
                <a:cs typeface="+mn-cs"/>
              </a:rPr>
              <a:t>If the firm has bonds outstanding, and the bonds are traded, the yield to maturity on a long-term, straight (no special features) bond can be used as the interest rate.</a:t>
            </a:r>
          </a:p>
          <a:p>
            <a:pPr marL="320040" indent="-320040" eaLnBrk="1" fontAlgn="auto" hangingPunct="1">
              <a:spcAft>
                <a:spcPts val="0"/>
              </a:spcAft>
              <a:buFont typeface="Wingdings"/>
              <a:buChar char=""/>
              <a:defRPr/>
            </a:pPr>
            <a:r>
              <a:rPr lang="en-US" smtClean="0">
                <a:ea typeface="+mn-ea"/>
                <a:cs typeface="+mn-cs"/>
              </a:rPr>
              <a:t>If the firm is rated, use the rating and a typical default spread on bonds with that rating to estimate the cost of debt.</a:t>
            </a:r>
          </a:p>
          <a:p>
            <a:pPr marL="320040" indent="-320040" eaLnBrk="1" fontAlgn="auto" hangingPunct="1">
              <a:spcAft>
                <a:spcPts val="0"/>
              </a:spcAft>
              <a:buFont typeface="Wingdings"/>
              <a:buChar char=""/>
              <a:defRPr/>
            </a:pPr>
            <a:r>
              <a:rPr lang="en-US" smtClean="0">
                <a:ea typeface="+mn-ea"/>
                <a:cs typeface="+mn-cs"/>
              </a:rPr>
              <a:t>If the firm is not rated, </a:t>
            </a:r>
          </a:p>
          <a:p>
            <a:pPr marL="640080" lvl="1" indent="-274320" eaLnBrk="1" fontAlgn="auto" hangingPunct="1">
              <a:spcAft>
                <a:spcPts val="0"/>
              </a:spcAft>
              <a:buFont typeface="Wingdings 2"/>
              <a:buChar char=""/>
              <a:defRPr/>
            </a:pPr>
            <a:r>
              <a:rPr lang="en-US" smtClean="0">
                <a:ea typeface="+mn-ea"/>
              </a:rPr>
              <a:t>and it has recently borrowed long term from a bank, use the interest rate on the borrowing or</a:t>
            </a:r>
          </a:p>
          <a:p>
            <a:pPr marL="640080" lvl="1" indent="-274320" eaLnBrk="1" fontAlgn="auto" hangingPunct="1">
              <a:spcAft>
                <a:spcPts val="0"/>
              </a:spcAft>
              <a:buFont typeface="Wingdings 2"/>
              <a:buChar char=""/>
              <a:defRPr/>
            </a:pPr>
            <a:r>
              <a:rPr lang="en-US" smtClean="0">
                <a:ea typeface="+mn-ea"/>
              </a:rPr>
              <a:t>estimate a synthetic rating for the company, and use the synthetic rating to arrive at a default spread and a cost of debt</a:t>
            </a:r>
          </a:p>
          <a:p>
            <a:pPr marL="320040" indent="-320040" eaLnBrk="1" fontAlgn="auto" hangingPunct="1">
              <a:spcAft>
                <a:spcPts val="0"/>
              </a:spcAft>
              <a:buFont typeface="Wingdings"/>
              <a:buChar char=""/>
              <a:defRPr/>
            </a:pPr>
            <a:r>
              <a:rPr lang="en-US" smtClean="0">
                <a:ea typeface="+mn-ea"/>
                <a:cs typeface="+mn-cs"/>
              </a:rPr>
              <a:t>The cost of debt has to be estimated in the same currency as the cost of equity and the cash flows in the valuation.</a:t>
            </a:r>
            <a:endParaRPr lang="en-US">
              <a:ea typeface="+mn-ea"/>
              <a:cs typeface="+mn-cs"/>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Estimating Synthetic Ratings</a:t>
            </a:r>
          </a:p>
        </p:txBody>
      </p:sp>
      <p:sp>
        <p:nvSpPr>
          <p:cNvPr id="77826" name="Rectangle 3"/>
          <p:cNvSpPr>
            <a:spLocks noGrp="1" noChangeArrowheads="1"/>
          </p:cNvSpPr>
          <p:nvPr>
            <p:ph sz="quarter" idx="1"/>
          </p:nvPr>
        </p:nvSpPr>
        <p:spPr>
          <a:xfrm>
            <a:off x="612775" y="1600200"/>
            <a:ext cx="8153400" cy="4495800"/>
          </a:xfrm>
        </p:spPr>
        <p:txBody>
          <a:bodyPr/>
          <a:lstStyle/>
          <a:p>
            <a:pPr eaLnBrk="1" hangingPunct="1"/>
            <a:r>
              <a:rPr lang="en-US" altLang="en-US" dirty="0">
                <a:ea typeface="ＭＳ Ｐゴシック" charset="-128"/>
              </a:rPr>
              <a:t>The rating for a firm can be estimated using the financial characteristics of the firm. In its simplest form, we can use just the interest coverage ratio:</a:t>
            </a:r>
          </a:p>
          <a:p>
            <a:pPr eaLnBrk="1" hangingPunct="1"/>
            <a:r>
              <a:rPr lang="en-US" altLang="en-US" dirty="0">
                <a:ea typeface="ＭＳ Ｐゴシック" charset="-128"/>
              </a:rPr>
              <a:t>Interest Coverage Ratio = EBIT / Interest Expenses</a:t>
            </a:r>
          </a:p>
          <a:p>
            <a:pPr eaLnBrk="1" hangingPunct="1"/>
            <a:r>
              <a:rPr lang="en-US" altLang="en-US" dirty="0">
                <a:ea typeface="ＭＳ Ｐゴシック" charset="-128"/>
              </a:rPr>
              <a:t>For </a:t>
            </a:r>
            <a:r>
              <a:rPr lang="en-US" altLang="en-US" dirty="0" smtClean="0">
                <a:ea typeface="ＭＳ Ｐゴシック" charset="-128"/>
              </a:rPr>
              <a:t>Shell, </a:t>
            </a:r>
            <a:r>
              <a:rPr lang="en-US" altLang="en-US" dirty="0">
                <a:ea typeface="ＭＳ Ｐゴシック" charset="-128"/>
              </a:rPr>
              <a:t>we obtain the following:</a:t>
            </a:r>
          </a:p>
          <a:p>
            <a:pPr lvl="1" eaLnBrk="1" hangingPunct="1"/>
            <a:r>
              <a:rPr lang="en-US" altLang="en-US" sz="2000" dirty="0" smtClean="0">
                <a:ea typeface="ＭＳ Ｐゴシック" charset="-128"/>
              </a:rPr>
              <a:t>For 2015: Operating </a:t>
            </a:r>
            <a:r>
              <a:rPr lang="en-US" altLang="en-US" sz="2000" dirty="0">
                <a:ea typeface="ＭＳ Ｐゴシック" charset="-128"/>
              </a:rPr>
              <a:t>Income/ Interest Expense = </a:t>
            </a:r>
            <a:r>
              <a:rPr lang="en-US" altLang="en-US" sz="2000" dirty="0" smtClean="0">
                <a:ea typeface="ＭＳ Ｐゴシック" charset="-128"/>
              </a:rPr>
              <a:t>-3261/1832 = -1.78</a:t>
            </a:r>
          </a:p>
          <a:p>
            <a:pPr lvl="1" eaLnBrk="1" hangingPunct="1"/>
            <a:r>
              <a:rPr lang="en-US" altLang="en-US" sz="2000" dirty="0" smtClean="0">
                <a:ea typeface="ＭＳ Ｐゴシック" charset="-128"/>
              </a:rPr>
              <a:t>For 2014: Operating Income/ Interest Expense = 19879/1517 = 13.1</a:t>
            </a:r>
          </a:p>
          <a:p>
            <a:pPr lvl="1" eaLnBrk="1" hangingPunct="1"/>
            <a:r>
              <a:rPr lang="en-US" altLang="en-US" sz="2000" dirty="0" smtClean="0">
                <a:ea typeface="ＭＳ Ｐゴシック" charset="-128"/>
              </a:rPr>
              <a:t>For 2014-15:  (19879-3261)/ (1832+1517)= 4.96</a:t>
            </a:r>
            <a:endParaRPr lang="en-US" altLang="en-US" sz="2000" dirty="0">
              <a:ea typeface="ＭＳ Ｐゴシック" charset="-128"/>
            </a:endParaRPr>
          </a:p>
          <a:p>
            <a:pPr lvl="1" eaLnBrk="1" hangingPunct="1"/>
            <a:endParaRPr lang="en-US" altLang="en-US" sz="2000" dirty="0">
              <a:ea typeface="ＭＳ Ｐゴシック" charset="-128"/>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dirty="0" smtClean="0">
                <a:ea typeface="+mj-ea"/>
                <a:cs typeface="+mj-cs"/>
              </a:rPr>
              <a:t>Interest Coverage Ratios, Ratings and Default Spreads</a:t>
            </a:r>
            <a:endParaRPr lang="en-US" dirty="0">
              <a:ea typeface="+mj-ea"/>
              <a:cs typeface="+mj-cs"/>
            </a:endParaRPr>
          </a:p>
        </p:txBody>
      </p:sp>
      <p:graphicFrame>
        <p:nvGraphicFramePr>
          <p:cNvPr id="2" name="Content Placeholder 1"/>
          <p:cNvGraphicFramePr>
            <a:graphicFrameLocks noGrp="1"/>
          </p:cNvGraphicFramePr>
          <p:nvPr>
            <p:ph sz="quarter" idx="1"/>
          </p:nvPr>
        </p:nvGraphicFramePr>
        <p:xfrm>
          <a:off x="838200" y="1676400"/>
          <a:ext cx="6248400" cy="4105280"/>
        </p:xfrm>
        <a:graphic>
          <a:graphicData uri="http://schemas.openxmlformats.org/drawingml/2006/table">
            <a:tbl>
              <a:tblPr/>
              <a:tblGrid>
                <a:gridCol w="3221831"/>
                <a:gridCol w="1562100"/>
                <a:gridCol w="1464469"/>
              </a:tblGrid>
              <a:tr h="256580">
                <a:tc>
                  <a:txBody>
                    <a:bodyPr/>
                    <a:lstStyle/>
                    <a:p>
                      <a:pPr algn="ctr" fontAlgn="b"/>
                      <a:r>
                        <a:rPr lang="en-US" sz="1600" b="0" i="1" u="none" strike="noStrike" dirty="0">
                          <a:solidFill>
                            <a:srgbClr val="000000"/>
                          </a:solidFill>
                          <a:effectLst/>
                          <a:latin typeface="Times"/>
                        </a:rPr>
                        <a:t>Interest coverage ratio</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Times"/>
                        </a:rPr>
                        <a:t>Rating is</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1" u="none" strike="noStrike">
                          <a:solidFill>
                            <a:srgbClr val="000000"/>
                          </a:solidFill>
                          <a:effectLst/>
                          <a:latin typeface="Times"/>
                        </a:rPr>
                        <a:t>Spread is</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b"/>
                      <a:r>
                        <a:rPr lang="en-US" sz="1600" b="0" i="0" u="none" strike="noStrike" dirty="0">
                          <a:solidFill>
                            <a:srgbClr val="000000"/>
                          </a:solidFill>
                          <a:effectLst/>
                          <a:latin typeface="Times"/>
                        </a:rPr>
                        <a:t>&gt; 8.5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Aaa/AAA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Times"/>
                        </a:rPr>
                        <a:t>0.40%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b"/>
                      <a:r>
                        <a:rPr lang="en-US" sz="1600" b="0" i="0" u="none" strike="noStrike">
                          <a:solidFill>
                            <a:srgbClr val="000000"/>
                          </a:solidFill>
                          <a:effectLst/>
                          <a:latin typeface="Times"/>
                        </a:rPr>
                        <a:t>6.5-8.5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Aa2/AA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Times"/>
                        </a:rPr>
                        <a:t>0.70%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b"/>
                      <a:r>
                        <a:rPr lang="en-US" sz="1600" b="0" i="0" u="none" strike="noStrike">
                          <a:solidFill>
                            <a:srgbClr val="000000"/>
                          </a:solidFill>
                          <a:effectLst/>
                          <a:latin typeface="Times"/>
                        </a:rPr>
                        <a:t>5.5-6.5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A1/A+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Times"/>
                        </a:rPr>
                        <a:t>0.90%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b"/>
                      <a:r>
                        <a:rPr lang="en-US" sz="1600" b="0" i="0" u="none" strike="noStrike">
                          <a:solidFill>
                            <a:srgbClr val="000000"/>
                          </a:solidFill>
                          <a:effectLst/>
                          <a:latin typeface="Times"/>
                        </a:rPr>
                        <a:t>4.25-5.5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A2/A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Times"/>
                        </a:rPr>
                        <a:t>1.00%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b"/>
                      <a:r>
                        <a:rPr lang="en-US" sz="1600" b="0" i="0" u="none" strike="noStrike">
                          <a:solidFill>
                            <a:srgbClr val="000000"/>
                          </a:solidFill>
                          <a:effectLst/>
                          <a:latin typeface="Times"/>
                        </a:rPr>
                        <a:t>3-4.25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A3/A-</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Times"/>
                        </a:rPr>
                        <a:t>1.20%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b"/>
                      <a:r>
                        <a:rPr lang="en-US" sz="1600" b="0" i="0" u="none" strike="noStrike">
                          <a:solidFill>
                            <a:srgbClr val="000000"/>
                          </a:solidFill>
                          <a:effectLst/>
                          <a:latin typeface="Times"/>
                        </a:rPr>
                        <a:t>2.5-3</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Baa2/BBB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Times"/>
                        </a:rPr>
                        <a:t>1.75%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b"/>
                      <a:r>
                        <a:rPr lang="en-US" sz="1600" b="0" i="0" u="none" strike="noStrike">
                          <a:solidFill>
                            <a:srgbClr val="000000"/>
                          </a:solidFill>
                          <a:effectLst/>
                          <a:latin typeface="Times"/>
                        </a:rPr>
                        <a:t>2.25-2.5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Ba1/BB+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Times"/>
                        </a:rPr>
                        <a:t>2.75%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b"/>
                      <a:r>
                        <a:rPr lang="en-US" sz="1600" b="0" i="0" u="none" strike="noStrike" dirty="0">
                          <a:solidFill>
                            <a:srgbClr val="000000"/>
                          </a:solidFill>
                          <a:effectLst/>
                          <a:latin typeface="Times"/>
                        </a:rPr>
                        <a:t>2-2.25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Ba2/BB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Times"/>
                        </a:rPr>
                        <a:t>3.25%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b"/>
                      <a:r>
                        <a:rPr lang="en-US" sz="1600" b="0" i="0" u="none" strike="noStrike">
                          <a:solidFill>
                            <a:srgbClr val="000000"/>
                          </a:solidFill>
                          <a:effectLst/>
                          <a:latin typeface="Times"/>
                        </a:rPr>
                        <a:t>1.75-2</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B1/B+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Times"/>
                        </a:rPr>
                        <a:t>4.00%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b"/>
                      <a:r>
                        <a:rPr lang="en-US" sz="1600" b="0" i="0" u="none" strike="noStrike">
                          <a:solidFill>
                            <a:srgbClr val="000000"/>
                          </a:solidFill>
                          <a:effectLst/>
                          <a:latin typeface="Times"/>
                        </a:rPr>
                        <a:t>1.5-1.75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B2/B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Times"/>
                        </a:rPr>
                        <a:t>5.00%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b"/>
                      <a:r>
                        <a:rPr lang="en-US" sz="1600" b="0" i="0" u="none" strike="noStrike">
                          <a:solidFill>
                            <a:srgbClr val="000000"/>
                          </a:solidFill>
                          <a:effectLst/>
                          <a:latin typeface="Times"/>
                        </a:rPr>
                        <a:t>1.25-1.5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B3/B-</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Times"/>
                        </a:rPr>
                        <a:t>6.00%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b"/>
                      <a:r>
                        <a:rPr lang="en-US" sz="1600" b="0" i="0" u="none" strike="noStrike">
                          <a:solidFill>
                            <a:srgbClr val="000000"/>
                          </a:solidFill>
                          <a:effectLst/>
                          <a:latin typeface="Times"/>
                        </a:rPr>
                        <a:t>0.8-1.25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C2/C</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Times"/>
                        </a:rPr>
                        <a:t>7.00%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b"/>
                      <a:r>
                        <a:rPr lang="en-US" sz="1600" b="0" i="0" u="none" strike="noStrike">
                          <a:solidFill>
                            <a:srgbClr val="000000"/>
                          </a:solidFill>
                          <a:effectLst/>
                          <a:latin typeface="Times"/>
                        </a:rPr>
                        <a:t>0.65-0.85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Ca2/CC</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Times"/>
                        </a:rPr>
                        <a:t>8.00%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b"/>
                      <a:r>
                        <a:rPr lang="en-US" sz="1600" b="0" i="0" u="none" strike="noStrike">
                          <a:solidFill>
                            <a:srgbClr val="000000"/>
                          </a:solidFill>
                          <a:effectLst/>
                          <a:latin typeface="Times"/>
                        </a:rPr>
                        <a:t>0.2-0.65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Caa/CCC</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Times"/>
                        </a:rPr>
                        <a:t>10.00%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6580">
                <a:tc>
                  <a:txBody>
                    <a:bodyPr/>
                    <a:lstStyle/>
                    <a:p>
                      <a:pPr algn="ctr" fontAlgn="b"/>
                      <a:r>
                        <a:rPr lang="en-US" sz="1600" b="0" i="0" u="none" strike="noStrike">
                          <a:solidFill>
                            <a:srgbClr val="000000"/>
                          </a:solidFill>
                          <a:effectLst/>
                          <a:latin typeface="Times"/>
                        </a:rPr>
                        <a:t>&lt;0.25</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D2/D</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a:rPr>
                        <a:t>12.00%</a:t>
                      </a:r>
                    </a:p>
                  </a:txBody>
                  <a:tcPr marL="12700" marR="12700" marT="12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79944" name="TextBox 8"/>
          <p:cNvSpPr txBox="1">
            <a:spLocks noChangeArrowheads="1"/>
          </p:cNvSpPr>
          <p:nvPr/>
        </p:nvSpPr>
        <p:spPr bwMode="auto">
          <a:xfrm>
            <a:off x="533400" y="5867400"/>
            <a:ext cx="838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800" dirty="0" smtClean="0">
                <a:latin typeface="Times" charset="0"/>
              </a:rPr>
              <a:t>Shell, </a:t>
            </a:r>
            <a:r>
              <a:rPr lang="en-US" altLang="en-US" sz="1800" dirty="0">
                <a:latin typeface="Times" charset="0"/>
              </a:rPr>
              <a:t>Market Cap &gt; $ 5 billion: 	</a:t>
            </a:r>
            <a:r>
              <a:rPr lang="en-US" altLang="en-US" sz="1800" dirty="0" smtClean="0">
                <a:latin typeface="Times" charset="0"/>
              </a:rPr>
              <a:t>4.96 </a:t>
            </a:r>
            <a:r>
              <a:rPr lang="en-US" altLang="en-US" sz="1800" dirty="0">
                <a:latin typeface="Times" charset="0"/>
              </a:rPr>
              <a:t>	</a:t>
            </a:r>
            <a:r>
              <a:rPr lang="en-US" altLang="en-US" sz="1800" dirty="0">
                <a:latin typeface="Times" charset="0"/>
                <a:sym typeface="Wingdings" charset="2"/>
              </a:rPr>
              <a:t></a:t>
            </a:r>
            <a:r>
              <a:rPr lang="en-US" altLang="en-US" sz="1800" dirty="0">
                <a:latin typeface="Times" charset="0"/>
              </a:rPr>
              <a:t> 	Synthetic rating  = </a:t>
            </a:r>
            <a:r>
              <a:rPr lang="en-US" altLang="en-US" sz="1800" dirty="0" smtClean="0">
                <a:latin typeface="Times" charset="0"/>
              </a:rPr>
              <a:t>A2/A</a:t>
            </a:r>
            <a:endParaRPr lang="en-US" altLang="en-US" sz="1800" dirty="0">
              <a:latin typeface="Times" charset="0"/>
            </a:endParaRPr>
          </a:p>
        </p:txBody>
      </p:sp>
      <p:sp>
        <p:nvSpPr>
          <p:cNvPr id="79945" name="TextBox 1"/>
          <p:cNvSpPr txBox="1">
            <a:spLocks noChangeArrowheads="1"/>
          </p:cNvSpPr>
          <p:nvPr/>
        </p:nvSpPr>
        <p:spPr bwMode="auto">
          <a:xfrm>
            <a:off x="7315200" y="3200400"/>
            <a:ext cx="152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dirty="0" smtClean="0">
                <a:latin typeface="Times" charset="0"/>
              </a:rPr>
              <a:t>Shell’s actual rating is A+</a:t>
            </a:r>
            <a:endParaRPr lang="en-US" altLang="en-US" sz="1600" dirty="0">
              <a:latin typeface="Times" charset="0"/>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a:xfrm>
            <a:off x="612775" y="228600"/>
            <a:ext cx="8153400" cy="990600"/>
          </a:xfrm>
        </p:spPr>
        <p:txBody>
          <a:bodyPr/>
          <a:lstStyle/>
          <a:p>
            <a:r>
              <a:rPr lang="en-US" altLang="en-US" dirty="0" smtClean="0">
                <a:ea typeface="ＭＳ Ｐゴシック" charset="-128"/>
              </a:rPr>
              <a:t>Shell’s </a:t>
            </a:r>
            <a:r>
              <a:rPr lang="en-US" altLang="en-US" dirty="0">
                <a:ea typeface="ＭＳ Ｐゴシック" charset="-128"/>
              </a:rPr>
              <a:t>cost of debt</a:t>
            </a:r>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a:buFont typeface="Wingdings" charset="0"/>
              <a:buChar char=""/>
              <a:defRPr/>
            </a:pPr>
            <a:r>
              <a:rPr lang="en-US" dirty="0" smtClean="0"/>
              <a:t>Based on the actual rating, the default spread is 1.10%, which can be added to the risk free rate of 2.00% to arrive at a pre-tax cost of debt of 3.10% (in US$).</a:t>
            </a:r>
          </a:p>
          <a:p>
            <a:pPr lvl="1">
              <a:buFont typeface="Wingdings" charset="0"/>
              <a:buChar char=""/>
              <a:defRPr/>
            </a:pPr>
            <a:r>
              <a:rPr lang="en-US" dirty="0" smtClean="0"/>
              <a:t>Pre-tax cost of debt 	= Risk free Rate + Default Spread</a:t>
            </a:r>
          </a:p>
          <a:p>
            <a:pPr marL="366713" lvl="1" indent="0">
              <a:buNone/>
              <a:defRPr/>
            </a:pPr>
            <a:r>
              <a:rPr lang="en-US" dirty="0"/>
              <a:t>	</a:t>
            </a:r>
            <a:r>
              <a:rPr lang="en-US" dirty="0" smtClean="0"/>
              <a:t>			= 2.00% + 1.10% = 3.10%</a:t>
            </a:r>
            <a:endParaRPr lang="en-US" dirty="0"/>
          </a:p>
          <a:p>
            <a:pPr>
              <a:buFont typeface="Wingdings" charset="0"/>
              <a:buChar char=""/>
              <a:defRPr/>
            </a:pPr>
            <a:r>
              <a:rPr lang="en-US" dirty="0" smtClean="0"/>
              <a:t>Shell is a global company and does have the freedom to put its interest expenses where it can get the maximum tax benefit. Given its conservative nature, I will use the Dutch marginal tax rate of 25%.</a:t>
            </a:r>
          </a:p>
          <a:p>
            <a:pPr lvl="1">
              <a:buFont typeface="Wingdings" charset="0"/>
              <a:buChar char=""/>
              <a:defRPr/>
            </a:pPr>
            <a:r>
              <a:rPr lang="en-US" dirty="0" smtClean="0"/>
              <a:t>After-tax cost of debt = 3.10% (1-.25) =  2.33%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Current Cost of Capital: Shell</a:t>
            </a:r>
          </a:p>
        </p:txBody>
      </p:sp>
      <p:graphicFrame>
        <p:nvGraphicFramePr>
          <p:cNvPr id="3" name="Content Placeholder 2"/>
          <p:cNvGraphicFramePr>
            <a:graphicFrameLocks noGrp="1"/>
          </p:cNvGraphicFramePr>
          <p:nvPr>
            <p:ph sz="quarter" idx="1"/>
            <p:extLst>
              <p:ext uri="{D42A27DB-BD31-4B8C-83A1-F6EECF244321}">
                <p14:modId xmlns:p14="http://schemas.microsoft.com/office/powerpoint/2010/main" val="903677325"/>
              </p:ext>
            </p:extLst>
          </p:nvPr>
        </p:nvGraphicFramePr>
        <p:xfrm>
          <a:off x="838200" y="1828800"/>
          <a:ext cx="7597775" cy="2527300"/>
        </p:xfrm>
        <a:graphic>
          <a:graphicData uri="http://schemas.openxmlformats.org/drawingml/2006/table">
            <a:tbl>
              <a:tblPr>
                <a:tableStyleId>{5C22544A-7EE6-4342-B048-85BDC9FD1C3A}</a:tableStyleId>
              </a:tblPr>
              <a:tblGrid>
                <a:gridCol w="1219200"/>
                <a:gridCol w="701965"/>
                <a:gridCol w="1090913"/>
                <a:gridCol w="1110221"/>
                <a:gridCol w="994372"/>
                <a:gridCol w="1515694"/>
                <a:gridCol w="965410"/>
              </a:tblGrid>
              <a:tr h="1010920">
                <a:tc>
                  <a:txBody>
                    <a:bodyPr/>
                    <a:lstStyle/>
                    <a:p>
                      <a:pPr algn="l" fontAlgn="b"/>
                      <a:r>
                        <a:rPr lang="en-US" sz="1600" i="1" u="none" strike="noStrike" dirty="0">
                          <a:effectLst/>
                        </a:rPr>
                        <a:t>Business</a:t>
                      </a:r>
                      <a:endParaRPr lang="en-US" sz="16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Cost of Equity</a:t>
                      </a:r>
                      <a:endParaRPr lang="en-US" sz="16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600" i="1" u="none" strike="noStrike" dirty="0">
                          <a:effectLst/>
                        </a:rPr>
                        <a:t>E/(D+E)</a:t>
                      </a:r>
                      <a:endParaRPr lang="is-IS" sz="16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a:effectLst/>
                        </a:rPr>
                        <a:t>Pre-tax Cost of Debt</a:t>
                      </a:r>
                      <a:endParaRPr lang="en-US" sz="1600" b="0" i="1"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After-tax Cost of debt</a:t>
                      </a:r>
                      <a:endParaRPr lang="en-US" sz="16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i="1" u="none" strike="noStrike" dirty="0" err="1">
                          <a:effectLst/>
                        </a:rPr>
                        <a:t>D</a:t>
                      </a:r>
                      <a:r>
                        <a:rPr lang="pt-BR" sz="1600" i="1" u="none" strike="noStrike" dirty="0">
                          <a:effectLst/>
                        </a:rPr>
                        <a:t>/(D+E)</a:t>
                      </a:r>
                      <a:endParaRPr lang="pt-BR" sz="16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i="1" u="none" strike="noStrike" dirty="0">
                          <a:effectLst/>
                        </a:rPr>
                        <a:t>Cost of Capital</a:t>
                      </a:r>
                      <a:endParaRPr lang="en-US" sz="1600" b="0" i="1"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460">
                <a:tc>
                  <a:txBody>
                    <a:bodyPr/>
                    <a:lstStyle/>
                    <a:p>
                      <a:pPr algn="l" fontAlgn="b"/>
                      <a:r>
                        <a:rPr lang="en-US" sz="1600" u="none" strike="noStrike">
                          <a:effectLst/>
                        </a:rPr>
                        <a:t>Upstream</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13.47%</a:t>
                      </a:r>
                      <a:endParaRPr lang="hr-HR"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76.55%</a:t>
                      </a:r>
                      <a:endParaRPr lang="hr-HR"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dirty="0">
                          <a:effectLst/>
                        </a:rPr>
                        <a:t>3.10%</a:t>
                      </a:r>
                      <a:endParaRPr lang="pt-BR"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2.33%</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23.45%</a:t>
                      </a:r>
                      <a:endParaRPr lang="hr-HR"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1600" u="none" strike="noStrike">
                          <a:effectLst/>
                        </a:rPr>
                        <a:t>10.86%</a:t>
                      </a:r>
                      <a:endParaRPr lang="pl-PL"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460">
                <a:tc>
                  <a:txBody>
                    <a:bodyPr/>
                    <a:lstStyle/>
                    <a:p>
                      <a:pPr algn="l" fontAlgn="b"/>
                      <a:r>
                        <a:rPr lang="en-US" sz="1600" u="none" strike="noStrike">
                          <a:effectLst/>
                        </a:rPr>
                        <a:t>Downstream</a:t>
                      </a:r>
                      <a:endParaRPr lang="en-US"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a:effectLst/>
                        </a:rPr>
                        <a:t>10.63%</a:t>
                      </a:r>
                      <a:endParaRPr lang="pt-B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76.55%</a:t>
                      </a:r>
                      <a:endParaRPr lang="hr-HR"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u="none" strike="noStrike" dirty="0">
                          <a:effectLst/>
                        </a:rPr>
                        <a:t>3.10%</a:t>
                      </a:r>
                      <a:endParaRPr lang="pt-BR"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a:effectLst/>
                        </a:rPr>
                        <a:t>2.33%</a:t>
                      </a:r>
                      <a:endParaRPr lang="hr-HR" sz="1600" b="0" i="0" u="none" strike="noStrike">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23.45%</a:t>
                      </a:r>
                      <a:endParaRPr lang="hr-HR"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u="none" strike="noStrike" dirty="0">
                          <a:effectLst/>
                        </a:rPr>
                        <a:t>8.68%</a:t>
                      </a:r>
                      <a:endParaRPr lang="hr-HR" sz="1600" b="0"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460">
                <a:tc>
                  <a:txBody>
                    <a:bodyPr/>
                    <a:lstStyle/>
                    <a:p>
                      <a:pPr algn="l" fontAlgn="b"/>
                      <a:r>
                        <a:rPr lang="en-US" sz="1600" b="1" u="none" strike="noStrike" dirty="0">
                          <a:effectLst/>
                        </a:rPr>
                        <a:t>Shell</a:t>
                      </a:r>
                      <a:endParaRPr lang="en-US" sz="1600" b="1"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b="1" u="none" strike="noStrike" dirty="0">
                          <a:effectLst/>
                        </a:rPr>
                        <a:t>12.24%</a:t>
                      </a:r>
                      <a:endParaRPr lang="hr-HR" sz="1600" b="1"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b="1" u="none" strike="noStrike" dirty="0">
                          <a:effectLst/>
                        </a:rPr>
                        <a:t>76.55%</a:t>
                      </a:r>
                      <a:endParaRPr lang="hr-HR" sz="1600" b="1"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600" b="1" u="none" strike="noStrike" dirty="0">
                          <a:effectLst/>
                        </a:rPr>
                        <a:t>3.10%</a:t>
                      </a:r>
                      <a:endParaRPr lang="pt-BR" sz="1600" b="1"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b="1" u="none" strike="noStrike" dirty="0">
                          <a:effectLst/>
                        </a:rPr>
                        <a:t>2.33%</a:t>
                      </a:r>
                      <a:endParaRPr lang="hr-HR" sz="1600" b="1"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b="1" u="none" strike="noStrike" dirty="0">
                          <a:effectLst/>
                        </a:rPr>
                        <a:t>23.45%</a:t>
                      </a:r>
                      <a:endParaRPr lang="hr-HR" sz="1600" b="1"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600" b="1" u="none" strike="noStrike" dirty="0">
                          <a:effectLst/>
                        </a:rPr>
                        <a:t>9.91%</a:t>
                      </a:r>
                      <a:endParaRPr lang="hr-HR" sz="1600" b="1" i="0" u="none" strike="noStrike" dirty="0">
                        <a:solidFill>
                          <a:srgbClr val="000000"/>
                        </a:solidFill>
                        <a:effectLst/>
                        <a:latin typeface="Calibri"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Oil Business: Cost of Capital</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494363290"/>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04659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Relative to your peer group..</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129090525"/>
              </p:ext>
            </p:extLst>
          </p:nvPr>
        </p:nvGraphicFramePr>
        <p:xfrm>
          <a:off x="457200" y="1752600"/>
          <a:ext cx="8153400" cy="4418740"/>
        </p:xfrm>
        <a:graphic>
          <a:graphicData uri="http://schemas.openxmlformats.org/drawingml/2006/table">
            <a:tbl>
              <a:tblPr>
                <a:tableStyleId>{5C22544A-7EE6-4342-B048-85BDC9FD1C3A}</a:tableStyleId>
              </a:tblPr>
              <a:tblGrid>
                <a:gridCol w="2463068"/>
                <a:gridCol w="664264"/>
                <a:gridCol w="981700"/>
                <a:gridCol w="870009"/>
                <a:gridCol w="1111026"/>
                <a:gridCol w="1175688"/>
                <a:gridCol w="887645"/>
              </a:tblGrid>
              <a:tr h="206829">
                <a:tc>
                  <a:txBody>
                    <a:bodyPr/>
                    <a:lstStyle/>
                    <a:p>
                      <a:pPr algn="l" fontAlgn="b"/>
                      <a:r>
                        <a:rPr lang="en-US" sz="900" u="none" strike="noStrike" dirty="0">
                          <a:effectLst/>
                        </a:rPr>
                        <a:t>Company Name</a:t>
                      </a:r>
                      <a:endParaRPr lang="en-US" sz="900" b="0" i="1"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a:effectLst/>
                        </a:rPr>
                        <a:t>Country</a:t>
                      </a:r>
                      <a:endParaRPr lang="en-US" sz="900" b="0" i="1"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900" u="none" strike="noStrike" dirty="0">
                          <a:effectLst/>
                        </a:rPr>
                        <a:t>Bottom up levered beta</a:t>
                      </a:r>
                      <a:endParaRPr lang="en-US" sz="900" b="0" i="1"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900" u="none" strike="noStrike">
                          <a:effectLst/>
                        </a:rPr>
                        <a:t>Cost of equity in US$</a:t>
                      </a:r>
                      <a:endParaRPr lang="en-US" sz="900" b="0" i="1"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900" u="none" strike="noStrike">
                          <a:effectLst/>
                        </a:rPr>
                        <a:t>Pre-tax cost of debt in US $</a:t>
                      </a:r>
                      <a:endParaRPr lang="en-US" sz="900" b="0" i="1"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900" u="none" strike="noStrike">
                          <a:effectLst/>
                        </a:rPr>
                        <a:t>After-tax cost of debt in US $</a:t>
                      </a:r>
                      <a:endParaRPr lang="en-US" sz="900" b="0" i="1"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900" u="none" strike="noStrike">
                          <a:effectLst/>
                        </a:rPr>
                        <a:t>Cost of capital in US$</a:t>
                      </a:r>
                      <a:endParaRPr lang="en-US" sz="900" b="0" i="1"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dirty="0">
                          <a:effectLst/>
                        </a:rPr>
                        <a:t>Exxon Mobil Corporation (NYSE:XOM)</a:t>
                      </a:r>
                      <a:endParaRPr lang="en-US"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a:effectLst/>
                        </a:rPr>
                        <a:t>United States</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900" u="none" strike="noStrike">
                          <a:effectLst/>
                        </a:rPr>
                        <a:t>1.4456</a:t>
                      </a:r>
                      <a:endParaRPr lang="nb-NO"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900" u="none" strike="noStrike">
                          <a:effectLst/>
                        </a:rPr>
                        <a:t>10.94%</a:t>
                      </a:r>
                      <a:endParaRPr lang="it-IT"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3.02%</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1.81%</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9.94%</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a:effectLst/>
                        </a:rPr>
                        <a:t>PetroChina Co. Ltd. (SEHK:857)</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a:effectLst/>
                        </a:rPr>
                        <a:t>China</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900" u="none" strike="noStrike">
                          <a:effectLst/>
                        </a:rPr>
                        <a:t>1.8570</a:t>
                      </a:r>
                      <a:endParaRPr lang="nb-NO"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effectLst/>
                        </a:rPr>
                        <a:t>15.08%</a:t>
                      </a:r>
                      <a:endParaRPr lang="hr-HR"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4.19%</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3.14%</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11.07%</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a:effectLst/>
                        </a:rPr>
                        <a:t>Chevron Corporation (NYSE:CVX)</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a:effectLst/>
                        </a:rPr>
                        <a:t>United States</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900" u="none" strike="noStrike">
                          <a:effectLst/>
                        </a:rPr>
                        <a:t>1.5322</a:t>
                      </a:r>
                      <a:endParaRPr lang="nb-NO"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11.46%</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3.27%</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1.96%</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900" u="none" strike="noStrike">
                          <a:effectLst/>
                        </a:rPr>
                        <a:t>9.69%</a:t>
                      </a:r>
                      <a:endParaRPr lang="pt-B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dirty="0">
                          <a:solidFill>
                            <a:srgbClr val="FF0000"/>
                          </a:solidFill>
                          <a:effectLst/>
                        </a:rPr>
                        <a:t>Royal Dutch Shell plc (ENXTAM:RDSA)</a:t>
                      </a:r>
                      <a:endParaRPr lang="en-US" sz="900" b="0" i="0" u="none" strike="noStrike" dirty="0">
                        <a:solidFill>
                          <a:srgbClr val="FF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dirty="0">
                          <a:solidFill>
                            <a:srgbClr val="FF0000"/>
                          </a:solidFill>
                          <a:effectLst/>
                        </a:rPr>
                        <a:t>Netherlands</a:t>
                      </a:r>
                      <a:endParaRPr lang="en-US" sz="900" b="0" i="0" u="none" strike="noStrike" dirty="0">
                        <a:solidFill>
                          <a:srgbClr val="FF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900" u="none" strike="noStrike" dirty="0">
                          <a:solidFill>
                            <a:srgbClr val="FF0000"/>
                          </a:solidFill>
                          <a:effectLst/>
                        </a:rPr>
                        <a:t>1.9203</a:t>
                      </a:r>
                      <a:endParaRPr lang="nb-NO" sz="900" b="0" i="0" u="none" strike="noStrike" dirty="0">
                        <a:solidFill>
                          <a:srgbClr val="FF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solidFill>
                            <a:srgbClr val="FF0000"/>
                          </a:solidFill>
                          <a:effectLst/>
                        </a:rPr>
                        <a:t>12.24%</a:t>
                      </a:r>
                      <a:endParaRPr lang="hr-HR" sz="900" b="0" i="0" u="none" strike="noStrike">
                        <a:solidFill>
                          <a:srgbClr val="FF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900" u="none" strike="noStrike" dirty="0">
                          <a:solidFill>
                            <a:srgbClr val="FF0000"/>
                          </a:solidFill>
                          <a:effectLst/>
                        </a:rPr>
                        <a:t>3.10%</a:t>
                      </a:r>
                      <a:endParaRPr lang="pt-BR" sz="900" b="0" i="0" u="none" strike="noStrike" dirty="0">
                        <a:solidFill>
                          <a:srgbClr val="FF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solidFill>
                            <a:srgbClr val="FF0000"/>
                          </a:solidFill>
                          <a:effectLst/>
                        </a:rPr>
                        <a:t>2.33%</a:t>
                      </a:r>
                      <a:endParaRPr lang="hr-HR" sz="900" b="0" i="0" u="none" strike="noStrike" dirty="0">
                        <a:solidFill>
                          <a:srgbClr val="FF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solidFill>
                            <a:srgbClr val="FF0000"/>
                          </a:solidFill>
                          <a:effectLst/>
                        </a:rPr>
                        <a:t>9.91%</a:t>
                      </a:r>
                      <a:endParaRPr lang="hr-HR" sz="900" b="0" i="0" u="none" strike="noStrike" dirty="0">
                        <a:solidFill>
                          <a:srgbClr val="FF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dirty="0">
                          <a:effectLst/>
                        </a:rPr>
                        <a:t>TOTAL S.A. (ENXTPA:FP)</a:t>
                      </a:r>
                      <a:endParaRPr lang="en-US"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a:effectLst/>
                        </a:rPr>
                        <a:t>France</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i-FI" sz="900" u="none" strike="noStrike" dirty="0">
                          <a:effectLst/>
                        </a:rPr>
                        <a:t>1.8731</a:t>
                      </a:r>
                      <a:endParaRPr lang="fi-FI"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900" u="none" strike="noStrike" dirty="0">
                          <a:effectLst/>
                        </a:rPr>
                        <a:t>14.89%</a:t>
                      </a:r>
                      <a:endParaRPr lang="it-IT"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effectLst/>
                        </a:rPr>
                        <a:t>3.82%</a:t>
                      </a:r>
                      <a:endParaRPr lang="hr-HR"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3.06%</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10.52%</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pt-BR" sz="900" u="none" strike="noStrike" dirty="0">
                          <a:effectLst/>
                        </a:rPr>
                        <a:t>BP </a:t>
                      </a:r>
                      <a:r>
                        <a:rPr lang="pt-BR" sz="900" u="none" strike="noStrike" dirty="0" err="1">
                          <a:effectLst/>
                        </a:rPr>
                        <a:t>p.l.c</a:t>
                      </a:r>
                      <a:r>
                        <a:rPr lang="pt-BR" sz="900" u="none" strike="noStrike" dirty="0">
                          <a:effectLst/>
                        </a:rPr>
                        <a:t>. (LSE:BP.)</a:t>
                      </a:r>
                      <a:endParaRPr lang="pt-BR"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dirty="0" smtClean="0">
                          <a:effectLst/>
                        </a:rPr>
                        <a:t>UK</a:t>
                      </a:r>
                      <a:endParaRPr lang="en-US"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900" u="none" strike="noStrike">
                          <a:effectLst/>
                        </a:rPr>
                        <a:t>2.1810</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16.64%</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3.96%</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2.77%</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900" u="none" strike="noStrike">
                          <a:effectLst/>
                        </a:rPr>
                        <a:t>10.59%</a:t>
                      </a:r>
                      <a:endParaRPr lang="pt-B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a:effectLst/>
                        </a:rPr>
                        <a:t>China Petroleum &amp; Chemical Corp. (SEHK:386)</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dirty="0">
                          <a:effectLst/>
                        </a:rPr>
                        <a:t>China</a:t>
                      </a:r>
                      <a:endParaRPr lang="en-US"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2.3158</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18.25%</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3.94%</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2.96%</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l-PL" sz="900" u="none" strike="noStrike">
                          <a:effectLst/>
                        </a:rPr>
                        <a:t>10.76%</a:t>
                      </a:r>
                      <a:endParaRPr lang="pl-PL"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dirty="0" err="1">
                          <a:effectLst/>
                        </a:rPr>
                        <a:t>Eni</a:t>
                      </a:r>
                      <a:r>
                        <a:rPr lang="en-US" sz="900" u="none" strike="noStrike" dirty="0">
                          <a:effectLst/>
                        </a:rPr>
                        <a:t> </a:t>
                      </a:r>
                      <a:r>
                        <a:rPr lang="en-US" sz="900" u="none" strike="noStrike" dirty="0" err="1">
                          <a:effectLst/>
                        </a:rPr>
                        <a:t>SpA</a:t>
                      </a:r>
                      <a:r>
                        <a:rPr lang="en-US" sz="900" u="none" strike="noStrike" dirty="0">
                          <a:effectLst/>
                        </a:rPr>
                        <a:t> (BIT:ENI)</a:t>
                      </a:r>
                      <a:endParaRPr lang="en-US"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a:effectLst/>
                        </a:rPr>
                        <a:t>Italy</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900" u="none" strike="noStrike">
                          <a:effectLst/>
                        </a:rPr>
                        <a:t>1.9516</a:t>
                      </a:r>
                      <a:endParaRPr lang="nb-NO"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effectLst/>
                        </a:rPr>
                        <a:t>19.52%</a:t>
                      </a:r>
                      <a:endParaRPr lang="hr-HR"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6.13%</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4.90%</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13.73%</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a:effectLst/>
                        </a:rPr>
                        <a:t>Occidental Petroleum Corporation (NYSE:OXY)</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a:effectLst/>
                        </a:rPr>
                        <a:t>United States</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900" u="none" strike="noStrike">
                          <a:effectLst/>
                        </a:rPr>
                        <a:t>1.4964</a:t>
                      </a:r>
                      <a:endParaRPr lang="nb-NO"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11.25%</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3.52%</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2.11%</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9.82%</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dirty="0">
                          <a:effectLst/>
                        </a:rPr>
                        <a:t>BG Group plc (LSE:BG.)</a:t>
                      </a:r>
                      <a:endParaRPr lang="en-US"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dirty="0" smtClean="0">
                          <a:effectLst/>
                        </a:rPr>
                        <a:t>UK</a:t>
                      </a:r>
                      <a:endParaRPr lang="en-US"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900" u="none" strike="noStrike">
                          <a:effectLst/>
                        </a:rPr>
                        <a:t>1.8541</a:t>
                      </a:r>
                      <a:endParaRPr lang="nb-NO"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14.49%</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4.46%</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effectLst/>
                        </a:rPr>
                        <a:t>3.12%</a:t>
                      </a:r>
                      <a:endParaRPr lang="hr-HR"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10.85%</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a:effectLst/>
                        </a:rPr>
                        <a:t>Statoil ASA (OB:STL)</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a:effectLst/>
                        </a:rPr>
                        <a:t>Norway</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s-IS" sz="900" u="none" strike="noStrike">
                          <a:effectLst/>
                        </a:rPr>
                        <a:t>2.0664</a:t>
                      </a:r>
                      <a:endParaRPr lang="is-I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14.67%</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3.27%</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2.62%</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effectLst/>
                        </a:rPr>
                        <a:t>9.57%</a:t>
                      </a:r>
                      <a:endParaRPr lang="hr-HR"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a:effectLst/>
                        </a:rPr>
                        <a:t>Public Joint Stock Company Gazprom (MICEX:GAZP)</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dirty="0">
                          <a:effectLst/>
                        </a:rPr>
                        <a:t>Russia</a:t>
                      </a:r>
                      <a:endParaRPr lang="en-US"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2.4838</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26.41%</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8.29%</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6.05%</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15.95%</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a:effectLst/>
                        </a:rPr>
                        <a:t>Suncor Energy Inc. (TSX:SU)</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a:effectLst/>
                        </a:rPr>
                        <a:t>Canada</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900" u="none" strike="noStrike">
                          <a:effectLst/>
                        </a:rPr>
                        <a:t>1.7175</a:t>
                      </a:r>
                      <a:endParaRPr lang="nb-NO"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12.58%</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4.02%</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2.95%</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effectLst/>
                        </a:rPr>
                        <a:t>9.95%</a:t>
                      </a:r>
                      <a:endParaRPr lang="hr-HR"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a:effectLst/>
                        </a:rPr>
                        <a:t>Imperial Oil Ltd. (TSX:IMO)</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a:effectLst/>
                        </a:rPr>
                        <a:t>Canada</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i-FI" sz="900" u="none" strike="noStrike">
                          <a:effectLst/>
                        </a:rPr>
                        <a:t>1.5874</a:t>
                      </a:r>
                      <a:endParaRPr lang="fi-FI"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it-IT" sz="900" u="none" strike="noStrike">
                          <a:effectLst/>
                        </a:rPr>
                        <a:t>11.79%</a:t>
                      </a:r>
                      <a:endParaRPr lang="it-IT"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3.02%</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2.22%</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effectLst/>
                        </a:rPr>
                        <a:t>9.92%</a:t>
                      </a:r>
                      <a:endParaRPr lang="hr-HR"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dirty="0">
                          <a:effectLst/>
                        </a:rPr>
                        <a:t>Public Joint Stock Company Oil Company </a:t>
                      </a:r>
                      <a:r>
                        <a:rPr lang="en-US" sz="900" u="none" strike="noStrike" dirty="0" smtClean="0">
                          <a:effectLst/>
                        </a:rPr>
                        <a:t>LUKOIL</a:t>
                      </a:r>
                      <a:endParaRPr lang="en-US"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a:effectLst/>
                        </a:rPr>
                        <a:t>Russia</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900" u="none" strike="noStrike" dirty="0">
                          <a:effectLst/>
                        </a:rPr>
                        <a:t>1.9614</a:t>
                      </a:r>
                      <a:endParaRPr lang="nb-NO"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21.34%</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900" u="none" strike="noStrike">
                          <a:effectLst/>
                        </a:rPr>
                        <a:t>7.29%</a:t>
                      </a:r>
                      <a:endParaRPr lang="pt-B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5.32%</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effectLst/>
                        </a:rPr>
                        <a:t>15.51%</a:t>
                      </a:r>
                      <a:endParaRPr lang="hr-HR"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a:effectLst/>
                        </a:rPr>
                        <a:t>PTT Public Company Limited (SET:PTT)</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a:effectLst/>
                        </a:rPr>
                        <a:t>Thailand</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2.4166</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22.52%</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6.29%</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5.22%</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effectLst/>
                        </a:rPr>
                        <a:t>13.90%</a:t>
                      </a:r>
                      <a:endParaRPr lang="hr-HR"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dirty="0">
                          <a:effectLst/>
                        </a:rPr>
                        <a:t>Sasol Ltd. (JSE:SOL)</a:t>
                      </a:r>
                      <a:endParaRPr lang="en-US"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a:effectLst/>
                        </a:rPr>
                        <a:t>South Africa</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i-FI" sz="900" u="none" strike="noStrike">
                          <a:effectLst/>
                        </a:rPr>
                        <a:t>1.5679</a:t>
                      </a:r>
                      <a:endParaRPr lang="fi-FI"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effectLst/>
                        </a:rPr>
                        <a:t>16.13%</a:t>
                      </a:r>
                      <a:endParaRPr lang="hr-HR"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effectLst/>
                        </a:rPr>
                        <a:t>6.63%</a:t>
                      </a:r>
                      <a:endParaRPr lang="hr-HR"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2.98%</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effectLst/>
                        </a:rPr>
                        <a:t>13.68%</a:t>
                      </a:r>
                      <a:endParaRPr lang="hr-HR"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dirty="0">
                          <a:effectLst/>
                        </a:rPr>
                        <a:t>Open Joint Stock Company </a:t>
                      </a:r>
                      <a:r>
                        <a:rPr lang="en-US" sz="900" u="none" strike="noStrike" dirty="0" err="1">
                          <a:effectLst/>
                        </a:rPr>
                        <a:t>Surgutneftegas</a:t>
                      </a:r>
                      <a:r>
                        <a:rPr lang="en-US" sz="900" u="none" strike="noStrike" dirty="0">
                          <a:effectLst/>
                        </a:rPr>
                        <a:t> </a:t>
                      </a:r>
                      <a:r>
                        <a:rPr lang="en-US" sz="900" u="none" strike="noStrike" dirty="0" smtClean="0">
                          <a:effectLst/>
                        </a:rPr>
                        <a:t>(</a:t>
                      </a:r>
                      <a:endParaRPr lang="en-US"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a:effectLst/>
                        </a:rPr>
                        <a:t>Russia</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nb-NO" sz="900" u="none" strike="noStrike">
                          <a:effectLst/>
                        </a:rPr>
                        <a:t>1.3463</a:t>
                      </a:r>
                      <a:endParaRPr lang="nb-NO"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15.36%</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6.29%</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effectLst/>
                        </a:rPr>
                        <a:t>4.59%</a:t>
                      </a:r>
                      <a:endParaRPr lang="hr-HR"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effectLst/>
                        </a:rPr>
                        <a:t>15.36%</a:t>
                      </a:r>
                      <a:endParaRPr lang="hr-HR"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a:effectLst/>
                        </a:rPr>
                        <a:t>Repsol, S.A. (CATS:REP)</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a:effectLst/>
                        </a:rPr>
                        <a:t>Spain</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2.9094</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900" u="none" strike="noStrike">
                          <a:effectLst/>
                        </a:rPr>
                        <a:t>27.99%</a:t>
                      </a:r>
                      <a:endParaRPr lang="pt-B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6.63%</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pt-BR" sz="900" u="none" strike="noStrike">
                          <a:effectLst/>
                        </a:rPr>
                        <a:t>5.30%</a:t>
                      </a:r>
                      <a:endParaRPr lang="pt-B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effectLst/>
                        </a:rPr>
                        <a:t>13.99%</a:t>
                      </a:r>
                      <a:endParaRPr lang="hr-HR"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06829">
                <a:tc>
                  <a:txBody>
                    <a:bodyPr/>
                    <a:lstStyle/>
                    <a:p>
                      <a:pPr algn="l" fontAlgn="b"/>
                      <a:r>
                        <a:rPr lang="en-US" sz="900" u="none" strike="noStrike">
                          <a:effectLst/>
                        </a:rPr>
                        <a:t>Ecopetrol SA (BVC:ECOPETROL)</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u="none" strike="noStrike">
                          <a:effectLst/>
                        </a:rPr>
                        <a:t>Colombia</a:t>
                      </a:r>
                      <a:endParaRPr lang="en-US"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2.5277</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24.62%</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a:effectLst/>
                        </a:rPr>
                        <a:t>6.63%</a:t>
                      </a:r>
                      <a:endParaRPr lang="hr-HR" sz="900" b="0" i="0" u="none" strike="noStrike">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effectLst/>
                        </a:rPr>
                        <a:t>4.85%</a:t>
                      </a:r>
                      <a:endParaRPr lang="hr-HR"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hr-HR" sz="900" u="none" strike="noStrike" dirty="0">
                          <a:effectLst/>
                        </a:rPr>
                        <a:t>13.96%</a:t>
                      </a:r>
                      <a:endParaRPr lang="hr-HR" sz="900" b="0" i="0" u="none" strike="noStrike" dirty="0">
                        <a:solidFill>
                          <a:srgbClr val="000000"/>
                        </a:solidFill>
                        <a:effectLst/>
                        <a:latin typeface="Calibri" charset="0"/>
                      </a:endParaRPr>
                    </a:p>
                  </a:txBody>
                  <a:tcPr marL="7840" marR="7840" marT="784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4456742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Back to First Principles</a:t>
            </a:r>
          </a:p>
        </p:txBody>
      </p:sp>
      <p:pic>
        <p:nvPicPr>
          <p:cNvPr id="84994"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5484" r="-5484"/>
          <a:stretch>
            <a:fillRect/>
          </a:stretch>
        </p:blipFill>
        <p:spPr>
          <a:xfrm>
            <a:off x="612775" y="1600200"/>
            <a:ext cx="8153400" cy="4495800"/>
          </a:xfrm>
          <a:noFill/>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Measuring Returns Right: The Basic Principles</a:t>
            </a:r>
            <a:endParaRPr lang="en-US">
              <a:ea typeface="+mj-ea"/>
              <a:cs typeface="+mj-cs"/>
            </a:endParaRPr>
          </a:p>
        </p:txBody>
      </p:sp>
      <p:sp>
        <p:nvSpPr>
          <p:cNvPr id="87042" name="Rectangle 3"/>
          <p:cNvSpPr>
            <a:spLocks noGrp="1" noChangeArrowheads="1"/>
          </p:cNvSpPr>
          <p:nvPr>
            <p:ph sz="quarter" idx="1"/>
          </p:nvPr>
        </p:nvSpPr>
        <p:spPr>
          <a:xfrm>
            <a:off x="612775" y="1600200"/>
            <a:ext cx="8153400" cy="4495800"/>
          </a:xfrm>
        </p:spPr>
        <p:txBody>
          <a:bodyPr/>
          <a:lstStyle/>
          <a:p>
            <a:pPr eaLnBrk="1" hangingPunct="1"/>
            <a:r>
              <a:rPr lang="en-US" altLang="en-US" sz="2600">
                <a:ea typeface="ＭＳ Ｐゴシック" charset="-128"/>
              </a:rPr>
              <a:t>Use cash flows rather than earnings. You cannot spend earnings.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incremental</a:t>
            </a:r>
            <a:r>
              <a:rPr lang="ja-JP" altLang="en-US" sz="2600">
                <a:ea typeface="ＭＳ Ｐゴシック" charset="-128"/>
              </a:rPr>
              <a:t>”</a:t>
            </a:r>
            <a:r>
              <a:rPr lang="en-US" altLang="ja-JP" sz="2600">
                <a:ea typeface="ＭＳ Ｐゴシック" charset="-128"/>
              </a:rPr>
              <a:t> cash flows relating to the investment decision, i.e., cashflows that occur as a consequence of the decision, rather than total cash flows.</a:t>
            </a:r>
          </a:p>
          <a:p>
            <a:pPr eaLnBrk="1" hangingPunct="1"/>
            <a:r>
              <a:rPr lang="en-US" altLang="en-US" sz="2600">
                <a:ea typeface="ＭＳ Ｐゴシック" charset="-128"/>
              </a:rPr>
              <a:t>Use </a:t>
            </a:r>
            <a:r>
              <a:rPr lang="ja-JP" altLang="en-US" sz="2600">
                <a:ea typeface="ＭＳ Ｐゴシック" charset="-128"/>
              </a:rPr>
              <a:t>“</a:t>
            </a:r>
            <a:r>
              <a:rPr lang="en-US" altLang="ja-JP" sz="2600">
                <a:ea typeface="ＭＳ Ｐゴシック" charset="-128"/>
              </a:rPr>
              <a:t>time weighted</a:t>
            </a:r>
            <a:r>
              <a:rPr lang="ja-JP" altLang="en-US" sz="2600">
                <a:ea typeface="ＭＳ Ｐゴシック" charset="-128"/>
              </a:rPr>
              <a:t>”</a:t>
            </a:r>
            <a:r>
              <a:rPr lang="en-US" altLang="ja-JP" sz="2600">
                <a:ea typeface="ＭＳ Ｐゴシック" charset="-128"/>
              </a:rPr>
              <a:t> returns, i.e., value cash flows that occur earlier more than cash flows that occur later.</a:t>
            </a:r>
          </a:p>
          <a:p>
            <a:pPr algn="ctr" eaLnBrk="1" hangingPunct="1">
              <a:buFont typeface="Wingdings" charset="2"/>
              <a:buNone/>
            </a:pPr>
            <a:r>
              <a:rPr lang="en-US" altLang="en-US" sz="2600" b="1">
                <a:ea typeface="ＭＳ Ｐゴシック" charset="-128"/>
              </a:rPr>
              <a:t>The Return Mantra: </a:t>
            </a:r>
            <a:r>
              <a:rPr lang="ja-JP" altLang="en-US" sz="2600" b="1">
                <a:ea typeface="ＭＳ Ｐゴシック" charset="-128"/>
              </a:rPr>
              <a:t>“</a:t>
            </a:r>
            <a:r>
              <a:rPr lang="en-US" altLang="ja-JP" sz="2600" b="1">
                <a:ea typeface="ＭＳ Ｐゴシック" charset="-128"/>
              </a:rPr>
              <a:t>Time-weighted, Incremental Cash Flow Return</a:t>
            </a:r>
            <a:r>
              <a:rPr lang="ja-JP" altLang="en-US" sz="2600" b="1">
                <a:ea typeface="ＭＳ Ｐゴシック" charset="-128"/>
              </a:rPr>
              <a:t>”</a:t>
            </a:r>
            <a:endParaRPr lang="en-US" altLang="en-US" sz="2600" b="1">
              <a:ea typeface="ＭＳ Ｐゴシック" charset="-128"/>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p:cNvSpPr>
          <p:nvPr>
            <p:ph type="title"/>
          </p:nvPr>
        </p:nvSpPr>
        <p:spPr>
          <a:xfrm>
            <a:off x="612775" y="228600"/>
            <a:ext cx="8153400" cy="990600"/>
          </a:xfrm>
        </p:spPr>
        <p:txBody>
          <a:bodyPr/>
          <a:lstStyle/>
          <a:p>
            <a:r>
              <a:rPr lang="en-US" altLang="en-US" dirty="0" smtClean="0">
                <a:ea typeface="ＭＳ Ｐゴシック" charset="-128"/>
              </a:rPr>
              <a:t>Shell’s bid for BG Group</a:t>
            </a:r>
            <a:endParaRPr lang="en-US" altLang="en-US" dirty="0">
              <a:ea typeface="ＭＳ Ｐゴシック" charset="-128"/>
            </a:endParaRPr>
          </a:p>
        </p:txBody>
      </p:sp>
      <p:sp>
        <p:nvSpPr>
          <p:cNvPr id="89090" name="Content Placeholder 2"/>
          <p:cNvSpPr>
            <a:spLocks noGrp="1"/>
          </p:cNvSpPr>
          <p:nvPr>
            <p:ph sz="quarter" idx="1"/>
          </p:nvPr>
        </p:nvSpPr>
        <p:spPr>
          <a:xfrm>
            <a:off x="612775" y="1600200"/>
            <a:ext cx="8153400" cy="4495800"/>
          </a:xfrm>
        </p:spPr>
        <p:txBody>
          <a:bodyPr>
            <a:noAutofit/>
          </a:bodyPr>
          <a:lstStyle/>
          <a:p>
            <a:pPr>
              <a:lnSpc>
                <a:spcPct val="90000"/>
              </a:lnSpc>
            </a:pPr>
            <a:r>
              <a:rPr lang="en-US" altLang="en-US" sz="2000" dirty="0" smtClean="0">
                <a:ea typeface="ＭＳ Ｐゴシック" charset="-128"/>
              </a:rPr>
              <a:t>In August 2015, Shell bid almost £47 billion ($70 billion) for BG Group (BRGYY), a UK-based firm with oil reserves in Brazil and East Africa and natural gas holdings in Australia. </a:t>
            </a:r>
            <a:r>
              <a:rPr lang="en-US" sz="2000" u="sng" dirty="0" smtClean="0">
                <a:ea typeface="ＭＳ Ｐゴシック" charset="-128"/>
              </a:rPr>
              <a:t>The price paid represented a 50% premium on BG’s market price at the time.</a:t>
            </a:r>
          </a:p>
          <a:p>
            <a:pPr>
              <a:lnSpc>
                <a:spcPct val="90000"/>
              </a:lnSpc>
            </a:pPr>
            <a:r>
              <a:rPr lang="en-US" sz="2000" dirty="0" smtClean="0"/>
              <a:t>If </a:t>
            </a:r>
            <a:r>
              <a:rPr lang="en-US" sz="2000" dirty="0"/>
              <a:t>completed, the purchase will add 25% to Shell's oil and gas reserves and 20% to production. </a:t>
            </a:r>
            <a:r>
              <a:rPr lang="en-US" sz="2000" u="sng" dirty="0"/>
              <a:t>Shell also expects "synergies" of around $2.5 billion, raising the possibility of job cuts</a:t>
            </a:r>
            <a:r>
              <a:rPr lang="en-US" sz="2000" dirty="0" smtClean="0"/>
              <a:t>.</a:t>
            </a:r>
          </a:p>
          <a:p>
            <a:pPr>
              <a:lnSpc>
                <a:spcPct val="90000"/>
              </a:lnSpc>
            </a:pPr>
            <a:r>
              <a:rPr lang="en-US" sz="2000" dirty="0" smtClean="0"/>
              <a:t>Shell expects to pay for the merger with a combination of cash and stock. BG shareholders will end up with approximately 19% of the shares in Shell after the merger.</a:t>
            </a:r>
            <a:endParaRPr lang="en-US" sz="2000" dirty="0"/>
          </a:p>
          <a:p>
            <a:r>
              <a:rPr lang="en-US" sz="2000" dirty="0" smtClean="0"/>
              <a:t>Many analysts praised the logic in the deal, praising Shell for making a “bold mover”. Shares </a:t>
            </a:r>
            <a:r>
              <a:rPr lang="en-US" sz="2000" dirty="0"/>
              <a:t>in BG soared 38% in London, while Shell slipped nearly 6%.</a:t>
            </a:r>
            <a:endParaRPr lang="en-US" altLang="en-US" sz="2000" dirty="0">
              <a:ea typeface="ＭＳ Ｐゴシック" charset="-128"/>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a:xfrm>
            <a:off x="612775" y="228600"/>
            <a:ext cx="8153400" cy="990600"/>
          </a:xfrm>
        </p:spPr>
        <p:txBody>
          <a:bodyPr/>
          <a:lstStyle/>
          <a:p>
            <a:r>
              <a:rPr lang="en-US" altLang="en-US">
                <a:ea typeface="ＭＳ Ｐゴシック" charset="-128"/>
              </a:rPr>
              <a:t>What are you buying?</a:t>
            </a:r>
          </a:p>
        </p:txBody>
      </p:sp>
      <p:sp>
        <p:nvSpPr>
          <p:cNvPr id="90114" name="Content Placeholder 2"/>
          <p:cNvSpPr>
            <a:spLocks noGrp="1"/>
          </p:cNvSpPr>
          <p:nvPr>
            <p:ph sz="quarter" idx="1"/>
          </p:nvPr>
        </p:nvSpPr>
        <p:spPr>
          <a:xfrm>
            <a:off x="612775" y="1600200"/>
            <a:ext cx="8153400" cy="4495800"/>
          </a:xfrm>
        </p:spPr>
        <p:txBody>
          <a:bodyPr>
            <a:normAutofit/>
          </a:bodyPr>
          <a:lstStyle/>
          <a:p>
            <a:r>
              <a:rPr lang="en-US" altLang="en-US" sz="2000" u="sng" dirty="0">
                <a:ea typeface="ＭＳ Ｐゴシック" charset="-128"/>
              </a:rPr>
              <a:t>Business:</a:t>
            </a:r>
            <a:r>
              <a:rPr lang="en-US" altLang="en-US" sz="2000" dirty="0">
                <a:ea typeface="ＭＳ Ｐゴシック" charset="-128"/>
              </a:rPr>
              <a:t> </a:t>
            </a:r>
            <a:r>
              <a:rPr lang="en-US" altLang="en-US" sz="2000" dirty="0" smtClean="0">
                <a:ea typeface="ＭＳ Ｐゴシック" charset="-128"/>
              </a:rPr>
              <a:t>In 2014, the company reported that about 60% of its profits came from upstream and about 40% from LNG Shipping and Marketing.</a:t>
            </a:r>
            <a:endParaRPr lang="en-US" altLang="en-US" sz="2000" dirty="0">
              <a:ea typeface="ＭＳ Ｐゴシック" charset="-128"/>
            </a:endParaRPr>
          </a:p>
          <a:p>
            <a:r>
              <a:rPr lang="en-US" altLang="en-US" sz="2000" u="sng" dirty="0" smtClean="0">
                <a:ea typeface="ＭＳ Ｐゴシック" charset="-128"/>
              </a:rPr>
              <a:t>Operations</a:t>
            </a:r>
            <a:r>
              <a:rPr lang="en-US" altLang="en-US" sz="2000" u="sng" dirty="0">
                <a:ea typeface="ＭＳ Ｐゴシック" charset="-128"/>
              </a:rPr>
              <a:t>:</a:t>
            </a:r>
            <a:r>
              <a:rPr lang="en-US" altLang="en-US" sz="2000" dirty="0">
                <a:ea typeface="ＭＳ Ｐゴシック" charset="-128"/>
              </a:rPr>
              <a:t> </a:t>
            </a:r>
            <a:r>
              <a:rPr lang="en-US" altLang="en-US" sz="2000" dirty="0" smtClean="0">
                <a:ea typeface="ＭＳ Ｐゴシック" charset="-128"/>
              </a:rPr>
              <a:t>BG reported operating income of about $6.2 billion on revenues of $19.2 billion in 2014. However, they also reported more than $8.6 billion in losses from disposals, re-measurement and impairment, leading to an overall loss of -$2.33 billion.</a:t>
            </a:r>
            <a:endParaRPr lang="en-US" altLang="en-US" sz="2000" dirty="0">
              <a:ea typeface="ＭＳ Ｐゴシック" charset="-128"/>
            </a:endParaRPr>
          </a:p>
        </p:txBody>
      </p:sp>
      <p:pic>
        <p:nvPicPr>
          <p:cNvPr id="2" name="Picture 1"/>
          <p:cNvPicPr>
            <a:picLocks noChangeAspect="1"/>
          </p:cNvPicPr>
          <p:nvPr/>
        </p:nvPicPr>
        <p:blipFill>
          <a:blip r:embed="rId2"/>
          <a:stretch>
            <a:fillRect/>
          </a:stretch>
        </p:blipFill>
        <p:spPr>
          <a:xfrm>
            <a:off x="2667000" y="3581400"/>
            <a:ext cx="3200400" cy="32004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sought after reserves..</a:t>
            </a:r>
            <a:endParaRPr lang="en-US" dirty="0"/>
          </a:p>
        </p:txBody>
      </p:sp>
      <p:sp>
        <p:nvSpPr>
          <p:cNvPr id="3" name="Content Placeholder 2"/>
          <p:cNvSpPr>
            <a:spLocks noGrp="1"/>
          </p:cNvSpPr>
          <p:nvPr>
            <p:ph sz="quarter"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726948" y="1600200"/>
            <a:ext cx="7578852" cy="2482157"/>
          </a:xfrm>
          <a:prstGeom prst="rect">
            <a:avLst/>
          </a:prstGeom>
        </p:spPr>
      </p:pic>
      <p:pic>
        <p:nvPicPr>
          <p:cNvPr id="5" name="Picture 4"/>
          <p:cNvPicPr>
            <a:picLocks noChangeAspect="1"/>
          </p:cNvPicPr>
          <p:nvPr/>
        </p:nvPicPr>
        <p:blipFill>
          <a:blip r:embed="rId3"/>
          <a:stretch>
            <a:fillRect/>
          </a:stretch>
        </p:blipFill>
        <p:spPr>
          <a:xfrm>
            <a:off x="739648" y="4267200"/>
            <a:ext cx="7566152" cy="2500005"/>
          </a:xfrm>
          <a:prstGeom prst="rect">
            <a:avLst/>
          </a:prstGeom>
        </p:spPr>
      </p:pic>
    </p:spTree>
    <p:extLst>
      <p:ext uri="{BB962C8B-B14F-4D97-AF65-F5344CB8AC3E}">
        <p14:creationId xmlns:p14="http://schemas.microsoft.com/office/powerpoint/2010/main" val="1737620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a:xfrm>
            <a:off x="612775" y="228600"/>
            <a:ext cx="8153400" cy="990600"/>
          </a:xfrm>
        </p:spPr>
        <p:txBody>
          <a:bodyPr/>
          <a:lstStyle/>
          <a:p>
            <a:r>
              <a:rPr lang="en-US" altLang="en-US">
                <a:ea typeface="ＭＳ Ｐゴシック" charset="-128"/>
              </a:rPr>
              <a:t>Estimating a cost of capital for this asset acquisition</a:t>
            </a:r>
          </a:p>
        </p:txBody>
      </p:sp>
      <p:sp>
        <p:nvSpPr>
          <p:cNvPr id="91138" name="Content Placeholder 2"/>
          <p:cNvSpPr>
            <a:spLocks noGrp="1"/>
          </p:cNvSpPr>
          <p:nvPr>
            <p:ph sz="quarter" idx="1"/>
          </p:nvPr>
        </p:nvSpPr>
        <p:spPr>
          <a:xfrm>
            <a:off x="612775" y="1600200"/>
            <a:ext cx="8153400" cy="4495800"/>
          </a:xfrm>
        </p:spPr>
        <p:txBody>
          <a:bodyPr/>
          <a:lstStyle/>
          <a:p>
            <a:r>
              <a:rPr lang="en-US" altLang="en-US">
                <a:ea typeface="ＭＳ Ｐゴシック" charset="-128"/>
              </a:rPr>
              <a:t>In estimating a ‘hurdle rate’ to use in assessing this acquisition, what should you use as</a:t>
            </a:r>
          </a:p>
          <a:p>
            <a:pPr lvl="1"/>
            <a:r>
              <a:rPr lang="en-US" altLang="en-US">
                <a:ea typeface="ＭＳ Ｐゴシック" charset="-128"/>
              </a:rPr>
              <a:t>The risk free rate?</a:t>
            </a:r>
          </a:p>
          <a:p>
            <a:pPr lvl="1"/>
            <a:endParaRPr lang="en-US" altLang="en-US">
              <a:ea typeface="ＭＳ Ｐゴシック" charset="-128"/>
            </a:endParaRPr>
          </a:p>
          <a:p>
            <a:pPr lvl="1"/>
            <a:r>
              <a:rPr lang="en-US" altLang="en-US">
                <a:ea typeface="ＭＳ Ｐゴシック" charset="-128"/>
              </a:rPr>
              <a:t>The beta for the investment (risk)?</a:t>
            </a:r>
          </a:p>
          <a:p>
            <a:pPr lvl="1"/>
            <a:endParaRPr lang="en-US" altLang="en-US">
              <a:ea typeface="ＭＳ Ｐゴシック" charset="-128"/>
            </a:endParaRPr>
          </a:p>
          <a:p>
            <a:pPr lvl="1"/>
            <a:r>
              <a:rPr lang="en-US" altLang="en-US">
                <a:ea typeface="ＭＳ Ｐゴシック" charset="-128"/>
              </a:rPr>
              <a:t>The equity risk premium?</a:t>
            </a:r>
          </a:p>
          <a:p>
            <a:pPr lvl="1"/>
            <a:endParaRPr lang="en-US" altLang="en-US">
              <a:ea typeface="ＭＳ Ｐゴシック" charset="-128"/>
            </a:endParaRPr>
          </a:p>
          <a:p>
            <a:pPr lvl="1"/>
            <a:r>
              <a:rPr lang="en-US" altLang="en-US">
                <a:ea typeface="ＭＳ Ｐゴシック" charset="-128"/>
              </a:rPr>
              <a:t>The debt mix?</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a:xfrm>
            <a:off x="612775" y="228600"/>
            <a:ext cx="8153400" cy="990600"/>
          </a:xfrm>
        </p:spPr>
        <p:txBody>
          <a:bodyPr/>
          <a:lstStyle/>
          <a:p>
            <a:r>
              <a:rPr lang="en-US" altLang="en-US" dirty="0">
                <a:ea typeface="ＭＳ Ｐゴシック" charset="-128"/>
              </a:rPr>
              <a:t>Cost of capital for </a:t>
            </a:r>
            <a:r>
              <a:rPr lang="en-US" altLang="en-US" dirty="0" smtClean="0">
                <a:ea typeface="ＭＳ Ｐゴシック" charset="-128"/>
              </a:rPr>
              <a:t>the BG acquisition</a:t>
            </a:r>
            <a:endParaRPr lang="en-US" altLang="en-US" dirty="0">
              <a:ea typeface="ＭＳ Ｐゴシック" charset="-128"/>
            </a:endParaRPr>
          </a:p>
        </p:txBody>
      </p:sp>
      <p:pic>
        <p:nvPicPr>
          <p:cNvPr id="3" name="Content Placeholder 2"/>
          <p:cNvPicPr>
            <a:picLocks noGrp="1" noChangeAspect="1"/>
          </p:cNvPicPr>
          <p:nvPr>
            <p:ph sz="quarter" idx="1"/>
          </p:nvPr>
        </p:nvPicPr>
        <p:blipFill>
          <a:blip r:embed="rId2"/>
          <a:stretch>
            <a:fillRect/>
          </a:stretch>
        </p:blipFill>
        <p:spPr>
          <a:xfrm>
            <a:off x="1390399" y="1600200"/>
            <a:ext cx="6598152" cy="449580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Expected </a:t>
            </a:r>
            <a:r>
              <a:rPr lang="en-US" dirty="0" err="1" smtClean="0">
                <a:ea typeface="+mj-ea"/>
                <a:cs typeface="+mj-cs"/>
              </a:rPr>
              <a:t>Cashflows</a:t>
            </a:r>
            <a:r>
              <a:rPr lang="en-US" dirty="0" smtClean="0">
                <a:ea typeface="+mj-ea"/>
                <a:cs typeface="+mj-cs"/>
              </a:rPr>
              <a:t> at BG</a:t>
            </a:r>
            <a:endParaRPr lang="en-US" dirty="0">
              <a:ea typeface="+mj-ea"/>
              <a:cs typeface="+mj-cs"/>
            </a:endParaRPr>
          </a:p>
        </p:txBody>
      </p:sp>
      <p:sp>
        <p:nvSpPr>
          <p:cNvPr id="93186"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1800" dirty="0" smtClean="0">
                <a:ea typeface="ＭＳ Ｐゴシック" charset="-128"/>
              </a:rPr>
              <a:t>A press release for the company reported that the company generated operating $1,921 million (down from $6.155 million in 2014) on revenues of $16,148 million (down from $19.2 billion in 2014). </a:t>
            </a:r>
            <a:endParaRPr lang="en-US" altLang="en-US" sz="1800" dirty="0">
              <a:ea typeface="ＭＳ Ｐゴシック" charset="-128"/>
            </a:endParaRPr>
          </a:p>
        </p:txBody>
      </p:sp>
      <p:graphicFrame>
        <p:nvGraphicFramePr>
          <p:cNvPr id="5" name="Chart 4"/>
          <p:cNvGraphicFramePr>
            <a:graphicFrameLocks noGrp="1"/>
          </p:cNvGraphicFramePr>
          <p:nvPr>
            <p:extLst>
              <p:ext uri="{D42A27DB-BD31-4B8C-83A1-F6EECF244321}">
                <p14:modId xmlns:p14="http://schemas.microsoft.com/office/powerpoint/2010/main" val="779387929"/>
              </p:ext>
            </p:extLst>
          </p:nvPr>
        </p:nvGraphicFramePr>
        <p:xfrm>
          <a:off x="961537" y="2607965"/>
          <a:ext cx="7766538" cy="3966727"/>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p:cNvPicPr>
            <a:picLocks noChangeAspect="1"/>
          </p:cNvPicPr>
          <p:nvPr/>
        </p:nvPicPr>
        <p:blipFill>
          <a:blip r:embed="rId4"/>
          <a:stretch>
            <a:fillRect/>
          </a:stretch>
        </p:blipFill>
        <p:spPr>
          <a:xfrm>
            <a:off x="6590812" y="2226965"/>
            <a:ext cx="2137263" cy="649169"/>
          </a:xfrm>
          <a:prstGeom prst="rect">
            <a:avLst/>
          </a:prstGeom>
        </p:spPr>
      </p:pic>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Valuing BG</a:t>
            </a:r>
            <a:endParaRPr lang="en-US" dirty="0"/>
          </a:p>
        </p:txBody>
      </p:sp>
      <p:pic>
        <p:nvPicPr>
          <p:cNvPr id="4" name="Content Placeholder 3"/>
          <p:cNvPicPr>
            <a:picLocks noGrp="1" noChangeAspect="1"/>
          </p:cNvPicPr>
          <p:nvPr>
            <p:ph sz="quarter" idx="1"/>
          </p:nvPr>
        </p:nvPicPr>
        <p:blipFill>
          <a:blip r:embed="rId2"/>
          <a:stretch>
            <a:fillRect/>
          </a:stretch>
        </p:blipFill>
        <p:spPr>
          <a:xfrm>
            <a:off x="612775" y="1668287"/>
            <a:ext cx="8153400" cy="4359625"/>
          </a:xfrm>
          <a:prstGeom prst="rect">
            <a:avLst/>
          </a:prstGeom>
        </p:spPr>
      </p:pic>
    </p:spTree>
    <p:extLst>
      <p:ext uri="{BB962C8B-B14F-4D97-AF65-F5344CB8AC3E}">
        <p14:creationId xmlns:p14="http://schemas.microsoft.com/office/powerpoint/2010/main" val="1716725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Valuing Synergy</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Assume that $47 billion is a fair stand-alone value for BG. The premium paid on the acquisition was approximately $23 billion and one reason provided was synergy.</a:t>
            </a:r>
          </a:p>
          <a:p>
            <a:r>
              <a:rPr lang="en-US" dirty="0" smtClean="0"/>
              <a:t>What is the synergy that you see in this deal and where would you expect it to show up on the consolidated entity’s financials?</a:t>
            </a:r>
          </a:p>
          <a:p>
            <a:pPr marL="514350" indent="-514350">
              <a:buFont typeface="+mj-lt"/>
              <a:buAutoNum type="alphaLcParenR"/>
            </a:pPr>
            <a:r>
              <a:rPr lang="en-US" dirty="0" smtClean="0"/>
              <a:t>Higher cash flows today (cost cutting)</a:t>
            </a:r>
          </a:p>
          <a:p>
            <a:pPr marL="514350" indent="-514350">
              <a:buFont typeface="+mj-lt"/>
              <a:buAutoNum type="alphaLcParenR"/>
            </a:pPr>
            <a:r>
              <a:rPr lang="en-US" dirty="0" smtClean="0"/>
              <a:t>Higher growth in the future (from reserves)</a:t>
            </a:r>
          </a:p>
          <a:p>
            <a:pPr marL="514350" indent="-514350">
              <a:buFont typeface="+mj-lt"/>
              <a:buAutoNum type="alphaLcParenR"/>
            </a:pPr>
            <a:r>
              <a:rPr lang="en-US" dirty="0" smtClean="0"/>
              <a:t>Lower risk (from ?)</a:t>
            </a:r>
          </a:p>
          <a:p>
            <a:pPr marL="514350" indent="-514350">
              <a:buFont typeface="+mj-lt"/>
              <a:buAutoNum type="alphaLcParenR"/>
            </a:pPr>
            <a:r>
              <a:rPr lang="en-US" dirty="0" smtClean="0"/>
              <a:t>Something else</a:t>
            </a:r>
          </a:p>
          <a:p>
            <a:r>
              <a:rPr lang="en-US" dirty="0" smtClean="0"/>
              <a:t>How would you value this synergy?</a:t>
            </a:r>
          </a:p>
        </p:txBody>
      </p:sp>
    </p:spTree>
    <p:extLst>
      <p:ext uri="{BB962C8B-B14F-4D97-AF65-F5344CB8AC3E}">
        <p14:creationId xmlns:p14="http://schemas.microsoft.com/office/powerpoint/2010/main" val="7764709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p:cNvSpPr>
          <p:nvPr>
            <p:ph type="title"/>
          </p:nvPr>
        </p:nvSpPr>
        <p:spPr>
          <a:xfrm>
            <a:off x="612775" y="228600"/>
            <a:ext cx="8153400" cy="990600"/>
          </a:xfrm>
        </p:spPr>
        <p:txBody>
          <a:bodyPr/>
          <a:lstStyle/>
          <a:p>
            <a:r>
              <a:rPr lang="en-US" altLang="en-US" dirty="0">
                <a:ea typeface="ＭＳ Ｐゴシック" charset="-128"/>
              </a:rPr>
              <a:t>A tangent: How do </a:t>
            </a:r>
            <a:r>
              <a:rPr lang="en-US" altLang="en-US" dirty="0" smtClean="0">
                <a:ea typeface="ＭＳ Ｐゴシック" charset="-128"/>
              </a:rPr>
              <a:t>Shell’s existing investments measure up?</a:t>
            </a:r>
            <a:endParaRPr lang="en-US" altLang="en-US" dirty="0">
              <a:ea typeface="ＭＳ Ｐゴシック" charset="-128"/>
            </a:endParaRP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687350629"/>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Oil Sector: ROIC vs Cost of Capital</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057556804"/>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934145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Relative to your peer group..</a:t>
            </a:r>
            <a:endParaRPr lang="en-US" dirty="0"/>
          </a:p>
        </p:txBody>
      </p:sp>
      <p:graphicFrame>
        <p:nvGraphicFramePr>
          <p:cNvPr id="6" name="Content Placeholder 5"/>
          <p:cNvGraphicFramePr>
            <a:graphicFrameLocks noGrp="1"/>
          </p:cNvGraphicFramePr>
          <p:nvPr>
            <p:ph sz="quarter" idx="1"/>
          </p:nvPr>
        </p:nvGraphicFramePr>
        <p:xfrm>
          <a:off x="962024" y="1714500"/>
          <a:ext cx="7454901" cy="4267200"/>
        </p:xfrm>
        <a:graphic>
          <a:graphicData uri="http://schemas.openxmlformats.org/drawingml/2006/table">
            <a:tbl>
              <a:tblPr>
                <a:tableStyleId>{5C22544A-7EE6-4342-B048-85BDC9FD1C3A}</a:tableStyleId>
              </a:tblPr>
              <a:tblGrid>
                <a:gridCol w="3989276"/>
                <a:gridCol w="580778"/>
                <a:gridCol w="1437663"/>
                <a:gridCol w="1447184"/>
              </a:tblGrid>
              <a:tr h="203200">
                <a:tc>
                  <a:txBody>
                    <a:bodyPr/>
                    <a:lstStyle/>
                    <a:p>
                      <a:pPr algn="ctr" fontAlgn="b"/>
                      <a:r>
                        <a:rPr lang="en-US" sz="1200" u="none" strike="noStrike">
                          <a:effectLst/>
                        </a:rPr>
                        <a:t>Company Name</a:t>
                      </a:r>
                      <a:endParaRPr lang="en-US" sz="1200" b="0" i="1"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ROIC</a:t>
                      </a:r>
                      <a:endParaRPr lang="en-US" sz="1200" b="0" i="1"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Cost of capital in US$</a:t>
                      </a:r>
                      <a:endParaRPr lang="en-US" sz="1200" b="0" i="1"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ROIC - Cost of Capital</a:t>
                      </a:r>
                      <a:endParaRPr lang="en-US" sz="1200" b="0" i="1"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Exxon Mobil Corporation (NYSE:XOM)</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7.38%</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9.94%</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-2.56%</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PetroChina Co. Ltd. (SEHK:857)</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2.74%</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11.07%</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-8.33%</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Chevron Corporation (NYSE:CVX)</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0.55%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9.69%</a:t>
                      </a:r>
                      <a:endParaRPr lang="pt-B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-9.14%</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Royal Dutch Shell plc (ENXTAM:RDSA)</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0.67%</a:t>
                      </a:r>
                      <a:endParaRPr lang="pt-B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9.91%</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-9.24%</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TOTAL S.A. (ENXTPA:FP)</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3.40%</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10.52%</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-7.11%</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pt-BR" sz="1200" u="none" strike="noStrike">
                          <a:effectLst/>
                        </a:rPr>
                        <a:t>BP p.l.c. (LSE:BP.)</a:t>
                      </a:r>
                      <a:endParaRPr lang="pt-B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-4.85%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10.59%</a:t>
                      </a:r>
                      <a:endParaRPr lang="pt-B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-15.44%</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China Petroleum &amp; Chemical Corp. (SEHK:386)</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0.35%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pl-PL" sz="1200" u="none" strike="noStrike">
                          <a:effectLst/>
                        </a:rPr>
                        <a:t>10.76%</a:t>
                      </a:r>
                      <a:endParaRPr lang="pl-PL" sz="1200" b="0" i="0" u="none" strike="noStrike">
                        <a:solidFill>
                          <a:srgbClr val="000000"/>
                        </a:solidFill>
                        <a:effectLst/>
                        <a:latin typeface="Calibri" charset="0"/>
                      </a:endParaRPr>
                    </a:p>
                  </a:txBody>
                  <a:tcPr marL="12700" marR="12700" marT="12700" marB="0" anchor="b"/>
                </a:tc>
                <a:tc>
                  <a:txBody>
                    <a:bodyPr/>
                    <a:lstStyle/>
                    <a:p>
                      <a:pPr algn="ctr" fontAlgn="b"/>
                      <a:r>
                        <a:rPr lang="pl-PL" sz="1200" u="none" strike="noStrike">
                          <a:effectLst/>
                        </a:rPr>
                        <a:t>-10.41%</a:t>
                      </a:r>
                      <a:endParaRPr lang="pl-PL"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Eni SpA (BIT:ENI)</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1.63%</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13.73%</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-12.10%</a:t>
                      </a:r>
                      <a:endParaRPr lang="pt-B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Occidental Petroleum Corporation (NYSE:OXY)</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-16.29%</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9.82%</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-26.11%</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BG Group plc (LSE:BG.)</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3.58%</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10.85%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-7.27%</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Statoil ASA (OB:STL)</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3.93%</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9.57%</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-5.64%</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Public Joint Stock Company Gazprom (MICEX:GAZP)</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4.73%</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15.95%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-11.23%</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Suncor Energy Inc. (TSX:SU)</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2.74%</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9.95%</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-7.22%</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Imperial Oil Ltd. (TSX:IMO)</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4.86%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9.92%</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-5.06%</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Public Joint Stock Company Oil Company LUKOIL (MICEX:LKOH)</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2.19%</a:t>
                      </a:r>
                      <a:endParaRPr lang="pt-B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15.51%</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it-IT" sz="1200" u="none" strike="noStrike">
                          <a:effectLst/>
                        </a:rPr>
                        <a:t>-13.32%</a:t>
                      </a:r>
                      <a:endParaRPr lang="it-IT"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PTT Public Company Limited (SET:PTT)</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3.31%</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13.90%</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-10.59%</a:t>
                      </a:r>
                      <a:endParaRPr lang="pt-B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Sasol Ltd. (JSE:SOL)</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17.16%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13.68%</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3.48%</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Open Joint Stock Company Surgutneftegas (MICEX:SNGS)</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4.92%</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15.36%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a:effectLst/>
                        </a:rPr>
                        <a:t>-10.43%</a:t>
                      </a:r>
                      <a:endParaRPr lang="pt-B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Repsol, S.A. (CATS:REP)</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it-IT" sz="1200" u="none" strike="noStrike">
                          <a:effectLst/>
                        </a:rPr>
                        <a:t>1.79%</a:t>
                      </a:r>
                      <a:endParaRPr lang="it-IT"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13.99%</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-12.20%</a:t>
                      </a:r>
                      <a:endParaRPr lang="hr-HR" sz="1200" b="0" i="0" u="none" strike="noStrike">
                        <a:solidFill>
                          <a:srgbClr val="000000"/>
                        </a:solidFill>
                        <a:effectLst/>
                        <a:latin typeface="Calibri" charset="0"/>
                      </a:endParaRPr>
                    </a:p>
                  </a:txBody>
                  <a:tcPr marL="12700" marR="12700" marT="12700" marB="0" anchor="b"/>
                </a:tc>
              </a:tr>
              <a:tr h="203200">
                <a:tc>
                  <a:txBody>
                    <a:bodyPr/>
                    <a:lstStyle/>
                    <a:p>
                      <a:pPr algn="l" fontAlgn="b"/>
                      <a:r>
                        <a:rPr lang="en-US" sz="1200" u="none" strike="noStrike">
                          <a:effectLst/>
                        </a:rPr>
                        <a:t>Ecopetrol SA (BVC:ECOPETROL)</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3.39%</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hr-HR" sz="1200" u="none" strike="noStrike">
                          <a:effectLst/>
                        </a:rPr>
                        <a:t>13.96%</a:t>
                      </a:r>
                      <a:endParaRPr lang="hr-HR" sz="1200" b="0" i="0" u="none" strike="noStrike">
                        <a:solidFill>
                          <a:srgbClr val="000000"/>
                        </a:solidFill>
                        <a:effectLst/>
                        <a:latin typeface="Calibri" charset="0"/>
                      </a:endParaRPr>
                    </a:p>
                  </a:txBody>
                  <a:tcPr marL="12700" marR="12700" marT="12700" marB="0" anchor="b"/>
                </a:tc>
                <a:tc>
                  <a:txBody>
                    <a:bodyPr/>
                    <a:lstStyle/>
                    <a:p>
                      <a:pPr algn="ctr" fontAlgn="b"/>
                      <a:r>
                        <a:rPr lang="pt-BR" sz="1200" u="none" strike="noStrike" dirty="0">
                          <a:effectLst/>
                        </a:rPr>
                        <a:t>-10.57%</a:t>
                      </a:r>
                      <a:endParaRPr lang="pt-BR" sz="1200" b="0" i="0" u="none" strike="noStrike" dirty="0">
                        <a:solidFill>
                          <a:srgbClr val="000000"/>
                        </a:solidFill>
                        <a:effectLst/>
                        <a:latin typeface="Calibri" charset="0"/>
                      </a:endParaRPr>
                    </a:p>
                  </a:txBody>
                  <a:tcPr marL="12700" marR="12700" marT="12700" marB="0" anchor="b"/>
                </a:tc>
              </a:tr>
            </a:tbl>
          </a:graphicData>
        </a:graphic>
      </p:graphicFrame>
    </p:spTree>
    <p:extLst>
      <p:ext uri="{BB962C8B-B14F-4D97-AF65-F5344CB8AC3E}">
        <p14:creationId xmlns:p14="http://schemas.microsoft.com/office/powerpoint/2010/main" val="8729994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pic>
        <p:nvPicPr>
          <p:cNvPr id="107522"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6339" r="-6339"/>
          <a:stretch>
            <a:fillRect/>
          </a:stretch>
        </p:blipFill>
        <p:spPr>
          <a:xfrm>
            <a:off x="612775" y="1600200"/>
            <a:ext cx="8153400" cy="4495800"/>
          </a:xfrm>
        </p:spPr>
      </p:pic>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Debt: Summarizing the trade off</a:t>
            </a:r>
          </a:p>
        </p:txBody>
      </p:sp>
      <p:pic>
        <p:nvPicPr>
          <p:cNvPr id="109570" name="Picture 8"/>
          <p:cNvPicPr>
            <a:picLocks noGrp="1" noChangeAspect="1"/>
          </p:cNvPicPr>
          <p:nvPr>
            <p:ph sz="quarter" idx="1"/>
          </p:nvPr>
        </p:nvPicPr>
        <p:blipFill>
          <a:blip r:embed="rId3">
            <a:extLst>
              <a:ext uri="{28A0092B-C50C-407E-A947-70E740481C1C}">
                <a14:useLocalDpi xmlns:a14="http://schemas.microsoft.com/office/drawing/2010/main" val="0"/>
              </a:ext>
            </a:extLst>
          </a:blip>
          <a:srcRect l="-7793" r="-7793"/>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Mechanics of Cost of Capital Estimation</a:t>
            </a:r>
          </a:p>
        </p:txBody>
      </p:sp>
      <p:sp>
        <p:nvSpPr>
          <p:cNvPr id="89090" name="Rectangle 3"/>
          <p:cNvSpPr>
            <a:spLocks noGrp="1" noChangeArrowheads="1"/>
          </p:cNvSpPr>
          <p:nvPr>
            <p:ph sz="quarter" idx="1"/>
          </p:nvPr>
        </p:nvSpPr>
        <p:spPr>
          <a:xfrm>
            <a:off x="612775" y="1600200"/>
            <a:ext cx="8153400" cy="4495800"/>
          </a:xfrm>
        </p:spPr>
        <p:txBody>
          <a:bodyPr>
            <a:normAutofit fontScale="92500" lnSpcReduction="10000"/>
          </a:bodyPr>
          <a:lstStyle/>
          <a:p>
            <a:pPr marL="0" indent="0" eaLnBrk="1" fontAlgn="auto" hangingPunct="1">
              <a:spcAft>
                <a:spcPts val="0"/>
              </a:spcAft>
              <a:buFont typeface="Wingdings"/>
              <a:buNone/>
              <a:defRPr/>
            </a:pPr>
            <a:r>
              <a:rPr lang="en-US" dirty="0" smtClean="0">
                <a:ea typeface="+mn-ea"/>
                <a:cs typeface="+mn-cs"/>
              </a:rPr>
              <a:t>1. Estimate the Cost of Equity at different levels of debt: </a:t>
            </a:r>
          </a:p>
          <a:p>
            <a:pPr marL="365760" lvl="1" indent="0" eaLnBrk="1" fontAlgn="auto" hangingPunct="1">
              <a:spcAft>
                <a:spcPts val="0"/>
              </a:spcAft>
              <a:buFont typeface="Wingdings 2"/>
              <a:buNone/>
              <a:defRPr/>
            </a:pPr>
            <a:r>
              <a:rPr lang="en-US" dirty="0" smtClean="0">
                <a:ea typeface="+mn-ea"/>
              </a:rPr>
              <a:t>Equity will become riskier -&gt; Beta will increase -&gt; Cost of Equity will increase.</a:t>
            </a:r>
          </a:p>
          <a:p>
            <a:pPr marL="365760" lvl="1" indent="0" eaLnBrk="1" fontAlgn="auto" hangingPunct="1">
              <a:spcAft>
                <a:spcPts val="0"/>
              </a:spcAft>
              <a:buFont typeface="Wingdings 2"/>
              <a:buNone/>
              <a:defRPr/>
            </a:pPr>
            <a:r>
              <a:rPr lang="en-US" dirty="0" smtClean="0">
                <a:ea typeface="+mn-ea"/>
              </a:rPr>
              <a:t>Estimation will use levered beta calculation</a:t>
            </a:r>
          </a:p>
          <a:p>
            <a:pPr marL="0" indent="0" eaLnBrk="1" fontAlgn="auto" hangingPunct="1">
              <a:spcAft>
                <a:spcPts val="0"/>
              </a:spcAft>
              <a:buFont typeface="Wingdings"/>
              <a:buNone/>
              <a:defRPr/>
            </a:pPr>
            <a:r>
              <a:rPr lang="en-US" dirty="0" smtClean="0">
                <a:ea typeface="+mn-ea"/>
                <a:cs typeface="+mn-cs"/>
              </a:rPr>
              <a:t>2. Estimate the Cost of Debt at different levels of debt: </a:t>
            </a:r>
          </a:p>
          <a:p>
            <a:pPr marL="365760" lvl="1" indent="0" eaLnBrk="1" fontAlgn="auto" hangingPunct="1">
              <a:spcAft>
                <a:spcPts val="0"/>
              </a:spcAft>
              <a:buFont typeface="Wingdings 2"/>
              <a:buNone/>
              <a:defRPr/>
            </a:pPr>
            <a:r>
              <a:rPr lang="en-US" dirty="0" smtClean="0">
                <a:ea typeface="+mn-ea"/>
              </a:rPr>
              <a:t>Default risk will go up and bond ratings will go down as debt goes up -&gt; Cost of Debt will increase.</a:t>
            </a:r>
          </a:p>
          <a:p>
            <a:pPr marL="365760" lvl="1" indent="0" eaLnBrk="1" fontAlgn="auto" hangingPunct="1">
              <a:spcAft>
                <a:spcPts val="0"/>
              </a:spcAft>
              <a:buFont typeface="Wingdings 2"/>
              <a:buNone/>
              <a:defRPr/>
            </a:pPr>
            <a:r>
              <a:rPr lang="en-US" dirty="0" smtClean="0">
                <a:ea typeface="+mn-ea"/>
              </a:rPr>
              <a:t>To estimating bond ratings, we will use the interest coverage ratio (EBIT/Interest expense)</a:t>
            </a:r>
          </a:p>
          <a:p>
            <a:pPr marL="0" indent="0" eaLnBrk="1" fontAlgn="auto" hangingPunct="1">
              <a:spcAft>
                <a:spcPts val="0"/>
              </a:spcAft>
              <a:buFont typeface="Wingdings"/>
              <a:buNone/>
              <a:defRPr/>
            </a:pPr>
            <a:r>
              <a:rPr lang="en-US" dirty="0" smtClean="0">
                <a:ea typeface="+mn-ea"/>
                <a:cs typeface="+mn-cs"/>
              </a:rPr>
              <a:t>3. Estimate the Cost of Capital at different levels of debt</a:t>
            </a:r>
          </a:p>
          <a:p>
            <a:pPr marL="0" indent="0" eaLnBrk="1" fontAlgn="auto" hangingPunct="1">
              <a:spcAft>
                <a:spcPts val="0"/>
              </a:spcAft>
              <a:buFont typeface="Wingdings"/>
              <a:buNone/>
              <a:defRPr/>
            </a:pPr>
            <a:r>
              <a:rPr lang="en-US" dirty="0" smtClean="0">
                <a:ea typeface="+mn-ea"/>
                <a:cs typeface="+mn-cs"/>
              </a:rPr>
              <a:t>4. Calculate the effect on Firm Value and Stock Price.</a:t>
            </a:r>
            <a:endParaRPr lang="en-US" dirty="0">
              <a:ea typeface="+mn-ea"/>
              <a:cs typeface="+mn-cs"/>
            </a:endParaRP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Title 1"/>
          <p:cNvSpPr>
            <a:spLocks noGrp="1"/>
          </p:cNvSpPr>
          <p:nvPr>
            <p:ph type="title"/>
          </p:nvPr>
        </p:nvSpPr>
        <p:spPr>
          <a:xfrm>
            <a:off x="612775" y="228600"/>
            <a:ext cx="8153400" cy="990600"/>
          </a:xfrm>
        </p:spPr>
        <p:txBody>
          <a:bodyPr/>
          <a:lstStyle/>
          <a:p>
            <a:pPr eaLnBrk="1" hangingPunct="1"/>
            <a:r>
              <a:rPr lang="en-US" altLang="en-US" sz="3200" dirty="0">
                <a:ea typeface="ＭＳ Ｐゴシック" charset="-128"/>
              </a:rPr>
              <a:t>Finding an optimal mix:</a:t>
            </a:r>
            <a:br>
              <a:rPr lang="en-US" altLang="en-US" sz="3200" dirty="0">
                <a:ea typeface="ＭＳ Ｐゴシック" charset="-128"/>
              </a:rPr>
            </a:br>
            <a:r>
              <a:rPr lang="en-US" altLang="en-US" sz="3200" dirty="0" smtClean="0">
                <a:ea typeface="ＭＳ Ｐゴシック" charset="-128"/>
              </a:rPr>
              <a:t>Shell</a:t>
            </a:r>
            <a:r>
              <a:rPr lang="ja-JP" altLang="en-US" sz="3200" dirty="0" smtClean="0">
                <a:ea typeface="ＭＳ Ｐゴシック" charset="-128"/>
              </a:rPr>
              <a:t>’</a:t>
            </a:r>
            <a:r>
              <a:rPr lang="en-US" altLang="ja-JP" sz="3200" dirty="0">
                <a:ea typeface="ＭＳ Ｐゴシック" charset="-128"/>
              </a:rPr>
              <a:t>s cost of capital schedule…</a:t>
            </a:r>
            <a:endParaRPr lang="en-US" altLang="en-US" sz="3200" dirty="0">
              <a:ea typeface="ＭＳ Ｐゴシック" charset="-128"/>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978129977"/>
              </p:ext>
            </p:extLst>
          </p:nvPr>
        </p:nvGraphicFramePr>
        <p:xfrm>
          <a:off x="600075" y="1905000"/>
          <a:ext cx="8166098" cy="3751810"/>
        </p:xfrm>
        <a:graphic>
          <a:graphicData uri="http://schemas.openxmlformats.org/drawingml/2006/table">
            <a:tbl>
              <a:tblPr>
                <a:tableStyleId>{5C22544A-7EE6-4342-B048-85BDC9FD1C3A}</a:tableStyleId>
              </a:tblPr>
              <a:tblGrid>
                <a:gridCol w="909365"/>
                <a:gridCol w="909365"/>
                <a:gridCol w="973020"/>
                <a:gridCol w="909365"/>
                <a:gridCol w="1236737"/>
                <a:gridCol w="909365"/>
                <a:gridCol w="1409516"/>
                <a:gridCol w="909365"/>
              </a:tblGrid>
              <a:tr h="332509">
                <a:tc>
                  <a:txBody>
                    <a:bodyPr/>
                    <a:lstStyle/>
                    <a:p>
                      <a:pPr algn="ctr" fontAlgn="b"/>
                      <a:r>
                        <a:rPr lang="en-US" sz="1400" i="1" u="none" strike="noStrike" dirty="0">
                          <a:effectLst/>
                        </a:rPr>
                        <a:t>Debt Ratio</a:t>
                      </a:r>
                      <a:endParaRPr lang="en-US" sz="1400" b="1" i="1"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rPr>
                        <a:t>Beta</a:t>
                      </a:r>
                      <a:endParaRPr lang="en-US" sz="1400" b="1" i="1"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rPr>
                        <a:t>Cost of Equity</a:t>
                      </a:r>
                      <a:endParaRPr lang="en-US" sz="1400" b="1" i="1"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rPr>
                        <a:t>Bond Rating</a:t>
                      </a:r>
                      <a:endParaRPr lang="en-US" sz="1400" b="1" i="1"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rPr>
                        <a:t>Interest rate on debt</a:t>
                      </a:r>
                      <a:endParaRPr lang="en-US" sz="1400" b="1" i="1"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rPr>
                        <a:t>Tax Rate</a:t>
                      </a:r>
                      <a:endParaRPr lang="en-US" sz="1400" b="1" i="1"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rPr>
                        <a:t>Cost of Debt (after-tax)</a:t>
                      </a:r>
                      <a:endParaRPr lang="en-US" sz="1400" b="1" i="1"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i="1" u="none" strike="noStrike" dirty="0">
                          <a:effectLst/>
                        </a:rPr>
                        <a:t>WACC</a:t>
                      </a:r>
                      <a:endParaRPr lang="en-US" sz="1400" b="1" i="1"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509">
                <a:tc>
                  <a:txBody>
                    <a:bodyPr/>
                    <a:lstStyle/>
                    <a:p>
                      <a:pPr algn="ctr" fontAlgn="b"/>
                      <a:r>
                        <a:rPr lang="en-US" sz="1400" u="none" strike="noStrike" dirty="0">
                          <a:effectLst/>
                        </a:rPr>
                        <a:t>0%</a:t>
                      </a:r>
                      <a:endParaRPr lang="en-US" sz="14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1400" u="none" strike="noStrike">
                          <a:effectLst/>
                        </a:rPr>
                        <a:t>0.9987</a:t>
                      </a:r>
                      <a:endParaRPr lang="fi-FI"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10.25%</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Aaa/AAA</a:t>
                      </a:r>
                      <a:endParaRPr lang="en-US"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2.75%</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25.00%</a:t>
                      </a:r>
                      <a:endParaRPr lang="pt-B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2.06%</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10.25%</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509">
                <a:tc>
                  <a:txBody>
                    <a:bodyPr/>
                    <a:lstStyle/>
                    <a:p>
                      <a:pPr algn="ctr" fontAlgn="b"/>
                      <a:r>
                        <a:rPr lang="pt-BR" sz="1400" u="none" strike="noStrike">
                          <a:effectLst/>
                        </a:rPr>
                        <a:t>10%</a:t>
                      </a:r>
                      <a:endParaRPr lang="pt-B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1.0819</a:t>
                      </a:r>
                      <a:endParaRPr lang="nb-NO"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t-IT" sz="1400" u="none" strike="noStrike">
                          <a:effectLst/>
                        </a:rPr>
                        <a:t>10.94%</a:t>
                      </a:r>
                      <a:endParaRPr lang="it-IT"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Aaa/AAA</a:t>
                      </a:r>
                      <a:endParaRPr lang="en-US"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2.75%</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25.00%</a:t>
                      </a:r>
                      <a:endParaRPr lang="pt-B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2.06%</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10.05%</a:t>
                      </a:r>
                      <a:endParaRPr lang="pt-B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509">
                <a:tc>
                  <a:txBody>
                    <a:bodyPr/>
                    <a:lstStyle/>
                    <a:p>
                      <a:pPr algn="ctr" fontAlgn="b"/>
                      <a:r>
                        <a:rPr lang="is-IS" sz="1400" u="none" strike="noStrike">
                          <a:effectLst/>
                        </a:rPr>
                        <a:t>20%</a:t>
                      </a:r>
                      <a:endParaRPr lang="is-IS"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1.1859</a:t>
                      </a:r>
                      <a:endParaRPr lang="nb-NO"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11.80%</a:t>
                      </a:r>
                      <a:endParaRPr lang="nb-NO"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Aaa/AAA</a:t>
                      </a:r>
                      <a:endParaRPr lang="en-US"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2.75%</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25.00%</a:t>
                      </a:r>
                      <a:endParaRPr lang="pt-B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2.06%</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9.85%</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509">
                <a:tc>
                  <a:txBody>
                    <a:bodyPr/>
                    <a:lstStyle/>
                    <a:p>
                      <a:pPr algn="ctr" fontAlgn="b"/>
                      <a:r>
                        <a:rPr lang="pt-BR" sz="1400" b="1" u="none" strike="noStrike" dirty="0">
                          <a:effectLst/>
                        </a:rPr>
                        <a:t>30%</a:t>
                      </a:r>
                      <a:endParaRPr lang="pt-BR" sz="1400" b="1"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b="1" u="none" strike="noStrike" dirty="0">
                          <a:effectLst/>
                        </a:rPr>
                        <a:t>1.3197</a:t>
                      </a:r>
                      <a:endParaRPr lang="nb-NO" sz="1400" b="1"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b="1" u="none" strike="noStrike" dirty="0">
                          <a:effectLst/>
                        </a:rPr>
                        <a:t>12.90%</a:t>
                      </a:r>
                      <a:endParaRPr lang="hr-HR" sz="1400" b="1"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u="none" strike="noStrike" dirty="0">
                          <a:effectLst/>
                        </a:rPr>
                        <a:t>Aa2/AA</a:t>
                      </a:r>
                      <a:endParaRPr lang="en-US" sz="1400" b="1"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b="1" u="none" strike="noStrike" dirty="0">
                          <a:effectLst/>
                        </a:rPr>
                        <a:t>3.00%</a:t>
                      </a:r>
                      <a:endParaRPr lang="hr-HR" sz="1400" b="1"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b="1" u="none" strike="noStrike" dirty="0">
                          <a:effectLst/>
                        </a:rPr>
                        <a:t>25.00%</a:t>
                      </a:r>
                      <a:endParaRPr lang="pt-BR" sz="1400" b="1"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b="1" u="none" strike="noStrike" dirty="0">
                          <a:effectLst/>
                        </a:rPr>
                        <a:t>2.25%</a:t>
                      </a:r>
                      <a:endParaRPr lang="hr-HR" sz="1400" b="1"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b="1" u="none" strike="noStrike" dirty="0">
                          <a:effectLst/>
                        </a:rPr>
                        <a:t>9.71%</a:t>
                      </a:r>
                      <a:endParaRPr lang="hr-HR" sz="1400" b="1"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509">
                <a:tc>
                  <a:txBody>
                    <a:bodyPr/>
                    <a:lstStyle/>
                    <a:p>
                      <a:pPr algn="ctr" fontAlgn="b"/>
                      <a:r>
                        <a:rPr lang="en-US" sz="1400" u="none" strike="noStrike">
                          <a:effectLst/>
                        </a:rPr>
                        <a:t>40%</a:t>
                      </a:r>
                      <a:endParaRPr lang="en-US"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1400" u="none" strike="noStrike">
                          <a:effectLst/>
                        </a:rPr>
                        <a:t>1.4980</a:t>
                      </a:r>
                      <a:endParaRPr lang="nb-NO"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14.37%</a:t>
                      </a:r>
                      <a:endParaRPr lang="hr-HR" sz="14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bg-BG" sz="1400" u="none" strike="noStrike">
                          <a:effectLst/>
                        </a:rPr>
                        <a:t>A3/A-</a:t>
                      </a:r>
                      <a:endParaRPr lang="bg-BG"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3.75%</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25.00%</a:t>
                      </a:r>
                      <a:endParaRPr lang="pt-B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2.81%</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9.75%</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509">
                <a:tc>
                  <a:txBody>
                    <a:bodyPr/>
                    <a:lstStyle/>
                    <a:p>
                      <a:pPr algn="ctr" fontAlgn="b"/>
                      <a:r>
                        <a:rPr lang="en-US" sz="1400" u="none" strike="noStrike">
                          <a:effectLst/>
                        </a:rPr>
                        <a:t>50%</a:t>
                      </a:r>
                      <a:endParaRPr lang="en-US"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uk-UA" sz="1400" u="none" strike="noStrike">
                          <a:effectLst/>
                        </a:rPr>
                        <a:t>1.7477</a:t>
                      </a:r>
                      <a:endParaRPr lang="uk-UA"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16.44%</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err="1">
                          <a:effectLst/>
                        </a:rPr>
                        <a:t>Caa</a:t>
                      </a:r>
                      <a:r>
                        <a:rPr lang="en-US" sz="1400" u="none" strike="noStrike" dirty="0">
                          <a:effectLst/>
                        </a:rPr>
                        <a:t>/CCC</a:t>
                      </a:r>
                      <a:endParaRPr lang="en-US" sz="14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11.00%</a:t>
                      </a:r>
                      <a:endParaRPr lang="pt-B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25.00%</a:t>
                      </a:r>
                      <a:endParaRPr lang="pt-B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8.25%</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12.34%</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509">
                <a:tc>
                  <a:txBody>
                    <a:bodyPr/>
                    <a:lstStyle/>
                    <a:p>
                      <a:pPr algn="ctr" fontAlgn="b"/>
                      <a:r>
                        <a:rPr lang="en-US" sz="1400" u="none" strike="noStrike">
                          <a:effectLst/>
                        </a:rPr>
                        <a:t>60%</a:t>
                      </a:r>
                      <a:endParaRPr lang="en-US"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2.2768</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a:effectLst/>
                        </a:rPr>
                        <a:t>20.81%</a:t>
                      </a:r>
                      <a:endParaRPr lang="pt-B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C2/C</a:t>
                      </a:r>
                      <a:endParaRPr lang="en-US" sz="14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18.00%</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14.68%</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15.36%</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17.54%</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509">
                <a:tc>
                  <a:txBody>
                    <a:bodyPr/>
                    <a:lstStyle/>
                    <a:p>
                      <a:pPr algn="ctr" fontAlgn="b"/>
                      <a:r>
                        <a:rPr lang="en-US" sz="1400" u="none" strike="noStrike">
                          <a:effectLst/>
                        </a:rPr>
                        <a:t>70%</a:t>
                      </a:r>
                      <a:endParaRPr lang="en-US"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3.0358</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27.08%</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C2/C</a:t>
                      </a:r>
                      <a:endParaRPr lang="en-US" sz="14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18.00%</a:t>
                      </a:r>
                      <a:endParaRPr lang="hr-HR" sz="14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12.58%</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15.74%</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19.14%</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509">
                <a:tc>
                  <a:txBody>
                    <a:bodyPr/>
                    <a:lstStyle/>
                    <a:p>
                      <a:pPr algn="ctr" fontAlgn="b"/>
                      <a:r>
                        <a:rPr lang="en-US" sz="1400" u="none" strike="noStrike">
                          <a:effectLst/>
                        </a:rPr>
                        <a:t>80%</a:t>
                      </a:r>
                      <a:endParaRPr lang="en-US"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4.5537</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39.61%</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C2/C</a:t>
                      </a:r>
                      <a:endParaRPr lang="en-US"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18.00%</a:t>
                      </a:r>
                      <a:endParaRPr lang="hr-HR" sz="14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11.01%</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16.02%</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20.74%</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509">
                <a:tc>
                  <a:txBody>
                    <a:bodyPr/>
                    <a:lstStyle/>
                    <a:p>
                      <a:pPr algn="ctr" fontAlgn="b"/>
                      <a:r>
                        <a:rPr lang="en-US" sz="1400" u="none" strike="noStrike">
                          <a:effectLst/>
                        </a:rPr>
                        <a:t>90%</a:t>
                      </a:r>
                      <a:endParaRPr lang="en-US"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9.1073</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77.23%</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C2/C</a:t>
                      </a:r>
                      <a:endParaRPr lang="en-US"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a:effectLst/>
                        </a:rPr>
                        <a:t>18.00%</a:t>
                      </a:r>
                      <a:endParaRPr lang="hr-HR" sz="1400" b="0" i="0" u="none" strike="noStrike">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u="none" strike="noStrike" dirty="0">
                          <a:effectLst/>
                        </a:rPr>
                        <a:t>9.79%</a:t>
                      </a:r>
                      <a:endParaRPr lang="pt-BR" sz="14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16.24%</a:t>
                      </a:r>
                      <a:endParaRPr lang="hr-HR" sz="14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1400" u="none" strike="noStrike" dirty="0">
                          <a:effectLst/>
                        </a:rPr>
                        <a:t>22.34%</a:t>
                      </a:r>
                      <a:endParaRPr lang="hr-HR" sz="1400" b="0" i="0" u="none" strike="noStrike" dirty="0">
                        <a:solidFill>
                          <a:srgbClr val="000000"/>
                        </a:solidFill>
                        <a:effectLst/>
                        <a:latin typeface="Times"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Debt Ratios across the Sector</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76820487"/>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1950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a more immediate measure of the danger from debt</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969994105"/>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803003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Debt Ratios with your peer groups..</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942986565"/>
              </p:ext>
            </p:extLst>
          </p:nvPr>
        </p:nvGraphicFramePr>
        <p:xfrm>
          <a:off x="612775" y="1752614"/>
          <a:ext cx="8153400" cy="4562720"/>
        </p:xfrm>
        <a:graphic>
          <a:graphicData uri="http://schemas.openxmlformats.org/drawingml/2006/table">
            <a:tbl>
              <a:tblPr>
                <a:tableStyleId>{5C22544A-7EE6-4342-B048-85BDC9FD1C3A}</a:tableStyleId>
              </a:tblPr>
              <a:tblGrid>
                <a:gridCol w="2104913"/>
                <a:gridCol w="743501"/>
                <a:gridCol w="1049945"/>
                <a:gridCol w="904259"/>
                <a:gridCol w="984638"/>
                <a:gridCol w="904259"/>
                <a:gridCol w="964543"/>
                <a:gridCol w="497342"/>
              </a:tblGrid>
              <a:tr h="214085">
                <a:tc>
                  <a:txBody>
                    <a:bodyPr/>
                    <a:lstStyle/>
                    <a:p>
                      <a:pPr algn="l" fontAlgn="b"/>
                      <a:r>
                        <a:rPr lang="en-US" sz="900" u="none" strike="noStrike" dirty="0">
                          <a:effectLst/>
                        </a:rPr>
                        <a:t>Company Name</a:t>
                      </a:r>
                      <a:endParaRPr lang="en-US" sz="900" b="0" i="1"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Market Cap (in US $)</a:t>
                      </a:r>
                      <a:endParaRPr lang="en-US" sz="900" b="0" i="1"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Total Debt incl leases (in US $)</a:t>
                      </a:r>
                      <a:endParaRPr lang="en-US" sz="900" b="0" i="1"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Book Debt to capital ratio</a:t>
                      </a:r>
                      <a:endParaRPr lang="en-US" sz="900" b="0" i="1"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Market Debt to capital ratio</a:t>
                      </a:r>
                      <a:endParaRPr lang="en-US" sz="900" b="0" i="1"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Book Debt to Equity Ratio</a:t>
                      </a:r>
                      <a:endParaRPr lang="en-US" sz="900" b="0" i="1"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Market Debt to Equity ratio</a:t>
                      </a:r>
                      <a:endParaRPr lang="en-US" sz="900" b="0" i="1"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Debt/EBITDA</a:t>
                      </a:r>
                      <a:endParaRPr lang="en-US" sz="900" b="0" i="1"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dirty="0">
                          <a:effectLst/>
                        </a:rPr>
                        <a:t>Exxon Mobil Corporation (NYSE:XOM)</a:t>
                      </a:r>
                      <a:endParaRPr lang="en-US"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$325,167.20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$39,970.38</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18.44%</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10.95%</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22.60%</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u="none" strike="noStrike">
                          <a:effectLst/>
                        </a:rPr>
                        <a:t>12.29%</a:t>
                      </a:r>
                      <a:endParaRPr lang="pt-B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900" u="none" strike="noStrike">
                          <a:effectLst/>
                        </a:rPr>
                        <a:t>1.01</a:t>
                      </a:r>
                      <a:endParaRPr lang="nb-NO"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dirty="0" err="1">
                          <a:effectLst/>
                        </a:rPr>
                        <a:t>PetroChina</a:t>
                      </a:r>
                      <a:r>
                        <a:rPr lang="en-US" sz="900" u="none" strike="noStrike" dirty="0">
                          <a:effectLst/>
                        </a:rPr>
                        <a:t> Co. Ltd. (SEHK:857)</a:t>
                      </a:r>
                      <a:endParaRPr lang="en-US"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$222,078.10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$112,310.63</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dirty="0">
                          <a:effectLst/>
                        </a:rPr>
                        <a:t>35.26%</a:t>
                      </a:r>
                      <a:endParaRPr lang="hr-HR"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33.59%</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54.45%</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u="none" strike="noStrike">
                          <a:effectLst/>
                        </a:rPr>
                        <a:t>50.57%</a:t>
                      </a:r>
                      <a:endParaRPr lang="pt-B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2.43</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a:effectLst/>
                        </a:rPr>
                        <a:t>Chevron Corporation (NYSE:CVX)</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$169,552.70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$39,003.07</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u="none" strike="noStrike">
                          <a:effectLst/>
                        </a:rPr>
                        <a:t>20.01%</a:t>
                      </a:r>
                      <a:endParaRPr lang="pt-B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18.70%</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25.01%</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23.00%</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900" u="none" strike="noStrike">
                          <a:effectLst/>
                        </a:rPr>
                        <a:t>1.74</a:t>
                      </a:r>
                      <a:endParaRPr lang="nb-NO"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dirty="0">
                          <a:solidFill>
                            <a:srgbClr val="FF0000"/>
                          </a:solidFill>
                          <a:effectLst/>
                        </a:rPr>
                        <a:t>Royal Dutch Shell plc (ENXTAM:RDSA)</a:t>
                      </a:r>
                      <a:endParaRPr lang="en-US" sz="900" b="0" i="0" u="none" strike="noStrike" dirty="0">
                        <a:solidFill>
                          <a:srgbClr val="FF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solidFill>
                            <a:srgbClr val="FF0000"/>
                          </a:solidFill>
                          <a:effectLst/>
                        </a:rPr>
                        <a:t>$145,239.30</a:t>
                      </a:r>
                      <a:endParaRPr lang="en-US" sz="900" b="0" i="0" u="none" strike="noStrike">
                        <a:solidFill>
                          <a:srgbClr val="FF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solidFill>
                            <a:srgbClr val="FF0000"/>
                          </a:solidFill>
                          <a:effectLst/>
                        </a:rPr>
                        <a:t>$82,559.95</a:t>
                      </a:r>
                      <a:endParaRPr lang="en-US" sz="900" b="0" i="0" u="none" strike="noStrike" dirty="0">
                        <a:solidFill>
                          <a:srgbClr val="FF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solidFill>
                            <a:srgbClr val="FF0000"/>
                          </a:solidFill>
                          <a:effectLst/>
                        </a:rPr>
                        <a:t>33.69%</a:t>
                      </a:r>
                      <a:endParaRPr lang="hr-HR" sz="900" b="0" i="0" u="none" strike="noStrike">
                        <a:solidFill>
                          <a:srgbClr val="FF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dirty="0">
                          <a:solidFill>
                            <a:srgbClr val="FF0000"/>
                          </a:solidFill>
                          <a:effectLst/>
                        </a:rPr>
                        <a:t>36.24%</a:t>
                      </a:r>
                      <a:endParaRPr lang="hr-HR" sz="900" b="0" i="0" u="none" strike="noStrike" dirty="0">
                        <a:solidFill>
                          <a:srgbClr val="FF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900" u="none" strike="noStrike" dirty="0">
                          <a:solidFill>
                            <a:srgbClr val="FF0000"/>
                          </a:solidFill>
                          <a:effectLst/>
                        </a:rPr>
                        <a:t>50.81%</a:t>
                      </a:r>
                      <a:endParaRPr lang="pl-PL" sz="900" b="0" i="0" u="none" strike="noStrike" dirty="0">
                        <a:solidFill>
                          <a:srgbClr val="FF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dirty="0">
                          <a:solidFill>
                            <a:srgbClr val="FF0000"/>
                          </a:solidFill>
                          <a:effectLst/>
                        </a:rPr>
                        <a:t>56.84%</a:t>
                      </a:r>
                      <a:endParaRPr lang="hr-HR" sz="900" b="0" i="0" u="none" strike="noStrike" dirty="0">
                        <a:solidFill>
                          <a:srgbClr val="FF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dirty="0">
                          <a:solidFill>
                            <a:srgbClr val="FF0000"/>
                          </a:solidFill>
                          <a:effectLst/>
                        </a:rPr>
                        <a:t>2.60</a:t>
                      </a:r>
                      <a:endParaRPr lang="hr-HR" sz="900" b="0" i="0" u="none" strike="noStrike" dirty="0">
                        <a:solidFill>
                          <a:srgbClr val="FF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a:effectLst/>
                        </a:rPr>
                        <a:t>TOTAL S.A. (ENXTPA:FP)</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$104,216.90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$61,159.32</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38.15%</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36.98%</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61.68%</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dirty="0">
                          <a:effectLst/>
                        </a:rPr>
                        <a:t>58.68%</a:t>
                      </a:r>
                      <a:endParaRPr lang="hr-HR"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2.68</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pt-BR" sz="900" u="none" strike="noStrike">
                          <a:effectLst/>
                        </a:rPr>
                        <a:t>BP p.l.c. (LSE:BP.)</a:t>
                      </a:r>
                      <a:endParaRPr lang="pt-B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$95,507.80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$74,008.64</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41.91%</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43.66%</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72.13%</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u="none" strike="noStrike" dirty="0">
                          <a:effectLst/>
                        </a:rPr>
                        <a:t>77.49%</a:t>
                      </a:r>
                      <a:endParaRPr lang="pt-BR"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900" u="none" strike="noStrike">
                          <a:effectLst/>
                        </a:rPr>
                        <a:t>5.42</a:t>
                      </a:r>
                      <a:endParaRPr lang="nb-NO"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dirty="0">
                          <a:effectLst/>
                        </a:rPr>
                        <a:t>China Petroleum &amp; Chemical Corp. </a:t>
                      </a:r>
                      <a:endParaRPr lang="en-US"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$88,409.00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$84,883.14</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l-PL" sz="900" u="none" strike="noStrike">
                          <a:effectLst/>
                        </a:rPr>
                        <a:t>40.76%</a:t>
                      </a:r>
                      <a:endParaRPr lang="pl-PL"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dirty="0">
                          <a:effectLst/>
                        </a:rPr>
                        <a:t>48.98%</a:t>
                      </a:r>
                      <a:endParaRPr lang="hr-HR"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68.82%</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96.01%</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uk-UA" sz="900" u="none" strike="noStrike">
                          <a:effectLst/>
                        </a:rPr>
                        <a:t>3.39</a:t>
                      </a:r>
                      <a:endParaRPr lang="uk-UA"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a:effectLst/>
                        </a:rPr>
                        <a:t>Eni SpA (BIT:ENI)</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$54,220.40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$35,533.60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34.23%</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u="none" strike="noStrike" dirty="0">
                          <a:effectLst/>
                        </a:rPr>
                        <a:t>39.59%</a:t>
                      </a:r>
                      <a:endParaRPr lang="pt-BR"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52.05%</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dirty="0">
                          <a:effectLst/>
                        </a:rPr>
                        <a:t>65.54%</a:t>
                      </a:r>
                      <a:endParaRPr lang="hr-HR"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2.18</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dirty="0">
                          <a:effectLst/>
                        </a:rPr>
                        <a:t>Occidental Petroleum </a:t>
                      </a:r>
                      <a:r>
                        <a:rPr lang="en-US" sz="900" u="none" strike="noStrike" dirty="0" smtClean="0">
                          <a:effectLst/>
                        </a:rPr>
                        <a:t>Corporation</a:t>
                      </a:r>
                      <a:endParaRPr lang="en-US"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$51,185.60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$9,510.78</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24.14%</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15.67%</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dirty="0">
                          <a:effectLst/>
                        </a:rPr>
                        <a:t>31.83%</a:t>
                      </a:r>
                      <a:endParaRPr lang="hr-HR"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18.58%</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900" u="none" strike="noStrike">
                          <a:effectLst/>
                        </a:rPr>
                        <a:t>1.55</a:t>
                      </a:r>
                      <a:endParaRPr lang="nb-NO"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a:effectLst/>
                        </a:rPr>
                        <a:t>BG Group plc (LSE:BG.)</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$49,648.10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$23,406.25</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44.25%</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900" u="none" strike="noStrike">
                          <a:effectLst/>
                        </a:rPr>
                        <a:t>32.04%</a:t>
                      </a:r>
                      <a:endParaRPr lang="is-I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79.38%</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47.14%</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3.57</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a:effectLst/>
                        </a:rPr>
                        <a:t>Statoil ASA (OB:STL)</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$44,530.00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$32,624.90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43.77%</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42.28%</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dirty="0">
                          <a:effectLst/>
                        </a:rPr>
                        <a:t>77.85%</a:t>
                      </a:r>
                      <a:endParaRPr lang="hr-HR"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73.26%</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900" u="none" strike="noStrike">
                          <a:effectLst/>
                        </a:rPr>
                        <a:t>1.74</a:t>
                      </a:r>
                      <a:endParaRPr lang="nb-NO"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dirty="0">
                          <a:effectLst/>
                        </a:rPr>
                        <a:t>Public Joint Stock Company </a:t>
                      </a:r>
                      <a:r>
                        <a:rPr lang="en-US" sz="900" u="none" strike="noStrike" dirty="0" smtClean="0">
                          <a:effectLst/>
                        </a:rPr>
                        <a:t>Gazprom</a:t>
                      </a:r>
                      <a:endParaRPr lang="en-US"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$43,529.90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$45,970.70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19.54%</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51.36%</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24.28%</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u="none" strike="noStrike" dirty="0">
                          <a:effectLst/>
                        </a:rPr>
                        <a:t>105.61%</a:t>
                      </a:r>
                      <a:endParaRPr lang="pt-BR"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900" u="none" strike="noStrike">
                          <a:effectLst/>
                        </a:rPr>
                        <a:t>1.60</a:t>
                      </a:r>
                      <a:endParaRPr lang="nb-NO"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a:effectLst/>
                        </a:rPr>
                        <a:t>Suncor Energy Inc. (TSX:SU)</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$37,236.30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$13,968.43</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31.26%</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27.28%</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45.47%</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37.51%</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2.06</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a:effectLst/>
                        </a:rPr>
                        <a:t>Imperial Oil Ltd. (TSX:IMO)</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$27,445.80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$6,686.75</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u="none" strike="noStrike">
                          <a:effectLst/>
                        </a:rPr>
                        <a:t>27.89%</a:t>
                      </a:r>
                      <a:endParaRPr lang="pt-B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u="none" strike="noStrike">
                          <a:effectLst/>
                        </a:rPr>
                        <a:t>19.59%</a:t>
                      </a:r>
                      <a:endParaRPr lang="pt-B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38.67%</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24.36%</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2.21</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dirty="0">
                          <a:effectLst/>
                        </a:rPr>
                        <a:t>Public Joint Stock Company Oil </a:t>
                      </a:r>
                      <a:r>
                        <a:rPr lang="en-US" sz="900" u="none" strike="noStrike" dirty="0" smtClean="0">
                          <a:effectLst/>
                        </a:rPr>
                        <a:t>Company</a:t>
                      </a:r>
                      <a:endParaRPr lang="en-US"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$23,259.00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$13,282.70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13.88%</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36.35%</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16.12%</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57.11%</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900" u="none" strike="noStrike">
                          <a:effectLst/>
                        </a:rPr>
                        <a:t>1.08</a:t>
                      </a:r>
                      <a:endParaRPr lang="nb-NO"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a:effectLst/>
                        </a:rPr>
                        <a:t>PTT Public Company Limited (SET:PTT)</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$19,335.10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$19,212.56</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39.12%</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49.84%</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dirty="0">
                          <a:effectLst/>
                        </a:rPr>
                        <a:t>64.26%</a:t>
                      </a:r>
                      <a:endParaRPr lang="hr-HR"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dirty="0">
                          <a:effectLst/>
                        </a:rPr>
                        <a:t>99.37%</a:t>
                      </a:r>
                      <a:endParaRPr lang="hr-HR"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3.04</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a:effectLst/>
                        </a:rPr>
                        <a:t>Sasol Ltd. (JSE:SOL)</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$17,700.90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$4,046.36</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u="none" strike="noStrike">
                          <a:effectLst/>
                        </a:rPr>
                        <a:t>20.01%</a:t>
                      </a:r>
                      <a:endParaRPr lang="pt-B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18.61%</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25.02%</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dirty="0">
                          <a:effectLst/>
                        </a:rPr>
                        <a:t>22.86%</a:t>
                      </a:r>
                      <a:endParaRPr lang="hr-HR"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FI" sz="900" u="none" strike="noStrike">
                          <a:effectLst/>
                        </a:rPr>
                        <a:t>0.79</a:t>
                      </a:r>
                      <a:endParaRPr lang="fi-FI"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dirty="0">
                          <a:effectLst/>
                        </a:rPr>
                        <a:t>Open Joint Stock Company </a:t>
                      </a:r>
                      <a:r>
                        <a:rPr lang="en-US" sz="900" u="none" strike="noStrike" dirty="0" err="1" smtClean="0">
                          <a:effectLst/>
                        </a:rPr>
                        <a:t>Surgutneftegas</a:t>
                      </a:r>
                      <a:endParaRPr lang="en-US"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$16,879.90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$0.00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u="none" strike="noStrike">
                          <a:effectLst/>
                        </a:rPr>
                        <a:t>0.00%</a:t>
                      </a:r>
                      <a:endParaRPr lang="pt-B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u="none" strike="noStrike">
                          <a:effectLst/>
                        </a:rPr>
                        <a:t>0.00%</a:t>
                      </a:r>
                      <a:endParaRPr lang="pt-B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u="none" strike="noStrike">
                          <a:effectLst/>
                        </a:rPr>
                        <a:t>0.00%</a:t>
                      </a:r>
                      <a:endParaRPr lang="pt-B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u="none" strike="noStrike" dirty="0">
                          <a:effectLst/>
                        </a:rPr>
                        <a:t>0.00%</a:t>
                      </a:r>
                      <a:endParaRPr lang="pt-BR"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b-NO" sz="900" u="none" strike="noStrike">
                          <a:effectLst/>
                        </a:rPr>
                        <a:t>0.00</a:t>
                      </a:r>
                      <a:endParaRPr lang="nb-NO"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a:effectLst/>
                        </a:rPr>
                        <a:t>Repsol, S.A. (CATS:REP)</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$15,201.70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$24,512.35</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41.67%</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61.72%</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71.44%</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dirty="0">
                          <a:effectLst/>
                        </a:rPr>
                        <a:t>161.25%</a:t>
                      </a:r>
                      <a:endParaRPr lang="hr-HR"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dirty="0">
                          <a:effectLst/>
                        </a:rPr>
                        <a:t>6.93</a:t>
                      </a:r>
                      <a:endParaRPr lang="hr-HR"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4085">
                <a:tc>
                  <a:txBody>
                    <a:bodyPr/>
                    <a:lstStyle/>
                    <a:p>
                      <a:pPr algn="l" fontAlgn="b"/>
                      <a:r>
                        <a:rPr lang="en-US" sz="900" u="none" strike="noStrike">
                          <a:effectLst/>
                        </a:rPr>
                        <a:t>Ecopetrol SA (BVC:ECOPETROL)</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$14,650.30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$17,140.40</a:t>
                      </a:r>
                      <a:endParaRPr lang="en-US"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u="none" strike="noStrike">
                          <a:effectLst/>
                        </a:rPr>
                        <a:t>50.87%</a:t>
                      </a:r>
                      <a:endParaRPr lang="pt-B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53.92%</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a:effectLst/>
                        </a:rPr>
                        <a:t>103.52%</a:t>
                      </a:r>
                      <a:endParaRPr lang="hr-HR" sz="900" b="0" i="0" u="none" strike="noStrike">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900" u="none" strike="noStrike" dirty="0">
                          <a:effectLst/>
                        </a:rPr>
                        <a:t>117.00%</a:t>
                      </a:r>
                      <a:endParaRPr lang="pt-BR"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hr-HR" sz="900" u="none" strike="noStrike" dirty="0">
                          <a:effectLst/>
                        </a:rPr>
                        <a:t>3.16</a:t>
                      </a:r>
                      <a:endParaRPr lang="hr-HR" sz="900" b="0" i="0" u="none" strike="noStrike" dirty="0">
                        <a:solidFill>
                          <a:srgbClr val="000000"/>
                        </a:solidFill>
                        <a:effectLst/>
                        <a:latin typeface="Calibri" charset="0"/>
                      </a:endParaRPr>
                    </a:p>
                  </a:txBody>
                  <a:tcPr marL="6700" marR="6700" marT="6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916250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 Framework for Getting to the Optimal</a:t>
            </a:r>
          </a:p>
        </p:txBody>
      </p:sp>
      <p:sp>
        <p:nvSpPr>
          <p:cNvPr id="115714" name="Content Placeholder 2"/>
          <p:cNvSpPr>
            <a:spLocks noGrp="1"/>
          </p:cNvSpPr>
          <p:nvPr>
            <p:ph sz="quarter" idx="1"/>
          </p:nvPr>
        </p:nvSpPr>
        <p:spPr>
          <a:xfrm>
            <a:off x="906463" y="1547813"/>
            <a:ext cx="8153400" cy="4495800"/>
          </a:xfrm>
        </p:spPr>
        <p:txBody>
          <a:bodyPr/>
          <a:lstStyle/>
          <a:p>
            <a:pPr marL="0" indent="0" eaLnBrk="1" hangingPunct="1">
              <a:buFont typeface="Wingdings" charset="2"/>
              <a:buNone/>
            </a:pPr>
            <a:endParaRPr lang="en-US" altLang="en-US">
              <a:ea typeface="ＭＳ Ｐゴシック" charset="-128"/>
            </a:endParaRPr>
          </a:p>
        </p:txBody>
      </p:sp>
      <p:sp>
        <p:nvSpPr>
          <p:cNvPr id="115715"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16"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17"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18"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19"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0"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1"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2"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3"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4"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5"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6"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7"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8"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9"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30"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31"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32"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33"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34"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35"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actual debt ratio greater than or lesser than the optimal debt ratio?</a:t>
            </a:r>
          </a:p>
        </p:txBody>
      </p:sp>
      <p:sp>
        <p:nvSpPr>
          <p:cNvPr id="115736"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&gt; Optimal</a:t>
            </a:r>
          </a:p>
        </p:txBody>
      </p:sp>
      <p:sp>
        <p:nvSpPr>
          <p:cNvPr id="115737"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Overlevered</a:t>
            </a:r>
          </a:p>
        </p:txBody>
      </p:sp>
      <p:sp>
        <p:nvSpPr>
          <p:cNvPr id="115738"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&lt; Optimal</a:t>
            </a:r>
          </a:p>
        </p:txBody>
      </p:sp>
      <p:sp>
        <p:nvSpPr>
          <p:cNvPr id="115739" name="Rectangle 27"/>
          <p:cNvSpPr>
            <a:spLocks noChangeArrowheads="1"/>
          </p:cNvSpPr>
          <p:nvPr/>
        </p:nvSpPr>
        <p:spPr bwMode="auto">
          <a:xfrm>
            <a:off x="5629275" y="2354263"/>
            <a:ext cx="1095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Underlevered</a:t>
            </a:r>
          </a:p>
        </p:txBody>
      </p:sp>
      <p:sp>
        <p:nvSpPr>
          <p:cNvPr id="115740"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under bankruptcy threat?</a:t>
            </a:r>
          </a:p>
        </p:txBody>
      </p:sp>
      <p:sp>
        <p:nvSpPr>
          <p:cNvPr id="115741"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a takeover target?</a:t>
            </a:r>
          </a:p>
        </p:txBody>
      </p:sp>
      <p:sp>
        <p:nvSpPr>
          <p:cNvPr id="115742"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115743"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115744"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Reduce Debt quickly</a:t>
            </a:r>
          </a:p>
        </p:txBody>
      </p:sp>
      <p:sp>
        <p:nvSpPr>
          <p:cNvPr id="115745"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Equity for Debt swap</a:t>
            </a:r>
          </a:p>
        </p:txBody>
      </p:sp>
      <p:sp>
        <p:nvSpPr>
          <p:cNvPr id="115746"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Sell Assets; use cash</a:t>
            </a:r>
          </a:p>
        </p:txBody>
      </p:sp>
      <p:sp>
        <p:nvSpPr>
          <p:cNvPr id="115747"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to pay off debt</a:t>
            </a:r>
          </a:p>
        </p:txBody>
      </p:sp>
      <p:sp>
        <p:nvSpPr>
          <p:cNvPr id="115748"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Renegotiate with lenders</a:t>
            </a:r>
          </a:p>
        </p:txBody>
      </p:sp>
      <p:sp>
        <p:nvSpPr>
          <p:cNvPr id="115749"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115750"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115751"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115752"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115753"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dirty="0">
                <a:solidFill>
                  <a:srgbClr val="000000"/>
                </a:solidFill>
                <a:latin typeface="Helvetica" charset="0"/>
              </a:rPr>
              <a:t>Yes</a:t>
            </a:r>
          </a:p>
        </p:txBody>
      </p:sp>
      <p:sp>
        <p:nvSpPr>
          <p:cNvPr id="115754"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dirty="0">
                <a:solidFill>
                  <a:srgbClr val="000000"/>
                </a:solidFill>
                <a:latin typeface="Helvetica" charset="0"/>
              </a:rPr>
              <a:t>Take good projects with</a:t>
            </a:r>
          </a:p>
        </p:txBody>
      </p:sp>
      <p:sp>
        <p:nvSpPr>
          <p:cNvPr id="115755"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new equity or with retained</a:t>
            </a:r>
          </a:p>
        </p:txBody>
      </p:sp>
      <p:sp>
        <p:nvSpPr>
          <p:cNvPr id="115756"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dirty="0">
                <a:solidFill>
                  <a:srgbClr val="000000"/>
                </a:solidFill>
                <a:latin typeface="Helvetica" charset="0"/>
              </a:rPr>
              <a:t>earnings.</a:t>
            </a:r>
          </a:p>
        </p:txBody>
      </p:sp>
      <p:sp>
        <p:nvSpPr>
          <p:cNvPr id="115757"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115758"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Pay off debt with retained</a:t>
            </a:r>
          </a:p>
        </p:txBody>
      </p:sp>
      <p:sp>
        <p:nvSpPr>
          <p:cNvPr id="115759"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115760"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Reduce or eliminate dividends.</a:t>
            </a:r>
          </a:p>
        </p:txBody>
      </p:sp>
      <p:sp>
        <p:nvSpPr>
          <p:cNvPr id="115761"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Issue new equity and pay off </a:t>
            </a:r>
          </a:p>
        </p:txBody>
      </p:sp>
      <p:sp>
        <p:nvSpPr>
          <p:cNvPr id="115762"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115763"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115764" name="Rectangle 52"/>
          <p:cNvSpPr>
            <a:spLocks noChangeArrowheads="1"/>
          </p:cNvSpPr>
          <p:nvPr/>
        </p:nvSpPr>
        <p:spPr bwMode="auto">
          <a:xfrm>
            <a:off x="6996113" y="3246438"/>
            <a:ext cx="376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115765"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115766"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115767"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115768"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115769"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115770"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Take good projects with</a:t>
            </a:r>
          </a:p>
        </p:txBody>
      </p:sp>
      <p:sp>
        <p:nvSpPr>
          <p:cNvPr id="115771"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115772"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115773"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 your stockholders like</a:t>
            </a:r>
          </a:p>
        </p:txBody>
      </p:sp>
      <p:sp>
        <p:nvSpPr>
          <p:cNvPr id="115774"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dividends?</a:t>
            </a:r>
          </a:p>
        </p:txBody>
      </p:sp>
      <p:sp>
        <p:nvSpPr>
          <p:cNvPr id="115775"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115776"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Pay Dividends</a:t>
            </a:r>
          </a:p>
        </p:txBody>
      </p:sp>
      <p:sp>
        <p:nvSpPr>
          <p:cNvPr id="115777"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115778"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back stock</a:t>
            </a:r>
          </a:p>
        </p:txBody>
      </p:sp>
      <p:sp>
        <p:nvSpPr>
          <p:cNvPr id="115779" name="Freeform 67"/>
          <p:cNvSpPr>
            <a:spLocks/>
          </p:cNvSpPr>
          <p:nvPr/>
        </p:nvSpPr>
        <p:spPr bwMode="auto">
          <a:xfrm>
            <a:off x="1228725"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780"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81"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82"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83" name="Freeform 71"/>
          <p:cNvSpPr>
            <a:spLocks/>
          </p:cNvSpPr>
          <p:nvPr/>
        </p:nvSpPr>
        <p:spPr bwMode="auto">
          <a:xfrm>
            <a:off x="5499100"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784"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85"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86"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87" name="Freeform 75"/>
          <p:cNvSpPr>
            <a:spLocks/>
          </p:cNvSpPr>
          <p:nvPr/>
        </p:nvSpPr>
        <p:spPr bwMode="auto">
          <a:xfrm>
            <a:off x="5703888"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788"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89"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90"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91" name="Freeform 79"/>
          <p:cNvSpPr>
            <a:spLocks/>
          </p:cNvSpPr>
          <p:nvPr/>
        </p:nvSpPr>
        <p:spPr bwMode="auto">
          <a:xfrm>
            <a:off x="1127125"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792"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93"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94"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95"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96" name="Freeform 84"/>
          <p:cNvSpPr>
            <a:spLocks/>
          </p:cNvSpPr>
          <p:nvPr/>
        </p:nvSpPr>
        <p:spPr bwMode="auto">
          <a:xfrm>
            <a:off x="414338" y="3162300"/>
            <a:ext cx="2544762"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797"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98"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99"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800"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Increase leverage</a:t>
            </a:r>
          </a:p>
        </p:txBody>
      </p:sp>
      <p:sp>
        <p:nvSpPr>
          <p:cNvPr id="115801"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quickly</a:t>
            </a:r>
          </a:p>
        </p:txBody>
      </p:sp>
      <p:sp>
        <p:nvSpPr>
          <p:cNvPr id="115802"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Debt/Equity swaps</a:t>
            </a:r>
          </a:p>
        </p:txBody>
      </p:sp>
      <p:sp>
        <p:nvSpPr>
          <p:cNvPr id="115803"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Borrow money&amp;</a:t>
            </a:r>
          </a:p>
        </p:txBody>
      </p:sp>
      <p:sp>
        <p:nvSpPr>
          <p:cNvPr id="115804"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shares.</a:t>
            </a:r>
          </a:p>
        </p:txBody>
      </p:sp>
      <p:sp>
        <p:nvSpPr>
          <p:cNvPr id="115805"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806" name="Freeform 94"/>
          <p:cNvSpPr>
            <a:spLocks/>
          </p:cNvSpPr>
          <p:nvPr/>
        </p:nvSpPr>
        <p:spPr bwMode="auto">
          <a:xfrm>
            <a:off x="6821488"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807"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808"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Shell’s Pathways to the Optimal</a:t>
            </a:r>
            <a:endParaRPr lang="en-US" altLang="en-US" dirty="0">
              <a:ea typeface="ＭＳ Ｐゴシック" charset="-128"/>
            </a:endParaRPr>
          </a:p>
        </p:txBody>
      </p:sp>
      <p:sp>
        <p:nvSpPr>
          <p:cNvPr id="115714" name="Content Placeholder 2"/>
          <p:cNvSpPr>
            <a:spLocks noGrp="1"/>
          </p:cNvSpPr>
          <p:nvPr>
            <p:ph sz="quarter" idx="1"/>
          </p:nvPr>
        </p:nvSpPr>
        <p:spPr>
          <a:xfrm>
            <a:off x="906463" y="1547813"/>
            <a:ext cx="8153400" cy="4495800"/>
          </a:xfrm>
        </p:spPr>
        <p:txBody>
          <a:bodyPr/>
          <a:lstStyle/>
          <a:p>
            <a:pPr marL="0" indent="0" eaLnBrk="1" hangingPunct="1">
              <a:buFont typeface="Wingdings" charset="2"/>
              <a:buNone/>
            </a:pPr>
            <a:endParaRPr lang="en-US" altLang="en-US" dirty="0">
              <a:ea typeface="ＭＳ Ｐゴシック" charset="-128"/>
            </a:endParaRPr>
          </a:p>
        </p:txBody>
      </p:sp>
      <p:sp>
        <p:nvSpPr>
          <p:cNvPr id="115715" name="Rectangle 3"/>
          <p:cNvSpPr>
            <a:spLocks noChangeArrowheads="1"/>
          </p:cNvSpPr>
          <p:nvPr/>
        </p:nvSpPr>
        <p:spPr bwMode="auto">
          <a:xfrm>
            <a:off x="4806950" y="3678238"/>
            <a:ext cx="1549400"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16" name="Rectangle 4"/>
          <p:cNvSpPr>
            <a:spLocks noChangeArrowheads="1"/>
          </p:cNvSpPr>
          <p:nvPr/>
        </p:nvSpPr>
        <p:spPr bwMode="auto">
          <a:xfrm>
            <a:off x="2760663" y="3270250"/>
            <a:ext cx="290512"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17" name="Rectangle 5"/>
          <p:cNvSpPr>
            <a:spLocks noChangeArrowheads="1"/>
          </p:cNvSpPr>
          <p:nvPr/>
        </p:nvSpPr>
        <p:spPr bwMode="auto">
          <a:xfrm>
            <a:off x="217488" y="3270250"/>
            <a:ext cx="3937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18" name="Rectangle 6"/>
          <p:cNvSpPr>
            <a:spLocks noChangeArrowheads="1"/>
          </p:cNvSpPr>
          <p:nvPr/>
        </p:nvSpPr>
        <p:spPr bwMode="auto">
          <a:xfrm>
            <a:off x="420688" y="2787650"/>
            <a:ext cx="2620962" cy="254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19" name="Rectangle 7"/>
          <p:cNvSpPr>
            <a:spLocks noChangeArrowheads="1"/>
          </p:cNvSpPr>
          <p:nvPr/>
        </p:nvSpPr>
        <p:spPr bwMode="auto">
          <a:xfrm>
            <a:off x="115888" y="3678238"/>
            <a:ext cx="2011362"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0" name="Rectangle 8"/>
          <p:cNvSpPr>
            <a:spLocks noChangeArrowheads="1"/>
          </p:cNvSpPr>
          <p:nvPr/>
        </p:nvSpPr>
        <p:spPr bwMode="auto">
          <a:xfrm>
            <a:off x="2251075" y="3678238"/>
            <a:ext cx="1857375" cy="811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1" name="Rectangle 9"/>
          <p:cNvSpPr>
            <a:spLocks noChangeArrowheads="1"/>
          </p:cNvSpPr>
          <p:nvPr/>
        </p:nvSpPr>
        <p:spPr bwMode="auto">
          <a:xfrm>
            <a:off x="463550" y="4770438"/>
            <a:ext cx="1952625" cy="938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2" name="Rectangle 10"/>
          <p:cNvSpPr>
            <a:spLocks noChangeArrowheads="1"/>
          </p:cNvSpPr>
          <p:nvPr/>
        </p:nvSpPr>
        <p:spPr bwMode="auto">
          <a:xfrm>
            <a:off x="2455863" y="4795838"/>
            <a:ext cx="2338387" cy="1065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3" name="Rectangle 11"/>
          <p:cNvSpPr>
            <a:spLocks noChangeArrowheads="1"/>
          </p:cNvSpPr>
          <p:nvPr/>
        </p:nvSpPr>
        <p:spPr bwMode="auto">
          <a:xfrm>
            <a:off x="7947025" y="6016625"/>
            <a:ext cx="1114425" cy="4540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4" name="Rectangle 12"/>
          <p:cNvSpPr>
            <a:spLocks noChangeArrowheads="1"/>
          </p:cNvSpPr>
          <p:nvPr/>
        </p:nvSpPr>
        <p:spPr bwMode="auto">
          <a:xfrm>
            <a:off x="6421438" y="6016625"/>
            <a:ext cx="1192212" cy="3778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5" name="Rectangle 13"/>
          <p:cNvSpPr>
            <a:spLocks noChangeArrowheads="1"/>
          </p:cNvSpPr>
          <p:nvPr/>
        </p:nvSpPr>
        <p:spPr bwMode="auto">
          <a:xfrm>
            <a:off x="6929438" y="5407025"/>
            <a:ext cx="1919287" cy="39211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6" name="Rectangle 14"/>
          <p:cNvSpPr>
            <a:spLocks noChangeArrowheads="1"/>
          </p:cNvSpPr>
          <p:nvPr/>
        </p:nvSpPr>
        <p:spPr bwMode="auto">
          <a:xfrm>
            <a:off x="7642225" y="4897438"/>
            <a:ext cx="392113"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7" name="Rectangle 15"/>
          <p:cNvSpPr>
            <a:spLocks noChangeArrowheads="1"/>
          </p:cNvSpPr>
          <p:nvPr/>
        </p:nvSpPr>
        <p:spPr bwMode="auto">
          <a:xfrm>
            <a:off x="4997450" y="4795838"/>
            <a:ext cx="1778000" cy="6842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8" name="Rectangle 16"/>
          <p:cNvSpPr>
            <a:spLocks noChangeArrowheads="1"/>
          </p:cNvSpPr>
          <p:nvPr/>
        </p:nvSpPr>
        <p:spPr bwMode="auto">
          <a:xfrm>
            <a:off x="6421438" y="3779838"/>
            <a:ext cx="1816100" cy="79851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29" name="Rectangle 17"/>
          <p:cNvSpPr>
            <a:spLocks noChangeArrowheads="1"/>
          </p:cNvSpPr>
          <p:nvPr/>
        </p:nvSpPr>
        <p:spPr bwMode="auto">
          <a:xfrm>
            <a:off x="7031038" y="3270250"/>
            <a:ext cx="2921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30" name="Rectangle 18"/>
          <p:cNvSpPr>
            <a:spLocks noChangeArrowheads="1"/>
          </p:cNvSpPr>
          <p:nvPr/>
        </p:nvSpPr>
        <p:spPr bwMode="auto">
          <a:xfrm>
            <a:off x="5302250" y="3270250"/>
            <a:ext cx="495300" cy="1905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31" name="Rectangle 19"/>
          <p:cNvSpPr>
            <a:spLocks noChangeArrowheads="1"/>
          </p:cNvSpPr>
          <p:nvPr/>
        </p:nvSpPr>
        <p:spPr bwMode="auto">
          <a:xfrm>
            <a:off x="5403850" y="2863850"/>
            <a:ext cx="2133600" cy="1778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32" name="Rectangle 20"/>
          <p:cNvSpPr>
            <a:spLocks noChangeArrowheads="1"/>
          </p:cNvSpPr>
          <p:nvPr/>
        </p:nvSpPr>
        <p:spPr bwMode="auto">
          <a:xfrm>
            <a:off x="5608638" y="2152650"/>
            <a:ext cx="131921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33" name="Rectangle 21"/>
          <p:cNvSpPr>
            <a:spLocks noChangeArrowheads="1"/>
          </p:cNvSpPr>
          <p:nvPr/>
        </p:nvSpPr>
        <p:spPr bwMode="auto">
          <a:xfrm>
            <a:off x="725488" y="2152650"/>
            <a:ext cx="1249362" cy="5080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34" name="Rectangle 22"/>
          <p:cNvSpPr>
            <a:spLocks noChangeArrowheads="1"/>
          </p:cNvSpPr>
          <p:nvPr/>
        </p:nvSpPr>
        <p:spPr bwMode="auto">
          <a:xfrm>
            <a:off x="1539875" y="1541463"/>
            <a:ext cx="5006975" cy="357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15735" name="Rectangle 23"/>
          <p:cNvSpPr>
            <a:spLocks noChangeArrowheads="1"/>
          </p:cNvSpPr>
          <p:nvPr/>
        </p:nvSpPr>
        <p:spPr bwMode="auto">
          <a:xfrm>
            <a:off x="1560513" y="1585913"/>
            <a:ext cx="506095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actual debt ratio greater than or lesser than the optimal debt ratio?</a:t>
            </a:r>
          </a:p>
        </p:txBody>
      </p:sp>
      <p:sp>
        <p:nvSpPr>
          <p:cNvPr id="115736" name="Rectangle 24"/>
          <p:cNvSpPr>
            <a:spLocks noChangeArrowheads="1"/>
          </p:cNvSpPr>
          <p:nvPr/>
        </p:nvSpPr>
        <p:spPr bwMode="auto">
          <a:xfrm>
            <a:off x="747713" y="2195513"/>
            <a:ext cx="1303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&gt; Optimal</a:t>
            </a:r>
          </a:p>
        </p:txBody>
      </p:sp>
      <p:sp>
        <p:nvSpPr>
          <p:cNvPr id="115737" name="Rectangle 25"/>
          <p:cNvSpPr>
            <a:spLocks noChangeArrowheads="1"/>
          </p:cNvSpPr>
          <p:nvPr/>
        </p:nvSpPr>
        <p:spPr bwMode="auto">
          <a:xfrm>
            <a:off x="747713" y="2354263"/>
            <a:ext cx="1011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Overlevered</a:t>
            </a:r>
          </a:p>
        </p:txBody>
      </p:sp>
      <p:sp>
        <p:nvSpPr>
          <p:cNvPr id="115738" name="Rectangle 26"/>
          <p:cNvSpPr>
            <a:spLocks noChangeArrowheads="1"/>
          </p:cNvSpPr>
          <p:nvPr/>
        </p:nvSpPr>
        <p:spPr bwMode="auto">
          <a:xfrm>
            <a:off x="5629275" y="2195513"/>
            <a:ext cx="13033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Actual &lt; Optimal</a:t>
            </a:r>
          </a:p>
        </p:txBody>
      </p:sp>
      <p:sp>
        <p:nvSpPr>
          <p:cNvPr id="115739" name="Rectangle 27"/>
          <p:cNvSpPr>
            <a:spLocks noChangeArrowheads="1"/>
          </p:cNvSpPr>
          <p:nvPr/>
        </p:nvSpPr>
        <p:spPr bwMode="auto">
          <a:xfrm>
            <a:off x="5629275" y="2354263"/>
            <a:ext cx="1101263"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dirty="0" err="1">
                <a:solidFill>
                  <a:srgbClr val="FF0000"/>
                </a:solidFill>
                <a:latin typeface="Helvetica" charset="0"/>
              </a:rPr>
              <a:t>Underlevered</a:t>
            </a:r>
            <a:endParaRPr lang="en-US" altLang="en-US" sz="1200" dirty="0">
              <a:solidFill>
                <a:srgbClr val="FF0000"/>
              </a:solidFill>
              <a:latin typeface="Helvetica" charset="0"/>
            </a:endParaRPr>
          </a:p>
        </p:txBody>
      </p:sp>
      <p:sp>
        <p:nvSpPr>
          <p:cNvPr id="115740" name="Rectangle 28"/>
          <p:cNvSpPr>
            <a:spLocks noChangeArrowheads="1"/>
          </p:cNvSpPr>
          <p:nvPr/>
        </p:nvSpPr>
        <p:spPr bwMode="auto">
          <a:xfrm>
            <a:off x="442913" y="2805113"/>
            <a:ext cx="25860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under bankruptcy threat?</a:t>
            </a:r>
          </a:p>
        </p:txBody>
      </p:sp>
      <p:sp>
        <p:nvSpPr>
          <p:cNvPr id="115741" name="Rectangle 29"/>
          <p:cNvSpPr>
            <a:spLocks noChangeArrowheads="1"/>
          </p:cNvSpPr>
          <p:nvPr/>
        </p:nvSpPr>
        <p:spPr bwMode="auto">
          <a:xfrm>
            <a:off x="5426075" y="2805113"/>
            <a:ext cx="2120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Is the firm a takeover target?</a:t>
            </a:r>
          </a:p>
        </p:txBody>
      </p:sp>
      <p:sp>
        <p:nvSpPr>
          <p:cNvPr id="115742" name="Rectangle 30"/>
          <p:cNvSpPr>
            <a:spLocks noChangeArrowheads="1"/>
          </p:cNvSpPr>
          <p:nvPr/>
        </p:nvSpPr>
        <p:spPr bwMode="auto">
          <a:xfrm>
            <a:off x="23812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115743" name="Rectangle 31"/>
          <p:cNvSpPr>
            <a:spLocks noChangeArrowheads="1"/>
          </p:cNvSpPr>
          <p:nvPr/>
        </p:nvSpPr>
        <p:spPr bwMode="auto">
          <a:xfrm>
            <a:off x="2781300" y="3213100"/>
            <a:ext cx="3762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115744" name="Rectangle 32"/>
          <p:cNvSpPr>
            <a:spLocks noChangeArrowheads="1"/>
          </p:cNvSpPr>
          <p:nvPr/>
        </p:nvSpPr>
        <p:spPr bwMode="auto">
          <a:xfrm>
            <a:off x="136525" y="3619500"/>
            <a:ext cx="1577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Reduce Debt quickly</a:t>
            </a:r>
          </a:p>
        </p:txBody>
      </p:sp>
      <p:sp>
        <p:nvSpPr>
          <p:cNvPr id="115745" name="Rectangle 33"/>
          <p:cNvSpPr>
            <a:spLocks noChangeArrowheads="1"/>
          </p:cNvSpPr>
          <p:nvPr/>
        </p:nvSpPr>
        <p:spPr bwMode="auto">
          <a:xfrm>
            <a:off x="136525" y="3778250"/>
            <a:ext cx="17557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Equity for Debt swap</a:t>
            </a:r>
          </a:p>
        </p:txBody>
      </p:sp>
      <p:sp>
        <p:nvSpPr>
          <p:cNvPr id="115746" name="Rectangle 34"/>
          <p:cNvSpPr>
            <a:spLocks noChangeArrowheads="1"/>
          </p:cNvSpPr>
          <p:nvPr/>
        </p:nvSpPr>
        <p:spPr bwMode="auto">
          <a:xfrm>
            <a:off x="136525" y="3935413"/>
            <a:ext cx="17986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Sell Assets; use cash</a:t>
            </a:r>
          </a:p>
        </p:txBody>
      </p:sp>
      <p:sp>
        <p:nvSpPr>
          <p:cNvPr id="115747" name="Rectangle 35"/>
          <p:cNvSpPr>
            <a:spLocks noChangeArrowheads="1"/>
          </p:cNvSpPr>
          <p:nvPr/>
        </p:nvSpPr>
        <p:spPr bwMode="auto">
          <a:xfrm>
            <a:off x="136525" y="4094163"/>
            <a:ext cx="11461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to pay off debt</a:t>
            </a:r>
          </a:p>
        </p:txBody>
      </p:sp>
      <p:sp>
        <p:nvSpPr>
          <p:cNvPr id="115748" name="Rectangle 36"/>
          <p:cNvSpPr>
            <a:spLocks noChangeArrowheads="1"/>
          </p:cNvSpPr>
          <p:nvPr/>
        </p:nvSpPr>
        <p:spPr bwMode="auto">
          <a:xfrm>
            <a:off x="136525" y="4252913"/>
            <a:ext cx="2027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Renegotiate with lenders</a:t>
            </a:r>
          </a:p>
        </p:txBody>
      </p:sp>
      <p:sp>
        <p:nvSpPr>
          <p:cNvPr id="115749" name="Rectangle 37"/>
          <p:cNvSpPr>
            <a:spLocks noChangeArrowheads="1"/>
          </p:cNvSpPr>
          <p:nvPr/>
        </p:nvSpPr>
        <p:spPr bwMode="auto">
          <a:xfrm>
            <a:off x="2273300" y="3721100"/>
            <a:ext cx="18843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115750" name="Rectangle 38"/>
          <p:cNvSpPr>
            <a:spLocks noChangeArrowheads="1"/>
          </p:cNvSpPr>
          <p:nvPr/>
        </p:nvSpPr>
        <p:spPr bwMode="auto">
          <a:xfrm>
            <a:off x="2273300" y="3879850"/>
            <a:ext cx="800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115751" name="Rectangle 39"/>
          <p:cNvSpPr>
            <a:spLocks noChangeArrowheads="1"/>
          </p:cNvSpPr>
          <p:nvPr/>
        </p:nvSpPr>
        <p:spPr bwMode="auto">
          <a:xfrm>
            <a:off x="2273300" y="4037013"/>
            <a:ext cx="16335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115752" name="Rectangle 40"/>
          <p:cNvSpPr>
            <a:spLocks noChangeArrowheads="1"/>
          </p:cNvSpPr>
          <p:nvPr/>
        </p:nvSpPr>
        <p:spPr bwMode="auto">
          <a:xfrm>
            <a:off x="2273300" y="4195763"/>
            <a:ext cx="16922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115753" name="Rectangle 41"/>
          <p:cNvSpPr>
            <a:spLocks noChangeArrowheads="1"/>
          </p:cNvSpPr>
          <p:nvPr/>
        </p:nvSpPr>
        <p:spPr bwMode="auto">
          <a:xfrm>
            <a:off x="950913" y="4738688"/>
            <a:ext cx="44291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dirty="0">
                <a:solidFill>
                  <a:srgbClr val="000000"/>
                </a:solidFill>
                <a:latin typeface="Helvetica" charset="0"/>
              </a:rPr>
              <a:t>Yes</a:t>
            </a:r>
          </a:p>
        </p:txBody>
      </p:sp>
      <p:sp>
        <p:nvSpPr>
          <p:cNvPr id="115754" name="Rectangle 42"/>
          <p:cNvSpPr>
            <a:spLocks noChangeArrowheads="1"/>
          </p:cNvSpPr>
          <p:nvPr/>
        </p:nvSpPr>
        <p:spPr bwMode="auto">
          <a:xfrm>
            <a:off x="544513" y="4941888"/>
            <a:ext cx="1790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dirty="0">
                <a:solidFill>
                  <a:srgbClr val="000000"/>
                </a:solidFill>
                <a:latin typeface="Helvetica" charset="0"/>
              </a:rPr>
              <a:t>Take good projects with</a:t>
            </a:r>
          </a:p>
        </p:txBody>
      </p:sp>
      <p:sp>
        <p:nvSpPr>
          <p:cNvPr id="115755" name="Rectangle 43"/>
          <p:cNvSpPr>
            <a:spLocks noChangeArrowheads="1"/>
          </p:cNvSpPr>
          <p:nvPr/>
        </p:nvSpPr>
        <p:spPr bwMode="auto">
          <a:xfrm>
            <a:off x="544513" y="5100638"/>
            <a:ext cx="1993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new equity or with retained</a:t>
            </a:r>
          </a:p>
        </p:txBody>
      </p:sp>
      <p:sp>
        <p:nvSpPr>
          <p:cNvPr id="115756" name="Rectangle 44"/>
          <p:cNvSpPr>
            <a:spLocks noChangeArrowheads="1"/>
          </p:cNvSpPr>
          <p:nvPr/>
        </p:nvSpPr>
        <p:spPr bwMode="auto">
          <a:xfrm>
            <a:off x="544513" y="5257800"/>
            <a:ext cx="8080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dirty="0">
                <a:solidFill>
                  <a:srgbClr val="000000"/>
                </a:solidFill>
                <a:latin typeface="Helvetica" charset="0"/>
              </a:rPr>
              <a:t>earnings.</a:t>
            </a:r>
          </a:p>
        </p:txBody>
      </p:sp>
      <p:sp>
        <p:nvSpPr>
          <p:cNvPr id="115757" name="Rectangle 45"/>
          <p:cNvSpPr>
            <a:spLocks noChangeArrowheads="1"/>
          </p:cNvSpPr>
          <p:nvPr/>
        </p:nvSpPr>
        <p:spPr bwMode="auto">
          <a:xfrm>
            <a:off x="3086100" y="4738688"/>
            <a:ext cx="3762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115758" name="Rectangle 46"/>
          <p:cNvSpPr>
            <a:spLocks noChangeArrowheads="1"/>
          </p:cNvSpPr>
          <p:nvPr/>
        </p:nvSpPr>
        <p:spPr bwMode="auto">
          <a:xfrm>
            <a:off x="2476500" y="4941888"/>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Pay off debt with retained</a:t>
            </a:r>
          </a:p>
        </p:txBody>
      </p:sp>
      <p:sp>
        <p:nvSpPr>
          <p:cNvPr id="115759" name="Rectangle 47"/>
          <p:cNvSpPr>
            <a:spLocks noChangeArrowheads="1"/>
          </p:cNvSpPr>
          <p:nvPr/>
        </p:nvSpPr>
        <p:spPr bwMode="auto">
          <a:xfrm>
            <a:off x="2476500" y="5100638"/>
            <a:ext cx="8080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earnings.</a:t>
            </a:r>
          </a:p>
        </p:txBody>
      </p:sp>
      <p:sp>
        <p:nvSpPr>
          <p:cNvPr id="115760" name="Rectangle 48"/>
          <p:cNvSpPr>
            <a:spLocks noChangeArrowheads="1"/>
          </p:cNvSpPr>
          <p:nvPr/>
        </p:nvSpPr>
        <p:spPr bwMode="auto">
          <a:xfrm>
            <a:off x="2476500" y="5257800"/>
            <a:ext cx="243363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Reduce or eliminate dividends.</a:t>
            </a:r>
          </a:p>
        </p:txBody>
      </p:sp>
      <p:sp>
        <p:nvSpPr>
          <p:cNvPr id="115761" name="Rectangle 49"/>
          <p:cNvSpPr>
            <a:spLocks noChangeArrowheads="1"/>
          </p:cNvSpPr>
          <p:nvPr/>
        </p:nvSpPr>
        <p:spPr bwMode="auto">
          <a:xfrm>
            <a:off x="2476500" y="5416550"/>
            <a:ext cx="23241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3. Issue new equity and pay off </a:t>
            </a:r>
          </a:p>
        </p:txBody>
      </p:sp>
      <p:sp>
        <p:nvSpPr>
          <p:cNvPr id="115762" name="Rectangle 50"/>
          <p:cNvSpPr>
            <a:spLocks noChangeArrowheads="1"/>
          </p:cNvSpPr>
          <p:nvPr/>
        </p:nvSpPr>
        <p:spPr bwMode="auto">
          <a:xfrm>
            <a:off x="2476500" y="557530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115763" name="Rectangle 51"/>
          <p:cNvSpPr>
            <a:spLocks noChangeArrowheads="1"/>
          </p:cNvSpPr>
          <p:nvPr/>
        </p:nvSpPr>
        <p:spPr bwMode="auto">
          <a:xfrm>
            <a:off x="5324475" y="32131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115764" name="Rectangle 52"/>
          <p:cNvSpPr>
            <a:spLocks noChangeArrowheads="1"/>
          </p:cNvSpPr>
          <p:nvPr/>
        </p:nvSpPr>
        <p:spPr bwMode="auto">
          <a:xfrm>
            <a:off x="6996113" y="3246438"/>
            <a:ext cx="378308"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dirty="0">
                <a:solidFill>
                  <a:srgbClr val="FF0000"/>
                </a:solidFill>
                <a:latin typeface="Helvetica" charset="0"/>
              </a:rPr>
              <a:t>No</a:t>
            </a:r>
          </a:p>
        </p:txBody>
      </p:sp>
      <p:sp>
        <p:nvSpPr>
          <p:cNvPr id="115765" name="Rectangle 53"/>
          <p:cNvSpPr>
            <a:spLocks noChangeArrowheads="1"/>
          </p:cNvSpPr>
          <p:nvPr/>
        </p:nvSpPr>
        <p:spPr bwMode="auto">
          <a:xfrm>
            <a:off x="6488113" y="3754438"/>
            <a:ext cx="1884362"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Does the firm have good </a:t>
            </a:r>
          </a:p>
        </p:txBody>
      </p:sp>
      <p:sp>
        <p:nvSpPr>
          <p:cNvPr id="115766" name="Rectangle 54"/>
          <p:cNvSpPr>
            <a:spLocks noChangeArrowheads="1"/>
          </p:cNvSpPr>
          <p:nvPr/>
        </p:nvSpPr>
        <p:spPr bwMode="auto">
          <a:xfrm>
            <a:off x="6488113" y="3913188"/>
            <a:ext cx="80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projects?</a:t>
            </a:r>
          </a:p>
        </p:txBody>
      </p:sp>
      <p:sp>
        <p:nvSpPr>
          <p:cNvPr id="115767" name="Rectangle 55"/>
          <p:cNvSpPr>
            <a:spLocks noChangeArrowheads="1"/>
          </p:cNvSpPr>
          <p:nvPr/>
        </p:nvSpPr>
        <p:spPr bwMode="auto">
          <a:xfrm>
            <a:off x="6488113" y="4071938"/>
            <a:ext cx="16335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ROE &gt; Cost of Equity</a:t>
            </a:r>
          </a:p>
        </p:txBody>
      </p:sp>
      <p:sp>
        <p:nvSpPr>
          <p:cNvPr id="115768" name="Rectangle 56"/>
          <p:cNvSpPr>
            <a:spLocks noChangeArrowheads="1"/>
          </p:cNvSpPr>
          <p:nvPr/>
        </p:nvSpPr>
        <p:spPr bwMode="auto">
          <a:xfrm>
            <a:off x="6488113" y="4229100"/>
            <a:ext cx="16922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ROC &gt; Cost of Capital</a:t>
            </a:r>
          </a:p>
        </p:txBody>
      </p:sp>
      <p:sp>
        <p:nvSpPr>
          <p:cNvPr id="115769" name="Rectangle 57"/>
          <p:cNvSpPr>
            <a:spLocks noChangeArrowheads="1"/>
          </p:cNvSpPr>
          <p:nvPr/>
        </p:nvSpPr>
        <p:spPr bwMode="auto">
          <a:xfrm>
            <a:off x="5470525" y="4851400"/>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115770" name="Rectangle 58"/>
          <p:cNvSpPr>
            <a:spLocks noChangeArrowheads="1"/>
          </p:cNvSpPr>
          <p:nvPr/>
        </p:nvSpPr>
        <p:spPr bwMode="auto">
          <a:xfrm>
            <a:off x="5064125" y="5054600"/>
            <a:ext cx="179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dirty="0">
                <a:solidFill>
                  <a:srgbClr val="000000"/>
                </a:solidFill>
                <a:latin typeface="Helvetica" charset="0"/>
              </a:rPr>
              <a:t>Take good projects with</a:t>
            </a:r>
          </a:p>
        </p:txBody>
      </p:sp>
      <p:sp>
        <p:nvSpPr>
          <p:cNvPr id="115771" name="Rectangle 59"/>
          <p:cNvSpPr>
            <a:spLocks noChangeArrowheads="1"/>
          </p:cNvSpPr>
          <p:nvPr/>
        </p:nvSpPr>
        <p:spPr bwMode="auto">
          <a:xfrm>
            <a:off x="5064125" y="5213350"/>
            <a:ext cx="5207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debt.</a:t>
            </a:r>
          </a:p>
        </p:txBody>
      </p:sp>
      <p:sp>
        <p:nvSpPr>
          <p:cNvPr id="115772" name="Rectangle 60"/>
          <p:cNvSpPr>
            <a:spLocks noChangeArrowheads="1"/>
          </p:cNvSpPr>
          <p:nvPr/>
        </p:nvSpPr>
        <p:spPr bwMode="auto">
          <a:xfrm>
            <a:off x="7707313" y="4851400"/>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115773" name="Rectangle 61"/>
          <p:cNvSpPr>
            <a:spLocks noChangeArrowheads="1"/>
          </p:cNvSpPr>
          <p:nvPr/>
        </p:nvSpPr>
        <p:spPr bwMode="auto">
          <a:xfrm>
            <a:off x="7053263" y="5348288"/>
            <a:ext cx="18827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Do your stockholders like</a:t>
            </a:r>
          </a:p>
        </p:txBody>
      </p:sp>
      <p:sp>
        <p:nvSpPr>
          <p:cNvPr id="115774" name="Rectangle 62"/>
          <p:cNvSpPr>
            <a:spLocks noChangeArrowheads="1"/>
          </p:cNvSpPr>
          <p:nvPr/>
        </p:nvSpPr>
        <p:spPr bwMode="auto">
          <a:xfrm>
            <a:off x="7053263" y="5507038"/>
            <a:ext cx="9096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dividends?</a:t>
            </a:r>
          </a:p>
        </p:txBody>
      </p:sp>
      <p:sp>
        <p:nvSpPr>
          <p:cNvPr id="115775" name="Rectangle 63"/>
          <p:cNvSpPr>
            <a:spLocks noChangeArrowheads="1"/>
          </p:cNvSpPr>
          <p:nvPr/>
        </p:nvSpPr>
        <p:spPr bwMode="auto">
          <a:xfrm>
            <a:off x="6442075" y="5959475"/>
            <a:ext cx="4429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Yes</a:t>
            </a:r>
          </a:p>
        </p:txBody>
      </p:sp>
      <p:sp>
        <p:nvSpPr>
          <p:cNvPr id="115776" name="Rectangle 64"/>
          <p:cNvSpPr>
            <a:spLocks noChangeArrowheads="1"/>
          </p:cNvSpPr>
          <p:nvPr/>
        </p:nvSpPr>
        <p:spPr bwMode="auto">
          <a:xfrm>
            <a:off x="6442075" y="6116638"/>
            <a:ext cx="11557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Pay Dividends</a:t>
            </a:r>
          </a:p>
        </p:txBody>
      </p:sp>
      <p:sp>
        <p:nvSpPr>
          <p:cNvPr id="115777" name="Rectangle 65"/>
          <p:cNvSpPr>
            <a:spLocks noChangeArrowheads="1"/>
          </p:cNvSpPr>
          <p:nvPr/>
        </p:nvSpPr>
        <p:spPr bwMode="auto">
          <a:xfrm>
            <a:off x="7967663" y="6061075"/>
            <a:ext cx="376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No</a:t>
            </a:r>
          </a:p>
        </p:txBody>
      </p:sp>
      <p:sp>
        <p:nvSpPr>
          <p:cNvPr id="115778" name="Rectangle 66"/>
          <p:cNvSpPr>
            <a:spLocks noChangeArrowheads="1"/>
          </p:cNvSpPr>
          <p:nvPr/>
        </p:nvSpPr>
        <p:spPr bwMode="auto">
          <a:xfrm>
            <a:off x="7967663" y="6218238"/>
            <a:ext cx="12065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back stock</a:t>
            </a:r>
          </a:p>
        </p:txBody>
      </p:sp>
      <p:sp>
        <p:nvSpPr>
          <p:cNvPr id="115779" name="Freeform 67"/>
          <p:cNvSpPr>
            <a:spLocks/>
          </p:cNvSpPr>
          <p:nvPr/>
        </p:nvSpPr>
        <p:spPr bwMode="auto">
          <a:xfrm>
            <a:off x="1228725" y="1941513"/>
            <a:ext cx="4984750" cy="206375"/>
          </a:xfrm>
          <a:custGeom>
            <a:avLst/>
            <a:gdLst>
              <a:gd name="T0" fmla="*/ 2147483646 w 3140"/>
              <a:gd name="T1" fmla="*/ 0 h 130"/>
              <a:gd name="T2" fmla="*/ 0 w 3140"/>
              <a:gd name="T3" fmla="*/ 0 h 130"/>
              <a:gd name="T4" fmla="*/ 0 w 3140"/>
              <a:gd name="T5" fmla="*/ 2147483646 h 130"/>
              <a:gd name="T6" fmla="*/ 0 60000 65536"/>
              <a:gd name="T7" fmla="*/ 0 60000 65536"/>
              <a:gd name="T8" fmla="*/ 0 60000 65536"/>
              <a:gd name="T9" fmla="*/ 0 w 3140"/>
              <a:gd name="T10" fmla="*/ 0 h 130"/>
              <a:gd name="T11" fmla="*/ 3140 w 3140"/>
              <a:gd name="T12" fmla="*/ 130 h 130"/>
            </a:gdLst>
            <a:ahLst/>
            <a:cxnLst>
              <a:cxn ang="T6">
                <a:pos x="T0" y="T1"/>
              </a:cxn>
              <a:cxn ang="T7">
                <a:pos x="T2" y="T3"/>
              </a:cxn>
              <a:cxn ang="T8">
                <a:pos x="T4" y="T5"/>
              </a:cxn>
            </a:cxnLst>
            <a:rect l="T9" t="T10" r="T11" b="T12"/>
            <a:pathLst>
              <a:path w="3140" h="130">
                <a:moveTo>
                  <a:pt x="3139" y="0"/>
                </a:moveTo>
                <a:lnTo>
                  <a:pt x="0" y="0"/>
                </a:lnTo>
                <a:lnTo>
                  <a:pt x="0" y="12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780" name="Line 68"/>
          <p:cNvSpPr>
            <a:spLocks noChangeShapeType="1"/>
          </p:cNvSpPr>
          <p:nvPr/>
        </p:nvSpPr>
        <p:spPr bwMode="auto">
          <a:xfrm>
            <a:off x="6218238" y="1947863"/>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81" name="Line 69"/>
          <p:cNvSpPr>
            <a:spLocks noChangeShapeType="1"/>
          </p:cNvSpPr>
          <p:nvPr/>
        </p:nvSpPr>
        <p:spPr bwMode="auto">
          <a:xfrm>
            <a:off x="3573463" y="1846263"/>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82" name="Line 70"/>
          <p:cNvSpPr>
            <a:spLocks noChangeShapeType="1"/>
          </p:cNvSpPr>
          <p:nvPr/>
        </p:nvSpPr>
        <p:spPr bwMode="auto">
          <a:xfrm>
            <a:off x="6218238"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83" name="Freeform 71"/>
          <p:cNvSpPr>
            <a:spLocks/>
          </p:cNvSpPr>
          <p:nvPr/>
        </p:nvSpPr>
        <p:spPr bwMode="auto">
          <a:xfrm>
            <a:off x="5499100" y="3162300"/>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784" name="Line 72"/>
          <p:cNvSpPr>
            <a:spLocks noChangeShapeType="1"/>
          </p:cNvSpPr>
          <p:nvPr/>
        </p:nvSpPr>
        <p:spPr bwMode="auto">
          <a:xfrm>
            <a:off x="7132638"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85" name="Line 73"/>
          <p:cNvSpPr>
            <a:spLocks noChangeShapeType="1"/>
          </p:cNvSpPr>
          <p:nvPr/>
        </p:nvSpPr>
        <p:spPr bwMode="auto">
          <a:xfrm>
            <a:off x="6218238"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86" name="Line 74"/>
          <p:cNvSpPr>
            <a:spLocks noChangeShapeType="1"/>
          </p:cNvSpPr>
          <p:nvPr/>
        </p:nvSpPr>
        <p:spPr bwMode="auto">
          <a:xfrm>
            <a:off x="7132638" y="3473450"/>
            <a:ext cx="0" cy="2921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87" name="Freeform 75"/>
          <p:cNvSpPr>
            <a:spLocks/>
          </p:cNvSpPr>
          <p:nvPr/>
        </p:nvSpPr>
        <p:spPr bwMode="auto">
          <a:xfrm>
            <a:off x="5703888" y="4687888"/>
            <a:ext cx="2136775" cy="103187"/>
          </a:xfrm>
          <a:custGeom>
            <a:avLst/>
            <a:gdLst>
              <a:gd name="T0" fmla="*/ 2147483646 w 1346"/>
              <a:gd name="T1" fmla="*/ 0 h 65"/>
              <a:gd name="T2" fmla="*/ 0 w 1346"/>
              <a:gd name="T3" fmla="*/ 0 h 65"/>
              <a:gd name="T4" fmla="*/ 0 w 1346"/>
              <a:gd name="T5" fmla="*/ 2147483646 h 65"/>
              <a:gd name="T6" fmla="*/ 0 60000 65536"/>
              <a:gd name="T7" fmla="*/ 0 60000 65536"/>
              <a:gd name="T8" fmla="*/ 0 60000 65536"/>
              <a:gd name="T9" fmla="*/ 0 w 1346"/>
              <a:gd name="T10" fmla="*/ 0 h 65"/>
              <a:gd name="T11" fmla="*/ 1346 w 1346"/>
              <a:gd name="T12" fmla="*/ 65 h 65"/>
            </a:gdLst>
            <a:ahLst/>
            <a:cxnLst>
              <a:cxn ang="T6">
                <a:pos x="T0" y="T1"/>
              </a:cxn>
              <a:cxn ang="T7">
                <a:pos x="T2" y="T3"/>
              </a:cxn>
              <a:cxn ang="T8">
                <a:pos x="T4" y="T5"/>
              </a:cxn>
            </a:cxnLst>
            <a:rect l="T9" t="T10" r="T11" b="T12"/>
            <a:pathLst>
              <a:path w="1346" h="65">
                <a:moveTo>
                  <a:pt x="134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788" name="Line 76"/>
          <p:cNvSpPr>
            <a:spLocks noChangeShapeType="1"/>
          </p:cNvSpPr>
          <p:nvPr/>
        </p:nvSpPr>
        <p:spPr bwMode="auto">
          <a:xfrm>
            <a:off x="7845425" y="46942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89" name="Line 77"/>
          <p:cNvSpPr>
            <a:spLocks noChangeShapeType="1"/>
          </p:cNvSpPr>
          <p:nvPr/>
        </p:nvSpPr>
        <p:spPr bwMode="auto">
          <a:xfrm>
            <a:off x="7132638" y="45926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90" name="Line 78"/>
          <p:cNvSpPr>
            <a:spLocks noChangeShapeType="1"/>
          </p:cNvSpPr>
          <p:nvPr/>
        </p:nvSpPr>
        <p:spPr bwMode="auto">
          <a:xfrm>
            <a:off x="7845425" y="5102225"/>
            <a:ext cx="0" cy="2905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91" name="Freeform 79"/>
          <p:cNvSpPr>
            <a:spLocks/>
          </p:cNvSpPr>
          <p:nvPr/>
        </p:nvSpPr>
        <p:spPr bwMode="auto">
          <a:xfrm>
            <a:off x="1127125" y="4586288"/>
            <a:ext cx="2441575" cy="103187"/>
          </a:xfrm>
          <a:custGeom>
            <a:avLst/>
            <a:gdLst>
              <a:gd name="T0" fmla="*/ 2147483646 w 1538"/>
              <a:gd name="T1" fmla="*/ 0 h 65"/>
              <a:gd name="T2" fmla="*/ 0 w 1538"/>
              <a:gd name="T3" fmla="*/ 0 h 65"/>
              <a:gd name="T4" fmla="*/ 0 w 1538"/>
              <a:gd name="T5" fmla="*/ 2147483646 h 65"/>
              <a:gd name="T6" fmla="*/ 0 60000 65536"/>
              <a:gd name="T7" fmla="*/ 0 60000 65536"/>
              <a:gd name="T8" fmla="*/ 0 60000 65536"/>
              <a:gd name="T9" fmla="*/ 0 w 1538"/>
              <a:gd name="T10" fmla="*/ 0 h 65"/>
              <a:gd name="T11" fmla="*/ 1538 w 1538"/>
              <a:gd name="T12" fmla="*/ 65 h 65"/>
            </a:gdLst>
            <a:ahLst/>
            <a:cxnLst>
              <a:cxn ang="T6">
                <a:pos x="T0" y="T1"/>
              </a:cxn>
              <a:cxn ang="T7">
                <a:pos x="T2" y="T3"/>
              </a:cxn>
              <a:cxn ang="T8">
                <a:pos x="T4" y="T5"/>
              </a:cxn>
            </a:cxnLst>
            <a:rect l="T9" t="T10" r="T11" b="T12"/>
            <a:pathLst>
              <a:path w="1538" h="65">
                <a:moveTo>
                  <a:pt x="1537"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792" name="Line 80"/>
          <p:cNvSpPr>
            <a:spLocks noChangeShapeType="1"/>
          </p:cNvSpPr>
          <p:nvPr/>
        </p:nvSpPr>
        <p:spPr bwMode="auto">
          <a:xfrm>
            <a:off x="3573463" y="4592638"/>
            <a:ext cx="0" cy="1889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93" name="Line 81"/>
          <p:cNvSpPr>
            <a:spLocks noChangeShapeType="1"/>
          </p:cNvSpPr>
          <p:nvPr/>
        </p:nvSpPr>
        <p:spPr bwMode="auto">
          <a:xfrm>
            <a:off x="2963863" y="4491038"/>
            <a:ext cx="0" cy="8731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94" name="Line 82"/>
          <p:cNvSpPr>
            <a:spLocks noChangeShapeType="1"/>
          </p:cNvSpPr>
          <p:nvPr/>
        </p:nvSpPr>
        <p:spPr bwMode="auto">
          <a:xfrm>
            <a:off x="2963863"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95" name="Line 83"/>
          <p:cNvSpPr>
            <a:spLocks noChangeShapeType="1"/>
          </p:cNvSpPr>
          <p:nvPr/>
        </p:nvSpPr>
        <p:spPr bwMode="auto">
          <a:xfrm>
            <a:off x="420688"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96" name="Freeform 84"/>
          <p:cNvSpPr>
            <a:spLocks/>
          </p:cNvSpPr>
          <p:nvPr/>
        </p:nvSpPr>
        <p:spPr bwMode="auto">
          <a:xfrm>
            <a:off x="414338" y="3162300"/>
            <a:ext cx="2544762" cy="103188"/>
          </a:xfrm>
          <a:custGeom>
            <a:avLst/>
            <a:gdLst>
              <a:gd name="T0" fmla="*/ 2147483646 w 1603"/>
              <a:gd name="T1" fmla="*/ 0 h 65"/>
              <a:gd name="T2" fmla="*/ 0 w 1603"/>
              <a:gd name="T3" fmla="*/ 0 h 65"/>
              <a:gd name="T4" fmla="*/ 0 w 1603"/>
              <a:gd name="T5" fmla="*/ 2147483646 h 65"/>
              <a:gd name="T6" fmla="*/ 0 60000 65536"/>
              <a:gd name="T7" fmla="*/ 0 60000 65536"/>
              <a:gd name="T8" fmla="*/ 0 60000 65536"/>
              <a:gd name="T9" fmla="*/ 0 w 1603"/>
              <a:gd name="T10" fmla="*/ 0 h 65"/>
              <a:gd name="T11" fmla="*/ 1603 w 1603"/>
              <a:gd name="T12" fmla="*/ 65 h 65"/>
            </a:gdLst>
            <a:ahLst/>
            <a:cxnLst>
              <a:cxn ang="T6">
                <a:pos x="T0" y="T1"/>
              </a:cxn>
              <a:cxn ang="T7">
                <a:pos x="T2" y="T3"/>
              </a:cxn>
              <a:cxn ang="T8">
                <a:pos x="T4" y="T5"/>
              </a:cxn>
            </a:cxnLst>
            <a:rect l="T9" t="T10" r="T11" b="T12"/>
            <a:pathLst>
              <a:path w="1603" h="65">
                <a:moveTo>
                  <a:pt x="1602"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797" name="Line 85"/>
          <p:cNvSpPr>
            <a:spLocks noChangeShapeType="1"/>
          </p:cNvSpPr>
          <p:nvPr/>
        </p:nvSpPr>
        <p:spPr bwMode="auto">
          <a:xfrm>
            <a:off x="2963863" y="31686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98" name="Line 86"/>
          <p:cNvSpPr>
            <a:spLocks noChangeShapeType="1"/>
          </p:cNvSpPr>
          <p:nvPr/>
        </p:nvSpPr>
        <p:spPr bwMode="auto">
          <a:xfrm>
            <a:off x="1235075" y="3067050"/>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99" name="Line 87"/>
          <p:cNvSpPr>
            <a:spLocks noChangeShapeType="1"/>
          </p:cNvSpPr>
          <p:nvPr/>
        </p:nvSpPr>
        <p:spPr bwMode="auto">
          <a:xfrm>
            <a:off x="1235075" y="2660650"/>
            <a:ext cx="0" cy="1889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800" name="Rectangle 88"/>
          <p:cNvSpPr>
            <a:spLocks noChangeArrowheads="1"/>
          </p:cNvSpPr>
          <p:nvPr/>
        </p:nvSpPr>
        <p:spPr bwMode="auto">
          <a:xfrm>
            <a:off x="4814888" y="3619500"/>
            <a:ext cx="1392237"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Increase leverage</a:t>
            </a:r>
          </a:p>
        </p:txBody>
      </p:sp>
      <p:sp>
        <p:nvSpPr>
          <p:cNvPr id="115801" name="Rectangle 89"/>
          <p:cNvSpPr>
            <a:spLocks noChangeArrowheads="1"/>
          </p:cNvSpPr>
          <p:nvPr/>
        </p:nvSpPr>
        <p:spPr bwMode="auto">
          <a:xfrm>
            <a:off x="4814888" y="3778250"/>
            <a:ext cx="6461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quickly</a:t>
            </a:r>
          </a:p>
        </p:txBody>
      </p:sp>
      <p:sp>
        <p:nvSpPr>
          <p:cNvPr id="115802" name="Rectangle 90"/>
          <p:cNvSpPr>
            <a:spLocks noChangeArrowheads="1"/>
          </p:cNvSpPr>
          <p:nvPr/>
        </p:nvSpPr>
        <p:spPr bwMode="auto">
          <a:xfrm>
            <a:off x="4814888" y="3935413"/>
            <a:ext cx="16129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1. Debt/Equity swaps</a:t>
            </a:r>
          </a:p>
        </p:txBody>
      </p:sp>
      <p:sp>
        <p:nvSpPr>
          <p:cNvPr id="115803" name="Rectangle 91"/>
          <p:cNvSpPr>
            <a:spLocks noChangeArrowheads="1"/>
          </p:cNvSpPr>
          <p:nvPr/>
        </p:nvSpPr>
        <p:spPr bwMode="auto">
          <a:xfrm>
            <a:off x="4814888" y="4094163"/>
            <a:ext cx="1435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2. Borrow money&amp;</a:t>
            </a:r>
          </a:p>
        </p:txBody>
      </p:sp>
      <p:sp>
        <p:nvSpPr>
          <p:cNvPr id="115804" name="Rectangle 92"/>
          <p:cNvSpPr>
            <a:spLocks noChangeArrowheads="1"/>
          </p:cNvSpPr>
          <p:nvPr/>
        </p:nvSpPr>
        <p:spPr bwMode="auto">
          <a:xfrm>
            <a:off x="4814888" y="4252913"/>
            <a:ext cx="9683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a:solidFill>
                  <a:srgbClr val="000000"/>
                </a:solidFill>
                <a:latin typeface="Helvetica" charset="0"/>
              </a:rPr>
              <a:t>buy shares.</a:t>
            </a:r>
          </a:p>
        </p:txBody>
      </p:sp>
      <p:sp>
        <p:nvSpPr>
          <p:cNvPr id="115805" name="Line 93"/>
          <p:cNvSpPr>
            <a:spLocks noChangeShapeType="1"/>
          </p:cNvSpPr>
          <p:nvPr/>
        </p:nvSpPr>
        <p:spPr bwMode="auto">
          <a:xfrm>
            <a:off x="5505450" y="3473450"/>
            <a:ext cx="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806" name="Freeform 94"/>
          <p:cNvSpPr>
            <a:spLocks/>
          </p:cNvSpPr>
          <p:nvPr/>
        </p:nvSpPr>
        <p:spPr bwMode="auto">
          <a:xfrm>
            <a:off x="6821488" y="5908675"/>
            <a:ext cx="1628775" cy="103188"/>
          </a:xfrm>
          <a:custGeom>
            <a:avLst/>
            <a:gdLst>
              <a:gd name="T0" fmla="*/ 2147483646 w 1026"/>
              <a:gd name="T1" fmla="*/ 0 h 65"/>
              <a:gd name="T2" fmla="*/ 0 w 1026"/>
              <a:gd name="T3" fmla="*/ 0 h 65"/>
              <a:gd name="T4" fmla="*/ 0 w 1026"/>
              <a:gd name="T5" fmla="*/ 2147483646 h 65"/>
              <a:gd name="T6" fmla="*/ 0 60000 65536"/>
              <a:gd name="T7" fmla="*/ 0 60000 65536"/>
              <a:gd name="T8" fmla="*/ 0 60000 65536"/>
              <a:gd name="T9" fmla="*/ 0 w 1026"/>
              <a:gd name="T10" fmla="*/ 0 h 65"/>
              <a:gd name="T11" fmla="*/ 1026 w 1026"/>
              <a:gd name="T12" fmla="*/ 65 h 65"/>
            </a:gdLst>
            <a:ahLst/>
            <a:cxnLst>
              <a:cxn ang="T6">
                <a:pos x="T0" y="T1"/>
              </a:cxn>
              <a:cxn ang="T7">
                <a:pos x="T2" y="T3"/>
              </a:cxn>
              <a:cxn ang="T8">
                <a:pos x="T4" y="T5"/>
              </a:cxn>
            </a:cxnLst>
            <a:rect l="T9" t="T10" r="T11" b="T12"/>
            <a:pathLst>
              <a:path w="1026" h="65">
                <a:moveTo>
                  <a:pt x="1025" y="0"/>
                </a:moveTo>
                <a:lnTo>
                  <a:pt x="0" y="0"/>
                </a:lnTo>
                <a:lnTo>
                  <a:pt x="0" y="6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807" name="Line 95"/>
          <p:cNvSpPr>
            <a:spLocks noChangeShapeType="1"/>
          </p:cNvSpPr>
          <p:nvPr/>
        </p:nvSpPr>
        <p:spPr bwMode="auto">
          <a:xfrm>
            <a:off x="8455025" y="59150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808" name="Line 96"/>
          <p:cNvSpPr>
            <a:spLocks noChangeShapeType="1"/>
          </p:cNvSpPr>
          <p:nvPr/>
        </p:nvSpPr>
        <p:spPr bwMode="auto">
          <a:xfrm>
            <a:off x="7845425" y="5813425"/>
            <a:ext cx="0" cy="8731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979418609"/>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Designing Debt: The Fundamental Principle</a:t>
            </a:r>
            <a:endParaRPr lang="en-US">
              <a:ea typeface="+mj-ea"/>
              <a:cs typeface="+mj-cs"/>
            </a:endParaRPr>
          </a:p>
        </p:txBody>
      </p:sp>
      <p:sp>
        <p:nvSpPr>
          <p:cNvPr id="119810"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The objective in designing debt is to make the cash flows on debt match up as closely as possible with the cash flows that the firm makes on its assets.</a:t>
            </a:r>
          </a:p>
          <a:p>
            <a:pPr eaLnBrk="1" hangingPunct="1"/>
            <a:r>
              <a:rPr lang="en-US" altLang="en-US">
                <a:ea typeface="ＭＳ Ｐゴシック" charset="-128"/>
              </a:rPr>
              <a:t>By doing so, we reduce our risk of default, increase debt capacity and increase firm value.</a:t>
            </a:r>
          </a:p>
          <a:p>
            <a:pPr eaLnBrk="1" hangingPunct="1"/>
            <a:endParaRPr lang="en-US" altLang="en-US">
              <a:ea typeface="ＭＳ Ｐゴシック" charset="-128"/>
            </a:endParaRPr>
          </a:p>
        </p:txBody>
      </p:sp>
      <p:pic>
        <p:nvPicPr>
          <p:cNvPr id="1198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419600"/>
            <a:ext cx="3962400" cy="1808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98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4419600"/>
            <a:ext cx="3832225" cy="1762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19813" name="TextBox 5"/>
          <p:cNvSpPr txBox="1">
            <a:spLocks noChangeArrowheads="1"/>
          </p:cNvSpPr>
          <p:nvPr/>
        </p:nvSpPr>
        <p:spPr bwMode="auto">
          <a:xfrm>
            <a:off x="1676400" y="4038600"/>
            <a:ext cx="1581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Unmatched Debt</a:t>
            </a:r>
          </a:p>
        </p:txBody>
      </p:sp>
      <p:sp>
        <p:nvSpPr>
          <p:cNvPr id="119814" name="Rectangle 6"/>
          <p:cNvSpPr>
            <a:spLocks noChangeArrowheads="1"/>
          </p:cNvSpPr>
          <p:nvPr/>
        </p:nvSpPr>
        <p:spPr bwMode="auto">
          <a:xfrm>
            <a:off x="6172200" y="3886200"/>
            <a:ext cx="1352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600">
                <a:latin typeface="Times" charset="0"/>
              </a:rPr>
              <a:t>Matched Debt</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ChangeArrowheads="1"/>
          </p:cNvSpPr>
          <p:nvPr/>
        </p:nvSpPr>
        <p:spPr bwMode="auto">
          <a:xfrm>
            <a:off x="7473950" y="5416550"/>
            <a:ext cx="977900" cy="596900"/>
          </a:xfrm>
          <a:prstGeom prst="rect">
            <a:avLst/>
          </a:prstGeom>
          <a:solidFill>
            <a:srgbClr val="FFFFFF"/>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58" name="Rectangle 3"/>
          <p:cNvSpPr>
            <a:spLocks noChangeArrowheads="1"/>
          </p:cNvSpPr>
          <p:nvPr/>
        </p:nvSpPr>
        <p:spPr bwMode="auto">
          <a:xfrm>
            <a:off x="7321550" y="4425950"/>
            <a:ext cx="1054100" cy="444500"/>
          </a:xfrm>
          <a:prstGeom prst="rect">
            <a:avLst/>
          </a:prstGeom>
          <a:solidFill>
            <a:srgbClr val="FFFFFF"/>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59" name="Rectangle 4"/>
          <p:cNvSpPr>
            <a:spLocks noChangeArrowheads="1"/>
          </p:cNvSpPr>
          <p:nvPr/>
        </p:nvSpPr>
        <p:spPr bwMode="auto">
          <a:xfrm>
            <a:off x="7397750" y="3816350"/>
            <a:ext cx="825500" cy="215900"/>
          </a:xfrm>
          <a:prstGeom prst="rect">
            <a:avLst/>
          </a:prstGeom>
          <a:solidFill>
            <a:schemeClr val="accent1"/>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60" name="Rectangle 5"/>
          <p:cNvSpPr>
            <a:spLocks noChangeArrowheads="1"/>
          </p:cNvSpPr>
          <p:nvPr/>
        </p:nvSpPr>
        <p:spPr bwMode="auto">
          <a:xfrm>
            <a:off x="7397750" y="2444750"/>
            <a:ext cx="1054100" cy="292100"/>
          </a:xfrm>
          <a:prstGeom prst="rect">
            <a:avLst/>
          </a:prstGeom>
          <a:solidFill>
            <a:srgbClr val="FFFFFF"/>
          </a:solidFill>
          <a:ln w="12700">
            <a:solidFill>
              <a:schemeClr val="tx1"/>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61" name="Rectangle 6"/>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Designing Debt: Bringing it all together</a:t>
            </a:r>
          </a:p>
        </p:txBody>
      </p:sp>
      <p:sp>
        <p:nvSpPr>
          <p:cNvPr id="12186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21863" name="Rectangle 7"/>
          <p:cNvSpPr>
            <a:spLocks noChangeArrowheads="1"/>
          </p:cNvSpPr>
          <p:nvPr/>
        </p:nvSpPr>
        <p:spPr bwMode="auto">
          <a:xfrm>
            <a:off x="2994025" y="5910263"/>
            <a:ext cx="3602038" cy="1476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64" name="Rectangle 8"/>
          <p:cNvSpPr>
            <a:spLocks noChangeArrowheads="1"/>
          </p:cNvSpPr>
          <p:nvPr/>
        </p:nvSpPr>
        <p:spPr bwMode="auto">
          <a:xfrm>
            <a:off x="2095500" y="6245225"/>
            <a:ext cx="3927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65" name="Rectangle 9"/>
          <p:cNvSpPr>
            <a:spLocks noChangeArrowheads="1"/>
          </p:cNvSpPr>
          <p:nvPr/>
        </p:nvSpPr>
        <p:spPr bwMode="auto">
          <a:xfrm>
            <a:off x="4227513" y="6238875"/>
            <a:ext cx="1709737"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66" name="Rectangle 10"/>
          <p:cNvSpPr>
            <a:spLocks noChangeArrowheads="1"/>
          </p:cNvSpPr>
          <p:nvPr/>
        </p:nvSpPr>
        <p:spPr bwMode="auto">
          <a:xfrm>
            <a:off x="2247900" y="6321425"/>
            <a:ext cx="1874838"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67" name="Rectangle 11"/>
          <p:cNvSpPr>
            <a:spLocks noChangeArrowheads="1"/>
          </p:cNvSpPr>
          <p:nvPr/>
        </p:nvSpPr>
        <p:spPr bwMode="auto">
          <a:xfrm>
            <a:off x="2178050" y="5259388"/>
            <a:ext cx="5160963"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68" name="Rectangle 12"/>
          <p:cNvSpPr>
            <a:spLocks noChangeArrowheads="1"/>
          </p:cNvSpPr>
          <p:nvPr/>
        </p:nvSpPr>
        <p:spPr bwMode="auto">
          <a:xfrm>
            <a:off x="5872163" y="5334000"/>
            <a:ext cx="1381125" cy="395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69" name="Rectangle 13"/>
          <p:cNvSpPr>
            <a:spLocks noChangeArrowheads="1"/>
          </p:cNvSpPr>
          <p:nvPr/>
        </p:nvSpPr>
        <p:spPr bwMode="auto">
          <a:xfrm>
            <a:off x="4062413" y="5334000"/>
            <a:ext cx="16287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70" name="Rectangle 14"/>
          <p:cNvSpPr>
            <a:spLocks noChangeArrowheads="1"/>
          </p:cNvSpPr>
          <p:nvPr/>
        </p:nvSpPr>
        <p:spPr bwMode="auto">
          <a:xfrm>
            <a:off x="2254250" y="5334000"/>
            <a:ext cx="1463675" cy="47783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71" name="Rectangle 15"/>
          <p:cNvSpPr>
            <a:spLocks noChangeArrowheads="1"/>
          </p:cNvSpPr>
          <p:nvPr/>
        </p:nvSpPr>
        <p:spPr bwMode="auto">
          <a:xfrm>
            <a:off x="1849438" y="4354513"/>
            <a:ext cx="5324475" cy="8016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72" name="Rectangle 16"/>
          <p:cNvSpPr>
            <a:spLocks noChangeArrowheads="1"/>
          </p:cNvSpPr>
          <p:nvPr/>
        </p:nvSpPr>
        <p:spPr bwMode="auto">
          <a:xfrm>
            <a:off x="5872163" y="4430713"/>
            <a:ext cx="1135062"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73" name="Rectangle 17"/>
          <p:cNvSpPr>
            <a:spLocks noChangeArrowheads="1"/>
          </p:cNvSpPr>
          <p:nvPr/>
        </p:nvSpPr>
        <p:spPr bwMode="auto">
          <a:xfrm>
            <a:off x="3981450" y="4430713"/>
            <a:ext cx="1627188"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74" name="Rectangle 18"/>
          <p:cNvSpPr>
            <a:spLocks noChangeArrowheads="1"/>
          </p:cNvSpPr>
          <p:nvPr/>
        </p:nvSpPr>
        <p:spPr bwMode="auto">
          <a:xfrm>
            <a:off x="2089150" y="4430713"/>
            <a:ext cx="1628775" cy="3937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75" name="Rectangle 19"/>
          <p:cNvSpPr>
            <a:spLocks noChangeArrowheads="1"/>
          </p:cNvSpPr>
          <p:nvPr/>
        </p:nvSpPr>
        <p:spPr bwMode="auto">
          <a:xfrm>
            <a:off x="1849438" y="3695700"/>
            <a:ext cx="5324475" cy="5556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76" name="Rectangle 20"/>
          <p:cNvSpPr>
            <a:spLocks noChangeArrowheads="1"/>
          </p:cNvSpPr>
          <p:nvPr/>
        </p:nvSpPr>
        <p:spPr bwMode="auto">
          <a:xfrm>
            <a:off x="4227513" y="3771900"/>
            <a:ext cx="1300162"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77" name="Rectangle 21"/>
          <p:cNvSpPr>
            <a:spLocks noChangeArrowheads="1"/>
          </p:cNvSpPr>
          <p:nvPr/>
        </p:nvSpPr>
        <p:spPr bwMode="auto">
          <a:xfrm>
            <a:off x="2089150" y="3771900"/>
            <a:ext cx="1382713" cy="2301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78" name="Rectangle 22"/>
          <p:cNvSpPr>
            <a:spLocks noChangeArrowheads="1"/>
          </p:cNvSpPr>
          <p:nvPr/>
        </p:nvSpPr>
        <p:spPr bwMode="auto">
          <a:xfrm>
            <a:off x="1597025" y="2379663"/>
            <a:ext cx="5653088" cy="1131887"/>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79" name="Rectangle 23"/>
          <p:cNvSpPr>
            <a:spLocks noChangeArrowheads="1"/>
          </p:cNvSpPr>
          <p:nvPr/>
        </p:nvSpPr>
        <p:spPr bwMode="auto">
          <a:xfrm>
            <a:off x="1438275" y="1393825"/>
            <a:ext cx="5572125" cy="720725"/>
          </a:xfrm>
          <a:prstGeom prst="rect">
            <a:avLst/>
          </a:prstGeom>
          <a:solidFill>
            <a:srgbClr val="FFFFFF"/>
          </a:solidFill>
          <a:ln w="254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80" name="Rectangle 24"/>
          <p:cNvSpPr>
            <a:spLocks noChangeArrowheads="1"/>
          </p:cNvSpPr>
          <p:nvPr/>
        </p:nvSpPr>
        <p:spPr bwMode="auto">
          <a:xfrm>
            <a:off x="6194425" y="2455863"/>
            <a:ext cx="971550" cy="80645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81" name="Rectangle 25"/>
          <p:cNvSpPr>
            <a:spLocks noChangeArrowheads="1"/>
          </p:cNvSpPr>
          <p:nvPr/>
        </p:nvSpPr>
        <p:spPr bwMode="auto">
          <a:xfrm>
            <a:off x="5035550" y="2455863"/>
            <a:ext cx="896938"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82" name="Rectangle 26"/>
          <p:cNvSpPr>
            <a:spLocks noChangeArrowheads="1"/>
          </p:cNvSpPr>
          <p:nvPr/>
        </p:nvSpPr>
        <p:spPr bwMode="auto">
          <a:xfrm>
            <a:off x="3570288" y="2455863"/>
            <a:ext cx="1376362" cy="738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83" name="Rectangle 27"/>
          <p:cNvSpPr>
            <a:spLocks noChangeArrowheads="1"/>
          </p:cNvSpPr>
          <p:nvPr/>
        </p:nvSpPr>
        <p:spPr bwMode="auto">
          <a:xfrm>
            <a:off x="2582863" y="2538413"/>
            <a:ext cx="560387"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84" name="Rectangle 28"/>
          <p:cNvSpPr>
            <a:spLocks noChangeArrowheads="1"/>
          </p:cNvSpPr>
          <p:nvPr/>
        </p:nvSpPr>
        <p:spPr bwMode="auto">
          <a:xfrm>
            <a:off x="1679575" y="2538413"/>
            <a:ext cx="55880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85" name="Rectangle 29"/>
          <p:cNvSpPr>
            <a:spLocks noChangeArrowheads="1"/>
          </p:cNvSpPr>
          <p:nvPr/>
        </p:nvSpPr>
        <p:spPr bwMode="auto">
          <a:xfrm>
            <a:off x="6118225" y="1550988"/>
            <a:ext cx="806450" cy="3127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86" name="Rectangle 30"/>
          <p:cNvSpPr>
            <a:spLocks noChangeArrowheads="1"/>
          </p:cNvSpPr>
          <p:nvPr/>
        </p:nvSpPr>
        <p:spPr bwMode="auto">
          <a:xfrm>
            <a:off x="5049838" y="1550988"/>
            <a:ext cx="887412" cy="2714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87" name="Rectangle 31"/>
          <p:cNvSpPr>
            <a:spLocks noChangeArrowheads="1"/>
          </p:cNvSpPr>
          <p:nvPr/>
        </p:nvSpPr>
        <p:spPr bwMode="auto">
          <a:xfrm>
            <a:off x="3587750" y="1550988"/>
            <a:ext cx="1357313" cy="423862"/>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88" name="Rectangle 32"/>
          <p:cNvSpPr>
            <a:spLocks noChangeArrowheads="1"/>
          </p:cNvSpPr>
          <p:nvPr/>
        </p:nvSpPr>
        <p:spPr bwMode="auto">
          <a:xfrm>
            <a:off x="2582863" y="1550988"/>
            <a:ext cx="560387"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89" name="Rectangle 33"/>
          <p:cNvSpPr>
            <a:spLocks noChangeArrowheads="1"/>
          </p:cNvSpPr>
          <p:nvPr/>
        </p:nvSpPr>
        <p:spPr bwMode="auto">
          <a:xfrm>
            <a:off x="1679575" y="1550988"/>
            <a:ext cx="558800" cy="47783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890" name="Rectangle 34"/>
          <p:cNvSpPr>
            <a:spLocks noChangeArrowheads="1"/>
          </p:cNvSpPr>
          <p:nvPr/>
        </p:nvSpPr>
        <p:spPr bwMode="auto">
          <a:xfrm>
            <a:off x="1676400" y="1646238"/>
            <a:ext cx="631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Duration</a:t>
            </a:r>
          </a:p>
        </p:txBody>
      </p:sp>
      <p:sp>
        <p:nvSpPr>
          <p:cNvPr id="121891" name="Rectangle 35"/>
          <p:cNvSpPr>
            <a:spLocks noChangeArrowheads="1"/>
          </p:cNvSpPr>
          <p:nvPr/>
        </p:nvSpPr>
        <p:spPr bwMode="auto">
          <a:xfrm>
            <a:off x="2581275" y="1646238"/>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Currency</a:t>
            </a:r>
          </a:p>
        </p:txBody>
      </p:sp>
      <p:sp>
        <p:nvSpPr>
          <p:cNvPr id="121892" name="Rectangle 36"/>
          <p:cNvSpPr>
            <a:spLocks noChangeArrowheads="1"/>
          </p:cNvSpPr>
          <p:nvPr/>
        </p:nvSpPr>
        <p:spPr bwMode="auto">
          <a:xfrm>
            <a:off x="3568700" y="1646238"/>
            <a:ext cx="1090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Effect of Inflation</a:t>
            </a:r>
          </a:p>
        </p:txBody>
      </p:sp>
      <p:sp>
        <p:nvSpPr>
          <p:cNvPr id="121893" name="Rectangle 37"/>
          <p:cNvSpPr>
            <a:spLocks noChangeArrowheads="1"/>
          </p:cNvSpPr>
          <p:nvPr/>
        </p:nvSpPr>
        <p:spPr bwMode="auto">
          <a:xfrm>
            <a:off x="3568700" y="1755775"/>
            <a:ext cx="14573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Uncertainty about Future</a:t>
            </a:r>
          </a:p>
        </p:txBody>
      </p:sp>
      <p:sp>
        <p:nvSpPr>
          <p:cNvPr id="121894" name="Rectangle 38"/>
          <p:cNvSpPr>
            <a:spLocks noChangeArrowheads="1"/>
          </p:cNvSpPr>
          <p:nvPr/>
        </p:nvSpPr>
        <p:spPr bwMode="auto">
          <a:xfrm>
            <a:off x="4965700" y="1563688"/>
            <a:ext cx="1009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Growth Patterns</a:t>
            </a:r>
          </a:p>
        </p:txBody>
      </p:sp>
      <p:sp>
        <p:nvSpPr>
          <p:cNvPr id="121895" name="Rectangle 39"/>
          <p:cNvSpPr>
            <a:spLocks noChangeArrowheads="1"/>
          </p:cNvSpPr>
          <p:nvPr/>
        </p:nvSpPr>
        <p:spPr bwMode="auto">
          <a:xfrm>
            <a:off x="6116638" y="1481138"/>
            <a:ext cx="8683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Cyclicality &amp;</a:t>
            </a:r>
          </a:p>
        </p:txBody>
      </p:sp>
      <p:sp>
        <p:nvSpPr>
          <p:cNvPr id="121896" name="Rectangle 40"/>
          <p:cNvSpPr>
            <a:spLocks noChangeArrowheads="1"/>
          </p:cNvSpPr>
          <p:nvPr/>
        </p:nvSpPr>
        <p:spPr bwMode="auto">
          <a:xfrm>
            <a:off x="6116638" y="1590675"/>
            <a:ext cx="862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Other Effects</a:t>
            </a:r>
          </a:p>
        </p:txBody>
      </p:sp>
      <p:sp>
        <p:nvSpPr>
          <p:cNvPr id="121897" name="Rectangle 41"/>
          <p:cNvSpPr>
            <a:spLocks noChangeArrowheads="1"/>
          </p:cNvSpPr>
          <p:nvPr/>
        </p:nvSpPr>
        <p:spPr bwMode="auto">
          <a:xfrm>
            <a:off x="303213" y="2587625"/>
            <a:ext cx="10350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Define Debt</a:t>
            </a:r>
          </a:p>
        </p:txBody>
      </p:sp>
      <p:sp>
        <p:nvSpPr>
          <p:cNvPr id="121898" name="Rectangle 42"/>
          <p:cNvSpPr>
            <a:spLocks noChangeArrowheads="1"/>
          </p:cNvSpPr>
          <p:nvPr/>
        </p:nvSpPr>
        <p:spPr bwMode="auto">
          <a:xfrm>
            <a:off x="303213" y="2697163"/>
            <a:ext cx="1277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Characteristics</a:t>
            </a:r>
          </a:p>
        </p:txBody>
      </p:sp>
      <p:sp>
        <p:nvSpPr>
          <p:cNvPr id="121899" name="Rectangle 43"/>
          <p:cNvSpPr>
            <a:spLocks noChangeArrowheads="1"/>
          </p:cNvSpPr>
          <p:nvPr/>
        </p:nvSpPr>
        <p:spPr bwMode="auto">
          <a:xfrm>
            <a:off x="1676400" y="2551113"/>
            <a:ext cx="668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Duration/</a:t>
            </a:r>
          </a:p>
        </p:txBody>
      </p:sp>
      <p:sp>
        <p:nvSpPr>
          <p:cNvPr id="121900" name="Rectangle 44"/>
          <p:cNvSpPr>
            <a:spLocks noChangeArrowheads="1"/>
          </p:cNvSpPr>
          <p:nvPr/>
        </p:nvSpPr>
        <p:spPr bwMode="auto">
          <a:xfrm>
            <a:off x="1676400" y="26606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Maturity</a:t>
            </a:r>
          </a:p>
        </p:txBody>
      </p:sp>
      <p:sp>
        <p:nvSpPr>
          <p:cNvPr id="121901" name="Rectangle 45"/>
          <p:cNvSpPr>
            <a:spLocks noChangeArrowheads="1"/>
          </p:cNvSpPr>
          <p:nvPr/>
        </p:nvSpPr>
        <p:spPr bwMode="auto">
          <a:xfrm>
            <a:off x="2581275" y="2551113"/>
            <a:ext cx="654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Currency</a:t>
            </a:r>
          </a:p>
        </p:txBody>
      </p:sp>
      <p:sp>
        <p:nvSpPr>
          <p:cNvPr id="121902" name="Rectangle 46"/>
          <p:cNvSpPr>
            <a:spLocks noChangeArrowheads="1"/>
          </p:cNvSpPr>
          <p:nvPr/>
        </p:nvSpPr>
        <p:spPr bwMode="auto">
          <a:xfrm>
            <a:off x="2581275" y="2660650"/>
            <a:ext cx="392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Mix</a:t>
            </a:r>
          </a:p>
        </p:txBody>
      </p:sp>
      <p:sp>
        <p:nvSpPr>
          <p:cNvPr id="121903" name="Rectangle 47"/>
          <p:cNvSpPr>
            <a:spLocks noChangeArrowheads="1"/>
          </p:cNvSpPr>
          <p:nvPr/>
        </p:nvSpPr>
        <p:spPr bwMode="auto">
          <a:xfrm>
            <a:off x="3568700" y="2386013"/>
            <a:ext cx="1373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Fixed vs. Floating Rate</a:t>
            </a:r>
          </a:p>
        </p:txBody>
      </p:sp>
      <p:sp>
        <p:nvSpPr>
          <p:cNvPr id="121904" name="Rectangle 48"/>
          <p:cNvSpPr>
            <a:spLocks noChangeArrowheads="1"/>
          </p:cNvSpPr>
          <p:nvPr/>
        </p:nvSpPr>
        <p:spPr bwMode="auto">
          <a:xfrm>
            <a:off x="3568700" y="2495550"/>
            <a:ext cx="1225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More floating rate </a:t>
            </a:r>
          </a:p>
        </p:txBody>
      </p:sp>
      <p:sp>
        <p:nvSpPr>
          <p:cNvPr id="121905" name="Rectangle 49"/>
          <p:cNvSpPr>
            <a:spLocks noChangeArrowheads="1"/>
          </p:cNvSpPr>
          <p:nvPr/>
        </p:nvSpPr>
        <p:spPr bwMode="auto">
          <a:xfrm>
            <a:off x="3568700" y="2605088"/>
            <a:ext cx="1122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if CF move with </a:t>
            </a:r>
          </a:p>
        </p:txBody>
      </p:sp>
      <p:sp>
        <p:nvSpPr>
          <p:cNvPr id="121906" name="Rectangle 50"/>
          <p:cNvSpPr>
            <a:spLocks noChangeArrowheads="1"/>
          </p:cNvSpPr>
          <p:nvPr/>
        </p:nvSpPr>
        <p:spPr bwMode="auto">
          <a:xfrm>
            <a:off x="3568700" y="2714625"/>
            <a:ext cx="6048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inflation</a:t>
            </a:r>
          </a:p>
        </p:txBody>
      </p:sp>
      <p:sp>
        <p:nvSpPr>
          <p:cNvPr id="121907" name="Rectangle 51"/>
          <p:cNvSpPr>
            <a:spLocks noChangeArrowheads="1"/>
          </p:cNvSpPr>
          <p:nvPr/>
        </p:nvSpPr>
        <p:spPr bwMode="auto">
          <a:xfrm>
            <a:off x="3568700" y="2824163"/>
            <a:ext cx="15001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with greater uncertainty </a:t>
            </a:r>
          </a:p>
        </p:txBody>
      </p:sp>
      <p:sp>
        <p:nvSpPr>
          <p:cNvPr id="121908" name="Rectangle 52"/>
          <p:cNvSpPr>
            <a:spLocks noChangeArrowheads="1"/>
          </p:cNvSpPr>
          <p:nvPr/>
        </p:nvSpPr>
        <p:spPr bwMode="auto">
          <a:xfrm>
            <a:off x="3568700" y="2935288"/>
            <a:ext cx="642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on future</a:t>
            </a:r>
          </a:p>
        </p:txBody>
      </p:sp>
      <p:sp>
        <p:nvSpPr>
          <p:cNvPr id="121909" name="Rectangle 53"/>
          <p:cNvSpPr>
            <a:spLocks noChangeArrowheads="1"/>
          </p:cNvSpPr>
          <p:nvPr/>
        </p:nvSpPr>
        <p:spPr bwMode="auto">
          <a:xfrm>
            <a:off x="5048250" y="2386013"/>
            <a:ext cx="9461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Straight versus</a:t>
            </a:r>
          </a:p>
        </p:txBody>
      </p:sp>
      <p:sp>
        <p:nvSpPr>
          <p:cNvPr id="121910" name="Rectangle 54"/>
          <p:cNvSpPr>
            <a:spLocks noChangeArrowheads="1"/>
          </p:cNvSpPr>
          <p:nvPr/>
        </p:nvSpPr>
        <p:spPr bwMode="auto">
          <a:xfrm>
            <a:off x="5048250" y="2495550"/>
            <a:ext cx="781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Convertible</a:t>
            </a:r>
          </a:p>
        </p:txBody>
      </p:sp>
      <p:sp>
        <p:nvSpPr>
          <p:cNvPr id="121911" name="Rectangle 55"/>
          <p:cNvSpPr>
            <a:spLocks noChangeArrowheads="1"/>
          </p:cNvSpPr>
          <p:nvPr/>
        </p:nvSpPr>
        <p:spPr bwMode="auto">
          <a:xfrm>
            <a:off x="5048250" y="2605088"/>
            <a:ext cx="963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Convertible if</a:t>
            </a:r>
          </a:p>
        </p:txBody>
      </p:sp>
      <p:sp>
        <p:nvSpPr>
          <p:cNvPr id="121912" name="Rectangle 56"/>
          <p:cNvSpPr>
            <a:spLocks noChangeArrowheads="1"/>
          </p:cNvSpPr>
          <p:nvPr/>
        </p:nvSpPr>
        <p:spPr bwMode="auto">
          <a:xfrm>
            <a:off x="5048250" y="2714625"/>
            <a:ext cx="968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cash flows low </a:t>
            </a:r>
          </a:p>
        </p:txBody>
      </p:sp>
      <p:sp>
        <p:nvSpPr>
          <p:cNvPr id="121913" name="Rectangle 57"/>
          <p:cNvSpPr>
            <a:spLocks noChangeArrowheads="1"/>
          </p:cNvSpPr>
          <p:nvPr/>
        </p:nvSpPr>
        <p:spPr bwMode="auto">
          <a:xfrm>
            <a:off x="5048250" y="2824163"/>
            <a:ext cx="850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now but high</a:t>
            </a:r>
          </a:p>
        </p:txBody>
      </p:sp>
      <p:sp>
        <p:nvSpPr>
          <p:cNvPr id="121914" name="Rectangle 58"/>
          <p:cNvSpPr>
            <a:spLocks noChangeArrowheads="1"/>
          </p:cNvSpPr>
          <p:nvPr/>
        </p:nvSpPr>
        <p:spPr bwMode="auto">
          <a:xfrm>
            <a:off x="5048250" y="2935288"/>
            <a:ext cx="787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exp. growth</a:t>
            </a:r>
          </a:p>
        </p:txBody>
      </p:sp>
      <p:sp>
        <p:nvSpPr>
          <p:cNvPr id="121915" name="Rectangle 59"/>
          <p:cNvSpPr>
            <a:spLocks noChangeArrowheads="1"/>
          </p:cNvSpPr>
          <p:nvPr/>
        </p:nvSpPr>
        <p:spPr bwMode="auto">
          <a:xfrm>
            <a:off x="6116638" y="2386013"/>
            <a:ext cx="10382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Special Features</a:t>
            </a:r>
          </a:p>
        </p:txBody>
      </p:sp>
      <p:sp>
        <p:nvSpPr>
          <p:cNvPr id="121916" name="Rectangle 60"/>
          <p:cNvSpPr>
            <a:spLocks noChangeArrowheads="1"/>
          </p:cNvSpPr>
          <p:nvPr/>
        </p:nvSpPr>
        <p:spPr bwMode="auto">
          <a:xfrm>
            <a:off x="6116638" y="2495550"/>
            <a:ext cx="5873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on Debt</a:t>
            </a:r>
          </a:p>
        </p:txBody>
      </p:sp>
      <p:sp>
        <p:nvSpPr>
          <p:cNvPr id="121917" name="Rectangle 61"/>
          <p:cNvSpPr>
            <a:spLocks noChangeArrowheads="1"/>
          </p:cNvSpPr>
          <p:nvPr/>
        </p:nvSpPr>
        <p:spPr bwMode="auto">
          <a:xfrm>
            <a:off x="6116638" y="2605088"/>
            <a:ext cx="1125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Options to make </a:t>
            </a:r>
          </a:p>
        </p:txBody>
      </p:sp>
      <p:sp>
        <p:nvSpPr>
          <p:cNvPr id="121918" name="Rectangle 62"/>
          <p:cNvSpPr>
            <a:spLocks noChangeArrowheads="1"/>
          </p:cNvSpPr>
          <p:nvPr/>
        </p:nvSpPr>
        <p:spPr bwMode="auto">
          <a:xfrm>
            <a:off x="6116638" y="2714625"/>
            <a:ext cx="1154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cash flows on debt </a:t>
            </a:r>
          </a:p>
        </p:txBody>
      </p:sp>
      <p:sp>
        <p:nvSpPr>
          <p:cNvPr id="121919" name="Rectangle 63"/>
          <p:cNvSpPr>
            <a:spLocks noChangeArrowheads="1"/>
          </p:cNvSpPr>
          <p:nvPr/>
        </p:nvSpPr>
        <p:spPr bwMode="auto">
          <a:xfrm>
            <a:off x="6116638" y="28241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match cash flows </a:t>
            </a:r>
          </a:p>
        </p:txBody>
      </p:sp>
      <p:sp>
        <p:nvSpPr>
          <p:cNvPr id="121920" name="Rectangle 64"/>
          <p:cNvSpPr>
            <a:spLocks noChangeArrowheads="1"/>
          </p:cNvSpPr>
          <p:nvPr/>
        </p:nvSpPr>
        <p:spPr bwMode="auto">
          <a:xfrm>
            <a:off x="6116638" y="2935288"/>
            <a:ext cx="6365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on assets</a:t>
            </a:r>
          </a:p>
        </p:txBody>
      </p:sp>
      <p:grpSp>
        <p:nvGrpSpPr>
          <p:cNvPr id="121921" name="Group 65"/>
          <p:cNvGrpSpPr>
            <a:grpSpLocks/>
          </p:cNvGrpSpPr>
          <p:nvPr/>
        </p:nvGrpSpPr>
        <p:grpSpPr bwMode="auto">
          <a:xfrm>
            <a:off x="2787650" y="2127250"/>
            <a:ext cx="61913" cy="238125"/>
            <a:chOff x="1756" y="1340"/>
            <a:chExt cx="39" cy="150"/>
          </a:xfrm>
        </p:grpSpPr>
        <p:sp>
          <p:nvSpPr>
            <p:cNvPr id="122002" name="Freeform 66"/>
            <p:cNvSpPr>
              <a:spLocks/>
            </p:cNvSpPr>
            <p:nvPr/>
          </p:nvSpPr>
          <p:spPr bwMode="auto">
            <a:xfrm>
              <a:off x="175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22003" name="Line 67"/>
            <p:cNvSpPr>
              <a:spLocks noChangeShapeType="1"/>
            </p:cNvSpPr>
            <p:nvPr/>
          </p:nvSpPr>
          <p:spPr bwMode="auto">
            <a:xfrm>
              <a:off x="178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21922" name="Group 68"/>
          <p:cNvGrpSpPr>
            <a:grpSpLocks/>
          </p:cNvGrpSpPr>
          <p:nvPr/>
        </p:nvGrpSpPr>
        <p:grpSpPr bwMode="auto">
          <a:xfrm>
            <a:off x="4184650" y="2127250"/>
            <a:ext cx="61913" cy="238125"/>
            <a:chOff x="2636" y="1340"/>
            <a:chExt cx="39" cy="150"/>
          </a:xfrm>
        </p:grpSpPr>
        <p:sp>
          <p:nvSpPr>
            <p:cNvPr id="122000" name="Freeform 69"/>
            <p:cNvSpPr>
              <a:spLocks/>
            </p:cNvSpPr>
            <p:nvPr/>
          </p:nvSpPr>
          <p:spPr bwMode="auto">
            <a:xfrm>
              <a:off x="263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22001" name="Line 70"/>
            <p:cNvSpPr>
              <a:spLocks noChangeShapeType="1"/>
            </p:cNvSpPr>
            <p:nvPr/>
          </p:nvSpPr>
          <p:spPr bwMode="auto">
            <a:xfrm>
              <a:off x="266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21923" name="Group 71"/>
          <p:cNvGrpSpPr>
            <a:grpSpLocks/>
          </p:cNvGrpSpPr>
          <p:nvPr/>
        </p:nvGrpSpPr>
        <p:grpSpPr bwMode="auto">
          <a:xfrm>
            <a:off x="5418138" y="2127250"/>
            <a:ext cx="61912" cy="238125"/>
            <a:chOff x="3413" y="1340"/>
            <a:chExt cx="39" cy="150"/>
          </a:xfrm>
        </p:grpSpPr>
        <p:sp>
          <p:nvSpPr>
            <p:cNvPr id="121998" name="Freeform 72"/>
            <p:cNvSpPr>
              <a:spLocks/>
            </p:cNvSpPr>
            <p:nvPr/>
          </p:nvSpPr>
          <p:spPr bwMode="auto">
            <a:xfrm>
              <a:off x="3413"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21999" name="Line 73"/>
            <p:cNvSpPr>
              <a:spLocks noChangeShapeType="1"/>
            </p:cNvSpPr>
            <p:nvPr/>
          </p:nvSpPr>
          <p:spPr bwMode="auto">
            <a:xfrm>
              <a:off x="3440"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21924" name="Group 74"/>
          <p:cNvGrpSpPr>
            <a:grpSpLocks/>
          </p:cNvGrpSpPr>
          <p:nvPr/>
        </p:nvGrpSpPr>
        <p:grpSpPr bwMode="auto">
          <a:xfrm>
            <a:off x="6486525" y="2127250"/>
            <a:ext cx="61913" cy="238125"/>
            <a:chOff x="4086" y="1340"/>
            <a:chExt cx="39" cy="150"/>
          </a:xfrm>
        </p:grpSpPr>
        <p:sp>
          <p:nvSpPr>
            <p:cNvPr id="121996" name="Freeform 75"/>
            <p:cNvSpPr>
              <a:spLocks/>
            </p:cNvSpPr>
            <p:nvPr/>
          </p:nvSpPr>
          <p:spPr bwMode="auto">
            <a:xfrm>
              <a:off x="40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21997" name="Line 76"/>
            <p:cNvSpPr>
              <a:spLocks noChangeShapeType="1"/>
            </p:cNvSpPr>
            <p:nvPr/>
          </p:nvSpPr>
          <p:spPr bwMode="auto">
            <a:xfrm>
              <a:off x="41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21925" name="Rectangle 77"/>
          <p:cNvSpPr>
            <a:spLocks noChangeArrowheads="1"/>
          </p:cNvSpPr>
          <p:nvPr/>
        </p:nvSpPr>
        <p:spPr bwMode="auto">
          <a:xfrm>
            <a:off x="227013" y="1454150"/>
            <a:ext cx="1039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200" i="1">
                <a:latin typeface="Times" charset="0"/>
              </a:rPr>
              <a:t>Start with the </a:t>
            </a:r>
          </a:p>
        </p:txBody>
      </p:sp>
      <p:sp>
        <p:nvSpPr>
          <p:cNvPr id="121926" name="Rectangle 78"/>
          <p:cNvSpPr>
            <a:spLocks noChangeArrowheads="1"/>
          </p:cNvSpPr>
          <p:nvPr/>
        </p:nvSpPr>
        <p:spPr bwMode="auto">
          <a:xfrm>
            <a:off x="227013" y="1539875"/>
            <a:ext cx="10255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Cash Flows</a:t>
            </a:r>
          </a:p>
        </p:txBody>
      </p:sp>
      <p:sp>
        <p:nvSpPr>
          <p:cNvPr id="121927" name="Rectangle 79"/>
          <p:cNvSpPr>
            <a:spLocks noChangeArrowheads="1"/>
          </p:cNvSpPr>
          <p:nvPr/>
        </p:nvSpPr>
        <p:spPr bwMode="auto">
          <a:xfrm>
            <a:off x="227013" y="1649413"/>
            <a:ext cx="8969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on Assets/</a:t>
            </a:r>
          </a:p>
        </p:txBody>
      </p:sp>
      <p:sp>
        <p:nvSpPr>
          <p:cNvPr id="121928" name="Rectangle 80"/>
          <p:cNvSpPr>
            <a:spLocks noChangeArrowheads="1"/>
          </p:cNvSpPr>
          <p:nvPr/>
        </p:nvSpPr>
        <p:spPr bwMode="auto">
          <a:xfrm>
            <a:off x="227013" y="1758950"/>
            <a:ext cx="7731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Projects</a:t>
            </a:r>
          </a:p>
        </p:txBody>
      </p:sp>
      <p:grpSp>
        <p:nvGrpSpPr>
          <p:cNvPr id="121929" name="Group 81"/>
          <p:cNvGrpSpPr>
            <a:grpSpLocks/>
          </p:cNvGrpSpPr>
          <p:nvPr/>
        </p:nvGrpSpPr>
        <p:grpSpPr bwMode="auto">
          <a:xfrm>
            <a:off x="1882775" y="2127250"/>
            <a:ext cx="61913" cy="238125"/>
            <a:chOff x="1186" y="1340"/>
            <a:chExt cx="39" cy="150"/>
          </a:xfrm>
        </p:grpSpPr>
        <p:sp>
          <p:nvSpPr>
            <p:cNvPr id="121994" name="Freeform 82"/>
            <p:cNvSpPr>
              <a:spLocks/>
            </p:cNvSpPr>
            <p:nvPr/>
          </p:nvSpPr>
          <p:spPr bwMode="auto">
            <a:xfrm>
              <a:off x="1186" y="1434"/>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21995" name="Line 83"/>
            <p:cNvSpPr>
              <a:spLocks noChangeShapeType="1"/>
            </p:cNvSpPr>
            <p:nvPr/>
          </p:nvSpPr>
          <p:spPr bwMode="auto">
            <a:xfrm>
              <a:off x="1213" y="1340"/>
              <a:ext cx="0" cy="13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21930" name="Rectangle 84"/>
          <p:cNvSpPr>
            <a:spLocks noChangeArrowheads="1"/>
          </p:cNvSpPr>
          <p:nvPr/>
        </p:nvSpPr>
        <p:spPr bwMode="auto">
          <a:xfrm>
            <a:off x="306388" y="3738563"/>
            <a:ext cx="13176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Overlay tax</a:t>
            </a:r>
          </a:p>
        </p:txBody>
      </p:sp>
      <p:sp>
        <p:nvSpPr>
          <p:cNvPr id="121931" name="Rectangle 85"/>
          <p:cNvSpPr>
            <a:spLocks noChangeArrowheads="1"/>
          </p:cNvSpPr>
          <p:nvPr/>
        </p:nvSpPr>
        <p:spPr bwMode="auto">
          <a:xfrm>
            <a:off x="307975" y="3848100"/>
            <a:ext cx="1309688"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preferences</a:t>
            </a:r>
          </a:p>
        </p:txBody>
      </p:sp>
      <p:sp>
        <p:nvSpPr>
          <p:cNvPr id="121932" name="Rectangle 86"/>
          <p:cNvSpPr>
            <a:spLocks noChangeArrowheads="1"/>
          </p:cNvSpPr>
          <p:nvPr/>
        </p:nvSpPr>
        <p:spPr bwMode="auto">
          <a:xfrm>
            <a:off x="2087563" y="3702050"/>
            <a:ext cx="15525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Deductibility of cash flows</a:t>
            </a:r>
          </a:p>
        </p:txBody>
      </p:sp>
      <p:sp>
        <p:nvSpPr>
          <p:cNvPr id="121933" name="Rectangle 87"/>
          <p:cNvSpPr>
            <a:spLocks noChangeArrowheads="1"/>
          </p:cNvSpPr>
          <p:nvPr/>
        </p:nvSpPr>
        <p:spPr bwMode="auto">
          <a:xfrm>
            <a:off x="2087563" y="3811588"/>
            <a:ext cx="9985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for tax purposes</a:t>
            </a:r>
          </a:p>
        </p:txBody>
      </p:sp>
      <p:sp>
        <p:nvSpPr>
          <p:cNvPr id="121934" name="Rectangle 88"/>
          <p:cNvSpPr>
            <a:spLocks noChangeArrowheads="1"/>
          </p:cNvSpPr>
          <p:nvPr/>
        </p:nvSpPr>
        <p:spPr bwMode="auto">
          <a:xfrm>
            <a:off x="4225925" y="3702050"/>
            <a:ext cx="1362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Differences in tax rates</a:t>
            </a:r>
          </a:p>
        </p:txBody>
      </p:sp>
      <p:sp>
        <p:nvSpPr>
          <p:cNvPr id="121935" name="Rectangle 89"/>
          <p:cNvSpPr>
            <a:spLocks noChangeArrowheads="1"/>
          </p:cNvSpPr>
          <p:nvPr/>
        </p:nvSpPr>
        <p:spPr bwMode="auto">
          <a:xfrm>
            <a:off x="4225925" y="3811588"/>
            <a:ext cx="13509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across different locales</a:t>
            </a:r>
          </a:p>
        </p:txBody>
      </p:sp>
      <p:sp>
        <p:nvSpPr>
          <p:cNvPr id="121936" name="Rectangle 90"/>
          <p:cNvSpPr>
            <a:spLocks noChangeArrowheads="1"/>
          </p:cNvSpPr>
          <p:nvPr/>
        </p:nvSpPr>
        <p:spPr bwMode="auto">
          <a:xfrm>
            <a:off x="608013" y="4314825"/>
            <a:ext cx="8778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Consider </a:t>
            </a:r>
          </a:p>
        </p:txBody>
      </p:sp>
      <p:sp>
        <p:nvSpPr>
          <p:cNvPr id="121937" name="Rectangle 91"/>
          <p:cNvSpPr>
            <a:spLocks noChangeArrowheads="1"/>
          </p:cNvSpPr>
          <p:nvPr/>
        </p:nvSpPr>
        <p:spPr bwMode="auto">
          <a:xfrm>
            <a:off x="150813" y="4424363"/>
            <a:ext cx="12334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ratings agency</a:t>
            </a:r>
          </a:p>
        </p:txBody>
      </p:sp>
      <p:sp>
        <p:nvSpPr>
          <p:cNvPr id="121938" name="Rectangle 92"/>
          <p:cNvSpPr>
            <a:spLocks noChangeArrowheads="1"/>
          </p:cNvSpPr>
          <p:nvPr/>
        </p:nvSpPr>
        <p:spPr bwMode="auto">
          <a:xfrm>
            <a:off x="150813" y="4533900"/>
            <a:ext cx="15636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&amp; analyst concerns</a:t>
            </a:r>
          </a:p>
        </p:txBody>
      </p:sp>
      <p:sp>
        <p:nvSpPr>
          <p:cNvPr id="121939" name="Rectangle 93"/>
          <p:cNvSpPr>
            <a:spLocks noChangeArrowheads="1"/>
          </p:cNvSpPr>
          <p:nvPr/>
        </p:nvSpPr>
        <p:spPr bwMode="auto">
          <a:xfrm>
            <a:off x="2087563" y="4360863"/>
            <a:ext cx="1087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Analyst Concerns</a:t>
            </a:r>
          </a:p>
        </p:txBody>
      </p:sp>
      <p:sp>
        <p:nvSpPr>
          <p:cNvPr id="121940" name="Rectangle 94"/>
          <p:cNvSpPr>
            <a:spLocks noChangeArrowheads="1"/>
          </p:cNvSpPr>
          <p:nvPr/>
        </p:nvSpPr>
        <p:spPr bwMode="auto">
          <a:xfrm>
            <a:off x="2087563" y="4470400"/>
            <a:ext cx="974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Effect on EPS</a:t>
            </a:r>
          </a:p>
        </p:txBody>
      </p:sp>
      <p:sp>
        <p:nvSpPr>
          <p:cNvPr id="121941" name="Rectangle 95"/>
          <p:cNvSpPr>
            <a:spLocks noChangeArrowheads="1"/>
          </p:cNvSpPr>
          <p:nvPr/>
        </p:nvSpPr>
        <p:spPr bwMode="auto">
          <a:xfrm>
            <a:off x="2087563" y="4579938"/>
            <a:ext cx="177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Value relative to comparables</a:t>
            </a:r>
          </a:p>
        </p:txBody>
      </p:sp>
      <p:sp>
        <p:nvSpPr>
          <p:cNvPr id="121942" name="Rectangle 96"/>
          <p:cNvSpPr>
            <a:spLocks noChangeArrowheads="1"/>
          </p:cNvSpPr>
          <p:nvPr/>
        </p:nvSpPr>
        <p:spPr bwMode="auto">
          <a:xfrm>
            <a:off x="4060825" y="4360863"/>
            <a:ext cx="995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Ratings Agency</a:t>
            </a:r>
          </a:p>
        </p:txBody>
      </p:sp>
      <p:sp>
        <p:nvSpPr>
          <p:cNvPr id="121943" name="Rectangle 97"/>
          <p:cNvSpPr>
            <a:spLocks noChangeArrowheads="1"/>
          </p:cNvSpPr>
          <p:nvPr/>
        </p:nvSpPr>
        <p:spPr bwMode="auto">
          <a:xfrm>
            <a:off x="4060825" y="4470400"/>
            <a:ext cx="1079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Effect on Ratios</a:t>
            </a:r>
          </a:p>
        </p:txBody>
      </p:sp>
      <p:sp>
        <p:nvSpPr>
          <p:cNvPr id="121944" name="Rectangle 98"/>
          <p:cNvSpPr>
            <a:spLocks noChangeArrowheads="1"/>
          </p:cNvSpPr>
          <p:nvPr/>
        </p:nvSpPr>
        <p:spPr bwMode="auto">
          <a:xfrm>
            <a:off x="4060825" y="4579938"/>
            <a:ext cx="17954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Ratios relative to comparables</a:t>
            </a:r>
          </a:p>
        </p:txBody>
      </p:sp>
      <p:sp>
        <p:nvSpPr>
          <p:cNvPr id="121945" name="Rectangle 99"/>
          <p:cNvSpPr>
            <a:spLocks noChangeArrowheads="1"/>
          </p:cNvSpPr>
          <p:nvPr/>
        </p:nvSpPr>
        <p:spPr bwMode="auto">
          <a:xfrm>
            <a:off x="5870575" y="4360863"/>
            <a:ext cx="1257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Regulatory Concerns</a:t>
            </a:r>
          </a:p>
        </p:txBody>
      </p:sp>
      <p:sp>
        <p:nvSpPr>
          <p:cNvPr id="121946" name="Rectangle 100"/>
          <p:cNvSpPr>
            <a:spLocks noChangeArrowheads="1"/>
          </p:cNvSpPr>
          <p:nvPr/>
        </p:nvSpPr>
        <p:spPr bwMode="auto">
          <a:xfrm>
            <a:off x="5870575" y="4470400"/>
            <a:ext cx="1006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Measures used</a:t>
            </a:r>
          </a:p>
        </p:txBody>
      </p:sp>
      <p:sp>
        <p:nvSpPr>
          <p:cNvPr id="121947" name="Rectangle 101"/>
          <p:cNvSpPr>
            <a:spLocks noChangeArrowheads="1"/>
          </p:cNvSpPr>
          <p:nvPr/>
        </p:nvSpPr>
        <p:spPr bwMode="auto">
          <a:xfrm>
            <a:off x="303213" y="5383213"/>
            <a:ext cx="139541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Factor in agency</a:t>
            </a:r>
          </a:p>
        </p:txBody>
      </p:sp>
      <p:sp>
        <p:nvSpPr>
          <p:cNvPr id="121948" name="Rectangle 102"/>
          <p:cNvSpPr>
            <a:spLocks noChangeArrowheads="1"/>
          </p:cNvSpPr>
          <p:nvPr/>
        </p:nvSpPr>
        <p:spPr bwMode="auto">
          <a:xfrm>
            <a:off x="303213" y="5492750"/>
            <a:ext cx="18097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conflicts between stock</a:t>
            </a:r>
          </a:p>
        </p:txBody>
      </p:sp>
      <p:sp>
        <p:nvSpPr>
          <p:cNvPr id="121949" name="Rectangle 103"/>
          <p:cNvSpPr>
            <a:spLocks noChangeArrowheads="1"/>
          </p:cNvSpPr>
          <p:nvPr/>
        </p:nvSpPr>
        <p:spPr bwMode="auto">
          <a:xfrm>
            <a:off x="303213" y="5602288"/>
            <a:ext cx="14255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and bond holders</a:t>
            </a:r>
          </a:p>
        </p:txBody>
      </p:sp>
      <p:sp>
        <p:nvSpPr>
          <p:cNvPr id="121950" name="Rectangle 104"/>
          <p:cNvSpPr>
            <a:spLocks noChangeArrowheads="1"/>
          </p:cNvSpPr>
          <p:nvPr/>
        </p:nvSpPr>
        <p:spPr bwMode="auto">
          <a:xfrm>
            <a:off x="2252663" y="5264150"/>
            <a:ext cx="163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Observability of Cash Flows</a:t>
            </a:r>
          </a:p>
        </p:txBody>
      </p:sp>
      <p:sp>
        <p:nvSpPr>
          <p:cNvPr id="121951" name="Rectangle 105"/>
          <p:cNvSpPr>
            <a:spLocks noChangeArrowheads="1"/>
          </p:cNvSpPr>
          <p:nvPr/>
        </p:nvSpPr>
        <p:spPr bwMode="auto">
          <a:xfrm>
            <a:off x="2252663" y="5373688"/>
            <a:ext cx="74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by Lenders</a:t>
            </a:r>
          </a:p>
        </p:txBody>
      </p:sp>
      <p:sp>
        <p:nvSpPr>
          <p:cNvPr id="121952" name="Rectangle 106"/>
          <p:cNvSpPr>
            <a:spLocks noChangeArrowheads="1"/>
          </p:cNvSpPr>
          <p:nvPr/>
        </p:nvSpPr>
        <p:spPr bwMode="auto">
          <a:xfrm>
            <a:off x="2252663" y="5484813"/>
            <a:ext cx="16652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Less observable cash flows </a:t>
            </a:r>
          </a:p>
        </p:txBody>
      </p:sp>
      <p:sp>
        <p:nvSpPr>
          <p:cNvPr id="121953" name="Rectangle 107"/>
          <p:cNvSpPr>
            <a:spLocks noChangeArrowheads="1"/>
          </p:cNvSpPr>
          <p:nvPr/>
        </p:nvSpPr>
        <p:spPr bwMode="auto">
          <a:xfrm>
            <a:off x="2252663" y="5594350"/>
            <a:ext cx="13096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lead to more  conflicts</a:t>
            </a:r>
          </a:p>
        </p:txBody>
      </p:sp>
      <p:sp>
        <p:nvSpPr>
          <p:cNvPr id="121954" name="Rectangle 108"/>
          <p:cNvSpPr>
            <a:spLocks noChangeArrowheads="1"/>
          </p:cNvSpPr>
          <p:nvPr/>
        </p:nvSpPr>
        <p:spPr bwMode="auto">
          <a:xfrm>
            <a:off x="4060825" y="5264150"/>
            <a:ext cx="1404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Type of Assets financed</a:t>
            </a:r>
          </a:p>
        </p:txBody>
      </p:sp>
      <p:sp>
        <p:nvSpPr>
          <p:cNvPr id="121955" name="Rectangle 109"/>
          <p:cNvSpPr>
            <a:spLocks noChangeArrowheads="1"/>
          </p:cNvSpPr>
          <p:nvPr/>
        </p:nvSpPr>
        <p:spPr bwMode="auto">
          <a:xfrm>
            <a:off x="4060825" y="5373688"/>
            <a:ext cx="1609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Tangible and liquid assets </a:t>
            </a:r>
          </a:p>
        </p:txBody>
      </p:sp>
      <p:sp>
        <p:nvSpPr>
          <p:cNvPr id="121956" name="Rectangle 110"/>
          <p:cNvSpPr>
            <a:spLocks noChangeArrowheads="1"/>
          </p:cNvSpPr>
          <p:nvPr/>
        </p:nvSpPr>
        <p:spPr bwMode="auto">
          <a:xfrm>
            <a:off x="4060825" y="5484813"/>
            <a:ext cx="16017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create less agency problems</a:t>
            </a:r>
          </a:p>
        </p:txBody>
      </p:sp>
      <p:sp>
        <p:nvSpPr>
          <p:cNvPr id="121957" name="Rectangle 111"/>
          <p:cNvSpPr>
            <a:spLocks noChangeArrowheads="1"/>
          </p:cNvSpPr>
          <p:nvPr/>
        </p:nvSpPr>
        <p:spPr bwMode="auto">
          <a:xfrm>
            <a:off x="5870575" y="5346700"/>
            <a:ext cx="1422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Existing Debt covenants</a:t>
            </a:r>
          </a:p>
        </p:txBody>
      </p:sp>
      <p:sp>
        <p:nvSpPr>
          <p:cNvPr id="121958" name="Rectangle 112"/>
          <p:cNvSpPr>
            <a:spLocks noChangeArrowheads="1"/>
          </p:cNvSpPr>
          <p:nvPr/>
        </p:nvSpPr>
        <p:spPr bwMode="auto">
          <a:xfrm>
            <a:off x="5870575" y="5456238"/>
            <a:ext cx="15605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Restrictions on Financing</a:t>
            </a:r>
          </a:p>
        </p:txBody>
      </p:sp>
      <p:sp>
        <p:nvSpPr>
          <p:cNvPr id="121959" name="Rectangle 113"/>
          <p:cNvSpPr>
            <a:spLocks noChangeArrowheads="1"/>
          </p:cNvSpPr>
          <p:nvPr/>
        </p:nvSpPr>
        <p:spPr bwMode="auto">
          <a:xfrm>
            <a:off x="227013" y="6205538"/>
            <a:ext cx="1771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Consider Information </a:t>
            </a:r>
          </a:p>
        </p:txBody>
      </p:sp>
      <p:sp>
        <p:nvSpPr>
          <p:cNvPr id="121960" name="Rectangle 114"/>
          <p:cNvSpPr>
            <a:spLocks noChangeArrowheads="1"/>
          </p:cNvSpPr>
          <p:nvPr/>
        </p:nvSpPr>
        <p:spPr bwMode="auto">
          <a:xfrm>
            <a:off x="227013" y="6315075"/>
            <a:ext cx="1089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i="1">
                <a:latin typeface="Times" charset="0"/>
              </a:rPr>
              <a:t>Asymmetries</a:t>
            </a:r>
          </a:p>
        </p:txBody>
      </p:sp>
      <p:sp>
        <p:nvSpPr>
          <p:cNvPr id="121961" name="Rectangle 115"/>
          <p:cNvSpPr>
            <a:spLocks noChangeArrowheads="1"/>
          </p:cNvSpPr>
          <p:nvPr/>
        </p:nvSpPr>
        <p:spPr bwMode="auto">
          <a:xfrm>
            <a:off x="2170113" y="6251575"/>
            <a:ext cx="2019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Uncertainty about Future Cashflows</a:t>
            </a:r>
          </a:p>
        </p:txBody>
      </p:sp>
      <p:sp>
        <p:nvSpPr>
          <p:cNvPr id="121962" name="Rectangle 116"/>
          <p:cNvSpPr>
            <a:spLocks noChangeArrowheads="1"/>
          </p:cNvSpPr>
          <p:nvPr/>
        </p:nvSpPr>
        <p:spPr bwMode="auto">
          <a:xfrm>
            <a:off x="2170113" y="6361113"/>
            <a:ext cx="19907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When there is more uncertainty, it</a:t>
            </a:r>
          </a:p>
        </p:txBody>
      </p:sp>
      <p:sp>
        <p:nvSpPr>
          <p:cNvPr id="121963" name="Rectangle 117"/>
          <p:cNvSpPr>
            <a:spLocks noChangeArrowheads="1"/>
          </p:cNvSpPr>
          <p:nvPr/>
        </p:nvSpPr>
        <p:spPr bwMode="auto">
          <a:xfrm>
            <a:off x="2170113" y="6470650"/>
            <a:ext cx="20050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may be better to use short term debt</a:t>
            </a:r>
          </a:p>
        </p:txBody>
      </p:sp>
      <p:sp>
        <p:nvSpPr>
          <p:cNvPr id="121964" name="Rectangle 118"/>
          <p:cNvSpPr>
            <a:spLocks noChangeArrowheads="1"/>
          </p:cNvSpPr>
          <p:nvPr/>
        </p:nvSpPr>
        <p:spPr bwMode="auto">
          <a:xfrm>
            <a:off x="4225925" y="6251575"/>
            <a:ext cx="190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Credibility &amp; Quality  of the Firm</a:t>
            </a:r>
          </a:p>
        </p:txBody>
      </p:sp>
      <p:sp>
        <p:nvSpPr>
          <p:cNvPr id="121965" name="Rectangle 119"/>
          <p:cNvSpPr>
            <a:spLocks noChangeArrowheads="1"/>
          </p:cNvSpPr>
          <p:nvPr/>
        </p:nvSpPr>
        <p:spPr bwMode="auto">
          <a:xfrm>
            <a:off x="4225925" y="6361113"/>
            <a:ext cx="18669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 Firms with credibility problems</a:t>
            </a:r>
          </a:p>
        </p:txBody>
      </p:sp>
      <p:sp>
        <p:nvSpPr>
          <p:cNvPr id="121966" name="Rectangle 120"/>
          <p:cNvSpPr>
            <a:spLocks noChangeArrowheads="1"/>
          </p:cNvSpPr>
          <p:nvPr/>
        </p:nvSpPr>
        <p:spPr bwMode="auto">
          <a:xfrm>
            <a:off x="4225925" y="6470650"/>
            <a:ext cx="17573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Times" charset="0"/>
              </a:rPr>
              <a:t>will issue more short term debt</a:t>
            </a:r>
          </a:p>
        </p:txBody>
      </p:sp>
      <p:grpSp>
        <p:nvGrpSpPr>
          <p:cNvPr id="121967" name="Group 121"/>
          <p:cNvGrpSpPr>
            <a:grpSpLocks/>
          </p:cNvGrpSpPr>
          <p:nvPr/>
        </p:nvGrpSpPr>
        <p:grpSpPr bwMode="auto">
          <a:xfrm>
            <a:off x="4513263" y="3525838"/>
            <a:ext cx="61912" cy="155575"/>
            <a:chOff x="2843" y="2221"/>
            <a:chExt cx="39" cy="98"/>
          </a:xfrm>
        </p:grpSpPr>
        <p:sp>
          <p:nvSpPr>
            <p:cNvPr id="121992" name="Freeform 122"/>
            <p:cNvSpPr>
              <a:spLocks/>
            </p:cNvSpPr>
            <p:nvPr/>
          </p:nvSpPr>
          <p:spPr bwMode="auto">
            <a:xfrm>
              <a:off x="2843" y="2263"/>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21993" name="Line 123"/>
            <p:cNvSpPr>
              <a:spLocks noChangeShapeType="1"/>
            </p:cNvSpPr>
            <p:nvPr/>
          </p:nvSpPr>
          <p:spPr bwMode="auto">
            <a:xfrm>
              <a:off x="2870" y="2221"/>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21968" name="Line 124"/>
          <p:cNvSpPr>
            <a:spLocks noChangeShapeType="1"/>
          </p:cNvSpPr>
          <p:nvPr/>
        </p:nvSpPr>
        <p:spPr bwMode="auto">
          <a:xfrm>
            <a:off x="4556125" y="4265613"/>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1969" name="Line 125"/>
          <p:cNvSpPr>
            <a:spLocks noChangeShapeType="1"/>
          </p:cNvSpPr>
          <p:nvPr/>
        </p:nvSpPr>
        <p:spPr bwMode="auto">
          <a:xfrm>
            <a:off x="4556125" y="5170488"/>
            <a:ext cx="0"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21970" name="Group 126"/>
          <p:cNvGrpSpPr>
            <a:grpSpLocks/>
          </p:cNvGrpSpPr>
          <p:nvPr/>
        </p:nvGrpSpPr>
        <p:grpSpPr bwMode="auto">
          <a:xfrm>
            <a:off x="4595813" y="6075363"/>
            <a:ext cx="61912" cy="155575"/>
            <a:chOff x="2895" y="3827"/>
            <a:chExt cx="39" cy="98"/>
          </a:xfrm>
        </p:grpSpPr>
        <p:sp>
          <p:nvSpPr>
            <p:cNvPr id="121990" name="Freeform 127"/>
            <p:cNvSpPr>
              <a:spLocks/>
            </p:cNvSpPr>
            <p:nvPr/>
          </p:nvSpPr>
          <p:spPr bwMode="auto">
            <a:xfrm>
              <a:off x="2895" y="3869"/>
              <a:ext cx="39" cy="56"/>
            </a:xfrm>
            <a:custGeom>
              <a:avLst/>
              <a:gdLst>
                <a:gd name="T0" fmla="*/ 19 w 39"/>
                <a:gd name="T1" fmla="*/ 55 h 56"/>
                <a:gd name="T2" fmla="*/ 0 w 39"/>
                <a:gd name="T3" fmla="*/ 0 h 56"/>
                <a:gd name="T4" fmla="*/ 38 w 39"/>
                <a:gd name="T5" fmla="*/ 0 h 56"/>
                <a:gd name="T6" fmla="*/ 19 w 39"/>
                <a:gd name="T7" fmla="*/ 55 h 56"/>
                <a:gd name="T8" fmla="*/ 0 60000 65536"/>
                <a:gd name="T9" fmla="*/ 0 60000 65536"/>
                <a:gd name="T10" fmla="*/ 0 60000 65536"/>
                <a:gd name="T11" fmla="*/ 0 60000 65536"/>
                <a:gd name="T12" fmla="*/ 0 w 39"/>
                <a:gd name="T13" fmla="*/ 0 h 56"/>
                <a:gd name="T14" fmla="*/ 39 w 39"/>
                <a:gd name="T15" fmla="*/ 56 h 56"/>
              </a:gdLst>
              <a:ahLst/>
              <a:cxnLst>
                <a:cxn ang="T8">
                  <a:pos x="T0" y="T1"/>
                </a:cxn>
                <a:cxn ang="T9">
                  <a:pos x="T2" y="T3"/>
                </a:cxn>
                <a:cxn ang="T10">
                  <a:pos x="T4" y="T5"/>
                </a:cxn>
                <a:cxn ang="T11">
                  <a:pos x="T6" y="T7"/>
                </a:cxn>
              </a:cxnLst>
              <a:rect l="T12" t="T13" r="T14" b="T15"/>
              <a:pathLst>
                <a:path w="39" h="56">
                  <a:moveTo>
                    <a:pt x="19" y="55"/>
                  </a:moveTo>
                  <a:lnTo>
                    <a:pt x="0" y="0"/>
                  </a:lnTo>
                  <a:lnTo>
                    <a:pt x="38" y="0"/>
                  </a:lnTo>
                  <a:lnTo>
                    <a:pt x="19" y="5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21991" name="Line 128"/>
            <p:cNvSpPr>
              <a:spLocks noChangeShapeType="1"/>
            </p:cNvSpPr>
            <p:nvPr/>
          </p:nvSpPr>
          <p:spPr bwMode="auto">
            <a:xfrm>
              <a:off x="2922" y="3827"/>
              <a:ext cx="0" cy="8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21971" name="Rectangle 129"/>
          <p:cNvSpPr>
            <a:spLocks noChangeArrowheads="1"/>
          </p:cNvSpPr>
          <p:nvPr/>
        </p:nvSpPr>
        <p:spPr bwMode="auto">
          <a:xfrm>
            <a:off x="3076575" y="5910263"/>
            <a:ext cx="3698875" cy="1031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972" name="Rectangle 130"/>
          <p:cNvSpPr>
            <a:spLocks noChangeArrowheads="1"/>
          </p:cNvSpPr>
          <p:nvPr/>
        </p:nvSpPr>
        <p:spPr bwMode="auto">
          <a:xfrm>
            <a:off x="2992438" y="5840413"/>
            <a:ext cx="37750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If agency problems are substantial, consider issuing convertible bonds</a:t>
            </a:r>
          </a:p>
        </p:txBody>
      </p:sp>
      <p:sp>
        <p:nvSpPr>
          <p:cNvPr id="121973" name="Rectangle 131"/>
          <p:cNvSpPr>
            <a:spLocks noChangeArrowheads="1"/>
          </p:cNvSpPr>
          <p:nvPr/>
        </p:nvSpPr>
        <p:spPr bwMode="auto">
          <a:xfrm>
            <a:off x="2665413" y="4959350"/>
            <a:ext cx="3881437" cy="215900"/>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974" name="Rectangle 132"/>
          <p:cNvSpPr>
            <a:spLocks noChangeArrowheads="1"/>
          </p:cNvSpPr>
          <p:nvPr/>
        </p:nvSpPr>
        <p:spPr bwMode="auto">
          <a:xfrm>
            <a:off x="2663825" y="4935538"/>
            <a:ext cx="3849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Can securities be designed that can make these different entities happy?</a:t>
            </a:r>
          </a:p>
        </p:txBody>
      </p:sp>
      <p:sp>
        <p:nvSpPr>
          <p:cNvPr id="121975" name="Rectangle 133"/>
          <p:cNvSpPr>
            <a:spLocks noChangeArrowheads="1"/>
          </p:cNvSpPr>
          <p:nvPr/>
        </p:nvSpPr>
        <p:spPr bwMode="auto">
          <a:xfrm>
            <a:off x="2582863" y="4044950"/>
            <a:ext cx="4268787" cy="2047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976" name="Rectangle 134"/>
          <p:cNvSpPr>
            <a:spLocks noChangeArrowheads="1"/>
          </p:cNvSpPr>
          <p:nvPr/>
        </p:nvSpPr>
        <p:spPr bwMode="auto">
          <a:xfrm>
            <a:off x="2581275" y="4030663"/>
            <a:ext cx="41989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If tax advantages are large enough, you might override results of previous step</a:t>
            </a:r>
          </a:p>
        </p:txBody>
      </p:sp>
      <p:sp>
        <p:nvSpPr>
          <p:cNvPr id="121977" name="Rectangle 135"/>
          <p:cNvSpPr>
            <a:spLocks noChangeArrowheads="1"/>
          </p:cNvSpPr>
          <p:nvPr/>
        </p:nvSpPr>
        <p:spPr bwMode="auto">
          <a:xfrm>
            <a:off x="7350125" y="3784600"/>
            <a:ext cx="904875" cy="241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FF0000"/>
                </a:solidFill>
                <a:latin typeface="Times" charset="0"/>
              </a:rPr>
              <a:t>Zero Coupons</a:t>
            </a:r>
          </a:p>
        </p:txBody>
      </p:sp>
      <p:sp>
        <p:nvSpPr>
          <p:cNvPr id="121978" name="Rectangle 136"/>
          <p:cNvSpPr>
            <a:spLocks noChangeArrowheads="1"/>
          </p:cNvSpPr>
          <p:nvPr/>
        </p:nvSpPr>
        <p:spPr bwMode="auto">
          <a:xfrm>
            <a:off x="7350125" y="4441825"/>
            <a:ext cx="1081088"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FF0000"/>
                </a:solidFill>
                <a:latin typeface="Times" charset="0"/>
              </a:rPr>
              <a:t>Operating Leases</a:t>
            </a:r>
          </a:p>
        </p:txBody>
      </p:sp>
      <p:sp>
        <p:nvSpPr>
          <p:cNvPr id="121979" name="Rectangle 137"/>
          <p:cNvSpPr>
            <a:spLocks noChangeArrowheads="1"/>
          </p:cNvSpPr>
          <p:nvPr/>
        </p:nvSpPr>
        <p:spPr bwMode="auto">
          <a:xfrm>
            <a:off x="7350125" y="4551363"/>
            <a:ext cx="46513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FF0000"/>
                </a:solidFill>
                <a:latin typeface="Times" charset="0"/>
              </a:rPr>
              <a:t>MIPs</a:t>
            </a:r>
          </a:p>
        </p:txBody>
      </p:sp>
      <p:sp>
        <p:nvSpPr>
          <p:cNvPr id="121980" name="Rectangle 138"/>
          <p:cNvSpPr>
            <a:spLocks noChangeArrowheads="1"/>
          </p:cNvSpPr>
          <p:nvPr/>
        </p:nvSpPr>
        <p:spPr bwMode="auto">
          <a:xfrm>
            <a:off x="7350125" y="4660900"/>
            <a:ext cx="914400"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FF0000"/>
                </a:solidFill>
                <a:latin typeface="Times" charset="0"/>
              </a:rPr>
              <a:t>Surplus Notes</a:t>
            </a:r>
          </a:p>
        </p:txBody>
      </p:sp>
      <p:sp>
        <p:nvSpPr>
          <p:cNvPr id="121981" name="Rectangle 139"/>
          <p:cNvSpPr>
            <a:spLocks noChangeArrowheads="1"/>
          </p:cNvSpPr>
          <p:nvPr/>
        </p:nvSpPr>
        <p:spPr bwMode="auto">
          <a:xfrm>
            <a:off x="7515225" y="5346700"/>
            <a:ext cx="87471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FF0000"/>
                </a:solidFill>
                <a:latin typeface="Times" charset="0"/>
              </a:rPr>
              <a:t>Convertibiles</a:t>
            </a:r>
          </a:p>
        </p:txBody>
      </p:sp>
      <p:sp>
        <p:nvSpPr>
          <p:cNvPr id="121982" name="Rectangle 140"/>
          <p:cNvSpPr>
            <a:spLocks noChangeArrowheads="1"/>
          </p:cNvSpPr>
          <p:nvPr/>
        </p:nvSpPr>
        <p:spPr bwMode="auto">
          <a:xfrm>
            <a:off x="7515225" y="5456238"/>
            <a:ext cx="9652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FF0000"/>
                </a:solidFill>
                <a:latin typeface="Times" charset="0"/>
              </a:rPr>
              <a:t>Puttable</a:t>
            </a:r>
            <a:r>
              <a:rPr lang="en-US" altLang="en-US" sz="1000">
                <a:solidFill>
                  <a:schemeClr val="bg2"/>
                </a:solidFill>
                <a:latin typeface="Times" charset="0"/>
              </a:rPr>
              <a:t> </a:t>
            </a:r>
            <a:r>
              <a:rPr lang="en-US" altLang="en-US" sz="1000">
                <a:solidFill>
                  <a:srgbClr val="FF0000"/>
                </a:solidFill>
                <a:latin typeface="Times" charset="0"/>
              </a:rPr>
              <a:t>Bonds</a:t>
            </a:r>
          </a:p>
        </p:txBody>
      </p:sp>
      <p:sp>
        <p:nvSpPr>
          <p:cNvPr id="121983" name="Rectangle 141"/>
          <p:cNvSpPr>
            <a:spLocks noChangeArrowheads="1"/>
          </p:cNvSpPr>
          <p:nvPr/>
        </p:nvSpPr>
        <p:spPr bwMode="auto">
          <a:xfrm>
            <a:off x="7515225" y="5565775"/>
            <a:ext cx="10175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FF0000"/>
                </a:solidFill>
                <a:latin typeface="Times" charset="0"/>
              </a:rPr>
              <a:t>Rating Sensitive</a:t>
            </a:r>
          </a:p>
        </p:txBody>
      </p:sp>
      <p:sp>
        <p:nvSpPr>
          <p:cNvPr id="121984" name="Rectangle 142"/>
          <p:cNvSpPr>
            <a:spLocks noChangeArrowheads="1"/>
          </p:cNvSpPr>
          <p:nvPr/>
        </p:nvSpPr>
        <p:spPr bwMode="auto">
          <a:xfrm>
            <a:off x="7843838" y="5675313"/>
            <a:ext cx="4778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FF0000"/>
                </a:solidFill>
                <a:latin typeface="Times" charset="0"/>
              </a:rPr>
              <a:t>Notes</a:t>
            </a:r>
          </a:p>
        </p:txBody>
      </p:sp>
      <p:sp>
        <p:nvSpPr>
          <p:cNvPr id="121985" name="Rectangle 143"/>
          <p:cNvSpPr>
            <a:spLocks noChangeArrowheads="1"/>
          </p:cNvSpPr>
          <p:nvPr/>
        </p:nvSpPr>
        <p:spPr bwMode="auto">
          <a:xfrm>
            <a:off x="7515225" y="5786438"/>
            <a:ext cx="5826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FF0000"/>
                </a:solidFill>
                <a:latin typeface="Times" charset="0"/>
              </a:rPr>
              <a:t>LYONs</a:t>
            </a:r>
          </a:p>
        </p:txBody>
      </p:sp>
      <p:sp>
        <p:nvSpPr>
          <p:cNvPr id="121986" name="Rectangle 144"/>
          <p:cNvSpPr>
            <a:spLocks noChangeArrowheads="1"/>
          </p:cNvSpPr>
          <p:nvPr/>
        </p:nvSpPr>
        <p:spPr bwMode="auto">
          <a:xfrm>
            <a:off x="7350125" y="2386013"/>
            <a:ext cx="115728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FF0000"/>
                </a:solidFill>
                <a:latin typeface="Times" charset="0"/>
              </a:rPr>
              <a:t>Commodity Bonds</a:t>
            </a:r>
          </a:p>
        </p:txBody>
      </p:sp>
      <p:sp>
        <p:nvSpPr>
          <p:cNvPr id="121987" name="Rectangle 145"/>
          <p:cNvSpPr>
            <a:spLocks noChangeArrowheads="1"/>
          </p:cNvSpPr>
          <p:nvPr/>
        </p:nvSpPr>
        <p:spPr bwMode="auto">
          <a:xfrm>
            <a:off x="7350125" y="2495550"/>
            <a:ext cx="1131888"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FF0000"/>
                </a:solidFill>
                <a:latin typeface="Times" charset="0"/>
              </a:rPr>
              <a:t>Catastrophe Notes</a:t>
            </a:r>
          </a:p>
        </p:txBody>
      </p:sp>
      <p:sp>
        <p:nvSpPr>
          <p:cNvPr id="121988" name="Rectangle 146"/>
          <p:cNvSpPr>
            <a:spLocks noChangeArrowheads="1"/>
          </p:cNvSpPr>
          <p:nvPr/>
        </p:nvSpPr>
        <p:spPr bwMode="auto">
          <a:xfrm>
            <a:off x="2063750" y="3359150"/>
            <a:ext cx="4237038" cy="1492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21989" name="Rectangle 147"/>
          <p:cNvSpPr>
            <a:spLocks noChangeArrowheads="1"/>
          </p:cNvSpPr>
          <p:nvPr/>
        </p:nvSpPr>
        <p:spPr bwMode="auto">
          <a:xfrm>
            <a:off x="2006600" y="3290888"/>
            <a:ext cx="4311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Times" charset="0"/>
              </a:rPr>
              <a:t>Design debt to have cash flows that match up to cash flows on the assets financed</a:t>
            </a: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a:xfrm>
            <a:off x="612775" y="228600"/>
            <a:ext cx="8153400" cy="990600"/>
          </a:xfrm>
        </p:spPr>
        <p:txBody>
          <a:bodyPr/>
          <a:lstStyle/>
          <a:p>
            <a:r>
              <a:rPr lang="en-US" altLang="en-US" dirty="0">
                <a:ea typeface="ＭＳ Ｐゴシック" charset="-128"/>
              </a:rPr>
              <a:t>Designing </a:t>
            </a:r>
            <a:r>
              <a:rPr lang="en-US" altLang="en-US" dirty="0" smtClean="0">
                <a:ea typeface="ＭＳ Ｐゴシック" charset="-128"/>
              </a:rPr>
              <a:t>Shell’s </a:t>
            </a:r>
            <a:r>
              <a:rPr lang="en-US" altLang="en-US" dirty="0">
                <a:ea typeface="ＭＳ Ｐゴシック" charset="-128"/>
              </a:rPr>
              <a:t>debt</a:t>
            </a:r>
          </a:p>
        </p:txBody>
      </p:sp>
      <p:sp>
        <p:nvSpPr>
          <p:cNvPr id="3" name="Content Placeholder 2"/>
          <p:cNvSpPr>
            <a:spLocks noGrp="1"/>
          </p:cNvSpPr>
          <p:nvPr>
            <p:ph sz="quarter" idx="1"/>
          </p:nvPr>
        </p:nvSpPr>
        <p:spPr>
          <a:xfrm>
            <a:off x="612775" y="1600200"/>
            <a:ext cx="8153400" cy="4495800"/>
          </a:xfrm>
        </p:spPr>
        <p:txBody>
          <a:bodyPr>
            <a:normAutofit fontScale="85000" lnSpcReduction="10000"/>
          </a:bodyPr>
          <a:lstStyle/>
          <a:p>
            <a:pPr>
              <a:buFont typeface="Wingdings" charset="0"/>
              <a:buChar char=""/>
              <a:defRPr/>
            </a:pPr>
            <a:r>
              <a:rPr lang="en-US" dirty="0" smtClean="0"/>
              <a:t>What is the duration of a typical project for Shell?</a:t>
            </a:r>
          </a:p>
          <a:p>
            <a:pPr lvl="1">
              <a:buFont typeface="Wingdings 2" charset="0"/>
              <a:buChar char=""/>
              <a:defRPr/>
            </a:pPr>
            <a:r>
              <a:rPr lang="en-US" dirty="0" smtClean="0"/>
              <a:t>Very short term (&lt; 1 year)</a:t>
            </a:r>
          </a:p>
          <a:p>
            <a:pPr lvl="1">
              <a:buFont typeface="Wingdings 2" charset="0"/>
              <a:buChar char=""/>
              <a:defRPr/>
            </a:pPr>
            <a:r>
              <a:rPr lang="en-US" dirty="0" smtClean="0"/>
              <a:t>Short term (1-3 years)</a:t>
            </a:r>
          </a:p>
          <a:p>
            <a:pPr lvl="1">
              <a:buFont typeface="Wingdings 2" charset="0"/>
              <a:buChar char=""/>
              <a:defRPr/>
            </a:pPr>
            <a:r>
              <a:rPr lang="en-US" dirty="0" smtClean="0"/>
              <a:t>Medium term (3-5 years)</a:t>
            </a:r>
          </a:p>
          <a:p>
            <a:pPr lvl="1">
              <a:buFont typeface="Wingdings 2" charset="0"/>
              <a:buChar char=""/>
              <a:defRPr/>
            </a:pPr>
            <a:r>
              <a:rPr lang="en-US" dirty="0" smtClean="0"/>
              <a:t>Long term</a:t>
            </a:r>
          </a:p>
          <a:p>
            <a:pPr>
              <a:buFont typeface="Wingdings" charset="0"/>
              <a:buChar char=""/>
              <a:defRPr/>
            </a:pPr>
            <a:r>
              <a:rPr lang="en-US" dirty="0" smtClean="0"/>
              <a:t>What currency are your cash flows in?</a:t>
            </a:r>
          </a:p>
          <a:p>
            <a:pPr>
              <a:buFont typeface="Wingdings" charset="0"/>
              <a:buChar char=""/>
              <a:defRPr/>
            </a:pPr>
            <a:r>
              <a:rPr lang="en-US" dirty="0" smtClean="0"/>
              <a:t>How much pricing power do you have (to deal with changes in inflation)?</a:t>
            </a:r>
          </a:p>
          <a:p>
            <a:pPr lvl="1">
              <a:buFont typeface="Wingdings 2" charset="0"/>
              <a:buChar char=""/>
              <a:defRPr/>
            </a:pPr>
            <a:r>
              <a:rPr lang="en-US" dirty="0" smtClean="0"/>
              <a:t>None. We are price takers</a:t>
            </a:r>
          </a:p>
          <a:p>
            <a:pPr lvl="1">
              <a:buFont typeface="Wingdings 2" charset="0"/>
              <a:buChar char=""/>
              <a:defRPr/>
            </a:pPr>
            <a:r>
              <a:rPr lang="en-US" dirty="0" smtClean="0"/>
              <a:t>Some. </a:t>
            </a:r>
          </a:p>
          <a:p>
            <a:pPr lvl="1">
              <a:buFont typeface="Wingdings 2" charset="0"/>
              <a:buChar char=""/>
              <a:defRPr/>
            </a:pPr>
            <a:r>
              <a:rPr lang="en-US" dirty="0" smtClean="0"/>
              <a:t>A great deal.</a:t>
            </a:r>
          </a:p>
          <a:p>
            <a:pPr>
              <a:buFont typeface="Wingdings" charset="0"/>
              <a:buChar char=""/>
              <a:defRPr/>
            </a:pPr>
            <a:r>
              <a:rPr lang="en-US" dirty="0" smtClean="0"/>
              <a:t>What macro-economic variables most affect your cash flows?</a:t>
            </a: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ChangeArrowheads="1"/>
          </p:cNvSpPr>
          <p:nvPr>
            <p:ph type="title"/>
          </p:nvPr>
        </p:nvSpPr>
        <p:spPr>
          <a:xfrm>
            <a:off x="612775" y="228600"/>
            <a:ext cx="8153400" cy="990600"/>
          </a:xfrm>
        </p:spPr>
        <p:txBody>
          <a:bodyPr/>
          <a:lstStyle/>
          <a:p>
            <a:pPr eaLnBrk="1" hangingPunct="1"/>
            <a:r>
              <a:rPr lang="en-US" altLang="en-US" dirty="0">
                <a:ea typeface="ＭＳ Ｐゴシック" charset="-128"/>
              </a:rPr>
              <a:t>Analyzing </a:t>
            </a:r>
            <a:r>
              <a:rPr lang="en-US" altLang="en-US" dirty="0" smtClean="0">
                <a:ea typeface="ＭＳ Ｐゴシック" charset="-128"/>
              </a:rPr>
              <a:t>Shell</a:t>
            </a:r>
            <a:r>
              <a:rPr lang="ja-JP" altLang="en-US" dirty="0" smtClean="0">
                <a:ea typeface="ＭＳ Ｐゴシック" charset="-128"/>
              </a:rPr>
              <a:t>’</a:t>
            </a:r>
            <a:r>
              <a:rPr lang="en-US" altLang="ja-JP" dirty="0">
                <a:ea typeface="ＭＳ Ｐゴシック" charset="-128"/>
              </a:rPr>
              <a:t>s Current Debt</a:t>
            </a:r>
            <a:endParaRPr lang="en-US" altLang="en-US" dirty="0">
              <a:ea typeface="ＭＳ Ｐゴシック" charset="-128"/>
            </a:endParaRPr>
          </a:p>
        </p:txBody>
      </p:sp>
      <p:pic>
        <p:nvPicPr>
          <p:cNvPr id="4" name="Content Placeholder 3"/>
          <p:cNvPicPr>
            <a:picLocks noGrp="1" noChangeAspect="1"/>
          </p:cNvPicPr>
          <p:nvPr>
            <p:ph sz="quarter" idx="1"/>
          </p:nvPr>
        </p:nvPicPr>
        <p:blipFill>
          <a:blip r:embed="rId3"/>
          <a:stretch>
            <a:fillRect/>
          </a:stretch>
        </p:blipFill>
        <p:spPr>
          <a:xfrm>
            <a:off x="1511762" y="1600200"/>
            <a:ext cx="6355426" cy="4495800"/>
          </a:xfrm>
          <a:prstGeom prst="rect">
            <a:avLst/>
          </a:prstGeom>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126978"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2697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371600"/>
            <a:ext cx="7912100" cy="491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Assessing Dividend Policy</a:t>
            </a:r>
          </a:p>
        </p:txBody>
      </p:sp>
      <p:sp>
        <p:nvSpPr>
          <p:cNvPr id="129026" name="Rectangle 3"/>
          <p:cNvSpPr>
            <a:spLocks noGrp="1" noChangeArrowheads="1"/>
          </p:cNvSpPr>
          <p:nvPr>
            <p:ph sz="quarter" idx="1"/>
          </p:nvPr>
        </p:nvSpPr>
        <p:spPr>
          <a:xfrm>
            <a:off x="612775" y="1600200"/>
            <a:ext cx="8153400" cy="4495800"/>
          </a:xfrm>
        </p:spPr>
        <p:txBody>
          <a:bodyPr/>
          <a:lstStyle/>
          <a:p>
            <a:pPr eaLnBrk="1" hangingPunct="1"/>
            <a:r>
              <a:rPr lang="en-US" altLang="en-US">
                <a:ea typeface="ＭＳ Ｐゴシック" charset="-128"/>
              </a:rPr>
              <a:t>Step 1: How much could the company have paid out during the period under question?</a:t>
            </a:r>
          </a:p>
          <a:p>
            <a:pPr eaLnBrk="1" hangingPunct="1"/>
            <a:r>
              <a:rPr lang="en-US" altLang="en-US">
                <a:ea typeface="ＭＳ Ｐゴシック" charset="-128"/>
              </a:rPr>
              <a:t>Step 2: How  much did the the company actually pay out during the period in question?</a:t>
            </a:r>
          </a:p>
          <a:p>
            <a:pPr eaLnBrk="1" hangingPunct="1"/>
            <a:r>
              <a:rPr lang="en-US" altLang="en-US">
                <a:ea typeface="ＭＳ Ｐゴシック" charset="-128"/>
              </a:rPr>
              <a:t>Step 3: How much do I trust the management of this company with excess cash?</a:t>
            </a:r>
          </a:p>
          <a:p>
            <a:pPr lvl="1" eaLnBrk="1" hangingPunct="1"/>
            <a:r>
              <a:rPr lang="en-US" altLang="en-US">
                <a:ea typeface="ＭＳ Ｐゴシック" charset="-128"/>
              </a:rPr>
              <a:t>How well did they make investments during the period in question?</a:t>
            </a:r>
          </a:p>
          <a:p>
            <a:pPr lvl="1" eaLnBrk="1" hangingPunct="1"/>
            <a:r>
              <a:rPr lang="en-US" altLang="en-US">
                <a:ea typeface="ＭＳ Ｐゴシック" charset="-128"/>
              </a:rPr>
              <a:t>How well has my stock performed during the period in question?</a:t>
            </a: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How much has the company returned to stockholders?</a:t>
            </a:r>
            <a:endParaRPr lang="en-US">
              <a:ea typeface="+mj-ea"/>
              <a:cs typeface="+mj-cs"/>
            </a:endParaRPr>
          </a:p>
        </p:txBody>
      </p:sp>
      <p:sp>
        <p:nvSpPr>
          <p:cNvPr id="131074" name="Content Placeholder 2"/>
          <p:cNvSpPr>
            <a:spLocks noGrp="1"/>
          </p:cNvSpPr>
          <p:nvPr>
            <p:ph sz="quarter" idx="1"/>
          </p:nvPr>
        </p:nvSpPr>
        <p:spPr>
          <a:xfrm>
            <a:off x="612775" y="1600200"/>
            <a:ext cx="8153400" cy="4495800"/>
          </a:xfrm>
        </p:spPr>
        <p:txBody>
          <a:bodyPr/>
          <a:lstStyle/>
          <a:p>
            <a:pPr eaLnBrk="1" hangingPunct="1"/>
            <a:r>
              <a:rPr lang="en-US" altLang="en-US" dirty="0">
                <a:ea typeface="ＭＳ Ｐゴシック" charset="-128"/>
              </a:rPr>
              <a:t>As firms increasing use stock buybacks, we have to measure cash returned to stockholders as not only dividends but also buybacks.</a:t>
            </a:r>
          </a:p>
          <a:p>
            <a:pPr eaLnBrk="1" hangingPunct="1"/>
            <a:r>
              <a:rPr lang="en-US" altLang="en-US" dirty="0" smtClean="0">
                <a:ea typeface="ＭＳ Ｐゴシック" charset="-128"/>
              </a:rPr>
              <a:t>For Shell, </a:t>
            </a:r>
            <a:r>
              <a:rPr lang="en-US" altLang="en-US" dirty="0">
                <a:ea typeface="ＭＳ Ｐゴシック" charset="-128"/>
              </a:rPr>
              <a:t>we obtain the following</a:t>
            </a:r>
            <a:r>
              <a:rPr lang="en-US" altLang="en-US" dirty="0" smtClean="0">
                <a:ea typeface="ＭＳ Ｐゴシック" charset="-128"/>
              </a:rPr>
              <a:t>:</a:t>
            </a:r>
          </a:p>
        </p:txBody>
      </p:sp>
      <p:graphicFrame>
        <p:nvGraphicFramePr>
          <p:cNvPr id="3" name="Table 2"/>
          <p:cNvGraphicFramePr>
            <a:graphicFrameLocks noGrp="1"/>
          </p:cNvGraphicFramePr>
          <p:nvPr>
            <p:extLst>
              <p:ext uri="{D42A27DB-BD31-4B8C-83A1-F6EECF244321}">
                <p14:modId xmlns:p14="http://schemas.microsoft.com/office/powerpoint/2010/main" val="595119810"/>
              </p:ext>
            </p:extLst>
          </p:nvPr>
        </p:nvGraphicFramePr>
        <p:xfrm>
          <a:off x="457200" y="3574036"/>
          <a:ext cx="8153403" cy="948656"/>
        </p:xfrm>
        <a:graphic>
          <a:graphicData uri="http://schemas.openxmlformats.org/drawingml/2006/table">
            <a:tbl>
              <a:tblPr>
                <a:tableStyleId>{5C22544A-7EE6-4342-B048-85BDC9FD1C3A}</a:tableStyleId>
              </a:tblPr>
              <a:tblGrid>
                <a:gridCol w="1310712"/>
                <a:gridCol w="616806"/>
                <a:gridCol w="616806"/>
                <a:gridCol w="616806"/>
                <a:gridCol w="642506"/>
                <a:gridCol w="616806"/>
                <a:gridCol w="616806"/>
                <a:gridCol w="616806"/>
                <a:gridCol w="616806"/>
                <a:gridCol w="616806"/>
                <a:gridCol w="623231"/>
                <a:gridCol w="642506"/>
              </a:tblGrid>
              <a:tr h="137032">
                <a:tc>
                  <a:txBody>
                    <a:bodyPr/>
                    <a:lstStyle/>
                    <a:p>
                      <a:pPr algn="l" fontAlgn="b"/>
                      <a:r>
                        <a:rPr lang="sk-SK" sz="1200" u="none" strike="noStrike" dirty="0">
                          <a:effectLst/>
                        </a:rPr>
                        <a:t> </a:t>
                      </a:r>
                      <a:endParaRPr lang="sk-SK" sz="1200" b="0" i="0" u="none" strike="noStrike" dirty="0">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200" u="none" strike="noStrike">
                          <a:effectLst/>
                        </a:rPr>
                        <a:t>2006</a:t>
                      </a:r>
                      <a:endParaRPr lang="is-IS" sz="1200" b="1"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200" u="none" strike="noStrike">
                          <a:effectLst/>
                        </a:rPr>
                        <a:t>2007</a:t>
                      </a:r>
                      <a:endParaRPr lang="is-IS" sz="1200" b="1"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200" u="none" strike="noStrike">
                          <a:effectLst/>
                        </a:rPr>
                        <a:t>2008</a:t>
                      </a:r>
                      <a:endParaRPr lang="is-IS" sz="1200" b="1"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200" u="none" strike="noStrike">
                          <a:effectLst/>
                        </a:rPr>
                        <a:t>2009</a:t>
                      </a:r>
                      <a:endParaRPr lang="is-IS" sz="1200" b="1"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200" u="none" strike="noStrike">
                          <a:effectLst/>
                        </a:rPr>
                        <a:t>2010</a:t>
                      </a:r>
                      <a:endParaRPr lang="is-IS" sz="1200" b="1"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200" u="none" strike="noStrike">
                          <a:effectLst/>
                        </a:rPr>
                        <a:t>2011</a:t>
                      </a:r>
                      <a:endParaRPr lang="is-IS" sz="1200" b="1"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200" u="none" strike="noStrike">
                          <a:effectLst/>
                        </a:rPr>
                        <a:t>2012</a:t>
                      </a:r>
                      <a:endParaRPr lang="is-IS" sz="1200" b="1"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200" u="none" strike="noStrike">
                          <a:effectLst/>
                        </a:rPr>
                        <a:t>2013</a:t>
                      </a:r>
                      <a:endParaRPr lang="is-IS" sz="1200" b="1"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200" u="none" strike="noStrike">
                          <a:effectLst/>
                        </a:rPr>
                        <a:t>2014</a:t>
                      </a:r>
                      <a:endParaRPr lang="is-IS" sz="1200" b="1"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200" u="none" strike="noStrike">
                          <a:effectLst/>
                        </a:rPr>
                        <a:t>2015</a:t>
                      </a:r>
                      <a:endParaRPr lang="is-IS" sz="1200" b="1"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is-IS" sz="1200" u="none" strike="noStrike">
                          <a:effectLst/>
                        </a:rPr>
                        <a:t>2006-2015</a:t>
                      </a:r>
                      <a:endParaRPr lang="is-IS" sz="1200" b="1"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7032">
                <a:tc>
                  <a:txBody>
                    <a:bodyPr/>
                    <a:lstStyle/>
                    <a:p>
                      <a:pPr algn="l" fontAlgn="t"/>
                      <a:r>
                        <a:rPr lang="en-US" sz="1200" u="none" strike="noStrike" dirty="0">
                          <a:effectLst/>
                        </a:rPr>
                        <a:t>Dividends</a:t>
                      </a:r>
                      <a:endParaRPr lang="en-US" sz="1200" b="0" i="0" u="none" strike="noStrike" dirty="0">
                        <a:solidFill>
                          <a:srgbClr val="000000"/>
                        </a:solidFill>
                        <a:effectLst/>
                        <a:latin typeface="Calibri" charset="0"/>
                      </a:endParaRPr>
                    </a:p>
                  </a:txBody>
                  <a:tcPr marL="8564" marR="8564" marT="856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dirty="0">
                          <a:effectLst/>
                        </a:rPr>
                        <a:t> $8,142 </a:t>
                      </a:r>
                      <a:endParaRPr lang="en-US" sz="1200" b="0" i="0" u="none" strike="noStrike" dirty="0">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$9,001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$9,516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$10,526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$9,584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$6,877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$7,390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$7,198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$9,444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$9,370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$87,048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7032">
                <a:tc>
                  <a:txBody>
                    <a:bodyPr/>
                    <a:lstStyle/>
                    <a:p>
                      <a:pPr algn="l" fontAlgn="t"/>
                      <a:r>
                        <a:rPr lang="en-US" sz="1200" u="none" strike="noStrike">
                          <a:effectLst/>
                        </a:rPr>
                        <a:t>Stock Buybacks</a:t>
                      </a:r>
                      <a:endParaRPr lang="en-US" sz="1200" b="0" i="0" u="none" strike="noStrike">
                        <a:solidFill>
                          <a:srgbClr val="000000"/>
                        </a:solidFill>
                        <a:effectLst/>
                        <a:latin typeface="Calibri" charset="0"/>
                      </a:endParaRPr>
                    </a:p>
                  </a:txBody>
                  <a:tcPr marL="8564" marR="8564" marT="856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$8,047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dirty="0">
                          <a:effectLst/>
                        </a:rPr>
                        <a:t> $4,387 </a:t>
                      </a:r>
                      <a:endParaRPr lang="en-US" sz="1200" b="0" i="0" u="none" strike="noStrike" dirty="0">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$3,573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$2,035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dirty="0">
                          <a:effectLst/>
                        </a:rPr>
                        <a:t> $1,526 </a:t>
                      </a:r>
                      <a:endParaRPr lang="en-US" sz="1200" b="0" i="0" u="none" strike="noStrike" dirty="0">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$5,565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$3,328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$448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$28,909 </a:t>
                      </a:r>
                      <a:endParaRPr lang="en-US" sz="1200" b="0"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7032">
                <a:tc>
                  <a:txBody>
                    <a:bodyPr/>
                    <a:lstStyle/>
                    <a:p>
                      <a:pPr algn="l" fontAlgn="t"/>
                      <a:r>
                        <a:rPr lang="en-US" sz="1200" u="none" strike="noStrike">
                          <a:effectLst/>
                        </a:rPr>
                        <a:t>Cash Returned</a:t>
                      </a:r>
                      <a:endParaRPr lang="en-US" sz="1200" b="1" i="0" u="none" strike="noStrike">
                        <a:solidFill>
                          <a:srgbClr val="000000"/>
                        </a:solidFill>
                        <a:effectLst/>
                        <a:latin typeface="Calibri" charset="0"/>
                      </a:endParaRPr>
                    </a:p>
                  </a:txBody>
                  <a:tcPr marL="8564" marR="8564" marT="856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$16,189 </a:t>
                      </a:r>
                      <a:endParaRPr lang="en-US" sz="1200" b="1"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dirty="0">
                          <a:effectLst/>
                        </a:rPr>
                        <a:t> $13,388 </a:t>
                      </a:r>
                      <a:endParaRPr lang="en-US" sz="1200" b="1" i="0" u="none" strike="noStrike" dirty="0">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dirty="0">
                          <a:effectLst/>
                        </a:rPr>
                        <a:t> $13,089 </a:t>
                      </a:r>
                      <a:endParaRPr lang="en-US" sz="1200" b="1" i="0" u="none" strike="noStrike" dirty="0">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dirty="0">
                          <a:effectLst/>
                        </a:rPr>
                        <a:t> $10,526 </a:t>
                      </a:r>
                      <a:endParaRPr lang="en-US" sz="1200" b="1" i="0" u="none" strike="noStrike" dirty="0">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dirty="0">
                          <a:effectLst/>
                        </a:rPr>
                        <a:t> $9,584 </a:t>
                      </a:r>
                      <a:endParaRPr lang="en-US" sz="1200" b="1" i="0" u="none" strike="noStrike" dirty="0">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dirty="0">
                          <a:effectLst/>
                        </a:rPr>
                        <a:t> $8,912 </a:t>
                      </a:r>
                      <a:endParaRPr lang="en-US" sz="1200" b="1" i="0" u="none" strike="noStrike" dirty="0">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dirty="0">
                          <a:effectLst/>
                        </a:rPr>
                        <a:t> $8,916 </a:t>
                      </a:r>
                      <a:endParaRPr lang="en-US" sz="1200" b="1" i="0" u="none" strike="noStrike" dirty="0">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a:effectLst/>
                        </a:rPr>
                        <a:t> $12,763 </a:t>
                      </a:r>
                      <a:endParaRPr lang="en-US" sz="1200" b="1" i="0" u="none" strike="noStrike">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dirty="0">
                          <a:effectLst/>
                        </a:rPr>
                        <a:t> $12,772 </a:t>
                      </a:r>
                      <a:endParaRPr lang="en-US" sz="1200" b="1" i="0" u="none" strike="noStrike" dirty="0">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dirty="0">
                          <a:effectLst/>
                        </a:rPr>
                        <a:t> $9,818 </a:t>
                      </a:r>
                      <a:endParaRPr lang="en-US" sz="1200" b="1" i="0" u="none" strike="noStrike" dirty="0">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200" u="none" strike="noStrike" dirty="0">
                          <a:effectLst/>
                        </a:rPr>
                        <a:t> $115,957 </a:t>
                      </a:r>
                      <a:endParaRPr lang="en-US" sz="1200" b="1" i="0" u="none" strike="noStrike" dirty="0">
                        <a:solidFill>
                          <a:srgbClr val="000000"/>
                        </a:solidFill>
                        <a:effectLst/>
                        <a:latin typeface="Calibri" charset="0"/>
                      </a:endParaRPr>
                    </a:p>
                  </a:txBody>
                  <a:tcPr marL="8564" marR="8564" marT="856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Measure of How Much a Company Could have Afforded to Pay out: FCFE</a:t>
            </a:r>
            <a:endParaRPr lang="en-US">
              <a:ea typeface="+mj-ea"/>
              <a:cs typeface="+mj-cs"/>
            </a:endParaRPr>
          </a:p>
        </p:txBody>
      </p:sp>
      <p:sp>
        <p:nvSpPr>
          <p:cNvPr id="133122" name="Rectangle 3"/>
          <p:cNvSpPr>
            <a:spLocks noGrp="1" noChangeArrowheads="1"/>
          </p:cNvSpPr>
          <p:nvPr>
            <p:ph sz="quarter" idx="1"/>
          </p:nvPr>
        </p:nvSpPr>
        <p:spPr>
          <a:xfrm>
            <a:off x="612775" y="1600200"/>
            <a:ext cx="8153400" cy="4495800"/>
          </a:xfrm>
        </p:spPr>
        <p:txBody>
          <a:bodyPr/>
          <a:lstStyle/>
          <a:p>
            <a:pPr eaLnBrk="1" hangingPunct="1">
              <a:lnSpc>
                <a:spcPct val="80000"/>
              </a:lnSpc>
            </a:pPr>
            <a:r>
              <a:rPr lang="en-US" altLang="en-US" sz="2400">
                <a:ea typeface="ＭＳ Ｐゴシック" charset="-128"/>
              </a:rPr>
              <a:t>The Free Cashflow to Equity (FCFE) is a measure of how much cash is left in the business after non-equity claimholders (debt and preferred stock) have been paid, and after any reinvestment needed to sustain the firm</a:t>
            </a:r>
            <a:r>
              <a:rPr lang="ja-JP" altLang="en-US" sz="2400">
                <a:ea typeface="ＭＳ Ｐゴシック" charset="-128"/>
              </a:rPr>
              <a:t>’</a:t>
            </a:r>
            <a:r>
              <a:rPr lang="en-US" altLang="ja-JP" sz="2400">
                <a:ea typeface="ＭＳ Ｐゴシック" charset="-128"/>
              </a:rPr>
              <a:t>s assets and future growth.</a:t>
            </a:r>
          </a:p>
          <a:p>
            <a:pPr marL="365125" lvl="1" indent="0" eaLnBrk="1" hangingPunct="1">
              <a:lnSpc>
                <a:spcPct val="80000"/>
              </a:lnSpc>
              <a:buFont typeface="Wingdings 2" charset="2"/>
              <a:buNone/>
            </a:pPr>
            <a:r>
              <a:rPr lang="en-US" altLang="en-US" sz="2000">
                <a:ea typeface="ＭＳ Ｐゴシック" charset="-128"/>
              </a:rPr>
              <a:t>Net Income</a:t>
            </a:r>
          </a:p>
          <a:p>
            <a:pPr marL="365125" lvl="1" indent="0" eaLnBrk="1" hangingPunct="1">
              <a:lnSpc>
                <a:spcPct val="80000"/>
              </a:lnSpc>
              <a:buFont typeface="Wingdings 2" charset="2"/>
              <a:buNone/>
            </a:pPr>
            <a:r>
              <a:rPr lang="en-US" altLang="en-US" sz="2000">
                <a:ea typeface="ＭＳ Ｐゴシック" charset="-128"/>
              </a:rPr>
              <a:t>	+ Depreciation &amp; Amortization		</a:t>
            </a:r>
          </a:p>
          <a:p>
            <a:pPr marL="365125" lvl="1" indent="0" eaLnBrk="1" hangingPunct="1">
              <a:lnSpc>
                <a:spcPct val="80000"/>
              </a:lnSpc>
              <a:buFont typeface="Wingdings 2" charset="2"/>
              <a:buNone/>
            </a:pPr>
            <a:r>
              <a:rPr lang="en-US" altLang="en-US" sz="2000">
                <a:ea typeface="ＭＳ Ｐゴシック" charset="-128"/>
              </a:rPr>
              <a:t>	= Cash flows from Operations to Equity Investors</a:t>
            </a:r>
          </a:p>
          <a:p>
            <a:pPr marL="365125" lvl="1" indent="0" eaLnBrk="1" hangingPunct="1">
              <a:lnSpc>
                <a:spcPct val="80000"/>
              </a:lnSpc>
              <a:buFont typeface="Wingdings 2" charset="2"/>
              <a:buNone/>
            </a:pPr>
            <a:r>
              <a:rPr lang="en-US" altLang="en-US" sz="2000">
                <a:ea typeface="ＭＳ Ｐゴシック" charset="-128"/>
              </a:rPr>
              <a:t>	- Preferred Dividends</a:t>
            </a:r>
          </a:p>
          <a:p>
            <a:pPr marL="365125" lvl="1" indent="0" eaLnBrk="1" hangingPunct="1">
              <a:lnSpc>
                <a:spcPct val="80000"/>
              </a:lnSpc>
              <a:buFont typeface="Wingdings 2" charset="2"/>
              <a:buNone/>
            </a:pPr>
            <a:r>
              <a:rPr lang="en-US" altLang="en-US" sz="2000">
                <a:ea typeface="ＭＳ Ｐゴシック" charset="-128"/>
              </a:rPr>
              <a:t>	- Capital Expenditures	</a:t>
            </a:r>
          </a:p>
          <a:p>
            <a:pPr marL="365125" lvl="1" indent="0" eaLnBrk="1" hangingPunct="1">
              <a:lnSpc>
                <a:spcPct val="80000"/>
              </a:lnSpc>
              <a:buFont typeface="Wingdings 2" charset="2"/>
              <a:buNone/>
            </a:pPr>
            <a:r>
              <a:rPr lang="en-US" altLang="en-US" sz="2000">
                <a:ea typeface="ＭＳ Ｐゴシック" charset="-128"/>
              </a:rPr>
              <a:t>	- Working Capital Needs</a:t>
            </a:r>
          </a:p>
          <a:p>
            <a:pPr marL="365125" lvl="1" indent="0" eaLnBrk="1" hangingPunct="1">
              <a:lnSpc>
                <a:spcPct val="80000"/>
              </a:lnSpc>
              <a:buFont typeface="Wingdings 2" charset="2"/>
              <a:buNone/>
            </a:pPr>
            <a:r>
              <a:rPr lang="en-US" altLang="en-US" sz="2000">
                <a:ea typeface="ＭＳ Ｐゴシック" charset="-128"/>
              </a:rPr>
              <a:t>	- Principal Repayments</a:t>
            </a:r>
          </a:p>
          <a:p>
            <a:pPr marL="365125" lvl="1" indent="0" eaLnBrk="1" hangingPunct="1">
              <a:lnSpc>
                <a:spcPct val="80000"/>
              </a:lnSpc>
              <a:buFont typeface="Wingdings 2" charset="2"/>
              <a:buNone/>
            </a:pPr>
            <a:r>
              <a:rPr lang="en-US" altLang="en-US" sz="2000">
                <a:ea typeface="ＭＳ Ｐゴシック" charset="-128"/>
              </a:rPr>
              <a:t>	+ Proceeds from New Debt Issues 	</a:t>
            </a:r>
          </a:p>
          <a:p>
            <a:pPr marL="365125" lvl="1" indent="0" eaLnBrk="1" hangingPunct="1">
              <a:lnSpc>
                <a:spcPct val="80000"/>
              </a:lnSpc>
              <a:buFont typeface="Wingdings 2" charset="2"/>
              <a:buNone/>
            </a:pPr>
            <a:r>
              <a:rPr lang="en-US" altLang="en-US" sz="2000">
                <a:ea typeface="ＭＳ Ｐゴシック" charset="-128"/>
              </a:rPr>
              <a:t>	= Free Cash flow to Equity</a:t>
            </a: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612775" y="228600"/>
            <a:ext cx="8153400" cy="990600"/>
          </a:xfrm>
        </p:spPr>
        <p:txBody>
          <a:bodyPr/>
          <a:lstStyle/>
          <a:p>
            <a:pPr eaLnBrk="1" hangingPunct="1"/>
            <a:r>
              <a:rPr lang="en-US" altLang="en-US" dirty="0" smtClean="0">
                <a:ea typeface="ＭＳ Ｐゴシック" charset="-128"/>
              </a:rPr>
              <a:t>Shell</a:t>
            </a:r>
            <a:r>
              <a:rPr lang="ja-JP" altLang="en-US" dirty="0" smtClean="0">
                <a:ea typeface="ＭＳ Ｐゴシック" charset="-128"/>
              </a:rPr>
              <a:t>’</a:t>
            </a:r>
            <a:r>
              <a:rPr lang="en-US" altLang="ja-JP" dirty="0">
                <a:ea typeface="ＭＳ Ｐゴシック" charset="-128"/>
              </a:rPr>
              <a:t>s FCFE</a:t>
            </a:r>
            <a:endParaRPr lang="en-US" altLang="en-US" dirty="0">
              <a:ea typeface="ＭＳ Ｐゴシック" charset="-128"/>
            </a:endParaRP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814847686"/>
              </p:ext>
            </p:extLst>
          </p:nvPr>
        </p:nvGraphicFramePr>
        <p:xfrm>
          <a:off x="612776" y="2209800"/>
          <a:ext cx="8153397" cy="2268238"/>
        </p:xfrm>
        <a:graphic>
          <a:graphicData uri="http://schemas.openxmlformats.org/drawingml/2006/table">
            <a:tbl>
              <a:tblPr>
                <a:tableStyleId>{5C22544A-7EE6-4342-B048-85BDC9FD1C3A}</a:tableStyleId>
              </a:tblPr>
              <a:tblGrid>
                <a:gridCol w="1422834"/>
                <a:gridCol w="669569"/>
                <a:gridCol w="669569"/>
                <a:gridCol w="669569"/>
                <a:gridCol w="697468"/>
                <a:gridCol w="669569"/>
                <a:gridCol w="669569"/>
                <a:gridCol w="669569"/>
                <a:gridCol w="669569"/>
                <a:gridCol w="669569"/>
                <a:gridCol w="676543"/>
              </a:tblGrid>
              <a:tr h="279163">
                <a:tc>
                  <a:txBody>
                    <a:bodyPr/>
                    <a:lstStyle/>
                    <a:p>
                      <a:pPr algn="l" fontAlgn="b"/>
                      <a:r>
                        <a:rPr lang="sk-SK" sz="1000" u="none" strike="noStrike" dirty="0">
                          <a:effectLst/>
                        </a:rPr>
                        <a:t> </a:t>
                      </a:r>
                      <a:endParaRPr lang="sk-SK" sz="1000" b="1" i="0" u="none" strike="noStrike" dirty="0">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000" u="none" strike="noStrike">
                          <a:effectLst/>
                        </a:rPr>
                        <a:t>2006</a:t>
                      </a:r>
                      <a:endParaRPr lang="is-IS" sz="1000" b="1"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000" u="none" strike="noStrike">
                          <a:effectLst/>
                        </a:rPr>
                        <a:t>2007</a:t>
                      </a:r>
                      <a:endParaRPr lang="is-IS" sz="1000" b="1"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000" u="none" strike="noStrike">
                          <a:effectLst/>
                        </a:rPr>
                        <a:t>2008</a:t>
                      </a:r>
                      <a:endParaRPr lang="is-IS" sz="1000" b="1"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000" u="none" strike="noStrike">
                          <a:effectLst/>
                        </a:rPr>
                        <a:t>2009</a:t>
                      </a:r>
                      <a:endParaRPr lang="is-IS" sz="1000" b="1"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000" u="none" strike="noStrike">
                          <a:effectLst/>
                        </a:rPr>
                        <a:t>2010</a:t>
                      </a:r>
                      <a:endParaRPr lang="is-IS" sz="1000" b="1"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000" u="none" strike="noStrike">
                          <a:effectLst/>
                        </a:rPr>
                        <a:t>2011</a:t>
                      </a:r>
                      <a:endParaRPr lang="is-IS" sz="1000" b="1"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000" u="none" strike="noStrike">
                          <a:effectLst/>
                        </a:rPr>
                        <a:t>2012</a:t>
                      </a:r>
                      <a:endParaRPr lang="is-IS" sz="1000" b="1"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000" u="none" strike="noStrike">
                          <a:effectLst/>
                        </a:rPr>
                        <a:t>2013</a:t>
                      </a:r>
                      <a:endParaRPr lang="is-IS" sz="1000" b="1"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000" u="none" strike="noStrike">
                          <a:effectLst/>
                        </a:rPr>
                        <a:t>2014</a:t>
                      </a:r>
                      <a:endParaRPr lang="is-IS" sz="1000" b="1"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000" u="none" strike="noStrike">
                          <a:effectLst/>
                        </a:rPr>
                        <a:t>2015</a:t>
                      </a:r>
                      <a:endParaRPr lang="is-IS" sz="1000" b="1"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163">
                <a:tc>
                  <a:txBody>
                    <a:bodyPr/>
                    <a:lstStyle/>
                    <a:p>
                      <a:pPr algn="l" fontAlgn="t"/>
                      <a:r>
                        <a:rPr lang="en-US" sz="1000" u="none" strike="noStrike">
                          <a:effectLst/>
                        </a:rPr>
                        <a:t>Net Income</a:t>
                      </a:r>
                      <a:endParaRPr lang="en-US" sz="1000" b="1"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dirty="0">
                          <a:effectLst/>
                        </a:rPr>
                        <a:t> $25,442 </a:t>
                      </a:r>
                      <a:endParaRPr lang="en-US" sz="1000" b="1" i="0" u="none" strike="noStrike" dirty="0">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$31,331 </a:t>
                      </a:r>
                      <a:endParaRPr lang="en-US" sz="1000" b="1"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$26,277 </a:t>
                      </a:r>
                      <a:endParaRPr lang="en-US" sz="1000" b="1"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$12,518 </a:t>
                      </a:r>
                      <a:endParaRPr lang="en-US" sz="1000" b="1"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$20,127 </a:t>
                      </a:r>
                      <a:endParaRPr lang="en-US" sz="1000" b="1"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$30,826 </a:t>
                      </a:r>
                      <a:endParaRPr lang="en-US" sz="1000" b="1"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$26,712 </a:t>
                      </a:r>
                      <a:endParaRPr lang="en-US" sz="1000" b="1"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$16,371 </a:t>
                      </a:r>
                      <a:endParaRPr lang="en-US" sz="1000" b="1"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$14,874 </a:t>
                      </a:r>
                      <a:endParaRPr lang="en-US" sz="1000" b="1"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$1,939 </a:t>
                      </a:r>
                      <a:endParaRPr lang="en-US" sz="1000" b="1"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163">
                <a:tc>
                  <a:txBody>
                    <a:bodyPr/>
                    <a:lstStyle/>
                    <a:p>
                      <a:pPr algn="l" fontAlgn="t"/>
                      <a:r>
                        <a:rPr lang="en-US" sz="1000" u="none" strike="noStrike">
                          <a:effectLst/>
                        </a:rPr>
                        <a:t>Depreciation &amp; Amort.</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dirty="0">
                          <a:effectLst/>
                        </a:rPr>
                        <a:t> $12,411 </a:t>
                      </a:r>
                      <a:endParaRPr lang="en-US" sz="1000" b="0" i="0" u="none" strike="noStrike" dirty="0">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dirty="0">
                          <a:effectLst/>
                        </a:rPr>
                        <a:t> $12,563 </a:t>
                      </a:r>
                      <a:endParaRPr lang="en-US" sz="1000" b="0" i="0" u="none" strike="noStrike" dirty="0">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$13,082 </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$12,623 </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$12,688 </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$11,713 </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$13,518 </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$16,099 </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$17,196 </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$16,779 </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163">
                <a:tc>
                  <a:txBody>
                    <a:bodyPr/>
                    <a:lstStyle/>
                    <a:p>
                      <a:pPr algn="l" fontAlgn="t"/>
                      <a:r>
                        <a:rPr lang="en-US" sz="1000" u="none" strike="noStrike">
                          <a:effectLst/>
                        </a:rPr>
                        <a:t>Goodwill Amortized</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sk-SK" sz="1000" u="none" strike="noStrike">
                          <a:effectLst/>
                        </a:rPr>
                        <a:t> </a:t>
                      </a:r>
                      <a:endParaRPr lang="sk-SK"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sk-SK" sz="1000" u="none" strike="noStrike">
                          <a:effectLst/>
                        </a:rPr>
                        <a:t> </a:t>
                      </a:r>
                      <a:endParaRPr lang="sk-SK"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sk-SK" sz="1000" u="none" strike="noStrike" dirty="0">
                          <a:effectLst/>
                        </a:rPr>
                        <a:t> </a:t>
                      </a:r>
                      <a:endParaRPr lang="sk-SK" sz="1000" b="0" i="0" u="none" strike="noStrike" dirty="0">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sk-SK" sz="1000" u="none" strike="noStrike">
                          <a:effectLst/>
                        </a:rPr>
                        <a:t> </a:t>
                      </a:r>
                      <a:endParaRPr lang="sk-SK"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sk-SK" sz="1000" u="none" strike="noStrike">
                          <a:effectLst/>
                        </a:rPr>
                        <a:t> </a:t>
                      </a:r>
                      <a:endParaRPr lang="sk-SK"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sk-SK" sz="1000" u="none" strike="noStrike">
                          <a:effectLst/>
                        </a:rPr>
                        <a:t> </a:t>
                      </a:r>
                      <a:endParaRPr lang="sk-SK"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sk-SK" sz="1000" u="none" strike="noStrike">
                          <a:effectLst/>
                        </a:rPr>
                        <a:t> </a:t>
                      </a:r>
                      <a:endParaRPr lang="sk-SK"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sk-SK" sz="1000" u="none" strike="noStrike">
                          <a:effectLst/>
                        </a:rPr>
                        <a:t> </a:t>
                      </a:r>
                      <a:endParaRPr lang="sk-SK"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$671 </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$609 </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163">
                <a:tc>
                  <a:txBody>
                    <a:bodyPr/>
                    <a:lstStyle/>
                    <a:p>
                      <a:pPr algn="l" fontAlgn="t"/>
                      <a:r>
                        <a:rPr lang="en-US" sz="1000" u="none" strike="noStrike">
                          <a:effectLst/>
                        </a:rPr>
                        <a:t>Capital Expenditure</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$(22,922)</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dirty="0">
                          <a:effectLst/>
                        </a:rPr>
                        <a:t> $(24,576)</a:t>
                      </a:r>
                      <a:endParaRPr lang="en-US" sz="1000" b="0" i="0" u="none" strike="noStrike" dirty="0">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dirty="0">
                          <a:effectLst/>
                        </a:rPr>
                        <a:t> $(35,065)</a:t>
                      </a:r>
                      <a:endParaRPr lang="en-US" sz="1000" b="0" i="0" u="none" strike="noStrike" dirty="0">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dirty="0">
                          <a:effectLst/>
                        </a:rPr>
                        <a:t> $(26,516)</a:t>
                      </a:r>
                      <a:endParaRPr lang="en-US" sz="1000" b="0" i="0" u="none" strike="noStrike" dirty="0">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is-IS" sz="1000" u="none" strike="noStrike">
                          <a:effectLst/>
                        </a:rPr>
                        <a:t> $(26,940)</a:t>
                      </a:r>
                      <a:endParaRPr lang="is-I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$(26,301)</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$(32,576)</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$(39,975)</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$(31,676)</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000" u="none" strike="noStrike">
                          <a:effectLst/>
                        </a:rPr>
                        <a:t> $(26,131)</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163">
                <a:tc>
                  <a:txBody>
                    <a:bodyPr/>
                    <a:lstStyle/>
                    <a:p>
                      <a:pPr algn="l" fontAlgn="b"/>
                      <a:r>
                        <a:rPr lang="en-US" sz="1000" u="none" strike="noStrike">
                          <a:effectLst/>
                        </a:rPr>
                        <a:t> - Change in WC</a:t>
                      </a:r>
                      <a:endParaRPr lang="en-US" sz="1000" b="0"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a:effectLst/>
                        </a:rPr>
                        <a:t> $4,052 </a:t>
                      </a:r>
                      <a:endParaRPr lang="en-US" sz="1000" b="0"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dirty="0">
                          <a:effectLst/>
                        </a:rPr>
                        <a:t> $6,206 </a:t>
                      </a:r>
                      <a:endParaRPr lang="en-US" sz="1000" b="0" i="0" u="none" strike="noStrike" dirty="0">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dirty="0">
                          <a:effectLst/>
                        </a:rPr>
                        <a:t> $(7,935)</a:t>
                      </a:r>
                      <a:endParaRPr lang="en-US" sz="1000" b="0" i="0" u="none" strike="noStrike" dirty="0">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a:effectLst/>
                        </a:rPr>
                        <a:t> $2,331 </a:t>
                      </a:r>
                      <a:endParaRPr lang="en-US" sz="1000" b="0"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dirty="0">
                          <a:effectLst/>
                        </a:rPr>
                        <a:t> $5,929 </a:t>
                      </a:r>
                      <a:endParaRPr lang="en-US" sz="1000" b="0" i="0" u="none" strike="noStrike" dirty="0">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a:effectLst/>
                        </a:rPr>
                        <a:t> $6,471 </a:t>
                      </a:r>
                      <a:endParaRPr lang="en-US" sz="1000" b="0"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a:effectLst/>
                        </a:rPr>
                        <a:t> $(3,391)</a:t>
                      </a:r>
                      <a:endParaRPr lang="en-US" sz="1000" b="0"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a:effectLst/>
                        </a:rPr>
                        <a:t> $(2,988)</a:t>
                      </a:r>
                      <a:endParaRPr lang="en-US" sz="1000" b="0"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a:effectLst/>
                        </a:rPr>
                        <a:t> $(6,405)</a:t>
                      </a:r>
                      <a:endParaRPr lang="en-US" sz="1000" b="0"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a:effectLst/>
                        </a:rPr>
                        <a:t> $(5,521)</a:t>
                      </a:r>
                      <a:endParaRPr lang="en-US" sz="1000" b="0"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163">
                <a:tc>
                  <a:txBody>
                    <a:bodyPr/>
                    <a:lstStyle/>
                    <a:p>
                      <a:pPr algn="l" fontAlgn="t"/>
                      <a:r>
                        <a:rPr lang="en-US" sz="1000" u="none" strike="noStrike">
                          <a:effectLst/>
                        </a:rPr>
                        <a:t> - *(Debt repaid - Debt issued)</a:t>
                      </a:r>
                      <a:endParaRPr lang="en-US" sz="1000" b="0" i="0" u="none" strike="noStrike">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a:effectLst/>
                        </a:rPr>
                        <a:t> $(2,106)</a:t>
                      </a:r>
                      <a:endParaRPr lang="en-US" sz="1000" b="0"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dirty="0">
                          <a:effectLst/>
                        </a:rPr>
                        <a:t> $(1,314)</a:t>
                      </a:r>
                      <a:endParaRPr lang="en-US" sz="1000" b="0" i="0" u="none" strike="noStrike" dirty="0">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a:effectLst/>
                        </a:rPr>
                        <a:t> $(4,826)</a:t>
                      </a:r>
                      <a:endParaRPr lang="en-US" sz="1000" b="0"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a:effectLst/>
                        </a:rPr>
                        <a:t> $(10,701)</a:t>
                      </a:r>
                      <a:endParaRPr lang="en-US" sz="1000" b="0"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is-IS" sz="1000" u="none" strike="noStrike">
                          <a:effectLst/>
                        </a:rPr>
                        <a:t> $(9,256)</a:t>
                      </a:r>
                      <a:endParaRPr lang="is-IS" sz="1000" b="0"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dirty="0">
                          <a:effectLst/>
                        </a:rPr>
                        <a:t> $7,124 </a:t>
                      </a:r>
                      <a:endParaRPr lang="en-US" sz="1000" b="0" i="0" u="none" strike="noStrike" dirty="0">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a:effectLst/>
                        </a:rPr>
                        <a:t> $17 </a:t>
                      </a:r>
                      <a:endParaRPr lang="en-US" sz="1000" b="0"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dirty="0">
                          <a:effectLst/>
                        </a:rPr>
                        <a:t> $(5,395)</a:t>
                      </a:r>
                      <a:endParaRPr lang="en-US" sz="1000" b="0" i="0" u="none" strike="noStrike" dirty="0">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dirty="0">
                          <a:effectLst/>
                        </a:rPr>
                        <a:t> $(357)</a:t>
                      </a:r>
                      <a:endParaRPr lang="en-US" sz="1000" b="0" i="0" u="none" strike="noStrike" dirty="0">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dirty="0">
                          <a:effectLst/>
                        </a:rPr>
                        <a:t> $(14,891)</a:t>
                      </a:r>
                      <a:endParaRPr lang="en-US" sz="1000" b="0" i="0" u="none" strike="noStrike" dirty="0">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163">
                <a:tc>
                  <a:txBody>
                    <a:bodyPr/>
                    <a:lstStyle/>
                    <a:p>
                      <a:pPr algn="l" fontAlgn="t"/>
                      <a:r>
                        <a:rPr lang="en-US" sz="1000" u="none" strike="noStrike" dirty="0">
                          <a:effectLst/>
                        </a:rPr>
                        <a:t>FCFE</a:t>
                      </a:r>
                      <a:endParaRPr lang="en-US" sz="1000" b="1" i="0" u="none" strike="noStrike" dirty="0">
                        <a:solidFill>
                          <a:srgbClr val="000000"/>
                        </a:solidFill>
                        <a:effectLst/>
                        <a:latin typeface="Calibri" charset="0"/>
                      </a:endParaRPr>
                    </a:p>
                  </a:txBody>
                  <a:tcPr marL="9297" marR="9297" marT="929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dirty="0">
                          <a:effectLst/>
                        </a:rPr>
                        <a:t> $12,985 </a:t>
                      </a:r>
                      <a:endParaRPr lang="en-US" sz="1000" b="1" i="0" u="none" strike="noStrike" dirty="0">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dirty="0">
                          <a:effectLst/>
                        </a:rPr>
                        <a:t> $14,426 </a:t>
                      </a:r>
                      <a:endParaRPr lang="en-US" sz="1000" b="1" i="0" u="none" strike="noStrike" dirty="0">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dirty="0">
                          <a:effectLst/>
                        </a:rPr>
                        <a:t> $17,055 </a:t>
                      </a:r>
                      <a:endParaRPr lang="en-US" sz="1000" b="1" i="0" u="none" strike="noStrike" dirty="0">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a:effectLst/>
                        </a:rPr>
                        <a:t> $6,995 </a:t>
                      </a:r>
                      <a:endParaRPr lang="en-US" sz="1000" b="1"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dirty="0">
                          <a:effectLst/>
                        </a:rPr>
                        <a:t> $9,202 </a:t>
                      </a:r>
                      <a:endParaRPr lang="en-US" sz="1000" b="1" i="0" u="none" strike="noStrike" dirty="0">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a:effectLst/>
                        </a:rPr>
                        <a:t> $2,643 </a:t>
                      </a:r>
                      <a:endParaRPr lang="en-US" sz="1000" b="1" i="0" u="none" strike="noStrike">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dirty="0">
                          <a:effectLst/>
                        </a:rPr>
                        <a:t> $11,028 </a:t>
                      </a:r>
                      <a:endParaRPr lang="en-US" sz="1000" b="1" i="0" u="none" strike="noStrike" dirty="0">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dirty="0">
                          <a:effectLst/>
                        </a:rPr>
                        <a:t> $878 </a:t>
                      </a:r>
                      <a:endParaRPr lang="en-US" sz="1000" b="1" i="0" u="none" strike="noStrike" dirty="0">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dirty="0">
                          <a:effectLst/>
                        </a:rPr>
                        <a:t> $7,827 </a:t>
                      </a:r>
                      <a:endParaRPr lang="en-US" sz="1000" b="1" i="0" u="none" strike="noStrike" dirty="0">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000" u="none" strike="noStrike" dirty="0">
                          <a:effectLst/>
                        </a:rPr>
                        <a:t> $13,608 </a:t>
                      </a:r>
                      <a:endParaRPr lang="en-US" sz="1000" b="1" i="0" u="none" strike="noStrike" dirty="0">
                        <a:solidFill>
                          <a:srgbClr val="000000"/>
                        </a:solidFill>
                        <a:effectLst/>
                        <a:latin typeface="Calibri" charset="0"/>
                      </a:endParaRPr>
                    </a:p>
                  </a:txBody>
                  <a:tcPr marL="9297" marR="9297" marT="9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le 1"/>
          <p:cNvSpPr>
            <a:spLocks noGrp="1"/>
          </p:cNvSpPr>
          <p:nvPr>
            <p:ph type="title"/>
          </p:nvPr>
        </p:nvSpPr>
        <p:spPr>
          <a:xfrm>
            <a:off x="612775" y="228600"/>
            <a:ext cx="8153400" cy="990600"/>
          </a:xfrm>
        </p:spPr>
        <p:txBody>
          <a:bodyPr/>
          <a:lstStyle/>
          <a:p>
            <a:pPr eaLnBrk="1" hangingPunct="1"/>
            <a:r>
              <a:rPr lang="en-US" altLang="en-US" dirty="0" smtClean="0">
                <a:ea typeface="ＭＳ Ｐゴシック" charset="-128"/>
              </a:rPr>
              <a:t>Shell: </a:t>
            </a:r>
            <a:r>
              <a:rPr lang="en-US" altLang="en-US" dirty="0">
                <a:ea typeface="ＭＳ Ｐゴシック" charset="-128"/>
              </a:rPr>
              <a:t>Cash Returned vs FCFE</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622807300"/>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Oil Sector: Dividend Payout Ratios</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113423062"/>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292169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Dividends across the peer group..</a:t>
            </a:r>
            <a:endParaRPr lang="en-US" dirty="0"/>
          </a:p>
        </p:txBody>
      </p:sp>
      <p:graphicFrame>
        <p:nvGraphicFramePr>
          <p:cNvPr id="4" name="Content Placeholder 3"/>
          <p:cNvGraphicFramePr>
            <a:graphicFrameLocks noGrp="1"/>
          </p:cNvGraphicFramePr>
          <p:nvPr>
            <p:ph sz="quarter" idx="1"/>
          </p:nvPr>
        </p:nvGraphicFramePr>
        <p:xfrm>
          <a:off x="612775" y="2159112"/>
          <a:ext cx="8153399" cy="3377976"/>
        </p:xfrm>
        <a:graphic>
          <a:graphicData uri="http://schemas.openxmlformats.org/drawingml/2006/table">
            <a:tbl>
              <a:tblPr>
                <a:tableStyleId>{5C22544A-7EE6-4342-B048-85BDC9FD1C3A}</a:tableStyleId>
              </a:tblPr>
              <a:tblGrid>
                <a:gridCol w="3160291"/>
                <a:gridCol w="716534"/>
                <a:gridCol w="791958"/>
                <a:gridCol w="1063487"/>
                <a:gridCol w="610939"/>
                <a:gridCol w="656194"/>
                <a:gridCol w="1153996"/>
              </a:tblGrid>
              <a:tr h="160856">
                <a:tc>
                  <a:txBody>
                    <a:bodyPr/>
                    <a:lstStyle/>
                    <a:p>
                      <a:pPr algn="l" fontAlgn="b"/>
                      <a:r>
                        <a:rPr lang="en-US" sz="900" u="none" strike="noStrike">
                          <a:effectLst/>
                        </a:rPr>
                        <a:t>Company Name</a:t>
                      </a:r>
                      <a:endParaRPr lang="en-US" sz="900" b="0" i="1"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Payout ratio</a:t>
                      </a:r>
                      <a:endParaRPr lang="en-US" sz="900" b="0" i="1"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Dividend Yield</a:t>
                      </a:r>
                      <a:endParaRPr lang="en-US" sz="900" b="0" i="1"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Trailing Net Income</a:t>
                      </a:r>
                      <a:endParaRPr lang="en-US" sz="900" b="0" i="1"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Dividends</a:t>
                      </a:r>
                      <a:endParaRPr lang="en-US" sz="900" b="0" i="1"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FCFE</a:t>
                      </a:r>
                      <a:endParaRPr lang="en-US" sz="900" b="0" i="1"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Dividends + Buybacks</a:t>
                      </a:r>
                      <a:endParaRPr lang="en-US" sz="900" b="0" i="1"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Exxon Mobil Corporation (NYSE:XOM)</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59.98%</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3.68%</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$19,940.00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$11,960.00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$3,589.00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$18,563.00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PetroChina Co. Ltd. (SEHK:857)</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65.86%</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1.95%</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$6,564.00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$4,323.20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-$1,785.75</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$4,323.20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Chevron Corporation (NYSE:CVX)</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92.47%</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4.72%</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$8,646.00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$7,995.00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-$2,825.00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$9,233.00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Royal Dutch Shell plc (ENXTAM:RDSA)</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663.01%</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7.28%</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$1,595.00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$10,575.00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$3,436.00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$12,030.00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TOTAL S.A. (ENXTPA:FP)</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378.01%</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3.83%</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$1,055.00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$3,988.00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-$7,778.00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$4,225.00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pt-BR" sz="900" u="none" strike="noStrike">
                          <a:effectLst/>
                        </a:rPr>
                        <a:t>BP p.l.c. (LSE:BP.)</a:t>
                      </a:r>
                      <a:endParaRPr lang="pt-B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NA</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6.12%</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-$7,582.00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$5,848.00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-$3,302.00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$6,641.00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China Petroleum &amp; Chemical Corp. (SEHK:386)</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cs-CZ" sz="900" u="none" strike="noStrike">
                          <a:effectLst/>
                        </a:rPr>
                        <a:t>111.59%</a:t>
                      </a:r>
                      <a:endParaRPr lang="cs-CZ"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4.31%</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$3,413.40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$3,809.10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$3,479.30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$3,809.10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Eni SpA (BIT:ENI)</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NA</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7.14%</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-$3,063.40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$3,871.40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$1,684.10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$3,969.60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Occidental Petroleum Corporation (NYSE:OXY)</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NA</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4.40%</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-$6,064.00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$2,251.00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$229.00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$3,254.00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BG Group plc (LSE:BG.)</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NA</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1.97%</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-$2,667.00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$980.00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-$5,784.00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$980.00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Statoil ASA (OB:STL)</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NA</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6.03%</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-$4,359.40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$2,683.60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-$6,726.60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$2,683.60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Public Joint Stock Company Gazprom (MICEX:GAZP)</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43.34%</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6.89%</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$6,917.30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$2,998.30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-$16,544.70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$2,998.30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Suncor Energy Inc. (TSX:SU)</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1701.26%</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3.28%</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$71.70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$1,219.80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-$1,267.60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$1,617.70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Imperial Oil Ltd. (TSX:IMO)</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26.02%</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nb-NO" sz="900" u="none" strike="noStrike">
                          <a:effectLst/>
                        </a:rPr>
                        <a:t>1.20%</a:t>
                      </a:r>
                      <a:endParaRPr lang="nb-NO"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$1,262.30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$328.50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-$1,236.20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$328.50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Public Joint Stock Company Oil Company LUKOIL (MICEX:LKOH)</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146.75%</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8.34%</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$1,322.00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$1,940.00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$2,021.00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$1,940.00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PTT Public Company Limited (SET:PTT)</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NA</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5.63%</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-$245.80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$1,089.10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-$2,596.16</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$1,089.10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Sasol Ltd. (JSE:SOL)</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pt-BR" sz="900" u="none" strike="noStrike">
                          <a:effectLst/>
                        </a:rPr>
                        <a:t>42.87%</a:t>
                      </a:r>
                      <a:endParaRPr lang="pt-BR"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5.92%</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$2,446.10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$1,048.60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$243.70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$1,048.60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Open Joint Stock Company Surgutneftegas (MICEX:SNGS)</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pt-BR" sz="900" u="none" strike="noStrike">
                          <a:effectLst/>
                        </a:rPr>
                        <a:t>2.69%</a:t>
                      </a:r>
                      <a:endParaRPr lang="pt-BR"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2.54%</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$15,939.90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$428.70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$14,263.50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$428.70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Repsol, S.A. (CATS:REP)</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61.27%</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3.59%</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$890.60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$545.70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-$9,348.80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$1,024.50</a:t>
                      </a:r>
                      <a:endParaRPr lang="en-US" sz="900" b="0" i="0" u="none" strike="noStrike">
                        <a:solidFill>
                          <a:srgbClr val="000000"/>
                        </a:solidFill>
                        <a:effectLst/>
                        <a:latin typeface="Calibri" charset="0"/>
                      </a:endParaRPr>
                    </a:p>
                  </a:txBody>
                  <a:tcPr marL="10054" marR="10054" marT="10054" marB="0" anchor="b"/>
                </a:tc>
              </a:tr>
              <a:tr h="160856">
                <a:tc>
                  <a:txBody>
                    <a:bodyPr/>
                    <a:lstStyle/>
                    <a:p>
                      <a:pPr algn="l" fontAlgn="b"/>
                      <a:r>
                        <a:rPr lang="en-US" sz="900" u="none" strike="noStrike">
                          <a:effectLst/>
                        </a:rPr>
                        <a:t>Ecopetrol SA (BVC:ECOPETROL)</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364.05%</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hr-HR" sz="900" u="none" strike="noStrike">
                          <a:effectLst/>
                        </a:rPr>
                        <a:t>13.00%</a:t>
                      </a:r>
                      <a:endParaRPr lang="hr-HR"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$523.20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$1,904.70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a:effectLst/>
                        </a:rPr>
                        <a:t>-$3,847.00</a:t>
                      </a:r>
                      <a:endParaRPr lang="en-US" sz="900" b="0" i="0" u="none" strike="noStrike">
                        <a:solidFill>
                          <a:srgbClr val="000000"/>
                        </a:solidFill>
                        <a:effectLst/>
                        <a:latin typeface="Calibri" charset="0"/>
                      </a:endParaRPr>
                    </a:p>
                  </a:txBody>
                  <a:tcPr marL="10054" marR="10054" marT="10054" marB="0" anchor="b"/>
                </a:tc>
                <a:tc>
                  <a:txBody>
                    <a:bodyPr/>
                    <a:lstStyle/>
                    <a:p>
                      <a:pPr algn="ctr" fontAlgn="b"/>
                      <a:r>
                        <a:rPr lang="en-US" sz="900" u="none" strike="noStrike" dirty="0">
                          <a:effectLst/>
                        </a:rPr>
                        <a:t>$1,904.70</a:t>
                      </a:r>
                      <a:endParaRPr lang="en-US" sz="900" b="0" i="0" u="none" strike="noStrike" dirty="0">
                        <a:solidFill>
                          <a:srgbClr val="000000"/>
                        </a:solidFill>
                        <a:effectLst/>
                        <a:latin typeface="Calibri" charset="0"/>
                      </a:endParaRPr>
                    </a:p>
                  </a:txBody>
                  <a:tcPr marL="10054" marR="10054" marT="10054" marB="0" anchor="b"/>
                </a:tc>
              </a:tr>
            </a:tbl>
          </a:graphicData>
        </a:graphic>
      </p:graphicFrame>
    </p:spTree>
    <p:extLst>
      <p:ext uri="{BB962C8B-B14F-4D97-AF65-F5344CB8AC3E}">
        <p14:creationId xmlns:p14="http://schemas.microsoft.com/office/powerpoint/2010/main" val="2973711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a:xfrm>
            <a:off x="612775" y="228600"/>
            <a:ext cx="8153400" cy="990600"/>
          </a:xfrm>
        </p:spPr>
        <p:txBody>
          <a:bodyPr>
            <a:normAutofit fontScale="90000"/>
          </a:bodyPr>
          <a:lstStyle/>
          <a:p>
            <a:pPr eaLnBrk="1" fontAlgn="auto" hangingPunct="1">
              <a:spcAft>
                <a:spcPts val="0"/>
              </a:spcAft>
              <a:defRPr/>
            </a:pPr>
            <a:r>
              <a:rPr lang="en-US" smtClean="0">
                <a:ea typeface="+mj-ea"/>
                <a:cs typeface="+mj-cs"/>
              </a:rPr>
              <a:t>A Practical Framework for Analyzing Dividend Policy</a:t>
            </a:r>
            <a:endParaRPr lang="en-US">
              <a:ea typeface="+mj-ea"/>
              <a:cs typeface="+mj-cs"/>
            </a:endParaRPr>
          </a:p>
        </p:txBody>
      </p:sp>
      <p:sp>
        <p:nvSpPr>
          <p:cNvPr id="139266"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sp>
        <p:nvSpPr>
          <p:cNvPr id="139267" name="AutoShape 3"/>
          <p:cNvSpPr>
            <a:spLocks noChangeArrowheads="1"/>
          </p:cNvSpPr>
          <p:nvPr/>
        </p:nvSpPr>
        <p:spPr bwMode="auto">
          <a:xfrm>
            <a:off x="6453188" y="5432425"/>
            <a:ext cx="1179512"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39268" name="AutoShape 4"/>
          <p:cNvSpPr>
            <a:spLocks noChangeArrowheads="1"/>
          </p:cNvSpPr>
          <p:nvPr/>
        </p:nvSpPr>
        <p:spPr bwMode="auto">
          <a:xfrm>
            <a:off x="5256213" y="5432425"/>
            <a:ext cx="860425" cy="541338"/>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39269" name="AutoShape 5"/>
          <p:cNvSpPr>
            <a:spLocks noChangeArrowheads="1"/>
          </p:cNvSpPr>
          <p:nvPr/>
        </p:nvSpPr>
        <p:spPr bwMode="auto">
          <a:xfrm>
            <a:off x="3892550" y="5416550"/>
            <a:ext cx="1184275"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39270" name="AutoShape 6"/>
          <p:cNvSpPr>
            <a:spLocks noChangeArrowheads="1"/>
          </p:cNvSpPr>
          <p:nvPr/>
        </p:nvSpPr>
        <p:spPr bwMode="auto">
          <a:xfrm>
            <a:off x="2292350" y="5416550"/>
            <a:ext cx="1268413" cy="557213"/>
          </a:xfrm>
          <a:prstGeom prst="roundRect">
            <a:avLst>
              <a:gd name="adj" fmla="val 28005"/>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39271" name="Rectangle 7"/>
          <p:cNvSpPr>
            <a:spLocks noChangeArrowheads="1"/>
          </p:cNvSpPr>
          <p:nvPr/>
        </p:nvSpPr>
        <p:spPr bwMode="auto">
          <a:xfrm>
            <a:off x="6532563" y="4714875"/>
            <a:ext cx="939800" cy="3016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39272" name="Rectangle 8"/>
          <p:cNvSpPr>
            <a:spLocks noChangeArrowheads="1"/>
          </p:cNvSpPr>
          <p:nvPr/>
        </p:nvSpPr>
        <p:spPr bwMode="auto">
          <a:xfrm>
            <a:off x="5256213" y="4714875"/>
            <a:ext cx="985837" cy="3079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39273" name="Rectangle 9"/>
          <p:cNvSpPr>
            <a:spLocks noChangeArrowheads="1"/>
          </p:cNvSpPr>
          <p:nvPr/>
        </p:nvSpPr>
        <p:spPr bwMode="auto">
          <a:xfrm>
            <a:off x="3900488" y="4654550"/>
            <a:ext cx="1046162" cy="522288"/>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39274" name="Rectangle 10"/>
          <p:cNvSpPr>
            <a:spLocks noChangeArrowheads="1"/>
          </p:cNvSpPr>
          <p:nvPr/>
        </p:nvSpPr>
        <p:spPr bwMode="auto">
          <a:xfrm>
            <a:off x="2368550" y="4654550"/>
            <a:ext cx="1344613" cy="601663"/>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39275" name="AutoShape 11"/>
          <p:cNvSpPr>
            <a:spLocks noChangeArrowheads="1"/>
          </p:cNvSpPr>
          <p:nvPr/>
        </p:nvSpPr>
        <p:spPr bwMode="auto">
          <a:xfrm>
            <a:off x="5176838" y="3587750"/>
            <a:ext cx="2360612" cy="7921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39276" name="AutoShape 12"/>
          <p:cNvSpPr>
            <a:spLocks noChangeArrowheads="1"/>
          </p:cNvSpPr>
          <p:nvPr/>
        </p:nvSpPr>
        <p:spPr bwMode="auto">
          <a:xfrm>
            <a:off x="2292350" y="3511550"/>
            <a:ext cx="2770188" cy="868363"/>
          </a:xfrm>
          <a:prstGeom prst="roundRect">
            <a:avLst>
              <a:gd name="adj" fmla="val 19676"/>
            </a:avLst>
          </a:prstGeom>
          <a:solidFill>
            <a:srgbClr val="FFFFFF"/>
          </a:solidFill>
          <a:ln w="12700">
            <a:solidFill>
              <a:srgbClr val="000000"/>
            </a:solidFill>
            <a:round/>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39277" name="Rectangle 13"/>
          <p:cNvSpPr>
            <a:spLocks noChangeArrowheads="1"/>
          </p:cNvSpPr>
          <p:nvPr/>
        </p:nvSpPr>
        <p:spPr bwMode="auto">
          <a:xfrm>
            <a:off x="5335588" y="3040063"/>
            <a:ext cx="1516062" cy="306387"/>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39278" name="Rectangle 14"/>
          <p:cNvSpPr>
            <a:spLocks noChangeArrowheads="1"/>
          </p:cNvSpPr>
          <p:nvPr/>
        </p:nvSpPr>
        <p:spPr bwMode="auto">
          <a:xfrm>
            <a:off x="2444750" y="2978150"/>
            <a:ext cx="1431925" cy="36512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39279" name="Rectangle 15"/>
          <p:cNvSpPr>
            <a:spLocks noChangeArrowheads="1"/>
          </p:cNvSpPr>
          <p:nvPr/>
        </p:nvSpPr>
        <p:spPr bwMode="auto">
          <a:xfrm>
            <a:off x="2863850" y="1844675"/>
            <a:ext cx="4521200" cy="892175"/>
          </a:xfrm>
          <a:prstGeom prst="rect">
            <a:avLst/>
          </a:prstGeom>
          <a:solidFill>
            <a:srgbClr val="FFFFFF"/>
          </a:solidFill>
          <a:ln w="12700">
            <a:solidFill>
              <a:srgbClr val="000000"/>
            </a:solidFill>
            <a:miter lim="800000"/>
            <a:headEnd/>
            <a:tailEnd/>
          </a:ln>
        </p:spPr>
        <p:txBody>
          <a:bodyPr wrap="none" anchor="ct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endParaRPr lang="en-US" altLang="en-US" sz="2400">
              <a:latin typeface="Times" charset="0"/>
            </a:endParaRPr>
          </a:p>
        </p:txBody>
      </p:sp>
      <p:sp>
        <p:nvSpPr>
          <p:cNvPr id="139280" name="Rectangle 16"/>
          <p:cNvSpPr>
            <a:spLocks noChangeArrowheads="1"/>
          </p:cNvSpPr>
          <p:nvPr/>
        </p:nvSpPr>
        <p:spPr bwMode="auto">
          <a:xfrm>
            <a:off x="2932113" y="1852613"/>
            <a:ext cx="45148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How much did the firm pay out? How much could it have afforded to pay out?</a:t>
            </a:r>
          </a:p>
        </p:txBody>
      </p:sp>
      <p:sp>
        <p:nvSpPr>
          <p:cNvPr id="139281" name="Rectangle 17"/>
          <p:cNvSpPr>
            <a:spLocks noChangeArrowheads="1"/>
          </p:cNvSpPr>
          <p:nvPr/>
        </p:nvSpPr>
        <p:spPr bwMode="auto">
          <a:xfrm>
            <a:off x="2932113" y="1978025"/>
            <a:ext cx="1712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it could have paid out</a:t>
            </a:r>
          </a:p>
        </p:txBody>
      </p:sp>
      <p:sp>
        <p:nvSpPr>
          <p:cNvPr id="139282" name="Rectangle 18"/>
          <p:cNvSpPr>
            <a:spLocks noChangeArrowheads="1"/>
          </p:cNvSpPr>
          <p:nvPr/>
        </p:nvSpPr>
        <p:spPr bwMode="auto">
          <a:xfrm>
            <a:off x="4846638" y="1978025"/>
            <a:ext cx="15287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it actually paid out</a:t>
            </a:r>
          </a:p>
        </p:txBody>
      </p:sp>
      <p:sp>
        <p:nvSpPr>
          <p:cNvPr id="139283" name="Rectangle 19"/>
          <p:cNvSpPr>
            <a:spLocks noChangeArrowheads="1"/>
          </p:cNvSpPr>
          <p:nvPr/>
        </p:nvSpPr>
        <p:spPr bwMode="auto">
          <a:xfrm>
            <a:off x="2932113" y="2101850"/>
            <a:ext cx="8302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Net Income</a:t>
            </a:r>
          </a:p>
        </p:txBody>
      </p:sp>
      <p:sp>
        <p:nvSpPr>
          <p:cNvPr id="139284" name="Rectangle 20"/>
          <p:cNvSpPr>
            <a:spLocks noChangeArrowheads="1"/>
          </p:cNvSpPr>
          <p:nvPr/>
        </p:nvSpPr>
        <p:spPr bwMode="auto">
          <a:xfrm>
            <a:off x="4846638" y="2101850"/>
            <a:ext cx="73818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Dividends</a:t>
            </a:r>
          </a:p>
        </p:txBody>
      </p:sp>
      <p:sp>
        <p:nvSpPr>
          <p:cNvPr id="139285" name="Rectangle 21"/>
          <p:cNvSpPr>
            <a:spLocks noChangeArrowheads="1"/>
          </p:cNvSpPr>
          <p:nvPr/>
        </p:nvSpPr>
        <p:spPr bwMode="auto">
          <a:xfrm>
            <a:off x="2932113" y="2225675"/>
            <a:ext cx="16621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(Cap Ex - Depr</a:t>
            </a:r>
            <a:r>
              <a:rPr lang="ja-JP" altLang="en-US" sz="1000">
                <a:solidFill>
                  <a:srgbClr val="000000"/>
                </a:solidFill>
                <a:latin typeface="Helvetica" charset="0"/>
              </a:rPr>
              <a:t>’</a:t>
            </a:r>
            <a:r>
              <a:rPr lang="en-US" altLang="ja-JP" sz="1000">
                <a:solidFill>
                  <a:srgbClr val="000000"/>
                </a:solidFill>
                <a:latin typeface="Helvetica" charset="0"/>
              </a:rPr>
              <a:t>n) (1-DR)</a:t>
            </a:r>
            <a:endParaRPr lang="en-US" altLang="en-US" sz="1000">
              <a:solidFill>
                <a:srgbClr val="000000"/>
              </a:solidFill>
              <a:latin typeface="Helvetica" charset="0"/>
            </a:endParaRPr>
          </a:p>
        </p:txBody>
      </p:sp>
      <p:sp>
        <p:nvSpPr>
          <p:cNvPr id="139286" name="Rectangle 22"/>
          <p:cNvSpPr>
            <a:spLocks noChangeArrowheads="1"/>
          </p:cNvSpPr>
          <p:nvPr/>
        </p:nvSpPr>
        <p:spPr bwMode="auto">
          <a:xfrm>
            <a:off x="4846638" y="2225675"/>
            <a:ext cx="136366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Equity Repurchase</a:t>
            </a:r>
          </a:p>
        </p:txBody>
      </p:sp>
      <p:sp>
        <p:nvSpPr>
          <p:cNvPr id="139287" name="Rectangle 23"/>
          <p:cNvSpPr>
            <a:spLocks noChangeArrowheads="1"/>
          </p:cNvSpPr>
          <p:nvPr/>
        </p:nvSpPr>
        <p:spPr bwMode="auto">
          <a:xfrm>
            <a:off x="2932113" y="2349500"/>
            <a:ext cx="18399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Chg Working Capital (1-DR)</a:t>
            </a:r>
          </a:p>
        </p:txBody>
      </p:sp>
      <p:sp>
        <p:nvSpPr>
          <p:cNvPr id="139288" name="Rectangle 24"/>
          <p:cNvSpPr>
            <a:spLocks noChangeArrowheads="1"/>
          </p:cNvSpPr>
          <p:nvPr/>
        </p:nvSpPr>
        <p:spPr bwMode="auto">
          <a:xfrm>
            <a:off x="2932113" y="2473325"/>
            <a:ext cx="622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 FCFE</a:t>
            </a:r>
          </a:p>
        </p:txBody>
      </p:sp>
      <p:sp>
        <p:nvSpPr>
          <p:cNvPr id="139289" name="Rectangle 25"/>
          <p:cNvSpPr>
            <a:spLocks noChangeArrowheads="1"/>
          </p:cNvSpPr>
          <p:nvPr/>
        </p:nvSpPr>
        <p:spPr bwMode="auto">
          <a:xfrm>
            <a:off x="2533650" y="297021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pays out too little</a:t>
            </a:r>
          </a:p>
        </p:txBody>
      </p:sp>
      <p:sp>
        <p:nvSpPr>
          <p:cNvPr id="139290" name="Rectangle 26"/>
          <p:cNvSpPr>
            <a:spLocks noChangeArrowheads="1"/>
          </p:cNvSpPr>
          <p:nvPr/>
        </p:nvSpPr>
        <p:spPr bwMode="auto">
          <a:xfrm>
            <a:off x="2533650" y="3094038"/>
            <a:ext cx="12144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FCFE &gt; Dividends</a:t>
            </a:r>
          </a:p>
        </p:txBody>
      </p:sp>
      <p:sp>
        <p:nvSpPr>
          <p:cNvPr id="139291" name="Rectangle 27"/>
          <p:cNvSpPr>
            <a:spLocks noChangeArrowheads="1"/>
          </p:cNvSpPr>
          <p:nvPr/>
        </p:nvSpPr>
        <p:spPr bwMode="auto">
          <a:xfrm>
            <a:off x="5360988" y="3005138"/>
            <a:ext cx="1508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pays out too much</a:t>
            </a:r>
          </a:p>
        </p:txBody>
      </p:sp>
      <p:sp>
        <p:nvSpPr>
          <p:cNvPr id="139292" name="Rectangle 28"/>
          <p:cNvSpPr>
            <a:spLocks noChangeArrowheads="1"/>
          </p:cNvSpPr>
          <p:nvPr/>
        </p:nvSpPr>
        <p:spPr bwMode="auto">
          <a:xfrm>
            <a:off x="5360988" y="3128963"/>
            <a:ext cx="1214437"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FCFE &lt; Dividends</a:t>
            </a:r>
          </a:p>
        </p:txBody>
      </p:sp>
      <p:sp>
        <p:nvSpPr>
          <p:cNvPr id="139293" name="Rectangle 29"/>
          <p:cNvSpPr>
            <a:spLocks noChangeArrowheads="1"/>
          </p:cNvSpPr>
          <p:nvPr/>
        </p:nvSpPr>
        <p:spPr bwMode="auto">
          <a:xfrm>
            <a:off x="2454275" y="3608388"/>
            <a:ext cx="26241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Do you trust managers in the company with</a:t>
            </a:r>
          </a:p>
        </p:txBody>
      </p:sp>
      <p:sp>
        <p:nvSpPr>
          <p:cNvPr id="139294" name="Rectangle 30"/>
          <p:cNvSpPr>
            <a:spLocks noChangeArrowheads="1"/>
          </p:cNvSpPr>
          <p:nvPr/>
        </p:nvSpPr>
        <p:spPr bwMode="auto">
          <a:xfrm>
            <a:off x="2454275" y="3732213"/>
            <a:ext cx="801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your cash?</a:t>
            </a:r>
          </a:p>
        </p:txBody>
      </p:sp>
      <p:sp>
        <p:nvSpPr>
          <p:cNvPr id="139295" name="Rectangle 31"/>
          <p:cNvSpPr>
            <a:spLocks noChangeArrowheads="1"/>
          </p:cNvSpPr>
          <p:nvPr/>
        </p:nvSpPr>
        <p:spPr bwMode="auto">
          <a:xfrm>
            <a:off x="2454275" y="3856038"/>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Look at past project choice:</a:t>
            </a:r>
          </a:p>
        </p:txBody>
      </p:sp>
      <p:sp>
        <p:nvSpPr>
          <p:cNvPr id="139296" name="Rectangle 32"/>
          <p:cNvSpPr>
            <a:spLocks noChangeArrowheads="1"/>
          </p:cNvSpPr>
          <p:nvPr/>
        </p:nvSpPr>
        <p:spPr bwMode="auto">
          <a:xfrm>
            <a:off x="2454275" y="3979863"/>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Compare</a:t>
            </a:r>
          </a:p>
        </p:txBody>
      </p:sp>
      <p:sp>
        <p:nvSpPr>
          <p:cNvPr id="139297" name="Rectangle 33"/>
          <p:cNvSpPr>
            <a:spLocks noChangeArrowheads="1"/>
          </p:cNvSpPr>
          <p:nvPr/>
        </p:nvSpPr>
        <p:spPr bwMode="auto">
          <a:xfrm>
            <a:off x="3092450" y="3979863"/>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ROE to Cost of Equity</a:t>
            </a:r>
          </a:p>
        </p:txBody>
      </p:sp>
      <p:sp>
        <p:nvSpPr>
          <p:cNvPr id="139298" name="Rectangle 34"/>
          <p:cNvSpPr>
            <a:spLocks noChangeArrowheads="1"/>
          </p:cNvSpPr>
          <p:nvPr/>
        </p:nvSpPr>
        <p:spPr bwMode="auto">
          <a:xfrm>
            <a:off x="3092450" y="4103688"/>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ROC to WACC</a:t>
            </a:r>
          </a:p>
        </p:txBody>
      </p:sp>
      <p:sp>
        <p:nvSpPr>
          <p:cNvPr id="139299" name="Rectangle 35"/>
          <p:cNvSpPr>
            <a:spLocks noChangeArrowheads="1"/>
          </p:cNvSpPr>
          <p:nvPr/>
        </p:nvSpPr>
        <p:spPr bwMode="auto">
          <a:xfrm>
            <a:off x="5165725" y="3616325"/>
            <a:ext cx="244633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What investment opportunities does the </a:t>
            </a:r>
          </a:p>
        </p:txBody>
      </p:sp>
      <p:sp>
        <p:nvSpPr>
          <p:cNvPr id="139300" name="Rectangle 36"/>
          <p:cNvSpPr>
            <a:spLocks noChangeArrowheads="1"/>
          </p:cNvSpPr>
          <p:nvPr/>
        </p:nvSpPr>
        <p:spPr bwMode="auto">
          <a:xfrm>
            <a:off x="5165725" y="3740150"/>
            <a:ext cx="773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i="1">
                <a:solidFill>
                  <a:srgbClr val="000000"/>
                </a:solidFill>
                <a:latin typeface="Helvetica" charset="0"/>
              </a:rPr>
              <a:t>firm have?</a:t>
            </a:r>
          </a:p>
        </p:txBody>
      </p:sp>
      <p:sp>
        <p:nvSpPr>
          <p:cNvPr id="139301" name="Rectangle 37"/>
          <p:cNvSpPr>
            <a:spLocks noChangeArrowheads="1"/>
          </p:cNvSpPr>
          <p:nvPr/>
        </p:nvSpPr>
        <p:spPr bwMode="auto">
          <a:xfrm>
            <a:off x="5165725" y="3863975"/>
            <a:ext cx="1727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Look at past project choice:</a:t>
            </a:r>
          </a:p>
        </p:txBody>
      </p:sp>
      <p:sp>
        <p:nvSpPr>
          <p:cNvPr id="139302" name="Rectangle 38"/>
          <p:cNvSpPr>
            <a:spLocks noChangeArrowheads="1"/>
          </p:cNvSpPr>
          <p:nvPr/>
        </p:nvSpPr>
        <p:spPr bwMode="auto">
          <a:xfrm>
            <a:off x="5165725" y="3989388"/>
            <a:ext cx="703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Compare</a:t>
            </a:r>
          </a:p>
        </p:txBody>
      </p:sp>
      <p:sp>
        <p:nvSpPr>
          <p:cNvPr id="139303" name="Rectangle 39"/>
          <p:cNvSpPr>
            <a:spLocks noChangeArrowheads="1"/>
          </p:cNvSpPr>
          <p:nvPr/>
        </p:nvSpPr>
        <p:spPr bwMode="auto">
          <a:xfrm>
            <a:off x="5803900" y="3989388"/>
            <a:ext cx="14239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ROE to Cost of Equity</a:t>
            </a:r>
          </a:p>
        </p:txBody>
      </p:sp>
      <p:sp>
        <p:nvSpPr>
          <p:cNvPr id="139304" name="Rectangle 40"/>
          <p:cNvSpPr>
            <a:spLocks noChangeArrowheads="1"/>
          </p:cNvSpPr>
          <p:nvPr/>
        </p:nvSpPr>
        <p:spPr bwMode="auto">
          <a:xfrm>
            <a:off x="5803900" y="4113213"/>
            <a:ext cx="10271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ROC to WACC</a:t>
            </a:r>
          </a:p>
        </p:txBody>
      </p:sp>
      <p:sp>
        <p:nvSpPr>
          <p:cNvPr id="139305" name="Rectangle 41"/>
          <p:cNvSpPr>
            <a:spLocks noChangeArrowheads="1"/>
          </p:cNvSpPr>
          <p:nvPr/>
        </p:nvSpPr>
        <p:spPr bwMode="auto">
          <a:xfrm>
            <a:off x="2374900" y="4645025"/>
            <a:ext cx="1260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history of </a:t>
            </a:r>
          </a:p>
        </p:txBody>
      </p:sp>
      <p:sp>
        <p:nvSpPr>
          <p:cNvPr id="139306" name="Rectangle 42"/>
          <p:cNvSpPr>
            <a:spLocks noChangeArrowheads="1"/>
          </p:cNvSpPr>
          <p:nvPr/>
        </p:nvSpPr>
        <p:spPr bwMode="auto">
          <a:xfrm>
            <a:off x="2374900" y="4768850"/>
            <a:ext cx="1317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good project choice </a:t>
            </a:r>
          </a:p>
        </p:txBody>
      </p:sp>
      <p:sp>
        <p:nvSpPr>
          <p:cNvPr id="139307" name="Rectangle 43"/>
          <p:cNvSpPr>
            <a:spLocks noChangeArrowheads="1"/>
          </p:cNvSpPr>
          <p:nvPr/>
        </p:nvSpPr>
        <p:spPr bwMode="auto">
          <a:xfrm>
            <a:off x="2374900" y="4892675"/>
            <a:ext cx="13604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and good projects in </a:t>
            </a:r>
          </a:p>
        </p:txBody>
      </p:sp>
      <p:sp>
        <p:nvSpPr>
          <p:cNvPr id="139308" name="Rectangle 44"/>
          <p:cNvSpPr>
            <a:spLocks noChangeArrowheads="1"/>
          </p:cNvSpPr>
          <p:nvPr/>
        </p:nvSpPr>
        <p:spPr bwMode="auto">
          <a:xfrm>
            <a:off x="2374900" y="501650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the future</a:t>
            </a:r>
          </a:p>
        </p:txBody>
      </p:sp>
      <p:sp>
        <p:nvSpPr>
          <p:cNvPr id="139309" name="Rectangle 45"/>
          <p:cNvSpPr>
            <a:spLocks noChangeArrowheads="1"/>
          </p:cNvSpPr>
          <p:nvPr/>
        </p:nvSpPr>
        <p:spPr bwMode="auto">
          <a:xfrm>
            <a:off x="3889375" y="4645025"/>
            <a:ext cx="1084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history</a:t>
            </a:r>
          </a:p>
        </p:txBody>
      </p:sp>
      <p:sp>
        <p:nvSpPr>
          <p:cNvPr id="139310" name="Rectangle 46"/>
          <p:cNvSpPr>
            <a:spLocks noChangeArrowheads="1"/>
          </p:cNvSpPr>
          <p:nvPr/>
        </p:nvSpPr>
        <p:spPr bwMode="auto">
          <a:xfrm>
            <a:off x="3889375" y="4768850"/>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of poor project </a:t>
            </a:r>
          </a:p>
        </p:txBody>
      </p:sp>
      <p:sp>
        <p:nvSpPr>
          <p:cNvPr id="139311" name="Rectangle 47"/>
          <p:cNvSpPr>
            <a:spLocks noChangeArrowheads="1"/>
          </p:cNvSpPr>
          <p:nvPr/>
        </p:nvSpPr>
        <p:spPr bwMode="auto">
          <a:xfrm>
            <a:off x="3889375" y="4892675"/>
            <a:ext cx="54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choice</a:t>
            </a:r>
          </a:p>
        </p:txBody>
      </p:sp>
      <p:sp>
        <p:nvSpPr>
          <p:cNvPr id="139312" name="Rectangle 48"/>
          <p:cNvSpPr>
            <a:spLocks noChangeArrowheads="1"/>
          </p:cNvSpPr>
          <p:nvPr/>
        </p:nvSpPr>
        <p:spPr bwMode="auto">
          <a:xfrm>
            <a:off x="5245100" y="4645025"/>
            <a:ext cx="1028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good </a:t>
            </a:r>
          </a:p>
        </p:txBody>
      </p:sp>
      <p:sp>
        <p:nvSpPr>
          <p:cNvPr id="139313" name="Rectangle 49"/>
          <p:cNvSpPr>
            <a:spLocks noChangeArrowheads="1"/>
          </p:cNvSpPr>
          <p:nvPr/>
        </p:nvSpPr>
        <p:spPr bwMode="auto">
          <a:xfrm>
            <a:off x="5245100"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projects</a:t>
            </a:r>
          </a:p>
        </p:txBody>
      </p:sp>
      <p:sp>
        <p:nvSpPr>
          <p:cNvPr id="139314" name="Rectangle 50"/>
          <p:cNvSpPr>
            <a:spLocks noChangeArrowheads="1"/>
          </p:cNvSpPr>
          <p:nvPr/>
        </p:nvSpPr>
        <p:spPr bwMode="auto">
          <a:xfrm>
            <a:off x="6600825" y="4645025"/>
            <a:ext cx="1000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has poor </a:t>
            </a:r>
          </a:p>
        </p:txBody>
      </p:sp>
      <p:sp>
        <p:nvSpPr>
          <p:cNvPr id="139315" name="Rectangle 51"/>
          <p:cNvSpPr>
            <a:spLocks noChangeArrowheads="1"/>
          </p:cNvSpPr>
          <p:nvPr/>
        </p:nvSpPr>
        <p:spPr bwMode="auto">
          <a:xfrm>
            <a:off x="6600825" y="4768850"/>
            <a:ext cx="625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projects</a:t>
            </a:r>
          </a:p>
        </p:txBody>
      </p:sp>
      <p:sp>
        <p:nvSpPr>
          <p:cNvPr id="139316" name="Rectangle 52"/>
          <p:cNvSpPr>
            <a:spLocks noChangeArrowheads="1"/>
          </p:cNvSpPr>
          <p:nvPr/>
        </p:nvSpPr>
        <p:spPr bwMode="auto">
          <a:xfrm>
            <a:off x="2374900" y="5362575"/>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Give managers the </a:t>
            </a:r>
          </a:p>
        </p:txBody>
      </p:sp>
      <p:sp>
        <p:nvSpPr>
          <p:cNvPr id="139317" name="Rectangle 53"/>
          <p:cNvSpPr>
            <a:spLocks noChangeArrowheads="1"/>
          </p:cNvSpPr>
          <p:nvPr/>
        </p:nvSpPr>
        <p:spPr bwMode="auto">
          <a:xfrm>
            <a:off x="2374900" y="5486400"/>
            <a:ext cx="1147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flexibility to keep </a:t>
            </a:r>
          </a:p>
        </p:txBody>
      </p:sp>
      <p:sp>
        <p:nvSpPr>
          <p:cNvPr id="139318" name="Rectangle 54"/>
          <p:cNvSpPr>
            <a:spLocks noChangeArrowheads="1"/>
          </p:cNvSpPr>
          <p:nvPr/>
        </p:nvSpPr>
        <p:spPr bwMode="auto">
          <a:xfrm>
            <a:off x="2374900" y="5610225"/>
            <a:ext cx="9366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cash and set </a:t>
            </a:r>
          </a:p>
        </p:txBody>
      </p:sp>
      <p:sp>
        <p:nvSpPr>
          <p:cNvPr id="139319" name="Rectangle 55"/>
          <p:cNvSpPr>
            <a:spLocks noChangeArrowheads="1"/>
          </p:cNvSpPr>
          <p:nvPr/>
        </p:nvSpPr>
        <p:spPr bwMode="auto">
          <a:xfrm>
            <a:off x="2374900" y="5734050"/>
            <a:ext cx="7175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dividends</a:t>
            </a:r>
          </a:p>
        </p:txBody>
      </p:sp>
      <p:sp>
        <p:nvSpPr>
          <p:cNvPr id="139320" name="Rectangle 56"/>
          <p:cNvSpPr>
            <a:spLocks noChangeArrowheads="1"/>
          </p:cNvSpPr>
          <p:nvPr/>
        </p:nvSpPr>
        <p:spPr bwMode="auto">
          <a:xfrm>
            <a:off x="3889375" y="5362575"/>
            <a:ext cx="1282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Force managers to </a:t>
            </a:r>
          </a:p>
        </p:txBody>
      </p:sp>
      <p:sp>
        <p:nvSpPr>
          <p:cNvPr id="139321" name="Rectangle 57"/>
          <p:cNvSpPr>
            <a:spLocks noChangeArrowheads="1"/>
          </p:cNvSpPr>
          <p:nvPr/>
        </p:nvSpPr>
        <p:spPr bwMode="auto">
          <a:xfrm>
            <a:off x="3889375" y="5486400"/>
            <a:ext cx="1289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justify holding cash </a:t>
            </a:r>
          </a:p>
        </p:txBody>
      </p:sp>
      <p:sp>
        <p:nvSpPr>
          <p:cNvPr id="139322" name="Rectangle 58"/>
          <p:cNvSpPr>
            <a:spLocks noChangeArrowheads="1"/>
          </p:cNvSpPr>
          <p:nvPr/>
        </p:nvSpPr>
        <p:spPr bwMode="auto">
          <a:xfrm>
            <a:off x="3889375" y="5610225"/>
            <a:ext cx="11414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or return cash to </a:t>
            </a:r>
          </a:p>
        </p:txBody>
      </p:sp>
      <p:sp>
        <p:nvSpPr>
          <p:cNvPr id="139323" name="Rectangle 59"/>
          <p:cNvSpPr>
            <a:spLocks noChangeArrowheads="1"/>
          </p:cNvSpPr>
          <p:nvPr/>
        </p:nvSpPr>
        <p:spPr bwMode="auto">
          <a:xfrm>
            <a:off x="3889375" y="5734050"/>
            <a:ext cx="893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stockholders</a:t>
            </a:r>
          </a:p>
        </p:txBody>
      </p:sp>
      <p:sp>
        <p:nvSpPr>
          <p:cNvPr id="139324" name="Rectangle 60"/>
          <p:cNvSpPr>
            <a:spLocks noChangeArrowheads="1"/>
          </p:cNvSpPr>
          <p:nvPr/>
        </p:nvSpPr>
        <p:spPr bwMode="auto">
          <a:xfrm>
            <a:off x="5245100" y="5362575"/>
            <a:ext cx="879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should </a:t>
            </a:r>
          </a:p>
        </p:txBody>
      </p:sp>
      <p:sp>
        <p:nvSpPr>
          <p:cNvPr id="139325" name="Rectangle 61"/>
          <p:cNvSpPr>
            <a:spLocks noChangeArrowheads="1"/>
          </p:cNvSpPr>
          <p:nvPr/>
        </p:nvSpPr>
        <p:spPr bwMode="auto">
          <a:xfrm>
            <a:off x="5245100" y="5486400"/>
            <a:ext cx="9572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cut dividends </a:t>
            </a:r>
          </a:p>
        </p:txBody>
      </p:sp>
      <p:sp>
        <p:nvSpPr>
          <p:cNvPr id="139326" name="Rectangle 62"/>
          <p:cNvSpPr>
            <a:spLocks noChangeArrowheads="1"/>
          </p:cNvSpPr>
          <p:nvPr/>
        </p:nvSpPr>
        <p:spPr bwMode="auto">
          <a:xfrm>
            <a:off x="5245100" y="5610225"/>
            <a:ext cx="908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and reinvest </a:t>
            </a:r>
          </a:p>
        </p:txBody>
      </p:sp>
      <p:sp>
        <p:nvSpPr>
          <p:cNvPr id="139327" name="Rectangle 63"/>
          <p:cNvSpPr>
            <a:spLocks noChangeArrowheads="1"/>
          </p:cNvSpPr>
          <p:nvPr/>
        </p:nvSpPr>
        <p:spPr bwMode="auto">
          <a:xfrm>
            <a:off x="5245100" y="5734050"/>
            <a:ext cx="5048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more </a:t>
            </a:r>
          </a:p>
        </p:txBody>
      </p:sp>
      <p:sp>
        <p:nvSpPr>
          <p:cNvPr id="139328" name="Rectangle 64"/>
          <p:cNvSpPr>
            <a:spLocks noChangeArrowheads="1"/>
          </p:cNvSpPr>
          <p:nvPr/>
        </p:nvSpPr>
        <p:spPr bwMode="auto">
          <a:xfrm>
            <a:off x="6521450" y="5362575"/>
            <a:ext cx="11557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Firm should deal </a:t>
            </a:r>
          </a:p>
        </p:txBody>
      </p:sp>
      <p:sp>
        <p:nvSpPr>
          <p:cNvPr id="139329" name="Rectangle 65"/>
          <p:cNvSpPr>
            <a:spLocks noChangeArrowheads="1"/>
          </p:cNvSpPr>
          <p:nvPr/>
        </p:nvSpPr>
        <p:spPr bwMode="auto">
          <a:xfrm>
            <a:off x="6521450" y="5486400"/>
            <a:ext cx="1254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with its investment </a:t>
            </a:r>
          </a:p>
        </p:txBody>
      </p:sp>
      <p:sp>
        <p:nvSpPr>
          <p:cNvPr id="139330" name="Rectangle 66"/>
          <p:cNvSpPr>
            <a:spLocks noChangeArrowheads="1"/>
          </p:cNvSpPr>
          <p:nvPr/>
        </p:nvSpPr>
        <p:spPr bwMode="auto">
          <a:xfrm>
            <a:off x="6521450" y="5610225"/>
            <a:ext cx="11620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problem first and </a:t>
            </a:r>
          </a:p>
        </p:txBody>
      </p:sp>
      <p:sp>
        <p:nvSpPr>
          <p:cNvPr id="139331" name="Rectangle 67"/>
          <p:cNvSpPr>
            <a:spLocks noChangeArrowheads="1"/>
          </p:cNvSpPr>
          <p:nvPr/>
        </p:nvSpPr>
        <p:spPr bwMode="auto">
          <a:xfrm>
            <a:off x="6521450" y="5734050"/>
            <a:ext cx="120491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000">
                <a:solidFill>
                  <a:srgbClr val="000000"/>
                </a:solidFill>
                <a:latin typeface="Helvetica" charset="0"/>
              </a:rPr>
              <a:t>then cut dividends</a:t>
            </a:r>
          </a:p>
        </p:txBody>
      </p:sp>
      <p:sp>
        <p:nvSpPr>
          <p:cNvPr id="139332" name="Freeform 68"/>
          <p:cNvSpPr>
            <a:spLocks/>
          </p:cNvSpPr>
          <p:nvPr/>
        </p:nvSpPr>
        <p:spPr bwMode="auto">
          <a:xfrm>
            <a:off x="3097213" y="2874963"/>
            <a:ext cx="3190875" cy="160337"/>
          </a:xfrm>
          <a:custGeom>
            <a:avLst/>
            <a:gdLst>
              <a:gd name="T0" fmla="*/ 2147483646 w 2010"/>
              <a:gd name="T1" fmla="*/ 0 h 101"/>
              <a:gd name="T2" fmla="*/ 0 w 2010"/>
              <a:gd name="T3" fmla="*/ 0 h 101"/>
              <a:gd name="T4" fmla="*/ 0 w 2010"/>
              <a:gd name="T5" fmla="*/ 2147483646 h 101"/>
              <a:gd name="T6" fmla="*/ 0 60000 65536"/>
              <a:gd name="T7" fmla="*/ 0 60000 65536"/>
              <a:gd name="T8" fmla="*/ 0 60000 65536"/>
              <a:gd name="T9" fmla="*/ 0 w 2010"/>
              <a:gd name="T10" fmla="*/ 0 h 101"/>
              <a:gd name="T11" fmla="*/ 2010 w 2010"/>
              <a:gd name="T12" fmla="*/ 101 h 101"/>
            </a:gdLst>
            <a:ahLst/>
            <a:cxnLst>
              <a:cxn ang="T6">
                <a:pos x="T0" y="T1"/>
              </a:cxn>
              <a:cxn ang="T7">
                <a:pos x="T2" y="T3"/>
              </a:cxn>
              <a:cxn ang="T8">
                <a:pos x="T4" y="T5"/>
              </a:cxn>
            </a:cxnLst>
            <a:rect l="T9" t="T10" r="T11" b="T12"/>
            <a:pathLst>
              <a:path w="2010" h="101">
                <a:moveTo>
                  <a:pt x="2009" y="0"/>
                </a:moveTo>
                <a:lnTo>
                  <a:pt x="0" y="0"/>
                </a:lnTo>
                <a:lnTo>
                  <a:pt x="0" y="10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9333" name="Line 69"/>
          <p:cNvSpPr>
            <a:spLocks noChangeShapeType="1"/>
          </p:cNvSpPr>
          <p:nvPr/>
        </p:nvSpPr>
        <p:spPr bwMode="auto">
          <a:xfrm>
            <a:off x="6292850" y="2881313"/>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9334" name="Line 70"/>
          <p:cNvSpPr>
            <a:spLocks noChangeShapeType="1"/>
          </p:cNvSpPr>
          <p:nvPr/>
        </p:nvSpPr>
        <p:spPr bwMode="auto">
          <a:xfrm>
            <a:off x="4778375" y="2720975"/>
            <a:ext cx="0" cy="1444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9335" name="Line 71"/>
          <p:cNvSpPr>
            <a:spLocks noChangeShapeType="1"/>
          </p:cNvSpPr>
          <p:nvPr/>
        </p:nvSpPr>
        <p:spPr bwMode="auto">
          <a:xfrm>
            <a:off x="3103563" y="3359150"/>
            <a:ext cx="0" cy="2238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9336" name="Freeform 72"/>
          <p:cNvSpPr>
            <a:spLocks/>
          </p:cNvSpPr>
          <p:nvPr/>
        </p:nvSpPr>
        <p:spPr bwMode="auto">
          <a:xfrm>
            <a:off x="2936875" y="4468813"/>
            <a:ext cx="1438275" cy="161925"/>
          </a:xfrm>
          <a:custGeom>
            <a:avLst/>
            <a:gdLst>
              <a:gd name="T0" fmla="*/ 2147483646 w 906"/>
              <a:gd name="T1" fmla="*/ 0 h 102"/>
              <a:gd name="T2" fmla="*/ 0 w 906"/>
              <a:gd name="T3" fmla="*/ 0 h 102"/>
              <a:gd name="T4" fmla="*/ 0 w 906"/>
              <a:gd name="T5" fmla="*/ 2147483646 h 102"/>
              <a:gd name="T6" fmla="*/ 0 60000 65536"/>
              <a:gd name="T7" fmla="*/ 0 60000 65536"/>
              <a:gd name="T8" fmla="*/ 0 60000 65536"/>
              <a:gd name="T9" fmla="*/ 0 w 906"/>
              <a:gd name="T10" fmla="*/ 0 h 102"/>
              <a:gd name="T11" fmla="*/ 906 w 906"/>
              <a:gd name="T12" fmla="*/ 102 h 102"/>
            </a:gdLst>
            <a:ahLst/>
            <a:cxnLst>
              <a:cxn ang="T6">
                <a:pos x="T0" y="T1"/>
              </a:cxn>
              <a:cxn ang="T7">
                <a:pos x="T2" y="T3"/>
              </a:cxn>
              <a:cxn ang="T8">
                <a:pos x="T4" y="T5"/>
              </a:cxn>
            </a:cxnLst>
            <a:rect l="T9" t="T10" r="T11" b="T12"/>
            <a:pathLst>
              <a:path w="906" h="102">
                <a:moveTo>
                  <a:pt x="905" y="0"/>
                </a:moveTo>
                <a:lnTo>
                  <a:pt x="0" y="0"/>
                </a:lnTo>
                <a:lnTo>
                  <a:pt x="0" y="101"/>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9337" name="Line 73"/>
          <p:cNvSpPr>
            <a:spLocks noChangeShapeType="1"/>
          </p:cNvSpPr>
          <p:nvPr/>
        </p:nvSpPr>
        <p:spPr bwMode="auto">
          <a:xfrm>
            <a:off x="4379913" y="4475163"/>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9338" name="Line 74"/>
          <p:cNvSpPr>
            <a:spLocks noChangeShapeType="1"/>
          </p:cNvSpPr>
          <p:nvPr/>
        </p:nvSpPr>
        <p:spPr bwMode="auto">
          <a:xfrm>
            <a:off x="3581400" y="4395788"/>
            <a:ext cx="0"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9339" name="Line 75"/>
          <p:cNvSpPr>
            <a:spLocks noChangeShapeType="1"/>
          </p:cNvSpPr>
          <p:nvPr/>
        </p:nvSpPr>
        <p:spPr bwMode="auto">
          <a:xfrm flipH="1">
            <a:off x="5648325" y="4554538"/>
            <a:ext cx="12731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9340" name="Line 76"/>
          <p:cNvSpPr>
            <a:spLocks noChangeShapeType="1"/>
          </p:cNvSpPr>
          <p:nvPr/>
        </p:nvSpPr>
        <p:spPr bwMode="auto">
          <a:xfrm>
            <a:off x="6292850" y="4395788"/>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9341" name="Line 77"/>
          <p:cNvSpPr>
            <a:spLocks noChangeShapeType="1"/>
          </p:cNvSpPr>
          <p:nvPr/>
        </p:nvSpPr>
        <p:spPr bwMode="auto">
          <a:xfrm>
            <a:off x="565467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9342" name="Line 78"/>
          <p:cNvSpPr>
            <a:spLocks noChangeShapeType="1"/>
          </p:cNvSpPr>
          <p:nvPr/>
        </p:nvSpPr>
        <p:spPr bwMode="auto">
          <a:xfrm>
            <a:off x="6931025" y="4554538"/>
            <a:ext cx="0" cy="1444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9343" name="Line 79"/>
          <p:cNvSpPr>
            <a:spLocks noChangeShapeType="1"/>
          </p:cNvSpPr>
          <p:nvPr/>
        </p:nvSpPr>
        <p:spPr bwMode="auto">
          <a:xfrm>
            <a:off x="2943225" y="5273675"/>
            <a:ext cx="0" cy="1428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9344" name="Line 80"/>
          <p:cNvSpPr>
            <a:spLocks noChangeShapeType="1"/>
          </p:cNvSpPr>
          <p:nvPr/>
        </p:nvSpPr>
        <p:spPr bwMode="auto">
          <a:xfrm>
            <a:off x="4379913" y="5192713"/>
            <a:ext cx="0" cy="2238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9345" name="Line 81"/>
          <p:cNvSpPr>
            <a:spLocks noChangeShapeType="1"/>
          </p:cNvSpPr>
          <p:nvPr/>
        </p:nvSpPr>
        <p:spPr bwMode="auto">
          <a:xfrm>
            <a:off x="565467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9346" name="Line 82"/>
          <p:cNvSpPr>
            <a:spLocks noChangeShapeType="1"/>
          </p:cNvSpPr>
          <p:nvPr/>
        </p:nvSpPr>
        <p:spPr bwMode="auto">
          <a:xfrm>
            <a:off x="6931025" y="5033963"/>
            <a:ext cx="0" cy="382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ChangeArrowheads="1"/>
          </p:cNvSpPr>
          <p:nvPr>
            <p:ph type="title"/>
          </p:nvPr>
        </p:nvSpPr>
        <p:spPr>
          <a:xfrm>
            <a:off x="612775" y="228600"/>
            <a:ext cx="8153400" cy="990600"/>
          </a:xfrm>
        </p:spPr>
        <p:txBody>
          <a:bodyPr/>
          <a:lstStyle/>
          <a:p>
            <a:pPr eaLnBrk="1" hangingPunct="1"/>
            <a:r>
              <a:rPr lang="en-US" altLang="en-US" dirty="0" smtClean="0">
                <a:ea typeface="ＭＳ Ｐゴシック" charset="-128"/>
              </a:rPr>
              <a:t>Do </a:t>
            </a:r>
            <a:r>
              <a:rPr lang="en-US" altLang="en-US" dirty="0">
                <a:ea typeface="ＭＳ Ｐゴシック" charset="-128"/>
              </a:rPr>
              <a:t>investors trust </a:t>
            </a:r>
            <a:r>
              <a:rPr lang="en-US" altLang="en-US" dirty="0" smtClean="0">
                <a:ea typeface="ＭＳ Ｐゴシック" charset="-128"/>
              </a:rPr>
              <a:t>Shell</a:t>
            </a:r>
            <a:r>
              <a:rPr lang="ja-JP" altLang="en-US" dirty="0" smtClean="0">
                <a:ea typeface="ＭＳ Ｐゴシック" charset="-128"/>
              </a:rPr>
              <a:t>’</a:t>
            </a:r>
            <a:r>
              <a:rPr lang="en-US" altLang="ja-JP" dirty="0">
                <a:ea typeface="ＭＳ Ｐゴシック" charset="-128"/>
              </a:rPr>
              <a:t>s management?</a:t>
            </a:r>
            <a:endParaRPr lang="en-US" altLang="en-US" dirty="0">
              <a:ea typeface="ＭＳ Ｐゴシック" charset="-128"/>
            </a:endParaRPr>
          </a:p>
        </p:txBody>
      </p:sp>
      <p:sp>
        <p:nvSpPr>
          <p:cNvPr id="141314" name="Rectangle 3"/>
          <p:cNvSpPr>
            <a:spLocks noGrp="1" noChangeArrowheads="1"/>
          </p:cNvSpPr>
          <p:nvPr>
            <p:ph sz="quarter" idx="1"/>
          </p:nvPr>
        </p:nvSpPr>
        <p:spPr>
          <a:xfrm>
            <a:off x="612775" y="1600200"/>
            <a:ext cx="8153400" cy="4495800"/>
          </a:xfrm>
        </p:spPr>
        <p:txBody>
          <a:bodyPr>
            <a:normAutofit/>
          </a:bodyPr>
          <a:lstStyle/>
          <a:p>
            <a:pPr eaLnBrk="1" hangingPunct="1"/>
            <a:r>
              <a:rPr lang="en-US" altLang="en-US" dirty="0">
                <a:ea typeface="ＭＳ Ｐゴシック" charset="-128"/>
              </a:rPr>
              <a:t>Given </a:t>
            </a:r>
            <a:r>
              <a:rPr lang="en-US" altLang="en-US" dirty="0" smtClean="0">
                <a:ea typeface="ＭＳ Ｐゴシック" charset="-128"/>
              </a:rPr>
              <a:t>Shell</a:t>
            </a:r>
            <a:r>
              <a:rPr lang="ja-JP" altLang="en-US" dirty="0" smtClean="0">
                <a:ea typeface="ＭＳ Ｐゴシック" charset="-128"/>
              </a:rPr>
              <a:t>’</a:t>
            </a:r>
            <a:r>
              <a:rPr lang="en-US" altLang="ja-JP" dirty="0">
                <a:ea typeface="ＭＳ Ｐゴシック" charset="-128"/>
              </a:rPr>
              <a:t>s track record, if you were a </a:t>
            </a:r>
            <a:r>
              <a:rPr lang="en-US" altLang="ja-JP" dirty="0" smtClean="0">
                <a:ea typeface="ＭＳ Ｐゴシック" charset="-128"/>
              </a:rPr>
              <a:t>Shell </a:t>
            </a:r>
            <a:r>
              <a:rPr lang="en-US" altLang="ja-JP" dirty="0">
                <a:ea typeface="ＭＳ Ｐゴシック" charset="-128"/>
              </a:rPr>
              <a:t>stockholder, would you be comfortable with </a:t>
            </a:r>
            <a:r>
              <a:rPr lang="en-US" altLang="ja-JP" dirty="0" smtClean="0">
                <a:ea typeface="ＭＳ Ｐゴシック" charset="-128"/>
              </a:rPr>
              <a:t>Shell</a:t>
            </a:r>
            <a:r>
              <a:rPr lang="ja-JP" altLang="en-US" dirty="0" smtClean="0">
                <a:ea typeface="ＭＳ Ｐゴシック" charset="-128"/>
              </a:rPr>
              <a:t>’</a:t>
            </a:r>
            <a:r>
              <a:rPr lang="en-US" altLang="ja-JP" dirty="0">
                <a:ea typeface="ＭＳ Ｐゴシック" charset="-128"/>
              </a:rPr>
              <a:t>s dividend policy?</a:t>
            </a:r>
          </a:p>
          <a:p>
            <a:pPr lvl="1" indent="-319088" eaLnBrk="1" hangingPunct="1">
              <a:buFont typeface="Wingdings" charset="2"/>
              <a:buChar char=""/>
            </a:pPr>
            <a:r>
              <a:rPr lang="en-US" altLang="en-US" dirty="0">
                <a:ea typeface="ＭＳ Ｐゴシック" charset="-128"/>
              </a:rPr>
              <a:t>Yes</a:t>
            </a:r>
          </a:p>
          <a:p>
            <a:pPr lvl="1" indent="-319088" eaLnBrk="1" hangingPunct="1">
              <a:buFont typeface="Wingdings" charset="2"/>
              <a:buChar char=""/>
            </a:pPr>
            <a:r>
              <a:rPr lang="en-US" altLang="en-US" dirty="0" smtClean="0">
                <a:ea typeface="ＭＳ Ｐゴシック" charset="-128"/>
              </a:rPr>
              <a:t>No</a:t>
            </a:r>
          </a:p>
          <a:p>
            <a:pPr eaLnBrk="1" hangingPunct="1"/>
            <a:r>
              <a:rPr lang="en-US" altLang="en-US" dirty="0" smtClean="0">
                <a:ea typeface="ＭＳ Ｐゴシック" charset="-128"/>
              </a:rPr>
              <a:t>As managers at Shell, are you comfortable with Shell’s dividend policy?</a:t>
            </a:r>
          </a:p>
          <a:p>
            <a:pPr lvl="1" indent="-319088" eaLnBrk="1" hangingPunct="1">
              <a:buFont typeface="Wingdings" charset="2"/>
              <a:buChar char=""/>
            </a:pPr>
            <a:r>
              <a:rPr lang="en-US" altLang="en-US" dirty="0" smtClean="0">
                <a:ea typeface="ＭＳ Ｐゴシック" charset="-128"/>
              </a:rPr>
              <a:t>Yes</a:t>
            </a:r>
          </a:p>
          <a:p>
            <a:pPr lvl="1" indent="-319088" eaLnBrk="1" hangingPunct="1">
              <a:buFont typeface="Wingdings" charset="2"/>
              <a:buChar char=""/>
            </a:pPr>
            <a:r>
              <a:rPr lang="en-US" altLang="en-US" dirty="0" smtClean="0">
                <a:ea typeface="ＭＳ Ｐゴシック" charset="-128"/>
              </a:rPr>
              <a:t>No</a:t>
            </a:r>
            <a:endParaRPr lang="en-US" altLang="en-US" dirty="0">
              <a:ea typeface="ＭＳ Ｐゴシック" charset="-128"/>
            </a:endParaRPr>
          </a:p>
          <a:p>
            <a:pPr eaLnBrk="1" hangingPunct="1"/>
            <a:endParaRPr lang="en-US" altLang="en-US" dirty="0">
              <a:ea typeface="ＭＳ Ｐゴシック" charset="-128"/>
            </a:endParaRP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sp>
        <p:nvSpPr>
          <p:cNvPr id="143362" name="Content Placeholder 2"/>
          <p:cNvSpPr>
            <a:spLocks noGrp="1"/>
          </p:cNvSpPr>
          <p:nvPr>
            <p:ph sz="quarter" idx="1"/>
          </p:nvPr>
        </p:nvSpPr>
        <p:spPr>
          <a:xfrm>
            <a:off x="612775" y="1600200"/>
            <a:ext cx="8153400" cy="4495800"/>
          </a:xfrm>
        </p:spPr>
        <p:txBody>
          <a:bodyPr/>
          <a:lstStyle/>
          <a:p>
            <a:pPr eaLnBrk="1" hangingPunct="1"/>
            <a:endParaRPr lang="en-US" altLang="en-US">
              <a:ea typeface="ＭＳ Ｐゴシック" charset="-128"/>
            </a:endParaRPr>
          </a:p>
        </p:txBody>
      </p:sp>
      <p:pic>
        <p:nvPicPr>
          <p:cNvPr id="14336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524000"/>
            <a:ext cx="7835900" cy="486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The Ingredients that determine value.</a:t>
            </a:r>
          </a:p>
        </p:txBody>
      </p:sp>
      <p:pic>
        <p:nvPicPr>
          <p:cNvPr id="145410"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rcRect t="-15649" b="-15649"/>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Valuing Shell at today’s oil price ($40)</a:t>
            </a:r>
            <a:endParaRPr lang="en-US" dirty="0"/>
          </a:p>
        </p:txBody>
      </p:sp>
      <p:pic>
        <p:nvPicPr>
          <p:cNvPr id="4" name="Content Placeholder 3"/>
          <p:cNvPicPr>
            <a:picLocks noGrp="1" noChangeAspect="1"/>
          </p:cNvPicPr>
          <p:nvPr>
            <p:ph sz="quarter" idx="1"/>
          </p:nvPr>
        </p:nvPicPr>
        <p:blipFill>
          <a:blip r:embed="rId2"/>
          <a:stretch>
            <a:fillRect/>
          </a:stretch>
        </p:blipFill>
        <p:spPr>
          <a:xfrm>
            <a:off x="625963" y="1600200"/>
            <a:ext cx="8127023" cy="4495800"/>
          </a:xfrm>
          <a:prstGeom prst="rect">
            <a:avLst/>
          </a:prstGeom>
        </p:spPr>
      </p:pic>
    </p:spTree>
    <p:extLst>
      <p:ext uri="{BB962C8B-B14F-4D97-AF65-F5344CB8AC3E}">
        <p14:creationId xmlns:p14="http://schemas.microsoft.com/office/powerpoint/2010/main" val="908318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4762" y="0"/>
            <a:ext cx="8734476" cy="6858000"/>
          </a:xfrm>
          <a:prstGeom prst="rect">
            <a:avLst/>
          </a:prstGeom>
        </p:spPr>
      </p:pic>
    </p:spTree>
    <p:extLst>
      <p:ext uri="{BB962C8B-B14F-4D97-AF65-F5344CB8AC3E}">
        <p14:creationId xmlns:p14="http://schemas.microsoft.com/office/powerpoint/2010/main" val="102801179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a:xfrm>
            <a:off x="612775" y="228600"/>
            <a:ext cx="8153400" cy="990600"/>
          </a:xfrm>
        </p:spPr>
        <p:txBody>
          <a:bodyPr/>
          <a:lstStyle/>
          <a:p>
            <a:pPr eaLnBrk="1" hangingPunct="1"/>
            <a:r>
              <a:rPr lang="en-US" altLang="en-US">
                <a:ea typeface="ＭＳ Ｐゴシック" charset="-128"/>
              </a:rPr>
              <a:t>Ways of changing value…</a:t>
            </a:r>
          </a:p>
        </p:txBody>
      </p:sp>
      <p:pic>
        <p:nvPicPr>
          <p:cNvPr id="149506"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t="-3230" b="-3230"/>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612775" y="228600"/>
            <a:ext cx="8153400" cy="990600"/>
          </a:xfrm>
        </p:spPr>
        <p:txBody>
          <a:bodyPr/>
          <a:lstStyle/>
          <a:p>
            <a:r>
              <a:rPr lang="en-US" altLang="en-US">
                <a:latin typeface="Times" charset="0"/>
                <a:ea typeface="ＭＳ Ｐゴシック" charset="-128"/>
              </a:rPr>
              <a:t>Value Creation 1: Increase Cash Flows from Assets in Place</a:t>
            </a:r>
          </a:p>
        </p:txBody>
      </p:sp>
      <p:pic>
        <p:nvPicPr>
          <p:cNvPr id="151554"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10309" b="-10309"/>
          <a:stretch>
            <a:fillRect/>
          </a:stretch>
        </p:blipFill>
        <p:spPr>
          <a:xfrm>
            <a:off x="612774" y="1828800"/>
            <a:ext cx="7769225" cy="4283966"/>
          </a:xfrm>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612775" y="228600"/>
            <a:ext cx="8153400" cy="990600"/>
          </a:xfrm>
        </p:spPr>
        <p:txBody>
          <a:bodyPr/>
          <a:lstStyle/>
          <a:p>
            <a:r>
              <a:rPr lang="en-US" altLang="en-US">
                <a:latin typeface="Times" charset="0"/>
                <a:ea typeface="ＭＳ Ｐゴシック" charset="-128"/>
              </a:rPr>
              <a:t>Value Creation 2: Increase Expected Growth</a:t>
            </a:r>
          </a:p>
        </p:txBody>
      </p:sp>
      <p:sp>
        <p:nvSpPr>
          <p:cNvPr id="153602" name="Rectangle 3"/>
          <p:cNvSpPr>
            <a:spLocks noGrp="1" noChangeArrowheads="1"/>
          </p:cNvSpPr>
          <p:nvPr>
            <p:ph idx="1"/>
          </p:nvPr>
        </p:nvSpPr>
        <p:spPr>
          <a:xfrm>
            <a:off x="612775" y="1600200"/>
            <a:ext cx="8153400" cy="4495800"/>
          </a:xfrm>
        </p:spPr>
        <p:txBody>
          <a:bodyPr/>
          <a:lstStyle/>
          <a:p>
            <a:r>
              <a:rPr lang="en-US" altLang="en-US" dirty="0">
                <a:latin typeface="Times" charset="0"/>
                <a:ea typeface="ＭＳ Ｐゴシック" charset="-128"/>
              </a:rPr>
              <a:t>Keeping all else constant, increasing the expected growth in earnings will increase the value of a </a:t>
            </a:r>
            <a:r>
              <a:rPr lang="en-US" altLang="en-US" dirty="0" smtClean="0">
                <a:latin typeface="Times" charset="0"/>
                <a:ea typeface="ＭＳ Ｐゴシック" charset="-128"/>
              </a:rPr>
              <a:t>firm, but only if the firm earns a return on capital that exceeds the cost of capital:</a:t>
            </a:r>
            <a:endParaRPr lang="en-US" altLang="en-US" dirty="0">
              <a:latin typeface="Times" charset="0"/>
              <a:ea typeface="ＭＳ Ｐゴシック" charset="-128"/>
            </a:endParaRPr>
          </a:p>
        </p:txBody>
      </p:sp>
      <p:pic>
        <p:nvPicPr>
          <p:cNvPr id="1536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505200"/>
            <a:ext cx="714248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Effect of Oil Prices on the Value of Growth</a:t>
            </a:r>
            <a:endParaRPr lang="en-US" dirty="0"/>
          </a:p>
        </p:txBody>
      </p:sp>
      <p:pic>
        <p:nvPicPr>
          <p:cNvPr id="4" name="Content Placeholder 3"/>
          <p:cNvPicPr>
            <a:picLocks noGrp="1" noChangeAspect="1"/>
          </p:cNvPicPr>
          <p:nvPr>
            <p:ph sz="quarter" idx="1"/>
          </p:nvPr>
        </p:nvPicPr>
        <p:blipFill>
          <a:blip r:embed="rId2"/>
          <a:stretch>
            <a:fillRect/>
          </a:stretch>
        </p:blipFill>
        <p:spPr>
          <a:xfrm>
            <a:off x="2222691" y="1600200"/>
            <a:ext cx="4933567" cy="4495800"/>
          </a:xfrm>
          <a:prstGeom prst="rect">
            <a:avLst/>
          </a:prstGeom>
        </p:spPr>
      </p:pic>
    </p:spTree>
    <p:extLst>
      <p:ext uri="{BB962C8B-B14F-4D97-AF65-F5344CB8AC3E}">
        <p14:creationId xmlns:p14="http://schemas.microsoft.com/office/powerpoint/2010/main" val="11776063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a:xfrm>
            <a:off x="612775" y="228600"/>
            <a:ext cx="8153400" cy="990600"/>
          </a:xfrm>
        </p:spPr>
        <p:txBody>
          <a:bodyPr/>
          <a:lstStyle/>
          <a:p>
            <a:r>
              <a:rPr lang="en-US" altLang="en-US">
                <a:latin typeface="Times" charset="0"/>
                <a:ea typeface="ＭＳ Ｐゴシック" charset="-128"/>
              </a:rPr>
              <a:t>A postscript on creating growth: The Role of Acquisitions and Divestitures</a:t>
            </a:r>
          </a:p>
        </p:txBody>
      </p:sp>
      <p:sp>
        <p:nvSpPr>
          <p:cNvPr id="154626" name="Rectangle 3"/>
          <p:cNvSpPr>
            <a:spLocks noGrp="1" noChangeArrowheads="1"/>
          </p:cNvSpPr>
          <p:nvPr>
            <p:ph idx="1"/>
          </p:nvPr>
        </p:nvSpPr>
        <p:spPr>
          <a:xfrm>
            <a:off x="612775" y="1600200"/>
            <a:ext cx="8153400" cy="4495800"/>
          </a:xfrm>
        </p:spPr>
        <p:txBody>
          <a:bodyPr/>
          <a:lstStyle/>
          <a:p>
            <a:pPr>
              <a:lnSpc>
                <a:spcPct val="80000"/>
              </a:lnSpc>
            </a:pPr>
            <a:r>
              <a:rPr lang="en-US" altLang="en-US" sz="2400">
                <a:latin typeface="Times" charset="0"/>
                <a:ea typeface="ＭＳ Ｐゴシック" charset="-128"/>
              </a:rPr>
              <a:t>An acquisition is just a large-scale project. All of the rules that apply to individual investments apply to acquisitions, as well. For an acquisition to create value, it has to</a:t>
            </a:r>
          </a:p>
          <a:p>
            <a:pPr lvl="1">
              <a:lnSpc>
                <a:spcPct val="80000"/>
              </a:lnSpc>
            </a:pPr>
            <a:r>
              <a:rPr lang="en-US" altLang="en-US" sz="2000">
                <a:latin typeface="Times" charset="0"/>
                <a:ea typeface="ＭＳ Ｐゴシック" charset="-128"/>
              </a:rPr>
              <a:t>Generate a higher return on capital, after allowing for synergy and control factors, than the cost of capital. </a:t>
            </a:r>
          </a:p>
          <a:p>
            <a:pPr lvl="1">
              <a:lnSpc>
                <a:spcPct val="80000"/>
              </a:lnSpc>
            </a:pPr>
            <a:r>
              <a:rPr lang="en-US" altLang="en-US" sz="2000">
                <a:latin typeface="Times" charset="0"/>
                <a:ea typeface="ＭＳ Ｐゴシック" charset="-128"/>
              </a:rPr>
              <a:t>Put another way, an acquisition will create value only if the present value of the cash flows on the acquired firm, inclusive of synergy and control benefits, exceeds the cost of the acquisitons</a:t>
            </a:r>
          </a:p>
          <a:p>
            <a:pPr>
              <a:lnSpc>
                <a:spcPct val="80000"/>
              </a:lnSpc>
            </a:pPr>
            <a:r>
              <a:rPr lang="en-US" altLang="en-US" sz="2400">
                <a:latin typeface="Times" charset="0"/>
                <a:ea typeface="ＭＳ Ｐゴシック" charset="-128"/>
              </a:rPr>
              <a:t>A divestiture is the reverse of an acquisition, with a cash inflow now (from divesting the assets) followed by cash outflows (i.e., cash flows foregone on the divested asset) in the future. If the present value of the future cash outflows is less than the cash inflow today, the divestiture will increase value.</a:t>
            </a:r>
          </a:p>
          <a:p>
            <a:pPr>
              <a:lnSpc>
                <a:spcPct val="80000"/>
              </a:lnSpc>
            </a:pPr>
            <a:r>
              <a:rPr lang="en-US" altLang="en-US" sz="2400">
                <a:latin typeface="Times" charset="0"/>
                <a:ea typeface="ＭＳ Ｐゴシック" charset="-128"/>
              </a:rPr>
              <a:t>A fair-price acquisition or divestiture is value neutral.</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a:xfrm>
            <a:off x="612775" y="228600"/>
            <a:ext cx="8153400" cy="990600"/>
          </a:xfrm>
        </p:spPr>
        <p:txBody>
          <a:bodyPr/>
          <a:lstStyle/>
          <a:p>
            <a:r>
              <a:rPr lang="en-US" altLang="en-US">
                <a:latin typeface="Times" charset="0"/>
                <a:ea typeface="ＭＳ Ｐゴシック" charset="-128"/>
              </a:rPr>
              <a:t>Value Creating Growth… Evaluating the Alternatives..</a:t>
            </a:r>
          </a:p>
        </p:txBody>
      </p:sp>
      <p:pic>
        <p:nvPicPr>
          <p:cNvPr id="155650"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22874" r="-22874"/>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a:xfrm>
            <a:off x="612775" y="228600"/>
            <a:ext cx="8153400" cy="990600"/>
          </a:xfrm>
        </p:spPr>
        <p:txBody>
          <a:bodyPr/>
          <a:lstStyle/>
          <a:p>
            <a:r>
              <a:rPr lang="en-US" altLang="en-US">
                <a:latin typeface="Times" charset="0"/>
                <a:ea typeface="ＭＳ Ｐゴシック" charset="-128"/>
              </a:rPr>
              <a:t>A more general problem… Growing through acquisitions has never been easy…</a:t>
            </a:r>
          </a:p>
        </p:txBody>
      </p:sp>
      <p:sp>
        <p:nvSpPr>
          <p:cNvPr id="157698" name="Rectangle 3"/>
          <p:cNvSpPr>
            <a:spLocks noGrp="1" noChangeArrowheads="1"/>
          </p:cNvSpPr>
          <p:nvPr>
            <p:ph idx="1"/>
          </p:nvPr>
        </p:nvSpPr>
        <p:spPr>
          <a:xfrm>
            <a:off x="612775" y="1600200"/>
            <a:ext cx="8153400" cy="4495800"/>
          </a:xfrm>
        </p:spPr>
        <p:txBody>
          <a:bodyPr/>
          <a:lstStyle/>
          <a:p>
            <a:pPr>
              <a:lnSpc>
                <a:spcPct val="90000"/>
              </a:lnSpc>
            </a:pPr>
            <a:r>
              <a:rPr lang="en-US" altLang="en-US" sz="2400">
                <a:latin typeface="Times" charset="0"/>
                <a:ea typeface="ＭＳ Ｐゴシック" charset="-128"/>
              </a:rPr>
              <a:t>Firms that grow through acquisitions have generally had far more trouble creating value than firms that grow through internal investments.</a:t>
            </a:r>
          </a:p>
          <a:p>
            <a:pPr>
              <a:lnSpc>
                <a:spcPct val="90000"/>
              </a:lnSpc>
            </a:pPr>
            <a:r>
              <a:rPr lang="en-US" altLang="en-US" sz="2400">
                <a:latin typeface="Times" charset="0"/>
                <a:ea typeface="ＭＳ Ｐゴシック" charset="-128"/>
              </a:rPr>
              <a:t>In general, acquiring firms tend to</a:t>
            </a:r>
          </a:p>
          <a:p>
            <a:pPr lvl="1">
              <a:lnSpc>
                <a:spcPct val="90000"/>
              </a:lnSpc>
            </a:pPr>
            <a:r>
              <a:rPr lang="en-US" altLang="en-US" sz="2000">
                <a:latin typeface="Times" charset="0"/>
                <a:ea typeface="ＭＳ Ｐゴシック" charset="-128"/>
              </a:rPr>
              <a:t>Pay too much for target firms</a:t>
            </a:r>
          </a:p>
          <a:p>
            <a:pPr lvl="1">
              <a:lnSpc>
                <a:spcPct val="90000"/>
              </a:lnSpc>
            </a:pPr>
            <a:r>
              <a:rPr lang="en-US" altLang="en-US" sz="2000">
                <a:latin typeface="Times" charset="0"/>
                <a:ea typeface="ＭＳ Ｐゴシック" charset="-128"/>
              </a:rPr>
              <a:t>Over estimate the value of </a:t>
            </a:r>
            <a:r>
              <a:rPr lang="ja-JP" altLang="en-US" sz="2000">
                <a:latin typeface="Times" charset="0"/>
                <a:ea typeface="ＭＳ Ｐゴシック" charset="-128"/>
              </a:rPr>
              <a:t>“</a:t>
            </a:r>
            <a:r>
              <a:rPr lang="en-US" altLang="ja-JP" sz="2000">
                <a:latin typeface="Times" charset="0"/>
                <a:ea typeface="ＭＳ Ｐゴシック" charset="-128"/>
              </a:rPr>
              <a:t>synergy</a:t>
            </a:r>
            <a:r>
              <a:rPr lang="ja-JP" altLang="en-US" sz="2000">
                <a:latin typeface="Times" charset="0"/>
                <a:ea typeface="ＭＳ Ｐゴシック" charset="-128"/>
              </a:rPr>
              <a:t>”</a:t>
            </a:r>
            <a:r>
              <a:rPr lang="en-US" altLang="ja-JP" sz="2000">
                <a:latin typeface="Times" charset="0"/>
                <a:ea typeface="ＭＳ Ｐゴシック" charset="-128"/>
              </a:rPr>
              <a:t> and </a:t>
            </a:r>
            <a:r>
              <a:rPr lang="ja-JP" altLang="en-US" sz="2000">
                <a:latin typeface="Times" charset="0"/>
                <a:ea typeface="ＭＳ Ｐゴシック" charset="-128"/>
              </a:rPr>
              <a:t>“</a:t>
            </a:r>
            <a:r>
              <a:rPr lang="en-US" altLang="ja-JP" sz="2000">
                <a:latin typeface="Times" charset="0"/>
                <a:ea typeface="ＭＳ Ｐゴシック" charset="-128"/>
              </a:rPr>
              <a:t>control</a:t>
            </a:r>
            <a:r>
              <a:rPr lang="ja-JP" altLang="en-US" sz="2000">
                <a:latin typeface="Times" charset="0"/>
                <a:ea typeface="ＭＳ Ｐゴシック" charset="-128"/>
              </a:rPr>
              <a:t>”</a:t>
            </a:r>
            <a:endParaRPr lang="en-US" altLang="ja-JP" sz="2000">
              <a:latin typeface="Times" charset="0"/>
              <a:ea typeface="ＭＳ Ｐゴシック" charset="-128"/>
            </a:endParaRPr>
          </a:p>
          <a:p>
            <a:pPr lvl="1">
              <a:lnSpc>
                <a:spcPct val="90000"/>
              </a:lnSpc>
            </a:pPr>
            <a:r>
              <a:rPr lang="en-US" altLang="en-US" sz="2000">
                <a:latin typeface="Times" charset="0"/>
                <a:ea typeface="ＭＳ Ｐゴシック" charset="-128"/>
              </a:rPr>
              <a:t>Have a difficult time delivering the promised benefits</a:t>
            </a:r>
          </a:p>
          <a:p>
            <a:pPr>
              <a:lnSpc>
                <a:spcPct val="90000"/>
              </a:lnSpc>
            </a:pPr>
            <a:r>
              <a:rPr lang="en-US" altLang="en-US" sz="2400">
                <a:latin typeface="Times" charset="0"/>
                <a:ea typeface="ＭＳ Ｐゴシック" charset="-128"/>
              </a:rPr>
              <a:t>Worse still, there seems to be very little learning built into the process. The same mistakes are made over and over again, often by the same firms with the same advisors.</a:t>
            </a:r>
          </a:p>
          <a:p>
            <a:pPr>
              <a:lnSpc>
                <a:spcPct val="90000"/>
              </a:lnSpc>
            </a:pPr>
            <a:r>
              <a:rPr lang="en-US" altLang="en-US" sz="2400" u="sng">
                <a:latin typeface="Times" charset="0"/>
                <a:ea typeface="ＭＳ Ｐゴシック" charset="-128"/>
              </a:rPr>
              <a:t>Conclusion</a:t>
            </a:r>
            <a:r>
              <a:rPr lang="en-US" altLang="en-US" sz="2400">
                <a:latin typeface="Times" charset="0"/>
                <a:ea typeface="ＭＳ Ｐゴシック" charset="-128"/>
              </a:rPr>
              <a:t>: There is something structurally wrong with the process for acquisitions which is feeding into the mistakes.</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itle 1"/>
          <p:cNvSpPr>
            <a:spLocks noGrp="1"/>
          </p:cNvSpPr>
          <p:nvPr>
            <p:ph type="title"/>
          </p:nvPr>
        </p:nvSpPr>
        <p:spPr>
          <a:xfrm>
            <a:off x="612775" y="228600"/>
            <a:ext cx="8153400" cy="990600"/>
          </a:xfrm>
        </p:spPr>
        <p:txBody>
          <a:bodyPr/>
          <a:lstStyle/>
          <a:p>
            <a:r>
              <a:rPr lang="en-US" altLang="en-US">
                <a:latin typeface="Times" charset="0"/>
                <a:ea typeface="ＭＳ Ｐゴシック" charset="-128"/>
              </a:rPr>
              <a:t>Seven reasons why acquisitions fail…</a:t>
            </a:r>
          </a:p>
        </p:txBody>
      </p:sp>
      <p:sp>
        <p:nvSpPr>
          <p:cNvPr id="158722" name="Content Placeholder 2"/>
          <p:cNvSpPr>
            <a:spLocks noGrp="1"/>
          </p:cNvSpPr>
          <p:nvPr>
            <p:ph idx="1"/>
          </p:nvPr>
        </p:nvSpPr>
        <p:spPr>
          <a:xfrm>
            <a:off x="612775" y="1600200"/>
            <a:ext cx="8153400" cy="4495800"/>
          </a:xfrm>
        </p:spPr>
        <p:txBody>
          <a:bodyPr/>
          <a:lstStyle/>
          <a:p>
            <a:pPr>
              <a:lnSpc>
                <a:spcPct val="80000"/>
              </a:lnSpc>
              <a:buFont typeface="Arial" charset="0"/>
              <a:buAutoNum type="arabicPeriod"/>
            </a:pPr>
            <a:r>
              <a:rPr lang="en-US" altLang="en-US" sz="1800" u="sng">
                <a:latin typeface="Times" charset="0"/>
                <a:ea typeface="ＭＳ Ｐゴシック" charset="-128"/>
              </a:rPr>
              <a:t>Risk Transference</a:t>
            </a:r>
            <a:r>
              <a:rPr lang="en-US" altLang="en-US" sz="1800">
                <a:latin typeface="Times" charset="0"/>
                <a:ea typeface="ＭＳ Ｐゴシック" charset="-128"/>
              </a:rPr>
              <a:t>: Attributing acquiring company risk characteristics to the target firm. Just because you are a safe firm and operate in a secure market, does not mean that you can transfer these characteristics to a target firm.</a:t>
            </a:r>
          </a:p>
          <a:p>
            <a:pPr>
              <a:lnSpc>
                <a:spcPct val="80000"/>
              </a:lnSpc>
              <a:buFont typeface="Arial" charset="0"/>
              <a:buAutoNum type="arabicPeriod"/>
            </a:pPr>
            <a:r>
              <a:rPr lang="en-US" altLang="en-US" sz="1800" u="sng">
                <a:latin typeface="Times" charset="0"/>
                <a:ea typeface="ＭＳ Ｐゴシック" charset="-128"/>
              </a:rPr>
              <a:t>Debt subsidies</a:t>
            </a:r>
            <a:r>
              <a:rPr lang="en-US" altLang="en-US" sz="1800">
                <a:latin typeface="Times" charset="0"/>
                <a:ea typeface="ＭＳ Ｐゴシック" charset="-128"/>
              </a:rPr>
              <a:t>: Subsiding target firm stockholders for the strengths of the  acquiring firm is providing them with a benefit they did not earn.</a:t>
            </a:r>
          </a:p>
          <a:p>
            <a:pPr>
              <a:lnSpc>
                <a:spcPct val="80000"/>
              </a:lnSpc>
              <a:buFont typeface="Arial" charset="0"/>
              <a:buAutoNum type="arabicPeriod"/>
            </a:pPr>
            <a:r>
              <a:rPr lang="en-US" altLang="en-US" sz="1800" u="sng">
                <a:latin typeface="Times" charset="0"/>
                <a:ea typeface="ＭＳ Ｐゴシック" charset="-128"/>
              </a:rPr>
              <a:t>Auto-pilot Control</a:t>
            </a:r>
            <a:r>
              <a:rPr lang="en-US" altLang="en-US" sz="1800">
                <a:latin typeface="Times" charset="0"/>
                <a:ea typeface="ＭＳ Ｐゴシック" charset="-128"/>
              </a:rPr>
              <a:t>: Adding 20% or some arbitrary number to the market price just because other people do it is a recipe for overpayment. Using silly rules such as EPS accretion just makes the problem worse.</a:t>
            </a:r>
          </a:p>
          <a:p>
            <a:pPr>
              <a:lnSpc>
                <a:spcPct val="80000"/>
              </a:lnSpc>
              <a:buFont typeface="Arial" charset="0"/>
              <a:buAutoNum type="arabicPeriod"/>
            </a:pPr>
            <a:r>
              <a:rPr lang="en-US" altLang="en-US" sz="1800" u="sng">
                <a:latin typeface="Times" charset="0"/>
                <a:ea typeface="ＭＳ Ｐゴシック" charset="-128"/>
              </a:rPr>
              <a:t>Elusive Synergy</a:t>
            </a:r>
            <a:r>
              <a:rPr lang="en-US" altLang="en-US" sz="1800">
                <a:latin typeface="Times" charset="0"/>
                <a:ea typeface="ＭＳ Ｐゴシック" charset="-128"/>
              </a:rPr>
              <a:t>: While there is much talk about synergy in mergers, it is seldom valued realistically or appropriately.</a:t>
            </a:r>
          </a:p>
          <a:p>
            <a:pPr>
              <a:lnSpc>
                <a:spcPct val="80000"/>
              </a:lnSpc>
              <a:buFont typeface="Arial" charset="0"/>
              <a:buAutoNum type="arabicPeriod"/>
            </a:pPr>
            <a:r>
              <a:rPr lang="en-US" altLang="en-US" sz="1800" u="sng">
                <a:latin typeface="Times" charset="0"/>
                <a:ea typeface="ＭＳ Ｐゴシック" charset="-128"/>
              </a:rPr>
              <a:t>Its all relative</a:t>
            </a:r>
            <a:r>
              <a:rPr lang="en-US" altLang="en-US" sz="1800">
                <a:latin typeface="Times" charset="0"/>
                <a:ea typeface="ＭＳ Ｐゴシック" charset="-128"/>
              </a:rPr>
              <a:t>: The use of transaction multiples (multiples paid by other acquirers in acquisitions) perpetuates over payment.</a:t>
            </a:r>
          </a:p>
          <a:p>
            <a:pPr>
              <a:lnSpc>
                <a:spcPct val="80000"/>
              </a:lnSpc>
              <a:buFont typeface="Arial" charset="0"/>
              <a:buAutoNum type="arabicPeriod"/>
            </a:pPr>
            <a:r>
              <a:rPr lang="en-US" altLang="en-US" sz="1800" u="sng">
                <a:latin typeface="Times" charset="0"/>
                <a:ea typeface="ＭＳ Ｐゴシック" charset="-128"/>
              </a:rPr>
              <a:t>Verdict first, trial afterwards</a:t>
            </a:r>
            <a:r>
              <a:rPr lang="en-US" altLang="en-US" sz="1800">
                <a:latin typeface="Times" charset="0"/>
                <a:ea typeface="ＭＳ Ｐゴシック" charset="-128"/>
              </a:rPr>
              <a:t>: Deciding you want to do an acquisition first and then looking for justification for the price paid does not make sense.</a:t>
            </a:r>
          </a:p>
          <a:p>
            <a:pPr>
              <a:lnSpc>
                <a:spcPct val="80000"/>
              </a:lnSpc>
              <a:buFont typeface="Arial" charset="0"/>
              <a:buAutoNum type="arabicPeriod"/>
            </a:pPr>
            <a:r>
              <a:rPr lang="en-US" altLang="en-US" sz="1800" u="sng">
                <a:latin typeface="Times" charset="0"/>
                <a:ea typeface="ＭＳ Ｐゴシック" charset="-128"/>
              </a:rPr>
              <a:t>It</a:t>
            </a:r>
            <a:r>
              <a:rPr lang="ja-JP" altLang="en-US" sz="1800" u="sng">
                <a:latin typeface="Times" charset="0"/>
                <a:ea typeface="ＭＳ Ｐゴシック" charset="-128"/>
              </a:rPr>
              <a:t>’</a:t>
            </a:r>
            <a:r>
              <a:rPr lang="en-US" altLang="ja-JP" sz="1800" u="sng">
                <a:latin typeface="Times" charset="0"/>
                <a:ea typeface="ＭＳ Ｐゴシック" charset="-128"/>
              </a:rPr>
              <a:t>s not my fault:</a:t>
            </a:r>
            <a:r>
              <a:rPr lang="en-US" altLang="ja-JP" sz="1800">
                <a:latin typeface="Times" charset="0"/>
                <a:ea typeface="ＭＳ Ｐゴシック" charset="-128"/>
              </a:rPr>
              <a:t> Holding no one responsible for delivering results  is a sure-fire way not to get results…</a:t>
            </a:r>
          </a:p>
          <a:p>
            <a:pPr>
              <a:lnSpc>
                <a:spcPct val="80000"/>
              </a:lnSpc>
              <a:buFont typeface="Monotype Sorts" charset="2"/>
              <a:buNone/>
            </a:pPr>
            <a:endParaRPr lang="en-US" altLang="en-US" sz="1800">
              <a:latin typeface="Times" charset="0"/>
              <a:ea typeface="ＭＳ Ｐゴシック" charset="-128"/>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612775" y="228600"/>
            <a:ext cx="8153400" cy="990600"/>
          </a:xfrm>
        </p:spPr>
        <p:txBody>
          <a:bodyPr/>
          <a:lstStyle/>
          <a:p>
            <a:r>
              <a:rPr lang="en-US" altLang="en-US">
                <a:latin typeface="Times" charset="0"/>
                <a:ea typeface="ＭＳ Ｐゴシック" charset="-128"/>
              </a:rPr>
              <a:t>III. Building Competitive Advantages: Increase length of the growth period</a:t>
            </a:r>
          </a:p>
        </p:txBody>
      </p:sp>
      <p:pic>
        <p:nvPicPr>
          <p:cNvPr id="159746"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1909" b="-1909"/>
          <a:stretch>
            <a:fillRect/>
          </a:stretch>
        </p:blipFill>
        <p:spPr>
          <a:xfrm>
            <a:off x="612775" y="1600200"/>
            <a:ext cx="8153400" cy="4495800"/>
          </a:xfrm>
          <a:solidFill>
            <a:srgbClr val="FFFFFF"/>
          </a:solidFill>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612775" y="228600"/>
            <a:ext cx="8153400" cy="990600"/>
          </a:xfrm>
        </p:spPr>
        <p:txBody>
          <a:bodyPr/>
          <a:lstStyle/>
          <a:p>
            <a:r>
              <a:rPr lang="en-US" altLang="en-US">
                <a:latin typeface="Times" charset="0"/>
                <a:ea typeface="ＭＳ Ｐゴシック" charset="-128"/>
              </a:rPr>
              <a:t>Value Creation 4: Reduce Cost of Capital </a:t>
            </a:r>
          </a:p>
        </p:txBody>
      </p:sp>
      <p:pic>
        <p:nvPicPr>
          <p:cNvPr id="161794"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792" r="-792"/>
          <a:stretch>
            <a:fillRect/>
          </a:stretch>
        </p:blipFill>
        <p:spPr>
          <a:xfrm>
            <a:off x="612775" y="1600200"/>
            <a:ext cx="8153400" cy="4495800"/>
          </a:xfrm>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Title 1"/>
          <p:cNvSpPr>
            <a:spLocks noGrp="1"/>
          </p:cNvSpPr>
          <p:nvPr>
            <p:ph type="title"/>
          </p:nvPr>
        </p:nvSpPr>
        <p:spPr>
          <a:xfrm>
            <a:off x="612775" y="228600"/>
            <a:ext cx="8153400" cy="990600"/>
          </a:xfrm>
        </p:spPr>
        <p:txBody>
          <a:bodyPr/>
          <a:lstStyle/>
          <a:p>
            <a:r>
              <a:rPr lang="en-US" altLang="en-US" dirty="0" smtClean="0">
                <a:ea typeface="ＭＳ Ｐゴシック" charset="-128"/>
              </a:rPr>
              <a:t>Shell: </a:t>
            </a:r>
            <a:r>
              <a:rPr lang="en-US" altLang="en-US" dirty="0" smtClean="0">
                <a:ea typeface="ＭＳ Ｐゴシック" charset="-128"/>
              </a:rPr>
              <a:t>Where’s the value?</a:t>
            </a:r>
            <a:endParaRPr lang="en-US" altLang="en-US" dirty="0">
              <a:ea typeface="ＭＳ Ｐゴシック" charset="-128"/>
            </a:endParaRPr>
          </a:p>
        </p:txBody>
      </p:sp>
      <p:sp>
        <p:nvSpPr>
          <p:cNvPr id="163842" name="Content Placeholder 2"/>
          <p:cNvSpPr>
            <a:spLocks noGrp="1"/>
          </p:cNvSpPr>
          <p:nvPr>
            <p:ph sz="quarter" idx="1"/>
          </p:nvPr>
        </p:nvSpPr>
        <p:spPr>
          <a:xfrm>
            <a:off x="612775" y="1600200"/>
            <a:ext cx="8153400" cy="4495800"/>
          </a:xfrm>
        </p:spPr>
        <p:txBody>
          <a:bodyPr/>
          <a:lstStyle/>
          <a:p>
            <a:r>
              <a:rPr lang="en-US" altLang="en-US" dirty="0">
                <a:ea typeface="ＭＳ Ｐゴシック" charset="-128"/>
              </a:rPr>
              <a:t>Of the options available to increase </a:t>
            </a:r>
            <a:r>
              <a:rPr lang="en-US" altLang="en-US" dirty="0" smtClean="0">
                <a:ea typeface="ＭＳ Ｐゴシック" charset="-128"/>
              </a:rPr>
              <a:t>Shell’s </a:t>
            </a:r>
            <a:r>
              <a:rPr lang="en-US" altLang="en-US" dirty="0">
                <a:ea typeface="ＭＳ Ｐゴシック" charset="-128"/>
              </a:rPr>
              <a:t>value per share, which of the following offers the most promise</a:t>
            </a:r>
            <a:r>
              <a:rPr lang="en-US" altLang="en-US" dirty="0" smtClean="0">
                <a:ea typeface="ＭＳ Ｐゴシック" charset="-128"/>
              </a:rPr>
              <a:t>?</a:t>
            </a:r>
            <a:endParaRPr lang="en-US" altLang="en-US" dirty="0">
              <a:ea typeface="ＭＳ Ｐゴシック" charset="-128"/>
            </a:endParaRPr>
          </a:p>
          <a:p>
            <a:pPr marL="823913" lvl="1" indent="-457200">
              <a:buFont typeface="+mj-lt"/>
              <a:buAutoNum type="alphaLcParenR"/>
            </a:pPr>
            <a:r>
              <a:rPr lang="en-US" altLang="en-US" dirty="0" smtClean="0">
                <a:ea typeface="ＭＳ Ｐゴシック" charset="-128"/>
              </a:rPr>
              <a:t>Improve efficiency, cut costs and go for higher margins.</a:t>
            </a:r>
          </a:p>
          <a:p>
            <a:pPr marL="823913" lvl="1" indent="-457200">
              <a:buFont typeface="+mj-lt"/>
              <a:buAutoNum type="alphaLcParenR"/>
            </a:pPr>
            <a:r>
              <a:rPr lang="en-US" altLang="en-US" dirty="0" smtClean="0">
                <a:ea typeface="ＭＳ Ｐゴシック" charset="-128"/>
              </a:rPr>
              <a:t>Acquire other companies (to get growth)</a:t>
            </a:r>
          </a:p>
          <a:p>
            <a:pPr marL="823913" lvl="1" indent="-457200">
              <a:buFont typeface="+mj-lt"/>
              <a:buAutoNum type="alphaLcParenR"/>
            </a:pPr>
            <a:r>
              <a:rPr lang="en-US" altLang="en-US" dirty="0" smtClean="0">
                <a:ea typeface="ＭＳ Ｐゴシック" charset="-128"/>
              </a:rPr>
              <a:t>Invest in reserves (exploration &amp; acquisition)</a:t>
            </a:r>
          </a:p>
          <a:p>
            <a:pPr marL="823913" lvl="1" indent="-457200">
              <a:buFont typeface="+mj-lt"/>
              <a:buAutoNum type="alphaLcParenR"/>
            </a:pPr>
            <a:r>
              <a:rPr lang="en-US" altLang="en-US" dirty="0" smtClean="0">
                <a:ea typeface="ＭＳ Ｐゴシック" charset="-128"/>
              </a:rPr>
              <a:t>Financial engineering (change debt mix and type)</a:t>
            </a:r>
          </a:p>
          <a:p>
            <a:pPr marL="823913" lvl="1" indent="-457200">
              <a:buFont typeface="+mj-lt"/>
              <a:buAutoNum type="alphaLcParenR"/>
            </a:pPr>
            <a:r>
              <a:rPr lang="en-US" altLang="en-US" dirty="0" smtClean="0">
                <a:ea typeface="ＭＳ Ｐゴシック" charset="-128"/>
              </a:rPr>
              <a:t>Cash return (Dividends and stock buybacks)</a:t>
            </a:r>
          </a:p>
          <a:p>
            <a:pPr lvl="1"/>
            <a:endParaRPr lang="en-US" altLang="en-US" dirty="0">
              <a:ea typeface="ＭＳ Ｐゴシック" charset="-128"/>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Rectangle 2"/>
          <p:cNvSpPr>
            <a:spLocks noGrp="1" noChangeArrowheads="1"/>
          </p:cNvSpPr>
          <p:nvPr>
            <p:ph type="title"/>
          </p:nvPr>
        </p:nvSpPr>
        <p:spPr>
          <a:xfrm>
            <a:off x="612775" y="228600"/>
            <a:ext cx="8153400" cy="990600"/>
          </a:xfrm>
        </p:spPr>
        <p:txBody>
          <a:bodyPr>
            <a:normAutofit/>
          </a:bodyPr>
          <a:lstStyle/>
          <a:p>
            <a:pPr eaLnBrk="1" fontAlgn="auto" hangingPunct="1">
              <a:spcAft>
                <a:spcPts val="0"/>
              </a:spcAft>
              <a:defRPr/>
            </a:pPr>
            <a:r>
              <a:rPr lang="en-US" dirty="0" smtClean="0">
                <a:ea typeface="+mj-ea"/>
                <a:cs typeface="+mj-cs"/>
              </a:rPr>
              <a:t>You can always play the pricing game..</a:t>
            </a:r>
            <a:endParaRPr lang="en-US" dirty="0">
              <a:ea typeface="+mj-ea"/>
              <a:cs typeface="+mj-cs"/>
            </a:endParaRPr>
          </a:p>
        </p:txBody>
      </p:sp>
      <p:sp>
        <p:nvSpPr>
          <p:cNvPr id="167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1400">
                <a:solidFill>
                  <a:schemeClr val="tx2"/>
                </a:solidFill>
                <a:latin typeface="Times" charset="0"/>
              </a:rPr>
              <a:t>Aswath Damodaran</a:t>
            </a:r>
          </a:p>
        </p:txBody>
      </p:sp>
      <p:sp>
        <p:nvSpPr>
          <p:cNvPr id="167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lnSpc>
                <a:spcPct val="80000"/>
              </a:lnSpc>
              <a:spcBef>
                <a:spcPct val="0"/>
              </a:spcBef>
              <a:buClrTx/>
              <a:buSzTx/>
              <a:buFontTx/>
              <a:buNone/>
            </a:pPr>
            <a:fld id="{630BE194-8193-354B-842E-CC6D98051846}" type="slidenum">
              <a:rPr lang="en-US" altLang="en-US" sz="1200">
                <a:solidFill>
                  <a:srgbClr val="FFFFFF"/>
                </a:solidFill>
                <a:latin typeface="Times" charset="0"/>
              </a:rPr>
              <a:pPr>
                <a:lnSpc>
                  <a:spcPct val="80000"/>
                </a:lnSpc>
                <a:spcBef>
                  <a:spcPct val="0"/>
                </a:spcBef>
                <a:buClrTx/>
                <a:buSzTx/>
                <a:buFontTx/>
                <a:buNone/>
              </a:pPr>
              <a:t>101</a:t>
            </a:fld>
            <a:endParaRPr lang="en-US" altLang="en-US" sz="1200">
              <a:solidFill>
                <a:srgbClr val="FFFFFF"/>
              </a:solidFill>
              <a:latin typeface="Times" charset="0"/>
            </a:endParaRPr>
          </a:p>
        </p:txBody>
      </p:sp>
      <p:pic>
        <p:nvPicPr>
          <p:cNvPr id="167940"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t="169" b="169"/>
          <a:stretch>
            <a:fillRect/>
          </a:stretch>
        </p:blipFill>
        <p:spPr>
          <a:xfrm>
            <a:off x="304800" y="2286000"/>
            <a:ext cx="5867400" cy="3235325"/>
          </a:xfrm>
        </p:spPr>
      </p:pic>
      <p:pic>
        <p:nvPicPr>
          <p:cNvPr id="16794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057400"/>
            <a:ext cx="1981200"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7942" name="TextBox 7"/>
          <p:cNvSpPr txBox="1">
            <a:spLocks noChangeArrowheads="1"/>
          </p:cNvSpPr>
          <p:nvPr/>
        </p:nvSpPr>
        <p:spPr bwMode="auto">
          <a:xfrm>
            <a:off x="990600" y="1676400"/>
            <a:ext cx="2628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i="1"/>
              <a:t>The market gives…</a:t>
            </a:r>
          </a:p>
        </p:txBody>
      </p:sp>
      <p:sp>
        <p:nvSpPr>
          <p:cNvPr id="167943" name="TextBox 8"/>
          <p:cNvSpPr txBox="1">
            <a:spLocks noChangeArrowheads="1"/>
          </p:cNvSpPr>
          <p:nvPr/>
        </p:nvSpPr>
        <p:spPr bwMode="auto">
          <a:xfrm>
            <a:off x="5943600" y="1676400"/>
            <a:ext cx="2525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charset="2"/>
              <a:buChar char=""/>
              <a:defRPr sz="28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buChar char=""/>
              <a:defRPr sz="24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buChar char=""/>
              <a:defRPr sz="24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buChar char=""/>
              <a:defRPr sz="2000">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buChar char=""/>
              <a:defRPr sz="2000">
                <a:solidFill>
                  <a:schemeClr val="tx1"/>
                </a:solidFill>
                <a:latin typeface="Calibri" charset="0"/>
                <a:ea typeface="ＭＳ Ｐゴシック" charset="-128"/>
              </a:defRPr>
            </a:lvl9pPr>
          </a:lstStyle>
          <a:p>
            <a:pPr>
              <a:spcBef>
                <a:spcPct val="0"/>
              </a:spcBef>
              <a:buClrTx/>
              <a:buSzTx/>
              <a:buFontTx/>
              <a:buNone/>
            </a:pPr>
            <a:r>
              <a:rPr lang="en-US" altLang="en-US" sz="2400" i="1"/>
              <a:t>And takes away….</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a:xfrm>
            <a:off x="612775" y="228600"/>
            <a:ext cx="8153400" cy="990600"/>
          </a:xfrm>
        </p:spPr>
        <p:txBody>
          <a:bodyPr/>
          <a:lstStyle/>
          <a:p>
            <a:pPr eaLnBrk="1" hangingPunct="1"/>
            <a:r>
              <a:rPr lang="en-US" altLang="en-US">
                <a:ea typeface="ＭＳ Ｐゴシック" charset="-128"/>
              </a:rPr>
              <a:t>First Principles</a:t>
            </a:r>
          </a:p>
        </p:txBody>
      </p:sp>
      <p:pic>
        <p:nvPicPr>
          <p:cNvPr id="169986"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5484" r="-5484"/>
          <a:stretch>
            <a:fillRect/>
          </a:stretch>
        </p:blipFill>
        <p:spPr>
          <a:xfrm>
            <a:off x="612775" y="1600200"/>
            <a:ext cx="8153400" cy="4495800"/>
          </a:xfrm>
        </p:spPr>
      </p:pic>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Basic.thmx</Template>
  <TotalTime>23291</TotalTime>
  <Pages>13</Pages>
  <Words>12308</Words>
  <Application>Microsoft Macintosh PowerPoint</Application>
  <PresentationFormat>On-screen Show (4:3)</PresentationFormat>
  <Paragraphs>1810</Paragraphs>
  <Slides>102</Slides>
  <Notes>56</Notes>
  <HiddenSlides>0</HiddenSlides>
  <MMClips>0</MMClips>
  <ScaleCrop>false</ScaleCrop>
  <HeadingPairs>
    <vt:vector size="8" baseType="variant">
      <vt:variant>
        <vt:lpstr>Fonts Used</vt:lpstr>
      </vt:variant>
      <vt:variant>
        <vt:i4>8</vt:i4>
      </vt:variant>
      <vt:variant>
        <vt:lpstr>Theme</vt:lpstr>
      </vt:variant>
      <vt:variant>
        <vt:i4>1</vt:i4>
      </vt:variant>
      <vt:variant>
        <vt:lpstr>Links</vt:lpstr>
      </vt:variant>
      <vt:variant>
        <vt:i4>1</vt:i4>
      </vt:variant>
      <vt:variant>
        <vt:lpstr>Slide Titles</vt:lpstr>
      </vt:variant>
      <vt:variant>
        <vt:i4>102</vt:i4>
      </vt:variant>
    </vt:vector>
  </HeadingPairs>
  <TitlesOfParts>
    <vt:vector size="112" baseType="lpstr">
      <vt:lpstr>Calibri</vt:lpstr>
      <vt:lpstr>Helvetica</vt:lpstr>
      <vt:lpstr>Monotype Sorts</vt:lpstr>
      <vt:lpstr>ＭＳ Ｐゴシック</vt:lpstr>
      <vt:lpstr>Times</vt:lpstr>
      <vt:lpstr>Wingdings</vt:lpstr>
      <vt:lpstr>Wingdings 2</vt:lpstr>
      <vt:lpstr>Arial</vt:lpstr>
      <vt:lpstr>Basic</vt:lpstr>
      <vt:lpstr>???</vt:lpstr>
      <vt:lpstr>Applied Corporate Finance: A big picture view</vt:lpstr>
      <vt:lpstr>What is corporate finance?</vt:lpstr>
      <vt:lpstr>First Principles</vt:lpstr>
      <vt:lpstr>The Objective in Decision Making</vt:lpstr>
      <vt:lpstr>The Classical Objective Function</vt:lpstr>
      <vt:lpstr>What can go wrong?</vt:lpstr>
      <vt:lpstr>The Old Royal Dutch Shell </vt:lpstr>
      <vt:lpstr>RDS: The Corporate Governance History</vt:lpstr>
      <vt:lpstr>RDS: Who’s on board?</vt:lpstr>
      <vt:lpstr>When traditional corporate financial theory breaks down, the solution is:</vt:lpstr>
      <vt:lpstr>A Market Based Solution</vt:lpstr>
      <vt:lpstr>Application Test: Who owns/runs your firm?</vt:lpstr>
      <vt:lpstr>Who owns your equity? Shell’s top stockholders in 2016 – Class A </vt:lpstr>
      <vt:lpstr>And Class B..</vt:lpstr>
      <vt:lpstr>First Principles</vt:lpstr>
      <vt:lpstr>What is Risk?</vt:lpstr>
      <vt:lpstr>Risk, from many places..</vt:lpstr>
      <vt:lpstr>Your biggest driver (and no surprise) is..</vt:lpstr>
      <vt:lpstr>Though you do have some power to alter your income..</vt:lpstr>
      <vt:lpstr>The geography of your reserves..</vt:lpstr>
      <vt:lpstr>Your secondary driver..</vt:lpstr>
      <vt:lpstr>A Risk Template</vt:lpstr>
      <vt:lpstr>Risk and Discount Rates: The Models</vt:lpstr>
      <vt:lpstr>Inputs required to use the CAPM - </vt:lpstr>
      <vt:lpstr>I. A Riskfree Rate</vt:lpstr>
      <vt:lpstr>Getting to a Risk free Rate</vt:lpstr>
      <vt:lpstr>Risk free rates by currency: March 2016</vt:lpstr>
      <vt:lpstr>But the risk free rate is ”too low”</vt:lpstr>
      <vt:lpstr>II. The Equity Risk Premium</vt:lpstr>
      <vt:lpstr>Country Risk: Look at a country’s bond rating and default spreads as a start</vt:lpstr>
      <vt:lpstr>Beyond the default spread</vt:lpstr>
      <vt:lpstr>PowerPoint Presentation</vt:lpstr>
      <vt:lpstr>Shell: Equity Risk Premium- March 2016</vt:lpstr>
      <vt:lpstr>Implications for Investing</vt:lpstr>
      <vt:lpstr>Estimating Beta: The Regression Approach</vt:lpstr>
      <vt:lpstr>And another regression…</vt:lpstr>
      <vt:lpstr>And yet another one..</vt:lpstr>
      <vt:lpstr>Determinants of Betas</vt:lpstr>
      <vt:lpstr>Breaking down the Oil Business</vt:lpstr>
      <vt:lpstr>Bottom up beta for Shell..</vt:lpstr>
      <vt:lpstr>Shell’s Cost of Equity</vt:lpstr>
      <vt:lpstr> Discussion Issue</vt:lpstr>
      <vt:lpstr>Estimating the Cost of Debt</vt:lpstr>
      <vt:lpstr>Estimating Synthetic Ratings</vt:lpstr>
      <vt:lpstr>Interest Coverage Ratios, Ratings and Default Spreads</vt:lpstr>
      <vt:lpstr>Shell’s cost of debt</vt:lpstr>
      <vt:lpstr>Current Cost of Capital: Shell</vt:lpstr>
      <vt:lpstr>The Oil Business: Cost of Capital</vt:lpstr>
      <vt:lpstr>Relative to your peer group..</vt:lpstr>
      <vt:lpstr>Back to First Principles</vt:lpstr>
      <vt:lpstr>Measuring Returns Right: The Basic Principles</vt:lpstr>
      <vt:lpstr>Shell’s bid for BG Group</vt:lpstr>
      <vt:lpstr>What are you buying?</vt:lpstr>
      <vt:lpstr>The sought after reserves..</vt:lpstr>
      <vt:lpstr>Estimating a cost of capital for this asset acquisition</vt:lpstr>
      <vt:lpstr>Cost of capital for the BG acquisition</vt:lpstr>
      <vt:lpstr>Expected Cashflows at BG</vt:lpstr>
      <vt:lpstr>Valuing BG</vt:lpstr>
      <vt:lpstr>Valuing Synergy</vt:lpstr>
      <vt:lpstr>A tangent: How do Shell’s existing investments measure up?</vt:lpstr>
      <vt:lpstr>The Oil Sector: ROIC vs Cost of Capital</vt:lpstr>
      <vt:lpstr>Relative to your peer group..</vt:lpstr>
      <vt:lpstr>First Principles</vt:lpstr>
      <vt:lpstr>Debt: Summarizing the trade off</vt:lpstr>
      <vt:lpstr>Mechanics of Cost of Capital Estimation</vt:lpstr>
      <vt:lpstr>Finding an optimal mix: Shell’s cost of capital schedule…</vt:lpstr>
      <vt:lpstr>Debt Ratios across the Sector</vt:lpstr>
      <vt:lpstr>And a more immediate measure of the danger from debt</vt:lpstr>
      <vt:lpstr>Debt Ratios with your peer groups..</vt:lpstr>
      <vt:lpstr>A Framework for Getting to the Optimal</vt:lpstr>
      <vt:lpstr>Shell’s Pathways to the Optimal</vt:lpstr>
      <vt:lpstr>Designing Debt: The Fundamental Principle</vt:lpstr>
      <vt:lpstr>Designing Debt: Bringing it all together</vt:lpstr>
      <vt:lpstr>Designing Shell’s debt</vt:lpstr>
      <vt:lpstr>Analyzing Shell’s Current Debt</vt:lpstr>
      <vt:lpstr>First Principles</vt:lpstr>
      <vt:lpstr>Assessing Dividend Policy</vt:lpstr>
      <vt:lpstr>How much has the company returned to stockholders?</vt:lpstr>
      <vt:lpstr>A Measure of How Much a Company Could have Afforded to Pay out: FCFE</vt:lpstr>
      <vt:lpstr>Shell’s FCFE</vt:lpstr>
      <vt:lpstr>Shell: Cash Returned vs FCFE</vt:lpstr>
      <vt:lpstr>The Oil Sector: Dividend Payout Ratios</vt:lpstr>
      <vt:lpstr>Dividends across the peer group..</vt:lpstr>
      <vt:lpstr>A Practical Framework for Analyzing Dividend Policy</vt:lpstr>
      <vt:lpstr>Do investors trust Shell’s management?</vt:lpstr>
      <vt:lpstr>First Principles</vt:lpstr>
      <vt:lpstr>The Ingredients that determine value.</vt:lpstr>
      <vt:lpstr>Valuing Shell at today’s oil price ($40)</vt:lpstr>
      <vt:lpstr>PowerPoint Presentation</vt:lpstr>
      <vt:lpstr>Ways of changing value…</vt:lpstr>
      <vt:lpstr>Value Creation 1: Increase Cash Flows from Assets in Place</vt:lpstr>
      <vt:lpstr>Value Creation 2: Increase Expected Growth</vt:lpstr>
      <vt:lpstr>The Effect of Oil Prices on the Value of Growth</vt:lpstr>
      <vt:lpstr>A postscript on creating growth: The Role of Acquisitions and Divestitures</vt:lpstr>
      <vt:lpstr>Value Creating Growth… Evaluating the Alternatives..</vt:lpstr>
      <vt:lpstr>A more general problem… Growing through acquisitions has never been easy…</vt:lpstr>
      <vt:lpstr>Seven reasons why acquisitions fail…</vt:lpstr>
      <vt:lpstr>III. Building Competitive Advantages: Increase length of the growth period</vt:lpstr>
      <vt:lpstr>Value Creation 4: Reduce Cost of Capital </vt:lpstr>
      <vt:lpstr>Shell: Where’s the value?</vt:lpstr>
      <vt:lpstr>You can always play the pricing game..</vt:lpstr>
      <vt:lpstr>First Principles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264</cp:revision>
  <cp:lastPrinted>2016-03-25T19:37:39Z</cp:lastPrinted>
  <dcterms:created xsi:type="dcterms:W3CDTF">2010-01-13T22:41:50Z</dcterms:created>
  <dcterms:modified xsi:type="dcterms:W3CDTF">2016-04-07T19:50:12Z</dcterms:modified>
</cp:coreProperties>
</file>