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62" r:id="rId1"/>
  </p:sldMasterIdLst>
  <p:notesMasterIdLst>
    <p:notesMasterId r:id="rId41"/>
  </p:notesMasterIdLst>
  <p:handoutMasterIdLst>
    <p:handoutMasterId r:id="rId42"/>
  </p:handoutMasterIdLst>
  <p:sldIdLst>
    <p:sldId id="284" r:id="rId2"/>
    <p:sldId id="285" r:id="rId3"/>
    <p:sldId id="287" r:id="rId4"/>
    <p:sldId id="288" r:id="rId5"/>
    <p:sldId id="290" r:id="rId6"/>
    <p:sldId id="291" r:id="rId7"/>
    <p:sldId id="293" r:id="rId8"/>
    <p:sldId id="294" r:id="rId9"/>
    <p:sldId id="295" r:id="rId10"/>
    <p:sldId id="296" r:id="rId11"/>
    <p:sldId id="297" r:id="rId12"/>
    <p:sldId id="298" r:id="rId13"/>
    <p:sldId id="301" r:id="rId14"/>
    <p:sldId id="302" r:id="rId15"/>
    <p:sldId id="307" r:id="rId16"/>
    <p:sldId id="1046" r:id="rId17"/>
    <p:sldId id="1047" r:id="rId18"/>
    <p:sldId id="1048" r:id="rId19"/>
    <p:sldId id="1049" r:id="rId20"/>
    <p:sldId id="1050" r:id="rId21"/>
    <p:sldId id="1051" r:id="rId22"/>
    <p:sldId id="1052" r:id="rId23"/>
    <p:sldId id="1053" r:id="rId24"/>
    <p:sldId id="1054" r:id="rId25"/>
    <p:sldId id="1055" r:id="rId26"/>
    <p:sldId id="326" r:id="rId27"/>
    <p:sldId id="327" r:id="rId28"/>
    <p:sldId id="328" r:id="rId29"/>
    <p:sldId id="329" r:id="rId30"/>
    <p:sldId id="330" r:id="rId31"/>
    <p:sldId id="332" r:id="rId32"/>
    <p:sldId id="343" r:id="rId33"/>
    <p:sldId id="337" r:id="rId34"/>
    <p:sldId id="939" r:id="rId35"/>
    <p:sldId id="940" r:id="rId36"/>
    <p:sldId id="1045" r:id="rId37"/>
    <p:sldId id="1056" r:id="rId38"/>
    <p:sldId id="339" r:id="rId39"/>
    <p:sldId id="338" r:id="rId4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245"/>
    <p:restoredTop sz="64409"/>
  </p:normalViewPr>
  <p:slideViewPr>
    <p:cSldViewPr>
      <p:cViewPr varScale="1">
        <p:scale>
          <a:sx n="79" d="100"/>
          <a:sy n="79" d="100"/>
        </p:scale>
        <p:origin x="296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264"/>
    </p:cViewPr>
  </p:sorterViewPr>
  <p:notesViewPr>
    <p:cSldViewPr>
      <p:cViewPr>
        <p:scale>
          <a:sx n="150" d="100"/>
          <a:sy n="150" d="100"/>
        </p:scale>
        <p:origin x="-231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338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4020570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the objective in corporate finance (to maximize firm value) is central to everything we do, we need to look at both its strengths and weaknesses. In fact, many disagreements that people have with corporate finance theory stems from the fact that they have a different objective for the business in mind. Thus, if you view a firm’s objective as maximizing the number of jobs created, choosing projects based upon the highest NPV (which is the corporate finance prescription) will make little sense.</a:t>
            </a:r>
          </a:p>
        </p:txBody>
      </p:sp>
    </p:spTree>
    <p:extLst>
      <p:ext uri="{BB962C8B-B14F-4D97-AF65-F5344CB8AC3E}">
        <p14:creationId xmlns:p14="http://schemas.microsoft.com/office/powerpoint/2010/main" val="2035472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Our focus will be on the objective: Maximize firm value. </a:t>
            </a:r>
          </a:p>
          <a:p>
            <a:r>
              <a:rPr lang="en-US" altLang="en-US">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extLst>
      <p:ext uri="{BB962C8B-B14F-4D97-AF65-F5344CB8AC3E}">
        <p14:creationId xmlns:p14="http://schemas.microsoft.com/office/powerpoint/2010/main" val="769625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Why only one objective?</a:t>
            </a:r>
            <a:r>
              <a:rPr lang="en-US" altLang="en-US" baseline="0" dirty="0">
                <a:latin typeface="Times" charset="0"/>
                <a:ea typeface="ＭＳ Ｐゴシック" charset="-128"/>
              </a:rPr>
              <a:t> Why not have many? Because you can have only objective. You can have multiple constraints that are imposed on you or you impose on yourself. If you have many objectives, and you have to pick between alternatives where you get different answers depending upon which objective you look at, you will be stuck. </a:t>
            </a: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This is the answer to the question posed in the previous overhead.</a:t>
            </a:r>
          </a:p>
          <a:p>
            <a:pPr marL="228600" indent="-228600">
              <a:buFontTx/>
              <a:buAutoNum type="arabicPeriod"/>
            </a:pPr>
            <a:r>
              <a:rPr lang="en-US" altLang="en-US" dirty="0">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dirty="0">
                <a:latin typeface="Times" charset="0"/>
                <a:ea typeface="ＭＳ Ｐゴシック" charset="-128"/>
              </a:rPr>
              <a:t>Managers answer to stockholders. Consequently, the objective gets narrowed down to </a:t>
            </a:r>
            <a:r>
              <a:rPr lang="ja-JP" altLang="en-US" dirty="0">
                <a:latin typeface="Times" charset="0"/>
                <a:ea typeface="ＭＳ Ｐゴシック" charset="-128"/>
              </a:rPr>
              <a:t>“</a:t>
            </a:r>
            <a:r>
              <a:rPr lang="en-US" altLang="ja-JP" dirty="0">
                <a:latin typeface="Times" charset="0"/>
                <a:ea typeface="ＭＳ Ｐゴシック" charset="-128"/>
              </a:rPr>
              <a:t>maximizing equity value</a:t>
            </a:r>
            <a:r>
              <a:rPr lang="ja-JP" altLang="en-US" dirty="0">
                <a:latin typeface="Times" charset="0"/>
                <a:ea typeface="ＭＳ Ｐゴシック" charset="-128"/>
              </a:rPr>
              <a:t>”</a:t>
            </a:r>
            <a:r>
              <a:rPr lang="en-US" altLang="ja-JP" dirty="0">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dirty="0">
                <a:latin typeface="Times" charset="0"/>
                <a:ea typeface="ＭＳ Ｐゴシック" charset="-128"/>
              </a:rPr>
              <a:t>It is tough to assess equity value objectively. It would be nice to have a </a:t>
            </a:r>
            <a:r>
              <a:rPr lang="ja-JP" altLang="en-US" dirty="0">
                <a:latin typeface="Times" charset="0"/>
                <a:ea typeface="ＭＳ Ｐゴシック" charset="-128"/>
              </a:rPr>
              <a:t>“</a:t>
            </a:r>
            <a:r>
              <a:rPr lang="en-US" altLang="ja-JP" dirty="0">
                <a:latin typeface="Times" charset="0"/>
                <a:ea typeface="ＭＳ Ｐゴシック" charset="-128"/>
              </a:rPr>
              <a:t>third party</a:t>
            </a:r>
            <a:r>
              <a:rPr lang="ja-JP" altLang="en-US" dirty="0">
                <a:latin typeface="Times" charset="0"/>
                <a:ea typeface="ＭＳ Ｐゴシック" charset="-128"/>
              </a:rPr>
              <a:t>”</a:t>
            </a:r>
            <a:r>
              <a:rPr lang="en-US" altLang="ja-JP" dirty="0">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dirty="0">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808159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1000" u="sng">
                <a:latin typeface="Times" charset="0"/>
                <a:ea typeface="ＭＳ Ｐゴシック" charset="-128"/>
              </a:rPr>
              <a:t>Critique</a:t>
            </a:r>
            <a:r>
              <a:rPr lang="en-US" altLang="en-US" sz="1000">
                <a:latin typeface="Times" charset="0"/>
                <a:ea typeface="ＭＳ Ｐゴシック" charset="-128"/>
              </a:rPr>
              <a:t>: Stock price maximization implies not caring for your employees. </a:t>
            </a:r>
          </a:p>
          <a:p>
            <a:r>
              <a:rPr lang="en-US" altLang="en-US" sz="1000" u="sng">
                <a:latin typeface="Times" charset="0"/>
                <a:ea typeface="ＭＳ Ｐゴシック" charset="-128"/>
              </a:rPr>
              <a:t>Response</a:t>
            </a:r>
            <a:r>
              <a:rPr lang="en-US" altLang="en-US" sz="1000">
                <a:latin typeface="Times" charset="0"/>
                <a:ea typeface="ＭＳ Ｐゴシック" charset="-128"/>
              </a:rPr>
              <a:t>: Use a recent story of layoffs to illustrate this criticism (XYZ Co.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r>
              <a:rPr lang="en-US" altLang="en-US" sz="1000" u="sng">
                <a:latin typeface="Times" charset="0"/>
                <a:ea typeface="ＭＳ Ｐゴシック" charset="-128"/>
              </a:rPr>
              <a:t>Critique: </a:t>
            </a:r>
            <a:r>
              <a:rPr lang="en-US" altLang="en-US" sz="1000">
                <a:latin typeface="Times" charset="0"/>
                <a:ea typeface="ＭＳ Ｐゴシック" charset="-128"/>
              </a:rPr>
              <a:t>If you maximize value, you don’t care about customers.</a:t>
            </a:r>
          </a:p>
          <a:p>
            <a:r>
              <a:rPr lang="en-US" altLang="en-US" sz="1000" u="sng">
                <a:latin typeface="Times" charset="0"/>
                <a:ea typeface="ＭＳ Ｐゴシック" charset="-128"/>
              </a:rPr>
              <a:t>Response</a:t>
            </a:r>
            <a:r>
              <a:rPr lang="en-US" altLang="en-US" sz="1000">
                <a:latin typeface="Times" charset="0"/>
                <a:ea typeface="ＭＳ Ｐゴシック" charset="-128"/>
              </a:rPr>
              <a:t>: Note that customer satisfaction is important but only in the context that satisfied customers buy more from you. What would happen to a firm that defined its objective as maximizing customer satisfaction? You would give away your products for free…</a:t>
            </a:r>
          </a:p>
          <a:p>
            <a:r>
              <a:rPr lang="en-US" altLang="en-US" sz="1000" u="sng">
                <a:latin typeface="Times" charset="0"/>
                <a:ea typeface="ＭＳ Ｐゴシック" charset="-128"/>
              </a:rPr>
              <a:t>Critique</a:t>
            </a:r>
            <a:r>
              <a:rPr lang="en-US" altLang="en-US" sz="1000">
                <a:latin typeface="Times" charset="0"/>
                <a:ea typeface="ＭＳ Ｐゴシック" charset="-128"/>
              </a:rPr>
              <a:t>: Firms that maximize firm value are bad social citizens. </a:t>
            </a:r>
          </a:p>
          <a:p>
            <a:r>
              <a:rPr lang="en-US" altLang="en-US" sz="1000" u="sng">
                <a:latin typeface="Times" charset="0"/>
                <a:ea typeface="ＭＳ Ｐゴシック" charset="-128"/>
              </a:rPr>
              <a:t>Response</a:t>
            </a:r>
            <a:r>
              <a:rPr lang="en-US" altLang="en-US" sz="1000">
                <a:latin typeface="Times" charset="0"/>
                <a:ea typeface="ＭＳ Ｐゴシック" charset="-128"/>
              </a:rPr>
              <a:t>: A 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p>
          <a:p>
            <a:endParaRPr lang="en-US" altLang="en-US" sz="1000">
              <a:latin typeface="Times" charset="0"/>
              <a:ea typeface="ＭＳ Ｐゴシック" charset="-128"/>
            </a:endParaRPr>
          </a:p>
          <a:p>
            <a:r>
              <a:rPr lang="en-US" altLang="en-US" sz="1000">
                <a:latin typeface="Times" charset="0"/>
                <a:ea typeface="ＭＳ Ｐゴシック" charset="-128"/>
              </a:rPr>
              <a:t>To those who would like to have it all (they take different forms, but they talk about stakeholder wealth maximization or balanced scorecards or running a great company): It never works:</a:t>
            </a:r>
          </a:p>
          <a:p>
            <a:pPr>
              <a:buFontTx/>
              <a:buAutoNum type="alphaLcPeriod"/>
            </a:pPr>
            <a:r>
              <a:rPr lang="en-US" altLang="en-US" sz="1000">
                <a:latin typeface="Times" charset="0"/>
                <a:ea typeface="ＭＳ Ｐゴシック" charset="-128"/>
              </a:rPr>
              <a:t>You cannot be all things to all people; keeping everyone happy leaves no one happy. You need a central objective. Otherwise, how do you choose between competing objectives?</a:t>
            </a:r>
          </a:p>
          <a:p>
            <a:pPr>
              <a:buFontTx/>
              <a:buAutoNum type="alphaLcPeriod"/>
            </a:pPr>
            <a:r>
              <a:rPr lang="en-US" altLang="en-US" sz="1000">
                <a:latin typeface="Times" charset="0"/>
                <a:ea typeface="ＭＳ Ｐゴシック" charset="-128"/>
              </a:rPr>
              <a:t>You cannot mix up means with ends. You want satisfied and motivated employees and happy customers, but only as a means to an end: making money off them. </a:t>
            </a:r>
          </a:p>
          <a:p>
            <a:pPr>
              <a:buFontTx/>
              <a:buAutoNum type="alphaLcPeriod"/>
            </a:pPr>
            <a:r>
              <a:rPr lang="en-US" altLang="en-US" sz="1000">
                <a:latin typeface="Times" charset="0"/>
                <a:ea typeface="ＭＳ Ｐゴシック" charset="-128"/>
              </a:rPr>
              <a:t>It gives poor performing managers an excuse for not performing because they can always pass the buck.</a:t>
            </a:r>
          </a:p>
          <a:p>
            <a:pPr>
              <a:buFontTx/>
              <a:buAutoNum type="alphaLcPeriod"/>
            </a:pPr>
            <a:endParaRPr lang="en-US" altLang="en-US" sz="1000">
              <a:latin typeface="Times" charset="0"/>
              <a:ea typeface="ＭＳ Ｐゴシック" charset="-128"/>
            </a:endParaRPr>
          </a:p>
          <a:p>
            <a:r>
              <a:rPr lang="en-US" altLang="en-US" sz="1000">
                <a:latin typeface="Times" charset="0"/>
                <a:ea typeface="ＭＳ Ｐゴシック" charset="-128"/>
              </a:rPr>
              <a:t>The Super Bowl in February 2013 was a showcase of means/ends at play. The two teams were coached by brothers: Jim (SF 49ers) and John (Ravens). During the season, Jim replaced his starting quarterback, Alex Smith, (making him, quite a few of his players, many fans and some in the press) unhappy. John fired his offensive coordinator (making his coaching staff unhappy and uncomfortable). Both coaches, though, had a singular objective which was to win the Super Bowl. They did not come into the season with fuzzy objectives (having a great season), misplaced objectives (win the most games in the regular season, win by the most points, gain the most yards) or mistaking means for ends (coaching a happy team, keeping fans happy, keeping the press happy).</a:t>
            </a:r>
          </a:p>
          <a:p>
            <a:pPr>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2046418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expropriating or transferring wealth from other groups (bondholders, other stockholders or society)  but about making the firm more productive and valuable. In this utopian world, the only way to increase value is to go out and take good investments. In the process, you contribute positively to the overall economy. </a:t>
            </a:r>
          </a:p>
        </p:txBody>
      </p:sp>
    </p:spTree>
    <p:extLst>
      <p:ext uri="{BB962C8B-B14F-4D97-AF65-F5344CB8AC3E}">
        <p14:creationId xmlns:p14="http://schemas.microsoft.com/office/powerpoint/2010/main" val="845465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9395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not irrational for small stockholders to not actively involve themselves in the management of firms, because it is not economical for them to do so. </a:t>
            </a:r>
          </a:p>
          <a:p>
            <a:r>
              <a:rPr lang="en-US" altLang="en-US">
                <a:latin typeface="Times" charset="0"/>
                <a:ea typeface="ＭＳ Ｐゴシック" charset="-128"/>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r>
              <a:rPr lang="en-US" altLang="en-US">
                <a:latin typeface="Times" charset="0"/>
                <a:ea typeface="ＭＳ Ｐゴシック" charset="-128"/>
              </a:rPr>
              <a:t>For a large stockholder like Fidelity Magellan, 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contest management)</a:t>
            </a:r>
          </a:p>
          <a:p>
            <a:r>
              <a:rPr lang="en-US" altLang="en-US">
                <a:latin typeface="Times" charset="0"/>
                <a:ea typeface="ＭＳ Ｐゴシック" charset="-128"/>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a:latin typeface="Times" charset="0"/>
                <a:ea typeface="ＭＳ Ｐゴシック" charset="-128"/>
              </a:rPr>
              <a:t>“</a:t>
            </a:r>
            <a:r>
              <a:rPr lang="en-US" altLang="ja-JP">
                <a:latin typeface="Times" charset="0"/>
                <a:ea typeface="ＭＳ Ｐゴシック" charset="-128"/>
              </a:rPr>
              <a:t>let them eat cake</a:t>
            </a:r>
            <a:r>
              <a:rPr lang="ja-JP" altLang="en-US">
                <a:latin typeface="Times" charset="0"/>
                <a:ea typeface="ＭＳ Ｐゴシック" charset="-128"/>
              </a:rPr>
              <a:t>”</a:t>
            </a:r>
            <a:r>
              <a:rPr lang="en-US" altLang="ja-JP">
                <a:latin typeface="Times" charset="0"/>
                <a:ea typeface="ＭＳ Ｐゴシック" charset="-128"/>
              </a:rPr>
              <a:t>…. (At Tattingers, the French luxury good company, Claudia Tattinger said that she felt ashamed for the stockholders who would ask </a:t>
            </a:r>
            <a:r>
              <a:rPr lang="ja-JP" altLang="en-US">
                <a:latin typeface="Times" charset="0"/>
                <a:ea typeface="ＭＳ Ｐゴシック" charset="-128"/>
              </a:rPr>
              <a:t>“</a:t>
            </a:r>
            <a:r>
              <a:rPr lang="en-US" altLang="ja-JP">
                <a:latin typeface="Times" charset="0"/>
                <a:ea typeface="ＭＳ Ｐゴシック" charset="-128"/>
              </a:rPr>
              <a:t>such rude questions</a:t>
            </a:r>
            <a:r>
              <a:rPr lang="ja-JP" altLang="en-US">
                <a:latin typeface="Times" charset="0"/>
                <a:ea typeface="ＭＳ Ｐゴシック" charset="-128"/>
              </a:rPr>
              <a:t>”</a:t>
            </a:r>
            <a:r>
              <a:rPr lang="en-US" altLang="ja-JP">
                <a:latin typeface="Times" charset="0"/>
                <a:ea typeface="ＭＳ Ｐゴシック" charset="-128"/>
              </a:rPr>
              <a:t> after Asher Edelman demanded to know whether the company owned chateaus and who lived in them…)</a:t>
            </a:r>
            <a:endParaRPr lang="en-US" altLang="en-US">
              <a:latin typeface="Times" charset="0"/>
              <a:ea typeface="ＭＳ Ｐゴシック" charset="-128"/>
            </a:endParaRPr>
          </a:p>
        </p:txBody>
      </p:sp>
    </p:spTree>
    <p:extLst>
      <p:ext uri="{BB962C8B-B14F-4D97-AF65-F5344CB8AC3E}">
        <p14:creationId xmlns:p14="http://schemas.microsoft.com/office/powerpoint/2010/main" val="329286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altLang="en-US" u="sng">
                <a:latin typeface="Times" charset="0"/>
                <a:ea typeface="ＭＳ Ｐゴシック" charset="-128"/>
              </a:rPr>
              <a:t> Cost</a:t>
            </a:r>
            <a:r>
              <a:rPr lang="en-US" altLang="en-US">
                <a:latin typeface="Times" charset="0"/>
                <a:ea typeface="ＭＳ Ｐゴシック" charset="-128"/>
              </a:rPr>
              <a:t>: It is costly to challenge incumbent managers. For institutional investors spread over multiple firms, this cost may be too high to bear.</a:t>
            </a:r>
          </a:p>
          <a:p>
            <a:pPr>
              <a:buFontTx/>
              <a:buAutoNum type="arabicPeriod"/>
            </a:pPr>
            <a:r>
              <a:rPr lang="en-US" altLang="en-US">
                <a:latin typeface="Times" charset="0"/>
                <a:ea typeface="ＭＳ Ｐゴシック" charset="-128"/>
              </a:rPr>
              <a:t> </a:t>
            </a:r>
            <a:r>
              <a:rPr lang="en-US" altLang="en-US" u="sng">
                <a:latin typeface="Times" charset="0"/>
                <a:ea typeface="ＭＳ Ｐゴシック" charset="-128"/>
              </a:rPr>
              <a:t>Conflicts of interest</a:t>
            </a:r>
            <a:r>
              <a:rPr lang="en-US" altLang="en-US">
                <a:latin typeface="Times" charset="0"/>
                <a:ea typeface="ＭＳ Ｐゴシック" charset="-128"/>
              </a:rPr>
              <a:t>: Many mutual fund families also look to companies for business. To the extent that challenging managers may cost them this business, they may hold back.</a:t>
            </a:r>
          </a:p>
        </p:txBody>
      </p:sp>
    </p:spTree>
    <p:extLst>
      <p:ext uri="{BB962C8B-B14F-4D97-AF65-F5344CB8AC3E}">
        <p14:creationId xmlns:p14="http://schemas.microsoft.com/office/powerpoint/2010/main" val="259267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sounds judgmental and it is meant to be. Directors do not spend a great deal of time overseeing managers, and they are well paid.</a:t>
            </a:r>
          </a:p>
          <a:p>
            <a:r>
              <a:rPr lang="en-US" altLang="en-US">
                <a:latin typeface="Times" charset="0"/>
                <a:ea typeface="ＭＳ Ｐゴシック" charset="-128"/>
              </a:rPr>
              <a:t>The pay shown here understates the true compensation that directors make from other perks and benefits that they get (pensions, for instance).</a:t>
            </a:r>
          </a:p>
          <a:p>
            <a:r>
              <a:rPr lang="en-US" altLang="en-US">
                <a:latin typeface="Times" charset="0"/>
                <a:ea typeface="ＭＳ Ｐゴシック" charset="-128"/>
              </a:rPr>
              <a:t>As a postscript, the pay of directors has kept rising. While the number of hours spent has also increased somewhat though how much of this additional time is spent on getting legal protection (against stockholder lawsuits) is debatable.</a:t>
            </a:r>
          </a:p>
          <a:p>
            <a:r>
              <a:rPr lang="en-US" altLang="en-US" i="1">
                <a:latin typeface="Times" charset="0"/>
                <a:ea typeface="ＭＳ Ｐゴシック" charset="-128"/>
              </a:rPr>
              <a:t>Post Sarbanes-Oxley, directors seem to spend more time with lawyers, making sure that they don’t get sued than they do with managers, trying to figure out whether the company is well run. This may be the unintended consequence when you try to get good corporate governance by law.</a:t>
            </a:r>
          </a:p>
        </p:txBody>
      </p:sp>
    </p:spTree>
    <p:extLst>
      <p:ext uri="{BB962C8B-B14F-4D97-AF65-F5344CB8AC3E}">
        <p14:creationId xmlns:p14="http://schemas.microsoft.com/office/powerpoint/2010/main" val="263796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John Mack became CEO of Morgan Stanley, the fist two directors he picked to sit on the board were members of his golf club in Purchase, NY…</a:t>
            </a:r>
          </a:p>
          <a:p>
            <a:r>
              <a:rPr lang="en-US" altLang="en-US">
                <a:latin typeface="Times" charset="0"/>
                <a:ea typeface="ＭＳ Ｐゴシック" charset="-128"/>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p>
          <a:p>
            <a:r>
              <a:rPr lang="en-US" altLang="en-US">
                <a:latin typeface="Times" charset="0"/>
                <a:ea typeface="ＭＳ Ｐゴシック" charset="-128"/>
              </a:rPr>
              <a:t>A Wall Street Journal article, a few years ago, looked at the phenomenon of CEOs sitting on each other</a:t>
            </a:r>
            <a:r>
              <a:rPr lang="ja-JP" altLang="en-US">
                <a:latin typeface="Times" charset="0"/>
                <a:ea typeface="ＭＳ Ｐゴシック" charset="-128"/>
              </a:rPr>
              <a:t>’</a:t>
            </a:r>
            <a:r>
              <a:rPr lang="en-US" altLang="ja-JP">
                <a:latin typeface="Times" charset="0"/>
                <a:ea typeface="ＭＳ Ｐゴシック" charset="-128"/>
              </a:rPr>
              <a:t>s boards. It is very difficult to see how they can be objective in those cases. </a:t>
            </a:r>
            <a:endParaRPr lang="en-US" altLang="en-US">
              <a:latin typeface="Times" charset="0"/>
              <a:ea typeface="ＭＳ Ｐゴシック" charset="-128"/>
            </a:endParaRPr>
          </a:p>
        </p:txBody>
      </p:sp>
    </p:spTree>
    <p:extLst>
      <p:ext uri="{BB962C8B-B14F-4D97-AF65-F5344CB8AC3E}">
        <p14:creationId xmlns:p14="http://schemas.microsoft.com/office/powerpoint/2010/main" val="1220217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Harold Geneen who ruled ITT with an iron fist during the sixties when ITT built itself up through acquisitions, mentions in his memoirs that almost all decisions, during his tenure, that were made by the board, were unanimous. </a:t>
            </a:r>
          </a:p>
          <a:p>
            <a:r>
              <a:rPr lang="en-US" altLang="en-US">
                <a:latin typeface="Times" charset="0"/>
                <a:ea typeface="ＭＳ Ｐゴシック" charset="-128"/>
              </a:rPr>
              <a:t>CEOs often chair the board, and establish the agenda for what the board discusses.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868227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 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his young assistant, into the firm with him. He put Katzenberg in charge of Disney Animation, which was not doing well. Katzenberg was largely responsible for the rebirth of that division (which Eisner had considered shutting down) with The Little Mermaid, Beauty and the Beast and The Lion King all proving to be mega-winners. As a reward for this success, Eisner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a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943189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a:p>
            <a:r>
              <a:rPr lang="en-US" altLang="en-US" dirty="0">
                <a:latin typeface="Times" charset="0"/>
                <a:ea typeface="ＭＳ Ｐゴシック" charset="-128"/>
              </a:rPr>
              <a:t>You may also be able to find a corporate governance score for your company, especially if it is a large market cap company. Even if you cannot, you can make your own judgments on whether you (as a stockholder) are likely to have much influence on how this company is run.</a:t>
            </a:r>
          </a:p>
          <a:p>
            <a:r>
              <a:rPr lang="en-US" altLang="en-US" dirty="0">
                <a:latin typeface="Times" charset="0"/>
                <a:ea typeface="ＭＳ Ｐゴシック" charset="-128"/>
              </a:rPr>
              <a:t>Unfortunately,</a:t>
            </a:r>
            <a:r>
              <a:rPr lang="en-US" altLang="en-US" baseline="0" dirty="0">
                <a:latin typeface="Times" charset="0"/>
                <a:ea typeface="ＭＳ Ｐゴシック" charset="-128"/>
              </a:rPr>
              <a:t> corporate governance scores have become checkbox based rather than principle based. So, you may want to look for tangible evidence of board independence.</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70061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927164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4839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a:buFontTx/>
              <a:buChar char="•"/>
            </a:pPr>
            <a:r>
              <a:rPr lang="en-US" altLang="en-US">
                <a:latin typeface="Times" charset="0"/>
                <a:ea typeface="ＭＳ Ｐゴシック" charset="-128"/>
              </a:rPr>
              <a:t>Bondholders who do not protect themselves find stockholders expropriating their wealth.</a:t>
            </a:r>
          </a:p>
          <a:p>
            <a:pPr>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07072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break down in each of the linkages noted on the previous page.</a:t>
            </a:r>
          </a:p>
        </p:txBody>
      </p:sp>
    </p:spTree>
    <p:extLst>
      <p:ext uri="{BB962C8B-B14F-4D97-AF65-F5344CB8AC3E}">
        <p14:creationId xmlns:p14="http://schemas.microsoft.com/office/powerpoint/2010/main" val="972025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925669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the last decade, the success of China as an economy has evoked interest in their corporate governance system, which is rooted neither in stockholders nor in cross holding structures. Instead, it has been largely directed by a government or central authority. The plus that the centralized power brings is the capacity to see the big picture and make companies bend to the larger public good. The minus is that centralized powers do make mistakes and when they do, they are reluctant to admit it. </a:t>
            </a:r>
            <a:r>
              <a:rPr lang="en-US" altLang="ja-JP">
                <a:latin typeface="Times" charset="0"/>
                <a:ea typeface="ＭＳ Ｐゴシック" charset="-128"/>
              </a:rPr>
              <a:t>The test of a system comes not during periods of success but during periods of failure, and the Chinese system has not been tested yet. Let’s see how it holds up.</a:t>
            </a:r>
            <a:endParaRPr lang="en-US" altLang="en-US">
              <a:latin typeface="Times" charset="0"/>
              <a:ea typeface="ＭＳ Ｐゴシック" charset="-128"/>
            </a:endParaRPr>
          </a:p>
        </p:txBody>
      </p:sp>
    </p:spTree>
    <p:extLst>
      <p:ext uri="{BB962C8B-B14F-4D97-AF65-F5344CB8AC3E}">
        <p14:creationId xmlns:p14="http://schemas.microsoft.com/office/powerpoint/2010/main" val="1348487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6216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strength of market based systems is that they are both ruthless and quick in correcting errors, once they are spotted. </a:t>
            </a:r>
          </a:p>
          <a:p>
            <a:r>
              <a:rPr lang="en-US" altLang="en-US">
                <a:latin typeface="Times" charset="0"/>
                <a:ea typeface="ＭＳ Ｐゴシック" charset="-128"/>
              </a:rPr>
              <a:t>These constraints flow from the earlier framework, where we introduced what can go wrong with each linkage.</a:t>
            </a:r>
          </a:p>
        </p:txBody>
      </p:sp>
    </p:spTree>
    <p:extLst>
      <p:ext uri="{BB962C8B-B14F-4D97-AF65-F5344CB8AC3E}">
        <p14:creationId xmlns:p14="http://schemas.microsoft.com/office/powerpoint/2010/main" val="799113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820110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xfrm>
            <a:off x="1150938" y="692150"/>
            <a:ext cx="4556125" cy="3416300"/>
          </a:xfrm>
          <a:ln/>
        </p:spPr>
      </p:sp>
      <p:sp>
        <p:nvSpPr>
          <p:cNvPr id="134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a:p>
            <a:r>
              <a:rPr lang="en-US" altLang="en-US">
                <a:latin typeface="Times" charset="0"/>
                <a:ea typeface="ＭＳ Ｐゴシック" charset="-128"/>
              </a:rPr>
              <a:t>In 2011, Iger announced his intention to step down as CEO. It will be interesting to see what the new CEO brings to the table.</a:t>
            </a:r>
          </a:p>
        </p:txBody>
      </p:sp>
    </p:spTree>
    <p:extLst>
      <p:ext uri="{BB962C8B-B14F-4D97-AF65-F5344CB8AC3E}">
        <p14:creationId xmlns:p14="http://schemas.microsoft.com/office/powerpoint/2010/main" val="1829155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98099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387493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a:t>
            </a:r>
            <a:r>
              <a:rPr lang="en-US" baseline="0" dirty="0"/>
              <a:t> decision by the board to make </a:t>
            </a:r>
            <a:r>
              <a:rPr lang="en-US" baseline="0" dirty="0" err="1"/>
              <a:t>Iger</a:t>
            </a:r>
            <a:r>
              <a:rPr lang="en-US" baseline="0" dirty="0"/>
              <a:t> feel indispensable had consequences for both succession planning and corporate governance. In a publicly traded company, it is healthiest if the company can be weaned away from a CEO, no matter how powerful and effective.</a:t>
            </a:r>
            <a:endParaRPr lang="en-US" dirty="0"/>
          </a:p>
        </p:txBody>
      </p:sp>
    </p:spTree>
    <p:extLst>
      <p:ext uri="{BB962C8B-B14F-4D97-AF65-F5344CB8AC3E}">
        <p14:creationId xmlns:p14="http://schemas.microsoft.com/office/powerpoint/2010/main" val="2057076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tLang="en-US">
                <a:latin typeface="Times" charset="0"/>
                <a:ea typeface="ＭＳ Ｐゴシック" charset="-128"/>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tLang="en-US">
              <a:latin typeface="Times" charset="0"/>
              <a:ea typeface="ＭＳ Ｐゴシック" charset="-128"/>
            </a:endParaRPr>
          </a:p>
          <a:p>
            <a:r>
              <a:rPr lang="en-US" altLang="en-US">
                <a:latin typeface="Times" charset="0"/>
                <a:ea typeface="ＭＳ Ｐゴシック" charset="-128"/>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extLst>
      <p:ext uri="{BB962C8B-B14F-4D97-AF65-F5344CB8AC3E}">
        <p14:creationId xmlns:p14="http://schemas.microsoft.com/office/powerpoint/2010/main" val="1022483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xfrm>
            <a:off x="1150938" y="692150"/>
            <a:ext cx="4556125" cy="3416300"/>
          </a:xfrm>
          <a:ln/>
        </p:spPr>
      </p:sp>
      <p:sp>
        <p:nvSpPr>
          <p:cNvPr id="138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tLang="en-US">
                <a:latin typeface="Times" charset="0"/>
                <a:ea typeface="ＭＳ Ｐゴシック" charset="-128"/>
              </a:rPr>
              <a:t>You can try suing managers and directors who do not do their job but it is difficult to win. Disney</a:t>
            </a:r>
            <a:r>
              <a:rPr lang="ja-JP" altLang="en-US">
                <a:latin typeface="Times" charset="0"/>
                <a:ea typeface="ＭＳ Ｐゴシック" charset="-128"/>
              </a:rPr>
              <a:t>’</a:t>
            </a:r>
            <a:r>
              <a:rPr lang="en-US" altLang="ja-JP">
                <a:latin typeface="Times" charset="0"/>
                <a:ea typeface="ＭＳ Ｐゴシック" charset="-128"/>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tLang="en-US">
                <a:latin typeface="Times" charset="0"/>
                <a:ea typeface="ＭＳ Ｐゴシック" charset="-128"/>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extLst>
      <p:ext uri="{BB962C8B-B14F-4D97-AF65-F5344CB8AC3E}">
        <p14:creationId xmlns:p14="http://schemas.microsoft.com/office/powerpoint/2010/main" val="77491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1875D520-7097-354A-BF2E-D35078009F8F}" type="slidenum">
              <a:rPr lang="en-US" altLang="en-US"/>
              <a:pPr/>
              <a:t>‹#›</a:t>
            </a:fld>
            <a:endParaRPr lang="en-US" altLang="en-US"/>
          </a:p>
        </p:txBody>
      </p:sp>
    </p:spTree>
    <p:extLst>
      <p:ext uri="{BB962C8B-B14F-4D97-AF65-F5344CB8AC3E}">
        <p14:creationId xmlns:p14="http://schemas.microsoft.com/office/powerpoint/2010/main" val="207004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C063E15-D4B0-7B46-BCDE-200F59BC37A5}"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C16F23A-243F-094E-AF02-B4320873971F}" type="slidenum">
              <a:rPr lang="en-US" altLang="en-US"/>
              <a:pPr/>
              <a:t>‹#›</a:t>
            </a:fld>
            <a:endParaRPr lang="en-US" altLang="en-US"/>
          </a:p>
        </p:txBody>
      </p:sp>
    </p:spTree>
    <p:extLst>
      <p:ext uri="{BB962C8B-B14F-4D97-AF65-F5344CB8AC3E}">
        <p14:creationId xmlns:p14="http://schemas.microsoft.com/office/powerpoint/2010/main" val="1979989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F5219D33-F59D-2A4F-B7F8-43CE29D97CEE}"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7503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D011942-7694-1A4C-A745-B30CB8A4E2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149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DE7C527-35D4-6A4A-9E09-B329996193C9}"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9768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09D32B1B-B188-6E45-BEE4-472221404CAC}" type="slidenum">
              <a:rPr lang="en-US" altLang="en-US"/>
              <a:pPr/>
              <a:t>‹#›</a:t>
            </a:fld>
            <a:endParaRPr lang="en-US" altLang="en-US"/>
          </a:p>
        </p:txBody>
      </p:sp>
    </p:spTree>
    <p:extLst>
      <p:ext uri="{BB962C8B-B14F-4D97-AF65-F5344CB8AC3E}">
        <p14:creationId xmlns:p14="http://schemas.microsoft.com/office/powerpoint/2010/main" val="151801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3817C48-EF91-1F46-A90D-25D63D553BBF}" type="slidenum">
              <a:rPr lang="en-US" altLang="en-US"/>
              <a:pPr/>
              <a:t>‹#›</a:t>
            </a:fld>
            <a:endParaRPr lang="en-US" altLang="en-US"/>
          </a:p>
        </p:txBody>
      </p:sp>
    </p:spTree>
    <p:extLst>
      <p:ext uri="{BB962C8B-B14F-4D97-AF65-F5344CB8AC3E}">
        <p14:creationId xmlns:p14="http://schemas.microsoft.com/office/powerpoint/2010/main" val="119095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56886B3-15D2-E141-B400-075615297037}" type="slidenum">
              <a:rPr lang="en-US" altLang="en-US"/>
              <a:pPr/>
              <a:t>‹#›</a:t>
            </a:fld>
            <a:endParaRPr lang="en-US" altLang="en-US"/>
          </a:p>
        </p:txBody>
      </p:sp>
    </p:spTree>
    <p:extLst>
      <p:ext uri="{BB962C8B-B14F-4D97-AF65-F5344CB8AC3E}">
        <p14:creationId xmlns:p14="http://schemas.microsoft.com/office/powerpoint/2010/main" val="175536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1C9F2358-D4ED-2C4E-8C0D-9C3E618391CC}"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862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40A1694-B4AC-7248-9822-D268367755C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0696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6A1AEDE8-8768-4848-89BF-B2B30340E6A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761303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0EAA2D2D-2D1D-F745-9F8A-4C9835E87E19}" type="slidenum">
              <a:rPr lang="en-US" altLang="en-US"/>
              <a:pPr/>
              <a:t>‹#›</a:t>
            </a:fld>
            <a:endParaRPr lang="en-US" altLang="en-US"/>
          </a:p>
        </p:txBody>
      </p:sp>
    </p:spTree>
    <p:extLst>
      <p:ext uri="{BB962C8B-B14F-4D97-AF65-F5344CB8AC3E}">
        <p14:creationId xmlns:p14="http://schemas.microsoft.com/office/powerpoint/2010/main" val="1305737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600" i="1">
                <a:solidFill>
                  <a:schemeClr val="tx2"/>
                </a:solidFill>
                <a:latin typeface="+mn-lt"/>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A15C0ECF-B75B-7540-AD72-4F5373E79438}"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861" r:id="rId1"/>
    <p:sldLayoutId id="2147484862" r:id="rId2"/>
    <p:sldLayoutId id="2147484863" r:id="rId3"/>
    <p:sldLayoutId id="2147484864" r:id="rId4"/>
    <p:sldLayoutId id="2147484859" r:id="rId5"/>
    <p:sldLayoutId id="2147484865" r:id="rId6"/>
    <p:sldLayoutId id="2147484866" r:id="rId7"/>
    <p:sldLayoutId id="2147484867" r:id="rId8"/>
    <p:sldLayoutId id="2147484868" r:id="rId9"/>
    <p:sldLayoutId id="2147484860" r:id="rId10"/>
    <p:sldLayoutId id="2147484869" r:id="rId11"/>
    <p:sldLayoutId id="2147484870" r:id="rId12"/>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dirty="0">
                <a:ea typeface="+mj-ea"/>
                <a:cs typeface="+mj-cs"/>
              </a:rPr>
              <a:t>Corporate Governance: Defining the end game</a:t>
            </a:r>
          </a:p>
        </p:txBody>
      </p:sp>
      <p:sp>
        <p:nvSpPr>
          <p:cNvPr id="6146" name="Rectangle 3"/>
          <p:cNvSpPr>
            <a:spLocks noGrp="1" noChangeArrowheads="1"/>
          </p:cNvSpPr>
          <p:nvPr>
            <p:ph type="subTitle" idx="1"/>
          </p:nvPr>
        </p:nvSpPr>
        <p:spPr>
          <a:xfrm>
            <a:off x="2362200" y="6049963"/>
            <a:ext cx="6705600" cy="685800"/>
          </a:xfrm>
        </p:spPr>
        <p:txBody>
          <a:bodyPr>
            <a:normAutofit lnSpcReduction="10000"/>
          </a:bodyPr>
          <a:lstStyle/>
          <a:p>
            <a:pPr eaLnBrk="1" hangingPunct="1">
              <a:lnSpc>
                <a:spcPct val="80000"/>
              </a:lnSpc>
            </a:pPr>
            <a:r>
              <a:rPr lang="en-US" dirty="0"/>
              <a:t>“If I have to choose between you and me - I like me better.”</a:t>
            </a:r>
            <a:endParaRPr lang="en-US" altLang="en-US" sz="2400" dirty="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A567495-3F1F-0348-A419-DBAB1FA93A6A}" type="slidenum">
              <a:rPr lang="en-US" altLang="en-US" sz="1400">
                <a:solidFill>
                  <a:schemeClr val="tx2"/>
                </a:solidFill>
              </a:rPr>
              <a:pPr/>
              <a:t>0</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C89DD0-9B44-9C4A-A01D-AE83B6C293E2}" type="slidenum">
              <a:rPr lang="en-US" altLang="en-US" sz="1200">
                <a:solidFill>
                  <a:srgbClr val="FFFFFF"/>
                </a:solidFill>
              </a:rPr>
              <a:pPr>
                <a:lnSpc>
                  <a:spcPct val="80000"/>
                </a:lnSpc>
              </a:pPr>
              <a:t>1</a:t>
            </a:fld>
            <a:endParaRPr lang="en-US" altLang="en-US" sz="1200">
              <a:solidFill>
                <a:srgbClr val="FFFFFF"/>
              </a:solidFill>
            </a:endParaRPr>
          </a:p>
        </p:txBody>
      </p:sp>
      <p:pic>
        <p:nvPicPr>
          <p:cNvPr id="2048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B291F-BF83-5F43-B007-3DB9AD65D3C5}" type="slidenum">
              <a:rPr lang="en-US" altLang="en-US" sz="1200">
                <a:solidFill>
                  <a:srgbClr val="FFFFFF"/>
                </a:solidFill>
              </a:rPr>
              <a:pPr>
                <a:lnSpc>
                  <a:spcPct val="80000"/>
                </a:lnSpc>
              </a:pPr>
              <a:t>2</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Maximizing Stock Prices is too </a:t>
            </a:r>
            <a:r>
              <a:rPr lang="ja-JP" altLang="en-US" sz="3200">
                <a:ea typeface="ＭＳ Ｐゴシック" charset="-128"/>
              </a:rPr>
              <a:t>“</a:t>
            </a:r>
            <a:r>
              <a:rPr lang="en-US" altLang="ja-JP" sz="3200">
                <a:ea typeface="ＭＳ Ｐゴシック" charset="-128"/>
              </a:rPr>
              <a:t>narrow</a:t>
            </a:r>
            <a:r>
              <a:rPr lang="ja-JP" altLang="en-US" sz="3200">
                <a:ea typeface="ＭＳ Ｐゴシック" charset="-128"/>
              </a:rPr>
              <a:t>”</a:t>
            </a:r>
            <a:r>
              <a:rPr lang="en-US" altLang="ja-JP" sz="3200">
                <a:ea typeface="ＭＳ Ｐゴシック" charset="-128"/>
              </a:rPr>
              <a:t> an objective: A preliminary response</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0D9640-672D-BC4E-89D9-9F9184AF9789}" type="slidenum">
              <a:rPr lang="en-US" altLang="en-US" sz="1200">
                <a:solidFill>
                  <a:srgbClr val="FFFFFF"/>
                </a:solidFill>
              </a:rPr>
              <a:pPr>
                <a:lnSpc>
                  <a:spcPct val="80000"/>
                </a:lnSpc>
              </a:pPr>
              <a:t>3</a:t>
            </a:fld>
            <a:endParaRPr lang="en-US" altLang="en-US" sz="1200">
              <a:solidFill>
                <a:srgbClr val="FFFFFF"/>
              </a:solidFill>
            </a:endParaRP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Maximizing stock price is not incompatible with meeting employee needs/objectives. In particular:</a:t>
            </a:r>
          </a:p>
          <a:p>
            <a:pPr marL="640080" lvl="1" indent="-274320" eaLnBrk="1" fontAlgn="auto" hangingPunct="1">
              <a:spcAft>
                <a:spcPts val="0"/>
              </a:spcAft>
              <a:buFont typeface="Wingdings 2"/>
              <a:buChar char=""/>
              <a:defRPr/>
            </a:pPr>
            <a:r>
              <a:rPr lang="en-US" dirty="0">
                <a:ea typeface="+mn-ea"/>
              </a:rPr>
              <a:t>Employees are often stockholders in many firms</a:t>
            </a:r>
          </a:p>
          <a:p>
            <a:pPr marL="640080" lvl="1" indent="-274320" eaLnBrk="1" fontAlgn="auto" hangingPunct="1">
              <a:spcAft>
                <a:spcPts val="0"/>
              </a:spcAft>
              <a:buFont typeface="Wingdings 2"/>
              <a:buChar char=""/>
              <a:defRPr/>
            </a:pPr>
            <a:r>
              <a:rPr lang="en-US" dirty="0">
                <a:ea typeface="+mn-ea"/>
              </a:rPr>
              <a:t>Firms that maximize stock price generally are profitable firms that can afford to treat employees well.</a:t>
            </a:r>
          </a:p>
          <a:p>
            <a:pPr marL="320040" indent="-320040" eaLnBrk="1" fontAlgn="auto" hangingPunct="1">
              <a:spcAft>
                <a:spcPts val="0"/>
              </a:spcAft>
              <a:buFont typeface="Wingdings"/>
              <a:buChar char=""/>
              <a:defRPr/>
            </a:pPr>
            <a:r>
              <a:rPr lang="en-US" dirty="0">
                <a:ea typeface="+mn-ea"/>
                <a:cs typeface="+mn-cs"/>
              </a:rPr>
              <a:t>Maximizing stock price does not mean that customers are not critical to success. In most businesses, keeping customers happy is the route to stock price maximization.</a:t>
            </a:r>
          </a:p>
          <a:p>
            <a:pPr marL="320040" indent="-320040" eaLnBrk="1" fontAlgn="auto" hangingPunct="1">
              <a:spcAft>
                <a:spcPts val="0"/>
              </a:spcAft>
              <a:buFont typeface="Wingdings"/>
              <a:buChar char=""/>
              <a:defRPr/>
            </a:pPr>
            <a:r>
              <a:rPr lang="en-US" dirty="0">
                <a:ea typeface="+mn-ea"/>
                <a:cs typeface="+mn-cs"/>
              </a:rPr>
              <a:t>Maximizing stock price does not imply that a company has to be a social outlaw.</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99BD76-5A2A-EF45-BB43-0624B26178B2}" type="slidenum">
              <a:rPr lang="en-US" altLang="en-US" sz="1200">
                <a:solidFill>
                  <a:srgbClr val="FFFFFF"/>
                </a:solidFill>
              </a:rPr>
              <a:pPr>
                <a:lnSpc>
                  <a:spcPct val="80000"/>
                </a:lnSpc>
              </a:pPr>
              <a:t>4</a:t>
            </a:fld>
            <a:endParaRPr lang="en-US" altLang="en-US" sz="1200">
              <a:solidFill>
                <a:srgbClr val="FFFFFF"/>
              </a:solidFill>
            </a:endParaRPr>
          </a:p>
        </p:txBody>
      </p:sp>
      <p:sp>
        <p:nvSpPr>
          <p:cNvPr id="2867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867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7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867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4"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5"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6"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7"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8"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9"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0" name="Rectangle 18"/>
          <p:cNvSpPr>
            <a:spLocks noChangeArrowheads="1"/>
          </p:cNvSpPr>
          <p:nvPr/>
        </p:nvSpPr>
        <p:spPr bwMode="auto">
          <a:xfrm>
            <a:off x="4953000" y="2057400"/>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28691"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2"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3"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4"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5"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6"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7"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28698" name="Rectangle 26"/>
          <p:cNvSpPr>
            <a:spLocks noChangeArrowheads="1"/>
          </p:cNvSpPr>
          <p:nvPr/>
        </p:nvSpPr>
        <p:spPr bwMode="auto">
          <a:xfrm>
            <a:off x="1046163" y="3498850"/>
            <a:ext cx="17732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a:p>
            <a:r>
              <a:rPr lang="en-US" altLang="en-US" sz="1600"/>
              <a:t>LENDERS</a:t>
            </a:r>
          </a:p>
        </p:txBody>
      </p:sp>
      <p:sp>
        <p:nvSpPr>
          <p:cNvPr id="28699" name="Rectangle 27"/>
          <p:cNvSpPr>
            <a:spLocks noChangeArrowheads="1"/>
          </p:cNvSpPr>
          <p:nvPr/>
        </p:nvSpPr>
        <p:spPr bwMode="auto">
          <a:xfrm>
            <a:off x="3027363" y="3270250"/>
            <a:ext cx="1257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Lend</a:t>
            </a:r>
            <a:r>
              <a:rPr lang="en-US" altLang="en-US" sz="1600"/>
              <a:t> </a:t>
            </a:r>
            <a:r>
              <a:rPr lang="en-US" altLang="en-US" sz="1600" i="1"/>
              <a:t>Money</a:t>
            </a:r>
          </a:p>
        </p:txBody>
      </p:sp>
      <p:sp>
        <p:nvSpPr>
          <p:cNvPr id="28700" name="Rectangle 28"/>
          <p:cNvSpPr>
            <a:spLocks noChangeArrowheads="1"/>
          </p:cNvSpPr>
          <p:nvPr/>
        </p:nvSpPr>
        <p:spPr bwMode="auto">
          <a:xfrm>
            <a:off x="2895600" y="3733800"/>
            <a:ext cx="11842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Protect</a:t>
            </a:r>
          </a:p>
          <a:p>
            <a:r>
              <a:rPr lang="en-US" altLang="en-US" sz="1600" i="1"/>
              <a:t>bondholder</a:t>
            </a:r>
          </a:p>
          <a:p>
            <a:r>
              <a:rPr lang="en-US" altLang="en-US" sz="1600" i="1"/>
              <a:t>Interests</a:t>
            </a:r>
          </a:p>
        </p:txBody>
      </p:sp>
      <p:sp>
        <p:nvSpPr>
          <p:cNvPr id="28701"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8702"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8703"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8704"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6"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7"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8"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28709"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28710" name="Rectangle 38"/>
          <p:cNvSpPr>
            <a:spLocks noChangeArrowheads="1"/>
          </p:cNvSpPr>
          <p:nvPr/>
        </p:nvSpPr>
        <p:spPr bwMode="auto">
          <a:xfrm>
            <a:off x="5694363" y="3194050"/>
            <a:ext cx="1549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No Social Costs</a:t>
            </a:r>
          </a:p>
        </p:txBody>
      </p:sp>
      <p:sp>
        <p:nvSpPr>
          <p:cNvPr id="28711" name="Rectangle 39"/>
          <p:cNvSpPr>
            <a:spLocks noChangeArrowheads="1"/>
          </p:cNvSpPr>
          <p:nvPr/>
        </p:nvSpPr>
        <p:spPr bwMode="auto">
          <a:xfrm>
            <a:off x="5694363" y="3803650"/>
            <a:ext cx="15319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All costs can be</a:t>
            </a:r>
          </a:p>
          <a:p>
            <a:r>
              <a:rPr lang="en-US" altLang="en-US" sz="1600" i="1"/>
              <a:t>traced to firm</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CA6818-370F-1645-8087-87BF775BF4AF}" type="slidenum">
              <a:rPr lang="en-US" altLang="en-US" sz="1200">
                <a:solidFill>
                  <a:srgbClr val="FFFFFF"/>
                </a:solidFill>
              </a:rPr>
              <a:pPr>
                <a:lnSpc>
                  <a:spcPct val="80000"/>
                </a:lnSpc>
              </a:pPr>
              <a:t>5</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3072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7" name="Rectangle 16"/>
          <p:cNvSpPr>
            <a:spLocks noChangeArrowheads="1"/>
          </p:cNvSpPr>
          <p:nvPr/>
        </p:nvSpPr>
        <p:spPr bwMode="auto">
          <a:xfrm>
            <a:off x="4800600" y="2057400"/>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3073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3"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3074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30745"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30746"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3074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3074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3074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3075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4" name="Rectangle 33"/>
          <p:cNvSpPr>
            <a:spLocks noChangeArrowheads="1"/>
          </p:cNvSpPr>
          <p:nvPr/>
        </p:nvSpPr>
        <p:spPr bwMode="auto">
          <a:xfrm>
            <a:off x="3505200" y="426720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30755"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30756"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30757"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Annual Meeting as a disciplinary venue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6E15E8-8BB2-3F4A-903D-448FED3884AB}" type="slidenum">
              <a:rPr lang="en-US" altLang="en-US" sz="1200">
                <a:solidFill>
                  <a:srgbClr val="FFFFFF"/>
                </a:solidFill>
              </a:rPr>
              <a:pPr>
                <a:lnSpc>
                  <a:spcPct val="80000"/>
                </a:lnSpc>
              </a:pPr>
              <a:t>6</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power of stockholders to act at annual meetings is diluted by three factors</a:t>
            </a:r>
          </a:p>
          <a:p>
            <a:pPr lvl="1" eaLnBrk="1" hangingPunct="1">
              <a:lnSpc>
                <a:spcPct val="80000"/>
              </a:lnSpc>
            </a:pPr>
            <a:r>
              <a:rPr lang="en-US" altLang="en-US" sz="2200">
                <a:ea typeface="ＭＳ Ｐゴシック" charset="-128"/>
              </a:rPr>
              <a:t>Most small stockholders do not go to meetings because the cost of going to the meeting exceeds the value of their holdings.</a:t>
            </a:r>
          </a:p>
          <a:p>
            <a:pPr lvl="1" eaLnBrk="1" hangingPunct="1">
              <a:lnSpc>
                <a:spcPct val="80000"/>
              </a:lnSpc>
            </a:pPr>
            <a:r>
              <a:rPr lang="en-US" altLang="en-US" sz="2200">
                <a:ea typeface="ＭＳ Ｐゴシック" charset="-128"/>
              </a:rPr>
              <a:t>Incumbent management starts off with a clear advantage when it comes to the exercise of proxies. Proxies that are not voted becomes votes for incumbent management.</a:t>
            </a:r>
          </a:p>
          <a:p>
            <a:pPr lvl="1" eaLnBrk="1" hangingPunct="1">
              <a:lnSpc>
                <a:spcPct val="80000"/>
              </a:lnSpc>
            </a:pPr>
            <a:r>
              <a:rPr lang="en-US" altLang="en-US" sz="2200">
                <a:ea typeface="ＭＳ Ｐゴシック" charset="-128"/>
              </a:rPr>
              <a:t>For large stockholders, the path of least resistance, when confronted by managers that they do not like, is to vote with their feet.</a:t>
            </a:r>
          </a:p>
          <a:p>
            <a:pPr eaLnBrk="1" hangingPunct="1">
              <a:lnSpc>
                <a:spcPct val="80000"/>
              </a:lnSpc>
            </a:pPr>
            <a:r>
              <a:rPr lang="en-US" altLang="en-US" sz="2600">
                <a:ea typeface="ＭＳ Ｐゴシック" charset="-128"/>
              </a:rPr>
              <a:t>Annual meetings are also tightly scripted and controlled events, making it difficult for outsiders and rebels to bring up issues that are not to the management’s liking.</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institutional investors go along with incumbent managers…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BF830A-4E74-6847-8BA3-31135130EADA}" type="slidenum">
              <a:rPr lang="en-US" altLang="en-US" sz="1200">
                <a:solidFill>
                  <a:srgbClr val="FFFFFF"/>
                </a:solidFill>
              </a:rPr>
              <a:pPr>
                <a:lnSpc>
                  <a:spcPct val="80000"/>
                </a:lnSpc>
              </a:pPr>
              <a:t>7</a:t>
            </a:fld>
            <a:endParaRPr lang="en-US" altLang="en-US" sz="1200">
              <a:solidFill>
                <a:srgbClr val="FFFFFF"/>
              </a:solidFill>
            </a:endParaRPr>
          </a:p>
        </p:txBody>
      </p:sp>
      <p:pic>
        <p:nvPicPr>
          <p:cNvPr id="3686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638" r="-28638"/>
          <a:stretch>
            <a:fillRect/>
          </a:stretch>
        </p:blipFill>
        <p:spPr>
          <a:xfrm>
            <a:off x="612775" y="1600200"/>
            <a:ext cx="8153400" cy="44958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Board of Directors as a disciplinary mechanism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8784E-C53E-5443-8A4D-3D2AAAC9DF27}" type="slidenum">
              <a:rPr lang="en-US" altLang="en-US" sz="1200">
                <a:solidFill>
                  <a:srgbClr val="FFFFFF"/>
                </a:solidFill>
              </a:rPr>
              <a:pPr>
                <a:lnSpc>
                  <a:spcPct val="80000"/>
                </a:lnSpc>
              </a:pPr>
              <a:t>8</a:t>
            </a:fld>
            <a:endParaRPr lang="en-US" altLang="en-US" sz="1200">
              <a:solidFill>
                <a:srgbClr val="FFFFFF"/>
              </a:solidFill>
            </a:endParaRPr>
          </a:p>
        </p:txBody>
      </p:sp>
      <p:sp>
        <p:nvSpPr>
          <p:cNvPr id="28674" name="Content Placeholder 1"/>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Directors are paid well</a:t>
            </a:r>
            <a:r>
              <a:rPr lang="en-US" altLang="en-US" sz="2000">
                <a:ea typeface="ＭＳ Ｐゴシック" charset="-128"/>
              </a:rPr>
              <a:t>: In 2010, the median board member at a Fortune 500 company was paid $212,512, with 54% coming in stock and the remaining 46% in cash. If a board member was a non-executive chair, he or she received about $150,000 more in compensation.</a:t>
            </a:r>
          </a:p>
          <a:p>
            <a:pPr eaLnBrk="1" hangingPunct="1">
              <a:lnSpc>
                <a:spcPct val="80000"/>
              </a:lnSpc>
            </a:pPr>
            <a:r>
              <a:rPr lang="en-US" altLang="en-US" sz="2000" u="sng">
                <a:ea typeface="ＭＳ Ｐゴシック" charset="-128"/>
              </a:rPr>
              <a:t>Spend more time on their directorial duties than they used to</a:t>
            </a:r>
            <a:r>
              <a:rPr lang="en-US" altLang="en-US" sz="2000">
                <a:ea typeface="ＭＳ Ｐゴシック" charset="-128"/>
              </a:rPr>
              <a:t>: A board member worked, on average, about 227.5 hours a year (and that is being generous), or 4.4 hours a week, according to the National Associate of Corporate Directors. Of this, about 24 hours a year are for board meetings. Those numbers are up from what they were a decade ago.</a:t>
            </a:r>
          </a:p>
          <a:p>
            <a:pPr eaLnBrk="1" hangingPunct="1">
              <a:lnSpc>
                <a:spcPct val="80000"/>
              </a:lnSpc>
            </a:pPr>
            <a:r>
              <a:rPr lang="en-US" altLang="en-US" sz="2000" u="sng">
                <a:ea typeface="ＭＳ Ｐゴシック" charset="-128"/>
              </a:rPr>
              <a:t>Even those hours are not very productive</a:t>
            </a:r>
            <a:r>
              <a:rPr lang="en-US" altLang="en-US" sz="2000">
                <a:ea typeface="ＭＳ Ｐゴシック" charset="-128"/>
              </a:rPr>
              <a:t>: While the time spent on being a director has gone up, a significant portion of that time was spent on making sure that they are legally protected (regulations &amp; lawsuits).</a:t>
            </a:r>
          </a:p>
          <a:p>
            <a:pPr eaLnBrk="1" hangingPunct="1">
              <a:lnSpc>
                <a:spcPct val="80000"/>
              </a:lnSpc>
            </a:pPr>
            <a:r>
              <a:rPr lang="en-US" altLang="en-US" sz="2000" u="sng">
                <a:ea typeface="ＭＳ Ｐゴシック" charset="-128"/>
              </a:rPr>
              <a:t>And they have many loyalties</a:t>
            </a:r>
            <a:r>
              <a:rPr lang="en-US" altLang="en-US" sz="2000">
                <a:ea typeface="ＭＳ Ｐゴシック" charset="-128"/>
              </a:rPr>
              <a:t>: Many directors serve on three or more boards, and some are full time chief executives of other companies.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CEO often hand-picks directors..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886913-8309-F247-BC8C-742BF44B3EB4}" type="slidenum">
              <a:rPr lang="en-US" altLang="en-US" sz="1200">
                <a:solidFill>
                  <a:srgbClr val="FFFFFF"/>
                </a:solidFill>
              </a:rPr>
              <a:pPr>
                <a:lnSpc>
                  <a:spcPct val="80000"/>
                </a:lnSpc>
              </a:pPr>
              <a:t>9</a:t>
            </a:fld>
            <a:endParaRPr lang="en-US" altLang="en-US" sz="1200">
              <a:solidFill>
                <a:srgbClr val="FFFFFF"/>
              </a:solidFill>
            </a:endParaRPr>
          </a:p>
        </p:txBody>
      </p:sp>
      <p:sp>
        <p:nvSpPr>
          <p:cNvPr id="30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CEOs pick directors</a:t>
            </a:r>
            <a:r>
              <a:rPr lang="en-US" altLang="en-US" sz="2000">
                <a:ea typeface="ＭＳ Ｐゴシック" charset="-128"/>
              </a:rPr>
              <a:t>: A 1992 survey by Korn/Ferry revealed that 74% of companies relied on recommendations from the CEO to come up with new directors and only 16% used an outside search firm. While that number has changed in recent years, CEOs still determine who sits on their boards. While more companies have outsiders involved in picking directors  now, CEOs exercise significant influence over the process.</a:t>
            </a:r>
          </a:p>
          <a:p>
            <a:pPr eaLnBrk="1" hangingPunct="1">
              <a:lnSpc>
                <a:spcPct val="90000"/>
              </a:lnSpc>
            </a:pPr>
            <a:r>
              <a:rPr lang="en-US" altLang="en-US" sz="2000" u="sng">
                <a:ea typeface="ＭＳ Ｐゴシック" charset="-128"/>
              </a:rPr>
              <a:t>Directors don’t have big equity stakes</a:t>
            </a:r>
            <a:r>
              <a:rPr lang="en-US" altLang="en-US" sz="2000">
                <a:ea typeface="ＭＳ Ｐゴシック" charset="-128"/>
              </a:rPr>
              <a:t>: Directors often hold only token stakes in their companies. Most directors in companies today still receive more compensation as directors than they gain from their stockholdings. While share ownership is up among directors today, they usually get these shares from the firm (rather than buy them).</a:t>
            </a:r>
          </a:p>
          <a:p>
            <a:pPr eaLnBrk="1" hangingPunct="1">
              <a:lnSpc>
                <a:spcPct val="90000"/>
              </a:lnSpc>
            </a:pPr>
            <a:r>
              <a:rPr lang="en-US" altLang="en-US" sz="2000" u="sng">
                <a:ea typeface="ＭＳ Ｐゴシック" charset="-128"/>
              </a:rPr>
              <a:t>And some directors are CEOs of other firms</a:t>
            </a:r>
            <a:r>
              <a:rPr lang="en-US" altLang="en-US" sz="2000">
                <a:ea typeface="ＭＳ Ｐゴシック" charset="-128"/>
              </a:rPr>
              <a:t>: Many directors are themselves CEOs of other firms. Worse still, there are cases where CEOs sit on each other</a:t>
            </a:r>
            <a:r>
              <a:rPr lang="ja-JP" altLang="en-US" sz="2000">
                <a:ea typeface="ＭＳ Ｐゴシック" charset="-128"/>
              </a:rPr>
              <a:t>’</a:t>
            </a:r>
            <a:r>
              <a:rPr lang="en-US" altLang="ja-JP" sz="2000">
                <a:ea typeface="ＭＳ Ｐゴシック" charset="-128"/>
              </a:rPr>
              <a:t>s boards.</a:t>
            </a:r>
            <a:endParaRPr lang="en-US" altLang="en-US" sz="2000">
              <a:ea typeface="ＭＳ Ｐゴシック" charset="-128"/>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378825" cy="914400"/>
          </a:xfrm>
        </p:spPr>
        <p:txBody>
          <a:bodyPr>
            <a:normAutofit fontScale="90000"/>
          </a:bodyPr>
          <a:lstStyle/>
          <a:p>
            <a:pPr eaLnBrk="1" fontAlgn="auto" hangingPunct="1">
              <a:spcAft>
                <a:spcPts val="0"/>
              </a:spcAft>
              <a:defRPr/>
            </a:pPr>
            <a:r>
              <a:rPr lang="en-US" dirty="0">
                <a:ea typeface="+mj-ea"/>
                <a:cs typeface="+mj-cs"/>
              </a:rPr>
              <a:t>Directors lack the expertise (and the willingness) to ask the necessary tough questions..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87A6C44-95DD-104D-98AC-33FD61BB0FA0}" type="slidenum">
              <a:rPr lang="en-US" altLang="en-US" sz="1200">
                <a:solidFill>
                  <a:srgbClr val="FFFFFF"/>
                </a:solidFill>
              </a:rPr>
              <a:pPr>
                <a:lnSpc>
                  <a:spcPct val="80000"/>
                </a:lnSpc>
              </a:pPr>
              <a:t>10</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Robert’s Rules of Order?</a:t>
            </a:r>
            <a:r>
              <a:rPr lang="en-US" altLang="en-US" sz="2600">
                <a:ea typeface="ＭＳ Ｐゴシック" charset="-128"/>
              </a:rPr>
              <a:t> In most boards, the CEO continues to be the chair. Not surprisingly, the CEO sets the agenda, chairs the meeting and controls the information provided to directors. </a:t>
            </a:r>
          </a:p>
          <a:p>
            <a:pPr eaLnBrk="1" hangingPunct="1">
              <a:lnSpc>
                <a:spcPct val="80000"/>
              </a:lnSpc>
            </a:pPr>
            <a:r>
              <a:rPr lang="en-US" altLang="en-US" sz="2600" u="sng">
                <a:ea typeface="ＭＳ Ｐゴシック" charset="-128"/>
              </a:rPr>
              <a:t>Be a team player?</a:t>
            </a:r>
            <a:r>
              <a:rPr lang="en-US" altLang="en-US" sz="2600">
                <a:ea typeface="ＭＳ Ｐゴシック" charset="-128"/>
              </a:rPr>
              <a:t> The search for consensus overwhelms any attempts at confrontation. </a:t>
            </a:r>
          </a:p>
          <a:p>
            <a:pPr eaLnBrk="1" hangingPunct="1">
              <a:lnSpc>
                <a:spcPct val="80000"/>
              </a:lnSpc>
            </a:pPr>
            <a:r>
              <a:rPr lang="en-US" altLang="en-US" sz="2600" u="sng">
                <a:ea typeface="ＭＳ Ｐゴシック" charset="-128"/>
              </a:rPr>
              <a:t>The CEO as authority figure</a:t>
            </a:r>
            <a:r>
              <a:rPr lang="en-US" altLang="en-US" sz="2600">
                <a:ea typeface="ＭＳ Ｐゴシック" charset="-128"/>
              </a:rPr>
              <a:t>: Studies of social psychology have noted that loyalty is hardwired into human behavior. While this loyalty is an important tool in building up organizations, it can also lead people to suppress internal ethical standards if they conflict with loyalty to an authority figure. In a board meeting, the CEO generally becomes the authority figure.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worst board ever?</a:t>
            </a:r>
            <a:r>
              <a:rPr lang="en-US" altLang="ja-JP" dirty="0">
                <a:ea typeface="+mj-ea"/>
                <a:cs typeface="+mj-cs"/>
              </a:rPr>
              <a:t> The Disney Experience - 1997</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D8ACA0-4625-1849-A465-F225E3EDD464}" type="slidenum">
              <a:rPr lang="en-US" altLang="en-US" sz="1200">
                <a:solidFill>
                  <a:srgbClr val="FFFFFF"/>
                </a:solidFill>
              </a:rPr>
              <a:pPr>
                <a:lnSpc>
                  <a:spcPct val="80000"/>
                </a:lnSpc>
              </a:pPr>
              <a:t>11</a:t>
            </a:fld>
            <a:endParaRPr lang="en-US" altLang="en-US" sz="1200">
              <a:solidFill>
                <a:srgbClr val="FFFFFF"/>
              </a:solidFill>
            </a:endParaRPr>
          </a:p>
        </p:txBody>
      </p:sp>
      <p:pic>
        <p:nvPicPr>
          <p:cNvPr id="450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Who</a:t>
            </a:r>
            <a:r>
              <a:rPr lang="ja-JP" altLang="en-US">
                <a:ea typeface="ＭＳ Ｐゴシック" charset="-128"/>
              </a:rPr>
              <a:t>’</a:t>
            </a:r>
            <a:r>
              <a:rPr lang="en-US" altLang="ja-JP">
                <a:ea typeface="ＭＳ Ｐゴシック" charset="-128"/>
              </a:rPr>
              <a:t>s on board?</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29802-87CB-8F46-89F2-38A38500272C}" type="slidenum">
              <a:rPr lang="en-US" altLang="en-US" sz="1200">
                <a:solidFill>
                  <a:srgbClr val="FFFFFF"/>
                </a:solidFill>
              </a:rPr>
              <a:pPr>
                <a:lnSpc>
                  <a:spcPct val="80000"/>
                </a:lnSpc>
              </a:pPr>
              <a:t>12</a:t>
            </a:fld>
            <a:endParaRPr lang="en-US" altLang="en-US" sz="1200">
              <a:solidFill>
                <a:srgbClr val="FFFFFF"/>
              </a:solidFill>
            </a:endParaRPr>
          </a:p>
        </p:txBody>
      </p:sp>
      <p:sp>
        <p:nvSpPr>
          <p:cNvPr id="5325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Look at the board of directors for your firm. </a:t>
            </a:r>
          </a:p>
          <a:p>
            <a:pPr lvl="1" eaLnBrk="1" hangingPunct="1">
              <a:buFont typeface="Wingdings 2" charset="0"/>
              <a:buChar char=""/>
              <a:defRPr/>
            </a:pPr>
            <a:r>
              <a:rPr lang="en-US" dirty="0"/>
              <a:t>How many of the directors are inside directors (Employees of the firm, ex-managers)?</a:t>
            </a:r>
          </a:p>
          <a:p>
            <a:pPr lvl="1" eaLnBrk="1" hangingPunct="1">
              <a:buFont typeface="Wingdings 2" charset="0"/>
              <a:buChar char=""/>
              <a:defRPr/>
            </a:pPr>
            <a:r>
              <a:rPr lang="en-US" dirty="0"/>
              <a:t>Is there any information on how independent the directors in the firm are from the managers?   </a:t>
            </a:r>
          </a:p>
          <a:p>
            <a:pPr eaLnBrk="1" hangingPunct="1">
              <a:buFont typeface="Wingdings" charset="0"/>
              <a:buChar char=""/>
              <a:defRPr/>
            </a:pPr>
            <a:r>
              <a:rPr lang="en-US" dirty="0"/>
              <a:t>Are there any external measures of the quality of corporate governance of your firm?</a:t>
            </a:r>
          </a:p>
          <a:p>
            <a:pPr lvl="1" eaLnBrk="1" hangingPunct="1">
              <a:buFont typeface="Wingdings 2" charset="0"/>
              <a:buChar char=""/>
              <a:defRPr/>
            </a:pPr>
            <a:r>
              <a:rPr lang="en-US" dirty="0"/>
              <a:t>Yahoo! Finance now reports on a corporate governance score for firms, where it ranks firms against the rest of the market and against their sectors.</a:t>
            </a:r>
          </a:p>
          <a:p>
            <a:pPr eaLnBrk="1" hangingPunct="1">
              <a:buFont typeface="Wingdings" charset="0"/>
              <a:buChar char=""/>
              <a:defRPr/>
            </a:pPr>
            <a:r>
              <a:rPr lang="en-US" dirty="0"/>
              <a:t>Is there tangible evidence that your board acts independently of management?</a:t>
            </a:r>
          </a:p>
          <a:p>
            <a:pPr lvl="1" eaLnBrk="1" hangingPunct="1">
              <a:buFont typeface="Wingdings 2" charset="0"/>
              <a:buChar char=""/>
              <a:defRPr/>
            </a:pPr>
            <a:r>
              <a:rPr lang="en-US" dirty="0"/>
              <a:t>Check news stories to see if there are actions that the CEO has wanted to take that the board has stopped him or her from taking or at least slowed him or her down.</a:t>
            </a:r>
          </a:p>
          <a:p>
            <a:pPr lvl="1" eaLnBrk="1" hangingPunct="1">
              <a:buFont typeface="Wingdings 2" charset="0"/>
              <a:buChar char=""/>
              <a:defRPr/>
            </a:pPr>
            <a:endParaRPr lang="en-US" dirty="0"/>
          </a:p>
          <a:p>
            <a:pPr lvl="1" eaLnBrk="1" hangingPunct="1">
              <a:buFont typeface="Wingdings 2" charset="0"/>
              <a:buChar char=""/>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 what next? When the cat is idle, the mice will play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446E22-33E8-3D45-B1B7-1D976038A208}" type="slidenum">
              <a:rPr lang="en-US" altLang="en-US" sz="1200">
                <a:solidFill>
                  <a:srgbClr val="FFFFFF"/>
                </a:solidFill>
              </a:rPr>
              <a:pPr>
                <a:lnSpc>
                  <a:spcPct val="80000"/>
                </a:lnSpc>
              </a:pPr>
              <a:t>13</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managers do not fear stockholders, they will often put their interests over stockholder interests</a:t>
            </a:r>
          </a:p>
          <a:p>
            <a:pPr marL="640080" lvl="1" indent="-274320" eaLnBrk="1" fontAlgn="auto" hangingPunct="1">
              <a:spcAft>
                <a:spcPts val="0"/>
              </a:spcAft>
              <a:buFont typeface="Wingdings 2"/>
              <a:buChar char=""/>
              <a:defRPr/>
            </a:pPr>
            <a:r>
              <a:rPr lang="en-US" dirty="0">
                <a:ea typeface="+mn-ea"/>
              </a:rPr>
              <a:t>Greenmail: The (managers of ) target of a hostile takeover buy out the potential acquirer's existing stake, at a price much greater than the price paid by the raider, in return for the signing of a 'standstill' agreement.</a:t>
            </a:r>
          </a:p>
          <a:p>
            <a:pPr marL="640080" lvl="1" indent="-274320" eaLnBrk="1" fontAlgn="auto" hangingPunct="1">
              <a:spcAft>
                <a:spcPts val="0"/>
              </a:spcAft>
              <a:buFont typeface="Wingdings 2"/>
              <a:buChar char=""/>
              <a:defRPr/>
            </a:pPr>
            <a:r>
              <a:rPr lang="en-US" dirty="0">
                <a:ea typeface="+mn-ea"/>
              </a:rPr>
              <a:t>Golden Parachutes: Provisions in employment contracts, that allows for the payment of a lump-sum or cash flows over a period, if managers covered by these contracts lose their jobs in a takeover. </a:t>
            </a:r>
          </a:p>
          <a:p>
            <a:pPr marL="640080" lvl="1" indent="-274320" eaLnBrk="1" fontAlgn="auto" hangingPunct="1">
              <a:spcAft>
                <a:spcPts val="0"/>
              </a:spcAft>
              <a:buFont typeface="Wingdings 2"/>
              <a:buChar char=""/>
              <a:defRPr/>
            </a:pPr>
            <a:r>
              <a:rPr lang="en-US" dirty="0">
                <a:ea typeface="+mn-ea"/>
              </a:rPr>
              <a:t>Poison Pills: A security,  the rights or cashflows on which are triggered by an outside event, generally a hostile takeover, is called a poison pill.</a:t>
            </a:r>
          </a:p>
          <a:p>
            <a:pPr marL="640080" lvl="1" indent="-274320" eaLnBrk="1" fontAlgn="auto" hangingPunct="1">
              <a:spcAft>
                <a:spcPts val="0"/>
              </a:spcAft>
              <a:buFont typeface="Wingdings 2"/>
              <a:buChar char=""/>
              <a:defRPr/>
            </a:pPr>
            <a:r>
              <a:rPr lang="en-US" dirty="0">
                <a:ea typeface="+mn-ea"/>
              </a:rPr>
              <a:t>Shark Repellents: Anti-takeover amendments are also aimed at dissuading hostile takeovers, but differ on one very important count. They require the assent of stockholders to be instituted. </a:t>
            </a:r>
          </a:p>
          <a:p>
            <a:pPr marL="640080" lvl="1" indent="-274320" eaLnBrk="1" fontAlgn="auto" hangingPunct="1">
              <a:spcAft>
                <a:spcPts val="0"/>
              </a:spcAft>
              <a:buFont typeface="Wingdings 2"/>
              <a:buChar char=""/>
              <a:defRPr/>
            </a:pPr>
            <a:r>
              <a:rPr lang="en-US" dirty="0">
                <a:ea typeface="+mn-ea"/>
              </a:rPr>
              <a:t>Overpaying on takeovers: Acquisitions often are driven by management interests rather than stockholder interests.</a:t>
            </a:r>
          </a:p>
        </p:txBody>
      </p:sp>
      <p:sp>
        <p:nvSpPr>
          <p:cNvPr id="53253" name="Line 4"/>
          <p:cNvSpPr>
            <a:spLocks noChangeShapeType="1"/>
          </p:cNvSpPr>
          <p:nvPr/>
        </p:nvSpPr>
        <p:spPr bwMode="auto">
          <a:xfrm>
            <a:off x="914400" y="24384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4" name="Text Box 5"/>
          <p:cNvSpPr txBox="1">
            <a:spLocks noChangeArrowheads="1"/>
          </p:cNvSpPr>
          <p:nvPr/>
        </p:nvSpPr>
        <p:spPr bwMode="auto">
          <a:xfrm rot="5400000">
            <a:off x="-1562100" y="4152900"/>
            <a:ext cx="44688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t>
            </a:r>
            <a:r>
              <a:rPr lang="en-US" altLang="en-US" sz="1200"/>
              <a:t>approval</a:t>
            </a:r>
            <a:r>
              <a:rPr lang="en-US" altLang="en-US" sz="1200" b="1"/>
              <a:t> needed….. Stockholder Approval needed</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Application Test: Who owns/runs your firm?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886136-A98D-B74A-A428-87E763A08128}" type="slidenum">
              <a:rPr lang="en-US" altLang="en-US" sz="1200">
                <a:solidFill>
                  <a:srgbClr val="FFFFFF"/>
                </a:solidFill>
              </a:rPr>
              <a:pPr>
                <a:lnSpc>
                  <a:spcPct val="80000"/>
                </a:lnSpc>
              </a:pPr>
              <a:t>14</a:t>
            </a:fld>
            <a:endParaRPr lang="en-US" altLang="en-US" sz="1200">
              <a:solidFill>
                <a:srgbClr val="FFFFFF"/>
              </a:solidFill>
            </a:endParaRPr>
          </a:p>
        </p:txBody>
      </p:sp>
      <p:sp>
        <p:nvSpPr>
          <p:cNvPr id="6758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Look at the top shareholders in your firm.</a:t>
            </a:r>
          </a:p>
          <a:p>
            <a:pPr lvl="1" eaLnBrk="1" hangingPunct="1"/>
            <a:r>
              <a:rPr lang="en-US" altLang="en-US" sz="2000" dirty="0">
                <a:ea typeface="ＭＳ Ｐゴシック" charset="-128"/>
              </a:rPr>
              <a:t>Who are the top stockholders in your firm?</a:t>
            </a:r>
          </a:p>
          <a:p>
            <a:pPr lvl="1" eaLnBrk="1" hangingPunct="1"/>
            <a:r>
              <a:rPr lang="en-US" altLang="en-US" sz="2000" dirty="0">
                <a:ea typeface="ＭＳ Ｐゴシック" charset="-128"/>
              </a:rPr>
              <a:t>What are the potential conflicts of interests that you see emerging from this stockholding structure?</a:t>
            </a:r>
          </a:p>
          <a:p>
            <a:pPr eaLnBrk="1" hangingPunct="1"/>
            <a:r>
              <a:rPr lang="en-US" altLang="en-US" sz="2400" dirty="0">
                <a:ea typeface="ＭＳ Ｐゴシック" charset="-128"/>
              </a:rPr>
              <a:t>Make your judgment on where the power lies.</a:t>
            </a:r>
          </a:p>
        </p:txBody>
      </p:sp>
      <p:sp>
        <p:nvSpPr>
          <p:cNvPr id="6758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687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a:t>Percent of outstanding shares in company</a:t>
            </a:r>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a:t>Source for data: Will vary across markets. 13F is SEC filing for US mutual/pension funds</a:t>
            </a:r>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15</a:t>
            </a:fld>
            <a:endParaRPr lang="en-US" dirty="0">
              <a:solidFill>
                <a:schemeClr val="tx2"/>
              </a:solidFill>
            </a:endParaRPr>
          </a:p>
        </p:txBody>
      </p:sp>
    </p:spTree>
    <p:extLst>
      <p:ext uri="{BB962C8B-B14F-4D97-AF65-F5344CB8AC3E}">
        <p14:creationId xmlns:p14="http://schemas.microsoft.com/office/powerpoint/2010/main" val="540273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16</a:t>
            </a:fld>
            <a:endParaRPr lang="en-US" dirty="0">
              <a:solidFill>
                <a:srgbClr val="FFFFFF"/>
              </a:solidFill>
            </a:endParaRPr>
          </a:p>
        </p:txBody>
      </p:sp>
    </p:spTree>
    <p:extLst>
      <p:ext uri="{BB962C8B-B14F-4D97-AF65-F5344CB8AC3E}">
        <p14:creationId xmlns:p14="http://schemas.microsoft.com/office/powerpoint/2010/main" val="3209260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1. Institutional Default</a:t>
            </a:r>
            <a:endParaRPr lang="en-US" dirty="0"/>
          </a:p>
        </p:txBody>
      </p:sp>
      <p:pic>
        <p:nvPicPr>
          <p:cNvPr id="7" name="Content Placeholder 6"/>
          <p:cNvPicPr>
            <a:picLocks noGrp="1" noChangeAspect="1"/>
          </p:cNvPicPr>
          <p:nvPr>
            <p:ph sz="quarter" idx="1"/>
          </p:nvPr>
        </p:nvPicPr>
        <p:blipFill>
          <a:blip r:embed="rId2"/>
          <a:srcRect l="-13570" r="-13570"/>
          <a:stretch>
            <a:fillRect/>
          </a:stretch>
        </p:blipFill>
        <p:spPr/>
      </p:pic>
      <p:sp>
        <p:nvSpPr>
          <p:cNvPr id="3" name="Slide Number Placeholder 2"/>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17</a:t>
            </a:fld>
            <a:endParaRPr lang="en-US" dirty="0">
              <a:solidFill>
                <a:srgbClr val="FFFFFF"/>
              </a:solidFill>
            </a:endParaRPr>
          </a:p>
        </p:txBody>
      </p:sp>
    </p:spTree>
    <p:extLst>
      <p:ext uri="{BB962C8B-B14F-4D97-AF65-F5344CB8AC3E}">
        <p14:creationId xmlns:p14="http://schemas.microsoft.com/office/powerpoint/2010/main" val="695060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2. Self Holdings?</a:t>
            </a:r>
            <a:endParaRPr lang="en-US" dirty="0"/>
          </a:p>
        </p:txBody>
      </p:sp>
      <p:pic>
        <p:nvPicPr>
          <p:cNvPr id="7" name="Content Placeholder 6"/>
          <p:cNvPicPr>
            <a:picLocks noGrp="1" noChangeAspect="1"/>
          </p:cNvPicPr>
          <p:nvPr>
            <p:ph sz="quarter" idx="1"/>
          </p:nvPr>
        </p:nvPicPr>
        <p:blipFill>
          <a:blip r:embed="rId2"/>
          <a:srcRect l="-12400" r="-12400"/>
          <a:stretch>
            <a:fillRect/>
          </a:stretch>
        </p:blipFill>
        <p:spPr/>
      </p:pic>
      <p:sp>
        <p:nvSpPr>
          <p:cNvPr id="3" name="Slide Number Placeholder 2"/>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18</a:t>
            </a:fld>
            <a:endParaRPr lang="en-US" dirty="0">
              <a:solidFill>
                <a:srgbClr val="FFFFFF"/>
              </a:solidFill>
            </a:endParaRPr>
          </a:p>
        </p:txBody>
      </p:sp>
    </p:spTree>
    <p:extLst>
      <p:ext uri="{BB962C8B-B14F-4D97-AF65-F5344CB8AC3E}">
        <p14:creationId xmlns:p14="http://schemas.microsoft.com/office/powerpoint/2010/main" val="3984671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3. The Government Influence? </a:t>
            </a:r>
            <a:endParaRPr lang="en-US" dirty="0"/>
          </a:p>
        </p:txBody>
      </p:sp>
      <p:pic>
        <p:nvPicPr>
          <p:cNvPr id="5" name="Content Placeholder 4"/>
          <p:cNvPicPr>
            <a:picLocks noGrp="1" noChangeAspect="1"/>
          </p:cNvPicPr>
          <p:nvPr>
            <p:ph sz="quarter" idx="1"/>
          </p:nvPr>
        </p:nvPicPr>
        <p:blipFill>
          <a:blip r:embed="rId2"/>
          <a:srcRect l="-13475" r="-13475"/>
          <a:stretch>
            <a:fillRect/>
          </a:stretch>
        </p:blipFill>
        <p:spPr/>
      </p:pic>
      <p:sp>
        <p:nvSpPr>
          <p:cNvPr id="3" name="Slide Number Placeholder 2"/>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19</a:t>
            </a:fld>
            <a:endParaRPr lang="en-US" dirty="0">
              <a:solidFill>
                <a:srgbClr val="FFFFFF"/>
              </a:solidFill>
            </a:endParaRPr>
          </a:p>
        </p:txBody>
      </p:sp>
    </p:spTree>
    <p:extLst>
      <p:ext uri="{BB962C8B-B14F-4D97-AF65-F5344CB8AC3E}">
        <p14:creationId xmlns:p14="http://schemas.microsoft.com/office/powerpoint/2010/main" val="2333350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4. Different voting rights? </a:t>
            </a:r>
            <a:endParaRPr lang="en-US" dirty="0"/>
          </a:p>
        </p:txBody>
      </p:sp>
      <p:pic>
        <p:nvPicPr>
          <p:cNvPr id="5" name="Content Placeholder 4"/>
          <p:cNvPicPr>
            <a:picLocks noGrp="1" noChangeAspect="1"/>
          </p:cNvPicPr>
          <p:nvPr>
            <p:ph sz="quarter" idx="1"/>
          </p:nvPr>
        </p:nvPicPr>
        <p:blipFill>
          <a:blip r:embed="rId2"/>
          <a:srcRect l="-12215" r="-12215"/>
          <a:stretch>
            <a:fillRect/>
          </a:stretch>
        </p:blipFill>
        <p:spPr/>
      </p:pic>
      <p:sp>
        <p:nvSpPr>
          <p:cNvPr id="3" name="Slide Number Placeholder 2"/>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20</a:t>
            </a:fld>
            <a:endParaRPr lang="en-US" dirty="0">
              <a:solidFill>
                <a:srgbClr val="FFFFFF"/>
              </a:solidFill>
            </a:endParaRPr>
          </a:p>
        </p:txBody>
      </p:sp>
    </p:spTree>
    <p:extLst>
      <p:ext uri="{BB962C8B-B14F-4D97-AF65-F5344CB8AC3E}">
        <p14:creationId xmlns:p14="http://schemas.microsoft.com/office/powerpoint/2010/main" val="1374374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5. Family Group Companies</a:t>
            </a:r>
            <a:endParaRPr lang="en-US" dirty="0"/>
          </a:p>
        </p:txBody>
      </p:sp>
      <p:graphicFrame>
        <p:nvGraphicFramePr>
          <p:cNvPr id="4" name="Object 2"/>
          <p:cNvGraphicFramePr>
            <a:graphicFrameLocks noGrp="1" noChangeAspect="1"/>
          </p:cNvGraphicFramePr>
          <p:nvPr>
            <p:ph sz="quarter" idx="1"/>
            <p:extLst/>
          </p:nvPr>
        </p:nvGraphicFramePr>
        <p:xfrm>
          <a:off x="381000" y="1676400"/>
          <a:ext cx="3474392" cy="4495800"/>
        </p:xfrm>
        <a:graphic>
          <a:graphicData uri="http://schemas.openxmlformats.org/presentationml/2006/ole">
            <mc:AlternateContent xmlns:mc="http://schemas.openxmlformats.org/markup-compatibility/2006">
              <mc:Choice xmlns:v="urn:schemas-microsoft-com:vml" Requires="v">
                <p:oleObj spid="_x0000_s670723" name="Document" r:id="rId3" imgW="5486400" imgH="7099300" progId="Word.Document.12">
                  <p:embed/>
                </p:oleObj>
              </mc:Choice>
              <mc:Fallback>
                <p:oleObj name="Document" r:id="rId3" imgW="5486400" imgH="7099300" progId="Word.Document.12">
                  <p:embed/>
                  <p:pic>
                    <p:nvPicPr>
                      <p:cNvPr id="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3474392" cy="4495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pic>
        <p:nvPicPr>
          <p:cNvPr id="3" name="Picture 2"/>
          <p:cNvPicPr>
            <a:picLocks noChangeAspect="1"/>
          </p:cNvPicPr>
          <p:nvPr/>
        </p:nvPicPr>
        <p:blipFill>
          <a:blip r:embed="rId5"/>
          <a:stretch>
            <a:fillRect/>
          </a:stretch>
        </p:blipFill>
        <p:spPr>
          <a:xfrm>
            <a:off x="3907566" y="1752601"/>
            <a:ext cx="4931634" cy="3505200"/>
          </a:xfrm>
          <a:prstGeom prst="rect">
            <a:avLst/>
          </a:prstGeom>
        </p:spPr>
      </p:pic>
      <p:sp>
        <p:nvSpPr>
          <p:cNvPr id="5" name="Slide Number Placeholder 4"/>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21</a:t>
            </a:fld>
            <a:endParaRPr lang="en-US" dirty="0">
              <a:solidFill>
                <a:srgbClr val="FFFFFF"/>
              </a:solidFill>
            </a:endParaRPr>
          </a:p>
        </p:txBody>
      </p:sp>
    </p:spTree>
    <p:extLst>
      <p:ext uri="{BB962C8B-B14F-4D97-AF65-F5344CB8AC3E}">
        <p14:creationId xmlns:p14="http://schemas.microsoft.com/office/powerpoint/2010/main" val="458127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6. Founders hang on…</a:t>
            </a:r>
            <a:endParaRPr lang="en-US" dirty="0"/>
          </a:p>
        </p:txBody>
      </p:sp>
      <p:pic>
        <p:nvPicPr>
          <p:cNvPr id="5" name="Content Placeholder 4"/>
          <p:cNvPicPr>
            <a:picLocks noGrp="1" noChangeAspect="1"/>
          </p:cNvPicPr>
          <p:nvPr>
            <p:ph sz="quarter" idx="1"/>
          </p:nvPr>
        </p:nvPicPr>
        <p:blipFill>
          <a:blip r:embed="rId2"/>
          <a:srcRect l="-12292" r="-12292"/>
          <a:stretch>
            <a:fillRect/>
          </a:stretch>
        </p:blipFill>
        <p:spPr/>
      </p:pic>
      <p:sp>
        <p:nvSpPr>
          <p:cNvPr id="3" name="Slide Number Placeholder 2"/>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22</a:t>
            </a:fld>
            <a:endParaRPr lang="en-US" dirty="0">
              <a:solidFill>
                <a:srgbClr val="FFFFFF"/>
              </a:solidFill>
            </a:endParaRPr>
          </a:p>
        </p:txBody>
      </p:sp>
    </p:spTree>
    <p:extLst>
      <p:ext uri="{BB962C8B-B14F-4D97-AF65-F5344CB8AC3E}">
        <p14:creationId xmlns:p14="http://schemas.microsoft.com/office/powerpoint/2010/main" val="941710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 Corporate Cross Holdings </a:t>
            </a:r>
            <a:endParaRPr lang="en-US" dirty="0"/>
          </a:p>
        </p:txBody>
      </p:sp>
      <p:pic>
        <p:nvPicPr>
          <p:cNvPr id="15" name="Content Placeholder 14"/>
          <p:cNvPicPr>
            <a:picLocks noGrp="1" noChangeAspect="1"/>
          </p:cNvPicPr>
          <p:nvPr>
            <p:ph sz="quarter" idx="1"/>
          </p:nvPr>
        </p:nvPicPr>
        <p:blipFill>
          <a:blip r:embed="rId2"/>
          <a:srcRect l="-12068" r="-12068"/>
          <a:stretch>
            <a:fillRect/>
          </a:stretch>
        </p:blipFill>
        <p:spPr/>
      </p:pic>
      <p:sp>
        <p:nvSpPr>
          <p:cNvPr id="3" name="Slide Number Placeholder 2"/>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23</a:t>
            </a:fld>
            <a:endParaRPr lang="en-US" dirty="0">
              <a:solidFill>
                <a:srgbClr val="FFFFFF"/>
              </a:solidFill>
            </a:endParaRPr>
          </a:p>
        </p:txBody>
      </p:sp>
    </p:spTree>
    <p:extLst>
      <p:ext uri="{BB962C8B-B14F-4D97-AF65-F5344CB8AC3E}">
        <p14:creationId xmlns:p14="http://schemas.microsoft.com/office/powerpoint/2010/main" val="3273362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8. Activist investors</a:t>
            </a:r>
            <a:endParaRPr lang="en-US" dirty="0"/>
          </a:p>
        </p:txBody>
      </p:sp>
      <p:pic>
        <p:nvPicPr>
          <p:cNvPr id="5" name="Content Placeholder 4"/>
          <p:cNvPicPr>
            <a:picLocks noGrp="1" noChangeAspect="1"/>
          </p:cNvPicPr>
          <p:nvPr>
            <p:ph sz="quarter" idx="1"/>
          </p:nvPr>
        </p:nvPicPr>
        <p:blipFill>
          <a:blip r:embed="rId2"/>
          <a:srcRect l="-12439" r="-12439"/>
          <a:stretch>
            <a:fillRect/>
          </a:stretch>
        </p:blipFill>
        <p:spPr/>
      </p:pic>
      <p:sp>
        <p:nvSpPr>
          <p:cNvPr id="3" name="Slide Number Placeholder 2"/>
          <p:cNvSpPr>
            <a:spLocks noGrp="1"/>
          </p:cNvSpPr>
          <p:nvPr>
            <p:ph type="sldNum" sz="quarter" idx="12"/>
          </p:nvPr>
        </p:nvSpPr>
        <p:spPr>
          <a:xfrm>
            <a:off x="0" y="1272222"/>
            <a:ext cx="533400" cy="244476"/>
          </a:xfrm>
          <a:prstGeom prst="rect">
            <a:avLst/>
          </a:prstGeom>
        </p:spPr>
        <p:txBody>
          <a:bodyPr vert="horz" anchor="ctr" anchorCtr="0">
            <a:normAutofit fontScale="85000" lnSpcReduction="20000"/>
          </a:bodyPr>
          <a:lstStyle>
            <a:defPPr>
              <a:defRPr lang="en-US"/>
            </a:defPPr>
            <a:lvl1pPr algn="ctr" rtl="0" fontAlgn="base">
              <a:spcBef>
                <a:spcPct val="0"/>
              </a:spcBef>
              <a:spcAft>
                <a:spcPct val="0"/>
              </a:spcAft>
              <a:defRPr sz="1400" b="1" i="1" kern="1200">
                <a:solidFill>
                  <a:srgbClr val="FFFFFF"/>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a:lstStyle>
          <a:p>
            <a:fld id="{1AD93096-5B34-4342-9326-69289CEAE4C2}" type="slidenum">
              <a:rPr lang="en-US" smtClean="0"/>
              <a:pPr/>
              <a:t>24</a:t>
            </a:fld>
            <a:endParaRPr lang="en-US" dirty="0">
              <a:solidFill>
                <a:srgbClr val="FFFFFF"/>
              </a:solidFill>
            </a:endParaRPr>
          </a:p>
        </p:txBody>
      </p:sp>
    </p:spTree>
    <p:extLst>
      <p:ext uri="{BB962C8B-B14F-4D97-AF65-F5344CB8AC3E}">
        <p14:creationId xmlns:p14="http://schemas.microsoft.com/office/powerpoint/2010/main" val="1505871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this is 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B2FC3-E2F1-054E-8483-6B511CEB00FB}" type="slidenum">
              <a:rPr lang="en-US" altLang="en-US" sz="1200">
                <a:solidFill>
                  <a:srgbClr val="FFFFFF"/>
                </a:solidFill>
              </a:rPr>
              <a:pPr>
                <a:lnSpc>
                  <a:spcPct val="80000"/>
                </a:lnSpc>
              </a:pPr>
              <a:t>25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0854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0855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5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2"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10856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8"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10856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08570"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108571"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10857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0857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0857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0857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9"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108580"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108581"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108582"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Traditional corporate financial theory breaks down when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624385-63DB-4948-9394-5E0E6464D7DB}" type="slidenum">
              <a:rPr lang="en-US" altLang="en-US" sz="1200">
                <a:solidFill>
                  <a:srgbClr val="FFFFFF"/>
                </a:solidFill>
              </a:rPr>
              <a:pPr>
                <a:lnSpc>
                  <a:spcPct val="80000"/>
                </a:lnSpc>
              </a:pPr>
              <a:t>26</a:t>
            </a:fld>
            <a:endParaRPr lang="en-US" altLang="en-US" sz="1200">
              <a:solidFill>
                <a:srgbClr val="FFFFFF"/>
              </a:solidFill>
            </a:endParaRPr>
          </a:p>
        </p:txBody>
      </p:sp>
      <p:sp>
        <p:nvSpPr>
          <p:cNvPr id="110596"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u="sng" dirty="0"/>
              <a:t>Managerial self-interest</a:t>
            </a:r>
            <a:r>
              <a:rPr lang="en-US" dirty="0"/>
              <a:t>: The interests/objectives of the decision makers in the firm conflict with the interests of stockholders.</a:t>
            </a:r>
          </a:p>
          <a:p>
            <a:pPr eaLnBrk="1" hangingPunct="1">
              <a:buFont typeface="Wingdings" charset="0"/>
              <a:buChar char=""/>
              <a:defRPr/>
            </a:pPr>
            <a:r>
              <a:rPr lang="en-US" u="sng" dirty="0"/>
              <a:t>Unprotected debt holders</a:t>
            </a:r>
            <a:r>
              <a:rPr lang="en-US" dirty="0"/>
              <a:t>: Bondholders (Lenders) are not protected against expropriation by stockholders.</a:t>
            </a:r>
          </a:p>
          <a:p>
            <a:pPr eaLnBrk="1" hangingPunct="1">
              <a:buFont typeface="Wingdings" charset="0"/>
              <a:buChar char=""/>
              <a:defRPr/>
            </a:pPr>
            <a:r>
              <a:rPr lang="en-US" u="sng" dirty="0"/>
              <a:t>Inefficient markets</a:t>
            </a:r>
            <a:r>
              <a:rPr lang="en-US" dirty="0"/>
              <a:t>: Financial markets do not operate efficiently, and stock prices do not reflect the underlying value of the firm.</a:t>
            </a:r>
          </a:p>
          <a:p>
            <a:pPr eaLnBrk="1" hangingPunct="1">
              <a:buFont typeface="Wingdings" charset="0"/>
              <a:buChar char=""/>
              <a:defRPr/>
            </a:pPr>
            <a:r>
              <a:rPr lang="en-US" u="sng" dirty="0"/>
              <a:t>Large social side costs</a:t>
            </a:r>
            <a:r>
              <a:rPr lang="en-US" dirty="0"/>
              <a:t>: Significant social costs can be created as a by-product of stock price maximization.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traditional corporate financial theory breaks down, the solution 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0DCFA3-1FD6-C240-9139-8FFAB0ABECC8}" type="slidenum">
              <a:rPr lang="en-US" altLang="en-US" sz="1200">
                <a:solidFill>
                  <a:srgbClr val="FFFFFF"/>
                </a:solidFill>
              </a:rPr>
              <a:pPr>
                <a:lnSpc>
                  <a:spcPct val="80000"/>
                </a:lnSpc>
              </a:pPr>
              <a:t>27</a:t>
            </a:fld>
            <a:endParaRPr lang="en-US" altLang="en-US" sz="1200">
              <a:solidFill>
                <a:srgbClr val="FFFFFF"/>
              </a:solidFill>
            </a:endParaRPr>
          </a:p>
        </p:txBody>
      </p:sp>
      <p:sp>
        <p:nvSpPr>
          <p:cNvPr id="993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a:ea typeface="+mn-ea"/>
                <a:cs typeface="+mn-cs"/>
              </a:rPr>
              <a:t>A non-stockholder based governance system</a:t>
            </a:r>
            <a:r>
              <a:rPr lang="en-US" dirty="0">
                <a:ea typeface="+mn-ea"/>
                <a:cs typeface="+mn-cs"/>
              </a:rPr>
              <a:t>: To choose a different mechanism for corporate governance, </a:t>
            </a:r>
            <a:r>
              <a:rPr lang="en-US" dirty="0" err="1">
                <a:ea typeface="+mn-ea"/>
                <a:cs typeface="+mn-cs"/>
              </a:rPr>
              <a:t>i.e</a:t>
            </a:r>
            <a:r>
              <a:rPr lang="en-US" dirty="0">
                <a:ea typeface="+mn-ea"/>
                <a:cs typeface="+mn-cs"/>
              </a:rPr>
              <a:t>, assign the responsibility for monitoring managers to someone other than stockholders.</a:t>
            </a:r>
          </a:p>
          <a:p>
            <a:pPr marL="320040" indent="-320040" eaLnBrk="1" fontAlgn="auto" hangingPunct="1">
              <a:spcAft>
                <a:spcPts val="0"/>
              </a:spcAft>
              <a:buFont typeface="Wingdings"/>
              <a:buChar char=""/>
              <a:defRPr/>
            </a:pPr>
            <a:r>
              <a:rPr lang="en-US" u="sng" dirty="0">
                <a:ea typeface="+mn-ea"/>
                <a:cs typeface="+mn-cs"/>
              </a:rPr>
              <a:t>A better objective than maximizing stock prices?</a:t>
            </a:r>
            <a:r>
              <a:rPr lang="en-US" dirty="0">
                <a:ea typeface="+mn-ea"/>
                <a:cs typeface="+mn-cs"/>
              </a:rPr>
              <a:t> To choose a different objective for the firm.</a:t>
            </a:r>
          </a:p>
          <a:p>
            <a:pPr marL="320040" indent="-320040" eaLnBrk="1" fontAlgn="auto" hangingPunct="1">
              <a:spcAft>
                <a:spcPts val="0"/>
              </a:spcAft>
              <a:buFont typeface="Wingdings"/>
              <a:buChar char=""/>
              <a:defRPr/>
            </a:pPr>
            <a:r>
              <a:rPr lang="en-US" u="sng" dirty="0">
                <a:ea typeface="+mn-ea"/>
                <a:cs typeface="+mn-cs"/>
              </a:rPr>
              <a:t>Maximize stock prices but minimize side costs</a:t>
            </a:r>
            <a:r>
              <a:rPr lang="en-US" dirty="0">
                <a:ea typeface="+mn-ea"/>
                <a:cs typeface="+mn-cs"/>
              </a:rPr>
              <a:t>: To maximize stock price, but reduce the potential for conflict and breakdown:</a:t>
            </a:r>
          </a:p>
          <a:p>
            <a:pPr marL="640080" lvl="1" indent="-274320" eaLnBrk="1" fontAlgn="auto" hangingPunct="1">
              <a:spcAft>
                <a:spcPts val="0"/>
              </a:spcAft>
              <a:buFont typeface="Wingdings 2"/>
              <a:buChar char=""/>
              <a:defRPr/>
            </a:pPr>
            <a:r>
              <a:rPr lang="en-US" dirty="0">
                <a:ea typeface="+mn-ea"/>
              </a:rPr>
              <a:t>Making managers (decision makers) and employees into stockholders</a:t>
            </a:r>
          </a:p>
          <a:p>
            <a:pPr marL="640080" lvl="1" indent="-274320" eaLnBrk="1" fontAlgn="auto" hangingPunct="1">
              <a:spcAft>
                <a:spcPts val="0"/>
              </a:spcAft>
              <a:buFont typeface="Wingdings 2"/>
              <a:buChar char=""/>
              <a:defRPr/>
            </a:pPr>
            <a:r>
              <a:rPr lang="en-US" dirty="0">
                <a:ea typeface="+mn-ea"/>
              </a:rPr>
              <a:t>Protect lenders from expropriation</a:t>
            </a:r>
          </a:p>
          <a:p>
            <a:pPr marL="640080" lvl="1" indent="-274320" eaLnBrk="1" fontAlgn="auto" hangingPunct="1">
              <a:spcAft>
                <a:spcPts val="0"/>
              </a:spcAft>
              <a:buFont typeface="Wingdings 2"/>
              <a:buChar char=""/>
              <a:defRPr/>
            </a:pPr>
            <a:r>
              <a:rPr lang="en-US" dirty="0">
                <a:ea typeface="+mn-ea"/>
              </a:rPr>
              <a:t>By providing information honestly and promptly to financial markets</a:t>
            </a:r>
          </a:p>
          <a:p>
            <a:pPr marL="640080" lvl="1" indent="-274320" eaLnBrk="1" fontAlgn="auto" hangingPunct="1">
              <a:spcAft>
                <a:spcPts val="0"/>
              </a:spcAft>
              <a:buFont typeface="Wingdings 2"/>
              <a:buChar char=""/>
              <a:defRPr/>
            </a:pPr>
            <a:r>
              <a:rPr lang="en-US" dirty="0">
                <a:ea typeface="+mn-ea"/>
              </a:rPr>
              <a:t>Minimize social costs </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 An Alternative Corporate Governance System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47F40A-0E38-0449-984C-D982A5A6500A}" type="slidenum">
              <a:rPr lang="en-US" altLang="en-US" sz="1200">
                <a:solidFill>
                  <a:srgbClr val="FFFFFF"/>
                </a:solidFill>
              </a:rPr>
              <a:pPr>
                <a:lnSpc>
                  <a:spcPct val="80000"/>
                </a:lnSpc>
              </a:pPr>
              <a:t>28</a:t>
            </a:fld>
            <a:endParaRPr lang="en-US" altLang="en-US" sz="1200">
              <a:solidFill>
                <a:srgbClr val="FFFFFF"/>
              </a:solidFill>
            </a:endParaRPr>
          </a:p>
        </p:txBody>
      </p:sp>
      <p:sp>
        <p:nvSpPr>
          <p:cNvPr id="1013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442FDD9-2191-0849-AF53-33EC22C02631}" type="slidenum">
              <a:rPr lang="en-US" altLang="en-US" sz="1200">
                <a:solidFill>
                  <a:srgbClr val="FFFFFF"/>
                </a:solidFill>
              </a:rPr>
              <a:pPr>
                <a:lnSpc>
                  <a:spcPct val="80000"/>
                </a:lnSpc>
              </a:pPr>
              <a:t>29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Firms can always focus on a different objective function. Examples would include</a:t>
            </a:r>
          </a:p>
          <a:p>
            <a:pPr marL="640080" lvl="1" indent="-274320" eaLnBrk="1" fontAlgn="auto" hangingPunct="1">
              <a:spcAft>
                <a:spcPts val="0"/>
              </a:spcAft>
              <a:buFont typeface="Wingdings 2"/>
              <a:buChar char=""/>
              <a:defRPr/>
            </a:pPr>
            <a:r>
              <a:rPr lang="en-US">
                <a:ea typeface="+mn-ea"/>
              </a:rPr>
              <a:t>maximizing earnings</a:t>
            </a:r>
          </a:p>
          <a:p>
            <a:pPr marL="640080" lvl="1" indent="-274320" eaLnBrk="1" fontAlgn="auto" hangingPunct="1">
              <a:spcAft>
                <a:spcPts val="0"/>
              </a:spcAft>
              <a:buFont typeface="Wingdings 2"/>
              <a:buChar char=""/>
              <a:defRPr/>
            </a:pPr>
            <a:r>
              <a:rPr lang="en-US">
                <a:ea typeface="+mn-ea"/>
              </a:rPr>
              <a:t>maximizing revenues</a:t>
            </a:r>
          </a:p>
          <a:p>
            <a:pPr marL="640080" lvl="1" indent="-274320" eaLnBrk="1" fontAlgn="auto" hangingPunct="1">
              <a:spcAft>
                <a:spcPts val="0"/>
              </a:spcAft>
              <a:buFont typeface="Wingdings 2"/>
              <a:buChar char=""/>
              <a:defRPr/>
            </a:pPr>
            <a:r>
              <a:rPr lang="en-US">
                <a:ea typeface="+mn-ea"/>
              </a:rPr>
              <a:t>maximizing firm size</a:t>
            </a:r>
          </a:p>
          <a:p>
            <a:pPr marL="640080" lvl="1" indent="-274320" eaLnBrk="1" fontAlgn="auto" hangingPunct="1">
              <a:spcAft>
                <a:spcPts val="0"/>
              </a:spcAft>
              <a:buFont typeface="Wingdings 2"/>
              <a:buChar char=""/>
              <a:defRPr/>
            </a:pPr>
            <a:r>
              <a:rPr lang="en-US">
                <a:ea typeface="+mn-ea"/>
              </a:rPr>
              <a:t>maximizing market share</a:t>
            </a:r>
          </a:p>
          <a:p>
            <a:pPr marL="640080" lvl="1" indent="-274320" eaLnBrk="1" fontAlgn="auto" hangingPunct="1">
              <a:spcAft>
                <a:spcPts val="0"/>
              </a:spcAft>
              <a:buFont typeface="Wingdings 2"/>
              <a:buChar char=""/>
              <a:defRPr/>
            </a:pPr>
            <a:r>
              <a:rPr lang="en-US">
                <a:ea typeface="+mn-ea"/>
              </a:rPr>
              <a:t>maximizing EVA</a:t>
            </a:r>
          </a:p>
          <a:p>
            <a:pPr marL="320040" indent="-320040" eaLnBrk="1" fontAlgn="auto" hangingPunct="1">
              <a:spcAft>
                <a:spcPts val="0"/>
              </a:spcAft>
              <a:buFont typeface="Wingdings"/>
              <a:buChar char=""/>
              <a:defRPr/>
            </a:pPr>
            <a:r>
              <a:rPr lang="en-US">
                <a:ea typeface="+mn-ea"/>
                <a:cs typeface="+mn-cs"/>
              </a:rPr>
              <a:t>The key thing to remember is that these are intermediate objective functions. </a:t>
            </a:r>
          </a:p>
          <a:p>
            <a:pPr marL="640080" lvl="1" indent="-274320" eaLnBrk="1" fontAlgn="auto" hangingPunct="1">
              <a:spcAft>
                <a:spcPts val="0"/>
              </a:spcAft>
              <a:buFont typeface="Wingdings 2"/>
              <a:buChar char=""/>
              <a:defRPr/>
            </a:pPr>
            <a:r>
              <a:rPr lang="en-US">
                <a:ea typeface="+mn-ea"/>
              </a:rPr>
              <a:t>To the degree that they are correlated with the long term health and value of the company, they work well.</a:t>
            </a:r>
          </a:p>
          <a:p>
            <a:pPr marL="640080" lvl="1" indent="-274320" eaLnBrk="1" fontAlgn="auto" hangingPunct="1">
              <a:spcAft>
                <a:spcPts val="0"/>
              </a:spcAft>
              <a:buFont typeface="Wingdings 2"/>
              <a:buChar char=""/>
              <a:defRPr/>
            </a:pPr>
            <a:r>
              <a:rPr lang="en-US">
                <a:ea typeface="+mn-ea"/>
              </a:rPr>
              <a:t>To the degree that they do not, the firm can end up with a disaster</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Maximize Stock Price, subject to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528EB8-6F1C-804A-BAFF-EA95BA4B644B}" type="slidenum">
              <a:rPr lang="en-US" altLang="en-US" sz="1200">
                <a:solidFill>
                  <a:srgbClr val="FFFFFF"/>
                </a:solidFill>
              </a:rPr>
              <a:pPr>
                <a:lnSpc>
                  <a:spcPct val="80000"/>
                </a:lnSpc>
              </a:pPr>
              <a:t>30</a:t>
            </a:fld>
            <a:endParaRPr lang="en-US" altLang="en-US" sz="1200">
              <a:solidFill>
                <a:srgbClr val="FFFFFF"/>
              </a:solidFill>
            </a:endParaRPr>
          </a:p>
        </p:txBody>
      </p:sp>
      <p:sp>
        <p:nvSpPr>
          <p:cNvPr id="10547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strength of the stock price maximization objective function is its </a:t>
            </a:r>
            <a:r>
              <a:rPr lang="en-US" altLang="en-US" sz="2400" u="sng">
                <a:ea typeface="ＭＳ Ｐゴシック" charset="-128"/>
              </a:rPr>
              <a:t>internal self correction mechanism</a:t>
            </a:r>
            <a:r>
              <a:rPr lang="en-US" altLang="en-US" sz="2400">
                <a:ea typeface="ＭＳ Ｐゴシック" charset="-128"/>
              </a:rPr>
              <a:t>. Excesses on any of the linkages lead, if unregulated, to counter actions which reduce or eliminate these excesses</a:t>
            </a:r>
          </a:p>
          <a:p>
            <a:pPr eaLnBrk="1" hangingPunct="1">
              <a:lnSpc>
                <a:spcPct val="90000"/>
              </a:lnSpc>
            </a:pPr>
            <a:r>
              <a:rPr lang="en-US" altLang="en-US" sz="2400">
                <a:ea typeface="ＭＳ Ｐゴシック" charset="-128"/>
              </a:rPr>
              <a:t>In the context of our discussion,</a:t>
            </a:r>
          </a:p>
          <a:p>
            <a:pPr lvl="1" eaLnBrk="1" hangingPunct="1">
              <a:lnSpc>
                <a:spcPct val="90000"/>
              </a:lnSpc>
            </a:pPr>
            <a:r>
              <a:rPr lang="en-US" altLang="en-US" sz="2000">
                <a:ea typeface="ＭＳ Ｐゴシック" charset="-128"/>
              </a:rPr>
              <a:t>managers taking advantage of stockholders has led to a much more active market for corporate control.</a:t>
            </a:r>
          </a:p>
          <a:p>
            <a:pPr lvl="1" eaLnBrk="1" hangingPunct="1">
              <a:lnSpc>
                <a:spcPct val="90000"/>
              </a:lnSpc>
            </a:pPr>
            <a:r>
              <a:rPr lang="en-US" altLang="en-US" sz="2000">
                <a:ea typeface="ＭＳ Ｐゴシック" charset="-128"/>
              </a:rPr>
              <a:t>stockholders taking advantage of bondholders has led to bondholders protecting themselves at the time of the issue.</a:t>
            </a:r>
          </a:p>
          <a:p>
            <a:pPr lvl="1" eaLnBrk="1" hangingPunct="1">
              <a:lnSpc>
                <a:spcPct val="90000"/>
              </a:lnSpc>
            </a:pPr>
            <a:r>
              <a:rPr lang="en-US" altLang="en-US" sz="2000">
                <a:ea typeface="ＭＳ Ｐゴシック" charset="-128"/>
              </a:rPr>
              <a:t>firms revealing incorrect or delayed information to markets has led to markets becoming more </a:t>
            </a:r>
            <a:r>
              <a:rPr lang="ja-JP" altLang="en-US" sz="2000">
                <a:ea typeface="ＭＳ Ｐゴシック" charset="-128"/>
              </a:rPr>
              <a:t>“</a:t>
            </a:r>
            <a:r>
              <a:rPr lang="en-US" altLang="ja-JP" sz="2000">
                <a:ea typeface="ＭＳ Ｐゴシック" charset="-128"/>
              </a:rPr>
              <a:t>skeptical</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punitive</a:t>
            </a:r>
            <a:r>
              <a:rPr lang="ja-JP" altLang="en-US" sz="2000">
                <a:ea typeface="ＭＳ Ｐゴシック" charset="-128"/>
              </a:rPr>
              <a:t>”</a:t>
            </a:r>
            <a:r>
              <a:rPr lang="en-US" altLang="ja-JP" sz="2000">
                <a:ea typeface="ＭＳ Ｐゴシック" charset="-128"/>
              </a:rPr>
              <a:t> </a:t>
            </a:r>
          </a:p>
          <a:p>
            <a:pPr lvl="1" eaLnBrk="1" hangingPunct="1">
              <a:lnSpc>
                <a:spcPct val="90000"/>
              </a:lnSpc>
            </a:pPr>
            <a:r>
              <a:rPr lang="en-US" altLang="en-US" sz="2000">
                <a:ea typeface="ＭＳ Ｐゴシック" charset="-128"/>
              </a:rPr>
              <a:t>firms creating social costs has led to more regulations, as well as investor and customer backlashes.</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Counter Reaction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7D6624-3CEA-4F44-AFB1-7CC257A67E8B}" type="slidenum">
              <a:rPr lang="en-US" altLang="en-US" sz="1200">
                <a:solidFill>
                  <a:srgbClr val="FFFFFF"/>
                </a:solidFill>
              </a:rPr>
              <a:pPr>
                <a:lnSpc>
                  <a:spcPct val="80000"/>
                </a:lnSpc>
              </a:pPr>
              <a:t>31</a:t>
            </a:fld>
            <a:endParaRPr lang="en-US" altLang="en-US" sz="1200">
              <a:solidFill>
                <a:srgbClr val="FFFFFF"/>
              </a:solidFill>
            </a:endParaRPr>
          </a:p>
        </p:txBody>
      </p:sp>
      <p:sp>
        <p:nvSpPr>
          <p:cNvPr id="1474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4746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4746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46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14747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8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14748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4748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14748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14748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4748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4748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4748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14749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14749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14749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exit… and a new age dawns? Disney</a:t>
            </a:r>
            <a:r>
              <a:rPr lang="ja-JP" altLang="en-US" sz="3200">
                <a:ea typeface="ＭＳ Ｐゴシック" charset="-128"/>
              </a:rPr>
              <a:t>’</a:t>
            </a:r>
            <a:r>
              <a:rPr lang="en-US" altLang="ja-JP" sz="3200">
                <a:ea typeface="ＭＳ Ｐゴシック" charset="-128"/>
              </a:rPr>
              <a:t>s board in 2008</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F93AC4E-1D5F-724D-96F4-B8991A4CE027}" type="slidenum">
              <a:rPr lang="en-US" altLang="en-US" sz="1200">
                <a:solidFill>
                  <a:srgbClr val="FFFFFF"/>
                </a:solidFill>
              </a:rPr>
              <a:pPr>
                <a:lnSpc>
                  <a:spcPct val="80000"/>
                </a:lnSpc>
              </a:pPr>
              <a:t>32</a:t>
            </a:fld>
            <a:endParaRPr lang="en-US" altLang="en-US" sz="1200">
              <a:solidFill>
                <a:srgbClr val="FFFFFF"/>
              </a:solidFill>
            </a:endParaRPr>
          </a:p>
        </p:txBody>
      </p:sp>
      <p:pic>
        <p:nvPicPr>
          <p:cNvPr id="1331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dirty="0">
                <a:ea typeface="ＭＳ Ｐゴシック" charset="-128"/>
              </a:rPr>
              <a:t>In 2011, </a:t>
            </a:r>
            <a:r>
              <a:rPr lang="en-US" altLang="en-US" sz="2200" dirty="0" err="1">
                <a:ea typeface="ＭＳ Ｐゴシック" charset="-128"/>
              </a:rPr>
              <a:t>Iger</a:t>
            </a:r>
            <a:r>
              <a:rPr lang="en-US" altLang="en-US" sz="2200" dirty="0">
                <a:ea typeface="ＭＳ Ｐゴシック" charset="-128"/>
              </a:rPr>
              <a:t> announced his intent to step down as CEO in 2015 to allow a successor to be groomed.  </a:t>
            </a:r>
          </a:p>
          <a:p>
            <a:pPr marL="514350" indent="-514350">
              <a:lnSpc>
                <a:spcPct val="80000"/>
              </a:lnSpc>
              <a:buFont typeface="Calibri" charset="0"/>
              <a:buAutoNum type="arabicPeriod"/>
            </a:pPr>
            <a:r>
              <a:rPr lang="en-US" altLang="en-US" sz="2200" dirty="0">
                <a:ea typeface="ＭＳ Ｐゴシック" charset="-128"/>
              </a:rPr>
              <a:t>The board voted reinstate </a:t>
            </a:r>
            <a:r>
              <a:rPr lang="en-US" altLang="en-US" sz="2200" dirty="0" err="1">
                <a:ea typeface="ＭＳ Ｐゴシック" charset="-128"/>
              </a:rPr>
              <a:t>Iger</a:t>
            </a:r>
            <a:r>
              <a:rPr lang="en-US" altLang="en-US" sz="2200" dirty="0">
                <a:ea typeface="ＭＳ Ｐゴシック" charset="-128"/>
              </a:rPr>
              <a:t>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dirty="0">
                <a:ea typeface="ＭＳ Ｐゴシック" charset="-128"/>
              </a:rPr>
              <a:t>There were signs of restiveness among Disney’s stockholders, especially those interested in corporate governance. Activist investors (</a:t>
            </a:r>
            <a:r>
              <a:rPr lang="en-US" altLang="en-US" sz="2200" dirty="0" err="1">
                <a:ea typeface="ＭＳ Ｐゴシック" charset="-128"/>
              </a:rPr>
              <a:t>CalSTRS</a:t>
            </a:r>
            <a:r>
              <a:rPr lang="en-US" altLang="en-US" sz="2200" dirty="0">
                <a:ea typeface="ＭＳ Ｐゴシック" charset="-128"/>
              </a:rPr>
              <a:t>) starting making noise and  Institutional Shareholder Services (ISS), which gauges corporate governance at companies, raised red flags about compensation and board monitoring at Disney. </a:t>
            </a: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Iger’s</a:t>
            </a:r>
            <a:r>
              <a:rPr lang="en-US" dirty="0"/>
              <a:t> non-exit and the Domino effect</a:t>
            </a:r>
          </a:p>
        </p:txBody>
      </p:sp>
      <p:sp>
        <p:nvSpPr>
          <p:cNvPr id="3" name="Content Placeholder 2"/>
          <p:cNvSpPr>
            <a:spLocks noGrp="1"/>
          </p:cNvSpPr>
          <p:nvPr>
            <p:ph sz="quarter" idx="1"/>
          </p:nvPr>
        </p:nvSpPr>
        <p:spPr/>
        <p:txBody>
          <a:bodyPr>
            <a:normAutofit/>
          </a:bodyPr>
          <a:lstStyle/>
          <a:p>
            <a:pPr marL="514350" indent="-514350">
              <a:lnSpc>
                <a:spcPct val="80000"/>
              </a:lnSpc>
              <a:buFont typeface="Calibri" charset="0"/>
              <a:buAutoNum type="arabicPeriod"/>
            </a:pPr>
            <a:r>
              <a:rPr lang="en-US" altLang="en-US" dirty="0">
                <a:ea typeface="ＭＳ Ｐゴシック" charset="-128"/>
              </a:rPr>
              <a:t>In 2015 but Disney’s board convinced </a:t>
            </a:r>
            <a:r>
              <a:rPr lang="en-US" altLang="en-US" dirty="0" err="1">
                <a:ea typeface="ＭＳ Ｐゴシック" charset="-128"/>
              </a:rPr>
              <a:t>Iger</a:t>
            </a:r>
            <a:r>
              <a:rPr lang="en-US" altLang="en-US" dirty="0">
                <a:ea typeface="ＭＳ Ｐゴシック" charset="-128"/>
              </a:rPr>
              <a:t> to stay on as CEO for an extra year, for the “the good of the company”</a:t>
            </a:r>
            <a:r>
              <a:rPr lang="en-US" altLang="ja-JP" dirty="0">
                <a:ea typeface="ＭＳ Ｐゴシック" charset="-128"/>
              </a:rPr>
              <a:t>. </a:t>
            </a:r>
          </a:p>
          <a:p>
            <a:pPr marL="514350" indent="-514350">
              <a:lnSpc>
                <a:spcPct val="80000"/>
              </a:lnSpc>
              <a:buFont typeface="Calibri" charset="0"/>
              <a:buAutoNum type="arabicPeriod"/>
            </a:pPr>
            <a:r>
              <a:rPr lang="en-US" altLang="ja-JP" dirty="0">
                <a:ea typeface="ＭＳ Ｐゴシック" charset="-128"/>
              </a:rPr>
              <a:t>In 2016, Thomas Staggs who was considered heir apparent to </a:t>
            </a:r>
            <a:r>
              <a:rPr lang="en-US" altLang="ja-JP" dirty="0" err="1">
                <a:ea typeface="ＭＳ Ｐゴシック" charset="-128"/>
              </a:rPr>
              <a:t>Iger</a:t>
            </a:r>
            <a:r>
              <a:rPr lang="en-US" altLang="ja-JP" dirty="0">
                <a:ea typeface="ＭＳ Ｐゴシック" charset="-128"/>
              </a:rPr>
              <a:t> left Disney. Others who were considered potential CEOs also left.</a:t>
            </a:r>
          </a:p>
          <a:p>
            <a:pPr marL="514350" indent="-514350">
              <a:lnSpc>
                <a:spcPct val="80000"/>
              </a:lnSpc>
              <a:buFont typeface="Calibri" charset="0"/>
              <a:buAutoNum type="arabicPeriod"/>
            </a:pPr>
            <a:r>
              <a:rPr lang="en-US" altLang="ja-JP" dirty="0">
                <a:ea typeface="ＭＳ Ｐゴシック" charset="-128"/>
              </a:rPr>
              <a:t>In 2017, Disney acquired Fox and announced that </a:t>
            </a:r>
            <a:r>
              <a:rPr lang="en-US" altLang="ja-JP" dirty="0" err="1">
                <a:ea typeface="ＭＳ Ｐゴシック" charset="-128"/>
              </a:rPr>
              <a:t>Iger’s</a:t>
            </a:r>
            <a:r>
              <a:rPr lang="en-US" altLang="ja-JP" dirty="0">
                <a:ea typeface="ＭＳ Ｐゴシック" charset="-128"/>
              </a:rPr>
              <a:t> term would be extended to 2019 (and perhaps beyond) because his stewardship was essential for the merger to work.</a:t>
            </a:r>
          </a:p>
          <a:p>
            <a:pPr marL="835025" lvl="1" indent="-514350">
              <a:lnSpc>
                <a:spcPct val="80000"/>
              </a:lnSpc>
            </a:pPr>
            <a:r>
              <a:rPr lang="en-US" altLang="ja-JP" dirty="0">
                <a:ea typeface="ＭＳ Ｐゴシック" charset="-128"/>
              </a:rPr>
              <a:t>Now, what?</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FC16F23A-243F-094E-AF02-B4320873971F}" type="slidenum">
              <a:rPr lang="en-US" altLang="en-US" smtClean="0"/>
              <a:pPr/>
              <a:t>35</a:t>
            </a:fld>
            <a:endParaRPr lang="en-US" altLang="en-US"/>
          </a:p>
        </p:txBody>
      </p:sp>
    </p:spTree>
    <p:extLst>
      <p:ext uri="{BB962C8B-B14F-4D97-AF65-F5344CB8AC3E}">
        <p14:creationId xmlns:p14="http://schemas.microsoft.com/office/powerpoint/2010/main" val="2078935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87014-39C7-684F-A507-A7663C54BE0D}"/>
              </a:ext>
            </a:extLst>
          </p:cNvPr>
          <p:cNvSpPr>
            <a:spLocks noGrp="1"/>
          </p:cNvSpPr>
          <p:nvPr>
            <p:ph type="title"/>
          </p:nvPr>
        </p:nvSpPr>
        <p:spPr/>
        <p:txBody>
          <a:bodyPr/>
          <a:lstStyle/>
          <a:p>
            <a:r>
              <a:rPr lang="en-US" dirty="0"/>
              <a:t>Do we need good corporate governance? Managers do a good job, don’t they?</a:t>
            </a:r>
          </a:p>
        </p:txBody>
      </p:sp>
      <p:sp>
        <p:nvSpPr>
          <p:cNvPr id="4" name="Footer Placeholder 3">
            <a:extLst>
              <a:ext uri="{FF2B5EF4-FFF2-40B4-BE49-F238E27FC236}">
                <a16:creationId xmlns:a16="http://schemas.microsoft.com/office/drawing/2014/main" id="{B5AE6160-1EBE-594A-821A-935E61948D9A}"/>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CD843A21-C8F0-A242-8136-EC76CC7D4601}"/>
              </a:ext>
            </a:extLst>
          </p:cNvPr>
          <p:cNvSpPr>
            <a:spLocks noGrp="1"/>
          </p:cNvSpPr>
          <p:nvPr>
            <p:ph type="sldNum" sz="quarter" idx="11"/>
          </p:nvPr>
        </p:nvSpPr>
        <p:spPr/>
        <p:txBody>
          <a:bodyPr>
            <a:normAutofit fontScale="77500" lnSpcReduction="20000"/>
          </a:bodyPr>
          <a:lstStyle/>
          <a:p>
            <a:fld id="{FC16F23A-243F-094E-AF02-B4320873971F}" type="slidenum">
              <a:rPr lang="en-US" altLang="en-US" smtClean="0"/>
              <a:pPr/>
              <a:t>36</a:t>
            </a:fld>
            <a:endParaRPr lang="en-US" altLang="en-US"/>
          </a:p>
        </p:txBody>
      </p:sp>
      <p:pic>
        <p:nvPicPr>
          <p:cNvPr id="6" name="Content Placeholder 4">
            <a:extLst>
              <a:ext uri="{FF2B5EF4-FFF2-40B4-BE49-F238E27FC236}">
                <a16:creationId xmlns:a16="http://schemas.microsoft.com/office/drawing/2014/main" id="{296F83F5-4FCF-5540-A67A-3F978162D98A}"/>
              </a:ext>
            </a:extLst>
          </p:cNvPr>
          <p:cNvPicPr>
            <a:picLocks noGrp="1" noChangeAspect="1"/>
          </p:cNvPicPr>
          <p:nvPr>
            <p:ph sz="quarter" idx="1"/>
          </p:nvPr>
        </p:nvPicPr>
        <p:blipFill>
          <a:blip r:embed="rId2"/>
          <a:stretch>
            <a:fillRect/>
          </a:stretch>
        </p:blipFill>
        <p:spPr>
          <a:xfrm>
            <a:off x="1315910" y="1748091"/>
            <a:ext cx="6746875" cy="4838220"/>
          </a:xfrm>
          <a:prstGeom prst="rect">
            <a:avLst/>
          </a:prstGeom>
        </p:spPr>
      </p:pic>
    </p:spTree>
    <p:extLst>
      <p:ext uri="{BB962C8B-B14F-4D97-AF65-F5344CB8AC3E}">
        <p14:creationId xmlns:p14="http://schemas.microsoft.com/office/powerpoint/2010/main" val="4162335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Is there a payoff to better corporate governance?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875079-7BD9-F84E-BDFD-089AE555B310}" type="slidenum">
              <a:rPr lang="en-US" altLang="en-US" sz="1200">
                <a:solidFill>
                  <a:srgbClr val="FFFFFF"/>
                </a:solidFill>
              </a:rPr>
              <a:pPr>
                <a:lnSpc>
                  <a:spcPct val="80000"/>
                </a:lnSpc>
              </a:pPr>
              <a:t>37</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a:ea typeface="+mn-ea"/>
                <a:cs typeface="+mn-cs"/>
              </a:rPr>
              <a:t>In the most comprehensive study of the effect of corporate governance on value, a governance index was created for each of 1500 firms based upon 24 distinct corporate governance provisions. </a:t>
            </a:r>
          </a:p>
          <a:p>
            <a:pPr marL="640080" lvl="1" indent="-274320" eaLnBrk="1" fontAlgn="auto" hangingPunct="1">
              <a:spcAft>
                <a:spcPts val="0"/>
              </a:spcAft>
              <a:buFont typeface="Wingdings 2"/>
              <a:buChar char=""/>
              <a:defRPr/>
            </a:pPr>
            <a:r>
              <a:rPr lang="en-US">
                <a:ea typeface="+mn-ea"/>
              </a:rPr>
              <a:t>Buying stocks that had the strongest investor protections while simultaneously selling shares with the weakest protections generated an annual excess return of 8.5%. </a:t>
            </a:r>
          </a:p>
          <a:p>
            <a:pPr marL="640080" lvl="1" indent="-274320" eaLnBrk="1" fontAlgn="auto" hangingPunct="1">
              <a:spcAft>
                <a:spcPts val="0"/>
              </a:spcAft>
              <a:buFont typeface="Wingdings 2"/>
              <a:buChar char=""/>
              <a:defRPr/>
            </a:pPr>
            <a:r>
              <a:rPr lang="en-US">
                <a:ea typeface="+mn-ea"/>
              </a:rPr>
              <a:t>Every one point increase in the index towards fewer investor protections decreased market value by 8.9% in 1999 </a:t>
            </a:r>
          </a:p>
          <a:p>
            <a:pPr marL="640080" lvl="1" indent="-274320" eaLnBrk="1" fontAlgn="auto" hangingPunct="1">
              <a:spcAft>
                <a:spcPts val="0"/>
              </a:spcAft>
              <a:buFont typeface="Wingdings 2"/>
              <a:buChar char=""/>
              <a:defRPr/>
            </a:pPr>
            <a:r>
              <a:rPr lang="en-US">
                <a:ea typeface="+mn-ea"/>
              </a:rPr>
              <a:t>Firms that scored high in investor protections also had higher profits, higher sales growth and made fewer acquisitions.</a:t>
            </a:r>
          </a:p>
          <a:p>
            <a:pPr marL="320040" indent="-320040" eaLnBrk="1" fontAlgn="auto" hangingPunct="1">
              <a:spcAft>
                <a:spcPts val="0"/>
              </a:spcAft>
              <a:buFont typeface="Wingdings"/>
              <a:buChar char=""/>
              <a:defRPr/>
            </a:pPr>
            <a:r>
              <a:rPr lang="en-US">
                <a:ea typeface="+mn-ea"/>
                <a:cs typeface="+mn-cs"/>
              </a:rPr>
              <a:t>The link between the composition of the board of directors and firm value is weak. Smaller boards do tend to be more effective.</a:t>
            </a:r>
          </a:p>
          <a:p>
            <a:pPr marL="320040" indent="-320040" eaLnBrk="1" fontAlgn="auto" hangingPunct="1">
              <a:spcAft>
                <a:spcPts val="0"/>
              </a:spcAft>
              <a:buFont typeface="Wingdings"/>
              <a:buChar char=""/>
              <a:defRPr/>
            </a:pPr>
            <a:r>
              <a:rPr lang="en-US">
                <a:ea typeface="+mn-ea"/>
                <a:cs typeface="+mn-cs"/>
              </a:rPr>
              <a:t>On a purely anecdotal basis, a common theme at problem companies and is an ineffective board that fails to ask tough questions of an imperial CEO.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Should we legislate 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755420-0F6B-B44E-98EC-1DFE6FEEDB6A}" type="slidenum">
              <a:rPr lang="en-US" altLang="en-US" sz="1200">
                <a:solidFill>
                  <a:srgbClr val="FFFFFF"/>
                </a:solidFill>
              </a:rPr>
              <a:pPr>
                <a:lnSpc>
                  <a:spcPct val="80000"/>
                </a:lnSpc>
              </a:pPr>
              <a:t>38</a:t>
            </a:fld>
            <a:endParaRPr lang="en-US" altLang="en-US" sz="1200">
              <a:solidFill>
                <a:srgbClr val="FFFFFF"/>
              </a:solidFill>
            </a:endParaRPr>
          </a:p>
        </p:txBody>
      </p:sp>
      <p:sp>
        <p:nvSpPr>
          <p:cNvPr id="1372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Every corporate scandal creates impetus for a legislative response. The scandals at Enron and WorldCom laid the groundwork for Sarbanes-Oxley.</a:t>
            </a:r>
          </a:p>
          <a:p>
            <a:pPr eaLnBrk="1" hangingPunct="1"/>
            <a:r>
              <a:rPr lang="en-US" altLang="en-US">
                <a:ea typeface="ＭＳ Ｐゴシック" charset="-128"/>
              </a:rPr>
              <a:t>You cannot legislate good corporate governance. </a:t>
            </a:r>
          </a:p>
          <a:p>
            <a:pPr lvl="1" eaLnBrk="1" hangingPunct="1"/>
            <a:r>
              <a:rPr lang="en-US" altLang="en-US">
                <a:ea typeface="ＭＳ Ｐゴシック" charset="-128"/>
              </a:rPr>
              <a:t>The costs of meeting legal requirements often exceed the benefits</a:t>
            </a:r>
          </a:p>
          <a:p>
            <a:pPr lvl="1" eaLnBrk="1" hangingPunct="1"/>
            <a:r>
              <a:rPr lang="en-US" altLang="en-US">
                <a:ea typeface="ＭＳ Ｐゴシック" charset="-128"/>
              </a:rPr>
              <a:t>Laws always have unintended consequences</a:t>
            </a:r>
          </a:p>
          <a:p>
            <a:pPr lvl="1" eaLnBrk="1" hangingPunct="1"/>
            <a:r>
              <a:rPr lang="en-US" altLang="en-US">
                <a:ea typeface="ＭＳ Ｐゴシック" charset="-128"/>
              </a:rPr>
              <a:t>In general, laws tend to be blunderbusses that penalize good companies more than they punish the bad companies. </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25316</TotalTime>
  <Pages>13</Pages>
  <Words>6949</Words>
  <Application>Microsoft Macintosh PowerPoint</Application>
  <PresentationFormat>On-screen Show (4:3)</PresentationFormat>
  <Paragraphs>403</Paragraphs>
  <Slides>39</Slides>
  <Notes>28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6" baseType="lpstr">
      <vt:lpstr>Calibri</vt:lpstr>
      <vt:lpstr>Helvetica</vt:lpstr>
      <vt:lpstr>Times</vt:lpstr>
      <vt:lpstr>Wingdings</vt:lpstr>
      <vt:lpstr>Wingdings 2</vt:lpstr>
      <vt:lpstr>Basic</vt:lpstr>
      <vt:lpstr>Document</vt:lpstr>
      <vt:lpstr>Corporate Governance: Defining the end game</vt:lpstr>
      <vt:lpstr>First Principles</vt:lpstr>
      <vt:lpstr>The Objective in Decision Making</vt:lpstr>
      <vt:lpstr>Maximizing Stock Prices is too “narrow” an objective: A preliminary response</vt:lpstr>
      <vt:lpstr>The Classical Objective Function</vt:lpstr>
      <vt:lpstr>What can go wrong?</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The worst board ever? The Disney Experience - 1997</vt:lpstr>
      <vt:lpstr>Application Test: Who’s on board?</vt:lpstr>
      <vt:lpstr>So, what next? When the cat is idle, the mice will play ....</vt:lpstr>
      <vt:lpstr>Application Test: Who owns/runs your firm?</vt:lpstr>
      <vt:lpstr>PowerPoint Presentation</vt:lpstr>
      <vt:lpstr>Corporate Governance: Assessing where the power lies and potential conflicts of interest</vt:lpstr>
      <vt:lpstr>1. Institutional Default</vt:lpstr>
      <vt:lpstr>2. Self Holdings?</vt:lpstr>
      <vt:lpstr>3. The Government Influence? </vt:lpstr>
      <vt:lpstr>4. Different voting rights? </vt:lpstr>
      <vt:lpstr>5. Family Group Companies</vt:lpstr>
      <vt:lpstr>6. Founders hang on…</vt:lpstr>
      <vt:lpstr>7. Corporate Cross Holdings </vt:lpstr>
      <vt:lpstr>8. Activist investors</vt:lpstr>
      <vt:lpstr>So this is what can go wrong...</vt:lpstr>
      <vt:lpstr>Traditional corporate financial theory breaks down when ...</vt:lpstr>
      <vt:lpstr>When traditional corporate financial theory breaks down, the solution is:</vt:lpstr>
      <vt:lpstr>I. An Alternative Corporate Governance System</vt:lpstr>
      <vt:lpstr>II. Choose a Different Objective Function</vt:lpstr>
      <vt:lpstr>III. Maximize Stock Price, subject to ..</vt:lpstr>
      <vt:lpstr>The Counter Reaction</vt:lpstr>
      <vt:lpstr>Eisner’s exit… and a new age dawns? Disney’s board in 2008</vt:lpstr>
      <vt:lpstr>Disney: Eisner’s rise &amp; fall from grace</vt:lpstr>
      <vt:lpstr>But as a CEO’s tenure lengthens, does corporate governance suffer?</vt:lpstr>
      <vt:lpstr>Iger’s non-exit and the Domino effect</vt:lpstr>
      <vt:lpstr>Do we need good corporate governance? Managers do a good job, don’t they?</vt:lpstr>
      <vt:lpstr>Is there a payoff to better corporate governance?</vt:lpstr>
      <vt:lpstr>Should we legislate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319</cp:revision>
  <cp:lastPrinted>2017-03-20T17:38:30Z</cp:lastPrinted>
  <dcterms:created xsi:type="dcterms:W3CDTF">2010-03-22T12:36:23Z</dcterms:created>
  <dcterms:modified xsi:type="dcterms:W3CDTF">2019-02-01T18:28:29Z</dcterms:modified>
</cp:coreProperties>
</file>