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9"/>
  </p:notesMasterIdLst>
  <p:handoutMasterIdLst>
    <p:handoutMasterId r:id="rId20"/>
  </p:handoutMasterIdLst>
  <p:sldIdLst>
    <p:sldId id="256" r:id="rId2"/>
    <p:sldId id="504" r:id="rId3"/>
    <p:sldId id="483" r:id="rId4"/>
    <p:sldId id="484" r:id="rId5"/>
    <p:sldId id="485" r:id="rId6"/>
    <p:sldId id="488" r:id="rId7"/>
    <p:sldId id="489" r:id="rId8"/>
    <p:sldId id="495" r:id="rId9"/>
    <p:sldId id="496" r:id="rId10"/>
    <p:sldId id="497" r:id="rId11"/>
    <p:sldId id="498" r:id="rId12"/>
    <p:sldId id="499" r:id="rId13"/>
    <p:sldId id="500" r:id="rId14"/>
    <p:sldId id="501" r:id="rId15"/>
    <p:sldId id="502" r:id="rId16"/>
    <p:sldId id="503" r:id="rId17"/>
    <p:sldId id="506"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x-none">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are the basic financial principles underlying the measurement of investment returns.</a:t>
            </a:r>
          </a:p>
          <a:p>
            <a:pPr lvl="1"/>
            <a:r>
              <a:rPr lang="en-US" altLang="x-none">
                <a:latin typeface="Times" charset="0"/>
                <a:ea typeface="ＭＳ Ｐゴシック" charset="-128"/>
              </a:rPr>
              <a:t>We focus on cash flows, because when cash flows and earnings are different, cash flows provide a more reliable measure of what an investment generates.</a:t>
            </a:r>
          </a:p>
          <a:p>
            <a:pPr lvl="1"/>
            <a:r>
              <a:rPr lang="en-US" altLang="x-none">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x-none">
                <a:latin typeface="Times" charset="0"/>
                <a:ea typeface="ＭＳ Ｐゴシック" charset="-128"/>
              </a:rPr>
              <a:t>We use time-weighted returns, since returns made earlier are worth more than the same returns made later.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earnings and cash flows will really be in Brazilian $R. We will consider later the effects of looking at all the cash flows in a different currency.</a:t>
            </a:r>
          </a:p>
          <a:p>
            <a:r>
              <a:rPr lang="en-US" altLang="x-none">
                <a:latin typeface="Times" charset="0"/>
                <a:ea typeface="ＭＳ Ｐゴシック" charset="-128"/>
              </a:rPr>
              <a:t>Note that this investment is not going to be fully operational  until the fourth year.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x-none">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x-none">
                <a:latin typeface="Times" charset="0"/>
                <a:ea typeface="ＭＳ Ｐゴシック" charset="-128"/>
              </a:rPr>
              <a:t>Also worth adding: Disney will fund this investment using the same mix of debt and equity that it uses for theme parks currently.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shows the accounting earnings calculations for the next 10 years. Note the increasing after-tax operating income over time.</a:t>
            </a:r>
          </a:p>
          <a:p>
            <a:r>
              <a:rPr lang="en-US" altLang="x-none">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x-none">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x-none">
                <a:latin typeface="Times" charset="0"/>
                <a:ea typeface="ＭＳ Ｐゴシック" charset="-128"/>
              </a:rPr>
              <a:t>The average book value is computed each year using the beginning and ending book values. The book values  themselves are computed as follows:</a:t>
            </a:r>
          </a:p>
          <a:p>
            <a:r>
              <a:rPr lang="en-US" altLang="x-none">
                <a:latin typeface="Times" charset="0"/>
                <a:ea typeface="ＭＳ Ｐゴシック" charset="-128"/>
              </a:rPr>
              <a:t>Ending BV = Beginning BV - Depreciation + Capital Expenditures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First, since we have computed return on capital, the comparison should be to the cost of capital.</a:t>
            </a:r>
          </a:p>
          <a:p>
            <a:r>
              <a:rPr lang="en-US" altLang="x-none">
                <a:latin typeface="Times" charset="0"/>
                <a:ea typeface="ＭＳ Ｐゴシック" charset="-128"/>
              </a:rPr>
              <a:t>Second, since it is a theme park investment, it should be the cost of capital for theme parks.</a:t>
            </a:r>
          </a:p>
          <a:p>
            <a:r>
              <a:rPr lang="en-US" altLang="x-none">
                <a:latin typeface="Times" charset="0"/>
                <a:ea typeface="ＭＳ Ｐゴシック" charset="-128"/>
              </a:rPr>
              <a:t>Here is the catch. This theme park is in Brazil, an emerging market. Thus, the cost of capital of 6.62% that we estimated for existing theme parks, which are in developed markets, may be too low.</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Here is the other half of the equation:</a:t>
            </a:r>
          </a:p>
          <a:p>
            <a:pPr marL="228600" indent="-228600">
              <a:buFontTx/>
              <a:buAutoNum type="arabicPeriod"/>
            </a:pPr>
            <a:r>
              <a:rPr lang="en-US" altLang="x-none">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x-none">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x-none">
              <a:latin typeface="Times"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ph type="sldImg"/>
          </p:nvPr>
        </p:nvSpPr>
        <p:spPr>
          <a:solidFill>
            <a:srgbClr val="FFFFFF"/>
          </a:solidFill>
          <a:ln/>
        </p:spPr>
      </p:sp>
      <p:sp>
        <p:nvSpPr>
          <p:cNvPr id="4096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x-none">
                <a:latin typeface="Times" charset="0"/>
                <a:ea typeface="ＭＳ Ｐゴシック" charset="-128"/>
              </a:rPr>
              <a:t>In general, while firms claim that using the same life for all projects is not discriminatory, it clearly creates a bias against longer term projects.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ph type="sldImg"/>
          </p:nvPr>
        </p:nvSpPr>
        <p:spPr>
          <a:solidFill>
            <a:srgbClr val="FFFFFF"/>
          </a:solidFill>
          <a:ln/>
        </p:spPr>
      </p:sp>
      <p:sp>
        <p:nvSpPr>
          <p:cNvPr id="4301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x-none">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x-none">
                <a:latin typeface="Times" charset="0"/>
                <a:ea typeface="ＭＳ Ｐゴシック" charset="-128"/>
              </a:rPr>
              <a:t>The book value of capital is a good measure of what is invested in current projects.</a:t>
            </a:r>
          </a:p>
          <a:p>
            <a:pPr>
              <a:buFontTx/>
              <a:buChar char="•"/>
            </a:pPr>
            <a:r>
              <a:rPr lang="en-US" altLang="x-none">
                <a:latin typeface="Times" charset="0"/>
                <a:ea typeface="ＭＳ Ｐゴシック" charset="-128"/>
              </a:rPr>
              <a:t>Some computational details:</a:t>
            </a:r>
          </a:p>
          <a:p>
            <a:pPr lvl="1">
              <a:buFontTx/>
              <a:buChar char="•"/>
            </a:pPr>
            <a:r>
              <a:rPr lang="en-US" altLang="x-none">
                <a:latin typeface="Times" charset="0"/>
                <a:ea typeface="ＭＳ Ｐゴシック" charset="-128"/>
              </a:rPr>
              <a:t>Why do we use book value of debt and equity?</a:t>
            </a:r>
          </a:p>
          <a:p>
            <a:pPr lvl="1"/>
            <a:r>
              <a:rPr lang="en-US" altLang="x-none">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x-none">
                <a:latin typeface="Times" charset="0"/>
                <a:ea typeface="ＭＳ Ｐゴシック" charset="-128"/>
              </a:rPr>
              <a:t>Why end of last year?</a:t>
            </a:r>
          </a:p>
          <a:p>
            <a:pPr lvl="1"/>
            <a:r>
              <a:rPr lang="en-US" altLang="x-none">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EVA is a measure of dollar value created in a single time period. Thus, it will be affected by how capital is measured and the ups and downs of year-to-year operating income.</a:t>
            </a:r>
          </a:p>
          <a:p>
            <a:r>
              <a:rPr lang="en-US" altLang="x-none">
                <a:latin typeface="Times" charset="0"/>
                <a:ea typeface="ＭＳ Ｐゴシック" charset="-128"/>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ChangeArrowheads="1"/>
          </p:cNvSpPr>
          <p:nvPr>
            <p:ph type="sldImg"/>
          </p:nvPr>
        </p:nvSpPr>
        <p:spPr>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measure of investment quality is only as good as the measures of operating income and book value that go into it. </a:t>
            </a:r>
          </a:p>
          <a:p>
            <a:endParaRPr lang="en-US" altLang="x-none">
              <a:latin typeface="Times" charset="0"/>
              <a:ea typeface="ＭＳ Ｐゴシック" charset="-128"/>
            </a:endParaRPr>
          </a:p>
          <a:p>
            <a:r>
              <a:rPr lang="en-US" altLang="x-none">
                <a:latin typeface="Times" charset="0"/>
                <a:ea typeface="ＭＳ Ｐゴシック" charset="-128"/>
              </a:rPr>
              <a:t>Note also that:</a:t>
            </a:r>
          </a:p>
          <a:p>
            <a:pPr>
              <a:buFontTx/>
              <a:buAutoNum type="arabicPeriod"/>
            </a:pPr>
            <a:r>
              <a:rPr lang="en-US" altLang="x-none">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x-none">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5D3B0D2B-928F-AC42-8911-07710EB557DA}" type="slidenum">
              <a:rPr lang="en-US" altLang="x-none"/>
              <a:pPr/>
              <a:t>‹#›</a:t>
            </a:fld>
            <a:endParaRPr lang="en-US" altLang="x-none"/>
          </a:p>
        </p:txBody>
      </p:sp>
    </p:spTree>
    <p:extLst>
      <p:ext uri="{BB962C8B-B14F-4D97-AF65-F5344CB8AC3E}">
        <p14:creationId xmlns:p14="http://schemas.microsoft.com/office/powerpoint/2010/main" val="187376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5BFE4D3-F884-664F-B19A-14A7673379B1}"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C340C9D-731E-5545-9B15-CDBA898032C5}" type="slidenum">
              <a:rPr lang="en-US" altLang="x-none"/>
              <a:pPr/>
              <a:t>‹#›</a:t>
            </a:fld>
            <a:endParaRPr lang="en-US" altLang="x-none"/>
          </a:p>
        </p:txBody>
      </p:sp>
    </p:spTree>
    <p:extLst>
      <p:ext uri="{BB962C8B-B14F-4D97-AF65-F5344CB8AC3E}">
        <p14:creationId xmlns:p14="http://schemas.microsoft.com/office/powerpoint/2010/main" val="1022094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21420378-3D11-7048-9275-1D38D6ECACFA}"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23107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20EAD95B-6184-BF4C-BF20-A23DCD8DFCC6}"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29153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A35EA7CB-E62A-BD4E-B943-758930FC491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2745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305027AC-086D-DA4C-8A1B-EEAC1D4B0648}" type="slidenum">
              <a:rPr lang="en-US" altLang="x-none"/>
              <a:pPr/>
              <a:t>‹#›</a:t>
            </a:fld>
            <a:endParaRPr lang="en-US" altLang="x-none"/>
          </a:p>
        </p:txBody>
      </p:sp>
    </p:spTree>
    <p:extLst>
      <p:ext uri="{BB962C8B-B14F-4D97-AF65-F5344CB8AC3E}">
        <p14:creationId xmlns:p14="http://schemas.microsoft.com/office/powerpoint/2010/main" val="177543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B0370590-01AE-E143-9C4D-E3F5E20002B3}" type="slidenum">
              <a:rPr lang="en-US" altLang="x-none"/>
              <a:pPr/>
              <a:t>‹#›</a:t>
            </a:fld>
            <a:endParaRPr lang="en-US" altLang="x-none"/>
          </a:p>
        </p:txBody>
      </p:sp>
    </p:spTree>
    <p:extLst>
      <p:ext uri="{BB962C8B-B14F-4D97-AF65-F5344CB8AC3E}">
        <p14:creationId xmlns:p14="http://schemas.microsoft.com/office/powerpoint/2010/main" val="1115406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79EDCB7-8CE2-1641-A6FD-5CACAE3A6890}" type="slidenum">
              <a:rPr lang="en-US" altLang="x-none"/>
              <a:pPr/>
              <a:t>‹#›</a:t>
            </a:fld>
            <a:endParaRPr lang="en-US" altLang="x-none"/>
          </a:p>
        </p:txBody>
      </p:sp>
    </p:spTree>
    <p:extLst>
      <p:ext uri="{BB962C8B-B14F-4D97-AF65-F5344CB8AC3E}">
        <p14:creationId xmlns:p14="http://schemas.microsoft.com/office/powerpoint/2010/main" val="1260627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7514F04D-8CAB-C940-BA4C-2489CB1627C5}"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86159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28C87270-7972-A346-9AF0-34AE773B09C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3170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E718CC0D-FEFA-B944-9342-4BA4A0DEE88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269536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CA546EA4-C226-8045-8F5D-7262CE925C8B}" type="slidenum">
              <a:rPr lang="en-US" altLang="x-none"/>
              <a:pPr/>
              <a:t>‹#›</a:t>
            </a:fld>
            <a:endParaRPr lang="en-US" altLang="x-none"/>
          </a:p>
        </p:txBody>
      </p:sp>
    </p:spTree>
    <p:extLst>
      <p:ext uri="{BB962C8B-B14F-4D97-AF65-F5344CB8AC3E}">
        <p14:creationId xmlns:p14="http://schemas.microsoft.com/office/powerpoint/2010/main" val="18548638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416C9765-337D-4F40-9559-23A0ED313A9B}"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3" r:id="rId5"/>
    <p:sldLayoutId id="2147484369" r:id="rId6"/>
    <p:sldLayoutId id="2147484370" r:id="rId7"/>
    <p:sldLayoutId id="2147484371" r:id="rId8"/>
    <p:sldLayoutId id="2147484372" r:id="rId9"/>
    <p:sldLayoutId id="2147484364" r:id="rId10"/>
    <p:sldLayoutId id="2147484373" r:id="rId11"/>
    <p:sldLayoutId id="2147484374"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9.emf"/><Relationship Id="rId5" Type="http://schemas.openxmlformats.org/officeDocument/2006/relationships/oleObject" Target="../embeddings/oleObject3.bin"/><Relationship Id="rId6" Type="http://schemas.openxmlformats.org/officeDocument/2006/relationships/package" Target="../embeddings/Microsoft_Word_Document3.docx"/><Relationship Id="rId7" Type="http://schemas.openxmlformats.org/officeDocument/2006/relationships/image" Target="../media/image8.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10.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Investment returns I: setting the table</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Show me the money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6631" r="-1663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Principles Governing Accounting Earnings Measurement</a:t>
            </a:r>
          </a:p>
          <a:p>
            <a:pPr lvl="1" eaLnBrk="1" hangingPunct="1">
              <a:lnSpc>
                <a:spcPct val="80000"/>
              </a:lnSpc>
            </a:pPr>
            <a:r>
              <a:rPr lang="en-US" altLang="x-none" sz="15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80000"/>
              </a:lnSpc>
            </a:pPr>
            <a:r>
              <a:rPr lang="en-US" altLang="x-none" sz="15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80000"/>
              </a:lnSpc>
            </a:pPr>
            <a:r>
              <a:rPr lang="en-US" altLang="x-none" sz="1800">
                <a:ea typeface="ＭＳ Ｐゴシック" charset="-128"/>
              </a:rPr>
              <a:t>To get from accounting earnings to cash flows:</a:t>
            </a:r>
          </a:p>
          <a:p>
            <a:pPr lvl="1" eaLnBrk="1" hangingPunct="1">
              <a:lnSpc>
                <a:spcPct val="80000"/>
              </a:lnSpc>
            </a:pPr>
            <a:r>
              <a:rPr lang="en-US" altLang="x-none" sz="1500">
                <a:ea typeface="ＭＳ Ｐゴシック" charset="-128"/>
              </a:rPr>
              <a:t>you have to add back non-cash expenses (like depreciation)</a:t>
            </a:r>
          </a:p>
          <a:p>
            <a:pPr lvl="1" eaLnBrk="1" hangingPunct="1">
              <a:lnSpc>
                <a:spcPct val="80000"/>
              </a:lnSpc>
            </a:pPr>
            <a:r>
              <a:rPr lang="en-US" altLang="x-none" sz="1500">
                <a:ea typeface="ＭＳ Ｐゴシック" charset="-128"/>
              </a:rPr>
              <a:t>you have to subtract out cash outflows which are not expensed (such as capital expenditures)</a:t>
            </a:r>
          </a:p>
          <a:p>
            <a:pPr lvl="1" eaLnBrk="1" hangingPunct="1">
              <a:lnSpc>
                <a:spcPct val="80000"/>
              </a:lnSpc>
            </a:pPr>
            <a:r>
              <a:rPr lang="en-US" altLang="x-none" sz="1500">
                <a:ea typeface="ＭＳ Ｐゴシック" charset="-128"/>
              </a:rPr>
              <a:t>you have to make accrual revenues and expenses into cash revenues and expenses (by considering changes in working capital).</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a:ea typeface="ＭＳ Ｐゴシック" charset="-128"/>
              </a:rPr>
              <a:t>Use cash flows rather than earnings. You cannot spend earnings.</a:t>
            </a:r>
          </a:p>
          <a:p>
            <a:pPr eaLnBrk="1" hangingPunct="1">
              <a:lnSpc>
                <a:spcPct val="80000"/>
              </a:lnSpc>
            </a:pPr>
            <a:r>
              <a:rPr lang="en-US" altLang="x-none"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lnSpc>
                <a:spcPct val="80000"/>
              </a:lnSpc>
            </a:pPr>
            <a:r>
              <a:rPr lang="en-US" altLang="x-none"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lnSpc>
                <a:spcPct val="80000"/>
              </a:lnSpc>
              <a:buFont typeface="Wingdings" charset="2"/>
              <a:buNone/>
            </a:pPr>
            <a:r>
              <a:rPr lang="en-US" altLang="x-none"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x-none" sz="2600" b="1">
              <a:ea typeface="ＭＳ Ｐゴシック" charset="-128"/>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a:ea typeface="ＭＳ Ｐゴシック" charset="-128"/>
              </a:rPr>
              <a:t>The theme parks to be built near Rio, modeled on Euro Disney in Paris and Disney World in Orlando.</a:t>
            </a:r>
          </a:p>
          <a:p>
            <a:pPr eaLnBrk="1" hangingPunct="1">
              <a:lnSpc>
                <a:spcPct val="80000"/>
              </a:lnSpc>
            </a:pPr>
            <a:r>
              <a:rPr lang="en-US" altLang="x-none" sz="2400">
                <a:ea typeface="ＭＳ Ｐゴシック" charset="-128"/>
              </a:rPr>
              <a:t>The complex will include a </a:t>
            </a:r>
            <a:r>
              <a:rPr lang="ja-JP" altLang="en-US" sz="2400">
                <a:ea typeface="ＭＳ Ｐゴシック" charset="-128"/>
              </a:rPr>
              <a:t>“</a:t>
            </a:r>
            <a:r>
              <a:rPr lang="en-US" altLang="ja-JP" sz="2400">
                <a:ea typeface="ＭＳ Ｐゴシック" charset="-128"/>
              </a:rPr>
              <a:t>Magic Kingdom</a:t>
            </a:r>
            <a:r>
              <a:rPr lang="ja-JP" altLang="en-US" sz="2400">
                <a:ea typeface="ＭＳ Ｐゴシック" charset="-128"/>
              </a:rPr>
              <a:t>”</a:t>
            </a:r>
            <a:r>
              <a:rPr lang="en-US" altLang="ja-JP" sz="2400">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80000"/>
              </a:lnSpc>
            </a:pPr>
            <a:r>
              <a:rPr lang="en-US" altLang="x-none" sz="2400">
                <a:ea typeface="ＭＳ Ｐゴシック" charset="-128"/>
              </a:rPr>
              <a:t>The earnings and cash flows are estimated in nominal U.S. Dollars.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x-none" sz="2000">
                <a:ea typeface="ＭＳ Ｐゴシック" charset="-128"/>
              </a:rPr>
              <a:t>Disney will face substantial construction costs, if it chooses to build the theme parks.</a:t>
            </a:r>
          </a:p>
          <a:p>
            <a:pPr lvl="1" eaLnBrk="1" hangingPunct="1">
              <a:lnSpc>
                <a:spcPct val="80000"/>
              </a:lnSpc>
            </a:pPr>
            <a:r>
              <a:rPr lang="en-US" altLang="x-none" sz="17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x-none" sz="17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x-none" sz="1700">
                <a:ea typeface="ＭＳ Ｐゴシック" charset="-128"/>
              </a:rPr>
              <a:t>These investments will be depreciated based upon a depreciation schedule in the tax code, where depreciation will be different each year.</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Step 1: Estimate Accounting Earnings on Project</a:t>
            </a:r>
          </a:p>
        </p:txBody>
      </p:sp>
      <p:sp>
        <p:nvSpPr>
          <p:cNvPr id="29698"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29699" name="TextBox 5"/>
          <p:cNvSpPr txBox="1">
            <a:spLocks noChangeArrowheads="1"/>
          </p:cNvSpPr>
          <p:nvPr/>
        </p:nvSpPr>
        <p:spPr bwMode="auto">
          <a:xfrm>
            <a:off x="838200" y="36576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Direct expenses: 60% of revenues for theme parks, 75% of revenues for resort properties</a:t>
            </a:r>
          </a:p>
          <a:p>
            <a:r>
              <a:rPr lang="en-US" altLang="x-none" sz="1600"/>
              <a:t>Allocated G&amp;A: Company G&amp;A allocated to project, based on projected revenues. Two thirds of expense is fixed, rest is variable.</a:t>
            </a:r>
          </a:p>
          <a:p>
            <a:r>
              <a:rPr lang="en-US" altLang="x-none" sz="1600"/>
              <a:t>Taxes: Based on marginal tax rate of 36.1%</a:t>
            </a:r>
          </a:p>
        </p:txBody>
      </p:sp>
      <p:graphicFrame>
        <p:nvGraphicFramePr>
          <p:cNvPr id="29700" name="Object 2"/>
          <p:cNvGraphicFramePr>
            <a:graphicFrameLocks noChangeAspect="1"/>
          </p:cNvGraphicFramePr>
          <p:nvPr/>
        </p:nvGraphicFramePr>
        <p:xfrm>
          <a:off x="381000" y="1257300"/>
          <a:ext cx="8331200" cy="2228850"/>
        </p:xfrm>
        <a:graphic>
          <a:graphicData uri="http://schemas.openxmlformats.org/presentationml/2006/ole">
            <mc:AlternateContent xmlns:mc="http://schemas.openxmlformats.org/markup-compatibility/2006">
              <mc:Choice xmlns:v="urn:schemas-microsoft-com:vml" Requires="v">
                <p:oleObj spid="_x0000_s29701" name="Document" r:id="rId5" imgW="8330893" imgH="2971691" progId="Word.Document.12">
                  <p:embed/>
                </p:oleObj>
              </mc:Choice>
              <mc:Fallback>
                <p:oleObj name="Document" r:id="rId5" imgW="8330893" imgH="2971691"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57300"/>
                        <a:ext cx="83312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And the Accounting View of Return</a:t>
            </a:r>
          </a:p>
        </p:txBody>
      </p:sp>
      <p:graphicFrame>
        <p:nvGraphicFramePr>
          <p:cNvPr id="31746" name="Content Placeholder 7"/>
          <p:cNvGraphicFramePr>
            <a:graphicFrameLocks noGrp="1" noChangeAspect="1"/>
          </p:cNvGraphicFramePr>
          <p:nvPr>
            <p:ph sz="quarter" idx="1"/>
          </p:nvPr>
        </p:nvGraphicFramePr>
        <p:xfrm>
          <a:off x="1441450" y="1257300"/>
          <a:ext cx="6365875" cy="2914650"/>
        </p:xfrm>
        <a:graphic>
          <a:graphicData uri="http://schemas.openxmlformats.org/presentationml/2006/ole">
            <mc:AlternateContent xmlns:mc="http://schemas.openxmlformats.org/markup-compatibility/2006">
              <mc:Choice xmlns:v="urn:schemas-microsoft-com:vml" Requires="v">
                <p:oleObj spid="_x0000_s31748" name="Document" r:id="rId5" imgW="6184672" imgH="2831996" progId="Word.Document.12">
                  <p:embed/>
                </p:oleObj>
              </mc:Choice>
              <mc:Fallback>
                <p:oleObj name="Document" r:id="rId5" imgW="6184672" imgH="2831996"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1450" y="1257300"/>
                        <a:ext cx="636587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7" name="TextBox 5"/>
          <p:cNvSpPr txBox="1">
            <a:spLocks noChangeArrowheads="1"/>
          </p:cNvSpPr>
          <p:nvPr/>
        </p:nvSpPr>
        <p:spPr bwMode="auto">
          <a:xfrm>
            <a:off x="2895600" y="4457700"/>
            <a:ext cx="46212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x-none" sz="1600"/>
              <a:t>Based upon book capital at the start of each year</a:t>
            </a:r>
          </a:p>
          <a:p>
            <a:pPr>
              <a:buFontTx/>
              <a:buAutoNum type="alphaLcParenBoth"/>
            </a:pPr>
            <a:r>
              <a:rPr lang="en-US" altLang="x-none" sz="1600"/>
              <a:t>Based upon average book capital over the year</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should this return be compared to?</a:t>
            </a:r>
          </a:p>
        </p:txBody>
      </p:sp>
      <p:sp>
        <p:nvSpPr>
          <p:cNvPr id="24781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The computed return on capital on this investment is about 4%. To make a judgment on whether this is a sufficient return, we need to compare this return to a </a:t>
            </a:r>
            <a:r>
              <a:rPr lang="ja-JP" altLang="en-US" sz="2200">
                <a:ea typeface="ＭＳ Ｐゴシック" charset="-128"/>
              </a:rPr>
              <a:t>“</a:t>
            </a:r>
            <a:r>
              <a:rPr lang="en-US" altLang="ja-JP" sz="2200">
                <a:ea typeface="ＭＳ Ｐゴシック" charset="-128"/>
              </a:rPr>
              <a:t>hurdle rate</a:t>
            </a:r>
            <a:r>
              <a:rPr lang="ja-JP" altLang="en-US" sz="2200">
                <a:ea typeface="ＭＳ Ｐゴシック" charset="-128"/>
              </a:rPr>
              <a:t>”</a:t>
            </a:r>
            <a:r>
              <a:rPr lang="en-US" altLang="ja-JP" sz="2200">
                <a:ea typeface="ＭＳ Ｐゴシック" charset="-128"/>
              </a:rPr>
              <a:t>. Which of the following is the right hurdle rate? Why or why not?</a:t>
            </a:r>
          </a:p>
          <a:p>
            <a:pPr marL="823913" lvl="1" indent="-457200" eaLnBrk="1" hangingPunct="1">
              <a:lnSpc>
                <a:spcPct val="80000"/>
              </a:lnSpc>
              <a:buFont typeface="Calibri" charset="0"/>
              <a:buAutoNum type="alphaLcPeriod"/>
            </a:pPr>
            <a:r>
              <a:rPr lang="en-US" altLang="x-none" sz="1900">
                <a:ea typeface="ＭＳ Ｐゴシック" charset="-128"/>
              </a:rPr>
              <a:t>The riskfree rate of 2.75% (T. Bond rate)</a:t>
            </a:r>
          </a:p>
          <a:p>
            <a:pPr marL="823913" lvl="1" indent="-457200" eaLnBrk="1" hangingPunct="1">
              <a:lnSpc>
                <a:spcPct val="80000"/>
              </a:lnSpc>
              <a:buFont typeface="Calibri" charset="0"/>
              <a:buAutoNum type="alphaLcPeriod"/>
            </a:pPr>
            <a:r>
              <a:rPr lang="en-US" altLang="x-none" sz="1900">
                <a:ea typeface="ＭＳ Ｐゴシック" charset="-128"/>
              </a:rPr>
              <a:t>The cost of equity for Disney as a company (8.52%)</a:t>
            </a:r>
          </a:p>
          <a:p>
            <a:pPr marL="823913" lvl="1" indent="-457200" eaLnBrk="1" hangingPunct="1">
              <a:lnSpc>
                <a:spcPct val="80000"/>
              </a:lnSpc>
              <a:buFont typeface="Calibri" charset="0"/>
              <a:buAutoNum type="alphaLcPeriod"/>
            </a:pPr>
            <a:r>
              <a:rPr lang="en-US" altLang="x-none" sz="1900">
                <a:ea typeface="ＭＳ Ｐゴシック" charset="-128"/>
              </a:rPr>
              <a:t>The cost of equity for Disney theme parks (7.09%)</a:t>
            </a:r>
          </a:p>
          <a:p>
            <a:pPr marL="823913" lvl="1" indent="-457200" eaLnBrk="1" hangingPunct="1">
              <a:lnSpc>
                <a:spcPct val="80000"/>
              </a:lnSpc>
              <a:buFont typeface="Calibri" charset="0"/>
              <a:buAutoNum type="alphaLcPeriod"/>
            </a:pPr>
            <a:r>
              <a:rPr lang="en-US" altLang="x-none" sz="1900">
                <a:ea typeface="ＭＳ Ｐゴシック" charset="-128"/>
              </a:rPr>
              <a:t>The cost of capital for Disney as a company (7.81%) </a:t>
            </a:r>
          </a:p>
          <a:p>
            <a:pPr marL="823913" lvl="1" indent="-457200" eaLnBrk="1" hangingPunct="1">
              <a:lnSpc>
                <a:spcPct val="80000"/>
              </a:lnSpc>
              <a:buFont typeface="Calibri" charset="0"/>
              <a:buAutoNum type="alphaLcPeriod"/>
            </a:pPr>
            <a:r>
              <a:rPr lang="en-US" altLang="x-none" sz="1900">
                <a:ea typeface="ＭＳ Ｐゴシック" charset="-128"/>
              </a:rPr>
              <a:t>The cost of capital for Disney theme parks (6.61%)</a:t>
            </a:r>
          </a:p>
          <a:p>
            <a:pPr marL="823913" lvl="1" indent="-457200" eaLnBrk="1" hangingPunct="1">
              <a:lnSpc>
                <a:spcPct val="80000"/>
              </a:lnSpc>
              <a:buFont typeface="Calibri" charset="0"/>
              <a:buAutoNum type="alphaLcPeriod"/>
            </a:pPr>
            <a:r>
              <a:rPr lang="en-US" altLang="x-none" sz="1900">
                <a:ea typeface="ＭＳ Ｐゴシック" charset="-128"/>
              </a:rPr>
              <a:t>None of the above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Should there be a risk premium for foreign projects?</a:t>
            </a:r>
          </a:p>
        </p:txBody>
      </p:sp>
      <p:sp>
        <p:nvSpPr>
          <p:cNvPr id="24985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The exchange rate risk should be diversifiable risk (and hence should not command a premium) if</a:t>
            </a:r>
          </a:p>
          <a:p>
            <a:pPr lvl="1" eaLnBrk="1" hangingPunct="1">
              <a:lnSpc>
                <a:spcPct val="80000"/>
              </a:lnSpc>
            </a:pPr>
            <a:r>
              <a:rPr lang="en-US" altLang="x-none" sz="1500">
                <a:ea typeface="ＭＳ Ｐゴシック" charset="-128"/>
              </a:rPr>
              <a:t>the company has projects is a large number of countries (or)</a:t>
            </a:r>
          </a:p>
          <a:p>
            <a:pPr lvl="1" eaLnBrk="1" hangingPunct="1">
              <a:lnSpc>
                <a:spcPct val="80000"/>
              </a:lnSpc>
            </a:pPr>
            <a:r>
              <a:rPr lang="en-US" altLang="x-none" sz="1500">
                <a:ea typeface="ＭＳ Ｐゴシック" charset="-128"/>
              </a:rPr>
              <a:t>the investors in the company are globally diversified.</a:t>
            </a:r>
          </a:p>
          <a:p>
            <a:pPr lvl="1" eaLnBrk="1" hangingPunct="1">
              <a:lnSpc>
                <a:spcPct val="80000"/>
              </a:lnSpc>
            </a:pPr>
            <a:r>
              <a:rPr lang="en-US" altLang="x-none" sz="1500">
                <a:ea typeface="ＭＳ Ｐゴシック" charset="-128"/>
              </a:rPr>
              <a:t>For Disney, this risk should not affect the cost of capital used. Consequently, we would not adjust the cost of capital for Disney</a:t>
            </a:r>
            <a:r>
              <a:rPr lang="ja-JP" altLang="en-US" sz="1500">
                <a:ea typeface="ＭＳ Ｐゴシック" charset="-128"/>
              </a:rPr>
              <a:t>’</a:t>
            </a:r>
            <a:r>
              <a:rPr lang="en-US" altLang="ja-JP" sz="1500">
                <a:ea typeface="ＭＳ Ｐゴシック" charset="-128"/>
              </a:rPr>
              <a:t>s investments in other mature markets (Germany, UK, France)</a:t>
            </a:r>
          </a:p>
          <a:p>
            <a:pPr eaLnBrk="1" hangingPunct="1">
              <a:lnSpc>
                <a:spcPct val="80000"/>
              </a:lnSpc>
            </a:pPr>
            <a:r>
              <a:rPr lang="en-US" altLang="x-none" sz="18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x-none" sz="1800">
                <a:ea typeface="ＭＳ Ｐゴシック" charset="-128"/>
              </a:rPr>
              <a:t>For Disney, this is the risk that we are incorporating into the cost of capital when it invests in Brazil (or any other emerging market)</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a hurdle rate for Rio Disney</a:t>
            </a:r>
          </a:p>
        </p:txBody>
      </p:sp>
      <p:sp>
        <p:nvSpPr>
          <p:cNvPr id="25190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x-none" sz="15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x-none" sz="15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x-none" sz="1300">
                <a:ea typeface="ＭＳ Ｐゴシック" charset="-128"/>
              </a:rPr>
              <a:t>Country risk premium for Brazil = 5.5%+ 3% = 8.5%</a:t>
            </a:r>
          </a:p>
          <a:p>
            <a:pPr lvl="1" eaLnBrk="1" hangingPunct="1">
              <a:lnSpc>
                <a:spcPct val="80000"/>
              </a:lnSpc>
            </a:pPr>
            <a:r>
              <a:rPr lang="en-US" altLang="x-none" sz="1300">
                <a:ea typeface="ＭＳ Ｐゴシック" charset="-128"/>
              </a:rPr>
              <a:t>Cost of Equity in US$= 2.75% + 0.7537 (8.5%) = 9.16%</a:t>
            </a:r>
          </a:p>
          <a:p>
            <a:pPr eaLnBrk="1" hangingPunct="1">
              <a:lnSpc>
                <a:spcPct val="80000"/>
              </a:lnSpc>
            </a:pPr>
            <a:r>
              <a:rPr lang="en-US" altLang="x-none" sz="1500">
                <a:ea typeface="ＭＳ Ｐゴシック" charset="-128"/>
              </a:rPr>
              <a:t>Using this estimate of the cost of equity, Disney</a:t>
            </a:r>
            <a:r>
              <a:rPr lang="ja-JP" altLang="en-US" sz="1500">
                <a:ea typeface="ＭＳ Ｐゴシック" charset="-128"/>
              </a:rPr>
              <a:t>’</a:t>
            </a:r>
            <a:r>
              <a:rPr lang="en-US" altLang="ja-JP" sz="15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x-none" sz="1300">
                <a:ea typeface="ＭＳ Ｐゴシック" charset="-128"/>
              </a:rPr>
              <a:t>Cost of Capital in US$ = 9.16% (0.8976) + 2.40% (0.1024) = 8.46%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Would lead us to conclude that...</a:t>
            </a:r>
          </a:p>
        </p:txBody>
      </p:sp>
      <p:sp>
        <p:nvSpPr>
          <p:cNvPr id="38914" name="Rectangle 3"/>
          <p:cNvSpPr>
            <a:spLocks noGrp="1" noChangeArrowheads="1"/>
          </p:cNvSpPr>
          <p:nvPr>
            <p:ph sz="quarter" idx="1"/>
          </p:nvPr>
        </p:nvSpPr>
        <p:spPr>
          <a:xfrm>
            <a:off x="612775" y="1200150"/>
            <a:ext cx="8153400" cy="3371850"/>
          </a:xfrm>
        </p:spPr>
        <p:txBody>
          <a:bodyPr>
            <a:normAutofit fontScale="85000" lnSpcReduction="10000"/>
          </a:bodyPr>
          <a:lstStyle/>
          <a:p>
            <a:pPr eaLnBrk="1" hangingPunct="1">
              <a:buFont typeface="Wingdings" charset="0"/>
              <a:buChar char=""/>
              <a:defRPr/>
            </a:pPr>
            <a:r>
              <a:rPr lang="en-US" dirty="0"/>
              <a:t>Do not invest in this park. The return on capital of 4.18% is lower than the cost of capital for theme parks of 8.46%; This would suggest that the project should not be taken.</a:t>
            </a:r>
          </a:p>
          <a:p>
            <a:pPr eaLnBrk="1" hangingPunct="1">
              <a:buFont typeface="Wingdings" charset="0"/>
              <a:buChar char=""/>
              <a:defRPr/>
            </a:pPr>
            <a:r>
              <a:rPr lang="en-US" dirty="0"/>
              <a:t>Given that we have computed the average over an arbitrary period of 10 years, while the theme park itself would have a life greater than 10 years, would you feel comfortable with this conclusion?</a:t>
            </a:r>
          </a:p>
          <a:p>
            <a:pPr lvl="1" eaLnBrk="1" hangingPunct="1">
              <a:buFont typeface="Wingdings 2" charset="0"/>
              <a:buChar char=""/>
              <a:defRPr/>
            </a:pPr>
            <a:r>
              <a:rPr lang="en-US" dirty="0"/>
              <a:t>Yes</a:t>
            </a:r>
          </a:p>
          <a:p>
            <a:pPr lvl="1" eaLnBrk="1" hangingPunct="1">
              <a:buFont typeface="Wingdings 2" charset="0"/>
              <a:buChar char=""/>
              <a:defRPr/>
            </a:pPr>
            <a:r>
              <a:rPr lang="en-US" dirty="0"/>
              <a:t>No</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Tangent: From New to Existing Investments: ROC for the entire firm</a:t>
            </a:r>
          </a:p>
        </p:txBody>
      </p:sp>
      <p:sp>
        <p:nvSpPr>
          <p:cNvPr id="41986" name="Rectangle 3"/>
          <p:cNvSpPr>
            <a:spLocks noGrp="1" noChangeArrowheads="1"/>
          </p:cNvSpPr>
          <p:nvPr>
            <p:ph sz="quarter" idx="1"/>
          </p:nvPr>
        </p:nvSpPr>
        <p:spPr>
          <a:xfrm>
            <a:off x="612775" y="1200150"/>
            <a:ext cx="8153400" cy="3371850"/>
          </a:xfrm>
        </p:spPr>
        <p:txBody>
          <a:bodyPr/>
          <a:lstStyle/>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p:txBody>
      </p:sp>
      <p:pic>
        <p:nvPicPr>
          <p:cNvPr id="4198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143000"/>
            <a:ext cx="5715000" cy="1270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1988" name="TextBox 4"/>
          <p:cNvSpPr txBox="1">
            <a:spLocks noChangeArrowheads="1"/>
          </p:cNvSpPr>
          <p:nvPr/>
        </p:nvSpPr>
        <p:spPr bwMode="auto">
          <a:xfrm>
            <a:off x="990600" y="142875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How </a:t>
            </a:r>
            <a:r>
              <a:rPr lang="ja-JP" altLang="en-US" sz="1600"/>
              <a:t>“</a:t>
            </a:r>
            <a:r>
              <a:rPr lang="en-US" altLang="ja-JP" sz="1600"/>
              <a:t>good</a:t>
            </a:r>
            <a:r>
              <a:rPr lang="ja-JP" altLang="en-US" sz="1600"/>
              <a:t>”</a:t>
            </a:r>
            <a:r>
              <a:rPr lang="en-US" altLang="ja-JP" sz="1600"/>
              <a:t> are the existing investments of the firm?</a:t>
            </a:r>
            <a:endParaRPr lang="en-US" altLang="x-none" sz="1600"/>
          </a:p>
        </p:txBody>
      </p:sp>
      <p:sp>
        <p:nvSpPr>
          <p:cNvPr id="41989" name="TextBox 6"/>
          <p:cNvSpPr txBox="1">
            <a:spLocks noChangeArrowheads="1"/>
          </p:cNvSpPr>
          <p:nvPr/>
        </p:nvSpPr>
        <p:spPr bwMode="auto">
          <a:xfrm>
            <a:off x="3505200" y="26289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Measuring ROC for existing investments..</a:t>
            </a:r>
          </a:p>
        </p:txBody>
      </p:sp>
      <p:graphicFrame>
        <p:nvGraphicFramePr>
          <p:cNvPr id="41990" name="Object 1"/>
          <p:cNvGraphicFramePr>
            <a:graphicFrameLocks noChangeAspect="1"/>
          </p:cNvGraphicFramePr>
          <p:nvPr/>
        </p:nvGraphicFramePr>
        <p:xfrm>
          <a:off x="533400" y="2971800"/>
          <a:ext cx="7902575" cy="1314450"/>
        </p:xfrm>
        <a:graphic>
          <a:graphicData uri="http://schemas.openxmlformats.org/presentationml/2006/ole">
            <mc:AlternateContent xmlns:mc="http://schemas.openxmlformats.org/markup-compatibility/2006">
              <mc:Choice xmlns:v="urn:schemas-microsoft-com:vml" Requires="v">
                <p:oleObj spid="_x0000_s41991" name="Document" r:id="rId6" imgW="6413264" imgH="1422348" progId="Word.Document.12">
                  <p:embed/>
                </p:oleObj>
              </mc:Choice>
              <mc:Fallback>
                <p:oleObj name="Document" r:id="rId6" imgW="6413264" imgH="1422348" progId="Word.Document.1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2971800"/>
                        <a:ext cx="79025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Old wine in a new bottle.. Another way of presenting the same results…</a:t>
            </a:r>
          </a:p>
        </p:txBody>
      </p:sp>
      <p:sp>
        <p:nvSpPr>
          <p:cNvPr id="44034"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The key to value is earning excess returns. Over time, there have been attempts to restate this obvious fact in new and different ways. For instance, Economic Value Added (EVA) developed a wide following in the the 1990s:</a:t>
            </a:r>
          </a:p>
          <a:p>
            <a:pPr eaLnBrk="1" hangingPunct="1"/>
            <a:r>
              <a:rPr lang="en-US" altLang="x-none" sz="2000">
                <a:ea typeface="ＭＳ Ｐゴシック" charset="-128"/>
              </a:rPr>
              <a:t>EVA = (ROC – Cost of Capital ) (Book Value of Capital Invested)</a:t>
            </a:r>
          </a:p>
          <a:p>
            <a:pPr eaLnBrk="1" hangingPunct="1"/>
            <a:r>
              <a:rPr lang="en-US" altLang="x-none" sz="2000">
                <a:ea typeface="ＭＳ Ｐゴシック" charset="-128"/>
              </a:rPr>
              <a:t>The excess returns for the four firms can be restated as follows:</a:t>
            </a:r>
          </a:p>
        </p:txBody>
      </p:sp>
      <p:graphicFrame>
        <p:nvGraphicFramePr>
          <p:cNvPr id="44035" name="Object 1"/>
          <p:cNvGraphicFramePr>
            <a:graphicFrameLocks noChangeAspect="1"/>
          </p:cNvGraphicFramePr>
          <p:nvPr/>
        </p:nvGraphicFramePr>
        <p:xfrm>
          <a:off x="838200" y="2914650"/>
          <a:ext cx="7391400" cy="1450975"/>
        </p:xfrm>
        <a:graphic>
          <a:graphicData uri="http://schemas.openxmlformats.org/presentationml/2006/ole">
            <mc:AlternateContent xmlns:mc="http://schemas.openxmlformats.org/markup-compatibility/2006">
              <mc:Choice xmlns:v="urn:schemas-microsoft-com:vml" Requires="v">
                <p:oleObj spid="_x0000_s44036" name="Document" r:id="rId5" imgW="5625893" imgH="1473146" progId="Word.Document.12">
                  <p:embed/>
                </p:oleObj>
              </mc:Choice>
              <mc:Fallback>
                <p:oleObj name="Document" r:id="rId5" imgW="5625893" imgH="1473146"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914650"/>
                        <a:ext cx="73914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a:t>
            </a:r>
            <a:r>
              <a:rPr lang="en-US" baseline="-25000" dirty="0" smtClean="0"/>
              <a:t>previous year</a:t>
            </a:r>
          </a:p>
          <a:p>
            <a:pPr eaLnBrk="1" hangingPunct="1">
              <a:buFont typeface="Wingdings" charset="0"/>
              <a:buChar char=""/>
              <a:defRPr/>
            </a:pPr>
            <a:r>
              <a:rPr lang="en-US" dirty="0" smtClean="0"/>
              <a:t>For the most recent period for which you have data, compute the return spread earned by your firm:</a:t>
            </a:r>
          </a:p>
          <a:p>
            <a:pPr marL="0" indent="0" eaLnBrk="1" hangingPunct="1">
              <a:buFont typeface="Wingdings" charset="0"/>
              <a:buNone/>
              <a:defRPr/>
            </a:pPr>
            <a:r>
              <a:rPr lang="en-US" dirty="0" smtClean="0"/>
              <a:t>	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a:t>
            </a:r>
            <a:r>
              <a:rPr lang="en-US" baseline="-25000" dirty="0" smtClean="0"/>
              <a:t>previous year</a:t>
            </a:r>
            <a:endParaRPr lang="en-US" baseline="-25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14F9B4BC-430A-BA47-A11B-EFE0CB64A4CD}" type="slidenum">
              <a:rPr lang="en-US" altLang="x-none" sz="1400">
                <a:solidFill>
                  <a:schemeClr val="tx2"/>
                </a:solidFill>
              </a:rPr>
              <a:pPr>
                <a:lnSpc>
                  <a:spcPct val="90000"/>
                </a:lnSpc>
              </a:pPr>
              <a:t>17</a:t>
            </a:fld>
            <a:endParaRPr lang="en-US" altLang="x-none" sz="1400">
              <a:solidFill>
                <a:schemeClr val="tx2"/>
              </a:solidFill>
            </a:endParaRPr>
          </a:p>
        </p:txBody>
      </p:sp>
      <p:pic>
        <p:nvPicPr>
          <p:cNvPr id="481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47032"/>
              <a:gd name="adj2" fmla="val -1264"/>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5,6</a:t>
            </a:r>
          </a:p>
        </p:txBody>
      </p:sp>
      <p:sp>
        <p:nvSpPr>
          <p:cNvPr id="6" name="Line Callout 1 5"/>
          <p:cNvSpPr>
            <a:spLocks/>
          </p:cNvSpPr>
          <p:nvPr/>
        </p:nvSpPr>
        <p:spPr bwMode="auto">
          <a:xfrm>
            <a:off x="381000" y="209550"/>
            <a:ext cx="1981200" cy="2895600"/>
          </a:xfrm>
          <a:prstGeom prst="borderCallout1">
            <a:avLst>
              <a:gd name="adj1" fmla="val 99306"/>
              <a:gd name="adj2" fmla="val 49074"/>
              <a:gd name="adj3" fmla="val 132750"/>
              <a:gd name="adj4" fmla="val 113449"/>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Estimate the return differential (ROIC-WACC) earned by your company</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27373</TotalTime>
  <Pages>13</Pages>
  <Words>2849</Words>
  <Application>Microsoft Macintosh PowerPoint</Application>
  <PresentationFormat>On-screen Show (16:9)</PresentationFormat>
  <Paragraphs>130</Paragraphs>
  <Slides>17</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Times</vt:lpstr>
      <vt:lpstr>ＭＳ Ｐゴシック</vt:lpstr>
      <vt:lpstr>Arial</vt:lpstr>
      <vt:lpstr>Calibri</vt:lpstr>
      <vt:lpstr>Wingdings</vt:lpstr>
      <vt:lpstr>Wingdings 2</vt:lpstr>
      <vt:lpstr>WebcastSimple</vt:lpstr>
      <vt:lpstr>Microsoft Word Document</vt:lpstr>
      <vt:lpstr>Investment returns I: setting the table</vt:lpstr>
      <vt:lpstr>PowerPoint Presentation</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What should this return be compared to?</vt:lpstr>
      <vt:lpstr>Should there be a risk premium for foreign projects?</vt:lpstr>
      <vt:lpstr>Estimating a hurdle rate for Rio Disney</vt:lpstr>
      <vt:lpstr>Would lead us to conclude that...</vt:lpstr>
      <vt:lpstr>A Tangent: From New to Existing Investments: ROC for the entire firm</vt:lpstr>
      <vt:lpstr>Old wine in a new bottle.. Another way of presenting the same results…</vt:lpstr>
      <vt:lpstr>6 Application Test: Assessing Investment Quality</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2017-05-22T07:14:09Z</dcterms:modified>
</cp:coreProperties>
</file>