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01" r:id="rId1"/>
  </p:sldMasterIdLst>
  <p:notesMasterIdLst>
    <p:notesMasterId r:id="rId14"/>
  </p:notesMasterIdLst>
  <p:handoutMasterIdLst>
    <p:handoutMasterId r:id="rId15"/>
  </p:handoutMasterIdLst>
  <p:sldIdLst>
    <p:sldId id="256" r:id="rId2"/>
    <p:sldId id="942" r:id="rId3"/>
    <p:sldId id="622" r:id="rId4"/>
    <p:sldId id="624" r:id="rId5"/>
    <p:sldId id="628" r:id="rId6"/>
    <p:sldId id="629" r:id="rId7"/>
    <p:sldId id="648" r:id="rId8"/>
    <p:sldId id="941" r:id="rId9"/>
    <p:sldId id="650" r:id="rId10"/>
    <p:sldId id="651" r:id="rId11"/>
    <p:sldId id="652" r:id="rId12"/>
    <p:sldId id="944"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We shift from the investment principle to the financing principle.</a:t>
            </a:r>
          </a:p>
        </p:txBody>
      </p:sp>
      <p:sp>
        <p:nvSpPr>
          <p:cNvPr id="20482" name="Rectangle 3"/>
          <p:cNvSpPr>
            <a:spLocks noChangeArrowheads="1"/>
          </p:cNvSpPr>
          <p:nvPr>
            <p:ph type="sldImg"/>
          </p:nvPr>
        </p:nvSpPr>
        <p:spPr>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sz="1100">
                <a:latin typeface="Times" charset="0"/>
                <a:ea typeface="ＭＳ Ｐゴシック" charset="-128"/>
              </a:rPr>
              <a:t>Rather than categorizing financing based on what it is called or categorized as by accountants, we should be thinking whether financing is debt or equity by looking at the following questions:</a:t>
            </a:r>
          </a:p>
          <a:p>
            <a:r>
              <a:rPr lang="en-US" altLang="x-none" sz="1100" i="1">
                <a:latin typeface="Times" charset="0"/>
                <a:ea typeface="ＭＳ Ｐゴシック" charset="-128"/>
              </a:rPr>
              <a:t>1. Are the payments on the securities contractual or residual?</a:t>
            </a:r>
            <a:endParaRPr lang="en-US" altLang="x-none" sz="1100">
              <a:latin typeface="Times" charset="0"/>
              <a:ea typeface="ＭＳ Ｐゴシック" charset="-128"/>
            </a:endParaRPr>
          </a:p>
          <a:p>
            <a:r>
              <a:rPr lang="en-US" altLang="x-none" sz="1100">
                <a:latin typeface="Times" charset="0"/>
                <a:ea typeface="ＭＳ Ｐゴシック" charset="-128"/>
              </a:rPr>
              <a:t>If contractually set, it is closer to debt.</a:t>
            </a:r>
          </a:p>
          <a:p>
            <a:r>
              <a:rPr lang="en-US" altLang="x-none" sz="1100">
                <a:latin typeface="Times" charset="0"/>
                <a:ea typeface="ＭＳ Ｐゴシック" charset="-128"/>
              </a:rPr>
              <a:t>If residual, it is closer to equity.</a:t>
            </a:r>
          </a:p>
          <a:p>
            <a:r>
              <a:rPr lang="en-US" altLang="x-none" sz="1100" i="1">
                <a:latin typeface="Times" charset="0"/>
                <a:ea typeface="ＭＳ Ｐゴシック" charset="-128"/>
              </a:rPr>
              <a:t>2. Are the payments tax-deductible?</a:t>
            </a:r>
            <a:endParaRPr lang="en-US" altLang="x-none" sz="1100">
              <a:latin typeface="Times" charset="0"/>
              <a:ea typeface="ＭＳ Ｐゴシック" charset="-128"/>
            </a:endParaRPr>
          </a:p>
          <a:p>
            <a:r>
              <a:rPr lang="en-US" altLang="x-none" sz="1100">
                <a:latin typeface="Times" charset="0"/>
                <a:ea typeface="ＭＳ Ｐゴシック" charset="-128"/>
              </a:rPr>
              <a:t>If yes, it is closer to debt.</a:t>
            </a:r>
          </a:p>
          <a:p>
            <a:r>
              <a:rPr lang="en-US" altLang="x-none" sz="1100">
                <a:latin typeface="Times" charset="0"/>
                <a:ea typeface="ＭＳ Ｐゴシック" charset="-128"/>
              </a:rPr>
              <a:t>If no, if is closer to equity.</a:t>
            </a:r>
          </a:p>
          <a:p>
            <a:r>
              <a:rPr lang="en-US" altLang="x-none" sz="1100" i="1">
                <a:latin typeface="Times" charset="0"/>
                <a:ea typeface="ＭＳ Ｐゴシック" charset="-128"/>
              </a:rPr>
              <a:t>3. Do the cash flows on the security have a high priority or a low priority if the firm is</a:t>
            </a:r>
            <a:r>
              <a:rPr lang="en-US" altLang="x-none" sz="1100">
                <a:latin typeface="Times" charset="0"/>
                <a:ea typeface="ＭＳ Ｐゴシック" charset="-128"/>
              </a:rPr>
              <a:t> </a:t>
            </a:r>
            <a:r>
              <a:rPr lang="en-US" altLang="x-none" sz="1100" i="1">
                <a:latin typeface="Times" charset="0"/>
                <a:ea typeface="ＭＳ Ｐゴシック" charset="-128"/>
              </a:rPr>
              <a:t>in financial trouble?</a:t>
            </a:r>
            <a:endParaRPr lang="en-US" altLang="x-none" sz="1100">
              <a:latin typeface="Times" charset="0"/>
              <a:ea typeface="ＭＳ Ｐゴシック" charset="-128"/>
            </a:endParaRPr>
          </a:p>
          <a:p>
            <a:r>
              <a:rPr lang="en-US" altLang="x-none" sz="1100">
                <a:latin typeface="Times" charset="0"/>
                <a:ea typeface="ＭＳ Ｐゴシック" charset="-128"/>
              </a:rPr>
              <a:t>If it has high priority, it is closer to debt.</a:t>
            </a:r>
          </a:p>
          <a:p>
            <a:r>
              <a:rPr lang="en-US" altLang="x-none" sz="1100">
                <a:latin typeface="Times" charset="0"/>
                <a:ea typeface="ＭＳ Ｐゴシック" charset="-128"/>
              </a:rPr>
              <a:t>If it has low priority, it is closer to equity.</a:t>
            </a:r>
          </a:p>
          <a:p>
            <a:r>
              <a:rPr lang="en-US" altLang="x-none" sz="1100" i="1">
                <a:latin typeface="Times" charset="0"/>
                <a:ea typeface="ＭＳ Ｐゴシック" charset="-128"/>
              </a:rPr>
              <a:t>4. Does the security have a fixed life?</a:t>
            </a:r>
            <a:endParaRPr lang="en-US" altLang="x-none" sz="1100">
              <a:latin typeface="Times" charset="0"/>
              <a:ea typeface="ＭＳ Ｐゴシック" charset="-128"/>
            </a:endParaRPr>
          </a:p>
          <a:p>
            <a:r>
              <a:rPr lang="en-US" altLang="x-none" sz="1100">
                <a:latin typeface="Times" charset="0"/>
                <a:ea typeface="ＭＳ Ｐゴシック" charset="-128"/>
              </a:rPr>
              <a:t>If yes, it is closer to debt.</a:t>
            </a:r>
          </a:p>
          <a:p>
            <a:r>
              <a:rPr lang="en-US" altLang="x-none" sz="1100">
                <a:latin typeface="Times" charset="0"/>
                <a:ea typeface="ＭＳ Ｐゴシック" charset="-128"/>
              </a:rPr>
              <a:t>If no, it is closer to equity.</a:t>
            </a:r>
          </a:p>
          <a:p>
            <a:r>
              <a:rPr lang="en-US" altLang="x-none" sz="1100" i="1">
                <a:latin typeface="Times" charset="0"/>
                <a:ea typeface="ＭＳ Ｐゴシック" charset="-128"/>
              </a:rPr>
              <a:t>5. Does the owner of the security get a share of the control of management of the firm?</a:t>
            </a:r>
            <a:endParaRPr lang="en-US" altLang="x-none" sz="1100">
              <a:latin typeface="Times" charset="0"/>
              <a:ea typeface="ＭＳ Ｐゴシック" charset="-128"/>
            </a:endParaRPr>
          </a:p>
          <a:p>
            <a:r>
              <a:rPr lang="en-US" altLang="x-none" sz="1100">
                <a:latin typeface="Times" charset="0"/>
                <a:ea typeface="ＭＳ Ｐゴシック" charset="-128"/>
              </a:rPr>
              <a:t>If no, it is closer to debt.</a:t>
            </a:r>
          </a:p>
          <a:p>
            <a:r>
              <a:rPr lang="en-US" altLang="x-none" sz="1100">
                <a:latin typeface="Times" charset="0"/>
                <a:ea typeface="ＭＳ Ｐゴシック" charset="-128"/>
              </a:rPr>
              <a:t>If yes, if is closer to equity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sz="1100">
                <a:latin typeface="Times" charset="0"/>
                <a:ea typeface="ＭＳ Ｐゴシック" charset="-128"/>
              </a:rPr>
              <a:t>Disney used the corporate bond market much more extensively than the other companies in this group, with 92% of its debt coming from bonds rather than bank loans. </a:t>
            </a:r>
          </a:p>
          <a:p>
            <a:r>
              <a:rPr lang="en-US" altLang="x-none" sz="1100">
                <a:latin typeface="Times" charset="0"/>
                <a:ea typeface="ＭＳ Ｐゴシック" charset="-128"/>
              </a:rPr>
              <a:t>While Disney has the higher proportion of short term debt of the three companies, it also has some very long term debt. That may also be a reflection of its use of the bond market, since banks, especially in emerging markets, may be unwilling to commit to long term loans.</a:t>
            </a:r>
          </a:p>
          <a:p>
            <a:r>
              <a:rPr lang="en-US" altLang="x-none" sz="1100">
                <a:latin typeface="Times" charset="0"/>
                <a:ea typeface="ＭＳ Ｐゴシック" charset="-128"/>
              </a:rPr>
              <a:t>Disney and Tata Motors both use floating rate debt, but only to a limited extent.</a:t>
            </a:r>
          </a:p>
          <a:p>
            <a:r>
              <a:rPr lang="en-US" altLang="x-none" sz="1100">
                <a:latin typeface="Times" charset="0"/>
                <a:ea typeface="ＭＳ Ｐゴシック" charset="-128"/>
              </a:rPr>
              <a:t>Disney &amp; Tata Motors borrow predominantly in their domestic currencies. Vale and Baidu have most of their debt in foreign currencies.</a:t>
            </a:r>
          </a:p>
          <a:p>
            <a:endParaRPr lang="en-US" altLang="x-none" sz="1100">
              <a:latin typeface="Times"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ph type="sldImg"/>
          </p:nvPr>
        </p:nvSpPr>
        <p:spPr>
          <a:solidFill>
            <a:srgbClr val="FFFFFF"/>
          </a:solidFill>
          <a:ln/>
        </p:spPr>
      </p:sp>
      <p:sp>
        <p:nvSpPr>
          <p:cNvPr id="2662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forms that debt and equity take will change as a firm moves through its lifecycle. Early in the process, equity will take the form of owner</a:t>
            </a:r>
            <a:r>
              <a:rPr lang="ja-JP" altLang="en-US">
                <a:latin typeface="Times" charset="0"/>
                <a:ea typeface="ＭＳ Ｐゴシック" charset="-128"/>
              </a:rPr>
              <a:t>’</a:t>
            </a:r>
            <a:r>
              <a:rPr lang="en-US" altLang="ja-JP">
                <a:latin typeface="Times" charset="0"/>
                <a:ea typeface="ＭＳ Ｐゴシック" charset="-128"/>
              </a:rPr>
              <a:t>s wealth or savings and debt will be bank debt. As the firm evolves, the equity choices will expand first to include venture capital and private equity. When the firm goes public, its choices expand further.</a:t>
            </a:r>
          </a:p>
          <a:p>
            <a:endParaRPr lang="en-US" altLang="x-none">
              <a:latin typeface="Times" charset="0"/>
              <a:ea typeface="ＭＳ Ｐゴシック" charset="-128"/>
            </a:endParaRPr>
          </a:p>
          <a:p>
            <a:r>
              <a:rPr lang="en-US" altLang="x-none">
                <a:latin typeface="Times" charset="0"/>
                <a:ea typeface="ＭＳ Ｐゴシック"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Brings together the costs and the benefits of debt, with the implications.</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x-none">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x-none">
                <a:latin typeface="Times" charset="0"/>
                <a:ea typeface="ＭＳ Ｐゴシック" charset="-128"/>
              </a:rPr>
              <a:t>For Aracruz, it is the variability in paper prices.</a:t>
            </a:r>
          </a:p>
          <a:p>
            <a:pPr>
              <a:buFont typeface="Calibri" charset="0"/>
              <a:buAutoNum type="arabicPeriod"/>
            </a:pPr>
            <a:r>
              <a:rPr lang="en-US" altLang="x-none">
                <a:latin typeface="Times" charset="0"/>
                <a:ea typeface="ＭＳ Ｐゴシック" charset="-128"/>
              </a:rPr>
              <a:t>For Tata Chemicals, it is the cross holding structure and the fear that the debt will be channeled to other subsidiaries. </a:t>
            </a:r>
          </a:p>
          <a:p>
            <a:r>
              <a:rPr lang="en-US" altLang="x-none">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Aracruz</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ph type="sldImg"/>
          </p:nvPr>
        </p:nvSpPr>
        <p:spPr>
          <a:solidFill>
            <a:srgbClr val="FFFFFF"/>
          </a:solidFill>
          <a:ln/>
        </p:spPr>
      </p:sp>
      <p:sp>
        <p:nvSpPr>
          <p:cNvPr id="3277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ph type="sldImg"/>
          </p:nvPr>
        </p:nvSpPr>
        <p:spPr>
          <a:solidFill>
            <a:srgbClr val="FFFFFF"/>
          </a:solidFill>
          <a:ln/>
        </p:spPr>
      </p:sp>
      <p:sp>
        <p:nvSpPr>
          <p:cNvPr id="3481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ph type="sldImg"/>
          </p:nvPr>
        </p:nvSpPr>
        <p:spPr>
          <a:solidFill>
            <a:srgbClr val="FFFFFF"/>
          </a:solidFill>
          <a:ln/>
        </p:spPr>
      </p:sp>
      <p:sp>
        <p:nvSpPr>
          <p:cNvPr id="3686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With the assumptions on the previous page:</a:t>
            </a:r>
          </a:p>
          <a:p>
            <a:pPr lvl="1"/>
            <a:r>
              <a:rPr lang="en-US" altLang="x-none">
                <a:latin typeface="Times" charset="0"/>
                <a:ea typeface="ＭＳ Ｐゴシック" charset="-128"/>
              </a:rPr>
              <a:t>The cost of capital will remain unchanged as the debt ratio changes</a:t>
            </a:r>
          </a:p>
          <a:p>
            <a:pPr lvl="1"/>
            <a:r>
              <a:rPr lang="en-US" altLang="x-none">
                <a:latin typeface="Times" charset="0"/>
                <a:ea typeface="ＭＳ Ｐゴシック" charset="-128"/>
              </a:rPr>
              <a:t>The value of the firm will not be a function of leverage</a:t>
            </a:r>
          </a:p>
          <a:p>
            <a:pPr lvl="1"/>
            <a:r>
              <a:rPr lang="en-US" altLang="x-none">
                <a:latin typeface="Times" charset="0"/>
                <a:ea typeface="ＭＳ Ｐゴシック" charset="-128"/>
              </a:rPr>
              <a:t>Investment decisions can be made independently of financing decisions</a:t>
            </a:r>
          </a:p>
          <a:p>
            <a:r>
              <a:rPr lang="en-US" altLang="x-none">
                <a:latin typeface="Times" charset="0"/>
                <a:ea typeface="ＭＳ Ｐゴシック" charset="-128"/>
              </a:rPr>
              <a:t>Note that if we allow for tax benefits, and keep the other assumptions, the optimal debt ratio will go to 100%.</a:t>
            </a:r>
          </a:p>
          <a:p>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E9E58FA3-6A60-844B-B77E-E325E562ACE9}" type="slidenum">
              <a:rPr lang="en-US" altLang="x-none"/>
              <a:pPr/>
              <a:t>‹#›</a:t>
            </a:fld>
            <a:endParaRPr lang="en-US" altLang="x-none"/>
          </a:p>
        </p:txBody>
      </p:sp>
    </p:spTree>
    <p:extLst>
      <p:ext uri="{BB962C8B-B14F-4D97-AF65-F5344CB8AC3E}">
        <p14:creationId xmlns:p14="http://schemas.microsoft.com/office/powerpoint/2010/main" val="976799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0C930E3-9535-A64D-902F-008DAF777204}"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AFF2527C-4132-834D-8C48-548A0089C3BD}" type="slidenum">
              <a:rPr lang="en-US" altLang="x-none"/>
              <a:pPr/>
              <a:t>‹#›</a:t>
            </a:fld>
            <a:endParaRPr lang="en-US" altLang="x-none"/>
          </a:p>
        </p:txBody>
      </p:sp>
    </p:spTree>
    <p:extLst>
      <p:ext uri="{BB962C8B-B14F-4D97-AF65-F5344CB8AC3E}">
        <p14:creationId xmlns:p14="http://schemas.microsoft.com/office/powerpoint/2010/main" val="1710602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1" y="2057400"/>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FED91799-4EA3-BA43-BFE4-B7D1CFC3E9D7}"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729256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BDE52611-F083-184E-96F0-9F4421433D45}"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724590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03E97E15-15B2-7A4E-96A6-D2D978934A2C}"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713611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A8EEA39D-40FB-214E-9D05-99D16ACE670E}" type="slidenum">
              <a:rPr lang="en-US" altLang="x-none"/>
              <a:pPr/>
              <a:t>‹#›</a:t>
            </a:fld>
            <a:endParaRPr lang="en-US" altLang="x-none"/>
          </a:p>
        </p:txBody>
      </p:sp>
    </p:spTree>
    <p:extLst>
      <p:ext uri="{BB962C8B-B14F-4D97-AF65-F5344CB8AC3E}">
        <p14:creationId xmlns:p14="http://schemas.microsoft.com/office/powerpoint/2010/main" val="608724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E2EAB4B1-553F-4542-B82F-319A9C97FF86}" type="slidenum">
              <a:rPr lang="en-US" altLang="x-none"/>
              <a:pPr/>
              <a:t>‹#›</a:t>
            </a:fld>
            <a:endParaRPr lang="en-US" altLang="x-none"/>
          </a:p>
        </p:txBody>
      </p:sp>
    </p:spTree>
    <p:extLst>
      <p:ext uri="{BB962C8B-B14F-4D97-AF65-F5344CB8AC3E}">
        <p14:creationId xmlns:p14="http://schemas.microsoft.com/office/powerpoint/2010/main" val="225283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7"/>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E0FC7F63-AB85-D743-B7D9-3BB457B8BFCB}" type="slidenum">
              <a:rPr lang="en-US" altLang="x-none"/>
              <a:pPr/>
              <a:t>‹#›</a:t>
            </a:fld>
            <a:endParaRPr lang="en-US" altLang="x-none"/>
          </a:p>
        </p:txBody>
      </p:sp>
    </p:spTree>
    <p:extLst>
      <p:ext uri="{BB962C8B-B14F-4D97-AF65-F5344CB8AC3E}">
        <p14:creationId xmlns:p14="http://schemas.microsoft.com/office/powerpoint/2010/main" val="320266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F10744E-F81D-8348-994C-D246A4AA4183}"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16693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6AC6A2D6-9AFA-454E-B8CF-6AECF89CAD5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72702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F0564035-42EF-5945-967A-87E4F56A3FA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400315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870D9931-8003-714E-B315-99B094149A99}" type="slidenum">
              <a:rPr lang="en-US" altLang="x-none"/>
              <a:pPr/>
              <a:t>‹#›</a:t>
            </a:fld>
            <a:endParaRPr lang="en-US" altLang="x-none"/>
          </a:p>
        </p:txBody>
      </p:sp>
    </p:spTree>
    <p:extLst>
      <p:ext uri="{BB962C8B-B14F-4D97-AF65-F5344CB8AC3E}">
        <p14:creationId xmlns:p14="http://schemas.microsoft.com/office/powerpoint/2010/main" val="8266319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E766EB90-3125-C045-9FE3-1507BA8154CF}"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08" r:id="rId1"/>
    <p:sldLayoutId id="2147484309" r:id="rId2"/>
    <p:sldLayoutId id="2147484310" r:id="rId3"/>
    <p:sldLayoutId id="2147484311" r:id="rId4"/>
    <p:sldLayoutId id="2147484306" r:id="rId5"/>
    <p:sldLayoutId id="2147484312" r:id="rId6"/>
    <p:sldLayoutId id="2147484313" r:id="rId7"/>
    <p:sldLayoutId id="2147484314" r:id="rId8"/>
    <p:sldLayoutId id="2147484315" r:id="rId9"/>
    <p:sldLayoutId id="2147484307" r:id="rId10"/>
    <p:sldLayoutId id="2147484316" r:id="rId11"/>
    <p:sldLayoutId id="2147484317"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file:////All%20My%20Stuff/Home%20Page%202002/AppldCF3ed/New%20Chapters/Chap7.doc!OLE_LINK4" TargetMode="External"/><Relationship Id="rId5" Type="http://schemas.openxmlformats.org/officeDocument/2006/relationships/image" Target="../media/image7.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11.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OPTIMAL FINANCING MIX I: THE TRADE OFF</a:t>
            </a:r>
            <a:endParaRPr lang="en-US" dirty="0"/>
          </a:p>
        </p:txBody>
      </p:sp>
      <p:sp>
        <p:nvSpPr>
          <p:cNvPr id="16386" name="Rectangle 3"/>
          <p:cNvSpPr>
            <a:spLocks noGrp="1" noChangeArrowheads="1"/>
          </p:cNvSpPr>
          <p:nvPr>
            <p:ph type="subTitle" idx="1"/>
          </p:nvPr>
        </p:nvSpPr>
        <p:spPr>
          <a:xfrm>
            <a:off x="2362200" y="4537075"/>
            <a:ext cx="6705600" cy="514350"/>
          </a:xfrm>
        </p:spPr>
        <p:txBody>
          <a:bodyPr>
            <a:normAutofit fontScale="85000" lnSpcReduction="10000"/>
          </a:bodyPr>
          <a:lstStyle/>
          <a:p>
            <a:pPr eaLnBrk="1" hangingPunct="1">
              <a:buFont typeface="Wingdings" charset="0"/>
              <a:buNone/>
              <a:defRPr/>
            </a:pPr>
            <a:r>
              <a:rPr lang="en-US" dirty="0"/>
              <a:t>Neither a borrower nor a lender be</a:t>
            </a:r>
            <a:r>
              <a:rPr lang="en-US" dirty="0" smtClean="0"/>
              <a:t>! Good or bad advice?</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First Principles</a:t>
            </a:r>
          </a:p>
        </p:txBody>
      </p:sp>
      <p:pic>
        <p:nvPicPr>
          <p:cNvPr id="1945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Debt or Equity: The Continuum</a:t>
            </a:r>
          </a:p>
        </p:txBody>
      </p:sp>
      <p:sp>
        <p:nvSpPr>
          <p:cNvPr id="307202" name="Content Placeholder 2"/>
          <p:cNvSpPr>
            <a:spLocks noGrp="1"/>
          </p:cNvSpPr>
          <p:nvPr>
            <p:ph sz="quarter" idx="1"/>
          </p:nvPr>
        </p:nvSpPr>
        <p:spPr>
          <a:xfrm>
            <a:off x="612775" y="1200150"/>
            <a:ext cx="8153400" cy="3371850"/>
          </a:xfrm>
        </p:spPr>
        <p:txBody>
          <a:bodyPr>
            <a:normAutofit fontScale="62500" lnSpcReduction="20000"/>
          </a:bodyPr>
          <a:lstStyle/>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endParaRPr lang="en-US" dirty="0" smtClean="0"/>
          </a:p>
          <a:p>
            <a:pPr marL="0" indent="0" eaLnBrk="1" hangingPunct="1">
              <a:buFont typeface="Wingdings" charset="0"/>
              <a:buNone/>
              <a:defRPr/>
            </a:pPr>
            <a:endParaRPr lang="en-US" dirty="0" smtClean="0"/>
          </a:p>
          <a:p>
            <a:pPr marL="0" indent="0" eaLnBrk="1" hangingPunct="1">
              <a:buFont typeface="Wingdings" charset="0"/>
              <a:buNone/>
              <a:defRPr/>
            </a:pPr>
            <a:endParaRPr lang="en-US" dirty="0" smtClean="0"/>
          </a:p>
          <a:p>
            <a:pPr eaLnBrk="1" hangingPunct="1">
              <a:buFont typeface="Wingdings" charset="0"/>
              <a:buChar char=""/>
              <a:defRPr/>
            </a:pPr>
            <a:endParaRPr lang="en-US" sz="2400" dirty="0" smtClean="0"/>
          </a:p>
          <a:p>
            <a:pPr eaLnBrk="1" hangingPunct="1">
              <a:buFont typeface="Wingdings" charset="0"/>
              <a:buChar char=""/>
              <a:defRPr/>
            </a:pPr>
            <a:r>
              <a:rPr lang="en-US" sz="2400" dirty="0" smtClean="0"/>
              <a:t>The simplest measure of how much debt and equity a firm is using currently is to look at the proportion of debt in the total financing. This ratio is called the debt to capital ratio:</a:t>
            </a:r>
          </a:p>
          <a:p>
            <a:pPr eaLnBrk="1" hangingPunct="1">
              <a:buFont typeface="Wingdings" charset="0"/>
              <a:buChar char=""/>
              <a:defRPr/>
            </a:pPr>
            <a:r>
              <a:rPr lang="en-US" sz="2400" dirty="0" smtClean="0"/>
              <a:t>	Debt to Capital Ratio = Debt / (Debt + Equity)</a:t>
            </a:r>
          </a:p>
          <a:p>
            <a:pPr eaLnBrk="1" hangingPunct="1">
              <a:buFont typeface="Wingdings" charset="0"/>
              <a:buChar char=""/>
              <a:defRPr/>
            </a:pPr>
            <a:r>
              <a:rPr lang="en-US" sz="2400" dirty="0" smtClean="0"/>
              <a:t>In general, this ratio should be computed using market values for both debt and equity, and include all debt.</a:t>
            </a:r>
            <a:endParaRPr lang="en-US" sz="2400" dirty="0"/>
          </a:p>
        </p:txBody>
      </p:sp>
      <p:graphicFrame>
        <p:nvGraphicFramePr>
          <p:cNvPr id="21507" name="Object 2"/>
          <p:cNvGraphicFramePr>
            <a:graphicFrameLocks noChangeAspect="1"/>
          </p:cNvGraphicFramePr>
          <p:nvPr/>
        </p:nvGraphicFramePr>
        <p:xfrm>
          <a:off x="1676400" y="1200150"/>
          <a:ext cx="6483350" cy="1981200"/>
        </p:xfrm>
        <a:graphic>
          <a:graphicData uri="http://schemas.openxmlformats.org/presentationml/2006/ole">
            <mc:AlternateContent xmlns:mc="http://schemas.openxmlformats.org/markup-compatibility/2006">
              <mc:Choice xmlns:v="urn:schemas-microsoft-com:vml" Requires="v">
                <p:oleObj spid="_x0000_s21508" name="Document" r:id="rId4" imgW="21942857" imgH="8939683" progId="Word.Document.12">
                  <p:link updateAutomatic="1"/>
                </p:oleObj>
              </mc:Choice>
              <mc:Fallback>
                <p:oleObj name="Document" r:id="rId4" imgW="21942857" imgH="893968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200150"/>
                        <a:ext cx="648335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Assessing the existing financing choices: Disney, Vale, Tata Motors &amp; </a:t>
            </a:r>
            <a:r>
              <a:rPr lang="en-US" dirty="0" err="1"/>
              <a:t>Baidu</a:t>
            </a:r>
            <a:endParaRPr lang="en-US" dirty="0"/>
          </a:p>
        </p:txBody>
      </p:sp>
      <p:graphicFrame>
        <p:nvGraphicFramePr>
          <p:cNvPr id="23554" name="Content Placeholder 6"/>
          <p:cNvGraphicFramePr>
            <a:graphicFrameLocks noGrp="1" noChangeAspect="1"/>
          </p:cNvGraphicFramePr>
          <p:nvPr>
            <p:ph sz="quarter" idx="1"/>
          </p:nvPr>
        </p:nvGraphicFramePr>
        <p:xfrm>
          <a:off x="1876425" y="1285875"/>
          <a:ext cx="5626100" cy="3200400"/>
        </p:xfrm>
        <a:graphic>
          <a:graphicData uri="http://schemas.openxmlformats.org/presentationml/2006/ole">
            <mc:AlternateContent xmlns:mc="http://schemas.openxmlformats.org/markup-compatibility/2006">
              <mc:Choice xmlns:v="urn:schemas-microsoft-com:vml" Requires="v">
                <p:oleObj spid="_x0000_s23555" name="Document" r:id="rId5" imgW="5625893" imgH="4267043" progId="Word.Document.12">
                  <p:embed/>
                </p:oleObj>
              </mc:Choice>
              <mc:Fallback>
                <p:oleObj name="Document" r:id="rId5" imgW="5625893" imgH="426704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285875"/>
                        <a:ext cx="56261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8" y="187325"/>
            <a:ext cx="7670800" cy="477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Debt: Summarizing the trade off</a:t>
            </a:r>
          </a:p>
        </p:txBody>
      </p:sp>
      <p:pic>
        <p:nvPicPr>
          <p:cNvPr id="27650"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Trade off for Disney, Vale, Tata Motors and Baidu</a:t>
            </a:r>
          </a:p>
        </p:txBody>
      </p:sp>
      <p:graphicFrame>
        <p:nvGraphicFramePr>
          <p:cNvPr id="29698" name="Content Placeholder 6"/>
          <p:cNvGraphicFramePr>
            <a:graphicFrameLocks noGrp="1" noChangeAspect="1"/>
          </p:cNvGraphicFramePr>
          <p:nvPr>
            <p:ph sz="quarter" idx="1"/>
          </p:nvPr>
        </p:nvGraphicFramePr>
        <p:xfrm>
          <a:off x="1228725" y="1200150"/>
          <a:ext cx="6921500" cy="3371850"/>
        </p:xfrm>
        <a:graphic>
          <a:graphicData uri="http://schemas.openxmlformats.org/presentationml/2006/ole">
            <mc:AlternateContent xmlns:mc="http://schemas.openxmlformats.org/markup-compatibility/2006">
              <mc:Choice xmlns:v="urn:schemas-microsoft-com:vml" Requires="v">
                <p:oleObj spid="_x0000_s29699" name="Document" r:id="rId5" imgW="8369300" imgH="5435600" progId="Word.Document.12">
                  <p:embed/>
                </p:oleObj>
              </mc:Choice>
              <mc:Fallback>
                <p:oleObj name="Document" r:id="rId5" imgW="8369300" imgH="54356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8725" y="1200150"/>
                        <a:ext cx="69215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Application Test: Would you expect your firm to gain or lose from using debt?</a:t>
            </a:r>
          </a:p>
        </p:txBody>
      </p:sp>
      <p:sp>
        <p:nvSpPr>
          <p:cNvPr id="30722" name="Rectangle 3"/>
          <p:cNvSpPr>
            <a:spLocks noGrp="1" noChangeArrowheads="1"/>
          </p:cNvSpPr>
          <p:nvPr>
            <p:ph sz="quarter" idx="1"/>
          </p:nvPr>
        </p:nvSpPr>
        <p:spPr>
          <a:xfrm>
            <a:off x="612775" y="1200150"/>
            <a:ext cx="8153400" cy="3371850"/>
          </a:xfrm>
        </p:spPr>
        <p:txBody>
          <a:bodyPr>
            <a:normAutofit/>
          </a:bodyPr>
          <a:lstStyle/>
          <a:p>
            <a:pPr eaLnBrk="1" hangingPunct="1">
              <a:lnSpc>
                <a:spcPct val="90000"/>
              </a:lnSpc>
            </a:pPr>
            <a:r>
              <a:rPr lang="en-US" altLang="x-none" sz="2400">
                <a:ea typeface="ＭＳ Ｐゴシック" charset="-128"/>
              </a:rPr>
              <a:t>Consider, for your firm,</a:t>
            </a:r>
          </a:p>
          <a:p>
            <a:pPr lvl="1" eaLnBrk="1" hangingPunct="1">
              <a:lnSpc>
                <a:spcPct val="90000"/>
              </a:lnSpc>
            </a:pPr>
            <a:r>
              <a:rPr lang="en-US" altLang="x-none" sz="2000">
                <a:ea typeface="ＭＳ Ｐゴシック" charset="-128"/>
              </a:rPr>
              <a:t>The potential tax benefits of borrowing</a:t>
            </a:r>
          </a:p>
          <a:p>
            <a:pPr lvl="1" eaLnBrk="1" hangingPunct="1">
              <a:lnSpc>
                <a:spcPct val="90000"/>
              </a:lnSpc>
            </a:pPr>
            <a:r>
              <a:rPr lang="en-US" altLang="x-none" sz="2000">
                <a:ea typeface="ＭＳ Ｐゴシック" charset="-128"/>
              </a:rPr>
              <a:t>The benefits of using debt as a disciplinary mechanism</a:t>
            </a:r>
          </a:p>
          <a:p>
            <a:pPr lvl="1" eaLnBrk="1" hangingPunct="1">
              <a:lnSpc>
                <a:spcPct val="90000"/>
              </a:lnSpc>
            </a:pPr>
            <a:r>
              <a:rPr lang="en-US" altLang="x-none" sz="2000">
                <a:ea typeface="ＭＳ Ｐゴシック" charset="-128"/>
              </a:rPr>
              <a:t>The potential for expected bankruptcy costs</a:t>
            </a:r>
          </a:p>
          <a:p>
            <a:pPr lvl="1" eaLnBrk="1" hangingPunct="1">
              <a:lnSpc>
                <a:spcPct val="90000"/>
              </a:lnSpc>
            </a:pPr>
            <a:r>
              <a:rPr lang="en-US" altLang="x-none" sz="2000">
                <a:ea typeface="ＭＳ Ｐゴシック" charset="-128"/>
              </a:rPr>
              <a:t>The potential for agency costs</a:t>
            </a:r>
          </a:p>
          <a:p>
            <a:pPr lvl="1" eaLnBrk="1" hangingPunct="1">
              <a:lnSpc>
                <a:spcPct val="90000"/>
              </a:lnSpc>
            </a:pPr>
            <a:r>
              <a:rPr lang="en-US" altLang="x-none" sz="2000">
                <a:ea typeface="ＭＳ Ｐゴシック" charset="-128"/>
              </a:rPr>
              <a:t>The need for financial flexibility</a:t>
            </a:r>
          </a:p>
          <a:p>
            <a:pPr eaLnBrk="1" hangingPunct="1">
              <a:lnSpc>
                <a:spcPct val="90000"/>
              </a:lnSpc>
            </a:pPr>
            <a:r>
              <a:rPr lang="en-US" altLang="x-none" sz="2400">
                <a:ea typeface="ＭＳ Ｐゴシック" charset="-128"/>
              </a:rPr>
              <a:t>Would you expect your firm to have a high debt ratio or a low debt ratio?</a:t>
            </a:r>
          </a:p>
          <a:p>
            <a:pPr eaLnBrk="1" hangingPunct="1">
              <a:lnSpc>
                <a:spcPct val="90000"/>
              </a:lnSpc>
            </a:pPr>
            <a:r>
              <a:rPr lang="en-US" altLang="x-none" sz="2400">
                <a:ea typeface="ＭＳ Ｐゴシック" charset="-128"/>
              </a:rPr>
              <a:t>Does the firm</a:t>
            </a:r>
            <a:r>
              <a:rPr lang="ja-JP" altLang="en-US" sz="2400">
                <a:ea typeface="ＭＳ Ｐゴシック" charset="-128"/>
              </a:rPr>
              <a:t>’</a:t>
            </a:r>
            <a:r>
              <a:rPr lang="en-US" altLang="ja-JP" sz="2400">
                <a:ea typeface="ＭＳ Ｐゴシック" charset="-128"/>
              </a:rPr>
              <a:t>s current debt ratio meet your expectations?</a:t>
            </a:r>
          </a:p>
          <a:p>
            <a:pPr lvl="1" eaLnBrk="1" hangingPunct="1">
              <a:lnSpc>
                <a:spcPct val="90000"/>
              </a:lnSpc>
            </a:pPr>
            <a:endParaRPr lang="en-US" altLang="x-none" sz="2000">
              <a:ea typeface="ＭＳ Ｐゴシック"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Hypothetical Scenario</a:t>
            </a:r>
          </a:p>
        </p:txBody>
      </p:sp>
      <p:sp>
        <p:nvSpPr>
          <p:cNvPr id="33794" name="Rectangle 3"/>
          <p:cNvSpPr>
            <a:spLocks noGrp="1" noChangeArrowheads="1"/>
          </p:cNvSpPr>
          <p:nvPr>
            <p:ph sz="quarter" idx="1"/>
          </p:nvPr>
        </p:nvSpPr>
        <p:spPr>
          <a:xfrm>
            <a:off x="612775" y="1200150"/>
            <a:ext cx="8153400" cy="3371850"/>
          </a:xfrm>
        </p:spPr>
        <p:txBody>
          <a:bodyPr/>
          <a:lstStyle/>
          <a:p>
            <a:pPr marL="0" indent="0" eaLnBrk="1" hangingPunct="1">
              <a:buFont typeface="Wingdings" charset="2"/>
              <a:buNone/>
            </a:pPr>
            <a:r>
              <a:rPr lang="en-US" altLang="x-none" sz="1800">
                <a:ea typeface="ＭＳ Ｐゴシック" charset="-128"/>
              </a:rPr>
              <a:t>Assume that you live in a world where</a:t>
            </a:r>
          </a:p>
          <a:p>
            <a:pPr marL="320675" lvl="1" indent="0" eaLnBrk="1" hangingPunct="1">
              <a:buFont typeface="Wingdings 2" charset="2"/>
              <a:buNone/>
            </a:pPr>
            <a:r>
              <a:rPr lang="en-US" altLang="x-none" sz="1800">
                <a:ea typeface="ＭＳ Ｐゴシック" charset="-128"/>
              </a:rPr>
              <a:t>(a) There are no taxes</a:t>
            </a:r>
          </a:p>
          <a:p>
            <a:pPr marL="320675" lvl="1" indent="0" eaLnBrk="1" hangingPunct="1">
              <a:buFont typeface="Wingdings 2" charset="2"/>
              <a:buNone/>
            </a:pPr>
            <a:r>
              <a:rPr lang="en-US" altLang="x-none" sz="1800">
                <a:ea typeface="ＭＳ Ｐゴシック" charset="-128"/>
              </a:rPr>
              <a:t>(b) Managers have stockholder interests at heart and do what</a:t>
            </a:r>
            <a:r>
              <a:rPr lang="ja-JP" altLang="en-US" sz="1800">
                <a:ea typeface="ＭＳ Ｐゴシック" charset="-128"/>
              </a:rPr>
              <a:t>’</a:t>
            </a:r>
            <a:r>
              <a:rPr lang="en-US" altLang="ja-JP" sz="1800">
                <a:ea typeface="ＭＳ Ｐゴシック" charset="-128"/>
              </a:rPr>
              <a:t>s best for stockholders.</a:t>
            </a:r>
          </a:p>
          <a:p>
            <a:pPr marL="320675" lvl="1" indent="0" eaLnBrk="1" hangingPunct="1">
              <a:buFont typeface="Wingdings 2" charset="2"/>
              <a:buNone/>
            </a:pPr>
            <a:r>
              <a:rPr lang="en-US" altLang="x-none" sz="1800">
                <a:ea typeface="ＭＳ Ｐゴシック" charset="-128"/>
              </a:rPr>
              <a:t>(c) No firm ever goes bankrupt</a:t>
            </a:r>
          </a:p>
          <a:p>
            <a:pPr marL="320675" lvl="1" indent="0" eaLnBrk="1" hangingPunct="1">
              <a:buFont typeface="Wingdings 2" charset="2"/>
              <a:buNone/>
            </a:pPr>
            <a:r>
              <a:rPr lang="en-US" altLang="x-none" sz="1800">
                <a:ea typeface="ＭＳ Ｐゴシック" charset="-128"/>
              </a:rPr>
              <a:t>(d) Equity investors are honest with lenders; there is no subterfuge or attempt to find loopholes in loan agreements.</a:t>
            </a:r>
          </a:p>
          <a:p>
            <a:pPr marL="320675" lvl="1" indent="0" eaLnBrk="1" hangingPunct="1">
              <a:buFont typeface="Wingdings 2" charset="2"/>
              <a:buNone/>
            </a:pPr>
            <a:r>
              <a:rPr lang="en-US" altLang="x-none" sz="1800">
                <a:ea typeface="ＭＳ Ｐゴシック" charset="-128"/>
              </a:rPr>
              <a:t>(e) Firms know their future financing needs with certainty</a:t>
            </a:r>
          </a:p>
          <a:p>
            <a:pPr marL="320675" lvl="1" indent="0" eaLnBrk="1" hangingPunct="1">
              <a:buFont typeface="Wingdings 2" charset="2"/>
              <a:buNone/>
            </a:pPr>
            <a:endParaRPr lang="en-US" altLang="x-none" sz="1800">
              <a:ea typeface="ＭＳ Ｐゴシック" charset="-128"/>
            </a:endParaRPr>
          </a:p>
        </p:txBody>
      </p:sp>
      <p:graphicFrame>
        <p:nvGraphicFramePr>
          <p:cNvPr id="4" name="Table 3"/>
          <p:cNvGraphicFramePr>
            <a:graphicFrameLocks noGrp="1"/>
          </p:cNvGraphicFramePr>
          <p:nvPr/>
        </p:nvGraphicFramePr>
        <p:xfrm>
          <a:off x="1676400" y="3943350"/>
          <a:ext cx="6096000" cy="1127344"/>
        </p:xfrm>
        <a:graphic>
          <a:graphicData uri="http://schemas.openxmlformats.org/drawingml/2006/table">
            <a:tbl>
              <a:tblPr/>
              <a:tblGrid>
                <a:gridCol w="3048000"/>
                <a:gridCol w="3048000"/>
              </a:tblGrid>
              <a:tr h="2809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1" i="0" u="none" strike="noStrike" cap="none" normalizeH="0" baseline="0">
                          <a:ln>
                            <a:noFill/>
                          </a:ln>
                          <a:solidFill>
                            <a:srgbClr val="FFFFFF"/>
                          </a:solidFill>
                          <a:effectLst/>
                          <a:latin typeface="Calibri" charset="0"/>
                          <a:ea typeface="ＭＳ Ｐゴシック" charset="-128"/>
                        </a:rPr>
                        <a:t>Benefits of debt</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1" i="0" u="none" strike="noStrike" cap="none" normalizeH="0" baseline="0">
                          <a:ln>
                            <a:noFill/>
                          </a:ln>
                          <a:solidFill>
                            <a:srgbClr val="FFFFFF"/>
                          </a:solidFill>
                          <a:effectLst/>
                          <a:latin typeface="Calibri" charset="0"/>
                          <a:ea typeface="ＭＳ Ｐゴシック" charset="-128"/>
                        </a:rPr>
                        <a:t>Costs of debt</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809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Tax benefits</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Expected Bankruptcy Cost</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2809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Added Discipline</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Agency Costs</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r h="2809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400" b="0" i="0" u="none" strike="noStrike" cap="none" normalizeH="0" baseline="0">
                        <a:ln>
                          <a:noFill/>
                        </a:ln>
                        <a:solidFill>
                          <a:srgbClr val="000000"/>
                        </a:solidFill>
                        <a:effectLst/>
                        <a:latin typeface="Calibri" charset="0"/>
                        <a:ea typeface="ＭＳ Ｐゴシック" charset="-128"/>
                      </a:endParaRP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Need for financial flexibility</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bl>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Miller-Modigliani Theorem</a:t>
            </a:r>
          </a:p>
        </p:txBody>
      </p:sp>
      <p:sp>
        <p:nvSpPr>
          <p:cNvPr id="34818" name="Rectangle 3"/>
          <p:cNvSpPr>
            <a:spLocks noGrp="1" noChangeArrowheads="1"/>
          </p:cNvSpPr>
          <p:nvPr>
            <p:ph sz="quarter" idx="1"/>
          </p:nvPr>
        </p:nvSpPr>
        <p:spPr>
          <a:xfrm>
            <a:off x="612775" y="1200150"/>
            <a:ext cx="8153400" cy="3371850"/>
          </a:xfrm>
        </p:spPr>
        <p:txBody>
          <a:bodyPr>
            <a:normAutofit fontScale="92500"/>
          </a:bodyPr>
          <a:lstStyle/>
          <a:p>
            <a:pPr eaLnBrk="1" hangingPunct="1">
              <a:buFont typeface="Wingdings" charset="0"/>
              <a:buChar char=""/>
              <a:defRPr/>
            </a:pPr>
            <a:r>
              <a:rPr lang="en-US" dirty="0"/>
              <a:t>In an environment, where there are no taxes, default risk or agency costs, capital structure is irrelevant. </a:t>
            </a:r>
          </a:p>
          <a:p>
            <a:pPr eaLnBrk="1" hangingPunct="1">
              <a:buFont typeface="Wingdings" charset="0"/>
              <a:buChar char=""/>
              <a:defRPr/>
            </a:pPr>
            <a:r>
              <a:rPr lang="en-US" dirty="0"/>
              <a:t>In this world,</a:t>
            </a:r>
          </a:p>
          <a:p>
            <a:pPr lvl="1" eaLnBrk="1" hangingPunct="1">
              <a:buFont typeface="Wingdings 2" charset="0"/>
              <a:buChar char=""/>
              <a:defRPr/>
            </a:pPr>
            <a:r>
              <a:rPr lang="en-US" dirty="0"/>
              <a:t>Leverage is irrelevant. A firm's value will be determined by its project cash flows.</a:t>
            </a:r>
          </a:p>
          <a:p>
            <a:pPr lvl="1" eaLnBrk="1" hangingPunct="1">
              <a:buFont typeface="Wingdings 2" charset="0"/>
              <a:buChar char=""/>
              <a:defRPr/>
            </a:pPr>
            <a:r>
              <a:rPr lang="en-US" dirty="0"/>
              <a:t>The cost of capital of the firm will not change with leverage. As a firm increases its leverage, the cost of equity will increase just enough to offset any gains to the leverage</a:t>
            </a:r>
          </a:p>
          <a:p>
            <a:pPr eaLnBrk="1" hangingPunct="1">
              <a:buFont typeface="Wingdings" charset="0"/>
              <a:buChar char=""/>
              <a:defRPr/>
            </a:pP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77085E59-25DC-494F-9442-FEA7CB3C9A94}" type="slidenum">
              <a:rPr lang="en-US" altLang="x-none" sz="1400">
                <a:solidFill>
                  <a:schemeClr val="tx2"/>
                </a:solidFill>
              </a:rPr>
              <a:pPr>
                <a:lnSpc>
                  <a:spcPct val="90000"/>
                </a:lnSpc>
              </a:pPr>
              <a:t>12</a:t>
            </a:fld>
            <a:endParaRPr lang="en-US" altLang="x-none" sz="1400">
              <a:solidFill>
                <a:schemeClr val="tx2"/>
              </a:solidFill>
            </a:endParaRPr>
          </a:p>
        </p:txBody>
      </p:sp>
      <p:pic>
        <p:nvPicPr>
          <p:cNvPr id="3789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a:solidFill>
                  <a:schemeClr val="lt1"/>
                </a:solidFill>
                <a:latin typeface="+mn-lt"/>
                <a:ea typeface="+mn-ea"/>
              </a:rPr>
              <a:t>Chapter </a:t>
            </a:r>
            <a:r>
              <a:rPr lang="en-US">
                <a:solidFill>
                  <a:schemeClr val="lt1"/>
                </a:solidFill>
                <a:latin typeface="+mn-lt"/>
                <a:ea typeface="+mn-ea"/>
              </a:rPr>
              <a:t>7</a:t>
            </a:r>
            <a:endParaRPr lang="en-US" dirty="0">
              <a:solidFill>
                <a:schemeClr val="lt1"/>
              </a:solidFill>
              <a:latin typeface="+mn-lt"/>
              <a:ea typeface="+mn-ea"/>
            </a:endParaRPr>
          </a:p>
        </p:txBody>
      </p:sp>
      <p:sp>
        <p:nvSpPr>
          <p:cNvPr id="6" name="Line Callout 1 5"/>
          <p:cNvSpPr>
            <a:spLocks/>
          </p:cNvSpPr>
          <p:nvPr/>
        </p:nvSpPr>
        <p:spPr bwMode="auto">
          <a:xfrm>
            <a:off x="381000" y="209550"/>
            <a:ext cx="1981200" cy="25146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Evaluate the trade off on debt &amp; equity for your company.</a:t>
            </a:r>
          </a:p>
          <a:p>
            <a:pPr algn="ctr"/>
            <a:endParaRPr lang="en-US" altLang="x-none">
              <a:solidFill>
                <a:srgbClr val="FFFFFF"/>
              </a:solidFill>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27036</TotalTime>
  <Pages>13</Pages>
  <Words>1177</Words>
  <Application>Microsoft Macintosh PowerPoint</Application>
  <PresentationFormat>On-screen Show (16:9)</PresentationFormat>
  <Paragraphs>88</Paragraphs>
  <Slides>12</Slides>
  <Notes>10</Notes>
  <HiddenSlides>0</HiddenSlides>
  <MMClips>0</MMClips>
  <ScaleCrop>false</ScaleCrop>
  <HeadingPairs>
    <vt:vector size="10" baseType="variant">
      <vt:variant>
        <vt:lpstr>Fonts Used</vt:lpstr>
      </vt:variant>
      <vt:variant>
        <vt:i4>6</vt:i4>
      </vt:variant>
      <vt:variant>
        <vt:lpstr>Theme</vt:lpstr>
      </vt:variant>
      <vt:variant>
        <vt:i4>1</vt:i4>
      </vt:variant>
      <vt:variant>
        <vt:lpstr>Links</vt:lpstr>
      </vt:variant>
      <vt:variant>
        <vt:i4>1</vt:i4>
      </vt:variant>
      <vt:variant>
        <vt:lpstr>Embedded OLE Servers</vt:lpstr>
      </vt:variant>
      <vt:variant>
        <vt:i4>1</vt:i4>
      </vt:variant>
      <vt:variant>
        <vt:lpstr>Slide Titles</vt:lpstr>
      </vt:variant>
      <vt:variant>
        <vt:i4>12</vt:i4>
      </vt:variant>
    </vt:vector>
  </HeadingPairs>
  <TitlesOfParts>
    <vt:vector size="21" baseType="lpstr">
      <vt:lpstr>Times</vt:lpstr>
      <vt:lpstr>ＭＳ Ｐゴシック</vt:lpstr>
      <vt:lpstr>Arial</vt:lpstr>
      <vt:lpstr>Calibri</vt:lpstr>
      <vt:lpstr>Wingdings</vt:lpstr>
      <vt:lpstr>Wingdings 2</vt:lpstr>
      <vt:lpstr>Basic</vt:lpstr>
      <vt:lpstr>/All My Stuff/Home Page 2002/AppldCF3ed/New Chapters/Chap7.doc!OLE_LINK4</vt:lpstr>
      <vt:lpstr>Microsoft Word Document</vt:lpstr>
      <vt:lpstr>OPTIMAL FINANCING MIX I: THE TRADE OFF</vt:lpstr>
      <vt:lpstr>PowerPoint Presentation</vt:lpstr>
      <vt:lpstr>First Principles</vt:lpstr>
      <vt:lpstr>Debt or Equity: The Continuum</vt:lpstr>
      <vt:lpstr>Assessing the existing financing choices: Disney, Vale, Tata Motors &amp; Baidu</vt:lpstr>
      <vt:lpstr>PowerPoint Presentation</vt:lpstr>
      <vt:lpstr>Debt: Summarizing the trade off</vt:lpstr>
      <vt:lpstr>The Trade off for Disney, Vale, Tata Motors and Baidu</vt:lpstr>
      <vt:lpstr>6Application Test: Would you expect your firm to gain or lose from using debt?</vt:lpstr>
      <vt:lpstr>A Hypothetical Scenario</vt:lpstr>
      <vt:lpstr>The Miller-Modigliani Theorem</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335</cp:revision>
  <cp:lastPrinted>2014-01-24T14:30:54Z</cp:lastPrinted>
  <dcterms:created xsi:type="dcterms:W3CDTF">2010-01-13T22:41:50Z</dcterms:created>
  <dcterms:modified xsi:type="dcterms:W3CDTF">2017-05-22T07:17:29Z</dcterms:modified>
</cp:coreProperties>
</file>