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01" r:id="rId1"/>
  </p:sldMasterIdLst>
  <p:notesMasterIdLst>
    <p:notesMasterId r:id="rId19"/>
  </p:notesMasterIdLst>
  <p:handoutMasterIdLst>
    <p:handoutMasterId r:id="rId20"/>
  </p:handoutMasterIdLst>
  <p:sldIdLst>
    <p:sldId id="256" r:id="rId2"/>
    <p:sldId id="780" r:id="rId3"/>
    <p:sldId id="742" r:id="rId4"/>
    <p:sldId id="745" r:id="rId5"/>
    <p:sldId id="746" r:id="rId6"/>
    <p:sldId id="747" r:id="rId7"/>
    <p:sldId id="748" r:id="rId8"/>
    <p:sldId id="750" r:id="rId9"/>
    <p:sldId id="751" r:id="rId10"/>
    <p:sldId id="754" r:id="rId11"/>
    <p:sldId id="775" r:id="rId12"/>
    <p:sldId id="776" r:id="rId13"/>
    <p:sldId id="777" r:id="rId14"/>
    <p:sldId id="778" r:id="rId15"/>
    <p:sldId id="779" r:id="rId16"/>
    <p:sldId id="755" r:id="rId17"/>
    <p:sldId id="782"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is ample scope for creativity in trying to design the perfect bond. The idea is to design debt that looks and acts like equity, in terms of the cash flows.</a:t>
            </a:r>
          </a:p>
          <a:p>
            <a:r>
              <a:rPr lang="en-US" altLang="x-none">
                <a:latin typeface="Times" charset="0"/>
                <a:ea typeface="ＭＳ Ｐゴシック" charset="-128"/>
              </a:rPr>
              <a:t>Consider each aspect;</a:t>
            </a:r>
          </a:p>
          <a:p>
            <a:endParaRPr lang="en-US" altLang="x-none">
              <a:latin typeface="Times" charset="0"/>
              <a:ea typeface="ＭＳ Ｐゴシック" charset="-128"/>
            </a:endParaRPr>
          </a:p>
          <a:p>
            <a:r>
              <a:rPr lang="en-US" altLang="x-none">
                <a:latin typeface="Times" charset="0"/>
                <a:ea typeface="ＭＳ Ｐゴシック" charset="-128"/>
              </a:rPr>
              <a:t>Duration: Companies with long term projects (Boeing) should use long term debt. Companies with short term projects (Dell) should use short term debt.</a:t>
            </a:r>
          </a:p>
          <a:p>
            <a:r>
              <a:rPr lang="en-US" altLang="x-none">
                <a:latin typeface="Times" charset="0"/>
                <a:ea typeface="ＭＳ Ｐゴシック" charset="-128"/>
              </a:rPr>
              <a:t>Currency: Companies that get a high proportion of their revenues from non-domestic operations should use more foreign currency debt (especially if the currency mix is stable.</a:t>
            </a:r>
          </a:p>
          <a:p>
            <a:r>
              <a:rPr lang="en-US" altLang="x-none">
                <a:latin typeface="Times" charset="0"/>
                <a:ea typeface="ＭＳ Ｐゴシック"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x-none">
                <a:latin typeface="Times" charset="0"/>
                <a:ea typeface="ＭＳ Ｐゴシック" charset="-128"/>
              </a:rPr>
              <a:t>Growth pattern: Mature companies with level , steady cash flows should be much better candidates for straight debt, whereas growth companies are much better candidates for convertible debt.</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though that all is lost if the tax authorities do not allow you to subtract interest expenses for tax purposes.</a:t>
            </a:r>
          </a:p>
          <a:p>
            <a:endParaRPr lang="en-US" altLang="x-none">
              <a:latin typeface="Times" charset="0"/>
              <a:ea typeface="ＭＳ Ｐゴシック" charset="-128"/>
            </a:endParaRPr>
          </a:p>
          <a:p>
            <a:r>
              <a:rPr lang="en-US" altLang="x-none">
                <a:latin typeface="Times" charset="0"/>
                <a:ea typeface="ＭＳ Ｐゴシック"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x-none">
              <a:latin typeface="Times" charset="0"/>
              <a:ea typeface="ＭＳ Ｐゴシック" charset="-128"/>
            </a:endParaRPr>
          </a:p>
          <a:p>
            <a:r>
              <a:rPr lang="en-US" altLang="x-none">
                <a:latin typeface="Times" charset="0"/>
                <a:ea typeface="ＭＳ Ｐゴシック"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Ratings agencies have learnt over time, but slowly. As they have learnt, investment banks have come up with new securities that have the same objective.</a:t>
            </a:r>
          </a:p>
          <a:p>
            <a:r>
              <a:rPr lang="en-US" altLang="x-none">
                <a:latin typeface="Times" charset="0"/>
                <a:ea typeface="ＭＳ Ｐゴシック" charset="-128"/>
              </a:rPr>
              <a:t>I would expect under levered firms to gain, and over levered firms to lose by doing this. The latter might fool the ratings agencies but they lose because of the expected default cost that they create for themselves.</a:t>
            </a:r>
          </a:p>
          <a:p>
            <a:endParaRPr lang="en-US"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While adding these conditions to debt may make it less attractive to the firm, it may be only way they can borrow.</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is plenty of room to be creative in this approach.</a:t>
            </a:r>
          </a:p>
          <a:p>
            <a:r>
              <a:rPr lang="en-US" altLang="x-none">
                <a:latin typeface="Times" charset="0"/>
                <a:ea typeface="ＭＳ Ｐゴシック"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noTextEdit="1"/>
          </p:cNvSpPr>
          <p:nvPr>
            <p:ph type="sldImg"/>
          </p:nvPr>
        </p:nvSpPr>
        <p:spPr>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Converts the numbers into tangible recommendations…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x-none">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Disney</a:t>
            </a:r>
            <a:r>
              <a:rPr lang="ja-JP" altLang="en-US">
                <a:latin typeface="Times" charset="0"/>
                <a:ea typeface="ＭＳ Ｐゴシック" charset="-128"/>
              </a:rPr>
              <a:t>’</a:t>
            </a:r>
            <a:r>
              <a:rPr lang="en-US" altLang="ja-JP">
                <a:latin typeface="Times" charset="0"/>
                <a:ea typeface="ＭＳ Ｐゴシック" charset="-128"/>
              </a:rPr>
              <a:t>s large size and access to capital markets give it lots of options. Smaller firms and emerging market firms will have fewer options. In the extreme scenario, it may take more time to adjust the debt.</a:t>
            </a:r>
            <a:endParaRPr lang="en-US" altLang="x-none">
              <a:latin typeface="Times"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We don</a:t>
            </a:r>
            <a:r>
              <a:rPr lang="ja-JP" altLang="en-US">
                <a:latin typeface="Times" charset="0"/>
                <a:ea typeface="ＭＳ Ｐゴシック" charset="-128"/>
              </a:rPr>
              <a:t>’</a:t>
            </a:r>
            <a:r>
              <a:rPr lang="en-US" altLang="ja-JP">
                <a:latin typeface="Times" charset="0"/>
                <a:ea typeface="ＭＳ Ｐゴシック" charset="-128"/>
              </a:rPr>
              <a:t>t even try to assess Deutsche</a:t>
            </a:r>
            <a:r>
              <a:rPr lang="ja-JP" altLang="en-US">
                <a:latin typeface="Times" charset="0"/>
                <a:ea typeface="ＭＳ Ｐゴシック" charset="-128"/>
              </a:rPr>
              <a:t>’</a:t>
            </a:r>
            <a:r>
              <a:rPr lang="en-US" altLang="ja-JP">
                <a:latin typeface="Times" charset="0"/>
                <a:ea typeface="ＭＳ Ｐゴシック" charset="-128"/>
              </a:rPr>
              <a:t>s right debt because its assets are constantly changing and debt plays a different role in a bank… it is more raw material than source of capital.</a:t>
            </a:r>
            <a:endParaRPr lang="en-US" altLang="x-none">
              <a:latin typeface="Times"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As emerging market companies, they had few choices a decade or so ago. Now, their choices have increased as corporate bond markets have opened up domestically and both firms have access to foreign capital markets.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ph type="sldImg"/>
          </p:nvPr>
        </p:nvSpPr>
        <p:spPr>
          <a:solidFill>
            <a:srgbClr val="FFFFFF"/>
          </a:solidFill>
          <a:ln/>
        </p:spPr>
      </p:sp>
      <p:sp>
        <p:nvSpPr>
          <p:cNvPr id="4710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Based upon what a typical investment looks like, assess the right type of debt for your firm….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30EC0E76-00E2-4B41-9283-98A3F7CA49BE}" type="slidenum">
              <a:rPr lang="en-US" altLang="x-none"/>
              <a:pPr/>
              <a:t>‹#›</a:t>
            </a:fld>
            <a:endParaRPr lang="en-US" altLang="x-none"/>
          </a:p>
        </p:txBody>
      </p:sp>
    </p:spTree>
    <p:extLst>
      <p:ext uri="{BB962C8B-B14F-4D97-AF65-F5344CB8AC3E}">
        <p14:creationId xmlns:p14="http://schemas.microsoft.com/office/powerpoint/2010/main" val="206272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472CCC8-CF89-964A-858F-392FD1F58F07}"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58B92BF6-B69F-F340-82F9-A12E57881CBE}" type="slidenum">
              <a:rPr lang="en-US" altLang="x-none"/>
              <a:pPr/>
              <a:t>‹#›</a:t>
            </a:fld>
            <a:endParaRPr lang="en-US" altLang="x-none"/>
          </a:p>
        </p:txBody>
      </p:sp>
    </p:spTree>
    <p:extLst>
      <p:ext uri="{BB962C8B-B14F-4D97-AF65-F5344CB8AC3E}">
        <p14:creationId xmlns:p14="http://schemas.microsoft.com/office/powerpoint/2010/main" val="133560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1"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C4BF2268-3D24-2E40-907E-6EC5ADE0D453}"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73634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3458547-33D3-CC41-9286-B28938A6DCE4}"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899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E3DEA5A-E69E-0349-B9D0-71A01A7B2FF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6132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5BEA194F-A8E4-894E-85CC-43AE512894CA}" type="slidenum">
              <a:rPr lang="en-US" altLang="x-none"/>
              <a:pPr/>
              <a:t>‹#›</a:t>
            </a:fld>
            <a:endParaRPr lang="en-US" altLang="x-none"/>
          </a:p>
        </p:txBody>
      </p:sp>
    </p:spTree>
    <p:extLst>
      <p:ext uri="{BB962C8B-B14F-4D97-AF65-F5344CB8AC3E}">
        <p14:creationId xmlns:p14="http://schemas.microsoft.com/office/powerpoint/2010/main" val="125813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35848BD-C1E6-5E4E-9913-41BE13C3F152}" type="slidenum">
              <a:rPr lang="en-US" altLang="x-none"/>
              <a:pPr/>
              <a:t>‹#›</a:t>
            </a:fld>
            <a:endParaRPr lang="en-US" altLang="x-none"/>
          </a:p>
        </p:txBody>
      </p:sp>
    </p:spTree>
    <p:extLst>
      <p:ext uri="{BB962C8B-B14F-4D97-AF65-F5344CB8AC3E}">
        <p14:creationId xmlns:p14="http://schemas.microsoft.com/office/powerpoint/2010/main" val="137900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7"/>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047FCB5-AD0D-6A4A-9794-6A8C77048105}" type="slidenum">
              <a:rPr lang="en-US" altLang="x-none"/>
              <a:pPr/>
              <a:t>‹#›</a:t>
            </a:fld>
            <a:endParaRPr lang="en-US" altLang="x-none"/>
          </a:p>
        </p:txBody>
      </p:sp>
    </p:spTree>
    <p:extLst>
      <p:ext uri="{BB962C8B-B14F-4D97-AF65-F5344CB8AC3E}">
        <p14:creationId xmlns:p14="http://schemas.microsoft.com/office/powerpoint/2010/main" val="1335887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1F359D49-A449-234A-8047-535986E53E2A}"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31166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C2CE86FA-E3E1-6947-B2FF-8FEC173AE9D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878563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B739A521-BBD4-EB42-B3FA-FCD5298DA43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6080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9F6C133-09A0-8E46-8389-FF2D0C0031FD}" type="slidenum">
              <a:rPr lang="en-US" altLang="x-none"/>
              <a:pPr/>
              <a:t>‹#›</a:t>
            </a:fld>
            <a:endParaRPr lang="en-US" altLang="x-none"/>
          </a:p>
        </p:txBody>
      </p:sp>
    </p:spTree>
    <p:extLst>
      <p:ext uri="{BB962C8B-B14F-4D97-AF65-F5344CB8AC3E}">
        <p14:creationId xmlns:p14="http://schemas.microsoft.com/office/powerpoint/2010/main" val="9235871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E8AD584F-D0B0-EC4D-A290-9FD44CB1DF50}"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54" r:id="rId5"/>
    <p:sldLayoutId id="2147484360" r:id="rId6"/>
    <p:sldLayoutId id="2147484361" r:id="rId7"/>
    <p:sldLayoutId id="2147484362" r:id="rId8"/>
    <p:sldLayoutId id="2147484363" r:id="rId9"/>
    <p:sldLayoutId id="2147484355" r:id="rId10"/>
    <p:sldLayoutId id="2147484364" r:id="rId11"/>
    <p:sldLayoutId id="2147484365" r:id="rId12"/>
  </p:sldLayoutIdLst>
  <p:hf sldNum="0" hdr="0" ft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The right financing</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The perfect financing for you. Yes, It exists!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Designing Debt: The Fundamental Principle</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2400">
                <a:ea typeface="ＭＳ Ｐゴシック" charset="-128"/>
              </a:rPr>
              <a:t>The objective in designing debt is to make the cash flows on debt match up as closely as possible with the cash flows that the firm makes on its assets.</a:t>
            </a:r>
          </a:p>
          <a:p>
            <a:pPr eaLnBrk="1" hangingPunct="1"/>
            <a:r>
              <a:rPr lang="en-US" altLang="x-none" sz="2400">
                <a:ea typeface="ＭＳ Ｐゴシック" charset="-128"/>
              </a:rPr>
              <a:t>By doing so, we reduce our risk of default, increase debt capacity and increase firm value.</a:t>
            </a:r>
          </a:p>
          <a:p>
            <a:pPr eaLnBrk="1" hangingPunct="1"/>
            <a:endParaRPr lang="en-US" altLang="x-none" sz="2400">
              <a:ea typeface="ＭＳ Ｐゴシック" charset="-128"/>
            </a:endParaRP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543300"/>
            <a:ext cx="3962400" cy="1355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4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600450"/>
            <a:ext cx="3832225" cy="132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461" name="TextBox 5"/>
          <p:cNvSpPr txBox="1">
            <a:spLocks noChangeArrowheads="1"/>
          </p:cNvSpPr>
          <p:nvPr/>
        </p:nvSpPr>
        <p:spPr bwMode="auto">
          <a:xfrm>
            <a:off x="1828800" y="314325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Unmatched Debt</a:t>
            </a:r>
          </a:p>
        </p:txBody>
      </p:sp>
      <p:sp>
        <p:nvSpPr>
          <p:cNvPr id="19462" name="Rectangle 6"/>
          <p:cNvSpPr>
            <a:spLocks noChangeArrowheads="1"/>
          </p:cNvSpPr>
          <p:nvPr/>
        </p:nvSpPr>
        <p:spPr bwMode="auto">
          <a:xfrm>
            <a:off x="6324600" y="314325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Matched Debt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 the perfect financing instrument</a:t>
            </a:r>
          </a:p>
        </p:txBody>
      </p:sp>
      <p:sp>
        <p:nvSpPr>
          <p:cNvPr id="21506"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perfect financing instrument will</a:t>
            </a:r>
          </a:p>
          <a:p>
            <a:pPr lvl="1" eaLnBrk="1" hangingPunct="1"/>
            <a:r>
              <a:rPr lang="en-US" altLang="x-none">
                <a:ea typeface="ＭＳ Ｐゴシック" charset="-128"/>
              </a:rPr>
              <a:t>Have all of the tax advantages of debt</a:t>
            </a:r>
          </a:p>
          <a:p>
            <a:pPr lvl="1" eaLnBrk="1" hangingPunct="1"/>
            <a:r>
              <a:rPr lang="en-US" altLang="x-none">
                <a:ea typeface="ＭＳ Ｐゴシック" charset="-128"/>
              </a:rPr>
              <a:t>While preserving the flexibility offered by equity</a:t>
            </a:r>
          </a:p>
          <a:p>
            <a:pPr lvl="1" eaLnBrk="1" hangingPunct="1"/>
            <a:endParaRPr lang="en-US" altLang="x-none">
              <a:ea typeface="ＭＳ Ｐゴシック" charset="-128"/>
            </a:endParaRPr>
          </a:p>
        </p:txBody>
      </p:sp>
      <p:pic>
        <p:nvPicPr>
          <p:cNvPr id="215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514600"/>
            <a:ext cx="7753350" cy="1635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Ensuring that you have not crossed the line drawn by the tax code</a:t>
            </a:r>
          </a:p>
        </p:txBody>
      </p:sp>
      <p:sp>
        <p:nvSpPr>
          <p:cNvPr id="2355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All of this design work is lost, however, if the security that you have designed does not deliver the tax benefits. </a:t>
            </a:r>
          </a:p>
          <a:p>
            <a:pPr eaLnBrk="1" hangingPunct="1"/>
            <a:r>
              <a:rPr lang="en-US" altLang="x-none">
                <a:ea typeface="ＭＳ Ｐゴシック" charset="-128"/>
              </a:rPr>
              <a:t>In addition, there may be a trade off between mismatching debt and getting greater tax benefits.</a:t>
            </a:r>
          </a:p>
          <a:p>
            <a:pPr eaLnBrk="1" hangingPunct="1"/>
            <a:endParaRPr lang="en-US" altLang="x-none">
              <a:ea typeface="ＭＳ Ｐゴシック" charset="-128"/>
            </a:endParaRPr>
          </a:p>
          <a:p>
            <a:pPr eaLnBrk="1" hangingPunct="1"/>
            <a:endParaRPr lang="en-US" altLang="x-none">
              <a:ea typeface="ＭＳ Ｐゴシック" charset="-128"/>
            </a:endParaRPr>
          </a:p>
        </p:txBody>
      </p:sp>
      <p:pic>
        <p:nvPicPr>
          <p:cNvPr id="235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67150"/>
            <a:ext cx="7753350" cy="706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While keeping equity research analysts, ratings agencies and regulators applauding</a:t>
            </a: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sz="2400">
                <a:ea typeface="ＭＳ Ｐゴシック" charset="-128"/>
              </a:rPr>
              <a:t>Ratings agencies want companies to issue equity, since it makes them safer.</a:t>
            </a:r>
          </a:p>
          <a:p>
            <a:pPr eaLnBrk="1" hangingPunct="1"/>
            <a:r>
              <a:rPr lang="en-US" altLang="x-none" sz="2400">
                <a:ea typeface="ＭＳ Ｐゴシック" charset="-128"/>
              </a:rPr>
              <a:t> Equity research analysts want them not to issue equity because it dilutes earnings per share. </a:t>
            </a:r>
          </a:p>
          <a:p>
            <a:pPr eaLnBrk="1" hangingPunct="1"/>
            <a:r>
              <a:rPr lang="en-US" altLang="x-none" sz="2400">
                <a:ea typeface="ＭＳ Ｐゴシック" charset="-128"/>
              </a:rPr>
              <a:t>Regulatory authorities want to ensure that you meet their requirements in terms of capital ratios (usually book value). Financing that leaves all three groups happy is nirvana.</a:t>
            </a:r>
          </a:p>
          <a:p>
            <a:pPr eaLnBrk="1" hangingPunct="1"/>
            <a:endParaRPr lang="en-US" altLang="x-none" sz="2400">
              <a:ea typeface="ＭＳ Ｐゴシック" charset="-128"/>
            </a:endParaRPr>
          </a:p>
        </p:txBody>
      </p:sp>
      <p:pic>
        <p:nvPicPr>
          <p:cNvPr id="256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43350"/>
            <a:ext cx="7753350" cy="722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Debt or Equity: The Strange Case of Trust Preferred</a:t>
            </a:r>
          </a:p>
        </p:txBody>
      </p:sp>
      <p:sp>
        <p:nvSpPr>
          <p:cNvPr id="41574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Trust preferred stock has</a:t>
            </a:r>
          </a:p>
          <a:p>
            <a:pPr lvl="1" eaLnBrk="1" hangingPunct="1">
              <a:buFont typeface="Wingdings 2" charset="0"/>
              <a:buChar char=""/>
              <a:defRPr/>
            </a:pPr>
            <a:r>
              <a:rPr lang="en-US" dirty="0" smtClean="0"/>
              <a:t>A fixed dividend payment, specified at the time of the issue</a:t>
            </a:r>
          </a:p>
          <a:p>
            <a:pPr lvl="1" eaLnBrk="1" hangingPunct="1">
              <a:buFont typeface="Wingdings 2" charset="0"/>
              <a:buChar char=""/>
              <a:defRPr/>
            </a:pPr>
            <a:r>
              <a:rPr lang="en-US" dirty="0" smtClean="0"/>
              <a:t>That is tax deductible</a:t>
            </a:r>
          </a:p>
          <a:p>
            <a:pPr lvl="1" eaLnBrk="1" hangingPunct="1">
              <a:buFont typeface="Wingdings 2" charset="0"/>
              <a:buChar char=""/>
              <a:defRPr/>
            </a:pPr>
            <a:r>
              <a:rPr lang="en-US" dirty="0" smtClean="0"/>
              <a:t>And failing to make the payment can give preferred stockholders </a:t>
            </a:r>
            <a:r>
              <a:rPr lang="en-US" smtClean="0"/>
              <a:t>voting rights.</a:t>
            </a:r>
            <a:endParaRPr lang="en-US" dirty="0" smtClean="0"/>
          </a:p>
          <a:p>
            <a:pPr eaLnBrk="1" hangingPunct="1">
              <a:buFont typeface="Wingdings" charset="0"/>
              <a:buChar char=""/>
              <a:defRPr/>
            </a:pPr>
            <a:r>
              <a:rPr lang="en-US" dirty="0" smtClean="0"/>
              <a:t>When trust preferred was first created, ratings agencies treated it as equity. As they have become more savvy, ratings agencies have started giving firms only partial equity credit for trust preferred. </a:t>
            </a:r>
          </a:p>
          <a:p>
            <a:pPr eaLnBrk="1" hangingPunct="1">
              <a:buFont typeface="Wingdings" charset="0"/>
              <a:buChar char=""/>
              <a:defRPr/>
            </a:pPr>
            <a:r>
              <a:rPr lang="en-US" dirty="0" smtClean="0"/>
              <a:t>Assuming that trust preferred stock gets treated as equity by ratings agencies, which of the following firms is the most appropriate firm to be issuing it?</a:t>
            </a:r>
          </a:p>
          <a:p>
            <a:pPr marL="823913" lvl="1" indent="-457200" eaLnBrk="1" hangingPunct="1">
              <a:buFont typeface="+mj-lt"/>
              <a:buAutoNum type="alphaLcPeriod"/>
              <a:defRPr/>
            </a:pPr>
            <a:r>
              <a:rPr lang="en-US" dirty="0" smtClean="0"/>
              <a:t>A firm that is under levered, but has a rating constraint that would be violated if it moved to its optimal</a:t>
            </a:r>
          </a:p>
          <a:p>
            <a:pPr marL="823913" lvl="1" indent="-457200" eaLnBrk="1" hangingPunct="1">
              <a:buFont typeface="+mj-lt"/>
              <a:buAutoNum type="alphaLcPeriod"/>
              <a:defRPr/>
            </a:pPr>
            <a:r>
              <a:rPr lang="en-US" dirty="0" smtClean="0"/>
              <a:t>A firm that is over levered that is unable to issue debt because of the rating agency concerns.</a:t>
            </a:r>
          </a:p>
          <a:p>
            <a:pPr eaLnBrk="1" hangingPunct="1">
              <a:buFont typeface="Wingdings" charset="0"/>
              <a:buChar char=""/>
              <a:defRPr/>
            </a:pPr>
            <a:endParaRPr lang="en-US" dirty="0" smtClean="0"/>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Soothe bondholder fears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There are some firms that face skepticism from bondholders when they go out to raise debt, because</a:t>
            </a:r>
          </a:p>
          <a:p>
            <a:pPr lvl="1" eaLnBrk="1" hangingPunct="1"/>
            <a:r>
              <a:rPr lang="en-US" altLang="x-none" sz="2000">
                <a:ea typeface="ＭＳ Ｐゴシック" charset="-128"/>
              </a:rPr>
              <a:t>Of their past history of defaults or other actions</a:t>
            </a:r>
          </a:p>
          <a:p>
            <a:pPr lvl="1" eaLnBrk="1" hangingPunct="1"/>
            <a:r>
              <a:rPr lang="en-US" altLang="x-none" sz="2000">
                <a:ea typeface="ＭＳ Ｐゴシック" charset="-128"/>
              </a:rPr>
              <a:t>They are small firms without any borrowing history</a:t>
            </a:r>
          </a:p>
          <a:p>
            <a:pPr eaLnBrk="1" hangingPunct="1"/>
            <a:r>
              <a:rPr lang="en-US" altLang="x-none" sz="2000">
                <a:ea typeface="ＭＳ Ｐゴシック" charset="-128"/>
              </a:rPr>
              <a:t>Bondholders tend to demand much higher interest rates from these firms to reflect these concerns.</a:t>
            </a:r>
          </a:p>
          <a:p>
            <a:pPr eaLnBrk="1" hangingPunct="1"/>
            <a:endParaRPr lang="en-US" altLang="x-none" sz="2000">
              <a:ea typeface="ＭＳ Ｐゴシック" charset="-128"/>
            </a:endParaRPr>
          </a:p>
        </p:txBody>
      </p:sp>
      <p:pic>
        <p:nvPicPr>
          <p:cNvPr id="296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33750"/>
            <a:ext cx="7753350" cy="7127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t>And do not lock in market mistakes that work against you</a:t>
            </a:r>
          </a:p>
        </p:txBody>
      </p:sp>
      <p:sp>
        <p:nvSpPr>
          <p:cNvPr id="41984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Ratings agencies can sometimes under rate a firm, and markets can underprice a firm</a:t>
            </a:r>
            <a:r>
              <a:rPr lang="ja-JP" altLang="en-US" sz="2000">
                <a:ea typeface="ＭＳ Ｐゴシック" charset="-128"/>
              </a:rPr>
              <a:t>’</a:t>
            </a:r>
            <a:r>
              <a:rPr lang="en-US" altLang="ja-JP" sz="2000">
                <a:ea typeface="ＭＳ Ｐゴシック" charset="-128"/>
              </a:rPr>
              <a:t>s stock or bonds. If this occurs, firms should not lock in these mistakes by issuing securities for the long term. In particular, </a:t>
            </a:r>
          </a:p>
          <a:p>
            <a:pPr lvl="1" eaLnBrk="1" hangingPunct="1">
              <a:lnSpc>
                <a:spcPct val="80000"/>
              </a:lnSpc>
            </a:pPr>
            <a:r>
              <a:rPr lang="en-US" altLang="x-none" sz="1700">
                <a:ea typeface="ＭＳ Ｐゴシック" charset="-128"/>
              </a:rPr>
              <a:t>Issuing equity or equity based products (including convertibles), when equity is under priced transfers wealth from existing stockholders to the new stockholders</a:t>
            </a:r>
          </a:p>
          <a:p>
            <a:pPr lvl="1" eaLnBrk="1" hangingPunct="1">
              <a:lnSpc>
                <a:spcPct val="80000"/>
              </a:lnSpc>
            </a:pPr>
            <a:r>
              <a:rPr lang="en-US" altLang="x-none" sz="1700">
                <a:ea typeface="ＭＳ Ｐゴシック" charset="-128"/>
              </a:rPr>
              <a:t>Issuing long term debt when a firm is under rated locks in rates at levels that are far too high, given the firm</a:t>
            </a:r>
            <a:r>
              <a:rPr lang="ja-JP" altLang="en-US" sz="1700">
                <a:ea typeface="ＭＳ Ｐゴシック" charset="-128"/>
              </a:rPr>
              <a:t>’</a:t>
            </a:r>
            <a:r>
              <a:rPr lang="en-US" altLang="ja-JP" sz="1700">
                <a:ea typeface="ＭＳ Ｐゴシック" charset="-128"/>
              </a:rPr>
              <a:t>s default risk.</a:t>
            </a:r>
          </a:p>
          <a:p>
            <a:pPr eaLnBrk="1" hangingPunct="1">
              <a:lnSpc>
                <a:spcPct val="80000"/>
              </a:lnSpc>
            </a:pPr>
            <a:r>
              <a:rPr lang="en-US" altLang="x-none" sz="2000">
                <a:ea typeface="ＭＳ Ｐゴシック" charset="-128"/>
              </a:rPr>
              <a:t>What is the solution</a:t>
            </a:r>
          </a:p>
          <a:p>
            <a:pPr lvl="1" eaLnBrk="1" hangingPunct="1">
              <a:lnSpc>
                <a:spcPct val="80000"/>
              </a:lnSpc>
            </a:pPr>
            <a:r>
              <a:rPr lang="en-US" altLang="x-none" sz="1700">
                <a:ea typeface="ＭＳ Ｐゴシック" charset="-128"/>
              </a:rPr>
              <a:t>if you need to use equity?</a:t>
            </a:r>
          </a:p>
          <a:p>
            <a:pPr lvl="1" eaLnBrk="1" hangingPunct="1">
              <a:lnSpc>
                <a:spcPct val="80000"/>
              </a:lnSpc>
            </a:pPr>
            <a:r>
              <a:rPr lang="en-US" altLang="x-none" sz="1700">
                <a:ea typeface="ＭＳ Ｐゴシック" charset="-128"/>
              </a:rPr>
              <a:t>if you need to use debt?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Designing Disney</a:t>
            </a:r>
            <a:r>
              <a:rPr lang="ja-JP" altLang="en-US">
                <a:ea typeface="ＭＳ Ｐゴシック" charset="-128"/>
              </a:rPr>
              <a:t>’</a:t>
            </a:r>
            <a:r>
              <a:rPr lang="en-US" altLang="ja-JP">
                <a:ea typeface="ＭＳ Ｐゴシック" charset="-128"/>
              </a:rPr>
              <a:t>s Debt</a:t>
            </a:r>
            <a:endParaRPr lang="en-US" altLang="x-none">
              <a:ea typeface="ＭＳ Ｐゴシック" charset="-128"/>
            </a:endParaRPr>
          </a:p>
        </p:txBody>
      </p:sp>
      <p:graphicFrame>
        <p:nvGraphicFramePr>
          <p:cNvPr id="33794" name="Content Placeholder 6"/>
          <p:cNvGraphicFramePr>
            <a:graphicFrameLocks noGrp="1" noChangeAspect="1"/>
          </p:cNvGraphicFramePr>
          <p:nvPr>
            <p:ph sz="quarter" idx="1"/>
          </p:nvPr>
        </p:nvGraphicFramePr>
        <p:xfrm>
          <a:off x="873125" y="1371600"/>
          <a:ext cx="7581900" cy="3360738"/>
        </p:xfrm>
        <a:graphic>
          <a:graphicData uri="http://schemas.openxmlformats.org/presentationml/2006/ole">
            <mc:AlternateContent xmlns:mc="http://schemas.openxmlformats.org/markup-compatibility/2006">
              <mc:Choice xmlns:v="urn:schemas-microsoft-com:vml" Requires="v">
                <p:oleObj spid="_x0000_s33795" name="Document" r:id="rId5" imgW="8382000" imgH="4953000" progId="Word.Document.12">
                  <p:embed/>
                </p:oleObj>
              </mc:Choice>
              <mc:Fallback>
                <p:oleObj name="Document" r:id="rId5" imgW="8382000" imgH="4953000" progId="Word.Document.12">
                  <p:embed/>
                  <p:pic>
                    <p:nvPicPr>
                      <p:cNvPr id="0" name="Content Placeholder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125" y="1371600"/>
                        <a:ext cx="7581900" cy="336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Recommendations for Disney</a:t>
            </a:r>
          </a:p>
        </p:txBody>
      </p:sp>
      <p:sp>
        <p:nvSpPr>
          <p:cNvPr id="4239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The debt issued should be long term and should have duration of about 4 to 5 years.</a:t>
            </a:r>
          </a:p>
          <a:p>
            <a:pPr eaLnBrk="1" hangingPunct="1">
              <a:lnSpc>
                <a:spcPct val="80000"/>
              </a:lnSpc>
            </a:pPr>
            <a:r>
              <a:rPr lang="en-US" altLang="x-none" sz="2000">
                <a:ea typeface="ＭＳ Ｐゴシック" charset="-128"/>
              </a:rPr>
              <a:t>A significant portion of the debt should be floating rate debt, reflecting Disney</a:t>
            </a:r>
            <a:r>
              <a:rPr lang="ja-JP" altLang="en-US" sz="2000">
                <a:ea typeface="ＭＳ Ｐゴシック" charset="-128"/>
              </a:rPr>
              <a:t>’</a:t>
            </a:r>
            <a:r>
              <a:rPr lang="en-US" altLang="ja-JP" sz="2000">
                <a:ea typeface="ＭＳ Ｐゴシック" charset="-128"/>
              </a:rPr>
              <a:t>s capacity to pass inflation through to its customers and the fact that operating income tends to increase as interest rates go up.</a:t>
            </a:r>
          </a:p>
          <a:p>
            <a:pPr eaLnBrk="1" hangingPunct="1">
              <a:lnSpc>
                <a:spcPct val="80000"/>
              </a:lnSpc>
            </a:pPr>
            <a:r>
              <a:rPr lang="en-US" altLang="x-none" sz="2000">
                <a:ea typeface="ＭＳ Ｐゴシック" charset="-128"/>
              </a:rPr>
              <a:t>Given Disney</a:t>
            </a:r>
            <a:r>
              <a:rPr lang="ja-JP" altLang="en-US" sz="2000">
                <a:ea typeface="ＭＳ Ｐゴシック" charset="-128"/>
              </a:rPr>
              <a:t>’</a:t>
            </a:r>
            <a:r>
              <a:rPr lang="en-US" altLang="ja-JP" sz="2000">
                <a:ea typeface="ＭＳ Ｐゴシック" charset="-128"/>
              </a:rPr>
              <a:t>s sensitivity to a stronger dollar, a portion of the debt should be in foreign currencies. The specific currency used and the magnitude of the foreign currency debt should reflect where Disney makes its revenues. Based upon 2013 numbers at least, this would indicate that about 18% of its debt should be foreign currency debt. As its broadcasting businesses expand into Latin America, it may want to consider using either Mexican Peso or Brazilian Real debt as well.</a:t>
            </a: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Analyzing Disney</a:t>
            </a:r>
            <a:r>
              <a:rPr lang="ja-JP" altLang="en-US">
                <a:ea typeface="ＭＳ Ｐゴシック" charset="-128"/>
              </a:rPr>
              <a:t>’</a:t>
            </a:r>
            <a:r>
              <a:rPr lang="en-US" altLang="ja-JP">
                <a:ea typeface="ＭＳ Ｐゴシック" charset="-128"/>
              </a:rPr>
              <a:t>s Current Debt</a:t>
            </a:r>
            <a:endParaRPr lang="en-US" altLang="x-none">
              <a:ea typeface="ＭＳ Ｐゴシック" charset="-128"/>
            </a:endParaRPr>
          </a:p>
        </p:txBody>
      </p:sp>
      <p:sp>
        <p:nvSpPr>
          <p:cNvPr id="425986" name="Rectangle 3"/>
          <p:cNvSpPr>
            <a:spLocks noGrp="1" noChangeArrowheads="1"/>
          </p:cNvSpPr>
          <p:nvPr>
            <p:ph sz="quarter" idx="1"/>
          </p:nvPr>
        </p:nvSpPr>
        <p:spPr>
          <a:xfrm>
            <a:off x="612775" y="1200150"/>
            <a:ext cx="8153400" cy="3371850"/>
          </a:xfrm>
        </p:spPr>
        <p:txBody>
          <a:bodyPr>
            <a:normAutofit/>
          </a:bodyPr>
          <a:lstStyle/>
          <a:p>
            <a:pPr>
              <a:lnSpc>
                <a:spcPct val="80000"/>
              </a:lnSpc>
            </a:pPr>
            <a:r>
              <a:rPr lang="en-US" altLang="x-none" sz="1800">
                <a:ea typeface="ＭＳ Ｐゴシック" charset="-128"/>
              </a:rPr>
              <a:t>Disney has $14.3 billion in interest-bearing debt with a face-value weighted average maturity of 7.92 years. Allowing for the fact that the maturity of debt is higher than the duration, this would indicate that Disney</a:t>
            </a:r>
            <a:r>
              <a:rPr lang="en-US" altLang="en-US" sz="1800">
                <a:ea typeface="ＭＳ Ｐゴシック" charset="-128"/>
              </a:rPr>
              <a:t>’</a:t>
            </a:r>
            <a:r>
              <a:rPr lang="en-US" altLang="x-none" sz="1800">
                <a:ea typeface="ＭＳ Ｐゴシック" charset="-128"/>
              </a:rPr>
              <a:t>s debt may be a little longer than would be optimal, but not by much.</a:t>
            </a:r>
          </a:p>
          <a:p>
            <a:pPr>
              <a:lnSpc>
                <a:spcPct val="80000"/>
              </a:lnSpc>
            </a:pPr>
            <a:r>
              <a:rPr lang="en-US" altLang="x-none" sz="1800">
                <a:ea typeface="ＭＳ Ｐゴシック" charset="-128"/>
              </a:rPr>
              <a:t>Of the debt, about 5.49% of the debt is in non-US dollar currencies (Indian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x-none" sz="1800">
                <a:ea typeface="ＭＳ Ｐゴシック" charset="-128"/>
              </a:rPr>
              <a:t>Disney has no convertible debt and about 5.67% of its debt is floating rate debt, which looks low, given the company</a:t>
            </a:r>
            <a:r>
              <a:rPr lang="en-US" altLang="en-US" sz="1800">
                <a:ea typeface="ＭＳ Ｐゴシック" charset="-128"/>
              </a:rPr>
              <a:t>’</a:t>
            </a:r>
            <a:r>
              <a:rPr lang="en-US" altLang="x-none" sz="1800">
                <a:ea typeface="ＭＳ Ｐゴシック" charset="-128"/>
              </a:rPr>
              <a:t>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Adjusting Debt at Disney</a:t>
            </a:r>
          </a:p>
        </p:txBody>
      </p:sp>
      <p:sp>
        <p:nvSpPr>
          <p:cNvPr id="428034" name="Rectangle 3"/>
          <p:cNvSpPr>
            <a:spLocks noGrp="1" noChangeArrowheads="1"/>
          </p:cNvSpPr>
          <p:nvPr>
            <p:ph sz="quarter" idx="1"/>
          </p:nvPr>
        </p:nvSpPr>
        <p:spPr>
          <a:xfrm>
            <a:off x="612775" y="1200150"/>
            <a:ext cx="8153400" cy="3371850"/>
          </a:xfrm>
        </p:spPr>
        <p:txBody>
          <a:bodyPr>
            <a:normAutofit/>
          </a:bodyPr>
          <a:lstStyle/>
          <a:p>
            <a:pPr>
              <a:lnSpc>
                <a:spcPct val="80000"/>
              </a:lnSpc>
            </a:pPr>
            <a:r>
              <a:rPr lang="en-US" altLang="x-none" sz="2600">
                <a:ea typeface="ＭＳ Ｐゴシック" charset="-128"/>
              </a:rPr>
              <a:t>It can swap some of its existing fixed rate, dollar debt for floating rate, foreign currency debt. Given Disney</a:t>
            </a:r>
            <a:r>
              <a:rPr lang="en-US" altLang="en-US" sz="2600">
                <a:ea typeface="ＭＳ Ｐゴシック" charset="-128"/>
              </a:rPr>
              <a:t>’</a:t>
            </a:r>
            <a:r>
              <a:rPr lang="en-US" altLang="x-none" sz="2600">
                <a:ea typeface="ＭＳ Ｐゴシック" charset="-128"/>
              </a:rPr>
              <a:t>s standing in financial markets and its large market capitalization, this should not be difficult to do.</a:t>
            </a:r>
          </a:p>
          <a:p>
            <a:pPr>
              <a:lnSpc>
                <a:spcPct val="80000"/>
              </a:lnSpc>
            </a:pPr>
            <a:r>
              <a:rPr lang="en-US" altLang="x-none" sz="2600">
                <a:ea typeface="ＭＳ Ｐゴシック" charset="-128"/>
              </a:rPr>
              <a:t>If Disney is planning new debt issues, either to get to a higher debt ratio or to fund new investments, it can use primarily floating rate, foreign currency debt to fund these new investments. Although it may be mismatching the funding on these investments, its debt matching will become better at the company level.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Debt Design for Bookscape &amp; Vale</a:t>
            </a:r>
          </a:p>
        </p:txBody>
      </p:sp>
      <p:sp>
        <p:nvSpPr>
          <p:cNvPr id="2" name="Content Placeholder 1"/>
          <p:cNvSpPr>
            <a:spLocks noGrp="1"/>
          </p:cNvSpPr>
          <p:nvPr>
            <p:ph sz="quarter" idx="1"/>
          </p:nvPr>
        </p:nvSpPr>
        <p:spPr>
          <a:xfrm>
            <a:off x="612775" y="1200150"/>
            <a:ext cx="8153400" cy="3371850"/>
          </a:xfrm>
        </p:spPr>
        <p:txBody>
          <a:bodyPr>
            <a:normAutofit/>
          </a:bodyPr>
          <a:lstStyle/>
          <a:p>
            <a:pPr>
              <a:lnSpc>
                <a:spcPct val="80000"/>
              </a:lnSpc>
            </a:pPr>
            <a:r>
              <a:rPr lang="en-US" altLang="x-none" sz="1900" i="1">
                <a:ea typeface="ＭＳ Ｐゴシック" charset="-128"/>
              </a:rPr>
              <a:t>Bookscape:</a:t>
            </a:r>
            <a:r>
              <a:rPr lang="en-US" altLang="x-none" sz="1900">
                <a:ea typeface="ＭＳ Ｐゴシック" charset="-128"/>
              </a:rPr>
              <a:t> Given Bookscape</a:t>
            </a:r>
            <a:r>
              <a:rPr lang="en-US" altLang="en-US" sz="1900">
                <a:ea typeface="ＭＳ Ｐゴシック" charset="-128"/>
              </a:rPr>
              <a:t>’</a:t>
            </a:r>
            <a:r>
              <a:rPr lang="en-US" altLang="x-none" sz="1900">
                <a:ea typeface="ＭＳ Ｐゴシック" charset="-128"/>
              </a:rPr>
              <a:t>s dependence on revenues at its New York bookstore, we would design the debt to be </a:t>
            </a:r>
          </a:p>
          <a:p>
            <a:pPr marL="366713" lvl="1" indent="0">
              <a:lnSpc>
                <a:spcPct val="80000"/>
              </a:lnSpc>
              <a:buFont typeface="Wingdings 2" charset="2"/>
              <a:buNone/>
            </a:pPr>
            <a:r>
              <a:rPr lang="en-US" altLang="x-none" sz="1900" u="sng">
                <a:ea typeface="ＭＳ Ｐゴシック" charset="-128"/>
              </a:rPr>
              <a:t>Recommendation</a:t>
            </a:r>
            <a:r>
              <a:rPr lang="en-US" altLang="x-none" sz="1900">
                <a:ea typeface="ＭＳ Ｐゴシック" charset="-128"/>
              </a:rPr>
              <a:t>: Long-term, dollar denominated, fixed rate debt</a:t>
            </a:r>
          </a:p>
          <a:p>
            <a:pPr marL="366713" lvl="1" indent="0">
              <a:lnSpc>
                <a:spcPct val="80000"/>
              </a:lnSpc>
              <a:buFont typeface="Wingdings 2" charset="2"/>
              <a:buNone/>
            </a:pPr>
            <a:r>
              <a:rPr lang="en-US" altLang="x-none" sz="1900" u="sng">
                <a:ea typeface="ＭＳ Ｐゴシック" charset="-128"/>
              </a:rPr>
              <a:t>Actual</a:t>
            </a:r>
            <a:r>
              <a:rPr lang="en-US" altLang="x-none" sz="1900">
                <a:ea typeface="ＭＳ Ｐゴシック" charset="-128"/>
              </a:rPr>
              <a:t>: Long term operating lease on the store</a:t>
            </a:r>
            <a:endParaRPr lang="en-US" altLang="x-none" sz="2600">
              <a:ea typeface="ＭＳ Ｐゴシック" charset="-128"/>
            </a:endParaRPr>
          </a:p>
          <a:p>
            <a:pPr>
              <a:lnSpc>
                <a:spcPct val="80000"/>
              </a:lnSpc>
            </a:pPr>
            <a:r>
              <a:rPr lang="en-US" altLang="x-none" sz="1900" i="1">
                <a:ea typeface="ＭＳ Ｐゴシック" charset="-128"/>
              </a:rPr>
              <a:t>Vale:</a:t>
            </a:r>
            <a:r>
              <a:rPr lang="en-US" altLang="x-none" sz="1900">
                <a:ea typeface="ＭＳ Ｐゴシック" charset="-128"/>
              </a:rPr>
              <a:t> Vale</a:t>
            </a:r>
            <a:r>
              <a:rPr lang="en-US" altLang="en-US" sz="1900">
                <a:ea typeface="ＭＳ Ｐゴシック" charset="-128"/>
              </a:rPr>
              <a:t>’</a:t>
            </a:r>
            <a:r>
              <a:rPr lang="en-US" altLang="x-none" sz="1900">
                <a:ea typeface="ＭＳ Ｐゴシック" charset="-128"/>
              </a:rPr>
              <a:t>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lnSpc>
                <a:spcPct val="80000"/>
              </a:lnSpc>
            </a:pPr>
            <a:r>
              <a:rPr lang="en-US" altLang="x-none" sz="1700" u="sng">
                <a:ea typeface="ＭＳ Ｐゴシック" charset="-128"/>
              </a:rPr>
              <a:t>Recommendation</a:t>
            </a:r>
            <a:r>
              <a:rPr lang="en-US" altLang="x-none" sz="1700">
                <a:ea typeface="ＭＳ Ｐゴシック" charset="-128"/>
              </a:rPr>
              <a:t>: Long term, dollar-denominated debt (with hedging of local currency risk exposure) and if possible, tied to commodity prices.</a:t>
            </a:r>
          </a:p>
          <a:p>
            <a:pPr marL="366713" lvl="1" indent="0">
              <a:lnSpc>
                <a:spcPct val="80000"/>
              </a:lnSpc>
            </a:pPr>
            <a:r>
              <a:rPr lang="en-US" altLang="x-none" sz="1700" u="sng">
                <a:ea typeface="ＭＳ Ｐゴシック" charset="-128"/>
              </a:rPr>
              <a:t>Actual</a:t>
            </a:r>
            <a:r>
              <a:rPr lang="en-US" altLang="x-none" sz="1700">
                <a:ea typeface="ＭＳ Ｐゴシック"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r>
              <a:rPr lang="en-US" altLang="x-none">
                <a:ea typeface="ＭＳ Ｐゴシック" charset="-128"/>
              </a:rPr>
              <a:t>And for Tata Motors and Baidu</a:t>
            </a:r>
          </a:p>
        </p:txBody>
      </p:sp>
      <p:sp>
        <p:nvSpPr>
          <p:cNvPr id="3" name="Content Placeholder 2"/>
          <p:cNvSpPr>
            <a:spLocks noGrp="1"/>
          </p:cNvSpPr>
          <p:nvPr>
            <p:ph sz="quarter" idx="1"/>
          </p:nvPr>
        </p:nvSpPr>
        <p:spPr>
          <a:xfrm>
            <a:off x="612775" y="1200150"/>
            <a:ext cx="8153400" cy="3371850"/>
          </a:xfrm>
        </p:spPr>
        <p:txBody>
          <a:bodyPr>
            <a:normAutofit/>
          </a:bodyPr>
          <a:lstStyle/>
          <a:p>
            <a:pPr>
              <a:lnSpc>
                <a:spcPct val="80000"/>
              </a:lnSpc>
            </a:pPr>
            <a:r>
              <a:rPr lang="en-US" altLang="x-none" sz="1800" i="1">
                <a:ea typeface="ＭＳ Ｐゴシック" charset="-128"/>
              </a:rPr>
              <a:t>Tata Motors</a:t>
            </a:r>
            <a:r>
              <a:rPr lang="en-US" altLang="x-none" sz="1800">
                <a:ea typeface="ＭＳ Ｐゴシック" charset="-128"/>
              </a:rPr>
              <a:t>: As an manufacturing firm, with big chunks of its of its revenues coming from India and China (about 24% apiece) and the rest spread across developed markets.</a:t>
            </a:r>
          </a:p>
          <a:p>
            <a:pPr lvl="1">
              <a:lnSpc>
                <a:spcPct val="80000"/>
              </a:lnSpc>
            </a:pPr>
            <a:r>
              <a:rPr lang="en-US" altLang="x-none" sz="1500" u="sng">
                <a:ea typeface="ＭＳ Ｐゴシック" charset="-128"/>
              </a:rPr>
              <a:t>Recommendation</a:t>
            </a:r>
            <a:r>
              <a:rPr lang="en-US" altLang="x-none" sz="1500">
                <a:ea typeface="ＭＳ Ｐゴシック" charset="-128"/>
              </a:rPr>
              <a:t>: Medium to long term, fixed rate debt in a mix of currencies reflecting operations.</a:t>
            </a:r>
          </a:p>
          <a:p>
            <a:pPr lvl="1">
              <a:lnSpc>
                <a:spcPct val="80000"/>
              </a:lnSpc>
            </a:pPr>
            <a:r>
              <a:rPr lang="en-US" altLang="x-none" sz="1500" u="sng">
                <a:ea typeface="ＭＳ Ｐゴシック" charset="-128"/>
              </a:rPr>
              <a:t>Actual</a:t>
            </a:r>
            <a:r>
              <a:rPr lang="en-US" altLang="x-none" sz="1500">
                <a:ea typeface="ＭＳ Ｐゴシック" charset="-128"/>
              </a:rPr>
              <a:t>:  The existing debt at Tata Motors is a mix of Indian rupee debt (about 71%) and Euro debt (about 29%), with an average maturity of 5.33 years and it is almost entirely fixed rate debt.</a:t>
            </a:r>
          </a:p>
          <a:p>
            <a:pPr>
              <a:lnSpc>
                <a:spcPct val="80000"/>
              </a:lnSpc>
            </a:pPr>
            <a:r>
              <a:rPr lang="en-US" altLang="x-none" sz="1800" i="1">
                <a:ea typeface="ＭＳ Ｐゴシック" charset="-128"/>
              </a:rPr>
              <a:t>Baidu:</a:t>
            </a:r>
            <a:r>
              <a:rPr lang="en-US" altLang="x-none" sz="1800">
                <a:ea typeface="ＭＳ Ｐゴシック" charset="-128"/>
              </a:rPr>
              <a:t> Baidu has relatively little debt at the moment, reflecting its status as a young, technology company. </a:t>
            </a:r>
          </a:p>
          <a:p>
            <a:pPr lvl="1">
              <a:lnSpc>
                <a:spcPct val="80000"/>
              </a:lnSpc>
            </a:pPr>
            <a:r>
              <a:rPr lang="en-US" altLang="x-none" sz="1500" u="sng">
                <a:ea typeface="ＭＳ Ｐゴシック" charset="-128"/>
              </a:rPr>
              <a:t>Recommendation</a:t>
            </a:r>
            <a:r>
              <a:rPr lang="en-US" altLang="x-none" sz="1500">
                <a:ea typeface="ＭＳ Ｐゴシック" charset="-128"/>
              </a:rPr>
              <a:t>: Convertible, Chinese Yuan debt. </a:t>
            </a:r>
          </a:p>
          <a:p>
            <a:pPr lvl="1">
              <a:lnSpc>
                <a:spcPct val="80000"/>
              </a:lnSpc>
            </a:pPr>
            <a:r>
              <a:rPr lang="en-US" altLang="x-none" sz="1500" u="sng">
                <a:ea typeface="ＭＳ Ｐゴシック" charset="-128"/>
              </a:rPr>
              <a:t>Actual</a:t>
            </a:r>
            <a:r>
              <a:rPr lang="en-US" altLang="x-none" sz="1500">
                <a:ea typeface="ＭＳ Ｐゴシック" charset="-128"/>
              </a:rPr>
              <a:t>: About 82% of Baidu</a:t>
            </a:r>
            <a:r>
              <a:rPr lang="en-US" altLang="en-US" sz="1500">
                <a:ea typeface="ＭＳ Ｐゴシック" charset="-128"/>
              </a:rPr>
              <a:t>’</a:t>
            </a:r>
            <a:r>
              <a:rPr lang="en-US" altLang="x-none" sz="1500">
                <a:ea typeface="ＭＳ Ｐゴシック" charset="-128"/>
              </a:rPr>
              <a:t>s debt is in US dollars and Euros currently, with an average maturity of 5.80 years. A small portion is floating rate debt, but very little of the debt is convertible. </a:t>
            </a:r>
          </a:p>
          <a:p>
            <a:pPr>
              <a:lnSpc>
                <a:spcPct val="80000"/>
              </a:lnSpc>
            </a:pPr>
            <a:endParaRPr lang="en-US" altLang="x-none" sz="1800">
              <a:ea typeface="ＭＳ Ｐゴシック"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171450"/>
            <a:ext cx="8153400" cy="742950"/>
          </a:xfrm>
        </p:spPr>
        <p:txBody>
          <a:bodyPr>
            <a:normAutofit fontScale="90000"/>
          </a:bodyPr>
          <a:lstStyle/>
          <a:p>
            <a:pPr eaLnBrk="1" hangingPunct="1">
              <a:defRPr/>
            </a:pPr>
            <a:r>
              <a:rPr lang="en-US" dirty="0">
                <a:latin typeface="Wingdings" charset="0"/>
                <a:cs typeface="Wingdings" charset="0"/>
              </a:rPr>
              <a:t>6</a:t>
            </a:r>
            <a:r>
              <a:rPr lang="en-US" dirty="0"/>
              <a:t>  Application Test: Choosing your Financing Type</a:t>
            </a:r>
          </a:p>
        </p:txBody>
      </p:sp>
      <p:sp>
        <p:nvSpPr>
          <p:cNvPr id="430082"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dirty="0" smtClean="0"/>
              <a:t>Based upon the business that your firm is in, and the typical investments that it makes, what kind of financing would you expect your firm to use in terms of</a:t>
            </a:r>
          </a:p>
          <a:p>
            <a:pPr marL="823913" lvl="1" indent="-457200" eaLnBrk="1" hangingPunct="1">
              <a:buFont typeface="+mj-lt"/>
              <a:buAutoNum type="alphaLcPeriod"/>
              <a:defRPr/>
            </a:pPr>
            <a:r>
              <a:rPr lang="en-US" dirty="0" smtClean="0"/>
              <a:t>Duration (long term or short term)</a:t>
            </a:r>
          </a:p>
          <a:p>
            <a:pPr marL="823913" lvl="1" indent="-457200" eaLnBrk="1" hangingPunct="1">
              <a:buFont typeface="+mj-lt"/>
              <a:buAutoNum type="alphaLcPeriod"/>
              <a:defRPr/>
            </a:pPr>
            <a:r>
              <a:rPr lang="en-US" dirty="0" smtClean="0"/>
              <a:t>Currency</a:t>
            </a:r>
          </a:p>
          <a:p>
            <a:pPr marL="823913" lvl="1" indent="-457200" eaLnBrk="1" hangingPunct="1">
              <a:buFont typeface="+mj-lt"/>
              <a:buAutoNum type="alphaLcPeriod"/>
              <a:defRPr/>
            </a:pPr>
            <a:r>
              <a:rPr lang="en-US" dirty="0" smtClean="0"/>
              <a:t>Fixed or Floating rate</a:t>
            </a:r>
          </a:p>
          <a:p>
            <a:pPr marL="823913" lvl="1" indent="-457200" eaLnBrk="1" hangingPunct="1">
              <a:buFont typeface="+mj-lt"/>
              <a:buAutoNum type="alphaLcPeriod"/>
              <a:defRPr/>
            </a:pPr>
            <a:r>
              <a:rPr lang="en-US" dirty="0" smtClean="0"/>
              <a:t>Straight or Convertible</a:t>
            </a:r>
          </a:p>
          <a:p>
            <a:pPr lvl="1" eaLnBrk="1" hangingPunct="1">
              <a:buFont typeface="Wingdings 2" charset="0"/>
              <a:buChar cha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235C22A-D499-5B43-9121-BD851B9C15AC}"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9</a:t>
            </a:r>
          </a:p>
        </p:txBody>
      </p:sp>
      <p:sp>
        <p:nvSpPr>
          <p:cNvPr id="6" name="Line Callout 1 5"/>
          <p:cNvSpPr>
            <a:spLocks/>
          </p:cNvSpPr>
          <p:nvPr/>
        </p:nvSpPr>
        <p:spPr bwMode="auto">
          <a:xfrm>
            <a:off x="152400" y="209550"/>
            <a:ext cx="2362200" cy="29718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a:solidFill>
                  <a:schemeClr val="lt1"/>
                </a:solidFill>
                <a:latin typeface="+mn-lt"/>
                <a:ea typeface="+mn-ea"/>
              </a:rPr>
              <a:t>Determine </a:t>
            </a:r>
            <a:r>
              <a:rPr lang="en-US" dirty="0">
                <a:solidFill>
                  <a:schemeClr val="lt1"/>
                </a:solidFill>
                <a:latin typeface="+mn-lt"/>
                <a:ea typeface="+mn-ea"/>
              </a:rPr>
              <a:t>the right type of financing for your firm, given </a:t>
            </a:r>
            <a:r>
              <a:rPr lang="en-US">
                <a:solidFill>
                  <a:schemeClr val="lt1"/>
                </a:solidFill>
                <a:latin typeface="+mn-lt"/>
                <a:ea typeface="+mn-ea"/>
              </a:rPr>
              <a:t>its characteristics</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27039</TotalTime>
  <Pages>13</Pages>
  <Words>2247</Words>
  <Application>Microsoft Macintosh PowerPoint</Application>
  <PresentationFormat>On-screen Show (16:9)</PresentationFormat>
  <Paragraphs>104</Paragraphs>
  <Slides>17</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Times</vt:lpstr>
      <vt:lpstr>ＭＳ Ｐゴシック</vt:lpstr>
      <vt:lpstr>Arial</vt:lpstr>
      <vt:lpstr>Calibri</vt:lpstr>
      <vt:lpstr>Wingdings</vt:lpstr>
      <vt:lpstr>Wingdings 2</vt:lpstr>
      <vt:lpstr>Basic</vt:lpstr>
      <vt:lpstr>Microsoft Word Document</vt:lpstr>
      <vt:lpstr>The right financing</vt:lpstr>
      <vt:lpstr>PowerPoint Presentation</vt:lpstr>
      <vt:lpstr>Designing Debt: The Fundamental Principle</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Soothe bondholder fears</vt:lpstr>
      <vt:lpstr>And do not lock in market mistakes that work against you</vt:lpstr>
      <vt:lpstr>Designing Disney’s Debt</vt:lpstr>
      <vt:lpstr>Recommendations for Disney</vt:lpstr>
      <vt:lpstr>Analyzing Disney’s Current Debt</vt:lpstr>
      <vt:lpstr>Adjusting Debt at Disney</vt:lpstr>
      <vt:lpstr>Debt Design for Bookscape &amp; Vale</vt:lpstr>
      <vt:lpstr>And for Tata Motors and Baidu</vt:lpstr>
      <vt:lpstr>6  Application Test: Choosing your Financing Type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336</cp:revision>
  <cp:lastPrinted>2014-01-24T14:30:54Z</cp:lastPrinted>
  <dcterms:created xsi:type="dcterms:W3CDTF">2010-01-13T22:41:50Z</dcterms:created>
  <dcterms:modified xsi:type="dcterms:W3CDTF">2017-05-22T07:26:19Z</dcterms:modified>
</cp:coreProperties>
</file>