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6" r:id="rId1"/>
  </p:sldMasterIdLst>
  <p:notesMasterIdLst>
    <p:notesMasterId r:id="rId15"/>
  </p:notesMasterIdLst>
  <p:handoutMasterIdLst>
    <p:handoutMasterId r:id="rId16"/>
  </p:handoutMasterIdLst>
  <p:sldIdLst>
    <p:sldId id="256" r:id="rId2"/>
    <p:sldId id="902" r:id="rId3"/>
    <p:sldId id="820" r:id="rId4"/>
    <p:sldId id="821" r:id="rId5"/>
    <p:sldId id="822" r:id="rId6"/>
    <p:sldId id="823" r:id="rId7"/>
    <p:sldId id="825" r:id="rId8"/>
    <p:sldId id="826" r:id="rId9"/>
    <p:sldId id="901" r:id="rId10"/>
    <p:sldId id="830" r:id="rId11"/>
    <p:sldId id="831" r:id="rId12"/>
    <p:sldId id="832" r:id="rId13"/>
    <p:sldId id="904" r:id="rId14"/>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By paid out to stockholders in this phase of the analysis, we mean both dividends and stock buybacks.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All four companies paid dividends over the five-year period, but there are interesting differences between the companies. </a:t>
            </a:r>
          </a:p>
          <a:p>
            <a:r>
              <a:rPr lang="en-US" altLang="x-none">
                <a:latin typeface="Times" charset="0"/>
                <a:ea typeface="ＭＳ Ｐゴシック" charset="-128"/>
              </a:rPr>
              <a:t>Disney uses buybacks more than the other firms to return cash to investors, though Vale seems to have caught on as wel.</a:t>
            </a:r>
          </a:p>
          <a:p>
            <a:r>
              <a:rPr lang="en-US" altLang="x-none">
                <a:latin typeface="Times" charset="0"/>
                <a:ea typeface="ＭＳ Ｐゴシック" charset="-128"/>
              </a:rPr>
              <a:t>Tata Motors seems intent on increasing dividends every year, even if by a fraction. It takes a really bad year for them to cut dividends (2009)</a:t>
            </a:r>
          </a:p>
          <a:p>
            <a:r>
              <a:rPr lang="en-US" altLang="x-none">
                <a:latin typeface="Times" charset="0"/>
                <a:ea typeface="ＭＳ Ｐゴシック" charset="-128"/>
              </a:rPr>
              <a:t>Deutsche cut dividends after the banking crisis but seems to be returning to the fray.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cashflow is</a:t>
            </a:r>
          </a:p>
          <a:p>
            <a:pPr lvl="1"/>
            <a:r>
              <a:rPr lang="en-US" altLang="x-none">
                <a:latin typeface="Times" charset="0"/>
                <a:ea typeface="ＭＳ Ｐゴシック" charset="-128"/>
              </a:rPr>
              <a:t>Free: because it cashflow left over after debt payments and investment needs have been met</a:t>
            </a:r>
          </a:p>
          <a:p>
            <a:pPr lvl="1"/>
            <a:r>
              <a:rPr lang="en-US" altLang="x-none">
                <a:latin typeface="Times" charset="0"/>
                <a:ea typeface="ＭＳ Ｐゴシック" charset="-128"/>
              </a:rPr>
              <a:t>To Equity Investors: because it is after payments to all non-equity claimholders</a:t>
            </a:r>
          </a:p>
          <a:p>
            <a:r>
              <a:rPr lang="en-US" altLang="x-none">
                <a:latin typeface="Times" charset="0"/>
                <a:ea typeface="ＭＳ Ｐゴシック" charset="-128"/>
              </a:rPr>
              <a:t>In coming up with the numbers, we define</a:t>
            </a:r>
          </a:p>
          <a:p>
            <a:pPr lvl="1"/>
            <a:r>
              <a:rPr lang="en-US" altLang="x-none">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x-none">
                <a:latin typeface="Times" charset="0"/>
                <a:ea typeface="ＭＳ Ｐゴシック" charset="-128"/>
              </a:rPr>
              <a:t>Working capital needs refers to the increase in non-cash working capital.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x-none">
                <a:latin typeface="Times" charset="0"/>
                <a:ea typeface="ＭＳ Ｐゴシック" charset="-128"/>
              </a:rPr>
              <a:t>FCFE</a:t>
            </a:r>
            <a:r>
              <a:rPr lang="en-US" altLang="x-none" baseline="-25000">
                <a:latin typeface="Times" charset="0"/>
                <a:ea typeface="ＭＳ Ｐゴシック" charset="-128"/>
              </a:rPr>
              <a:t>Before Debt CF</a:t>
            </a:r>
            <a:r>
              <a:rPr lang="en-US" altLang="x-none">
                <a:latin typeface="Times" charset="0"/>
                <a:ea typeface="ＭＳ Ｐゴシック" charset="-128"/>
              </a:rPr>
              <a:t>= Net Income + Depreciation – Capital Expenditures – Change in Noncash Working Capital = 3307 -122 –(-109) = 3294</a:t>
            </a:r>
          </a:p>
          <a:p>
            <a:r>
              <a:rPr lang="en-US" altLang="x-none">
                <a:latin typeface="Times" charset="0"/>
                <a:ea typeface="ＭＳ Ｐゴシック" charset="-128"/>
              </a:rPr>
              <a:t>FCFE</a:t>
            </a:r>
            <a:r>
              <a:rPr lang="en-US" altLang="x-none" baseline="-25000">
                <a:latin typeface="Times" charset="0"/>
                <a:ea typeface="ＭＳ Ｐゴシック" charset="-128"/>
              </a:rPr>
              <a:t>After Debt CF</a:t>
            </a:r>
            <a:r>
              <a:rPr lang="en-US" altLang="x-none">
                <a:latin typeface="Times" charset="0"/>
                <a:ea typeface="ＭＳ Ｐゴシック" charset="-128"/>
              </a:rPr>
              <a:t>= FCFE</a:t>
            </a:r>
            <a:r>
              <a:rPr lang="en-US" altLang="x-none" baseline="-25000">
                <a:latin typeface="Times" charset="0"/>
                <a:ea typeface="ＭＳ Ｐゴシック" charset="-128"/>
              </a:rPr>
              <a:t>Before Debt CF</a:t>
            </a:r>
            <a:r>
              <a:rPr lang="en-US" altLang="x-none">
                <a:latin typeface="Times" charset="0"/>
                <a:ea typeface="ＭＳ Ｐゴシック" charset="-128"/>
              </a:rPr>
              <a:t> + Net Debt CF = 3296  - 235  = 3059</a:t>
            </a:r>
          </a:p>
          <a:p>
            <a:r>
              <a:rPr lang="en-US" altLang="x-none">
                <a:latin typeface="Times" charset="0"/>
                <a:ea typeface="ＭＳ Ｐゴシック" charset="-128"/>
              </a:rPr>
              <a:t>FCFE target debt ratio = 3307 – (122-109) (1-.40) =3296</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When leverage is stable,</a:t>
            </a:r>
          </a:p>
          <a:p>
            <a:pPr lvl="1"/>
            <a:r>
              <a:rPr lang="en-US" altLang="x-none">
                <a:latin typeface="Times" charset="0"/>
                <a:ea typeface="ＭＳ Ｐゴシック" charset="-128"/>
              </a:rPr>
              <a:t>All principal repayments will come from new debt issues (since repaying them with equity will lower the debt ratio)</a:t>
            </a:r>
          </a:p>
          <a:p>
            <a:pPr lvl="1"/>
            <a:r>
              <a:rPr lang="en-US" altLang="x-none">
                <a:latin typeface="Times" charset="0"/>
                <a:ea typeface="ＭＳ Ｐゴシック" charset="-128"/>
              </a:rPr>
              <a:t>New external financing needs [Cap Ex - Depreciation + Change in non-cash working capital] have to be financed using the desired debt ratio </a:t>
            </a:r>
          </a:p>
          <a:p>
            <a:pPr lvl="1"/>
            <a:r>
              <a:rPr lang="en-US" altLang="x-none">
                <a:latin typeface="Times" charset="0"/>
                <a:ea typeface="ＭＳ Ｐゴシック" charset="-128"/>
              </a:rPr>
              <a:t>Adding the two together:</a:t>
            </a:r>
          </a:p>
          <a:p>
            <a:pPr lvl="1"/>
            <a:r>
              <a:rPr lang="en-US" altLang="x-none">
                <a:latin typeface="Times" charset="0"/>
                <a:ea typeface="ＭＳ Ｐゴシック" charset="-128"/>
              </a:rPr>
              <a:t>New Debt Issues = Principal Repayments + </a:t>
            </a:r>
            <a:r>
              <a:rPr lang="en-US" altLang="x-none">
                <a:latin typeface="Symbol" charset="2"/>
                <a:ea typeface="ＭＳ Ｐゴシック" charset="-128"/>
              </a:rPr>
              <a:t>d </a:t>
            </a:r>
            <a:r>
              <a:rPr lang="en-US" altLang="x-none">
                <a:latin typeface="Times" charset="0"/>
                <a:ea typeface="ＭＳ Ｐゴシック" charset="-128"/>
              </a:rPr>
              <a:t>( Cap Ex - Depreciation + Change in Non-cash Working Capital)</a:t>
            </a:r>
          </a:p>
          <a:p>
            <a:r>
              <a:rPr lang="en-US" altLang="x-none">
                <a:latin typeface="Times" charset="0"/>
                <a:ea typeface="ＭＳ Ｐゴシック" charset="-128"/>
              </a:rPr>
              <a:t>Substituting back into the FCFE equation on the previous page in the case where there is no preferred dividend, we arrive at this formula. If there are preferred dividends, they will be subtracted out to get to the FCFE.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Microsoft has almost no net cap ex. That is because their biggest reinvestment expenditure is R&amp;D, which is expensed to arrive at net income.</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492546"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x-none">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x-none">
                <a:latin typeface="Times" charset="0"/>
                <a:ea typeface="ＭＳ Ｐゴシック" charset="-128"/>
              </a:rPr>
              <a:t>See how much dividend you could pay, if you were willing to maintain a 6% capital ratio ($90 million) or if your growth were only 5% ($112.5 million).</a:t>
            </a:r>
          </a:p>
          <a:p>
            <a:r>
              <a:rPr lang="en-US" altLang="x-none">
                <a:latin typeface="Times" charset="0"/>
                <a:ea typeface="ＭＳ Ｐゴシック" charset="-128"/>
              </a:rPr>
              <a:t>For Deutsche Bank, we are assuming the following:</a:t>
            </a:r>
          </a:p>
          <a:p>
            <a:pPr>
              <a:buFontTx/>
              <a:buAutoNum type="arabicPeriod"/>
            </a:pPr>
            <a:r>
              <a:rPr lang="en-US" altLang="x-none">
                <a:latin typeface="Times" charset="0"/>
                <a:ea typeface="ＭＳ Ｐゴシック" charset="-128"/>
              </a:rPr>
              <a:t>We begin with the current values for the asset base and regulatory capital at the end of 2012</a:t>
            </a:r>
          </a:p>
          <a:p>
            <a:pPr>
              <a:buFontTx/>
              <a:buAutoNum type="arabicPeriod"/>
            </a:pPr>
            <a:r>
              <a:rPr lang="en-US" altLang="x-none">
                <a:latin typeface="Times" charset="0"/>
                <a:ea typeface="ＭＳ Ｐゴシック" charset="-128"/>
              </a:rPr>
              <a:t>2. We assume that the expected growth in the asset base will be 3% a year for the next 5 years and 2% thereafter. </a:t>
            </a:r>
          </a:p>
          <a:p>
            <a:r>
              <a:rPr lang="en-US" altLang="x-none">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x-none">
                <a:latin typeface="Times" charset="0"/>
                <a:ea typeface="ＭＳ Ｐゴシック" charset="-128"/>
              </a:rPr>
              <a:t>4. We assume that the return on equity from the current value of -1.08% to 8% in year 5 and beyond.</a:t>
            </a:r>
          </a:p>
          <a:p>
            <a:endParaRPr lang="en-US" altLang="x-none">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Many firms in 2013 seemed to be paying out more than they could afford to in dividends.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x-none">
                <a:latin typeface="Times" charset="0"/>
                <a:ea typeface="ＭＳ Ｐゴシック" charset="-128"/>
              </a:rPr>
              <a:t>This large cash balance, of course, was what triggered the attempt by Kirk Kirkorian to take over Chrysler. While he failed, he did put sufficient pressure on Chrysler to force them to increase dividends and buy back stock.</a:t>
            </a:r>
          </a:p>
          <a:p>
            <a:r>
              <a:rPr lang="en-US" altLang="x-none">
                <a:latin typeface="Times" charset="0"/>
                <a:ea typeface="ＭＳ Ｐゴシック" charset="-128"/>
              </a:rPr>
              <a:t>Note that while Chrysler has argued that it needs a large cash balance as a buffer against the next recession, it used up only $ 0.5 billion during the 1990-91 recession.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sldImg"/>
          </p:nvPr>
        </p:nvSpPr>
        <p:spPr>
          <a:solidFill>
            <a:srgbClr val="FFFFFF"/>
          </a:solidFill>
          <a:ln/>
        </p:spPr>
      </p:sp>
      <p:sp>
        <p:nvSpPr>
          <p:cNvPr id="3891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F7C68DFB-F7F4-DF48-9A6D-2576419E26C6}" type="slidenum">
              <a:rPr lang="en-US" altLang="x-none"/>
              <a:pPr/>
              <a:t>‹#›</a:t>
            </a:fld>
            <a:endParaRPr lang="en-US" altLang="x-none"/>
          </a:p>
        </p:txBody>
      </p:sp>
    </p:spTree>
    <p:extLst>
      <p:ext uri="{BB962C8B-B14F-4D97-AF65-F5344CB8AC3E}">
        <p14:creationId xmlns:p14="http://schemas.microsoft.com/office/powerpoint/2010/main" val="934845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647F6CB-48D9-0D4B-A7A6-340CA3DC37F5}"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5E4AB085-9E7E-804F-BF4B-D5787ADB055C}" type="slidenum">
              <a:rPr lang="en-US" altLang="x-none"/>
              <a:pPr/>
              <a:t>‹#›</a:t>
            </a:fld>
            <a:endParaRPr lang="en-US" altLang="x-none"/>
          </a:p>
        </p:txBody>
      </p:sp>
    </p:spTree>
    <p:extLst>
      <p:ext uri="{BB962C8B-B14F-4D97-AF65-F5344CB8AC3E}">
        <p14:creationId xmlns:p14="http://schemas.microsoft.com/office/powerpoint/2010/main" val="952662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B2BE3BF8-D59B-6A46-B4BC-D840D5E7AA8B}"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13813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B8E9C2AB-481B-F343-85D4-BF6C9DE39BCE}"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460421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FFC2712B-FE05-4343-8E96-6BD441BFA21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694198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B685C3F9-65FF-0B4E-897E-3CE3245AA054}" type="slidenum">
              <a:rPr lang="en-US" altLang="x-none"/>
              <a:pPr/>
              <a:t>‹#›</a:t>
            </a:fld>
            <a:endParaRPr lang="en-US" altLang="x-none"/>
          </a:p>
        </p:txBody>
      </p:sp>
    </p:spTree>
    <p:extLst>
      <p:ext uri="{BB962C8B-B14F-4D97-AF65-F5344CB8AC3E}">
        <p14:creationId xmlns:p14="http://schemas.microsoft.com/office/powerpoint/2010/main" val="919662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8E240B6D-8A37-F94D-B402-226229C7EBBB}" type="slidenum">
              <a:rPr lang="en-US" altLang="x-none"/>
              <a:pPr/>
              <a:t>‹#›</a:t>
            </a:fld>
            <a:endParaRPr lang="en-US" altLang="x-none"/>
          </a:p>
        </p:txBody>
      </p:sp>
    </p:spTree>
    <p:extLst>
      <p:ext uri="{BB962C8B-B14F-4D97-AF65-F5344CB8AC3E}">
        <p14:creationId xmlns:p14="http://schemas.microsoft.com/office/powerpoint/2010/main" val="1332552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C149EF82-D1D9-EB49-9D44-CBAA73E574EC}" type="slidenum">
              <a:rPr lang="en-US" altLang="x-none"/>
              <a:pPr/>
              <a:t>‹#›</a:t>
            </a:fld>
            <a:endParaRPr lang="en-US" altLang="x-none"/>
          </a:p>
        </p:txBody>
      </p:sp>
    </p:spTree>
    <p:extLst>
      <p:ext uri="{BB962C8B-B14F-4D97-AF65-F5344CB8AC3E}">
        <p14:creationId xmlns:p14="http://schemas.microsoft.com/office/powerpoint/2010/main" val="108089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B9C238F-EEB4-824B-8A66-80A1384BA7A9}"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36427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78D1D69D-7DEC-1341-A213-CE177404FF1F}"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12228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DB0F26D-488C-A24E-A9A2-AD443ACE224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783992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FDD80988-88FF-E947-9FF3-0086F5365BB4}" type="slidenum">
              <a:rPr lang="en-US" altLang="x-none"/>
              <a:pPr/>
              <a:t>‹#›</a:t>
            </a:fld>
            <a:endParaRPr lang="en-US" altLang="x-none"/>
          </a:p>
        </p:txBody>
      </p:sp>
    </p:spTree>
    <p:extLst>
      <p:ext uri="{BB962C8B-B14F-4D97-AF65-F5344CB8AC3E}">
        <p14:creationId xmlns:p14="http://schemas.microsoft.com/office/powerpoint/2010/main" val="3954865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CF4A11F5-6659-DD43-8896-79099859814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7" r:id="rId1"/>
    <p:sldLayoutId id="2147484348" r:id="rId2"/>
    <p:sldLayoutId id="2147484349" r:id="rId3"/>
    <p:sldLayoutId id="2147484350" r:id="rId4"/>
    <p:sldLayoutId id="2147484345" r:id="rId5"/>
    <p:sldLayoutId id="2147484351" r:id="rId6"/>
    <p:sldLayoutId id="2147484352" r:id="rId7"/>
    <p:sldLayoutId id="2147484353" r:id="rId8"/>
    <p:sldLayoutId id="2147484354" r:id="rId9"/>
    <p:sldLayoutId id="2147484346" r:id="rId10"/>
    <p:sldLayoutId id="2147484355" r:id="rId11"/>
    <p:sldLayoutId id="2147484356"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file:///localhost/All%20My%20Stuff/TEACHING/TriumMBA/2012%20class/projworkbook.pptx#44. PowerPoint Presentation"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smtClean="0"/>
              <a:t>Dividend assessment: The cash-trust nexus</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Dividend policy rests on management trust.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Cash/Trust Assessment</a:t>
            </a:r>
          </a:p>
        </p:txBody>
      </p:sp>
      <p:sp>
        <p:nvSpPr>
          <p:cNvPr id="18434" name="Rectangle 3"/>
          <p:cNvSpPr>
            <a:spLocks noGrp="1" noChangeArrowheads="1"/>
          </p:cNvSpPr>
          <p:nvPr>
            <p:ph sz="quarter" idx="1"/>
          </p:nvPr>
        </p:nvSpPr>
        <p:spPr>
          <a:xfrm>
            <a:off x="612775" y="1200150"/>
            <a:ext cx="8153400" cy="3371850"/>
          </a:xfrm>
        </p:spPr>
        <p:txBody>
          <a:bodyPr>
            <a:normAutofit fontScale="92500" lnSpcReduction="20000"/>
          </a:bodyPr>
          <a:lstStyle/>
          <a:p>
            <a:pPr marL="0" indent="0" eaLnBrk="1" hangingPunct="1">
              <a:buFont typeface="Wingdings" charset="0"/>
              <a:buNone/>
              <a:defRPr/>
            </a:pPr>
            <a:r>
              <a:rPr lang="en-US" dirty="0"/>
              <a:t>Step 1: How much could the company have paid out during the period under question?</a:t>
            </a:r>
          </a:p>
          <a:p>
            <a:pPr marL="0" indent="0" eaLnBrk="1" hangingPunct="1">
              <a:buFont typeface="Wingdings" charset="0"/>
              <a:buNone/>
              <a:defRPr/>
            </a:pPr>
            <a:r>
              <a:rPr lang="en-US" dirty="0"/>
              <a:t>Step 2: How  much did the the company actually pay out during the period in question?</a:t>
            </a:r>
          </a:p>
          <a:p>
            <a:pPr marL="0" indent="0" eaLnBrk="1" hangingPunct="1">
              <a:buFont typeface="Wingdings" charset="0"/>
              <a:buNone/>
              <a:defRPr/>
            </a:pPr>
            <a:r>
              <a:rPr lang="en-US" dirty="0"/>
              <a:t>Step 3: How much do I trust the management of this company with excess cash?</a:t>
            </a:r>
          </a:p>
          <a:p>
            <a:pPr marL="366713" lvl="1" indent="0" eaLnBrk="1" hangingPunct="1">
              <a:buFont typeface="Wingdings 2" charset="0"/>
              <a:buNone/>
              <a:defRPr/>
            </a:pPr>
            <a:r>
              <a:rPr lang="en-US" dirty="0"/>
              <a:t>How well did they make investments during the period in question?</a:t>
            </a:r>
          </a:p>
          <a:p>
            <a:pPr marL="366713" lvl="1" indent="0" eaLnBrk="1" hangingPunct="1">
              <a:buFont typeface="Wingdings 2" charset="0"/>
              <a:buNone/>
              <a:defRPr/>
            </a:pPr>
            <a:r>
              <a:rPr lang="en-US" dirty="0"/>
              <a:t>How well has my stock performed during the period in question?</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How much has the company returned to stockholders?</a:t>
            </a:r>
          </a:p>
        </p:txBody>
      </p:sp>
      <p:sp>
        <p:nvSpPr>
          <p:cNvPr id="21506"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As firms increasing use stock buybacks, we have to measure cash returned to stockholders as not only dividends but also buybacks.</a:t>
            </a:r>
          </a:p>
          <a:p>
            <a:pPr eaLnBrk="1" hangingPunct="1"/>
            <a:r>
              <a:rPr lang="en-US" altLang="x-none" sz="2000">
                <a:ea typeface="ＭＳ Ｐゴシック" charset="-128"/>
              </a:rPr>
              <a:t>For instance, for the companies we are analyzing the cash returned looked as follows.</a:t>
            </a:r>
          </a:p>
        </p:txBody>
      </p:sp>
      <p:graphicFrame>
        <p:nvGraphicFramePr>
          <p:cNvPr id="2" name="Table 1"/>
          <p:cNvGraphicFramePr>
            <a:graphicFrameLocks noGrp="1"/>
          </p:cNvGraphicFramePr>
          <p:nvPr/>
        </p:nvGraphicFramePr>
        <p:xfrm>
          <a:off x="609600" y="3028950"/>
          <a:ext cx="8153400" cy="1139856"/>
        </p:xfrm>
        <a:graphic>
          <a:graphicData uri="http://schemas.openxmlformats.org/drawingml/2006/table">
            <a:tbl>
              <a:tblPr/>
              <a:tblGrid>
                <a:gridCol w="741363"/>
                <a:gridCol w="741362"/>
                <a:gridCol w="741363"/>
                <a:gridCol w="741362"/>
                <a:gridCol w="741363"/>
                <a:gridCol w="739775"/>
                <a:gridCol w="741362"/>
                <a:gridCol w="741363"/>
                <a:gridCol w="741362"/>
                <a:gridCol w="741363"/>
                <a:gridCol w="741362"/>
              </a:tblGrid>
              <a:tr h="134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Disney</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Vale</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Tata Motors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Baidu</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1" u="none" strike="noStrike" cap="none" normalizeH="0" baseline="0">
                          <a:ln>
                            <a:noFill/>
                          </a:ln>
                          <a:solidFill>
                            <a:srgbClr val="000000"/>
                          </a:solidFill>
                          <a:effectLst/>
                          <a:latin typeface="Calibri" charset="0"/>
                          <a:ea typeface="ＭＳ Ｐゴシック" charset="-128"/>
                        </a:rPr>
                        <a:t>Deutsche Bank</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34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Year</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Dividends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Buybacks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Dividends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Buybacks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Dividends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Buybacks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Dividends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Buybacks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Dividends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Buybacks</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2008</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$648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$648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$2,993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$741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7,595₹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2,274 €</a:t>
                      </a:r>
                    </a:p>
                  </a:txBody>
                  <a:tcPr marL="12700" marR="12700" marT="953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2009</a:t>
                      </a:r>
                    </a:p>
                  </a:txBody>
                  <a:tcPr marL="11403" marR="11403" marT="856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$653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$2,669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$2,771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$9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3,496₹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309 €</a:t>
                      </a:r>
                    </a:p>
                  </a:txBody>
                  <a:tcPr marL="12700" marR="12700" marT="953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2010</a:t>
                      </a:r>
                    </a:p>
                  </a:txBody>
                  <a:tcPr marL="11403" marR="11403" marT="856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$756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$4,993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$3,037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$1,930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10,195₹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465 €</a:t>
                      </a:r>
                    </a:p>
                  </a:txBody>
                  <a:tcPr marL="12700" marR="12700" marT="953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2011</a:t>
                      </a:r>
                    </a:p>
                  </a:txBody>
                  <a:tcPr marL="11403" marR="11403" marT="856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$1,076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$3,015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$9,062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$3,051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15,031₹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691 €</a:t>
                      </a:r>
                    </a:p>
                  </a:txBody>
                  <a:tcPr marL="12700" marR="12700" marT="953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2012</a:t>
                      </a:r>
                    </a:p>
                  </a:txBody>
                  <a:tcPr marL="11403" marR="11403" marT="856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$1,324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$4,087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$6,006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15,088₹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970₹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689 €</a:t>
                      </a:r>
                    </a:p>
                  </a:txBody>
                  <a:tcPr marL="12700" marR="12700" marT="953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65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2008-12</a:t>
                      </a:r>
                    </a:p>
                  </a:txBody>
                  <a:tcPr marL="11403" marR="11403" marT="856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$4,457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$15,412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$23,869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$5,731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51,405₹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970₹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¥4,428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1" i="0" u="none" strike="noStrike" cap="none" normalizeH="0" baseline="0">
                          <a:ln>
                            <a:noFill/>
                          </a:ln>
                          <a:solidFill>
                            <a:srgbClr val="000000"/>
                          </a:solidFill>
                          <a:effectLst/>
                          <a:latin typeface="Calibri" charset="0"/>
                          <a:ea typeface="ＭＳ Ｐゴシック" charset="-128"/>
                        </a:rPr>
                        <a:t>¥0 </a:t>
                      </a:r>
                    </a:p>
                  </a:txBody>
                  <a:tcPr marL="11403" marR="11403" marT="85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Measure of How Much a Company Could have Afforded to Pay out: FCFE</a:t>
            </a:r>
          </a:p>
        </p:txBody>
      </p:sp>
      <p:sp>
        <p:nvSpPr>
          <p:cNvPr id="46592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1800">
                <a:ea typeface="ＭＳ Ｐゴシック" charset="-128"/>
              </a:rPr>
              <a:t>’</a:t>
            </a:r>
            <a:r>
              <a:rPr lang="en-US" altLang="ja-JP" sz="1800">
                <a:ea typeface="ＭＳ Ｐゴシック" charset="-128"/>
              </a:rPr>
              <a:t>s assets and future growth.</a:t>
            </a:r>
          </a:p>
          <a:p>
            <a:pPr marL="366713" lvl="1" indent="0" eaLnBrk="1" hangingPunct="1">
              <a:lnSpc>
                <a:spcPct val="80000"/>
              </a:lnSpc>
              <a:buFont typeface="Wingdings 2" charset="2"/>
              <a:buNone/>
            </a:pPr>
            <a:r>
              <a:rPr lang="en-US" altLang="x-none" sz="1500">
                <a:ea typeface="ＭＳ Ｐゴシック" charset="-128"/>
              </a:rPr>
              <a:t>Net Income</a:t>
            </a:r>
          </a:p>
          <a:p>
            <a:pPr marL="366713" lvl="1" indent="0" eaLnBrk="1" hangingPunct="1">
              <a:lnSpc>
                <a:spcPct val="80000"/>
              </a:lnSpc>
              <a:buFont typeface="Wingdings 2" charset="2"/>
              <a:buNone/>
            </a:pPr>
            <a:r>
              <a:rPr lang="en-US" altLang="x-none" sz="1500">
                <a:ea typeface="ＭＳ Ｐゴシック" charset="-128"/>
              </a:rPr>
              <a:t>	+ Depreciation &amp; Amortization		</a:t>
            </a:r>
          </a:p>
          <a:p>
            <a:pPr marL="366713" lvl="1" indent="0" eaLnBrk="1" hangingPunct="1">
              <a:lnSpc>
                <a:spcPct val="80000"/>
              </a:lnSpc>
              <a:buFont typeface="Wingdings 2" charset="2"/>
              <a:buNone/>
            </a:pPr>
            <a:r>
              <a:rPr lang="en-US" altLang="x-none" sz="1500">
                <a:ea typeface="ＭＳ Ｐゴシック" charset="-128"/>
              </a:rPr>
              <a:t>	= Cash flows from Operations to Equity Investors</a:t>
            </a:r>
          </a:p>
          <a:p>
            <a:pPr marL="366713" lvl="1" indent="0" eaLnBrk="1" hangingPunct="1">
              <a:lnSpc>
                <a:spcPct val="80000"/>
              </a:lnSpc>
              <a:buFont typeface="Wingdings 2" charset="2"/>
              <a:buNone/>
            </a:pPr>
            <a:r>
              <a:rPr lang="en-US" altLang="x-none" sz="1500">
                <a:ea typeface="ＭＳ Ｐゴシック" charset="-128"/>
              </a:rPr>
              <a:t>	- Preferred Dividends</a:t>
            </a:r>
          </a:p>
          <a:p>
            <a:pPr marL="366713" lvl="1" indent="0" eaLnBrk="1" hangingPunct="1">
              <a:lnSpc>
                <a:spcPct val="80000"/>
              </a:lnSpc>
              <a:buFont typeface="Wingdings 2" charset="2"/>
              <a:buNone/>
            </a:pPr>
            <a:r>
              <a:rPr lang="en-US" altLang="x-none" sz="1500">
                <a:ea typeface="ＭＳ Ｐゴシック" charset="-128"/>
              </a:rPr>
              <a:t>	- Capital Expenditures	</a:t>
            </a:r>
          </a:p>
          <a:p>
            <a:pPr marL="366713" lvl="1" indent="0" eaLnBrk="1" hangingPunct="1">
              <a:lnSpc>
                <a:spcPct val="80000"/>
              </a:lnSpc>
              <a:buFont typeface="Wingdings 2" charset="2"/>
              <a:buNone/>
            </a:pPr>
            <a:r>
              <a:rPr lang="en-US" altLang="x-none" sz="1500">
                <a:ea typeface="ＭＳ Ｐゴシック" charset="-128"/>
              </a:rPr>
              <a:t>	- Working Capital Needs</a:t>
            </a:r>
          </a:p>
          <a:p>
            <a:pPr marL="366713" lvl="1" indent="0" eaLnBrk="1" hangingPunct="1">
              <a:lnSpc>
                <a:spcPct val="80000"/>
              </a:lnSpc>
              <a:buFont typeface="Wingdings 2" charset="2"/>
              <a:buNone/>
            </a:pPr>
            <a:r>
              <a:rPr lang="en-US" altLang="x-none" sz="1500">
                <a:ea typeface="ＭＳ Ｐゴシック" charset="-128"/>
              </a:rPr>
              <a:t>	- Principal Repayments</a:t>
            </a:r>
          </a:p>
          <a:p>
            <a:pPr marL="366713" lvl="1" indent="0" eaLnBrk="1" hangingPunct="1">
              <a:lnSpc>
                <a:spcPct val="80000"/>
              </a:lnSpc>
              <a:buFont typeface="Wingdings 2" charset="2"/>
              <a:buNone/>
            </a:pPr>
            <a:r>
              <a:rPr lang="en-US" altLang="x-none" sz="1500">
                <a:ea typeface="ＭＳ Ｐゴシック" charset="-128"/>
              </a:rPr>
              <a:t>	+ Proceeds from New Debt Issues 	</a:t>
            </a:r>
          </a:p>
          <a:p>
            <a:pPr marL="366713" lvl="1" indent="0" eaLnBrk="1" hangingPunct="1">
              <a:lnSpc>
                <a:spcPct val="80000"/>
              </a:lnSpc>
              <a:buFont typeface="Wingdings 2" charset="2"/>
              <a:buNone/>
            </a:pPr>
            <a:r>
              <a:rPr lang="en-US" altLang="x-none" sz="1500">
                <a:ea typeface="ＭＳ Ｐゴシック" charset="-128"/>
              </a:rPr>
              <a:t>	= Free Cash flow to Equity</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FCFE: 2008 – 2012</a:t>
            </a:r>
            <a:endParaRPr lang="en-US" altLang="x-none">
              <a:ea typeface="ＭＳ Ｐゴシック" charset="-128"/>
            </a:endParaRPr>
          </a:p>
        </p:txBody>
      </p:sp>
      <p:graphicFrame>
        <p:nvGraphicFramePr>
          <p:cNvPr id="9" name="Content Placeholder 8"/>
          <p:cNvGraphicFramePr>
            <a:graphicFrameLocks noGrp="1"/>
          </p:cNvGraphicFramePr>
          <p:nvPr>
            <p:ph sz="quarter" idx="1"/>
          </p:nvPr>
        </p:nvGraphicFramePr>
        <p:xfrm>
          <a:off x="990600" y="1257300"/>
          <a:ext cx="7467600" cy="2346326"/>
        </p:xfrm>
        <a:graphic>
          <a:graphicData uri="http://schemas.openxmlformats.org/drawingml/2006/table">
            <a:tbl>
              <a:tblPr/>
              <a:tblGrid>
                <a:gridCol w="2909888"/>
                <a:gridCol w="723900"/>
                <a:gridCol w="723900"/>
                <a:gridCol w="725487"/>
                <a:gridCol w="723900"/>
                <a:gridCol w="723900"/>
                <a:gridCol w="936625"/>
              </a:tblGrid>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2012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2011</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2010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2009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2008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Aggregate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Net Income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$6,136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$5,682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$4,807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$3,963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$3,307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$23,895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(Cap. Exp - Depr)</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$604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$1,797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$1,718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$397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$122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$4,638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 Working Capital</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($133)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$940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$950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$308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($109)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$1,956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$5,665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$2,945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$2,139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$3,258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$3,294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$17,301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Net Debt Issued</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$1,881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$4,246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$2,743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$1,190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($235)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$9,825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$7,546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$7,191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$4,882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$4,448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$3,059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$27,126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317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9525"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$5,720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$3,262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$2,448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$3,340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$3,296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$18,065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46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Dividends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$1,324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$1,076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$756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$653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$648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$4,457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Dividends + Buybacks</a:t>
                      </a:r>
                    </a:p>
                  </a:txBody>
                  <a:tcPr marL="12700" marR="12700" marT="9525"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5698" name="TextBox 9"/>
          <p:cNvSpPr txBox="1">
            <a:spLocks noChangeArrowheads="1"/>
          </p:cNvSpPr>
          <p:nvPr/>
        </p:nvSpPr>
        <p:spPr bwMode="auto">
          <a:xfrm>
            <a:off x="1143000" y="363855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FCFE when Leverage is Stable</a:t>
            </a:r>
          </a:p>
        </p:txBody>
      </p:sp>
      <p:sp>
        <p:nvSpPr>
          <p:cNvPr id="470018" name="Rectangle 3"/>
          <p:cNvSpPr>
            <a:spLocks noGrp="1" noChangeArrowheads="1"/>
          </p:cNvSpPr>
          <p:nvPr>
            <p:ph sz="quarter" idx="1"/>
          </p:nvPr>
        </p:nvSpPr>
        <p:spPr>
          <a:xfrm>
            <a:off x="612775" y="1200150"/>
            <a:ext cx="8153400" cy="3371850"/>
          </a:xfrm>
        </p:spPr>
        <p:txBody>
          <a:bodyPr>
            <a:normAutofit fontScale="77500" lnSpcReduction="20000"/>
          </a:bodyPr>
          <a:lstStyle/>
          <a:p>
            <a:pPr marL="0" indent="0" eaLnBrk="1" hangingPunct="1">
              <a:buFont typeface="Wingdings" charset="0"/>
              <a:buNone/>
              <a:defRPr/>
            </a:pPr>
            <a:r>
              <a:rPr lang="en-US" dirty="0" smtClean="0"/>
              <a:t>Net Income</a:t>
            </a:r>
          </a:p>
          <a:p>
            <a:pPr marL="0" indent="0" eaLnBrk="1" hangingPunct="1">
              <a:buFont typeface="Wingdings" charset="0"/>
              <a:buNone/>
              <a:defRPr/>
            </a:pPr>
            <a:r>
              <a:rPr lang="en-US" dirty="0" smtClean="0"/>
              <a:t>	- (1- </a:t>
            </a:r>
            <a:r>
              <a:rPr lang="en-US" dirty="0" smtClean="0"/>
              <a:t>DR)  </a:t>
            </a:r>
            <a:r>
              <a:rPr lang="en-US" dirty="0" smtClean="0"/>
              <a:t>(Capital Expenditures - Depreciation)</a:t>
            </a:r>
          </a:p>
          <a:p>
            <a:pPr marL="0" indent="0" eaLnBrk="1" hangingPunct="1">
              <a:buFont typeface="Wingdings" charset="0"/>
              <a:buNone/>
              <a:defRPr/>
            </a:pPr>
            <a:r>
              <a:rPr lang="en-US" dirty="0" smtClean="0"/>
              <a:t>	- (1- </a:t>
            </a:r>
            <a:r>
              <a:rPr lang="en-US" dirty="0" smtClean="0"/>
              <a:t>DR) </a:t>
            </a:r>
            <a:r>
              <a:rPr lang="en-US" dirty="0" smtClean="0"/>
              <a:t>Working Capital Needs</a:t>
            </a:r>
          </a:p>
          <a:p>
            <a:pPr marL="0" indent="0" eaLnBrk="1" hangingPunct="1">
              <a:buFont typeface="Wingdings" charset="0"/>
              <a:buNone/>
              <a:defRPr/>
            </a:pPr>
            <a:r>
              <a:rPr lang="en-US" dirty="0" smtClean="0"/>
              <a:t>	= Free Cash flow to Equity</a:t>
            </a:r>
          </a:p>
          <a:p>
            <a:pPr eaLnBrk="1" hangingPunct="1">
              <a:buFont typeface="Wingdings" charset="0"/>
              <a:buChar char=""/>
              <a:defRPr/>
            </a:pPr>
            <a:r>
              <a:rPr lang="en-US" dirty="0" smtClean="0"/>
              <a:t>DR </a:t>
            </a:r>
            <a:r>
              <a:rPr lang="en-US" dirty="0" smtClean="0"/>
              <a:t>= Debt/Capital Ratio</a:t>
            </a:r>
          </a:p>
          <a:p>
            <a:pPr eaLnBrk="1" hangingPunct="1">
              <a:buFont typeface="Wingdings" charset="0"/>
              <a:buChar char=""/>
              <a:defRPr/>
            </a:pPr>
            <a:r>
              <a:rPr lang="en-US" dirty="0" smtClean="0"/>
              <a:t>For this firm, </a:t>
            </a:r>
          </a:p>
          <a:p>
            <a:pPr lvl="1" eaLnBrk="1" hangingPunct="1">
              <a:buFont typeface="Wingdings 2" charset="0"/>
              <a:buChar char=""/>
              <a:defRPr/>
            </a:pPr>
            <a:r>
              <a:rPr lang="en-US" dirty="0" smtClean="0"/>
              <a:t>Proceeds from new debt issues  = Principal Repayments + d (Capital Expenditures - Depreciation + Working Capital Needs)</a:t>
            </a:r>
          </a:p>
          <a:p>
            <a:pPr lvl="1" eaLnBrk="1" hangingPunct="1">
              <a:buFont typeface="Wingdings 2" charset="0"/>
              <a:buChar char=""/>
              <a:defRPr/>
            </a:pPr>
            <a:r>
              <a:rPr lang="en-US" dirty="0" smtClean="0"/>
              <a:t>Thus, whatever debt has to be repaid gets paid off with new debt and additional debt is taken on to fund growth in the firm.</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An Example: FCFE Calculation</a:t>
            </a:r>
          </a:p>
        </p:txBody>
      </p:sp>
      <p:sp>
        <p:nvSpPr>
          <p:cNvPr id="472066"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lnSpc>
                <a:spcPct val="80000"/>
              </a:lnSpc>
            </a:pPr>
            <a:r>
              <a:rPr lang="en-US" altLang="x-none" sz="1800">
                <a:ea typeface="ＭＳ Ｐゴシック" charset="-128"/>
              </a:rPr>
              <a:t>Consider the following inputs for Microsoft in 1996. In 1996, Microsoft</a:t>
            </a:r>
            <a:r>
              <a:rPr lang="ja-JP" altLang="en-US" sz="1800">
                <a:ea typeface="ＭＳ Ｐゴシック" charset="-128"/>
              </a:rPr>
              <a:t>’</a:t>
            </a:r>
            <a:r>
              <a:rPr lang="en-US" altLang="ja-JP" sz="1800">
                <a:ea typeface="ＭＳ Ｐゴシック" charset="-128"/>
              </a:rPr>
              <a:t>s FCFE was:</a:t>
            </a:r>
          </a:p>
          <a:p>
            <a:pPr lvl="1" eaLnBrk="1" hangingPunct="1">
              <a:lnSpc>
                <a:spcPct val="80000"/>
              </a:lnSpc>
            </a:pPr>
            <a:r>
              <a:rPr lang="en-US" altLang="x-none" sz="1500">
                <a:ea typeface="ＭＳ Ｐゴシック" charset="-128"/>
              </a:rPr>
              <a:t>Net Income = $2,176 Million</a:t>
            </a:r>
          </a:p>
          <a:p>
            <a:pPr lvl="1" eaLnBrk="1" hangingPunct="1">
              <a:lnSpc>
                <a:spcPct val="80000"/>
              </a:lnSpc>
            </a:pPr>
            <a:r>
              <a:rPr lang="en-US" altLang="x-none" sz="1500">
                <a:ea typeface="ＭＳ Ｐゴシック" charset="-128"/>
              </a:rPr>
              <a:t>Capital Expenditures = $494 Million</a:t>
            </a:r>
          </a:p>
          <a:p>
            <a:pPr lvl="1" eaLnBrk="1" hangingPunct="1">
              <a:lnSpc>
                <a:spcPct val="80000"/>
              </a:lnSpc>
            </a:pPr>
            <a:r>
              <a:rPr lang="en-US" altLang="x-none" sz="1500">
                <a:ea typeface="ＭＳ Ｐゴシック" charset="-128"/>
              </a:rPr>
              <a:t>Depreciation = $ 480 Million</a:t>
            </a:r>
          </a:p>
          <a:p>
            <a:pPr lvl="1" eaLnBrk="1" hangingPunct="1">
              <a:lnSpc>
                <a:spcPct val="80000"/>
              </a:lnSpc>
            </a:pPr>
            <a:r>
              <a:rPr lang="en-US" altLang="x-none" sz="1500">
                <a:ea typeface="ＭＳ Ｐゴシック" charset="-128"/>
              </a:rPr>
              <a:t>Increase in Non-Cash Working Capital = $ 35 Million</a:t>
            </a:r>
          </a:p>
          <a:p>
            <a:pPr lvl="1" eaLnBrk="1" hangingPunct="1">
              <a:lnSpc>
                <a:spcPct val="80000"/>
              </a:lnSpc>
            </a:pPr>
            <a:r>
              <a:rPr lang="en-US" altLang="x-none" sz="1500">
                <a:ea typeface="ＭＳ Ｐゴシック" charset="-128"/>
              </a:rPr>
              <a:t>Debt Ratio = 0%</a:t>
            </a:r>
          </a:p>
          <a:p>
            <a:pPr eaLnBrk="1" hangingPunct="1">
              <a:lnSpc>
                <a:spcPct val="80000"/>
              </a:lnSpc>
            </a:pPr>
            <a:r>
              <a:rPr lang="en-US" altLang="x-none" sz="1800">
                <a:ea typeface="ＭＳ Ｐゴシック" charset="-128"/>
              </a:rPr>
              <a:t>FCFE =	 Net Income - (Cap ex - Depr) (1-DR) - Chg WC (!-DR)</a:t>
            </a:r>
          </a:p>
          <a:p>
            <a:pPr lvl="1" eaLnBrk="1" hangingPunct="1">
              <a:lnSpc>
                <a:spcPct val="80000"/>
              </a:lnSpc>
              <a:buFont typeface="Wingdings 2" charset="2"/>
              <a:buNone/>
            </a:pPr>
            <a:r>
              <a:rPr lang="en-US" altLang="x-none" sz="1500">
                <a:ea typeface="ＭＳ Ｐゴシック" charset="-128"/>
              </a:rPr>
              <a:t>	    =	$ 2,176	- (494 - 480) (1-0)		- $ 35 (1-0)</a:t>
            </a:r>
          </a:p>
          <a:p>
            <a:pPr lvl="1" eaLnBrk="1" hangingPunct="1">
              <a:lnSpc>
                <a:spcPct val="80000"/>
              </a:lnSpc>
              <a:buFont typeface="Wingdings 2" charset="2"/>
              <a:buNone/>
            </a:pPr>
            <a:r>
              <a:rPr lang="en-US" altLang="x-none" sz="1500">
                <a:ea typeface="ＭＳ Ｐゴシック" charset="-128"/>
              </a:rPr>
              <a:t>	    = 	$ 2,127 Million</a:t>
            </a:r>
          </a:p>
          <a:p>
            <a:pPr eaLnBrk="1" hangingPunct="1">
              <a:lnSpc>
                <a:spcPct val="80000"/>
              </a:lnSpc>
            </a:pPr>
            <a:r>
              <a:rPr lang="en-US" altLang="x-none" sz="1800">
                <a:ea typeface="ＭＳ Ｐゴシック" charset="-128"/>
              </a:rPr>
              <a:t>By this estimation, Microsoft could have paid $ 2,127 Million in dividends/stock buybacks in 1996. They paid no dividends and bought back no stock. Where will the $2,127 million show up in Microsoft</a:t>
            </a:r>
            <a:r>
              <a:rPr lang="ja-JP" altLang="en-US" sz="1800">
                <a:ea typeface="ＭＳ Ｐゴシック" charset="-128"/>
              </a:rPr>
              <a:t>’</a:t>
            </a:r>
            <a:r>
              <a:rPr lang="en-US" altLang="ja-JP" sz="1800">
                <a:ea typeface="ＭＳ Ｐゴシック" charset="-128"/>
              </a:rPr>
              <a:t>s balance sheet?</a:t>
            </a:r>
          </a:p>
          <a:p>
            <a:pPr eaLnBrk="1" hangingPunct="1">
              <a:lnSpc>
                <a:spcPct val="80000"/>
              </a:lnSpc>
            </a:pPr>
            <a:endParaRPr lang="en-US" altLang="x-none" sz="1800">
              <a:ea typeface="ＭＳ Ｐゴシック" charset="-128"/>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FCFE for a Bank?</a:t>
            </a:r>
          </a:p>
        </p:txBody>
      </p:sp>
      <p:sp>
        <p:nvSpPr>
          <p:cNvPr id="474114" name="Content Placeholder 2"/>
          <p:cNvSpPr>
            <a:spLocks noGrp="1"/>
          </p:cNvSpPr>
          <p:nvPr>
            <p:ph sz="quarter" idx="1"/>
          </p:nvPr>
        </p:nvSpPr>
        <p:spPr>
          <a:xfrm>
            <a:off x="612775" y="1200150"/>
            <a:ext cx="8153400" cy="3371850"/>
          </a:xfrm>
        </p:spPr>
        <p:txBody>
          <a:bodyPr>
            <a:normAutofit/>
          </a:bodyPr>
          <a:lstStyle/>
          <a:p>
            <a:pPr eaLnBrk="1" hangingPunct="1"/>
            <a:r>
              <a:rPr lang="en-US" altLang="x-none" sz="1800">
                <a:ea typeface="ＭＳ Ｐゴシック" charset="-128"/>
              </a:rPr>
              <a:t>We redefine reinvestment as investment in regulatory capital. </a:t>
            </a:r>
          </a:p>
          <a:p>
            <a:pPr algn="ctr" eaLnBrk="1" hangingPunct="1">
              <a:buFont typeface="Wingdings" charset="2"/>
              <a:buNone/>
            </a:pPr>
            <a:r>
              <a:rPr lang="en-US" altLang="x-none" sz="1800">
                <a:ea typeface="ＭＳ Ｐゴシック" charset="-128"/>
              </a:rPr>
              <a:t>FCFE</a:t>
            </a:r>
            <a:r>
              <a:rPr lang="en-US" altLang="x-none" sz="1800" baseline="-25000">
                <a:ea typeface="ＭＳ Ｐゴシック" charset="-128"/>
              </a:rPr>
              <a:t>Bank</a:t>
            </a:r>
            <a:r>
              <a:rPr lang="en-US" altLang="x-none" sz="1800">
                <a:ea typeface="ＭＳ Ｐゴシック" charset="-128"/>
              </a:rPr>
              <a:t>= Net Income – Increase in Regulatory Capital (Book Equity)</a:t>
            </a:r>
          </a:p>
          <a:p>
            <a:pPr eaLnBrk="1" hangingPunct="1"/>
            <a:r>
              <a:rPr lang="en-US" altLang="x-none" sz="1800">
                <a:ea typeface="ＭＳ Ｐゴシック" charset="-128"/>
              </a:rPr>
              <a:t>Consider a bank with $ 10 billion in loans outstanding and book equity of $ 750 million. If it maintains its capital ratio of 7.5%, intends to grow its loan base by 10% to $11 billion and expects to generate $ 150 million in net income:</a:t>
            </a:r>
          </a:p>
          <a:p>
            <a:pPr marL="320675" lvl="1" indent="0" algn="ctr" eaLnBrk="1" hangingPunct="1">
              <a:buFont typeface="Wingdings" charset="2"/>
              <a:buNone/>
            </a:pPr>
            <a:r>
              <a:rPr lang="en-US" altLang="x-none" sz="1400">
                <a:ea typeface="ＭＳ Ｐゴシック" charset="-128"/>
              </a:rPr>
              <a:t>FCFE = $150 million – (11,000-10,000)* (.075) = $75 million</a:t>
            </a:r>
          </a:p>
        </p:txBody>
      </p:sp>
      <p:graphicFrame>
        <p:nvGraphicFramePr>
          <p:cNvPr id="2" name="Table 1"/>
          <p:cNvGraphicFramePr>
            <a:graphicFrameLocks noGrp="1"/>
          </p:cNvGraphicFramePr>
          <p:nvPr/>
        </p:nvGraphicFramePr>
        <p:xfrm>
          <a:off x="609600" y="3333750"/>
          <a:ext cx="8077200" cy="1449393"/>
        </p:xfrm>
        <a:graphic>
          <a:graphicData uri="http://schemas.openxmlformats.org/drawingml/2006/table">
            <a:tbl>
              <a:tblPr/>
              <a:tblGrid>
                <a:gridCol w="2362200"/>
                <a:gridCol w="952500"/>
                <a:gridCol w="952500"/>
                <a:gridCol w="952500"/>
                <a:gridCol w="952500"/>
                <a:gridCol w="952500"/>
                <a:gridCol w="952500"/>
              </a:tblGrid>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Current</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3</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5</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Asset Base</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439,851 €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453,047 €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466,638 €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480,637 €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495,056 €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509,908 €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Capital ratio</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16.00%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Tier 1 Capital</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70,376 €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72,487 €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74,662 €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76,902 €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79,209 €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81,585 €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2,111 €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2,175 €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2,240 €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2,307 €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2,376 €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Book Equity</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76,829 €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78,940 €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81,115 €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83,355 €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85,662 €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88,038 €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ROE</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-1.08%</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0.74%</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2.55%</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4.37%</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6.18%</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8.00%</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Net Income</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-757 €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584 €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2,072 €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3,642 €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5,298 €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7,043 €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2,111 €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2,175 €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2,240 €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2,307 €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2,376 €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17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FCFE</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-1,528 €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-102 €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1,403 €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2,991 €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chemeClr val="tx1"/>
                          </a:solidFill>
                          <a:effectLst/>
                          <a:latin typeface="Verdana" charset="0"/>
                          <a:ea typeface="ＭＳ Ｐゴシック" charset="-128"/>
                        </a:rPr>
                        <a:t>4,667 €</a:t>
                      </a:r>
                    </a:p>
                  </a:txBody>
                  <a:tcPr marL="12700" marR="12700" marT="952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1845" name="TextBox 2"/>
          <p:cNvSpPr txBox="1">
            <a:spLocks noChangeArrowheads="1"/>
          </p:cNvSpPr>
          <p:nvPr/>
        </p:nvSpPr>
        <p:spPr bwMode="auto">
          <a:xfrm>
            <a:off x="2286000" y="302895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Deutsche Bank: FCFE estimates (November 2013)</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Dividends versus FCFE: Across the globe </a:t>
            </a:r>
          </a:p>
        </p:txBody>
      </p:sp>
      <p:graphicFrame>
        <p:nvGraphicFramePr>
          <p:cNvPr id="7" name="Content Placeholder 3"/>
          <p:cNvGraphicFramePr>
            <a:graphicFrameLocks noGrp="1"/>
          </p:cNvGraphicFramePr>
          <p:nvPr>
            <p:ph sz="quarter" idx="1"/>
            <p:extLst>
              <p:ext uri="{D42A27DB-BD31-4B8C-83A1-F6EECF244321}">
                <p14:modId xmlns:p14="http://schemas.microsoft.com/office/powerpoint/2010/main" val="946916687"/>
              </p:ext>
            </p:extLst>
          </p:nvPr>
        </p:nvGraphicFramePr>
        <p:xfrm>
          <a:off x="228598" y="1200151"/>
          <a:ext cx="8763005" cy="3608383"/>
        </p:xfrm>
        <a:graphic>
          <a:graphicData uri="http://schemas.openxmlformats.org/drawingml/2006/table">
            <a:tbl>
              <a:tblPr>
                <a:tableStyleId>{5C22544A-7EE6-4342-B048-85BDC9FD1C3A}</a:tableStyleId>
              </a:tblPr>
              <a:tblGrid>
                <a:gridCol w="2860697"/>
                <a:gridCol w="983718"/>
                <a:gridCol w="983718"/>
                <a:gridCol w="983718"/>
                <a:gridCol w="983718"/>
                <a:gridCol w="983718"/>
                <a:gridCol w="983718"/>
              </a:tblGrid>
              <a:tr h="694093">
                <a:tc>
                  <a:txBody>
                    <a:bodyPr/>
                    <a:lstStyle/>
                    <a:p>
                      <a:pPr algn="l" fontAlgn="b"/>
                      <a:r>
                        <a:rPr lang="en-US" sz="1600" u="none" strike="noStrike" dirty="0">
                          <a:effectLst/>
                        </a:rPr>
                        <a:t>Dividend Class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US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Europe</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Japan</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Emerging Markets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Aus, NZ &amp; Canada</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Global</a:t>
                      </a:r>
                      <a:endParaRPr lang="en-US" sz="1600" b="0" i="1" u="none" strike="noStrike">
                        <a:solidFill>
                          <a:srgbClr val="000000"/>
                        </a:solidFill>
                        <a:effectLst/>
                        <a:latin typeface="Calibri" charset="0"/>
                      </a:endParaRPr>
                    </a:p>
                  </a:txBody>
                  <a:tcPr marL="6350" marR="6350" marT="6350" marB="0" anchor="b"/>
                </a:tc>
              </a:tr>
              <a:tr h="379028">
                <a:tc>
                  <a:txBody>
                    <a:bodyPr/>
                    <a:lstStyle/>
                    <a:p>
                      <a:pPr algn="l" fontAlgn="b"/>
                      <a:r>
                        <a:rPr lang="en-US" sz="1600" u="none" strike="noStrike" dirty="0">
                          <a:effectLst/>
                        </a:rPr>
                        <a:t>FCFE&lt;0, No Dividends/Buybacks</a:t>
                      </a:r>
                      <a:endParaRPr lang="en-US" sz="1600" b="0"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28.31%</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10.90%</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21.78%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a:effectLst/>
                        </a:rPr>
                        <a:t>59.49%</a:t>
                      </a:r>
                      <a:endParaRPr lang="mr-IN" sz="1600" b="1" i="0" u="none" strike="noStrike">
                        <a:solidFill>
                          <a:srgbClr val="000000"/>
                        </a:solidFill>
                        <a:effectLst/>
                        <a:latin typeface="Calibri" charset="0"/>
                      </a:endParaRPr>
                    </a:p>
                  </a:txBody>
                  <a:tcPr marL="6350" marR="6350" marT="6350" marB="0" anchor="b"/>
                </a:tc>
                <a:tc>
                  <a:txBody>
                    <a:bodyPr/>
                    <a:lstStyle/>
                    <a:p>
                      <a:pPr algn="ctr" fontAlgn="b"/>
                      <a:r>
                        <a:rPr lang="mr-IN" sz="1600" u="none" strike="noStrike">
                          <a:effectLst/>
                        </a:rPr>
                        <a:t>26.91%</a:t>
                      </a:r>
                      <a:endParaRPr lang="mr-IN" sz="1600" b="1" i="0" u="none" strike="noStrike">
                        <a:solidFill>
                          <a:srgbClr val="000000"/>
                        </a:solidFill>
                        <a:effectLst/>
                        <a:latin typeface="Calibri" charset="0"/>
                      </a:endParaRPr>
                    </a:p>
                  </a:txBody>
                  <a:tcPr marL="6350" marR="6350" marT="6350" marB="0" anchor="b"/>
                </a:tc>
              </a:tr>
              <a:tr h="394573">
                <a:tc>
                  <a:txBody>
                    <a:bodyPr/>
                    <a:lstStyle/>
                    <a:p>
                      <a:pPr algn="l" fontAlgn="b"/>
                      <a:r>
                        <a:rPr lang="en-US" sz="1600" u="none" strike="noStrike" dirty="0">
                          <a:solidFill>
                            <a:srgbClr val="00B050"/>
                          </a:solidFill>
                          <a:effectLst/>
                        </a:rPr>
                        <a:t>FCFE &gt;0, No Dividends/Buybacks</a:t>
                      </a:r>
                      <a:endParaRPr lang="en-US"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29.86%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19.56%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13.26%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23.01%</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15.76%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is-IS" sz="1600" u="none" strike="noStrike">
                          <a:solidFill>
                            <a:srgbClr val="00B050"/>
                          </a:solidFill>
                          <a:effectLst/>
                        </a:rPr>
                        <a:t>22.05%</a:t>
                      </a:r>
                      <a:endParaRPr lang="is-IS" sz="1600" b="0" i="0" u="none" strike="noStrike">
                        <a:solidFill>
                          <a:srgbClr val="00B050"/>
                        </a:solidFill>
                        <a:effectLst/>
                        <a:latin typeface="Calibri" charset="0"/>
                      </a:endParaRPr>
                    </a:p>
                  </a:txBody>
                  <a:tcPr marL="6350" marR="6350" marT="6350" marB="0" anchor="b"/>
                </a:tc>
              </a:tr>
              <a:tr h="480538">
                <a:tc>
                  <a:txBody>
                    <a:bodyPr/>
                    <a:lstStyle/>
                    <a:p>
                      <a:pPr algn="l" fontAlgn="b"/>
                      <a:r>
                        <a:rPr lang="en-US" sz="1600" u="none" strike="noStrike">
                          <a:solidFill>
                            <a:srgbClr val="00B050"/>
                          </a:solidFill>
                          <a:effectLst/>
                        </a:rPr>
                        <a:t>FCFE &gt;0, FCFE&gt;Dividends+Buybacks</a:t>
                      </a:r>
                      <a:endParaRPr lang="en-US"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14.52%</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22.93%</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35.04%</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22.98%</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9.02%</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21.10%</a:t>
                      </a:r>
                      <a:endParaRPr lang="mr-IN" sz="1600" b="0" i="0" u="none" strike="noStrike">
                        <a:solidFill>
                          <a:srgbClr val="00B050"/>
                        </a:solidFill>
                        <a:effectLst/>
                        <a:latin typeface="Calibri" charset="0"/>
                      </a:endParaRPr>
                    </a:p>
                  </a:txBody>
                  <a:tcPr marL="6350" marR="6350" marT="6350" marB="0" anchor="b"/>
                </a:tc>
              </a:tr>
              <a:tr h="379028">
                <a:tc>
                  <a:txBody>
                    <a:bodyPr/>
                    <a:lstStyle/>
                    <a:p>
                      <a:pPr algn="l" fontAlgn="b"/>
                      <a:r>
                        <a:rPr lang="en-US" sz="1600" b="1" u="none" strike="noStrike" dirty="0">
                          <a:solidFill>
                            <a:srgbClr val="00B050"/>
                          </a:solidFill>
                          <a:effectLst/>
                        </a:rPr>
                        <a:t>CASH ACCUMULATORS</a:t>
                      </a:r>
                      <a:endParaRPr lang="en-US"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44.38%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42.49%</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48.30%</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45.98%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24.77%</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43.16%</a:t>
                      </a:r>
                      <a:endParaRPr lang="mr-IN" sz="1600" b="1" i="0" u="none" strike="noStrike" dirty="0">
                        <a:solidFill>
                          <a:srgbClr val="00B050"/>
                        </a:solidFill>
                        <a:effectLst/>
                        <a:latin typeface="Calibri" charset="0"/>
                      </a:endParaRPr>
                    </a:p>
                  </a:txBody>
                  <a:tcPr marL="6350" marR="6350" marT="6350" marB="0" anchor="b"/>
                </a:tc>
              </a:tr>
              <a:tr h="480538">
                <a:tc>
                  <a:txBody>
                    <a:bodyPr/>
                    <a:lstStyle/>
                    <a:p>
                      <a:pPr algn="l" fontAlgn="b"/>
                      <a:r>
                        <a:rPr lang="en-US" sz="1600" u="none" strike="noStrike" dirty="0">
                          <a:solidFill>
                            <a:srgbClr val="FF0000"/>
                          </a:solidFill>
                          <a:effectLst/>
                        </a:rPr>
                        <a:t>FCFE &gt;0, FCFE&lt;</a:t>
                      </a:r>
                      <a:r>
                        <a:rPr lang="en-US" sz="1600" u="none" strike="noStrike" dirty="0" err="1">
                          <a:solidFill>
                            <a:srgbClr val="FF0000"/>
                          </a:solidFill>
                          <a:effectLst/>
                        </a:rPr>
                        <a:t>Dividends+Buybacks</a:t>
                      </a:r>
                      <a:endParaRPr lang="en-US"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8.80%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9.74%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8.40%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7.91%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4.62%</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8.05%</a:t>
                      </a:r>
                      <a:endParaRPr lang="mr-IN" sz="1600" b="0" i="0" u="none" strike="noStrike">
                        <a:solidFill>
                          <a:srgbClr val="FF0000"/>
                        </a:solidFill>
                        <a:effectLst/>
                        <a:latin typeface="Calibri" charset="0"/>
                      </a:endParaRPr>
                    </a:p>
                  </a:txBody>
                  <a:tcPr marL="6350" marR="6350" marT="6350" marB="0" anchor="b"/>
                </a:tc>
              </a:tr>
              <a:tr h="394573">
                <a:tc>
                  <a:txBody>
                    <a:bodyPr/>
                    <a:lstStyle/>
                    <a:p>
                      <a:pPr algn="l" fontAlgn="b"/>
                      <a:r>
                        <a:rPr lang="en-US" sz="1600" u="none" strike="noStrike">
                          <a:solidFill>
                            <a:srgbClr val="FF0000"/>
                          </a:solidFill>
                          <a:effectLst/>
                        </a:rPr>
                        <a:t>FCFE&lt;0, 've Dividends+Buybacks</a:t>
                      </a:r>
                      <a:endParaRPr lang="en-US"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18.51%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19.38%</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32.40%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24.34%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11.11%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21.88%</a:t>
                      </a:r>
                      <a:endParaRPr lang="mr-IN" sz="1600" b="0" i="0" u="none" strike="noStrike">
                        <a:solidFill>
                          <a:srgbClr val="FF0000"/>
                        </a:solidFill>
                        <a:effectLst/>
                        <a:latin typeface="Calibri" charset="0"/>
                      </a:endParaRPr>
                    </a:p>
                  </a:txBody>
                  <a:tcPr marL="6350" marR="6350" marT="6350" marB="0" anchor="b"/>
                </a:tc>
              </a:tr>
              <a:tr h="379028">
                <a:tc>
                  <a:txBody>
                    <a:bodyPr/>
                    <a:lstStyle/>
                    <a:p>
                      <a:pPr algn="l" fontAlgn="b"/>
                      <a:r>
                        <a:rPr lang="en-US" sz="1600" b="1" u="none" strike="noStrike" dirty="0" smtClean="0">
                          <a:solidFill>
                            <a:srgbClr val="FF0000"/>
                          </a:solidFill>
                          <a:effectLst/>
                        </a:rPr>
                        <a:t>OVER</a:t>
                      </a:r>
                      <a:r>
                        <a:rPr lang="en-US" sz="1600" b="1" u="none" strike="noStrike" baseline="0" dirty="0" smtClean="0">
                          <a:solidFill>
                            <a:srgbClr val="FF0000"/>
                          </a:solidFill>
                          <a:effectLst/>
                        </a:rPr>
                        <a:t> PAYERS</a:t>
                      </a:r>
                      <a:endParaRPr lang="en-US"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a:solidFill>
                            <a:srgbClr val="FF0000"/>
                          </a:solidFill>
                          <a:effectLst/>
                        </a:rPr>
                        <a:t>27.31%</a:t>
                      </a:r>
                      <a:endParaRPr lang="mr-IN" sz="1600" b="1" i="0" u="none" strike="noStrike">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29.12%</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40.80%</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32.24%</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15.73%</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29.93%</a:t>
                      </a:r>
                      <a:endParaRPr lang="mr-IN" sz="1600" b="1" i="0" u="none" strike="noStrike" dirty="0">
                        <a:solidFill>
                          <a:srgbClr val="FF0000"/>
                        </a:solidFill>
                        <a:effectLst/>
                        <a:latin typeface="Calibri" charset="0"/>
                      </a:endParaRPr>
                    </a:p>
                  </a:txBody>
                  <a:tcPr marL="6350" marR="6350" marT="6350" marB="0" anchor="b"/>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Consequences of Failing to pay FCFE</a:t>
            </a:r>
          </a:p>
        </p:txBody>
      </p:sp>
      <p:pic>
        <p:nvPicPr>
          <p:cNvPr id="35842"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19759" b="19759"/>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Estimating your firm</a:t>
            </a:r>
            <a:r>
              <a:rPr lang="ja-JP" altLang="en-US">
                <a:ea typeface="ＭＳ Ｐゴシック" charset="-128"/>
              </a:rPr>
              <a:t>’</a:t>
            </a:r>
            <a:r>
              <a:rPr lang="en-US" altLang="ja-JP">
                <a:ea typeface="ＭＳ Ｐゴシック" charset="-128"/>
              </a:rPr>
              <a:t>s FCFE</a:t>
            </a:r>
            <a:endParaRPr lang="en-US" altLang="x-none">
              <a:ea typeface="ＭＳ Ｐゴシック" charset="-128"/>
            </a:endParaRPr>
          </a:p>
        </p:txBody>
      </p:sp>
      <p:sp>
        <p:nvSpPr>
          <p:cNvPr id="480258" name="Rectangle 3"/>
          <p:cNvSpPr>
            <a:spLocks noGrp="1" noChangeArrowheads="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In General,				If cash flow statement used</a:t>
            </a:r>
          </a:p>
          <a:p>
            <a:pPr marL="366713" lvl="1" indent="0" eaLnBrk="1" hangingPunct="1">
              <a:buFont typeface="Wingdings 2" charset="0"/>
              <a:buNone/>
              <a:defRPr/>
            </a:pPr>
            <a:r>
              <a:rPr lang="en-US" dirty="0" smtClean="0"/>
              <a:t>Net Income				Net Income</a:t>
            </a:r>
          </a:p>
          <a:p>
            <a:pPr marL="366713" lvl="1" indent="0" eaLnBrk="1" hangingPunct="1">
              <a:buFont typeface="Wingdings 2" charset="0"/>
              <a:buNone/>
              <a:defRPr/>
            </a:pPr>
            <a:r>
              <a:rPr lang="en-US" dirty="0" smtClean="0"/>
              <a:t>+ Depreciation &amp; Amortization		+ Depreciation &amp; Amortization</a:t>
            </a:r>
          </a:p>
          <a:p>
            <a:pPr marL="366713" lvl="1" indent="0" eaLnBrk="1" hangingPunct="1">
              <a:buFont typeface="Wingdings 2" charset="0"/>
              <a:buNone/>
              <a:defRPr/>
            </a:pPr>
            <a:r>
              <a:rPr lang="en-US" dirty="0" smtClean="0"/>
              <a:t>- Capital Expenditures			+ Capital Expenditures</a:t>
            </a:r>
          </a:p>
          <a:p>
            <a:pPr marL="366713" lvl="1" indent="0" eaLnBrk="1" hangingPunct="1">
              <a:buFont typeface="Wingdings 2" charset="0"/>
              <a:buNone/>
              <a:defRPr/>
            </a:pPr>
            <a:r>
              <a:rPr lang="en-US" dirty="0" smtClean="0"/>
              <a:t>- Change in Non-Cash Working Capital	+ Changes in Non-cash WC</a:t>
            </a:r>
          </a:p>
          <a:p>
            <a:pPr marL="366713" lvl="1" indent="0" eaLnBrk="1" hangingPunct="1">
              <a:buFont typeface="Wingdings 2" charset="0"/>
              <a:buNone/>
              <a:defRPr/>
            </a:pPr>
            <a:r>
              <a:rPr lang="en-US" dirty="0" smtClean="0"/>
              <a:t>- Preferred Dividend			+ Preferred Dividend</a:t>
            </a:r>
          </a:p>
          <a:p>
            <a:pPr marL="366713" lvl="1" indent="0" eaLnBrk="1" hangingPunct="1">
              <a:buFont typeface="Wingdings 2" charset="0"/>
              <a:buNone/>
              <a:defRPr/>
            </a:pPr>
            <a:r>
              <a:rPr lang="en-US" dirty="0" smtClean="0"/>
              <a:t>- Principal Repaid			+ Increase in LT Borrowing</a:t>
            </a:r>
          </a:p>
          <a:p>
            <a:pPr marL="366713" lvl="1" indent="0" eaLnBrk="1" hangingPunct="1">
              <a:buFont typeface="Wingdings 2" charset="0"/>
              <a:buNone/>
              <a:defRPr/>
            </a:pPr>
            <a:r>
              <a:rPr lang="en-US" dirty="0" smtClean="0"/>
              <a:t>+ New Debt Issued			+ Decrease in LT Borrowing</a:t>
            </a:r>
          </a:p>
          <a:p>
            <a:pPr marL="366713" lvl="1" indent="0" eaLnBrk="1" hangingPunct="1">
              <a:buFont typeface="Wingdings 2" charset="0"/>
              <a:buNone/>
              <a:defRPr/>
            </a:pPr>
            <a:r>
              <a:rPr lang="en-US" dirty="0" smtClean="0"/>
              <a:t>					+ Change in ST Borrowing</a:t>
            </a:r>
          </a:p>
          <a:p>
            <a:pPr marL="366713" lvl="1" indent="0" eaLnBrk="1" hangingPunct="1">
              <a:buFont typeface="Wingdings 2" charset="0"/>
              <a:buNone/>
              <a:defRPr/>
            </a:pPr>
            <a:r>
              <a:rPr lang="en-US" dirty="0" smtClean="0"/>
              <a:t>= FCFE				= FCFE</a:t>
            </a:r>
          </a:p>
          <a:p>
            <a:pPr eaLnBrk="1" hangingPunct="1">
              <a:buFont typeface="Wingdings" charset="0"/>
              <a:buChar char=""/>
              <a:defRPr/>
            </a:pPr>
            <a:r>
              <a:rPr lang="en-US" dirty="0" smtClean="0"/>
              <a:t>Compare to</a:t>
            </a:r>
          </a:p>
          <a:p>
            <a:pPr marL="0" indent="0" eaLnBrk="1" hangingPunct="1">
              <a:buFont typeface="Wingdings" charset="0"/>
              <a:buNone/>
              <a:defRPr/>
            </a:pPr>
            <a:r>
              <a:rPr lang="en-US" dirty="0"/>
              <a:t>	</a:t>
            </a:r>
            <a:r>
              <a:rPr lang="en-US" dirty="0" smtClean="0"/>
              <a:t>Dividends (Common)			 </a:t>
            </a:r>
          </a:p>
          <a:p>
            <a:pPr marL="0" indent="0" eaLnBrk="1" hangingPunct="1">
              <a:buFont typeface="Wingdings" charset="0"/>
              <a:buNone/>
              <a:defRPr/>
            </a:pPr>
            <a:r>
              <a:rPr lang="en-US" dirty="0" smtClean="0"/>
              <a:t>	+ Stock Buybacks		 				</a:t>
            </a:r>
            <a:endParaRPr lang="en-US" dirty="0"/>
          </a:p>
        </p:txBody>
      </p:sp>
      <p:sp>
        <p:nvSpPr>
          <p:cNvPr id="4" name="TextBox 3">
            <a:hlinkClick r:id="rId3" action="ppaction://hlinkpres?slideindex=44&amp;slidetitle=PowerPoint Presentation"/>
          </p:cNvPr>
          <p:cNvSpPr txBox="1"/>
          <p:nvPr/>
        </p:nvSpPr>
        <p:spPr>
          <a:xfrm>
            <a:off x="7010400" y="4171950"/>
            <a:ext cx="11080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98CD5F73-D140-B340-8525-50E5710DBC5E}" type="slidenum">
              <a:rPr lang="en-US" altLang="x-none" sz="1400">
                <a:solidFill>
                  <a:schemeClr val="tx2"/>
                </a:solidFill>
              </a:rPr>
              <a:pPr>
                <a:lnSpc>
                  <a:spcPct val="90000"/>
                </a:lnSpc>
              </a:pPr>
              <a:t>13</a:t>
            </a:fld>
            <a:endParaRPr lang="en-US" altLang="x-none" sz="1400">
              <a:solidFill>
                <a:schemeClr val="tx2"/>
              </a:solidFill>
            </a:endParaRPr>
          </a:p>
        </p:txBody>
      </p:sp>
      <p:pic>
        <p:nvPicPr>
          <p:cNvPr id="3993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a:t>
            </a:r>
            <a:r>
              <a:rPr lang="en-US" dirty="0">
                <a:solidFill>
                  <a:schemeClr val="lt1"/>
                </a:solidFill>
                <a:latin typeface="+mn-lt"/>
                <a:ea typeface="+mn-ea"/>
              </a:rPr>
              <a:t>11</a:t>
            </a:r>
            <a:endParaRPr lang="en-US" dirty="0">
              <a:solidFill>
                <a:schemeClr val="lt1"/>
              </a:solidFill>
              <a:latin typeface="+mn-lt"/>
              <a:ea typeface="+mn-ea"/>
            </a:endParaRP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Estimate the potential dividends for your company and it</a:t>
            </a:r>
            <a:r>
              <a:rPr lang="en-US" altLang="en-US">
                <a:solidFill>
                  <a:srgbClr val="FFFFFF"/>
                </a:solidFill>
                <a:latin typeface="Calibri" charset="0"/>
              </a:rPr>
              <a:t>’</a:t>
            </a:r>
            <a:r>
              <a:rPr lang="en-US" altLang="x-none">
                <a:solidFill>
                  <a:srgbClr val="FFFFFF"/>
                </a:solidFill>
                <a:latin typeface="Calibri" charset="0"/>
              </a:rPr>
              <a:t>s current cash balance.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27070</TotalTime>
  <Pages>13</Pages>
  <Words>2030</Words>
  <Application>Microsoft Macintosh PowerPoint</Application>
  <PresentationFormat>On-screen Show (16:9)</PresentationFormat>
  <Paragraphs>394</Paragraphs>
  <Slides>13</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Times</vt:lpstr>
      <vt:lpstr>ＭＳ Ｐゴシック</vt:lpstr>
      <vt:lpstr>Arial</vt:lpstr>
      <vt:lpstr>Calibri</vt:lpstr>
      <vt:lpstr>Wingdings</vt:lpstr>
      <vt:lpstr>Wingdings 2</vt:lpstr>
      <vt:lpstr>Verdana</vt:lpstr>
      <vt:lpstr>Symbol</vt:lpstr>
      <vt:lpstr>WebcastSimple</vt:lpstr>
      <vt:lpstr>Dividend assessment: The cash-trust nexus</vt:lpstr>
      <vt:lpstr>PowerPoint Presentation</vt:lpstr>
      <vt:lpstr>The Cash/Trust Assessment</vt:lpstr>
      <vt:lpstr>How much has the company returned to stockholders?</vt:lpstr>
      <vt:lpstr>A Measure of How Much a Company Could have Afforded to Pay out: FCFE</vt:lpstr>
      <vt:lpstr>Disney’s FCFE: 2008 – 2012</vt:lpstr>
      <vt:lpstr>Estimating FCFE when Leverage is Stable</vt:lpstr>
      <vt:lpstr>An Example: FCFE Calculation</vt:lpstr>
      <vt:lpstr>FCFE for a Bank?</vt:lpstr>
      <vt:lpstr>Dividends versus FCFE: Across the globe </vt:lpstr>
      <vt:lpstr>The Consequences of Failing to pay FCFE</vt:lpstr>
      <vt:lpstr>6  Application Test: Estimating your firm’s FCFE</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2017-05-22T07:33:02Z</dcterms:modified>
</cp:coreProperties>
</file>