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compatMode="1" strictFirstAndLastChars="0" saveSubsetFonts="1" autoCompressPictures="0">
  <p:sldMasterIdLst>
    <p:sldMasterId id="2147484434" r:id="rId1"/>
  </p:sldMasterIdLst>
  <p:notesMasterIdLst>
    <p:notesMasterId r:id="rId18"/>
  </p:notesMasterIdLst>
  <p:handoutMasterIdLst>
    <p:handoutMasterId r:id="rId19"/>
  </p:handoutMasterIdLst>
  <p:sldIdLst>
    <p:sldId id="1250" r:id="rId2"/>
    <p:sldId id="1289" r:id="rId3"/>
    <p:sldId id="1280" r:id="rId4"/>
    <p:sldId id="1281" r:id="rId5"/>
    <p:sldId id="1282" r:id="rId6"/>
    <p:sldId id="1283" r:id="rId7"/>
    <p:sldId id="1284" r:id="rId8"/>
    <p:sldId id="1277" r:id="rId9"/>
    <p:sldId id="1278" r:id="rId10"/>
    <p:sldId id="1285" r:id="rId11"/>
    <p:sldId id="1286" r:id="rId12"/>
    <p:sldId id="1288" r:id="rId13"/>
    <p:sldId id="1287" r:id="rId14"/>
    <p:sldId id="1279" r:id="rId15"/>
    <p:sldId id="1291" r:id="rId16"/>
    <p:sldId id="1290" r:id="rId17"/>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 Id="rId2"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p:cNvSpPr>
          <p:nvPr>
            <p:ph type="sldImg"/>
          </p:nvPr>
        </p:nvSpPr>
        <p:spPr>
          <a:solidFill>
            <a:srgbClr val="FFFFFF"/>
          </a:solidFill>
          <a:ln/>
        </p:spPr>
      </p:sp>
      <p:sp>
        <p:nvSpPr>
          <p:cNvPr id="174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corporate finance is all about maximizing value, you do have to know how to estimate value.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To put closure on valuation, we have to stop forecasting cashflows at some point in time and estimate a terminal value.</a:t>
            </a:r>
          </a:p>
          <a:p>
            <a:r>
              <a:rPr lang="en-US" altLang="x-none">
                <a:latin typeface="Times" charset="0"/>
                <a:ea typeface="ＭＳ Ｐゴシック" charset="-128"/>
              </a:rPr>
              <a:t>It is generally the biggest component of value and estimating it consistently is a key to good valuation.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Firms have infinite lives. Since we cannot estimate cash flows forever, we assume a constant growth rate forever as a way of closing off the valuation.</a:t>
            </a:r>
          </a:p>
          <a:p>
            <a:endParaRPr lang="en-US" altLang="x-none">
              <a:latin typeface="Times" charset="0"/>
              <a:ea typeface="ＭＳ Ｐゴシック" charset="-128"/>
            </a:endParaRPr>
          </a:p>
          <a:p>
            <a:r>
              <a:rPr lang="en-US" altLang="x-none">
                <a:latin typeface="Times" charset="0"/>
                <a:ea typeface="ＭＳ Ｐゴシック" charset="-128"/>
              </a:rPr>
              <a:t>A very commonly used variant is to use a multiple of the terminal year</a:t>
            </a:r>
            <a:r>
              <a:rPr lang="ja-JP" altLang="en-US">
                <a:latin typeface="Times" charset="0"/>
                <a:ea typeface="ＭＳ Ｐゴシック" charset="-128"/>
              </a:rPr>
              <a:t>’</a:t>
            </a:r>
            <a:r>
              <a:rPr lang="en-US" altLang="ja-JP">
                <a:latin typeface="Times" charset="0"/>
                <a:ea typeface="ＭＳ Ｐゴシック" charset="-128"/>
              </a:rPr>
              <a:t>s earnings. This brings an element of relative valuation into the analysis. In a pure DCF model, the terminal value has to be estimated with a  stable growth rate.</a:t>
            </a:r>
          </a:p>
          <a:p>
            <a:endParaRPr lang="en-US" altLang="x-none">
              <a:latin typeface="Times" charset="0"/>
              <a:ea typeface="ＭＳ Ｐゴシック" charset="-128"/>
            </a:endParaRPr>
          </a:p>
          <a:p>
            <a:r>
              <a:rPr lang="en-US" altLang="x-none">
                <a:latin typeface="Times" charset="0"/>
                <a:ea typeface="ＭＳ Ｐゴシック" charset="-128"/>
              </a:rPr>
              <a:t>The real choice is between stable growth models and liquidation value. One values the firm as a going concern and the other is based upon shutting the firm down and getting what you can for its assets. When valuing publicly traded firms, it is generally better practice to value them as going concerns (and use a stable growth rate). With private businesses or finite life public companies (a mining company with limited reserves…), liquidation value is a viable option.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ln/>
        </p:spPr>
      </p:sp>
      <p:sp>
        <p:nvSpPr>
          <p:cNvPr id="245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If the overall economy is composed of high growth and mature companies, and is growing at 5%, the mature companies must be growing at a rate less than 5%. This is a mathematical constraint that cannot be eased. A firm that grows at a rate higher than that of the economy will become the economy.</a:t>
            </a:r>
          </a:p>
          <a:p>
            <a:r>
              <a:rPr lang="en-US" altLang="x-none">
                <a:latin typeface="Times" charset="0"/>
                <a:ea typeface="ＭＳ Ｐゴシック" charset="-128"/>
              </a:rPr>
              <a:t>Should this growth be nominal or real? It depends on how you have estimated all of your inputs prior to getting to the terminal value computation. If everything has been done in real terms (very unusual), then the growth rate has to be a real growth rate. If it is in nominal terms, the growth rate has to be nominal (in the currency chosen for the analysis).</a:t>
            </a:r>
          </a:p>
          <a:p>
            <a:r>
              <a:rPr lang="en-US" altLang="x-none">
                <a:latin typeface="Times" charset="0"/>
                <a:ea typeface="ＭＳ Ｐゴシック" charset="-128"/>
              </a:rPr>
              <a:t>While the stable growth rate cannot exceed the growth rate of the economy, it can be lower. In fact, it should be lower for most mature firms, since an economy is composed of both growth firms and mature firms. If every mature firms grows at the same rate as the economy, then where does the growth rate from growth firms go?</a:t>
            </a:r>
          </a:p>
          <a:p>
            <a:r>
              <a:rPr lang="en-US" altLang="x-none">
                <a:latin typeface="Times" charset="0"/>
                <a:ea typeface="ＭＳ Ｐゴシック" charset="-128"/>
              </a:rPr>
              <a:t>The stable growth rate can be a negative number. This is an intermediate solution between the infinite growth model and liquidation value. Using a negative stable growth rate will make your firm disappear gradually over time.</a:t>
            </a:r>
          </a:p>
          <a:p>
            <a:r>
              <a:rPr lang="en-US" altLang="x-none">
                <a:latin typeface="Times" charset="0"/>
                <a:ea typeface="ＭＳ Ｐゴシック" charset="-128"/>
              </a:rPr>
              <a:t>Riskfree rate = Expected inflation + Expected real interest rate</a:t>
            </a:r>
          </a:p>
          <a:p>
            <a:r>
              <a:rPr lang="en-US" altLang="x-none">
                <a:latin typeface="Times" charset="0"/>
                <a:ea typeface="ＭＳ Ｐゴシック" charset="-128"/>
              </a:rPr>
              <a:t>Nominal growth rate in economy = Expected inflation + Expected real growth</a:t>
            </a:r>
          </a:p>
          <a:p>
            <a:r>
              <a:rPr lang="en-US" altLang="x-none">
                <a:latin typeface="Times" charset="0"/>
                <a:ea typeface="ＭＳ Ｐゴシック" charset="-128"/>
              </a:rPr>
              <a:t>In the long term, expected real interest rate = expected real growth rate</a:t>
            </a:r>
          </a:p>
          <a:p>
            <a:endParaRPr lang="en-US" altLang="x-none">
              <a:latin typeface="Times"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ln/>
        </p:spPr>
      </p:sp>
      <p:sp>
        <p:nvSpPr>
          <p:cNvPr id="2662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It is not uncommon to see analysts use growth periods of longer than 10 years for small, promising companies and even for larger, growth companies (Coke, Microsoft, Walmart..)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ln/>
        </p:spPr>
      </p:sp>
      <p:sp>
        <p:nvSpPr>
          <p:cNvPr id="378882" name="Rectangle 3"/>
          <p:cNvSpPr>
            <a:spLocks noGrp="1" noChangeArrowheads="1"/>
          </p:cNvSpPr>
          <p:nvPr>
            <p:ph type="body" idx="1"/>
          </p:nvPr>
        </p:nvSpPr>
        <p:spPr>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x-none">
                <a:latin typeface="Times" charset="0"/>
                <a:ea typeface="ＭＳ Ｐゴシック" charset="-128"/>
              </a:rPr>
              <a:t>Firms that grow for longer than 5 years are more the exception rather than the rule. We may be routinely over valuing growth companies as a consequence.</a:t>
            </a:r>
          </a:p>
          <a:p>
            <a:r>
              <a:rPr lang="en-US" altLang="x-none">
                <a:latin typeface="Times" charset="0"/>
                <a:ea typeface="ＭＳ Ｐゴシック" charset="-128"/>
              </a:rPr>
              <a:t>As a consequence, I use only three growth periods in my DCF valuations:</a:t>
            </a:r>
          </a:p>
          <a:p>
            <a:pPr>
              <a:buFontTx/>
              <a:buChar char="-"/>
            </a:pPr>
            <a:r>
              <a:rPr lang="en-US" altLang="x-none">
                <a:latin typeface="Times" charset="0"/>
                <a:ea typeface="ＭＳ Ｐゴシック" charset="-128"/>
              </a:rPr>
              <a:t>Zero years, for firms that are already large and mature firms (Firms like Toyota and Exxon Mobil)</a:t>
            </a:r>
          </a:p>
          <a:p>
            <a:pPr>
              <a:buFontTx/>
              <a:buChar char="-"/>
            </a:pPr>
            <a:r>
              <a:rPr lang="en-US" altLang="x-none">
                <a:latin typeface="Times" charset="0"/>
                <a:ea typeface="ＭＳ Ｐゴシック" charset="-128"/>
              </a:rPr>
              <a:t>5 years for firms that still retain moderate growth potential or significant competitive advantages. </a:t>
            </a:r>
          </a:p>
          <a:p>
            <a:pPr>
              <a:buFontTx/>
              <a:buChar char="-"/>
            </a:pPr>
            <a:r>
              <a:rPr lang="en-US" altLang="x-none">
                <a:latin typeface="Times" charset="0"/>
                <a:ea typeface="ＭＳ Ｐゴシック" charset="-128"/>
              </a:rPr>
              <a:t>10 years for high growth firms.</a:t>
            </a:r>
          </a:p>
          <a:p>
            <a:r>
              <a:rPr lang="en-US" altLang="x-none">
                <a:latin typeface="Times" charset="0"/>
                <a:ea typeface="ＭＳ Ｐゴシック" charset="-128"/>
              </a:rPr>
              <a:t>You do not want to value your firm to be the exception… That is asking for trouble..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p:cNvSpPr>
          <p:nvPr>
            <p:ph type="sldImg"/>
          </p:nvPr>
        </p:nvSpPr>
        <p:spPr>
          <a:solidFill>
            <a:srgbClr val="FFFFFF"/>
          </a:solidFill>
          <a:ln/>
        </p:spPr>
      </p:sp>
      <p:sp>
        <p:nvSpPr>
          <p:cNvPr id="3072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 would not be inclined to use growth periods longer than 10 years. While there are firms like IBM, Microsoft and Coca Cola which have been able to sustain growth for much longer periods, they are more the exception than the rule. Most firms are able to maintain high growth for shorter periods.</a:t>
            </a:r>
          </a:p>
          <a:p>
            <a:pPr marL="685800" lvl="1" indent="-228600">
              <a:buFont typeface="Calibri" charset="0"/>
              <a:buAutoNum type="arabicPeriod"/>
            </a:pPr>
            <a:r>
              <a:rPr lang="en-US" altLang="x-none">
                <a:latin typeface="Times" charset="0"/>
                <a:ea typeface="ＭＳ Ｐゴシック" charset="-128"/>
              </a:rPr>
              <a:t>I am going to use firm valuation for Disney, because I expect leverage to change, and firm valuation is simpler when that occurs</a:t>
            </a:r>
          </a:p>
          <a:p>
            <a:pPr marL="685800" lvl="1" indent="-228600">
              <a:buFont typeface="Calibri" charset="0"/>
              <a:buAutoNum type="arabicPeriod"/>
            </a:pPr>
            <a:r>
              <a:rPr lang="en-US" altLang="x-none">
                <a:latin typeface="Times" charset="0"/>
                <a:ea typeface="ＭＳ Ｐゴシック" charset="-128"/>
              </a:rPr>
              <a:t>For Tata Motors, I will use FCFE, since I do not expect leverage to change, and do the analysis in real terms, to avoid having to deal with expected inflation in BR</a:t>
            </a:r>
          </a:p>
          <a:p>
            <a:pPr marL="685800" lvl="1" indent="-228600">
              <a:buFont typeface="Calibri" charset="0"/>
              <a:buAutoNum type="arabicPeriod"/>
            </a:pPr>
            <a:r>
              <a:rPr lang="en-US" altLang="x-none">
                <a:latin typeface="Times" charset="0"/>
                <a:ea typeface="ＭＳ Ｐゴシック" charset="-128"/>
              </a:rPr>
              <a:t>For Deutsche Bank, where it is difficult to estimate free cash flows, I will use dividends and make the assumptions that dividends over time will be equal to FCFE.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Vale is one of the largest commodity firms in the world and we will assume that it is a mature firm. However, commodity prices do go up and down. We allow for this by normalizing earnings (by averaging over time) and use this normalized value to estimate return on capital and value.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is the key balancing assumption that keeps terminal values from becoming unbounded. If you can change the growth rate without changing the reinvestment assumptions, you can make any firm worth any amount of money.</a:t>
            </a:r>
          </a:p>
          <a:p>
            <a:r>
              <a:rPr lang="en-US" altLang="x-none">
                <a:latin typeface="Times" charset="0"/>
                <a:ea typeface="ＭＳ Ｐゴシック" charset="-128"/>
              </a:rPr>
              <a:t>If you adopt this rule, the terminal value becomes a function of the return on capital:</a:t>
            </a:r>
          </a:p>
          <a:p>
            <a:r>
              <a:rPr lang="en-US" altLang="x-none">
                <a:latin typeface="Times" charset="0"/>
                <a:ea typeface="ＭＳ Ｐゴシック" charset="-128"/>
              </a:rPr>
              <a:t>Terminal value = EBIT (1-t) (1- g/ROC)/ (Cost of capital –g)</a:t>
            </a:r>
          </a:p>
          <a:p>
            <a:r>
              <a:rPr lang="en-US" altLang="x-none">
                <a:latin typeface="Times" charset="0"/>
                <a:ea typeface="ＭＳ Ｐゴシック" charset="-128"/>
              </a:rPr>
              <a:t>If ROC = Cost of capital,</a:t>
            </a:r>
          </a:p>
          <a:p>
            <a:r>
              <a:rPr lang="en-US" altLang="x-none">
                <a:latin typeface="Times" charset="0"/>
                <a:ea typeface="ＭＳ Ｐゴシック" charset="-128"/>
              </a:rPr>
              <a:t>Terminal value = EBIT (1-t)/ Cost of capital</a:t>
            </a:r>
          </a:p>
          <a:p>
            <a:r>
              <a:rPr lang="en-US" altLang="x-none">
                <a:latin typeface="Times" charset="0"/>
                <a:ea typeface="ＭＳ Ｐゴシック" charset="-128"/>
              </a:rPr>
              <a:t>The growth effect is neutralized entirely by the reinvestment requirement and the terminal value is invariant to the growth rate assumed.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ln/>
        </p:spPr>
      </p:sp>
      <p:sp>
        <p:nvSpPr>
          <p:cNvPr id="3686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There are some DCF practitioners who argue that the only excess return consistent with being a mature firm is zero. While that may make logical sense, it will then require you to forecast cash flows until excess returns become zero (rather than until the growth rate becomes stable).</a:t>
            </a:r>
          </a:p>
          <a:p>
            <a:r>
              <a:rPr lang="en-US" altLang="x-none">
                <a:latin typeface="Times" charset="0"/>
                <a:ea typeface="ＭＳ Ｐゴシック" charset="-128"/>
              </a:rPr>
              <a:t>In reality, firms that have earned excess returns in the past seem to have more success in holding on to excess returns. In other words, an assessment of strategic advantages and barriers to entry may be more relevant to good valuation than the focus on earnings growth.</a:t>
            </a:r>
          </a:p>
          <a:p>
            <a:r>
              <a:rPr lang="en-US" altLang="x-none" u="sng">
                <a:latin typeface="Times" charset="0"/>
                <a:ea typeface="ＭＳ Ｐゴシック" charset="-128"/>
              </a:rPr>
              <a:t>Bottom line</a:t>
            </a:r>
            <a:r>
              <a:rPr lang="en-US" altLang="x-none">
                <a:latin typeface="Times" charset="0"/>
                <a:ea typeface="ＭＳ Ｐゴシック" charset="-128"/>
              </a:rPr>
              <a:t>: If you adopt growth periods of 5 or 10 years, there are some firms with exceptional and sustainable competitive advantages that can sustain excess returns for far longer. For these firms, it is prudent to let the excess returns be positive in perpetuity (i.e., let the ROC in stable growth exceed the cost of capital). However, those excess returns should be moderate (my rule of thumb is to not let them exceed 2-3%.</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noTextEdit="1"/>
          </p:cNvSpPr>
          <p:nvPr>
            <p:ph type="sldImg"/>
          </p:nvPr>
        </p:nvSpPr>
        <p:spPr>
          <a:ln/>
        </p:spPr>
      </p:sp>
      <p:sp>
        <p:nvSpPr>
          <p:cNvPr id="389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If you reduce the growth rate but leave the other characteristics of the firm unchanged, you will create internal inconsistencies in your valuation. This can happen if you forecast out the cash flow in your terminal year as the cash flow in the year prior augmented by the stable growth rate. (You are then locking in the reinvestment rate assumptions in the last year of high growth in perpetuity)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only growth rate that is consistent with this assumption is zero. Even if you set the growth rate = inflation rate, replacing existing assets will cost you more than the depreciation on those assets. Hence you will need to follow the equation on the last page to get to a reinvestment rate.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p:cNvSpPr>
          <p:nvPr>
            <p:ph type="sldImg"/>
          </p:nvPr>
        </p:nvSpPr>
        <p:spPr>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As Disney moves into stable growth, it should exhibit the characteristics of stable growth firms. If you want to be conservative in your estimates, you could set the return on capital = cost of capital in stable growth.</a:t>
            </a:r>
          </a:p>
          <a:p>
            <a:endParaRPr lang="en-US" altLang="x-none">
              <a:latin typeface="Times" charset="0"/>
              <a:ea typeface="ＭＳ Ｐゴシック" charset="-128"/>
            </a:endParaRPr>
          </a:p>
          <a:p>
            <a:r>
              <a:rPr lang="en-US" altLang="x-none">
                <a:latin typeface="Times" charset="0"/>
                <a:ea typeface="ＭＳ Ｐゴシック" charset="-128"/>
              </a:rPr>
              <a:t>The riskfree rate is a useful proxy for the nominal growth rate in the economy.</a:t>
            </a:r>
          </a:p>
          <a:p>
            <a:r>
              <a:rPr lang="en-US" altLang="x-none">
                <a:latin typeface="Times" charset="0"/>
                <a:ea typeface="ＭＳ Ｐゴシック" charset="-128"/>
              </a:rPr>
              <a:t>Riskfree rate = Expected inflation + Expected real interest rate</a:t>
            </a:r>
          </a:p>
          <a:p>
            <a:r>
              <a:rPr lang="en-US" altLang="x-none">
                <a:latin typeface="Times" charset="0"/>
                <a:ea typeface="ＭＳ Ｐゴシック" charset="-128"/>
              </a:rPr>
              <a:t>Nominal growth rate in economy = Expected inflation + Expected real growth rate</a:t>
            </a:r>
          </a:p>
          <a:p>
            <a:r>
              <a:rPr lang="en-US" altLang="x-none">
                <a:latin typeface="Times" charset="0"/>
                <a:ea typeface="ＭＳ Ｐゴシック" charset="-128"/>
              </a:rPr>
              <a:t>In the long term, expected real growth rate should converge on the expected real interest rate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2F2C33DF-4545-1D4C-B78A-D848544183D5}" type="slidenum">
              <a:rPr lang="en-US" altLang="x-none"/>
              <a:pPr/>
              <a:t>‹#›</a:t>
            </a:fld>
            <a:endParaRPr lang="en-US" altLang="x-none"/>
          </a:p>
        </p:txBody>
      </p:sp>
    </p:spTree>
    <p:extLst>
      <p:ext uri="{BB962C8B-B14F-4D97-AF65-F5344CB8AC3E}">
        <p14:creationId xmlns:p14="http://schemas.microsoft.com/office/powerpoint/2010/main" val="1858494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72E65F48-3963-0941-B0F8-3FB7FF9BAB16}" type="slidenum">
              <a:rPr lang="en-US" altLang="x-none" sz="1600"/>
              <a:pPr eaLnBrk="1" hangingPunct="1"/>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76AD6B9F-C862-B945-A982-D59CAFEDF6B1}" type="slidenum">
              <a:rPr lang="en-US" altLang="x-none"/>
              <a:pPr/>
              <a:t>‹#›</a:t>
            </a:fld>
            <a:endParaRPr lang="en-US" altLang="x-none"/>
          </a:p>
        </p:txBody>
      </p:sp>
    </p:spTree>
    <p:extLst>
      <p:ext uri="{BB962C8B-B14F-4D97-AF65-F5344CB8AC3E}">
        <p14:creationId xmlns:p14="http://schemas.microsoft.com/office/powerpoint/2010/main" val="564575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BF2B6491-BDAC-4946-AF13-42115C4862FB}"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237709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B1283829-7EF0-8748-BEA6-2C6CB03EA489}"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659785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42409A51-8A2B-5746-A663-07C50F7AA4DC}"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581831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D5EC9A1D-DD30-DC47-9149-C077A03B3CF1}" type="slidenum">
              <a:rPr lang="en-US" altLang="x-none"/>
              <a:pPr/>
              <a:t>‹#›</a:t>
            </a:fld>
            <a:endParaRPr lang="en-US" altLang="x-none"/>
          </a:p>
        </p:txBody>
      </p:sp>
    </p:spTree>
    <p:extLst>
      <p:ext uri="{BB962C8B-B14F-4D97-AF65-F5344CB8AC3E}">
        <p14:creationId xmlns:p14="http://schemas.microsoft.com/office/powerpoint/2010/main" val="197853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D6F70C1C-51AA-6943-9F20-01018062EE23}" type="slidenum">
              <a:rPr lang="en-US" altLang="x-none"/>
              <a:pPr/>
              <a:t>‹#›</a:t>
            </a:fld>
            <a:endParaRPr lang="en-US" altLang="x-none"/>
          </a:p>
        </p:txBody>
      </p:sp>
    </p:spTree>
    <p:extLst>
      <p:ext uri="{BB962C8B-B14F-4D97-AF65-F5344CB8AC3E}">
        <p14:creationId xmlns:p14="http://schemas.microsoft.com/office/powerpoint/2010/main" val="1015862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B35F63C0-1C71-C145-87F6-D451273C005A}" type="slidenum">
              <a:rPr lang="en-US" altLang="x-none"/>
              <a:pPr/>
              <a:t>‹#›</a:t>
            </a:fld>
            <a:endParaRPr lang="en-US" altLang="x-none"/>
          </a:p>
        </p:txBody>
      </p:sp>
    </p:spTree>
    <p:extLst>
      <p:ext uri="{BB962C8B-B14F-4D97-AF65-F5344CB8AC3E}">
        <p14:creationId xmlns:p14="http://schemas.microsoft.com/office/powerpoint/2010/main" val="1097640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B75695AC-6DCB-7A44-941A-3458F0FEAB10}"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56834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0B150C55-23F0-A54A-B378-C124A46707DD}"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40706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613D503C-18F3-914F-8C06-CDB54064C367}"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751682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AD59AF26-7A30-6346-9B1C-4F80877D82F0}" type="slidenum">
              <a:rPr lang="en-US" altLang="x-none"/>
              <a:pPr/>
              <a:t>‹#›</a:t>
            </a:fld>
            <a:endParaRPr lang="en-US" altLang="x-none"/>
          </a:p>
        </p:txBody>
      </p:sp>
    </p:spTree>
    <p:extLst>
      <p:ext uri="{BB962C8B-B14F-4D97-AF65-F5344CB8AC3E}">
        <p14:creationId xmlns:p14="http://schemas.microsoft.com/office/powerpoint/2010/main" val="6786457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69B1BEC6-7BB0-F641-A626-05263BE3E1EA}"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503" r:id="rId1"/>
    <p:sldLayoutId id="2147484504" r:id="rId2"/>
    <p:sldLayoutId id="2147484505" r:id="rId3"/>
    <p:sldLayoutId id="2147484506" r:id="rId4"/>
    <p:sldLayoutId id="2147484501" r:id="rId5"/>
    <p:sldLayoutId id="2147484507" r:id="rId6"/>
    <p:sldLayoutId id="2147484508" r:id="rId7"/>
    <p:sldLayoutId id="2147484509" r:id="rId8"/>
    <p:sldLayoutId id="2147484510" r:id="rId9"/>
    <p:sldLayoutId id="2147484502" r:id="rId10"/>
    <p:sldLayoutId id="2147484511" r:id="rId11"/>
    <p:sldLayoutId id="214748451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5.emf"/><Relationship Id="rId6" Type="http://schemas.openxmlformats.org/officeDocument/2006/relationships/oleObject" Target="../embeddings/oleObject2.bin"/><Relationship Id="rId7"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3.bin"/><Relationship Id="rId5" Type="http://schemas.openxmlformats.org/officeDocument/2006/relationships/package" Target="../embeddings/Microsoft_Word_Document1.docx"/><Relationship Id="rId6"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9.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Valuation: Terminal value</a:t>
            </a:r>
            <a:endParaRPr lang="en-US" dirty="0">
              <a:ea typeface="+mj-ea"/>
              <a:cs typeface="+mj-cs"/>
            </a:endParaRPr>
          </a:p>
        </p:txBody>
      </p:sp>
      <p:sp>
        <p:nvSpPr>
          <p:cNvPr id="445442" name="Rectangle 3"/>
          <p:cNvSpPr>
            <a:spLocks noGrp="1" noChangeArrowheads="1"/>
          </p:cNvSpPr>
          <p:nvPr>
            <p:ph type="subTitle" idx="1"/>
          </p:nvPr>
        </p:nvSpPr>
        <p:spPr>
          <a:xfrm>
            <a:off x="2362200" y="4537075"/>
            <a:ext cx="6705600" cy="514350"/>
          </a:xfrm>
        </p:spPr>
        <p:txBody>
          <a:bodyPr/>
          <a:lstStyle/>
          <a:p>
            <a:pPr eaLnBrk="1" fontAlgn="auto" hangingPunct="1">
              <a:spcAft>
                <a:spcPts val="0"/>
              </a:spcAft>
              <a:buFont typeface="Wingdings"/>
              <a:buNone/>
              <a:defRPr/>
            </a:pPr>
            <a:r>
              <a:rPr lang="en-US" dirty="0" smtClean="0">
                <a:ea typeface="+mn-ea"/>
                <a:cs typeface="+mn-cs"/>
              </a:rPr>
              <a:t>The tail that wags the valuation dog..</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Getting Closure in Valuation</a:t>
            </a:r>
          </a:p>
        </p:txBody>
      </p:sp>
      <p:sp>
        <p:nvSpPr>
          <p:cNvPr id="19458" name="Rectangle 3"/>
          <p:cNvSpPr>
            <a:spLocks noGrp="1" noChangeArrowheads="1"/>
          </p:cNvSpPr>
          <p:nvPr>
            <p:ph sz="quarter" idx="1"/>
          </p:nvPr>
        </p:nvSpPr>
        <p:spPr>
          <a:xfrm>
            <a:off x="612775" y="1200150"/>
            <a:ext cx="8153400" cy="3371850"/>
          </a:xfrm>
        </p:spPr>
        <p:txBody>
          <a:bodyPr/>
          <a:lstStyle/>
          <a:p>
            <a:pPr eaLnBrk="1" hangingPunct="1"/>
            <a:r>
              <a:rPr lang="en-US" altLang="x-none" sz="2000">
                <a:ea typeface="ＭＳ Ｐゴシック" charset="-128"/>
              </a:rPr>
              <a:t>A publicly traded firm potentially has an infinite life. The value is therefore the present value of cash flows forever.</a:t>
            </a:r>
          </a:p>
          <a:p>
            <a:pPr eaLnBrk="1" hangingPunct="1"/>
            <a:endParaRPr lang="en-US" altLang="x-none" sz="2000">
              <a:ea typeface="ＭＳ Ｐゴシック" charset="-128"/>
            </a:endParaRPr>
          </a:p>
          <a:p>
            <a:pPr eaLnBrk="1" hangingPunct="1"/>
            <a:endParaRPr lang="en-US" altLang="x-none" sz="2000">
              <a:ea typeface="ＭＳ Ｐゴシック" charset="-128"/>
            </a:endParaRPr>
          </a:p>
          <a:p>
            <a:pPr eaLnBrk="1" hangingPunct="1"/>
            <a:endParaRPr lang="en-US" altLang="x-none" sz="2000">
              <a:ea typeface="ＭＳ Ｐゴシック" charset="-128"/>
            </a:endParaRPr>
          </a:p>
          <a:p>
            <a:pPr eaLnBrk="1" hangingPunct="1"/>
            <a:r>
              <a:rPr lang="en-US" altLang="x-none" sz="2000">
                <a:ea typeface="ＭＳ Ｐゴシック" charset="-128"/>
              </a:rPr>
              <a:t>Since we cannot estimate cash flows forever, we estimate cash flows for a </a:t>
            </a:r>
            <a:r>
              <a:rPr lang="ja-JP" altLang="en-US" sz="2000">
                <a:ea typeface="ＭＳ Ｐゴシック" charset="-128"/>
              </a:rPr>
              <a:t>“</a:t>
            </a:r>
            <a:r>
              <a:rPr lang="en-US" altLang="ja-JP" sz="2000">
                <a:ea typeface="ＭＳ Ｐゴシック" charset="-128"/>
              </a:rPr>
              <a:t>growth period</a:t>
            </a:r>
            <a:r>
              <a:rPr lang="ja-JP" altLang="en-US" sz="2000">
                <a:ea typeface="ＭＳ Ｐゴシック" charset="-128"/>
              </a:rPr>
              <a:t>”</a:t>
            </a:r>
            <a:r>
              <a:rPr lang="en-US" altLang="ja-JP" sz="2000">
                <a:ea typeface="ＭＳ Ｐゴシック" charset="-128"/>
              </a:rPr>
              <a:t> and then estimate a terminal value, to capture the value at the end of the period:</a:t>
            </a:r>
          </a:p>
          <a:p>
            <a:pPr eaLnBrk="1" hangingPunct="1"/>
            <a:endParaRPr lang="en-US" altLang="x-none" sz="2000">
              <a:ea typeface="ＭＳ Ｐゴシック" charset="-128"/>
            </a:endParaRPr>
          </a:p>
        </p:txBody>
      </p:sp>
      <p:graphicFrame>
        <p:nvGraphicFramePr>
          <p:cNvPr id="19459" name="Object 2"/>
          <p:cNvGraphicFramePr>
            <a:graphicFrameLocks/>
          </p:cNvGraphicFramePr>
          <p:nvPr/>
        </p:nvGraphicFramePr>
        <p:xfrm>
          <a:off x="3581400" y="2038350"/>
          <a:ext cx="1804988" cy="769938"/>
        </p:xfrm>
        <a:graphic>
          <a:graphicData uri="http://schemas.openxmlformats.org/presentationml/2006/ole">
            <mc:AlternateContent xmlns:mc="http://schemas.openxmlformats.org/markup-compatibility/2006">
              <mc:Choice xmlns:v="urn:schemas-microsoft-com:vml" Requires="v">
                <p:oleObj spid="_x0000_s19461" name="Equation" r:id="rId4" imgW="1612900" imgH="927100" progId="Equation.3">
                  <p:embed/>
                </p:oleObj>
              </mc:Choice>
              <mc:Fallback>
                <p:oleObj name="Equation" r:id="rId4" imgW="1612900" imgH="927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2038350"/>
                        <a:ext cx="1804988" cy="7699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60" name="Object 3"/>
          <p:cNvGraphicFramePr>
            <a:graphicFrameLocks/>
          </p:cNvGraphicFramePr>
          <p:nvPr/>
        </p:nvGraphicFramePr>
        <p:xfrm>
          <a:off x="3429000" y="4171950"/>
          <a:ext cx="3489325" cy="771525"/>
        </p:xfrm>
        <a:graphic>
          <a:graphicData uri="http://schemas.openxmlformats.org/presentationml/2006/ole">
            <mc:AlternateContent xmlns:mc="http://schemas.openxmlformats.org/markup-compatibility/2006">
              <mc:Choice xmlns:v="urn:schemas-microsoft-com:vml" Requires="v">
                <p:oleObj spid="_x0000_s19462" name="Equation" r:id="rId6" imgW="3111500" imgH="927100" progId="Equation.3">
                  <p:embed/>
                </p:oleObj>
              </mc:Choice>
              <mc:Fallback>
                <p:oleObj name="Equation" r:id="rId6" imgW="3111500" imgH="9271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29000" y="4171950"/>
                        <a:ext cx="3489325" cy="771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Ways of Estimating Terminal Value</a:t>
            </a:r>
          </a:p>
        </p:txBody>
      </p:sp>
      <p:pic>
        <p:nvPicPr>
          <p:cNvPr id="21506"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12091" b="12091"/>
          <a:stretch>
            <a:fillRect/>
          </a:stretch>
        </p:blipFill>
        <p:spPr>
          <a:xfrm>
            <a:off x="612775" y="1200150"/>
            <a:ext cx="8153400" cy="337185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Getting Terminal Value Right</a:t>
            </a:r>
            <a:br>
              <a:rPr lang="en-US" smtClean="0">
                <a:ea typeface="+mj-ea"/>
                <a:cs typeface="+mj-cs"/>
              </a:rPr>
            </a:br>
            <a:r>
              <a:rPr lang="en-US" smtClean="0">
                <a:ea typeface="+mj-ea"/>
                <a:cs typeface="+mj-cs"/>
              </a:rPr>
              <a:t>1. Obey the growth cap </a:t>
            </a:r>
            <a:endParaRPr lang="en-US">
              <a:ea typeface="+mj-ea"/>
              <a:cs typeface="+mj-cs"/>
            </a:endParaRPr>
          </a:p>
        </p:txBody>
      </p:sp>
      <p:sp>
        <p:nvSpPr>
          <p:cNvPr id="356354"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500">
                <a:ea typeface="ＭＳ Ｐゴシック" charset="-128"/>
              </a:rPr>
              <a:t>When a firm</a:t>
            </a:r>
            <a:r>
              <a:rPr lang="ja-JP" altLang="en-US" sz="1500">
                <a:ea typeface="ＭＳ Ｐゴシック" charset="-128"/>
              </a:rPr>
              <a:t>’</a:t>
            </a:r>
            <a:r>
              <a:rPr lang="en-US" altLang="ja-JP" sz="1500">
                <a:ea typeface="ＭＳ Ｐゴシック" charset="-128"/>
              </a:rPr>
              <a:t>s cash flows grow at a </a:t>
            </a:r>
            <a:r>
              <a:rPr lang="ja-JP" altLang="en-US" sz="1500">
                <a:ea typeface="ＭＳ Ｐゴシック" charset="-128"/>
              </a:rPr>
              <a:t>“</a:t>
            </a:r>
            <a:r>
              <a:rPr lang="en-US" altLang="ja-JP" sz="1500">
                <a:ea typeface="ＭＳ Ｐゴシック" charset="-128"/>
              </a:rPr>
              <a:t>constant</a:t>
            </a:r>
            <a:r>
              <a:rPr lang="ja-JP" altLang="en-US" sz="1500">
                <a:ea typeface="ＭＳ Ｐゴシック" charset="-128"/>
              </a:rPr>
              <a:t>”</a:t>
            </a:r>
            <a:r>
              <a:rPr lang="en-US" altLang="ja-JP" sz="1500">
                <a:ea typeface="ＭＳ Ｐゴシック" charset="-128"/>
              </a:rPr>
              <a:t> rate forever, the present value of those cash flows can be written as:</a:t>
            </a:r>
          </a:p>
          <a:p>
            <a:pPr marL="365125" lvl="1" indent="0" eaLnBrk="1" hangingPunct="1">
              <a:lnSpc>
                <a:spcPct val="80000"/>
              </a:lnSpc>
              <a:buFont typeface="Wingdings 2" charset="2"/>
              <a:buNone/>
            </a:pPr>
            <a:r>
              <a:rPr lang="en-US" altLang="x-none" sz="1300">
                <a:ea typeface="ＭＳ Ｐゴシック" charset="-128"/>
              </a:rPr>
              <a:t>Value = Expected Cash Flow Next Period / (r - g)</a:t>
            </a:r>
          </a:p>
          <a:p>
            <a:pPr marL="365125" lvl="1" indent="0" eaLnBrk="1" hangingPunct="1">
              <a:lnSpc>
                <a:spcPct val="80000"/>
              </a:lnSpc>
              <a:buFont typeface="Wingdings 2" charset="2"/>
              <a:buNone/>
            </a:pPr>
            <a:r>
              <a:rPr lang="en-US" altLang="x-none" sz="1300">
                <a:ea typeface="ＭＳ Ｐゴシック" charset="-128"/>
              </a:rPr>
              <a:t>where,</a:t>
            </a:r>
          </a:p>
          <a:p>
            <a:pPr marL="365125" lvl="1" indent="0" eaLnBrk="1" hangingPunct="1">
              <a:lnSpc>
                <a:spcPct val="80000"/>
              </a:lnSpc>
              <a:buFont typeface="Wingdings 2" charset="2"/>
              <a:buNone/>
            </a:pPr>
            <a:r>
              <a:rPr lang="en-US" altLang="x-none" sz="1300">
                <a:ea typeface="ＭＳ Ｐゴシック" charset="-128"/>
              </a:rPr>
              <a:t>	r = Discount rate (Cost of Equity or Cost of Capital)</a:t>
            </a:r>
          </a:p>
          <a:p>
            <a:pPr marL="365125" lvl="1" indent="0" eaLnBrk="1" hangingPunct="1">
              <a:lnSpc>
                <a:spcPct val="80000"/>
              </a:lnSpc>
              <a:buFont typeface="Wingdings 2" charset="2"/>
              <a:buNone/>
            </a:pPr>
            <a:r>
              <a:rPr lang="en-US" altLang="x-none" sz="1300">
                <a:ea typeface="ＭＳ Ｐゴシック" charset="-128"/>
              </a:rPr>
              <a:t>	g = Expected growth rate</a:t>
            </a:r>
          </a:p>
          <a:p>
            <a:pPr eaLnBrk="1" hangingPunct="1">
              <a:lnSpc>
                <a:spcPct val="80000"/>
              </a:lnSpc>
            </a:pPr>
            <a:r>
              <a:rPr lang="en-US" altLang="x-none" sz="1500">
                <a:ea typeface="ＭＳ Ｐゴシック" charset="-128"/>
              </a:rPr>
              <a:t>The stable growth rate cannot exceed the growth rate of the economy but it can be set lower. </a:t>
            </a:r>
          </a:p>
          <a:p>
            <a:pPr marL="365125" lvl="1" indent="0" eaLnBrk="1" hangingPunct="1">
              <a:lnSpc>
                <a:spcPct val="80000"/>
              </a:lnSpc>
            </a:pPr>
            <a:r>
              <a:rPr lang="en-US" altLang="x-none" sz="1300">
                <a:ea typeface="ＭＳ Ｐゴシック" charset="-128"/>
              </a:rPr>
              <a:t>If you assume that the economy is composed of high growth and stable growth firms, the growth rate of the latter will probably be lower than the growth rate of the economy.</a:t>
            </a:r>
          </a:p>
          <a:p>
            <a:pPr marL="365125" lvl="1" indent="0" eaLnBrk="1" hangingPunct="1">
              <a:lnSpc>
                <a:spcPct val="80000"/>
              </a:lnSpc>
            </a:pPr>
            <a:r>
              <a:rPr lang="en-US" altLang="x-none" sz="1300">
                <a:ea typeface="ＭＳ Ｐゴシック" charset="-128"/>
              </a:rPr>
              <a:t>The stable growth rate can be negative. The terminal value will be lower and you are assuming that your firm will disappear over time. </a:t>
            </a:r>
          </a:p>
          <a:p>
            <a:pPr marL="365125" lvl="1" indent="0" eaLnBrk="1" hangingPunct="1">
              <a:lnSpc>
                <a:spcPct val="80000"/>
              </a:lnSpc>
            </a:pPr>
            <a:r>
              <a:rPr lang="en-US" altLang="x-none" sz="1300">
                <a:ea typeface="ＭＳ Ｐゴシック" charset="-128"/>
              </a:rPr>
              <a:t>If you use nominal cashflows and discount rates, the growth rate should be nominal in the currency in which the valuation is denominated.</a:t>
            </a:r>
          </a:p>
          <a:p>
            <a:pPr eaLnBrk="1" hangingPunct="1">
              <a:lnSpc>
                <a:spcPct val="80000"/>
              </a:lnSpc>
            </a:pPr>
            <a:r>
              <a:rPr lang="en-US" altLang="x-none" sz="1500">
                <a:ea typeface="ＭＳ Ｐゴシック" charset="-128"/>
              </a:rPr>
              <a:t>One simple proxy for the nominal growth rate of the economy is the riskfree rate.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2900">
                <a:ea typeface="ＭＳ Ｐゴシック" charset="-128"/>
              </a:rPr>
              <a:t>Getting Terminal Value Right</a:t>
            </a:r>
            <a:br>
              <a:rPr lang="en-US" altLang="x-none" sz="2900">
                <a:ea typeface="ＭＳ Ｐゴシック" charset="-128"/>
              </a:rPr>
            </a:br>
            <a:r>
              <a:rPr lang="en-US" altLang="x-none" sz="2900">
                <a:ea typeface="ＭＳ Ｐゴシック" charset="-128"/>
              </a:rPr>
              <a:t>2. Don</a:t>
            </a:r>
            <a:r>
              <a:rPr lang="ja-JP" altLang="en-US" sz="2900">
                <a:ea typeface="ＭＳ Ｐゴシック" charset="-128"/>
              </a:rPr>
              <a:t>’</a:t>
            </a:r>
            <a:r>
              <a:rPr lang="en-US" altLang="ja-JP" sz="2900">
                <a:ea typeface="ＭＳ Ｐゴシック" charset="-128"/>
              </a:rPr>
              <a:t>t wait too long…</a:t>
            </a:r>
            <a:endParaRPr lang="en-US" altLang="x-none" sz="2900">
              <a:ea typeface="ＭＳ Ｐゴシック" charset="-128"/>
            </a:endParaRPr>
          </a:p>
        </p:txBody>
      </p:sp>
      <p:sp>
        <p:nvSpPr>
          <p:cNvPr id="349186"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Assume that you are valuing a young, high growth firm with great potential, just after its initial public offering. How long would you set your high growth period?</a:t>
            </a:r>
          </a:p>
          <a:p>
            <a:pPr marL="835025" lvl="1" indent="-514350" eaLnBrk="1" hangingPunct="1">
              <a:lnSpc>
                <a:spcPct val="80000"/>
              </a:lnSpc>
              <a:buFont typeface="Calibri" charset="0"/>
              <a:buAutoNum type="alphaLcPeriod"/>
            </a:pPr>
            <a:r>
              <a:rPr lang="en-US" altLang="x-none" sz="1700">
                <a:ea typeface="ＭＳ Ｐゴシック" charset="-128"/>
              </a:rPr>
              <a:t>&lt; 5 years</a:t>
            </a:r>
          </a:p>
          <a:p>
            <a:pPr marL="835025" lvl="1" indent="-514350" eaLnBrk="1" hangingPunct="1">
              <a:lnSpc>
                <a:spcPct val="80000"/>
              </a:lnSpc>
              <a:buFont typeface="Calibri" charset="0"/>
              <a:buAutoNum type="alphaLcPeriod"/>
            </a:pPr>
            <a:r>
              <a:rPr lang="en-US" altLang="x-none" sz="1700">
                <a:ea typeface="ＭＳ Ｐゴシック" charset="-128"/>
              </a:rPr>
              <a:t>5 years</a:t>
            </a:r>
          </a:p>
          <a:p>
            <a:pPr marL="835025" lvl="1" indent="-514350" eaLnBrk="1" hangingPunct="1">
              <a:lnSpc>
                <a:spcPct val="80000"/>
              </a:lnSpc>
              <a:buFont typeface="Calibri" charset="0"/>
              <a:buAutoNum type="alphaLcPeriod"/>
            </a:pPr>
            <a:r>
              <a:rPr lang="en-US" altLang="x-none" sz="1700">
                <a:ea typeface="ＭＳ Ｐゴシック" charset="-128"/>
              </a:rPr>
              <a:t>10 years</a:t>
            </a:r>
          </a:p>
          <a:p>
            <a:pPr marL="835025" lvl="1" indent="-514350" eaLnBrk="1" hangingPunct="1">
              <a:lnSpc>
                <a:spcPct val="80000"/>
              </a:lnSpc>
              <a:buFont typeface="Calibri" charset="0"/>
              <a:buAutoNum type="alphaLcPeriod"/>
            </a:pPr>
            <a:r>
              <a:rPr lang="en-US" altLang="x-none" sz="1700">
                <a:ea typeface="ＭＳ Ｐゴシック" charset="-128"/>
              </a:rPr>
              <a:t>&gt;10 years</a:t>
            </a:r>
          </a:p>
          <a:p>
            <a:pPr eaLnBrk="1" hangingPunct="1">
              <a:lnSpc>
                <a:spcPct val="80000"/>
              </a:lnSpc>
            </a:pPr>
            <a:endParaRPr lang="en-US" altLang="x-none" sz="2000">
              <a:ea typeface="ＭＳ Ｐゴシック" charset="-128"/>
            </a:endParaRPr>
          </a:p>
          <a:p>
            <a:pPr eaLnBrk="1" hangingPunct="1">
              <a:lnSpc>
                <a:spcPct val="80000"/>
              </a:lnSpc>
            </a:pPr>
            <a:r>
              <a:rPr lang="en-US" altLang="x-none" sz="2000">
                <a:ea typeface="ＭＳ Ｐゴシック" charset="-128"/>
              </a:rPr>
              <a:t>While analysts routinely assume very long high growth periods (with substantial excess returns during the periods), the evidence suggests that they are much too optimistic. Most growth firms have difficulty sustaining their growth for long periods, especially while earning excess returns.</a:t>
            </a:r>
          </a:p>
          <a:p>
            <a:pPr eaLnBrk="1" hangingPunct="1">
              <a:lnSpc>
                <a:spcPct val="80000"/>
              </a:lnSpc>
            </a:pPr>
            <a:endParaRPr lang="en-US" altLang="x-none" sz="2000">
              <a:ea typeface="ＭＳ Ｐゴシック"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2900">
                <a:ea typeface="ＭＳ Ｐゴシック" charset="-128"/>
              </a:rPr>
              <a:t>And the key determinant of growth periods is the company</a:t>
            </a:r>
            <a:r>
              <a:rPr lang="en-US" altLang="en-US" sz="2900">
                <a:ea typeface="ＭＳ Ｐゴシック" charset="-128"/>
              </a:rPr>
              <a:t>’</a:t>
            </a:r>
            <a:r>
              <a:rPr lang="en-US" altLang="x-none" sz="2900">
                <a:ea typeface="ＭＳ Ｐゴシック" charset="-128"/>
              </a:rPr>
              <a:t>s competitive advantage…</a:t>
            </a:r>
          </a:p>
        </p:txBody>
      </p:sp>
      <p:sp>
        <p:nvSpPr>
          <p:cNvPr id="36045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600">
                <a:ea typeface="ＭＳ Ｐゴシック" charset="-128"/>
              </a:rPr>
              <a:t>Recapping a key lesson about growth, it is not growth per se that creates value but growth with excess returns. For growth firms to continue to generate value creating growth, they have to be able to keep the competition at bay.</a:t>
            </a:r>
          </a:p>
          <a:p>
            <a:pPr lvl="1" indent="-319088" eaLnBrk="1" hangingPunct="1">
              <a:lnSpc>
                <a:spcPct val="80000"/>
              </a:lnSpc>
              <a:buFont typeface="Wingdings" charset="2"/>
              <a:buChar char=""/>
            </a:pPr>
            <a:r>
              <a:rPr lang="en-US" altLang="x-none" sz="2200" u="sng">
                <a:ea typeface="ＭＳ Ｐゴシック" charset="-128"/>
              </a:rPr>
              <a:t>Proposition 1</a:t>
            </a:r>
            <a:r>
              <a:rPr lang="en-US" altLang="x-none" sz="2200">
                <a:ea typeface="ＭＳ Ｐゴシック" charset="-128"/>
              </a:rPr>
              <a:t>: The stronger and more sustainable the competitive advantages, the longer a growth company can sustain </a:t>
            </a:r>
            <a:r>
              <a:rPr lang="en-US" altLang="en-US" sz="2200">
                <a:ea typeface="ＭＳ Ｐゴシック" charset="-128"/>
              </a:rPr>
              <a:t>“</a:t>
            </a:r>
            <a:r>
              <a:rPr lang="en-US" altLang="x-none" sz="2200">
                <a:ea typeface="ＭＳ Ｐゴシック" charset="-128"/>
              </a:rPr>
              <a:t>value creating</a:t>
            </a:r>
            <a:r>
              <a:rPr lang="en-US" altLang="en-US" sz="2200">
                <a:ea typeface="ＭＳ Ｐゴシック" charset="-128"/>
              </a:rPr>
              <a:t>”</a:t>
            </a:r>
            <a:r>
              <a:rPr lang="en-US" altLang="x-none" sz="2200">
                <a:ea typeface="ＭＳ Ｐゴシック" charset="-128"/>
              </a:rPr>
              <a:t> growth.</a:t>
            </a:r>
          </a:p>
          <a:p>
            <a:pPr lvl="1" indent="-319088" eaLnBrk="1" hangingPunct="1">
              <a:lnSpc>
                <a:spcPct val="80000"/>
              </a:lnSpc>
              <a:buFont typeface="Wingdings" charset="2"/>
              <a:buChar char=""/>
            </a:pPr>
            <a:r>
              <a:rPr lang="en-US" altLang="x-none" sz="2200" u="sng">
                <a:ea typeface="ＭＳ Ｐゴシック" charset="-128"/>
              </a:rPr>
              <a:t>Proposition 2</a:t>
            </a:r>
            <a:r>
              <a:rPr lang="en-US" altLang="x-none" sz="2200">
                <a:ea typeface="ＭＳ Ｐゴシック" charset="-128"/>
              </a:rPr>
              <a:t>: Growth companies with strong and sustainable competitive advantages are rare.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Choosing a Growth Period: Examples</a:t>
            </a:r>
          </a:p>
        </p:txBody>
      </p:sp>
      <p:graphicFrame>
        <p:nvGraphicFramePr>
          <p:cNvPr id="29698" name="Content Placeholder 7"/>
          <p:cNvGraphicFramePr>
            <a:graphicFrameLocks noGrp="1" noChangeAspect="1"/>
          </p:cNvGraphicFramePr>
          <p:nvPr>
            <p:ph sz="quarter" idx="1"/>
          </p:nvPr>
        </p:nvGraphicFramePr>
        <p:xfrm>
          <a:off x="2100263" y="1200150"/>
          <a:ext cx="5178425" cy="3371850"/>
        </p:xfrm>
        <a:graphic>
          <a:graphicData uri="http://schemas.openxmlformats.org/presentationml/2006/ole">
            <mc:AlternateContent xmlns:mc="http://schemas.openxmlformats.org/markup-compatibility/2006">
              <mc:Choice xmlns:v="urn:schemas-microsoft-com:vml" Requires="v">
                <p:oleObj spid="_x0000_s29699" name="Document" r:id="rId5" imgW="8369300" imgH="5448300" progId="Word.Document.12">
                  <p:embed/>
                </p:oleObj>
              </mc:Choice>
              <mc:Fallback>
                <p:oleObj name="Document" r:id="rId5" imgW="8369300" imgH="5448300" progId="Word.Document.12">
                  <p:embed/>
                  <p:pic>
                    <p:nvPicPr>
                      <p:cNvPr id="0" name="Content Placeholder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00263" y="1200150"/>
                        <a:ext cx="5178425"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57175"/>
            <a:ext cx="9144000" cy="461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228600" y="171450"/>
            <a:ext cx="8915400" cy="628650"/>
          </a:xfrm>
        </p:spPr>
        <p:txBody>
          <a:bodyPr/>
          <a:lstStyle/>
          <a:p>
            <a:pPr eaLnBrk="1" hangingPunct="1"/>
            <a:r>
              <a:rPr lang="en-US" altLang="x-none" sz="2800">
                <a:ea typeface="ＭＳ Ｐゴシック" charset="-128"/>
              </a:rPr>
              <a:t>Don</a:t>
            </a:r>
            <a:r>
              <a:rPr lang="ja-JP" altLang="en-US" sz="2800">
                <a:ea typeface="ＭＳ Ｐゴシック" charset="-128"/>
              </a:rPr>
              <a:t>’</a:t>
            </a:r>
            <a:r>
              <a:rPr lang="en-US" altLang="ja-JP" sz="2800">
                <a:ea typeface="ＭＳ Ｐゴシック" charset="-128"/>
              </a:rPr>
              <a:t>t forget that growth has to be earned..</a:t>
            </a:r>
            <a:br>
              <a:rPr lang="en-US" altLang="ja-JP" sz="2800">
                <a:ea typeface="ＭＳ Ｐゴシック" charset="-128"/>
              </a:rPr>
            </a:br>
            <a:r>
              <a:rPr lang="en-US" altLang="ja-JP" sz="2800">
                <a:ea typeface="ＭＳ Ｐゴシック" charset="-128"/>
              </a:rPr>
              <a:t>3. Think about what your firm will earn as returns forever..</a:t>
            </a:r>
            <a:endParaRPr lang="en-US" altLang="x-none" sz="2800">
              <a:ea typeface="ＭＳ Ｐゴシック" charset="-128"/>
            </a:endParaRPr>
          </a:p>
        </p:txBody>
      </p:sp>
      <p:sp>
        <p:nvSpPr>
          <p:cNvPr id="362498"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In the section on expected growth, we laid out the fundamental equation for growth:</a:t>
            </a:r>
          </a:p>
          <a:p>
            <a:pPr eaLnBrk="1" hangingPunct="1">
              <a:lnSpc>
                <a:spcPct val="80000"/>
              </a:lnSpc>
              <a:buFont typeface="Wingdings" charset="2"/>
              <a:buNone/>
            </a:pPr>
            <a:r>
              <a:rPr lang="en-US" altLang="x-none" sz="1800">
                <a:ea typeface="ＭＳ Ｐゴシック" charset="-128"/>
              </a:rPr>
              <a:t>Growth rate = Reinvestment Rate * Return on invested capital </a:t>
            </a:r>
          </a:p>
          <a:p>
            <a:pPr eaLnBrk="1" hangingPunct="1">
              <a:lnSpc>
                <a:spcPct val="80000"/>
              </a:lnSpc>
              <a:buFont typeface="Wingdings" charset="2"/>
              <a:buNone/>
            </a:pPr>
            <a:r>
              <a:rPr lang="en-US" altLang="x-none" sz="1800">
                <a:ea typeface="ＭＳ Ｐゴシック" charset="-128"/>
              </a:rPr>
              <a:t>		+ Growth rate from improved efficiency</a:t>
            </a:r>
          </a:p>
          <a:p>
            <a:pPr eaLnBrk="1" hangingPunct="1">
              <a:lnSpc>
                <a:spcPct val="80000"/>
              </a:lnSpc>
            </a:pPr>
            <a:r>
              <a:rPr lang="en-US" altLang="x-none" sz="1800">
                <a:ea typeface="ＭＳ Ｐゴシック" charset="-128"/>
              </a:rPr>
              <a:t>In stable growth, you cannot count on efficiency delivering growth (why?) and you have to reinvest to deliver the growth rate that you have forecast.  Consequently, your reinvestment rate in stable growth will be a function of your stable growth rate and what you believe the firm will earn as a return on capital in perpetuity:</a:t>
            </a:r>
          </a:p>
          <a:p>
            <a:pPr lvl="1" eaLnBrk="1" hangingPunct="1">
              <a:lnSpc>
                <a:spcPct val="80000"/>
              </a:lnSpc>
            </a:pPr>
            <a:r>
              <a:rPr lang="en-US" altLang="x-none" sz="1500">
                <a:ea typeface="ＭＳ Ｐゴシック" charset="-128"/>
              </a:rPr>
              <a:t>Reinvestment Rate = Stable growth rate/ Stable period Return on capital</a:t>
            </a:r>
          </a:p>
          <a:p>
            <a:pPr eaLnBrk="1" hangingPunct="1">
              <a:lnSpc>
                <a:spcPct val="80000"/>
              </a:lnSpc>
            </a:pPr>
            <a:r>
              <a:rPr lang="en-US" altLang="x-none" sz="1800">
                <a:ea typeface="ＭＳ Ｐゴシック" charset="-128"/>
              </a:rPr>
              <a:t>A key issue in valuation is whether it okay to assume that firms can earn more than their cost of capital in perpetuity. There are some (McKinsey, for instance) who argue that the return on capital = cost of capital in stable growth…</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612775" y="171450"/>
            <a:ext cx="8153400" cy="742950"/>
          </a:xfrm>
        </p:spPr>
        <p:txBody>
          <a:bodyPr>
            <a:normAutofit/>
          </a:bodyPr>
          <a:lstStyle/>
          <a:p>
            <a:pPr eaLnBrk="1" fontAlgn="auto" hangingPunct="1">
              <a:spcAft>
                <a:spcPts val="0"/>
              </a:spcAft>
              <a:defRPr/>
            </a:pPr>
            <a:r>
              <a:rPr lang="en-US" dirty="0" smtClean="0">
                <a:ea typeface="+mj-ea"/>
                <a:cs typeface="+mj-cs"/>
              </a:rPr>
              <a:t>There are some firms that earn excess returns</a:t>
            </a:r>
            <a:endParaRPr lang="en-US" dirty="0">
              <a:ea typeface="+mj-ea"/>
              <a:cs typeface="+mj-cs"/>
            </a:endParaRPr>
          </a:p>
        </p:txBody>
      </p:sp>
      <p:sp>
        <p:nvSpPr>
          <p:cNvPr id="35842" name="Rectangle 3"/>
          <p:cNvSpPr>
            <a:spLocks noGrp="1" noChangeArrowheads="1"/>
          </p:cNvSpPr>
          <p:nvPr>
            <p:ph sz="quarter" idx="1"/>
          </p:nvPr>
        </p:nvSpPr>
        <p:spPr>
          <a:xfrm>
            <a:off x="612775" y="1200150"/>
            <a:ext cx="8153400" cy="3371850"/>
          </a:xfrm>
        </p:spPr>
        <p:txBody>
          <a:bodyPr/>
          <a:lstStyle/>
          <a:p>
            <a:pPr eaLnBrk="1" hangingPunct="1"/>
            <a:r>
              <a:rPr lang="en-US" altLang="x-none" sz="2000">
                <a:ea typeface="ＭＳ Ｐゴシック" charset="-128"/>
              </a:rPr>
              <a:t>While growth rates seem to fade quickly as firms become larger, well managed firms seem to do much better at sustaining excess returns for longer periods. </a:t>
            </a:r>
          </a:p>
        </p:txBody>
      </p:sp>
      <p:pic>
        <p:nvPicPr>
          <p:cNvPr id="35843" name="Picture 6" descr="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943100"/>
            <a:ext cx="4267200" cy="279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Getting Terminal Value Right</a:t>
            </a:r>
            <a:br>
              <a:rPr lang="en-US" smtClean="0">
                <a:ea typeface="+mj-ea"/>
                <a:cs typeface="+mj-cs"/>
              </a:rPr>
            </a:br>
            <a:r>
              <a:rPr lang="en-US" smtClean="0">
                <a:ea typeface="+mj-ea"/>
                <a:cs typeface="+mj-cs"/>
              </a:rPr>
              <a:t>4. Be internally consistent..</a:t>
            </a:r>
            <a:endParaRPr lang="en-US">
              <a:ea typeface="+mj-ea"/>
              <a:cs typeface="+mj-cs"/>
            </a:endParaRPr>
          </a:p>
        </p:txBody>
      </p:sp>
      <p:sp>
        <p:nvSpPr>
          <p:cNvPr id="368642"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Risk and costs of equity and capital: Stable growth firms tend to </a:t>
            </a:r>
          </a:p>
          <a:p>
            <a:pPr marL="640080" lvl="1" indent="-274320" eaLnBrk="1" fontAlgn="auto" hangingPunct="1">
              <a:spcAft>
                <a:spcPts val="0"/>
              </a:spcAft>
              <a:buFont typeface="Wingdings 2"/>
              <a:buChar char=""/>
              <a:defRPr/>
            </a:pPr>
            <a:r>
              <a:rPr lang="en-US" smtClean="0">
                <a:ea typeface="+mn-ea"/>
              </a:rPr>
              <a:t>Have betas closer to one</a:t>
            </a:r>
          </a:p>
          <a:p>
            <a:pPr marL="640080" lvl="1" indent="-274320" eaLnBrk="1" fontAlgn="auto" hangingPunct="1">
              <a:spcAft>
                <a:spcPts val="0"/>
              </a:spcAft>
              <a:buFont typeface="Wingdings 2"/>
              <a:buChar char=""/>
              <a:defRPr/>
            </a:pPr>
            <a:r>
              <a:rPr lang="en-US" smtClean="0">
                <a:ea typeface="+mn-ea"/>
              </a:rPr>
              <a:t>Have debt ratios closer to industry averages (or mature company averages)</a:t>
            </a:r>
          </a:p>
          <a:p>
            <a:pPr marL="640080" lvl="1" indent="-274320" eaLnBrk="1" fontAlgn="auto" hangingPunct="1">
              <a:spcAft>
                <a:spcPts val="0"/>
              </a:spcAft>
              <a:buFont typeface="Wingdings 2"/>
              <a:buChar char=""/>
              <a:defRPr/>
            </a:pPr>
            <a:r>
              <a:rPr lang="en-US" smtClean="0">
                <a:ea typeface="+mn-ea"/>
              </a:rPr>
              <a:t>Country risk premiums (especially in emerging markets should evolve over time)</a:t>
            </a:r>
          </a:p>
          <a:p>
            <a:pPr marL="320040" indent="-320040" eaLnBrk="1" fontAlgn="auto" hangingPunct="1">
              <a:spcAft>
                <a:spcPts val="0"/>
              </a:spcAft>
              <a:buFont typeface="Wingdings"/>
              <a:buChar char=""/>
              <a:defRPr/>
            </a:pPr>
            <a:r>
              <a:rPr lang="en-US" smtClean="0">
                <a:ea typeface="+mn-ea"/>
                <a:cs typeface="+mn-cs"/>
              </a:rPr>
              <a:t>The excess returns at stable growth firms should approach (or become) zero. ROC -&gt; Cost of capital and ROE -&gt; Cost of equity</a:t>
            </a:r>
          </a:p>
          <a:p>
            <a:pPr marL="320040" indent="-320040" eaLnBrk="1" fontAlgn="auto" hangingPunct="1">
              <a:spcAft>
                <a:spcPts val="0"/>
              </a:spcAft>
              <a:buFont typeface="Wingdings"/>
              <a:buChar char=""/>
              <a:defRPr/>
            </a:pPr>
            <a:r>
              <a:rPr lang="en-US" smtClean="0">
                <a:ea typeface="+mn-ea"/>
                <a:cs typeface="+mn-cs"/>
              </a:rPr>
              <a:t>The reinvestment needs and dividend payout ratios should reflect the lower growth and excess returns:</a:t>
            </a:r>
          </a:p>
          <a:p>
            <a:pPr marL="640080" lvl="1" indent="-274320" eaLnBrk="1" fontAlgn="auto" hangingPunct="1">
              <a:spcAft>
                <a:spcPts val="0"/>
              </a:spcAft>
              <a:buFont typeface="Wingdings 2"/>
              <a:buChar char=""/>
              <a:defRPr/>
            </a:pPr>
            <a:r>
              <a:rPr lang="en-US" smtClean="0">
                <a:ea typeface="+mn-ea"/>
              </a:rPr>
              <a:t>Stable period payout ratio = 1 - g/ ROE</a:t>
            </a:r>
          </a:p>
          <a:p>
            <a:pPr marL="640080" lvl="1" indent="-274320" eaLnBrk="1" fontAlgn="auto" hangingPunct="1">
              <a:spcAft>
                <a:spcPts val="0"/>
              </a:spcAft>
              <a:buFont typeface="Wingdings 2"/>
              <a:buChar char=""/>
              <a:defRPr/>
            </a:pPr>
            <a:r>
              <a:rPr lang="en-US" smtClean="0">
                <a:ea typeface="+mn-ea"/>
              </a:rPr>
              <a:t>Stable period reinvestment rate = g/ ROC</a:t>
            </a:r>
            <a:endParaRPr lang="en-US">
              <a:ea typeface="+mn-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And don</a:t>
            </a:r>
            <a:r>
              <a:rPr lang="ja-JP" altLang="en-US">
                <a:ea typeface="ＭＳ Ｐゴシック" charset="-128"/>
              </a:rPr>
              <a:t>’</a:t>
            </a:r>
            <a:r>
              <a:rPr lang="en-US" altLang="ja-JP">
                <a:ea typeface="ＭＳ Ｐゴシック" charset="-128"/>
              </a:rPr>
              <a:t>t fall for sleight of hand…</a:t>
            </a:r>
            <a:endParaRPr lang="en-US" altLang="x-none">
              <a:ea typeface="ＭＳ Ｐゴシック" charset="-128"/>
            </a:endParaRPr>
          </a:p>
        </p:txBody>
      </p:sp>
      <p:sp>
        <p:nvSpPr>
          <p:cNvPr id="366594" name="Content Placeholder 2"/>
          <p:cNvSpPr>
            <a:spLocks noGrp="1"/>
          </p:cNvSpPr>
          <p:nvPr>
            <p:ph sz="quarter" idx="1"/>
          </p:nvPr>
        </p:nvSpPr>
        <p:spPr>
          <a:xfrm>
            <a:off x="612775" y="1200150"/>
            <a:ext cx="8153400" cy="3371850"/>
          </a:xfrm>
        </p:spPr>
        <p:txBody>
          <a:bodyPr>
            <a:normAutofit/>
          </a:bodyPr>
          <a:lstStyle/>
          <a:p>
            <a:pPr eaLnBrk="1" hangingPunct="1">
              <a:lnSpc>
                <a:spcPct val="80000"/>
              </a:lnSpc>
            </a:pPr>
            <a:r>
              <a:rPr lang="en-US" altLang="x-none" sz="2200">
                <a:ea typeface="ＭＳ Ｐゴシック" charset="-128"/>
              </a:rPr>
              <a:t>A typical assumption in many DCF valuations, when it comes to stable growth, is that capital expenditures offset depreciation and there are no working capital needs. Stable growth firms, we are told, just have to make maintenance cap ex (replacing existing assets ) to deliver growth. If you make this assumption, what expected growth rate can you use in your terminal value computation?</a:t>
            </a:r>
          </a:p>
          <a:p>
            <a:pPr eaLnBrk="1" hangingPunct="1">
              <a:lnSpc>
                <a:spcPct val="80000"/>
              </a:lnSpc>
            </a:pPr>
            <a:endParaRPr lang="en-US" altLang="x-none" sz="2200">
              <a:ea typeface="ＭＳ Ｐゴシック" charset="-128"/>
            </a:endParaRPr>
          </a:p>
          <a:p>
            <a:pPr eaLnBrk="1" hangingPunct="1">
              <a:lnSpc>
                <a:spcPct val="80000"/>
              </a:lnSpc>
            </a:pPr>
            <a:endParaRPr lang="en-US" altLang="x-none" sz="2200">
              <a:ea typeface="ＭＳ Ｐゴシック" charset="-128"/>
            </a:endParaRPr>
          </a:p>
          <a:p>
            <a:pPr eaLnBrk="1" hangingPunct="1">
              <a:lnSpc>
                <a:spcPct val="80000"/>
              </a:lnSpc>
            </a:pPr>
            <a:r>
              <a:rPr lang="en-US" altLang="x-none" sz="2200">
                <a:ea typeface="ＭＳ Ｐゴシック" charset="-128"/>
              </a:rPr>
              <a:t>What if the stable growth rate = inflation rate? Is it okay to make this assumption then?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Estimating Stable Period Inputs after a high growth period: Disney</a:t>
            </a:r>
          </a:p>
        </p:txBody>
      </p:sp>
      <p:sp>
        <p:nvSpPr>
          <p:cNvPr id="55808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500" u="sng">
                <a:ea typeface="ＭＳ Ｐゴシック" charset="-128"/>
              </a:rPr>
              <a:t>Respect the cap</a:t>
            </a:r>
            <a:r>
              <a:rPr lang="en-US" altLang="x-none" sz="1500">
                <a:ea typeface="ＭＳ Ｐゴシック" charset="-128"/>
              </a:rPr>
              <a:t>: The growth rate forever is assumed to be 2.5. This is set lower than the riskfree rate (2.75%).</a:t>
            </a:r>
          </a:p>
          <a:p>
            <a:pPr eaLnBrk="1" hangingPunct="1">
              <a:lnSpc>
                <a:spcPct val="80000"/>
              </a:lnSpc>
            </a:pPr>
            <a:r>
              <a:rPr lang="en-US" altLang="x-none" sz="1500" u="sng">
                <a:ea typeface="ＭＳ Ｐゴシック" charset="-128"/>
              </a:rPr>
              <a:t>Stable period excess returns</a:t>
            </a:r>
            <a:r>
              <a:rPr lang="en-US" altLang="x-none" sz="1500">
                <a:ea typeface="ＭＳ Ｐゴシック" charset="-128"/>
              </a:rPr>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pPr eaLnBrk="1" hangingPunct="1">
              <a:lnSpc>
                <a:spcPct val="80000"/>
              </a:lnSpc>
            </a:pPr>
            <a:r>
              <a:rPr lang="en-US" altLang="x-none" sz="1500" u="sng">
                <a:ea typeface="ＭＳ Ｐゴシック" charset="-128"/>
              </a:rPr>
              <a:t>Reinvest to grow</a:t>
            </a:r>
            <a:r>
              <a:rPr lang="en-US" altLang="x-none" sz="1500">
                <a:ea typeface="ＭＳ Ｐゴシック" charset="-128"/>
              </a:rPr>
              <a:t>: Based on the expected growth rate in perpetuity (2.5%) and expected return on capital forever after year 10 of 10%, we compute s a stable period reinvestment rate of 25%:</a:t>
            </a:r>
          </a:p>
          <a:p>
            <a:pPr algn="ctr" eaLnBrk="1" hangingPunct="1">
              <a:lnSpc>
                <a:spcPct val="80000"/>
              </a:lnSpc>
            </a:pPr>
            <a:r>
              <a:rPr lang="en-US" altLang="x-none" sz="1500">
                <a:ea typeface="ＭＳ Ｐゴシック" charset="-128"/>
              </a:rPr>
              <a:t>Reinvestment Rate = Growth Rate / Return on Capital  = 2.5% /10% = 25%</a:t>
            </a:r>
          </a:p>
          <a:p>
            <a:pPr algn="ctr" eaLnBrk="1" hangingPunct="1">
              <a:lnSpc>
                <a:spcPct val="80000"/>
              </a:lnSpc>
            </a:pPr>
            <a:r>
              <a:rPr lang="en-US" altLang="x-none" sz="1500" u="sng">
                <a:ea typeface="ＭＳ Ｐゴシック" charset="-128"/>
              </a:rPr>
              <a:t>Adjust risk and cost of capital</a:t>
            </a:r>
            <a:r>
              <a:rPr lang="en-US" altLang="x-none" sz="1500">
                <a:ea typeface="ＭＳ Ｐゴシック" charset="-128"/>
              </a:rPr>
              <a:t>: The beta for the stock will drop to one, reflecting Disney</a:t>
            </a:r>
            <a:r>
              <a:rPr lang="ja-JP" altLang="en-US" sz="1500">
                <a:ea typeface="ＭＳ Ｐゴシック" charset="-128"/>
              </a:rPr>
              <a:t>’</a:t>
            </a:r>
            <a:r>
              <a:rPr lang="en-US" altLang="ja-JP" sz="1500">
                <a:ea typeface="ＭＳ Ｐゴシック" charset="-128"/>
              </a:rPr>
              <a:t>s status as a mature company. </a:t>
            </a:r>
          </a:p>
          <a:p>
            <a:pPr lvl="1" eaLnBrk="1" hangingPunct="1">
              <a:lnSpc>
                <a:spcPct val="80000"/>
              </a:lnSpc>
            </a:pPr>
            <a:r>
              <a:rPr lang="en-US" altLang="x-none" sz="1300">
                <a:ea typeface="ＭＳ Ｐゴシック" charset="-128"/>
              </a:rPr>
              <a:t>Cost of Equity = Riskfree Rate + Beta * Risk Premium = 2.75% + 5.76% = 8.51%</a:t>
            </a:r>
          </a:p>
          <a:p>
            <a:pPr lvl="1" eaLnBrk="1" hangingPunct="1">
              <a:lnSpc>
                <a:spcPct val="80000"/>
              </a:lnSpc>
            </a:pPr>
            <a:r>
              <a:rPr lang="en-US" altLang="x-none" sz="1300">
                <a:ea typeface="ＭＳ Ｐゴシック" charset="-128"/>
              </a:rPr>
              <a:t>The debt ratio for Disney will rise to 20%. Since we assume that the cost of debt remains unchanged at 3.75%, this will result in a cost of capital of 7.29%</a:t>
            </a:r>
          </a:p>
          <a:p>
            <a:pPr lvl="1" eaLnBrk="1" hangingPunct="1">
              <a:lnSpc>
                <a:spcPct val="80000"/>
              </a:lnSpc>
            </a:pPr>
            <a:r>
              <a:rPr lang="en-US" altLang="x-none" sz="1300">
                <a:ea typeface="ＭＳ Ｐゴシック" charset="-128"/>
              </a:rPr>
              <a:t>Cost of capital = 8.51% (.80) + 3.75% (1-.361) (.20) = 7.29%</a:t>
            </a:r>
          </a:p>
          <a:p>
            <a:pPr eaLnBrk="1" hangingPunct="1">
              <a:lnSpc>
                <a:spcPct val="80000"/>
              </a:lnSpc>
            </a:pPr>
            <a:endParaRPr lang="en-US" altLang="x-none" sz="1500">
              <a:ea typeface="ＭＳ Ｐゴシック" charset="-128"/>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B45D933D-BAE3-D741-AE68-D6DC5476F4B2}" type="slidenum">
              <a:rPr lang="en-US" altLang="x-none" sz="1400">
                <a:solidFill>
                  <a:schemeClr val="tx2"/>
                </a:solidFill>
              </a:rPr>
              <a:pPr eaLnBrk="1" hangingPunct="1">
                <a:lnSpc>
                  <a:spcPct val="90000"/>
                </a:lnSpc>
              </a:pPr>
              <a:t>14</a:t>
            </a:fld>
            <a:endParaRPr lang="en-US" altLang="x-none" sz="1400">
              <a:solidFill>
                <a:schemeClr val="tx2"/>
              </a:solidFill>
            </a:endParaRPr>
          </a:p>
        </p:txBody>
      </p:sp>
      <p:pic>
        <p:nvPicPr>
          <p:cNvPr id="44034"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12</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eaLnBrk="1" hangingPunct="1"/>
            <a:r>
              <a:rPr lang="en-US" altLang="x-none" b="1">
                <a:solidFill>
                  <a:srgbClr val="FFFFFF"/>
                </a:solidFill>
                <a:latin typeface="Calibri" charset="0"/>
              </a:rPr>
              <a:t>Task</a:t>
            </a:r>
          </a:p>
          <a:p>
            <a:pPr algn="ctr" eaLnBrk="1" hangingPunct="1"/>
            <a:r>
              <a:rPr lang="en-US" altLang="x-none">
                <a:solidFill>
                  <a:srgbClr val="FFFFFF"/>
                </a:solidFill>
                <a:latin typeface="Calibri" charset="0"/>
              </a:rPr>
              <a:t>Evaluate your firm</a:t>
            </a:r>
            <a:r>
              <a:rPr lang="en-US" altLang="en-US">
                <a:solidFill>
                  <a:srgbClr val="FFFFFF"/>
                </a:solidFill>
                <a:latin typeface="Calibri" charset="0"/>
              </a:rPr>
              <a:t>’</a:t>
            </a:r>
            <a:r>
              <a:rPr lang="en-US" altLang="x-none">
                <a:solidFill>
                  <a:srgbClr val="FFFFFF"/>
                </a:solidFill>
                <a:latin typeface="Calibri" charset="0"/>
              </a:rPr>
              <a:t>s expected characteristics when it reaches stable growth</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457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a:solidFill>
                  <a:schemeClr val="lt1"/>
                </a:solidFill>
                <a:latin typeface="+mn-lt"/>
                <a:ea typeface="+mn-ea"/>
              </a:rPr>
              <a:t>Chapter 12</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20710</TotalTime>
  <Pages>13</Pages>
  <Words>2259</Words>
  <Application>Microsoft Macintosh PowerPoint</Application>
  <PresentationFormat>On-screen Show (16:9)</PresentationFormat>
  <Paragraphs>115</Paragraphs>
  <Slides>16</Slides>
  <Notes>13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16</vt:i4>
      </vt:variant>
    </vt:vector>
  </HeadingPairs>
  <TitlesOfParts>
    <vt:vector size="25" baseType="lpstr">
      <vt:lpstr>Times</vt:lpstr>
      <vt:lpstr>ＭＳ Ｐゴシック</vt:lpstr>
      <vt:lpstr>Arial</vt:lpstr>
      <vt:lpstr>Calibri</vt:lpstr>
      <vt:lpstr>Wingdings</vt:lpstr>
      <vt:lpstr>Wingdings 2</vt:lpstr>
      <vt:lpstr>WebcastSimple</vt:lpstr>
      <vt:lpstr>Microsoft Equation</vt:lpstr>
      <vt:lpstr>Document</vt:lpstr>
      <vt:lpstr>Valuation: Terminal value</vt:lpstr>
      <vt:lpstr>PowerPoint Presentation</vt:lpstr>
      <vt:lpstr>Getting Closure in Valuation</vt:lpstr>
      <vt:lpstr>Ways of Estimating Terminal Value</vt:lpstr>
      <vt:lpstr>Getting Terminal Value Right 1. Obey the growth cap </vt:lpstr>
      <vt:lpstr>Getting Terminal Value Right 2. Don’t wait too long…</vt:lpstr>
      <vt:lpstr>And the key determinant of growth periods is the company’s competitive advantage…</vt:lpstr>
      <vt:lpstr>Choosing a Growth Period: Examples</vt:lpstr>
      <vt:lpstr>PowerPoint Presentation</vt:lpstr>
      <vt:lpstr>Don’t forget that growth has to be earned.. 3. Think about what your firm will earn as returns forever..</vt:lpstr>
      <vt:lpstr>There are some firms that earn excess returns</vt:lpstr>
      <vt:lpstr>Getting Terminal Value Right 4. Be internally consistent..</vt:lpstr>
      <vt:lpstr>And don’t fall for sleight of hand…</vt:lpstr>
      <vt:lpstr>Estimating Stable Period Inputs after a high growth period: Disney</vt:lpstr>
      <vt:lpstr>PowerPoint Presentation</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284</cp:revision>
  <cp:lastPrinted>2014-01-22T17:02:43Z</cp:lastPrinted>
  <dcterms:created xsi:type="dcterms:W3CDTF">2010-03-22T12:36:23Z</dcterms:created>
  <dcterms:modified xsi:type="dcterms:W3CDTF">2017-05-22T07:38:37Z</dcterms:modified>
</cp:coreProperties>
</file>