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xml" ContentType="application/vnd.openxmlformats-officedocument.drawingml.chart+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charts/chart5.xml" ContentType="application/vnd.openxmlformats-officedocument.drawingml.chart+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charts/chart6.xml" ContentType="application/vnd.openxmlformats-officedocument.drawingml.chart+xml"/>
  <Override PartName="/ppt/drawings/drawing2.xml" ContentType="application/vnd.openxmlformats-officedocument.drawingml.chartshapes+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charts/chart7.xml" ContentType="application/vnd.openxmlformats-officedocument.drawingml.chart+xml"/>
  <Override PartName="/ppt/notesSlides/notesSlide199.xml" ContentType="application/vnd.openxmlformats-officedocument.presentationml.notesSlide+xml"/>
  <Override PartName="/ppt/charts/chart8.xml" ContentType="application/vnd.openxmlformats-officedocument.drawingml.chart+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charts/chart9.xml" ContentType="application/vnd.openxmlformats-officedocument.drawingml.chart+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comments/comment1.xml" ContentType="application/vnd.openxmlformats-officedocument.presentationml.comments+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67"/>
  </p:notesMasterIdLst>
  <p:handoutMasterIdLst>
    <p:handoutMasterId r:id="rId268"/>
  </p:handoutMasterIdLst>
  <p:sldIdLst>
    <p:sldId id="256" r:id="rId2"/>
    <p:sldId id="960" r:id="rId3"/>
    <p:sldId id="962" r:id="rId4"/>
    <p:sldId id="963" r:id="rId5"/>
    <p:sldId id="964" r:id="rId6"/>
    <p:sldId id="965" r:id="rId7"/>
    <p:sldId id="966" r:id="rId8"/>
    <p:sldId id="967" r:id="rId9"/>
    <p:sldId id="968" r:id="rId10"/>
    <p:sldId id="969" r:id="rId11"/>
    <p:sldId id="912" r:id="rId12"/>
    <p:sldId id="287" r:id="rId13"/>
    <p:sldId id="290" r:id="rId14"/>
    <p:sldId id="291" r:id="rId15"/>
    <p:sldId id="298" r:id="rId16"/>
    <p:sldId id="302" r:id="rId17"/>
    <p:sldId id="307" r:id="rId18"/>
    <p:sldId id="308" r:id="rId19"/>
    <p:sldId id="309" r:id="rId20"/>
    <p:sldId id="310" r:id="rId21"/>
    <p:sldId id="981" r:id="rId22"/>
    <p:sldId id="915" r:id="rId23"/>
    <p:sldId id="311" r:id="rId24"/>
    <p:sldId id="328" r:id="rId25"/>
    <p:sldId id="329" r:id="rId26"/>
    <p:sldId id="330" r:id="rId27"/>
    <p:sldId id="343" r:id="rId28"/>
    <p:sldId id="927" r:id="rId29"/>
    <p:sldId id="897" r:id="rId30"/>
    <p:sldId id="914" r:id="rId31"/>
    <p:sldId id="346" r:id="rId32"/>
    <p:sldId id="347" r:id="rId33"/>
    <p:sldId id="348" r:id="rId34"/>
    <p:sldId id="349" r:id="rId35"/>
    <p:sldId id="369" r:id="rId36"/>
    <p:sldId id="368" r:id="rId37"/>
    <p:sldId id="370" r:id="rId38"/>
    <p:sldId id="363" r:id="rId39"/>
    <p:sldId id="917" r:id="rId40"/>
    <p:sldId id="371" r:id="rId41"/>
    <p:sldId id="373" r:id="rId42"/>
    <p:sldId id="943" r:id="rId43"/>
    <p:sldId id="944" r:id="rId44"/>
    <p:sldId id="945" r:id="rId45"/>
    <p:sldId id="379" r:id="rId46"/>
    <p:sldId id="380" r:id="rId47"/>
    <p:sldId id="946" r:id="rId48"/>
    <p:sldId id="973" r:id="rId49"/>
    <p:sldId id="392" r:id="rId50"/>
    <p:sldId id="975" r:id="rId51"/>
    <p:sldId id="947" r:id="rId52"/>
    <p:sldId id="948" r:id="rId53"/>
    <p:sldId id="979" r:id="rId54"/>
    <p:sldId id="950" r:id="rId55"/>
    <p:sldId id="919" r:id="rId56"/>
    <p:sldId id="974" r:id="rId57"/>
    <p:sldId id="982" r:id="rId58"/>
    <p:sldId id="908" r:id="rId59"/>
    <p:sldId id="953" r:id="rId60"/>
    <p:sldId id="954" r:id="rId61"/>
    <p:sldId id="401" r:id="rId62"/>
    <p:sldId id="955" r:id="rId63"/>
    <p:sldId id="971" r:id="rId64"/>
    <p:sldId id="972" r:id="rId65"/>
    <p:sldId id="970" r:id="rId66"/>
    <p:sldId id="413" r:id="rId67"/>
    <p:sldId id="414" r:id="rId68"/>
    <p:sldId id="415" r:id="rId69"/>
    <p:sldId id="959" r:id="rId70"/>
    <p:sldId id="416" r:id="rId71"/>
    <p:sldId id="958" r:id="rId72"/>
    <p:sldId id="424" r:id="rId73"/>
    <p:sldId id="425" r:id="rId74"/>
    <p:sldId id="427" r:id="rId75"/>
    <p:sldId id="429" r:id="rId76"/>
    <p:sldId id="431" r:id="rId77"/>
    <p:sldId id="433" r:id="rId78"/>
    <p:sldId id="434" r:id="rId79"/>
    <p:sldId id="435" r:id="rId80"/>
    <p:sldId id="440" r:id="rId81"/>
    <p:sldId id="920" r:id="rId82"/>
    <p:sldId id="921" r:id="rId83"/>
    <p:sldId id="903" r:id="rId84"/>
    <p:sldId id="939" r:id="rId85"/>
    <p:sldId id="987" r:id="rId86"/>
    <p:sldId id="988" r:id="rId87"/>
    <p:sldId id="922" r:id="rId88"/>
    <p:sldId id="923" r:id="rId89"/>
    <p:sldId id="444" r:id="rId90"/>
    <p:sldId id="445" r:id="rId91"/>
    <p:sldId id="446" r:id="rId92"/>
    <p:sldId id="447" r:id="rId93"/>
    <p:sldId id="924" r:id="rId94"/>
    <p:sldId id="449" r:id="rId95"/>
    <p:sldId id="450" r:id="rId96"/>
    <p:sldId id="451" r:id="rId97"/>
    <p:sldId id="454" r:id="rId98"/>
    <p:sldId id="455" r:id="rId99"/>
    <p:sldId id="456" r:id="rId100"/>
    <p:sldId id="457" r:id="rId101"/>
    <p:sldId id="458" r:id="rId102"/>
    <p:sldId id="459" r:id="rId103"/>
    <p:sldId id="925" r:id="rId104"/>
    <p:sldId id="460" r:id="rId105"/>
    <p:sldId id="461" r:id="rId106"/>
    <p:sldId id="462" r:id="rId107"/>
    <p:sldId id="463" r:id="rId108"/>
    <p:sldId id="465" r:id="rId109"/>
    <p:sldId id="466" r:id="rId110"/>
    <p:sldId id="468" r:id="rId111"/>
    <p:sldId id="470" r:id="rId112"/>
    <p:sldId id="472" r:id="rId113"/>
    <p:sldId id="473" r:id="rId114"/>
    <p:sldId id="474" r:id="rId115"/>
    <p:sldId id="476" r:id="rId116"/>
    <p:sldId id="926" r:id="rId117"/>
    <p:sldId id="479" r:id="rId118"/>
    <p:sldId id="480" r:id="rId119"/>
    <p:sldId id="481" r:id="rId120"/>
    <p:sldId id="482" r:id="rId121"/>
    <p:sldId id="483" r:id="rId122"/>
    <p:sldId id="484" r:id="rId123"/>
    <p:sldId id="485" r:id="rId124"/>
    <p:sldId id="488" r:id="rId125"/>
    <p:sldId id="489" r:id="rId126"/>
    <p:sldId id="495" r:id="rId127"/>
    <p:sldId id="496" r:id="rId128"/>
    <p:sldId id="499" r:id="rId129"/>
    <p:sldId id="500" r:id="rId130"/>
    <p:sldId id="501" r:id="rId131"/>
    <p:sldId id="503" r:id="rId132"/>
    <p:sldId id="504" r:id="rId133"/>
    <p:sldId id="510" r:id="rId134"/>
    <p:sldId id="516" r:id="rId135"/>
    <p:sldId id="519" r:id="rId136"/>
    <p:sldId id="520" r:id="rId137"/>
    <p:sldId id="522" r:id="rId138"/>
    <p:sldId id="524" r:id="rId139"/>
    <p:sldId id="527" r:id="rId140"/>
    <p:sldId id="528" r:id="rId141"/>
    <p:sldId id="529" r:id="rId142"/>
    <p:sldId id="530" r:id="rId143"/>
    <p:sldId id="531" r:id="rId144"/>
    <p:sldId id="532" r:id="rId145"/>
    <p:sldId id="533" r:id="rId146"/>
    <p:sldId id="937" r:id="rId147"/>
    <p:sldId id="938" r:id="rId148"/>
    <p:sldId id="579" r:id="rId149"/>
    <p:sldId id="620" r:id="rId150"/>
    <p:sldId id="621" r:id="rId151"/>
    <p:sldId id="622" r:id="rId152"/>
    <p:sldId id="628" r:id="rId153"/>
    <p:sldId id="648" r:id="rId154"/>
    <p:sldId id="941" r:id="rId155"/>
    <p:sldId id="650" r:id="rId156"/>
    <p:sldId id="651" r:id="rId157"/>
    <p:sldId id="652" r:id="rId158"/>
    <p:sldId id="662" r:id="rId159"/>
    <p:sldId id="663" r:id="rId160"/>
    <p:sldId id="983" r:id="rId161"/>
    <p:sldId id="667" r:id="rId162"/>
    <p:sldId id="668" r:id="rId163"/>
    <p:sldId id="669" r:id="rId164"/>
    <p:sldId id="670" r:id="rId165"/>
    <p:sldId id="673" r:id="rId166"/>
    <p:sldId id="677" r:id="rId167"/>
    <p:sldId id="679" r:id="rId168"/>
    <p:sldId id="682" r:id="rId169"/>
    <p:sldId id="684" r:id="rId170"/>
    <p:sldId id="687" r:id="rId171"/>
    <p:sldId id="688" r:id="rId172"/>
    <p:sldId id="689" r:id="rId173"/>
    <p:sldId id="691" r:id="rId174"/>
    <p:sldId id="692" r:id="rId175"/>
    <p:sldId id="693" r:id="rId176"/>
    <p:sldId id="696" r:id="rId177"/>
    <p:sldId id="700" r:id="rId178"/>
    <p:sldId id="932" r:id="rId179"/>
    <p:sldId id="902" r:id="rId180"/>
    <p:sldId id="989" r:id="rId181"/>
    <p:sldId id="990" r:id="rId182"/>
    <p:sldId id="900" r:id="rId183"/>
    <p:sldId id="714" r:id="rId184"/>
    <p:sldId id="715" r:id="rId185"/>
    <p:sldId id="716" r:id="rId186"/>
    <p:sldId id="717" r:id="rId187"/>
    <p:sldId id="718" r:id="rId188"/>
    <p:sldId id="725" r:id="rId189"/>
    <p:sldId id="726" r:id="rId190"/>
    <p:sldId id="734" r:id="rId191"/>
    <p:sldId id="735" r:id="rId192"/>
    <p:sldId id="911" r:id="rId193"/>
    <p:sldId id="737" r:id="rId194"/>
    <p:sldId id="742" r:id="rId195"/>
    <p:sldId id="745" r:id="rId196"/>
    <p:sldId id="746" r:id="rId197"/>
    <p:sldId id="747" r:id="rId198"/>
    <p:sldId id="748" r:id="rId199"/>
    <p:sldId id="750" r:id="rId200"/>
    <p:sldId id="751" r:id="rId201"/>
    <p:sldId id="754" r:id="rId202"/>
    <p:sldId id="775" r:id="rId203"/>
    <p:sldId id="776" r:id="rId204"/>
    <p:sldId id="777" r:id="rId205"/>
    <p:sldId id="755" r:id="rId206"/>
    <p:sldId id="779" r:id="rId207"/>
    <p:sldId id="780" r:id="rId208"/>
    <p:sldId id="782" r:id="rId209"/>
    <p:sldId id="784" r:id="rId210"/>
    <p:sldId id="909" r:id="rId211"/>
    <p:sldId id="786" r:id="rId212"/>
    <p:sldId id="788" r:id="rId213"/>
    <p:sldId id="991" r:id="rId214"/>
    <p:sldId id="992" r:id="rId215"/>
    <p:sldId id="791" r:id="rId216"/>
    <p:sldId id="793" r:id="rId217"/>
    <p:sldId id="794" r:id="rId218"/>
    <p:sldId id="795" r:id="rId219"/>
    <p:sldId id="819" r:id="rId220"/>
    <p:sldId id="820" r:id="rId221"/>
    <p:sldId id="821" r:id="rId222"/>
    <p:sldId id="822" r:id="rId223"/>
    <p:sldId id="823" r:id="rId224"/>
    <p:sldId id="901" r:id="rId225"/>
    <p:sldId id="986" r:id="rId226"/>
    <p:sldId id="832" r:id="rId227"/>
    <p:sldId id="833" r:id="rId228"/>
    <p:sldId id="834" r:id="rId229"/>
    <p:sldId id="836" r:id="rId230"/>
    <p:sldId id="837" r:id="rId231"/>
    <p:sldId id="839" r:id="rId232"/>
    <p:sldId id="933" r:id="rId233"/>
    <p:sldId id="840" r:id="rId234"/>
    <p:sldId id="841" r:id="rId235"/>
    <p:sldId id="844" r:id="rId236"/>
    <p:sldId id="845" r:id="rId237"/>
    <p:sldId id="847" r:id="rId238"/>
    <p:sldId id="848" r:id="rId239"/>
    <p:sldId id="849" r:id="rId240"/>
    <p:sldId id="851" r:id="rId241"/>
    <p:sldId id="852" r:id="rId242"/>
    <p:sldId id="857" r:id="rId243"/>
    <p:sldId id="858" r:id="rId244"/>
    <p:sldId id="859" r:id="rId245"/>
    <p:sldId id="935" r:id="rId246"/>
    <p:sldId id="934" r:id="rId247"/>
    <p:sldId id="942" r:id="rId248"/>
    <p:sldId id="864" r:id="rId249"/>
    <p:sldId id="865" r:id="rId250"/>
    <p:sldId id="868" r:id="rId251"/>
    <p:sldId id="869" r:id="rId252"/>
    <p:sldId id="936" r:id="rId253"/>
    <p:sldId id="873" r:id="rId254"/>
    <p:sldId id="874" r:id="rId255"/>
    <p:sldId id="879" r:id="rId256"/>
    <p:sldId id="880" r:id="rId257"/>
    <p:sldId id="881" r:id="rId258"/>
    <p:sldId id="883" r:id="rId259"/>
    <p:sldId id="884" r:id="rId260"/>
    <p:sldId id="904" r:id="rId261"/>
    <p:sldId id="891" r:id="rId262"/>
    <p:sldId id="892" r:id="rId263"/>
    <p:sldId id="893" r:id="rId264"/>
    <p:sldId id="894" r:id="rId265"/>
    <p:sldId id="895" r:id="rId26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8"/>
    <p:restoredTop sz="93692"/>
  </p:normalViewPr>
  <p:slideViewPr>
    <p:cSldViewPr>
      <p:cViewPr varScale="1">
        <p:scale>
          <a:sx n="66" d="100"/>
          <a:sy n="66" d="100"/>
        </p:scale>
        <p:origin x="78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handoutMaster" Target="handoutMasters/handoutMaster1.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commentAuthors" Target="commentAuthor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presProps" Target="presProp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viewProps" Target="view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theme" Target="theme/theme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notesMaster" Target="notesMasters/notesMaster1.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Datasets/Datasets18/To%20transfer/currencyriskfree.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8/To%20transfer/histimpl.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All%20My%20Stuff/Datasets/Datasets18/To%20transfer/bondspreads.xls"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Travelling%20HD:Users:aswath1:Library:Application%20Support:Microsoft:Office:Office%202011%20AutoRecovery:DisneyThemePark%20(version%201).xls"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ll%20My%20Stuff/AppldResearch/Equity%20Risk%20premiums/2017%20Update/baayldvsERP.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ll%20My%20Stuff/Datasets/Datasets18/To%20transfer/spearn.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333333"/>
                </a:solidFill>
                <a:latin typeface="Calibri"/>
                <a:ea typeface="Calibri"/>
                <a:cs typeface="Calibri"/>
              </a:defRPr>
            </a:pPr>
            <a:r>
              <a:rPr lang="en-US"/>
              <a:t>Ten-year Government Bond Rates, net of Default spread (based on sovereign rating)</a:t>
            </a:r>
          </a:p>
        </c:rich>
      </c:tx>
      <c:overlay val="0"/>
      <c:spPr>
        <a:noFill/>
        <a:ln w="25400">
          <a:noFill/>
        </a:ln>
      </c:spPr>
    </c:title>
    <c:autoTitleDeleted val="0"/>
    <c:plotArea>
      <c:layout/>
      <c:barChart>
        <c:barDir val="col"/>
        <c:grouping val="stacked"/>
        <c:varyColors val="0"/>
        <c:ser>
          <c:idx val="1"/>
          <c:order val="0"/>
          <c:tx>
            <c:strRef>
              <c:f>'Risk free rates - Jan 2018'!$C$1</c:f>
              <c:strCache>
                <c:ptCount val="1"/>
                <c:pt idx="0">
                  <c:v>Risk free Rate</c:v>
                </c:pt>
              </c:strCache>
            </c:strRef>
          </c:tx>
          <c:spPr>
            <a:solidFill>
              <a:srgbClr val="C0504D"/>
            </a:solidFill>
            <a:ln w="25400">
              <a:noFill/>
            </a:ln>
          </c:spPr>
          <c:invertIfNegative val="0"/>
          <c:cat>
            <c:strRef>
              <c:f>'Risk free rates - Jan 2018'!$A$2:$A$44</c:f>
              <c:strCache>
                <c:ptCount val="43"/>
                <c:pt idx="0">
                  <c:v>Croatian Kuna</c:v>
                </c:pt>
                <c:pt idx="1">
                  <c:v>Japanese Yen</c:v>
                </c:pt>
                <c:pt idx="2">
                  <c:v>Bulgarian Lev</c:v>
                </c:pt>
                <c:pt idx="3">
                  <c:v>Hungarian Forint</c:v>
                </c:pt>
                <c:pt idx="4">
                  <c:v>Swiss Franc</c:v>
                </c:pt>
                <c:pt idx="5">
                  <c:v>Taiwanese $</c:v>
                </c:pt>
                <c:pt idx="6">
                  <c:v>Euro</c:v>
                </c:pt>
                <c:pt idx="7">
                  <c:v>Vietnamese Dong</c:v>
                </c:pt>
                <c:pt idx="8">
                  <c:v>Danish Krone</c:v>
                </c:pt>
                <c:pt idx="9">
                  <c:v>British Pound</c:v>
                </c:pt>
                <c:pt idx="10">
                  <c:v>Thai Baht</c:v>
                </c:pt>
                <c:pt idx="11">
                  <c:v>Swedish Krona</c:v>
                </c:pt>
                <c:pt idx="12">
                  <c:v>Czech Koruna</c:v>
                </c:pt>
                <c:pt idx="13">
                  <c:v>Israeli Shekel</c:v>
                </c:pt>
                <c:pt idx="14">
                  <c:v>Pakistani Rupee</c:v>
                </c:pt>
                <c:pt idx="15">
                  <c:v>HK $</c:v>
                </c:pt>
                <c:pt idx="16">
                  <c:v>Norwegian Krone</c:v>
                </c:pt>
                <c:pt idx="17">
                  <c:v>Korean Won</c:v>
                </c:pt>
                <c:pt idx="18">
                  <c:v>Singapore $</c:v>
                </c:pt>
                <c:pt idx="19">
                  <c:v>Canadian $</c:v>
                </c:pt>
                <c:pt idx="20">
                  <c:v>Romanian Leu</c:v>
                </c:pt>
                <c:pt idx="21">
                  <c:v>US $</c:v>
                </c:pt>
                <c:pt idx="22">
                  <c:v>Polish Zloty</c:v>
                </c:pt>
                <c:pt idx="23">
                  <c:v>Australian $</c:v>
                </c:pt>
                <c:pt idx="24">
                  <c:v>NZ $</c:v>
                </c:pt>
                <c:pt idx="25">
                  <c:v>Malyasian Ringgit</c:v>
                </c:pt>
                <c:pt idx="26">
                  <c:v>Qatari Dinar</c:v>
                </c:pt>
                <c:pt idx="27">
                  <c:v>Chinese Yuan</c:v>
                </c:pt>
                <c:pt idx="28">
                  <c:v>Peruvian Sol</c:v>
                </c:pt>
                <c:pt idx="29">
                  <c:v>Phillipine Peso</c:v>
                </c:pt>
                <c:pt idx="30">
                  <c:v>Iceland Krona</c:v>
                </c:pt>
                <c:pt idx="31">
                  <c:v>Chilean Peso</c:v>
                </c:pt>
                <c:pt idx="32">
                  <c:v>Indonesian Rupiah</c:v>
                </c:pt>
                <c:pt idx="33">
                  <c:v>Colombian Peso</c:v>
                </c:pt>
                <c:pt idx="34">
                  <c:v>Russian Ruble</c:v>
                </c:pt>
                <c:pt idx="35">
                  <c:v>Indian Rupee</c:v>
                </c:pt>
                <c:pt idx="36">
                  <c:v>South African Rand</c:v>
                </c:pt>
                <c:pt idx="37">
                  <c:v>Mexican Peso</c:v>
                </c:pt>
                <c:pt idx="38">
                  <c:v>Brazilian Reai</c:v>
                </c:pt>
                <c:pt idx="39">
                  <c:v>Nigerian Naira</c:v>
                </c:pt>
                <c:pt idx="40">
                  <c:v>Kenyan Shilling</c:v>
                </c:pt>
                <c:pt idx="41">
                  <c:v>Turkish Lira</c:v>
                </c:pt>
                <c:pt idx="42">
                  <c:v>Venezuelan Bolivar</c:v>
                </c:pt>
              </c:strCache>
            </c:strRef>
          </c:cat>
          <c:val>
            <c:numRef>
              <c:f>'Risk free rates - Jan 2018'!$C$2:$C$44</c:f>
              <c:numCache>
                <c:formatCode>0.00%</c:formatCode>
                <c:ptCount val="43"/>
                <c:pt idx="0">
                  <c:v>-7.9000000000000008E-3</c:v>
                </c:pt>
                <c:pt idx="1">
                  <c:v>-6.7200000000000003E-3</c:v>
                </c:pt>
                <c:pt idx="2">
                  <c:v>-5.4999999999999997E-3</c:v>
                </c:pt>
                <c:pt idx="3">
                  <c:v>-1.6999999999999999E-3</c:v>
                </c:pt>
                <c:pt idx="4">
                  <c:v>-6.9999999999999999E-4</c:v>
                </c:pt>
                <c:pt idx="5">
                  <c:v>3.3E-3</c:v>
                </c:pt>
                <c:pt idx="6">
                  <c:v>4.3E-3</c:v>
                </c:pt>
                <c:pt idx="7">
                  <c:v>4.3E-3</c:v>
                </c:pt>
                <c:pt idx="8">
                  <c:v>4.7999999999999996E-3</c:v>
                </c:pt>
                <c:pt idx="9">
                  <c:v>6.7999999999999996E-3</c:v>
                </c:pt>
                <c:pt idx="10">
                  <c:v>7.1999999999999998E-3</c:v>
                </c:pt>
                <c:pt idx="11">
                  <c:v>7.7999999999999996E-3</c:v>
                </c:pt>
                <c:pt idx="12">
                  <c:v>8.6E-3</c:v>
                </c:pt>
                <c:pt idx="13">
                  <c:v>9.1999999999999998E-3</c:v>
                </c:pt>
                <c:pt idx="14">
                  <c:v>1.26E-2</c:v>
                </c:pt>
                <c:pt idx="15">
                  <c:v>1.2999999999999999E-2</c:v>
                </c:pt>
                <c:pt idx="16">
                  <c:v>1.61E-2</c:v>
                </c:pt>
                <c:pt idx="17">
                  <c:v>1.9599999999999999E-2</c:v>
                </c:pt>
                <c:pt idx="18">
                  <c:v>2.01E-2</c:v>
                </c:pt>
                <c:pt idx="19">
                  <c:v>2.0400000000000001E-2</c:v>
                </c:pt>
                <c:pt idx="20">
                  <c:v>2.1499999999999998E-2</c:v>
                </c:pt>
                <c:pt idx="21">
                  <c:v>2.41E-2</c:v>
                </c:pt>
                <c:pt idx="22">
                  <c:v>2.4299999999999999E-2</c:v>
                </c:pt>
                <c:pt idx="23">
                  <c:v>2.6700000000000002E-2</c:v>
                </c:pt>
                <c:pt idx="24">
                  <c:v>2.7199999999999998E-2</c:v>
                </c:pt>
                <c:pt idx="25">
                  <c:v>2.7199999999999998E-2</c:v>
                </c:pt>
                <c:pt idx="26">
                  <c:v>2.9899999999999999E-2</c:v>
                </c:pt>
                <c:pt idx="27">
                  <c:v>3.2000000000000001E-2</c:v>
                </c:pt>
                <c:pt idx="28">
                  <c:v>3.6400000000000002E-2</c:v>
                </c:pt>
                <c:pt idx="29">
                  <c:v>3.7499999999999999E-2</c:v>
                </c:pt>
                <c:pt idx="30">
                  <c:v>3.7699999999999997E-2</c:v>
                </c:pt>
                <c:pt idx="31">
                  <c:v>3.9E-2</c:v>
                </c:pt>
                <c:pt idx="32">
                  <c:v>4.0500000000000001E-2</c:v>
                </c:pt>
                <c:pt idx="33">
                  <c:v>4.5100000000000001E-2</c:v>
                </c:pt>
                <c:pt idx="34">
                  <c:v>5.0200000000000002E-2</c:v>
                </c:pt>
                <c:pt idx="35">
                  <c:v>5.3699999999999998E-2</c:v>
                </c:pt>
                <c:pt idx="36">
                  <c:v>6.3500000000000001E-2</c:v>
                </c:pt>
                <c:pt idx="37">
                  <c:v>6.4299999999999996E-2</c:v>
                </c:pt>
                <c:pt idx="38">
                  <c:v>7.9100000000000004E-2</c:v>
                </c:pt>
                <c:pt idx="39">
                  <c:v>8.48E-2</c:v>
                </c:pt>
                <c:pt idx="40">
                  <c:v>8.6800000000000002E-2</c:v>
                </c:pt>
                <c:pt idx="41">
                  <c:v>8.8700000000000001E-2</c:v>
                </c:pt>
                <c:pt idx="42">
                  <c:v>9.1999999999999998E-2</c:v>
                </c:pt>
              </c:numCache>
            </c:numRef>
          </c:val>
          <c:extLst>
            <c:ext xmlns:c16="http://schemas.microsoft.com/office/drawing/2014/chart" uri="{C3380CC4-5D6E-409C-BE32-E72D297353CC}">
              <c16:uniqueId val="{00000000-E43B-4C44-87A7-2F4527564ADA}"/>
            </c:ext>
          </c:extLst>
        </c:ser>
        <c:ser>
          <c:idx val="2"/>
          <c:order val="1"/>
          <c:tx>
            <c:strRef>
              <c:f>'Risk free rates - Jan 2018'!$D$1</c:f>
              <c:strCache>
                <c:ptCount val="1"/>
                <c:pt idx="0">
                  <c:v>Default Spread based on rating</c:v>
                </c:pt>
              </c:strCache>
            </c:strRef>
          </c:tx>
          <c:spPr>
            <a:solidFill>
              <a:srgbClr val="9BBB59"/>
            </a:solidFill>
            <a:ln w="25400">
              <a:noFill/>
            </a:ln>
          </c:spPr>
          <c:invertIfNegative val="0"/>
          <c:cat>
            <c:strRef>
              <c:f>'Risk free rates - Jan 2018'!$A$2:$A$44</c:f>
              <c:strCache>
                <c:ptCount val="43"/>
                <c:pt idx="0">
                  <c:v>Croatian Kuna</c:v>
                </c:pt>
                <c:pt idx="1">
                  <c:v>Japanese Yen</c:v>
                </c:pt>
                <c:pt idx="2">
                  <c:v>Bulgarian Lev</c:v>
                </c:pt>
                <c:pt idx="3">
                  <c:v>Hungarian Forint</c:v>
                </c:pt>
                <c:pt idx="4">
                  <c:v>Swiss Franc</c:v>
                </c:pt>
                <c:pt idx="5">
                  <c:v>Taiwanese $</c:v>
                </c:pt>
                <c:pt idx="6">
                  <c:v>Euro</c:v>
                </c:pt>
                <c:pt idx="7">
                  <c:v>Vietnamese Dong</c:v>
                </c:pt>
                <c:pt idx="8">
                  <c:v>Danish Krone</c:v>
                </c:pt>
                <c:pt idx="9">
                  <c:v>British Pound</c:v>
                </c:pt>
                <c:pt idx="10">
                  <c:v>Thai Baht</c:v>
                </c:pt>
                <c:pt idx="11">
                  <c:v>Swedish Krona</c:v>
                </c:pt>
                <c:pt idx="12">
                  <c:v>Czech Koruna</c:v>
                </c:pt>
                <c:pt idx="13">
                  <c:v>Israeli Shekel</c:v>
                </c:pt>
                <c:pt idx="14">
                  <c:v>Pakistani Rupee</c:v>
                </c:pt>
                <c:pt idx="15">
                  <c:v>HK $</c:v>
                </c:pt>
                <c:pt idx="16">
                  <c:v>Norwegian Krone</c:v>
                </c:pt>
                <c:pt idx="17">
                  <c:v>Korean Won</c:v>
                </c:pt>
                <c:pt idx="18">
                  <c:v>Singapore $</c:v>
                </c:pt>
                <c:pt idx="19">
                  <c:v>Canadian $</c:v>
                </c:pt>
                <c:pt idx="20">
                  <c:v>Romanian Leu</c:v>
                </c:pt>
                <c:pt idx="21">
                  <c:v>US $</c:v>
                </c:pt>
                <c:pt idx="22">
                  <c:v>Polish Zloty</c:v>
                </c:pt>
                <c:pt idx="23">
                  <c:v>Australian $</c:v>
                </c:pt>
                <c:pt idx="24">
                  <c:v>NZ $</c:v>
                </c:pt>
                <c:pt idx="25">
                  <c:v>Malyasian Ringgit</c:v>
                </c:pt>
                <c:pt idx="26">
                  <c:v>Qatari Dinar</c:v>
                </c:pt>
                <c:pt idx="27">
                  <c:v>Chinese Yuan</c:v>
                </c:pt>
                <c:pt idx="28">
                  <c:v>Peruvian Sol</c:v>
                </c:pt>
                <c:pt idx="29">
                  <c:v>Phillipine Peso</c:v>
                </c:pt>
                <c:pt idx="30">
                  <c:v>Iceland Krona</c:v>
                </c:pt>
                <c:pt idx="31">
                  <c:v>Chilean Peso</c:v>
                </c:pt>
                <c:pt idx="32">
                  <c:v>Indonesian Rupiah</c:v>
                </c:pt>
                <c:pt idx="33">
                  <c:v>Colombian Peso</c:v>
                </c:pt>
                <c:pt idx="34">
                  <c:v>Russian Ruble</c:v>
                </c:pt>
                <c:pt idx="35">
                  <c:v>Indian Rupee</c:v>
                </c:pt>
                <c:pt idx="36">
                  <c:v>South African Rand</c:v>
                </c:pt>
                <c:pt idx="37">
                  <c:v>Mexican Peso</c:v>
                </c:pt>
                <c:pt idx="38">
                  <c:v>Brazilian Reai</c:v>
                </c:pt>
                <c:pt idx="39">
                  <c:v>Nigerian Naira</c:v>
                </c:pt>
                <c:pt idx="40">
                  <c:v>Kenyan Shilling</c:v>
                </c:pt>
                <c:pt idx="41">
                  <c:v>Turkish Lira</c:v>
                </c:pt>
                <c:pt idx="42">
                  <c:v>Venezuelan Bolivar</c:v>
                </c:pt>
              </c:strCache>
            </c:strRef>
          </c:cat>
          <c:val>
            <c:numRef>
              <c:f>'Risk free rates - Jan 2018'!$D$2:$D$44</c:f>
              <c:numCache>
                <c:formatCode>0.00%</c:formatCode>
                <c:ptCount val="43"/>
                <c:pt idx="0">
                  <c:v>3.0800000000000001E-2</c:v>
                </c:pt>
                <c:pt idx="1">
                  <c:v>7.1999999999999998E-3</c:v>
                </c:pt>
                <c:pt idx="2">
                  <c:v>1.95E-2</c:v>
                </c:pt>
                <c:pt idx="3">
                  <c:v>2.2599999999999999E-2</c:v>
                </c:pt>
                <c:pt idx="4">
                  <c:v>0</c:v>
                </c:pt>
                <c:pt idx="5">
                  <c:v>6.1999999999999998E-3</c:v>
                </c:pt>
                <c:pt idx="6">
                  <c:v>0</c:v>
                </c:pt>
                <c:pt idx="7">
                  <c:v>4.6199999999999998E-2</c:v>
                </c:pt>
                <c:pt idx="8">
                  <c:v>0</c:v>
                </c:pt>
                <c:pt idx="9">
                  <c:v>5.1000000000000004E-3</c:v>
                </c:pt>
                <c:pt idx="10">
                  <c:v>1.6400000000000001E-2</c:v>
                </c:pt>
                <c:pt idx="11">
                  <c:v>0</c:v>
                </c:pt>
                <c:pt idx="12">
                  <c:v>7.1999999999999998E-3</c:v>
                </c:pt>
                <c:pt idx="13">
                  <c:v>7.1999999999999998E-3</c:v>
                </c:pt>
                <c:pt idx="14">
                  <c:v>6.6699999999999995E-2</c:v>
                </c:pt>
                <c:pt idx="15">
                  <c:v>5.1000000000000004E-3</c:v>
                </c:pt>
                <c:pt idx="16">
                  <c:v>0</c:v>
                </c:pt>
                <c:pt idx="17">
                  <c:v>5.1000000000000004E-3</c:v>
                </c:pt>
                <c:pt idx="18">
                  <c:v>0</c:v>
                </c:pt>
                <c:pt idx="19">
                  <c:v>0</c:v>
                </c:pt>
                <c:pt idx="20">
                  <c:v>2.2599999999999999E-2</c:v>
                </c:pt>
                <c:pt idx="21">
                  <c:v>0</c:v>
                </c:pt>
                <c:pt idx="22">
                  <c:v>8.6999999999999994E-3</c:v>
                </c:pt>
                <c:pt idx="23">
                  <c:v>0</c:v>
                </c:pt>
                <c:pt idx="24">
                  <c:v>0</c:v>
                </c:pt>
                <c:pt idx="25">
                  <c:v>1.23E-2</c:v>
                </c:pt>
                <c:pt idx="26">
                  <c:v>6.1999999999999998E-3</c:v>
                </c:pt>
                <c:pt idx="27">
                  <c:v>7.1999999999999998E-3</c:v>
                </c:pt>
                <c:pt idx="28">
                  <c:v>1.23E-2</c:v>
                </c:pt>
                <c:pt idx="29">
                  <c:v>1.95E-2</c:v>
                </c:pt>
                <c:pt idx="30">
                  <c:v>1.23E-2</c:v>
                </c:pt>
                <c:pt idx="31">
                  <c:v>6.1999999999999998E-3</c:v>
                </c:pt>
                <c:pt idx="32">
                  <c:v>2.2599999999999999E-2</c:v>
                </c:pt>
                <c:pt idx="33">
                  <c:v>1.95E-2</c:v>
                </c:pt>
                <c:pt idx="34">
                  <c:v>2.5600000000000001E-2</c:v>
                </c:pt>
                <c:pt idx="35">
                  <c:v>1.95E-2</c:v>
                </c:pt>
                <c:pt idx="36">
                  <c:v>2.2599999999999999E-2</c:v>
                </c:pt>
                <c:pt idx="37">
                  <c:v>1.23E-2</c:v>
                </c:pt>
                <c:pt idx="38">
                  <c:v>3.0800000000000001E-2</c:v>
                </c:pt>
                <c:pt idx="39">
                  <c:v>5.6399999999999999E-2</c:v>
                </c:pt>
                <c:pt idx="40">
                  <c:v>4.6199999999999998E-2</c:v>
                </c:pt>
                <c:pt idx="41">
                  <c:v>2.5600000000000001E-2</c:v>
                </c:pt>
                <c:pt idx="42">
                  <c:v>0.1023</c:v>
                </c:pt>
              </c:numCache>
            </c:numRef>
          </c:val>
          <c:extLst>
            <c:ext xmlns:c16="http://schemas.microsoft.com/office/drawing/2014/chart" uri="{C3380CC4-5D6E-409C-BE32-E72D297353CC}">
              <c16:uniqueId val="{00000001-E43B-4C44-87A7-2F4527564ADA}"/>
            </c:ext>
          </c:extLst>
        </c:ser>
        <c:dLbls>
          <c:showLegendKey val="0"/>
          <c:showVal val="0"/>
          <c:showCatName val="0"/>
          <c:showSerName val="0"/>
          <c:showPercent val="0"/>
          <c:showBubbleSize val="0"/>
        </c:dLbls>
        <c:gapWidth val="219"/>
        <c:overlap val="100"/>
        <c:axId val="936868096"/>
        <c:axId val="936870416"/>
      </c:barChart>
      <c:catAx>
        <c:axId val="93686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vert="horz"/>
          <a:lstStyle/>
          <a:p>
            <a:pPr>
              <a:defRPr sz="900" b="0" i="0" u="none" strike="noStrike" baseline="0">
                <a:solidFill>
                  <a:srgbClr val="333333"/>
                </a:solidFill>
                <a:latin typeface="Calibri"/>
                <a:ea typeface="Calibri"/>
                <a:cs typeface="Calibri"/>
              </a:defRPr>
            </a:pPr>
            <a:endParaRPr lang="en-US"/>
          </a:p>
        </c:txPr>
        <c:crossAx val="936870416"/>
        <c:crosses val="autoZero"/>
        <c:auto val="1"/>
        <c:lblAlgn val="ctr"/>
        <c:lblOffset val="100"/>
        <c:noMultiLvlLbl val="0"/>
      </c:catAx>
      <c:valAx>
        <c:axId val="93687041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n-US"/>
          </a:p>
        </c:txPr>
        <c:crossAx val="936868096"/>
        <c:crosses val="autoZero"/>
        <c:crossBetween val="between"/>
      </c:valAx>
      <c:spPr>
        <a:noFill/>
        <a:ln w="25400">
          <a:noFill/>
        </a:ln>
      </c:spPr>
    </c:plotArea>
    <c:legend>
      <c:legendPos val="b"/>
      <c:overlay val="0"/>
      <c:spPr>
        <a:noFill/>
        <a:ln w="25400">
          <a:noFill/>
        </a:ln>
      </c:spPr>
      <c:txPr>
        <a:bodyPr/>
        <a:lstStyle/>
        <a:p>
          <a:pPr>
            <a:defRPr sz="825"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Implied Premium for US Equity Market: 1960-2017</a:t>
            </a:r>
          </a:p>
        </c:rich>
      </c:tx>
      <c:layout>
        <c:manualLayout>
          <c:xMode val="edge"/>
          <c:yMode val="edge"/>
          <c:x val="0.29278986577250099"/>
          <c:y val="4.26693320452795E-2"/>
        </c:manualLayout>
      </c:layout>
      <c:overlay val="0"/>
      <c:spPr>
        <a:noFill/>
        <a:ln w="25400">
          <a:noFill/>
        </a:ln>
      </c:spPr>
    </c:title>
    <c:autoTitleDeleted val="0"/>
    <c:plotArea>
      <c:layout>
        <c:manualLayout>
          <c:layoutTarget val="inner"/>
          <c:xMode val="edge"/>
          <c:yMode val="edge"/>
          <c:x val="9.4814814814814796E-2"/>
          <c:y val="0.122004357298475"/>
          <c:w val="0.89333333333333298"/>
          <c:h val="0.77559912854030499"/>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Premiums'!$A$8:$A$65</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numCache>
            </c:numRef>
          </c:cat>
          <c:val>
            <c:numRef>
              <c:f>'Historical Impl Premiums'!$P$8:$P$65</c:f>
              <c:numCache>
                <c:formatCode>0.00%</c:formatCode>
                <c:ptCount val="58"/>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pt idx="56">
                  <c:v>5.6899999999999999E-2</c:v>
                </c:pt>
                <c:pt idx="57">
                  <c:v>5.0799999999999998E-2</c:v>
                </c:pt>
              </c:numCache>
            </c:numRef>
          </c:val>
          <c:smooth val="0"/>
          <c:extLst>
            <c:ext xmlns:c16="http://schemas.microsoft.com/office/drawing/2014/chart" uri="{C3380CC4-5D6E-409C-BE32-E72D297353CC}">
              <c16:uniqueId val="{00000000-009C-4F49-B911-B4F8DE6F1C4F}"/>
            </c:ext>
          </c:extLst>
        </c:ser>
        <c:dLbls>
          <c:showLegendKey val="0"/>
          <c:showVal val="0"/>
          <c:showCatName val="0"/>
          <c:showSerName val="0"/>
          <c:showPercent val="0"/>
          <c:showBubbleSize val="0"/>
        </c:dLbls>
        <c:marker val="1"/>
        <c:smooth val="0"/>
        <c:axId val="911750688"/>
        <c:axId val="911753808"/>
      </c:lineChart>
      <c:catAx>
        <c:axId val="911750688"/>
        <c:scaling>
          <c:orientation val="minMax"/>
        </c:scaling>
        <c:delete val="0"/>
        <c:axPos val="b"/>
        <c:majorGridlines>
          <c:spPr>
            <a:ln w="3175">
              <a:solidFill>
                <a:srgbClr val="80808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Year</a:t>
                </a:r>
              </a:p>
            </c:rich>
          </c:tx>
          <c:layout>
            <c:manualLayout>
              <c:xMode val="edge"/>
              <c:yMode val="edge"/>
              <c:x val="0.52296291592583199"/>
              <c:y val="0.94771255060728699"/>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rtl="0">
              <a:defRPr sz="1000" b="0" i="0" u="none" strike="noStrike" baseline="0">
                <a:solidFill>
                  <a:srgbClr val="000000"/>
                </a:solidFill>
                <a:latin typeface="Times"/>
                <a:ea typeface="Times"/>
                <a:cs typeface="Times"/>
              </a:defRPr>
            </a:pPr>
            <a:endParaRPr lang="en-US"/>
          </a:p>
        </c:txPr>
        <c:crossAx val="911753808"/>
        <c:crosses val="autoZero"/>
        <c:auto val="0"/>
        <c:lblAlgn val="ctr"/>
        <c:lblOffset val="100"/>
        <c:tickLblSkip val="1"/>
        <c:tickMarkSkip val="1"/>
        <c:noMultiLvlLbl val="0"/>
      </c:catAx>
      <c:valAx>
        <c:axId val="91175380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Implied Premium</a:t>
                </a:r>
              </a:p>
            </c:rich>
          </c:tx>
          <c:layout>
            <c:manualLayout>
              <c:xMode val="edge"/>
              <c:yMode val="edge"/>
              <c:x val="1.0370378922576E-2"/>
              <c:y val="0.427015365488221"/>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rtl="0">
              <a:defRPr sz="1000" b="0" i="0" u="none" strike="noStrike" baseline="0">
                <a:solidFill>
                  <a:srgbClr val="000000"/>
                </a:solidFill>
                <a:latin typeface="Times"/>
                <a:ea typeface="Times"/>
                <a:cs typeface="Times"/>
              </a:defRPr>
            </a:pPr>
            <a:endParaRPr lang="en-US"/>
          </a:p>
        </c:txPr>
        <c:crossAx val="911750688"/>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Bond Default Spreads by Ratings Class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'Default Spreads'!$B$1</c:f>
              <c:strCache>
                <c:ptCount val="1"/>
                <c:pt idx="0">
                  <c:v>Spread 2018</c:v>
                </c:pt>
              </c:strCache>
            </c:strRef>
          </c:tx>
          <c:spPr>
            <a:solidFill>
              <a:schemeClr val="accent1"/>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Spreads'!$B$2:$B$16</c:f>
              <c:numCache>
                <c:formatCode>0.00%</c:formatCode>
                <c:ptCount val="15"/>
                <c:pt idx="0">
                  <c:v>5.4000000000000003E-3</c:v>
                </c:pt>
                <c:pt idx="1">
                  <c:v>7.1999999999999998E-3</c:v>
                </c:pt>
                <c:pt idx="2">
                  <c:v>8.9999999999999993E-3</c:v>
                </c:pt>
                <c:pt idx="3">
                  <c:v>9.8999999999999904E-3</c:v>
                </c:pt>
                <c:pt idx="4">
                  <c:v>1.125E-2</c:v>
                </c:pt>
                <c:pt idx="5">
                  <c:v>1.2699999999999999E-2</c:v>
                </c:pt>
                <c:pt idx="6">
                  <c:v>1.984375E-2</c:v>
                </c:pt>
                <c:pt idx="7">
                  <c:v>2.38125E-2</c:v>
                </c:pt>
                <c:pt idx="8">
                  <c:v>2.9765625E-2</c:v>
                </c:pt>
                <c:pt idx="9">
                  <c:v>3.571875E-2</c:v>
                </c:pt>
                <c:pt idx="10">
                  <c:v>4.3656250000000001E-2</c:v>
                </c:pt>
                <c:pt idx="11">
                  <c:v>8.6368749999999994E-2</c:v>
                </c:pt>
                <c:pt idx="12">
                  <c:v>0.10630000000000001</c:v>
                </c:pt>
                <c:pt idx="13">
                  <c:v>0.13951875</c:v>
                </c:pt>
                <c:pt idx="14">
                  <c:v>0.186025</c:v>
                </c:pt>
              </c:numCache>
            </c:numRef>
          </c:val>
          <c:extLst>
            <c:ext xmlns:c16="http://schemas.microsoft.com/office/drawing/2014/chart" uri="{C3380CC4-5D6E-409C-BE32-E72D297353CC}">
              <c16:uniqueId val="{00000000-75F5-714B-9040-EAE85A648D7C}"/>
            </c:ext>
          </c:extLst>
        </c:ser>
        <c:ser>
          <c:idx val="1"/>
          <c:order val="1"/>
          <c:tx>
            <c:strRef>
              <c:f>'Default Spreads'!$C$1</c:f>
              <c:strCache>
                <c:ptCount val="1"/>
                <c:pt idx="0">
                  <c:v>Spread: 2017</c:v>
                </c:pt>
              </c:strCache>
            </c:strRef>
          </c:tx>
          <c:spPr>
            <a:solidFill>
              <a:schemeClr val="accent2"/>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Spreads'!$C$2:$C$16</c:f>
              <c:numCache>
                <c:formatCode>0.00%</c:formatCode>
                <c:ptCount val="15"/>
                <c:pt idx="0">
                  <c:v>6.0000000000000001E-3</c:v>
                </c:pt>
                <c:pt idx="1">
                  <c:v>8.0000000000000002E-3</c:v>
                </c:pt>
                <c:pt idx="2">
                  <c:v>0.01</c:v>
                </c:pt>
                <c:pt idx="3">
                  <c:v>1.0999999999999999E-2</c:v>
                </c:pt>
                <c:pt idx="4">
                  <c:v>1.2500000000000001E-2</c:v>
                </c:pt>
                <c:pt idx="5">
                  <c:v>1.6E-2</c:v>
                </c:pt>
                <c:pt idx="6">
                  <c:v>2.5000000000000001E-2</c:v>
                </c:pt>
                <c:pt idx="7">
                  <c:v>0.03</c:v>
                </c:pt>
                <c:pt idx="8">
                  <c:v>3.7499999999999999E-2</c:v>
                </c:pt>
                <c:pt idx="9">
                  <c:v>4.4999999999999998E-2</c:v>
                </c:pt>
                <c:pt idx="10">
                  <c:v>5.5E-2</c:v>
                </c:pt>
                <c:pt idx="11">
                  <c:v>6.5000000000000002E-2</c:v>
                </c:pt>
                <c:pt idx="12">
                  <c:v>0.08</c:v>
                </c:pt>
                <c:pt idx="13">
                  <c:v>0.105</c:v>
                </c:pt>
                <c:pt idx="14">
                  <c:v>0.14000000000000001</c:v>
                </c:pt>
              </c:numCache>
            </c:numRef>
          </c:val>
          <c:extLst>
            <c:ext xmlns:c16="http://schemas.microsoft.com/office/drawing/2014/chart" uri="{C3380CC4-5D6E-409C-BE32-E72D297353CC}">
              <c16:uniqueId val="{00000001-75F5-714B-9040-EAE85A648D7C}"/>
            </c:ext>
          </c:extLst>
        </c:ser>
        <c:ser>
          <c:idx val="2"/>
          <c:order val="2"/>
          <c:tx>
            <c:strRef>
              <c:f>'Default Spreads'!$D$1</c:f>
              <c:strCache>
                <c:ptCount val="1"/>
                <c:pt idx="0">
                  <c:v>Spread: 2016</c:v>
                </c:pt>
              </c:strCache>
            </c:strRef>
          </c:tx>
          <c:spPr>
            <a:solidFill>
              <a:schemeClr val="accent3"/>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Spreads'!$D$2:$D$16</c:f>
              <c:numCache>
                <c:formatCode>0.00%</c:formatCode>
                <c:ptCount val="15"/>
                <c:pt idx="0">
                  <c:v>7.4999999999999997E-3</c:v>
                </c:pt>
                <c:pt idx="1">
                  <c:v>0.01</c:v>
                </c:pt>
                <c:pt idx="2">
                  <c:v>1.0999999999999999E-2</c:v>
                </c:pt>
                <c:pt idx="3">
                  <c:v>1.2500000000000001E-2</c:v>
                </c:pt>
                <c:pt idx="4">
                  <c:v>1.7500000000000002E-2</c:v>
                </c:pt>
                <c:pt idx="5">
                  <c:v>2.2499999999999999E-2</c:v>
                </c:pt>
                <c:pt idx="6">
                  <c:v>3.2500000000000001E-2</c:v>
                </c:pt>
                <c:pt idx="7">
                  <c:v>4.2500000000000003E-2</c:v>
                </c:pt>
                <c:pt idx="8">
                  <c:v>5.5E-2</c:v>
                </c:pt>
                <c:pt idx="9">
                  <c:v>6.5000000000000002E-2</c:v>
                </c:pt>
                <c:pt idx="10">
                  <c:v>7.4999999999999997E-2</c:v>
                </c:pt>
                <c:pt idx="11">
                  <c:v>0.09</c:v>
                </c:pt>
                <c:pt idx="12">
                  <c:v>0.12</c:v>
                </c:pt>
                <c:pt idx="13">
                  <c:v>0.16</c:v>
                </c:pt>
                <c:pt idx="14">
                  <c:v>0.2</c:v>
                </c:pt>
              </c:numCache>
            </c:numRef>
          </c:val>
          <c:extLst>
            <c:ext xmlns:c16="http://schemas.microsoft.com/office/drawing/2014/chart" uri="{C3380CC4-5D6E-409C-BE32-E72D297353CC}">
              <c16:uniqueId val="{00000002-75F5-714B-9040-EAE85A648D7C}"/>
            </c:ext>
          </c:extLst>
        </c:ser>
        <c:ser>
          <c:idx val="3"/>
          <c:order val="3"/>
          <c:tx>
            <c:strRef>
              <c:f>'Default Spreads'!$E$1</c:f>
              <c:strCache>
                <c:ptCount val="1"/>
                <c:pt idx="0">
                  <c:v>Spread: 2015</c:v>
                </c:pt>
              </c:strCache>
            </c:strRef>
          </c:tx>
          <c:spPr>
            <a:solidFill>
              <a:schemeClr val="accent4"/>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Spreads'!$E$2:$E$16</c:f>
              <c:numCache>
                <c:formatCode>0.00%</c:formatCode>
                <c:ptCount val="15"/>
                <c:pt idx="0">
                  <c:v>4.0000000000000001E-3</c:v>
                </c:pt>
                <c:pt idx="1">
                  <c:v>7.0000000000000001E-3</c:v>
                </c:pt>
                <c:pt idx="2">
                  <c:v>8.9999999999999993E-3</c:v>
                </c:pt>
                <c:pt idx="3">
                  <c:v>0.01</c:v>
                </c:pt>
                <c:pt idx="4">
                  <c:v>1.2E-2</c:v>
                </c:pt>
                <c:pt idx="5">
                  <c:v>1.7500000000000002E-2</c:v>
                </c:pt>
                <c:pt idx="6">
                  <c:v>2.75E-2</c:v>
                </c:pt>
                <c:pt idx="7">
                  <c:v>3.2500000000000001E-2</c:v>
                </c:pt>
                <c:pt idx="8">
                  <c:v>0.04</c:v>
                </c:pt>
                <c:pt idx="9">
                  <c:v>0.05</c:v>
                </c:pt>
                <c:pt idx="10">
                  <c:v>0.06</c:v>
                </c:pt>
                <c:pt idx="11">
                  <c:v>7.0000000000000007E-2</c:v>
                </c:pt>
                <c:pt idx="12">
                  <c:v>0.08</c:v>
                </c:pt>
                <c:pt idx="13">
                  <c:v>0.1</c:v>
                </c:pt>
                <c:pt idx="14">
                  <c:v>0.12</c:v>
                </c:pt>
              </c:numCache>
            </c:numRef>
          </c:val>
          <c:extLst>
            <c:ext xmlns:c16="http://schemas.microsoft.com/office/drawing/2014/chart" uri="{C3380CC4-5D6E-409C-BE32-E72D297353CC}">
              <c16:uniqueId val="{00000003-75F5-714B-9040-EAE85A648D7C}"/>
            </c:ext>
          </c:extLst>
        </c:ser>
        <c:dLbls>
          <c:showLegendKey val="0"/>
          <c:showVal val="0"/>
          <c:showCatName val="0"/>
          <c:showSerName val="0"/>
          <c:showPercent val="0"/>
          <c:showBubbleSize val="0"/>
        </c:dLbls>
        <c:gapWidth val="219"/>
        <c:overlap val="-27"/>
        <c:axId val="937164640"/>
        <c:axId val="937153968"/>
      </c:barChart>
      <c:catAx>
        <c:axId val="93716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7153968"/>
        <c:crosses val="autoZero"/>
        <c:auto val="1"/>
        <c:lblAlgn val="ctr"/>
        <c:lblOffset val="100"/>
        <c:noMultiLvlLbl val="0"/>
      </c:catAx>
      <c:valAx>
        <c:axId val="9371539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716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095"/>
          <c:h val="0.80827886710239605"/>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0.14000000000000001</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0.28000000000000003</c:v>
                </c:pt>
                <c:pt idx="21">
                  <c:v>0.28999999999999998</c:v>
                </c:pt>
                <c:pt idx="22">
                  <c:v>0.3</c:v>
                </c:pt>
              </c:numCache>
            </c:numRef>
          </c:cat>
          <c:val>
            <c:numRef>
              <c:f>'IRR Calculation'!$B$2:$B$24</c:f>
              <c:numCache>
                <c:formatCode>"$"#,##0.00</c:formatCode>
                <c:ptCount val="23"/>
                <c:pt idx="0">
                  <c:v>3972.6136865069011</c:v>
                </c:pt>
                <c:pt idx="1">
                  <c:v>2630.9768698748712</c:v>
                </c:pt>
                <c:pt idx="2">
                  <c:v>1642.1181464428009</c:v>
                </c:pt>
                <c:pt idx="3">
                  <c:v>887.57743352763998</c:v>
                </c:pt>
                <c:pt idx="4">
                  <c:v>296.33432225294882</c:v>
                </c:pt>
                <c:pt idx="5">
                  <c:v>-176.75971889324319</c:v>
                </c:pt>
                <c:pt idx="6">
                  <c:v>-561.76485680667247</c:v>
                </c:pt>
                <c:pt idx="7">
                  <c:v>-879.45908348260787</c:v>
                </c:pt>
                <c:pt idx="8">
                  <c:v>-1144.6557758640611</c:v>
                </c:pt>
                <c:pt idx="9">
                  <c:v>-1368.1940124962441</c:v>
                </c:pt>
                <c:pt idx="10">
                  <c:v>-1558.1823374841269</c:v>
                </c:pt>
                <c:pt idx="11">
                  <c:v>-1720.8033937948569</c:v>
                </c:pt>
                <c:pt idx="12">
                  <c:v>-1860.8502139944351</c:v>
                </c:pt>
                <c:pt idx="13">
                  <c:v>-1982.0930441260109</c:v>
                </c:pt>
                <c:pt idx="14">
                  <c:v>-2087.5360248135648</c:v>
                </c:pt>
                <c:pt idx="15">
                  <c:v>-2179.6004529004822</c:v>
                </c:pt>
                <c:pt idx="16">
                  <c:v>-2260.2579920580101</c:v>
                </c:pt>
                <c:pt idx="17">
                  <c:v>-2331.129071850929</c:v>
                </c:pt>
                <c:pt idx="18">
                  <c:v>-2393.5566342453171</c:v>
                </c:pt>
                <c:pt idx="19">
                  <c:v>-2448.662135096265</c:v>
                </c:pt>
                <c:pt idx="20">
                  <c:v>-2497.3885822709972</c:v>
                </c:pt>
                <c:pt idx="21">
                  <c:v>-2540.533974860703</c:v>
                </c:pt>
                <c:pt idx="22">
                  <c:v>-2578.7775463071639</c:v>
                </c:pt>
              </c:numCache>
            </c:numRef>
          </c:val>
          <c:smooth val="0"/>
          <c:extLst>
            <c:ext xmlns:c16="http://schemas.microsoft.com/office/drawing/2014/chart" uri="{C3380CC4-5D6E-409C-BE32-E72D297353CC}">
              <c16:uniqueId val="{00000000-F6A5-D44A-91CD-FE475AB741CC}"/>
            </c:ext>
          </c:extLst>
        </c:ser>
        <c:dLbls>
          <c:showLegendKey val="0"/>
          <c:showVal val="0"/>
          <c:showCatName val="0"/>
          <c:showSerName val="0"/>
          <c:showPercent val="0"/>
          <c:showBubbleSize val="0"/>
        </c:dLbls>
        <c:marker val="1"/>
        <c:smooth val="0"/>
        <c:axId val="836013312"/>
        <c:axId val="836070304"/>
      </c:lineChart>
      <c:catAx>
        <c:axId val="83601331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697"/>
              <c:y val="0.94553364508475701"/>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36070304"/>
        <c:crosses val="autoZero"/>
        <c:auto val="1"/>
        <c:lblAlgn val="ctr"/>
        <c:lblOffset val="100"/>
        <c:tickLblSkip val="1"/>
        <c:tickMarkSkip val="1"/>
        <c:noMultiLvlLbl val="0"/>
      </c:catAx>
      <c:valAx>
        <c:axId val="836070304"/>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1.33333722750532E-2"/>
              <c:y val="0.49673193962108397"/>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3601331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4F81BD"/>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numCache>
            </c:numRef>
          </c:cat>
          <c:val>
            <c:numRef>
              <c:f>baayields!$F$2:$F$58</c:f>
              <c:numCache>
                <c:formatCode>0.00</c:formatCode>
                <c:ptCount val="57"/>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2.1196581196581099</c:v>
                </c:pt>
                <c:pt idx="54">
                  <c:v>2.2936507936507939</c:v>
                </c:pt>
                <c:pt idx="55">
                  <c:v>1.8947368421052631</c:v>
                </c:pt>
                <c:pt idx="56">
                  <c:v>1.9093959731543619</c:v>
                </c:pt>
              </c:numCache>
            </c:numRef>
          </c:val>
          <c:extLst>
            <c:ext xmlns:c16="http://schemas.microsoft.com/office/drawing/2014/chart" uri="{C3380CC4-5D6E-409C-BE32-E72D297353CC}">
              <c16:uniqueId val="{00000000-43A4-1A42-8AE0-24663AF59A2B}"/>
            </c:ext>
          </c:extLst>
        </c:ser>
        <c:dLbls>
          <c:showLegendKey val="0"/>
          <c:showVal val="0"/>
          <c:showCatName val="0"/>
          <c:showSerName val="0"/>
          <c:showPercent val="0"/>
          <c:showBubbleSize val="0"/>
        </c:dLbls>
        <c:gapWidth val="150"/>
        <c:overlap val="100"/>
        <c:axId val="1257534592"/>
        <c:axId val="125753636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baayields!$D$2:$D$58</c:f>
              <c:numCache>
                <c:formatCode>0.00%</c:formatCode>
                <c:ptCount val="57"/>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2.3400000000000001E-2</c:v>
                </c:pt>
                <c:pt idx="54">
                  <c:v>2.52E-2</c:v>
                </c:pt>
                <c:pt idx="55">
                  <c:v>3.2300000000000002E-2</c:v>
                </c:pt>
                <c:pt idx="56">
                  <c:v>2.98E-2</c:v>
                </c:pt>
              </c:numCache>
            </c:numRef>
          </c:val>
          <c:smooth val="0"/>
          <c:extLst>
            <c:ext xmlns:c16="http://schemas.microsoft.com/office/drawing/2014/chart" uri="{C3380CC4-5D6E-409C-BE32-E72D297353CC}">
              <c16:uniqueId val="{00000001-43A4-1A42-8AE0-24663AF59A2B}"/>
            </c:ext>
          </c:extLst>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baayields!$E$2:$E$57</c:f>
              <c:numCache>
                <c:formatCode>0.00%</c:formatCode>
                <c:ptCount val="56"/>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numCache>
            </c:numRef>
          </c:val>
          <c:smooth val="0"/>
          <c:extLst>
            <c:ext xmlns:c16="http://schemas.microsoft.com/office/drawing/2014/chart" uri="{C3380CC4-5D6E-409C-BE32-E72D297353CC}">
              <c16:uniqueId val="{00000002-43A4-1A42-8AE0-24663AF59A2B}"/>
            </c:ext>
          </c:extLst>
        </c:ser>
        <c:dLbls>
          <c:showLegendKey val="0"/>
          <c:showVal val="0"/>
          <c:showCatName val="0"/>
          <c:showSerName val="0"/>
          <c:showPercent val="0"/>
          <c:showBubbleSize val="0"/>
        </c:dLbls>
        <c:marker val="1"/>
        <c:smooth val="0"/>
        <c:axId val="1107084064"/>
        <c:axId val="1107095504"/>
      </c:lineChart>
      <c:catAx>
        <c:axId val="1107084064"/>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107095504"/>
        <c:crosses val="autoZero"/>
        <c:auto val="1"/>
        <c:lblAlgn val="ctr"/>
        <c:lblOffset val="100"/>
        <c:tickLblSkip val="2"/>
        <c:tickMarkSkip val="1"/>
        <c:noMultiLvlLbl val="0"/>
      </c:catAx>
      <c:valAx>
        <c:axId val="110709550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107084064"/>
        <c:crosses val="autoZero"/>
        <c:crossBetween val="between"/>
      </c:valAx>
      <c:catAx>
        <c:axId val="1257534592"/>
        <c:scaling>
          <c:orientation val="minMax"/>
        </c:scaling>
        <c:delete val="1"/>
        <c:axPos val="b"/>
        <c:numFmt formatCode="General" sourceLinked="1"/>
        <c:majorTickMark val="out"/>
        <c:minorTickMark val="none"/>
        <c:tickLblPos val="nextTo"/>
        <c:crossAx val="1257536368"/>
        <c:crosses val="autoZero"/>
        <c:auto val="1"/>
        <c:lblAlgn val="ctr"/>
        <c:lblOffset val="100"/>
        <c:noMultiLvlLbl val="0"/>
      </c:catAx>
      <c:valAx>
        <c:axId val="125753636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257534592"/>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a:t>Dividend Changes at US companies</a:t>
            </a:r>
            <a:endParaRPr lang="en-US" sz="1400"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Sheet1!$B$2:$B$31</c:f>
              <c:numCache>
                <c:formatCode>0.00%</c:formatCode>
                <c:ptCount val="30"/>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numCache>
            </c:numRef>
          </c:val>
          <c:extLst>
            <c:ext xmlns:c16="http://schemas.microsoft.com/office/drawing/2014/chart" uri="{C3380CC4-5D6E-409C-BE32-E72D297353CC}">
              <c16:uniqueId val="{00000000-A497-7547-8770-5CF3F5949CB7}"/>
            </c:ext>
          </c:extLst>
        </c:ser>
        <c:ser>
          <c:idx val="2"/>
          <c:order val="1"/>
          <c:tx>
            <c:strRef>
              <c:f>Sheet1!$C$1</c:f>
              <c:strCache>
                <c:ptCount val="1"/>
                <c:pt idx="0">
                  <c:v>Decrease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Sheet1!$C$2:$C$31</c:f>
              <c:numCache>
                <c:formatCode>0.00%</c:formatCode>
                <c:ptCount val="30"/>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numCache>
            </c:numRef>
          </c:val>
          <c:extLst>
            <c:ext xmlns:c16="http://schemas.microsoft.com/office/drawing/2014/chart" uri="{C3380CC4-5D6E-409C-BE32-E72D297353CC}">
              <c16:uniqueId val="{00000001-A497-7547-8770-5CF3F5949CB7}"/>
            </c:ext>
          </c:extLst>
        </c:ser>
        <c:ser>
          <c:idx val="3"/>
          <c:order val="2"/>
          <c:tx>
            <c:strRef>
              <c:f>Sheet1!$D$1</c:f>
              <c:strCache>
                <c:ptCount val="1"/>
                <c:pt idx="0">
                  <c:v>No change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Sheet1!$D$2:$D$31</c:f>
              <c:numCache>
                <c:formatCode>0.00%</c:formatCode>
                <c:ptCount val="30"/>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numCache>
            </c:numRef>
          </c:val>
          <c:extLst>
            <c:ext xmlns:c16="http://schemas.microsoft.com/office/drawing/2014/chart" uri="{C3380CC4-5D6E-409C-BE32-E72D297353CC}">
              <c16:uniqueId val="{00000002-A497-7547-8770-5CF3F5949CB7}"/>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2017</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gradFill rotWithShape="0">
              <a:gsLst>
                <a:gs pos="0">
                  <a:srgbClr val="C0B7CD"/>
                </a:gs>
                <a:gs pos="100000">
                  <a:srgbClr val="4C3568"/>
                </a:gs>
              </a:gsLst>
              <a:lin ang="5400000"/>
            </a:gradFill>
            <a:ln w="25400">
              <a:noFill/>
            </a:ln>
            <a:effectLst>
              <a:outerShdw dist="35921" dir="2700000" algn="br">
                <a:srgbClr val="000000"/>
              </a:outerShdw>
            </a:effectLst>
          </c:spPr>
          <c:invertIfNegative val="0"/>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Sheet1!$E$9:$E$66</c:f>
              <c:numCache>
                <c:formatCode>0.00</c:formatCode>
                <c:ptCount val="58"/>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pt idx="57">
                  <c:v>124.94</c:v>
                </c:pt>
              </c:numCache>
            </c:numRef>
          </c:val>
          <c:extLst>
            <c:ext xmlns:c16="http://schemas.microsoft.com/office/drawing/2014/chart" uri="{C3380CC4-5D6E-409C-BE32-E72D297353CC}">
              <c16:uniqueId val="{00000000-0F04-9741-B7C1-26A98F514494}"/>
            </c:ext>
          </c:extLst>
        </c:ser>
        <c:ser>
          <c:idx val="5"/>
          <c:order val="1"/>
          <c:tx>
            <c:strRef>
              <c:f>Sheet1!$F$8</c:f>
              <c:strCache>
                <c:ptCount val="1"/>
                <c:pt idx="0">
                  <c:v>Dividends</c:v>
                </c:pt>
              </c:strCache>
            </c:strRef>
          </c:tx>
          <c:spPr>
            <a:gradFill rotWithShape="0">
              <a:gsLst>
                <a:gs pos="0">
                  <a:srgbClr val="FFAB90"/>
                </a:gs>
                <a:gs pos="100000">
                  <a:srgbClr val="D05400"/>
                </a:gs>
              </a:gsLst>
              <a:lin ang="5400000"/>
            </a:gradFill>
            <a:ln w="25400">
              <a:noFill/>
            </a:ln>
          </c:spPr>
          <c:invertIfNegative val="0"/>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Sheet1!$F$9:$F$66</c:f>
              <c:numCache>
                <c:formatCode>0.00</c:formatCode>
                <c:ptCount val="58"/>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10.220096000000002</c:v>
                </c:pt>
                <c:pt idx="29">
                  <c:v>11.73288</c:v>
                </c:pt>
                <c:pt idx="30">
                  <c:v>12.350228000000001</c:v>
                </c:pt>
                <c:pt idx="31">
                  <c:v>12.971499</c:v>
                </c:pt>
                <c:pt idx="32">
                  <c:v>12.635590000000001</c:v>
                </c:pt>
                <c:pt idx="33">
                  <c:v>12.687439999999999</c:v>
                </c:pt>
                <c:pt idx="34">
                  <c:v>13.364756999999999</c:v>
                </c:pt>
                <c:pt idx="35">
                  <c:v>14.166389999999998</c:v>
                </c:pt>
                <c:pt idx="36">
                  <c:v>14.888873999999999</c:v>
                </c:pt>
                <c:pt idx="37">
                  <c:v>15.522000000000002</c:v>
                </c:pt>
                <c:pt idx="38">
                  <c:v>16.2</c:v>
                </c:pt>
                <c:pt idx="39">
                  <c:v>16.711843601089175</c:v>
                </c:pt>
                <c:pt idx="40">
                  <c:v>16.26845015151515</c:v>
                </c:pt>
                <c:pt idx="41">
                  <c:v>15.741</c:v>
                </c:pt>
                <c:pt idx="42" formatCode="General">
                  <c:v>16.079999999999998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pt idx="57">
                  <c:v>49.73</c:v>
                </c:pt>
              </c:numCache>
            </c:numRef>
          </c:val>
          <c:extLst>
            <c:ext xmlns:c16="http://schemas.microsoft.com/office/drawing/2014/chart" uri="{C3380CC4-5D6E-409C-BE32-E72D297353CC}">
              <c16:uniqueId val="{00000001-0F04-9741-B7C1-26A98F514494}"/>
            </c:ext>
          </c:extLst>
        </c:ser>
        <c:dLbls>
          <c:showLegendKey val="0"/>
          <c:showVal val="0"/>
          <c:showCatName val="0"/>
          <c:showSerName val="0"/>
          <c:showPercent val="0"/>
          <c:showBubbleSize val="0"/>
        </c:dLbls>
        <c:gapWidth val="150"/>
        <c:axId val="61182991"/>
        <c:axId val="1"/>
      </c:barChart>
      <c:lineChart>
        <c:grouping val="standard"/>
        <c:varyColors val="0"/>
        <c:ser>
          <c:idx val="0"/>
          <c:order val="2"/>
          <c:tx>
            <c:strRef>
              <c:f>Sheet1!$G$8</c:f>
              <c:strCache>
                <c:ptCount val="1"/>
                <c:pt idx="0">
                  <c:v>Payout Ratio</c:v>
                </c:pt>
              </c:strCache>
            </c:strRef>
          </c:tx>
          <c:spPr>
            <a:ln w="38100">
              <a:solidFill>
                <a:srgbClr val="996633"/>
              </a:solidFill>
              <a:prstDash val="solid"/>
            </a:ln>
          </c:spPr>
          <c:marker>
            <c:symbol val="none"/>
          </c:marker>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Sheet1!$G$9:$G$66</c:f>
              <c:numCache>
                <c:formatCode>0.00%</c:formatCode>
                <c:ptCount val="58"/>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0.4237187396351576</c:v>
                </c:pt>
                <c:pt idx="29">
                  <c:v>0.48243749999999996</c:v>
                </c:pt>
                <c:pt idx="30">
                  <c:v>0.54526392935982348</c:v>
                </c:pt>
                <c:pt idx="31">
                  <c:v>0.67209839378238334</c:v>
                </c:pt>
                <c:pt idx="32">
                  <c:v>0.60544274077623383</c:v>
                </c:pt>
                <c:pt idx="33">
                  <c:v>0.47165204460966542</c:v>
                </c:pt>
                <c:pt idx="34">
                  <c:v>0.42093722834645664</c:v>
                </c:pt>
                <c:pt idx="35">
                  <c:v>0.37576631299734742</c:v>
                </c:pt>
                <c:pt idx="36">
                  <c:v>0.36645025842973167</c:v>
                </c:pt>
                <c:pt idx="37">
                  <c:v>0.35205261964164214</c:v>
                </c:pt>
                <c:pt idx="38">
                  <c:v>0.36593629997741128</c:v>
                </c:pt>
                <c:pt idx="39">
                  <c:v>0.32337158670838184</c:v>
                </c:pt>
                <c:pt idx="40">
                  <c:v>0.2898352066900971</c:v>
                </c:pt>
                <c:pt idx="41">
                  <c:v>0.40517374517374516</c:v>
                </c:pt>
                <c:pt idx="42">
                  <c:v>0.34926151172893133</c:v>
                </c:pt>
                <c:pt idx="43">
                  <c:v>0.3269336258913878</c:v>
                </c:pt>
                <c:pt idx="44">
                  <c:v>0.28674645390070919</c:v>
                </c:pt>
                <c:pt idx="45">
                  <c:v>0.29274035317200781</c:v>
                </c:pt>
                <c:pt idx="46">
                  <c:v>0.28556771545827636</c:v>
                </c:pt>
                <c:pt idx="47">
                  <c:v>0.3359583232372183</c:v>
                </c:pt>
                <c:pt idx="48">
                  <c:v>0.56655221167440928</c:v>
                </c:pt>
                <c:pt idx="49">
                  <c:v>0.39236721772775235</c:v>
                </c:pt>
                <c:pt idx="50">
                  <c:v>0.27599379252715772</c:v>
                </c:pt>
                <c:pt idx="51">
                  <c:v>0.26980506014102035</c:v>
                </c:pt>
                <c:pt idx="52">
                  <c:v>0.31439785168353651</c:v>
                </c:pt>
                <c:pt idx="53">
                  <c:v>0.32609506057781923</c:v>
                </c:pt>
                <c:pt idx="54">
                  <c:v>0.34899566410052202</c:v>
                </c:pt>
                <c:pt idx="55">
                  <c:v>0.40594431903686984</c:v>
                </c:pt>
                <c:pt idx="56">
                  <c:v>0.41365056035274667</c:v>
                </c:pt>
                <c:pt idx="57">
                  <c:v>0.39803105490635504</c:v>
                </c:pt>
              </c:numCache>
            </c:numRef>
          </c:val>
          <c:smooth val="0"/>
          <c:extLst>
            <c:ext xmlns:c16="http://schemas.microsoft.com/office/drawing/2014/chart" uri="{C3380CC4-5D6E-409C-BE32-E72D297353CC}">
              <c16:uniqueId val="{00000002-0F04-9741-B7C1-26A98F514494}"/>
            </c:ext>
          </c:extLst>
        </c:ser>
        <c:dLbls>
          <c:showLegendKey val="0"/>
          <c:showVal val="0"/>
          <c:showCatName val="0"/>
          <c:showSerName val="0"/>
          <c:showPercent val="0"/>
          <c:showBubbleSize val="0"/>
        </c:dLbls>
        <c:marker val="1"/>
        <c:smooth val="0"/>
        <c:axId val="3"/>
        <c:axId val="4"/>
      </c:lineChart>
      <c:catAx>
        <c:axId val="61182991"/>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61182991"/>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845"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333399"/>
                </a:solidFill>
                <a:latin typeface="Calibri"/>
                <a:ea typeface="Calibri"/>
                <a:cs typeface="Calibri"/>
              </a:defRPr>
            </a:pPr>
            <a:r>
              <a:rPr lang="en-US"/>
              <a:t>Dividends and Buybacks - US Companies</a:t>
            </a:r>
          </a:p>
        </c:rich>
      </c:tx>
      <c:overlay val="0"/>
      <c:spPr>
        <a:noFill/>
        <a:ln w="25400">
          <a:noFill/>
        </a:ln>
      </c:spPr>
    </c:title>
    <c:autoTitleDeleted val="0"/>
    <c:plotArea>
      <c:layout/>
      <c:barChart>
        <c:barDir val="col"/>
        <c:grouping val="clustered"/>
        <c:varyColors val="0"/>
        <c:ser>
          <c:idx val="3"/>
          <c:order val="0"/>
          <c:tx>
            <c:strRef>
              <c:f>Sheet1!$D$1</c:f>
              <c:strCache>
                <c:ptCount val="1"/>
                <c:pt idx="0">
                  <c:v>Stock Buybacks</c:v>
                </c:pt>
              </c:strCache>
            </c:strRef>
          </c:tx>
          <c:spPr>
            <a:gradFill rotWithShape="0">
              <a:gsLst>
                <a:gs pos="0">
                  <a:srgbClr val="C8B0ED"/>
                </a:gs>
                <a:gs pos="100000">
                  <a:srgbClr val="7F5BAB"/>
                </a:gs>
              </a:gsLst>
              <a:lin ang="5400000"/>
            </a:gradFill>
            <a:ln w="25400">
              <a:noFill/>
            </a:ln>
            <a:effectLst>
              <a:outerShdw dist="35921" dir="2700000" algn="br">
                <a:srgbClr val="000000"/>
              </a:outerShdw>
            </a:effectLst>
          </c:spPr>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Sheet1!$D$2:$D$31</c:f>
              <c:numCache>
                <c:formatCode>0.00</c:formatCode>
                <c:ptCount val="30"/>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numCache>
            </c:numRef>
          </c:val>
          <c:extLst>
            <c:ext xmlns:c16="http://schemas.microsoft.com/office/drawing/2014/chart" uri="{C3380CC4-5D6E-409C-BE32-E72D297353CC}">
              <c16:uniqueId val="{00000000-B627-D941-B6AB-98176768C8F2}"/>
            </c:ext>
          </c:extLst>
        </c:ser>
        <c:ser>
          <c:idx val="4"/>
          <c:order val="1"/>
          <c:tx>
            <c:strRef>
              <c:f>Sheet1!$E$1</c:f>
              <c:strCache>
                <c:ptCount val="1"/>
                <c:pt idx="0">
                  <c:v>Dividends</c:v>
                </c:pt>
              </c:strCache>
            </c:strRef>
          </c:tx>
          <c:spPr>
            <a:gradFill rotWithShape="0">
              <a:gsLst>
                <a:gs pos="0">
                  <a:srgbClr val="95EEFF"/>
                </a:gs>
                <a:gs pos="100000">
                  <a:srgbClr val="39B7D8"/>
                </a:gs>
              </a:gsLst>
              <a:lin ang="5400000"/>
            </a:gradFill>
            <a:ln w="25400">
              <a:noFill/>
            </a:ln>
            <a:effectLst>
              <a:outerShdw dist="35921" dir="2700000" algn="br">
                <a:srgbClr val="000000"/>
              </a:outerShdw>
            </a:effectLst>
          </c:spPr>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Sheet1!$E$2:$E$31</c:f>
              <c:numCache>
                <c:formatCode>0.00</c:formatCode>
                <c:ptCount val="30"/>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numCache>
            </c:numRef>
          </c:val>
          <c:extLst>
            <c:ext xmlns:c16="http://schemas.microsoft.com/office/drawing/2014/chart" uri="{C3380CC4-5D6E-409C-BE32-E72D297353CC}">
              <c16:uniqueId val="{00000001-B627-D941-B6AB-98176768C8F2}"/>
            </c:ext>
          </c:extLst>
        </c:ser>
        <c:dLbls>
          <c:showLegendKey val="0"/>
          <c:showVal val="0"/>
          <c:showCatName val="0"/>
          <c:showSerName val="0"/>
          <c:showPercent val="0"/>
          <c:showBubbleSize val="0"/>
        </c:dLbls>
        <c:gapWidth val="75"/>
        <c:overlap val="-25"/>
        <c:axId val="1778002256"/>
        <c:axId val="1"/>
      </c:barChart>
      <c:lineChart>
        <c:grouping val="standard"/>
        <c:varyColors val="0"/>
        <c:ser>
          <c:idx val="0"/>
          <c:order val="2"/>
          <c:tx>
            <c:strRef>
              <c:f>Sheet1!$H$1</c:f>
              <c:strCache>
                <c:ptCount val="1"/>
                <c:pt idx="0">
                  <c:v>Proportion from Buybacks</c:v>
                </c:pt>
              </c:strCache>
            </c:strRef>
          </c:tx>
          <c:spPr>
            <a:ln w="25400">
              <a:solidFill>
                <a:srgbClr val="666699"/>
              </a:solidFill>
              <a:prstDash val="solid"/>
            </a:ln>
          </c:spPr>
          <c:marker>
            <c:symbol val="none"/>
          </c:marker>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Sheet1!$H$2:$H$31</c:f>
              <c:numCache>
                <c:formatCode>0.00%</c:formatCode>
                <c:ptCount val="30"/>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numCache>
            </c:numRef>
          </c:val>
          <c:smooth val="0"/>
          <c:extLst>
            <c:ext xmlns:c16="http://schemas.microsoft.com/office/drawing/2014/chart" uri="{C3380CC4-5D6E-409C-BE32-E72D297353CC}">
              <c16:uniqueId val="{00000002-B627-D941-B6AB-98176768C8F2}"/>
            </c:ext>
          </c:extLst>
        </c:ser>
        <c:dLbls>
          <c:showLegendKey val="0"/>
          <c:showVal val="0"/>
          <c:showCatName val="0"/>
          <c:showSerName val="0"/>
          <c:showPercent val="0"/>
          <c:showBubbleSize val="0"/>
        </c:dLbls>
        <c:marker val="1"/>
        <c:smooth val="0"/>
        <c:axId val="3"/>
        <c:axId val="4"/>
      </c:lineChart>
      <c:catAx>
        <c:axId val="1778002256"/>
        <c:scaling>
          <c:orientation val="minMax"/>
        </c:scaling>
        <c:delete val="0"/>
        <c:axPos val="b"/>
        <c:numFmt formatCode="General" sourceLinked="1"/>
        <c:majorTickMark val="none"/>
        <c:minorTickMark val="none"/>
        <c:tickLblPos val="nextTo"/>
        <c:spPr>
          <a:ln w="3175">
            <a:solidFill>
              <a:srgbClr val="CCCCFF"/>
            </a:solidFill>
            <a:prstDash val="solid"/>
          </a:ln>
        </c:spPr>
        <c:txPr>
          <a:bodyPr rot="-5400000" vert="horz"/>
          <a:lstStyle/>
          <a:p>
            <a:pPr rtl="0">
              <a:defRPr sz="900" b="0" i="0" u="none" strike="noStrike" baseline="0">
                <a:solidFill>
                  <a:srgbClr val="333399"/>
                </a:solidFill>
                <a:latin typeface="Calibri"/>
                <a:ea typeface="Calibri"/>
                <a:cs typeface="Calibri"/>
              </a:defRPr>
            </a:pPr>
            <a:endParaRPr lang="en-US"/>
          </a:p>
        </c:txPr>
        <c:crossAx val="1"/>
        <c:crosses val="autoZero"/>
        <c:auto val="1"/>
        <c:lblAlgn val="ctr"/>
        <c:lblOffset val="100"/>
        <c:tickLblSkip val="1"/>
        <c:tickMarkSkip val="1"/>
        <c:noMultiLvlLbl val="0"/>
      </c:catAx>
      <c:valAx>
        <c:axId val="1"/>
        <c:scaling>
          <c:orientation val="minMax"/>
        </c:scaling>
        <c:delete val="0"/>
        <c:axPos val="l"/>
        <c:majorGridlines>
          <c:spPr>
            <a:ln w="3175">
              <a:solidFill>
                <a:srgbClr val="CCCCFF"/>
              </a:solidFill>
              <a:prstDash val="solid"/>
            </a:ln>
          </c:spPr>
        </c:majorGridlines>
        <c:title>
          <c:tx>
            <c:rich>
              <a:bodyPr/>
              <a:lstStyle/>
              <a:p>
                <a:pPr>
                  <a:defRPr sz="900" b="1" i="0" u="none" strike="noStrike" baseline="0">
                    <a:solidFill>
                      <a:srgbClr val="333399"/>
                    </a:solidFill>
                    <a:latin typeface="Calibri"/>
                    <a:ea typeface="Calibri"/>
                    <a:cs typeface="Calibri"/>
                  </a:defRPr>
                </a:pPr>
                <a:r>
                  <a:rPr lang="en-US"/>
                  <a:t>Dividends and Buybacks (in billions)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sz="900" b="0" i="0" u="none" strike="noStrike" baseline="0">
                <a:solidFill>
                  <a:srgbClr val="333399"/>
                </a:solidFill>
                <a:latin typeface="Calibri"/>
                <a:ea typeface="Calibri"/>
                <a:cs typeface="Calibri"/>
              </a:defRPr>
            </a:pPr>
            <a:endParaRPr lang="en-US"/>
          </a:p>
        </c:txPr>
        <c:crossAx val="1778002256"/>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sz="900" b="1" i="0" u="none" strike="noStrike" baseline="0">
                    <a:solidFill>
                      <a:srgbClr val="333399"/>
                    </a:solidFill>
                    <a:latin typeface="Calibri"/>
                    <a:ea typeface="Calibri"/>
                    <a:cs typeface="Calibri"/>
                  </a:defRPr>
                </a:pPr>
                <a:r>
                  <a:rPr lang="en-US"/>
                  <a:t>Proportion of cash from buybacks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sz="900" b="0" i="0" u="none" strike="noStrike" baseline="0">
                <a:solidFill>
                  <a:srgbClr val="333399"/>
                </a:solidFill>
                <a:latin typeface="Calibri"/>
                <a:ea typeface="Calibri"/>
                <a:cs typeface="Calibri"/>
              </a:defRPr>
            </a:pPr>
            <a:endParaRPr lang="en-US"/>
          </a:p>
        </c:txPr>
        <c:crossAx val="3"/>
        <c:crosses val="max"/>
        <c:crossBetween val="between"/>
      </c:valAx>
      <c:spPr>
        <a:noFill/>
        <a:ln w="25400">
          <a:noFill/>
        </a:ln>
      </c:spPr>
    </c:plotArea>
    <c:legend>
      <c:legendPos val="b"/>
      <c:overlay val="0"/>
      <c:spPr>
        <a:noFill/>
        <a:ln w="25400">
          <a:noFill/>
        </a:ln>
      </c:spPr>
      <c:txPr>
        <a:bodyPr/>
        <a:lstStyle/>
        <a:p>
          <a:pPr>
            <a:defRPr sz="825" b="0" i="0" u="none" strike="noStrike" baseline="0">
              <a:solidFill>
                <a:srgbClr val="333399"/>
              </a:solidFill>
              <a:latin typeface="Calibri"/>
              <a:ea typeface="Calibri"/>
              <a:cs typeface="Calibri"/>
            </a:defRPr>
          </a:pPr>
          <a:endParaRPr lang="en-US"/>
        </a:p>
      </c:txPr>
    </c:legend>
    <c:plotVisOnly val="1"/>
    <c:dispBlanksAs val="gap"/>
    <c:showDLblsOverMax val="0"/>
  </c:chart>
  <c:spPr>
    <a:solidFill>
      <a:srgbClr val="FFFFFF"/>
    </a:solidFill>
    <a:ln w="3175">
      <a:solidFill>
        <a:srgbClr val="CCCCFF"/>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drawings/_rels/vmlDrawing1.v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image" Target="../media/image46.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image" Target="../media/image48.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image" Target="../media/image50.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image" Target="../media/image5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image" Target="../media/image6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5.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2.png"/></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image" Target="../media/image93.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8.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99.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07.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2.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3.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18.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5.png"/></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24.emf"/><Relationship Id="rId1" Type="http://schemas.openxmlformats.org/officeDocument/2006/relationships/image" Target="../media/image123.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26.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4147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293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The financial perspective: </a:t>
            </a:r>
          </a:p>
          <a:p>
            <a:pPr marL="228600" indent="-228600">
              <a:buFontTx/>
              <a:buAutoNum type="arabicParenBoth"/>
              <a:defRPr/>
            </a:pPr>
            <a:r>
              <a:rPr lang="en-US" dirty="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a:latin typeface="Times" charset="0"/>
                <a:ea typeface="ＭＳ Ｐゴシック" charset="0"/>
                <a:cs typeface="ＭＳ Ｐゴシック" charset="0"/>
              </a:rPr>
              <a:t>There are two ways you can fund a business. You can borrow the money (debt) or use your own money (equity).</a:t>
            </a:r>
          </a:p>
        </p:txBody>
      </p:sp>
    </p:spTree>
    <p:extLst>
      <p:ext uri="{BB962C8B-B14F-4D97-AF65-F5344CB8AC3E}">
        <p14:creationId xmlns:p14="http://schemas.microsoft.com/office/powerpoint/2010/main" val="62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87005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79423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5494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4998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79870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2035905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071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78141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428211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51962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25960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25527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101286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949277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852139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332420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382075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352424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1227870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164202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19742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311868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1719932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70294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2097081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46147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37298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301558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236689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895787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1645273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1106645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3085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2015772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380879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944387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48124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3215998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06023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285333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2969241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4457770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751952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12811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7568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209473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10646813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662740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Country</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PRS</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ERP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Country</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PRS</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ERP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CRP</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Algeria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62.3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Malawi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Brunei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76.3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6.06%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0.98%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Mali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60.8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Gambia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59.3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Myanmar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Guinea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Niger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53.7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Guinea-Bissau</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Sierra Leone</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54.3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Guyana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68.5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9.23%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4.15%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Somalia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Haiti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Sudan</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Iran</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73.3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7.27%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2.19%</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Syria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Korea, D.P.R.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16.60%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11.52%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Tanzania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Liberia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Togo</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Libya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Yemen, Republic</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49.3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Madagascar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64.5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11.42%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Zimbabwe</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58.5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en-US" dirty="0">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3321310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4131197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897133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4556608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1581489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68699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ln/>
        </p:spPr>
      </p:sp>
      <p:sp>
        <p:nvSpPr>
          <p:cNvPr id="145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en-US">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en-US">
                <a:latin typeface="Times" charset="0"/>
                <a:ea typeface="ＭＳ Ｐゴシック" charset="-128"/>
              </a:rPr>
              <a:t>Tata Motors is above average risk (1.83 times as risky as the typical Indian firm)</a:t>
            </a:r>
          </a:p>
          <a:p>
            <a:pPr>
              <a:buFontTx/>
              <a:buAutoNum type="alphaLcPeriod"/>
            </a:pPr>
            <a:r>
              <a:rPr lang="en-US" altLang="en-US">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6531141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002630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401197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3502922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19017445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12478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10397656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2672472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20296908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2364505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1802015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4881678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20420818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53847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9099866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2379184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41871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5593821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19991494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753290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Rot="1" noChangeAspect="1" noChangeArrowheads="1"/>
          </p:cNvSpPr>
          <p:nvPr>
            <p:ph type="sldImg"/>
          </p:nvPr>
        </p:nvSpPr>
        <p:spPr>
          <a:xfrm>
            <a:off x="1150938" y="692150"/>
            <a:ext cx="4556125" cy="3416300"/>
          </a:xfrm>
          <a:solidFill>
            <a:srgbClr val="FFFFFF"/>
          </a:solidFill>
          <a:ln/>
        </p:spPr>
      </p:sp>
      <p:sp>
        <p:nvSpPr>
          <p:cNvPr id="1832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4077460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75783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1150938" y="692150"/>
            <a:ext cx="4556125"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7269815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a:xfrm>
            <a:off x="1150938" y="692150"/>
            <a:ext cx="4556125" cy="3416300"/>
          </a:xfrm>
          <a:ln/>
        </p:spPr>
      </p:sp>
      <p:sp>
        <p:nvSpPr>
          <p:cNvPr id="189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21372031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1619295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14812455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16630354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1366886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3117176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3264327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3271031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650435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178357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4856117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12388404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33760313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370563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167533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54973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8689962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771900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82652847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1853790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81480856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7773640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43115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a:xfrm>
            <a:off x="1150938" y="692150"/>
            <a:ext cx="4556125" cy="3416300"/>
          </a:xfrm>
          <a:ln/>
        </p:spPr>
      </p:sp>
      <p:sp>
        <p:nvSpPr>
          <p:cNvPr id="236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60190870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2770384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4408673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386499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25482010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47214161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12504302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460934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5976608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83408226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48806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8570178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7260500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72136020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35571089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0460994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75800996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004205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41825769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7361322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131412824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83153754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62093952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50753909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1975023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540802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8652267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172122392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00573196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128631198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32772477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should hedge only after you have checked not just your options on the issue but your investors’ options.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2220571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191486614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96543230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178172982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02114458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en-US"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and Tata Motors both use floating rate debt, but only to a limited extent.</a:t>
            </a:r>
          </a:p>
          <a:p>
            <a:r>
              <a:rPr lang="en-US" altLang="en-US" sz="1100">
                <a:latin typeface="Times" charset="0"/>
                <a:ea typeface="ＭＳ Ｐゴシック" charset="-128"/>
              </a:rPr>
              <a:t>Disney &amp; Tata Motors borrow predominantly in their domestic currencies. Vale and Baidu have most of their debt in foreign currencies.</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183523372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6559421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5902867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7569853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7526312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4717780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31754909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55084409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key to understanding</a:t>
            </a:r>
            <a:r>
              <a:rPr lang="en-US" altLang="en-US" baseline="0" dirty="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31971510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23475286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ln/>
        </p:spPr>
      </p:sp>
      <p:sp>
        <p:nvSpPr>
          <p:cNvPr id="330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56400974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31894955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46590393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210900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05594103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9604920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34723361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3519294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36836442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205305393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2057729196"/>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17794588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473069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28713290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a:xfrm>
            <a:off x="1150938" y="692150"/>
            <a:ext cx="4556125" cy="3416300"/>
          </a:xfrm>
          <a:ln/>
        </p:spPr>
      </p:sp>
      <p:sp>
        <p:nvSpPr>
          <p:cNvPr id="359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44696271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204621027"/>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94428194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64244786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extLst>
      <p:ext uri="{BB962C8B-B14F-4D97-AF65-F5344CB8AC3E}">
        <p14:creationId xmlns:p14="http://schemas.microsoft.com/office/powerpoint/2010/main" val="326646298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extLst>
      <p:ext uri="{BB962C8B-B14F-4D97-AF65-F5344CB8AC3E}">
        <p14:creationId xmlns:p14="http://schemas.microsoft.com/office/powerpoint/2010/main" val="1820684966"/>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347313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5983249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58246389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24025385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70229589"/>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20185994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428844705"/>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637837603"/>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4571144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9050838"/>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122967930"/>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163570967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3432567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07614922"/>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51604625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1650474813"/>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8391379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618530955"/>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1828909205"/>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4356892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1160449908"/>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23512170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32053503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134332976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47729023"/>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375175363"/>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53316927"/>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1198286712"/>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503127018"/>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412673287"/>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220733377"/>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a:t>
            </a:r>
            <a:r>
              <a:rPr lang="en-US" baseline="0" dirty="0"/>
              <a:t> is the distribution of companies that pay dividends.. In the US at least, there are more companies that don’t pay dividends than do, making the median dividend payout ratio across all US companies = 0..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AutoNum type="arabicPeriod"/>
            </a:pPr>
            <a:r>
              <a:rPr lang="en-US" baseline="0" dirty="0"/>
              <a:t>If you are a cyclical or a commodity company, your earnings may be volatile but your dividends may be smoothed out.</a:t>
            </a:r>
          </a:p>
          <a:p>
            <a:pPr marL="228600" indent="-228600">
              <a:buAutoNum type="arabicPeriod"/>
            </a:pPr>
            <a:r>
              <a:rPr lang="en-US" baseline="0" dirty="0"/>
              <a:t>If you are a company in a bad business or shrinking, paying out more than 100% of your earnings is rational, i.e., a way to </a:t>
            </a:r>
            <a:r>
              <a:rPr lang="en-US" baseline="0" dirty="0" err="1"/>
              <a:t>liquidte</a:t>
            </a:r>
            <a:r>
              <a:rPr lang="en-US" baseline="0" dirty="0"/>
              <a:t> yourself gradually over time.</a:t>
            </a:r>
          </a:p>
        </p:txBody>
      </p:sp>
    </p:spTree>
    <p:extLst>
      <p:ext uri="{BB962C8B-B14F-4D97-AF65-F5344CB8AC3E}">
        <p14:creationId xmlns:p14="http://schemas.microsoft.com/office/powerpoint/2010/main" val="4133362795"/>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93289769"/>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96053236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Baidu pays no dividends (Are you surprised?) Shows the life cycle effect.</a:t>
            </a:r>
          </a:p>
          <a:p>
            <a:r>
              <a:rPr lang="en-US" altLang="en-US">
                <a:latin typeface="Times" charset="0"/>
                <a:ea typeface="ＭＳ Ｐゴシック" charset="-128"/>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extLst>
      <p:ext uri="{BB962C8B-B14F-4D97-AF65-F5344CB8AC3E}">
        <p14:creationId xmlns:p14="http://schemas.microsoft.com/office/powerpoint/2010/main" val="1032850442"/>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1007059993"/>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133868034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4371989"/>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31850659"/>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a:t>
            </a:r>
          </a:p>
          <a:p>
            <a:r>
              <a:rPr lang="en-US" altLang="en-US">
                <a:latin typeface="Times" charset="0"/>
                <a:ea typeface="ＭＳ Ｐゴシック" charset="-128"/>
              </a:rPr>
              <a:t>Disney uses buybacks more than the other firms to return cash to investors, though Vale seems to have caught on as wel.</a:t>
            </a:r>
          </a:p>
          <a:p>
            <a:r>
              <a:rPr lang="en-US" altLang="en-US">
                <a:latin typeface="Times" charset="0"/>
                <a:ea typeface="ＭＳ Ｐゴシック" charset="-128"/>
              </a:rPr>
              <a:t>Tata Motors seems intent on increasing dividends every year, even if by a fraction. It takes a really bad year for them to cut dividends (2009)</a:t>
            </a:r>
          </a:p>
          <a:p>
            <a:r>
              <a:rPr lang="en-US" altLang="en-US">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383576288"/>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813742700"/>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769480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80439942"/>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a:t>
            </a:r>
            <a:r>
              <a:rPr lang="en-US" altLang="en-US" baseline="0" dirty="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a:latin typeface="Times" charset="0"/>
                <a:ea typeface="ＭＳ Ｐゴシック" charset="-128"/>
              </a:rPr>
              <a:t>overpayers</a:t>
            </a:r>
            <a:r>
              <a:rPr lang="en-US" altLang="en-US" baseline="0" dirty="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206270025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517720788"/>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52252485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014521367"/>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40457989"/>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137258867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828457423"/>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747424860"/>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Slide Image Placeholder 1"/>
          <p:cNvSpPr>
            <a:spLocks noGrp="1" noRot="1" noChangeAspect="1"/>
          </p:cNvSpPr>
          <p:nvPr>
            <p:ph type="sldImg"/>
          </p:nvPr>
        </p:nvSpPr>
        <p:spPr>
          <a:xfrm>
            <a:off x="1150938" y="692150"/>
            <a:ext cx="4556125" cy="3416300"/>
          </a:xfrm>
          <a:ln/>
        </p:spPr>
      </p:sp>
      <p:sp>
        <p:nvSpPr>
          <p:cNvPr id="472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213074929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66103693"/>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75572275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214004506"/>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531602195"/>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1106119845"/>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937786483"/>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787913026"/>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863039158"/>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787555246"/>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4797992"/>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52087949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278293679"/>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611C5A-86BE-8844-AFAF-7017733E4E21}" type="slidenum">
              <a:rPr lang="en-US" altLang="en-US" sz="1200"/>
              <a:pPr/>
              <a:t>246</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855458365"/>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85723890"/>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387984538"/>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09577787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206645529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1808570167"/>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1155257131"/>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006948190"/>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607090970"/>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47610447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156753953"/>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94231780"/>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66475465"/>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66529948"/>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14437683"/>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944366561"/>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710134328"/>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661024317"/>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695768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2974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bit.ly/2a2S9OH"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file:///All%20My%20Stuff/TEACHING/TriumMBA/2014%20class/projworkbook2014.pptx#-1,3,PowerPoint Presentatio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file:///All%20My%20Stuff/TEACHING/TriumMBA/2012%20class/projworkbook.pptx#-1,3,PowerPoint Presentation" TargetMode="Externa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Microsoft_Word_Document1.docx"/><Relationship Id="rId5" Type="http://schemas.openxmlformats.org/officeDocument/2006/relationships/image" Target="../media/image23.png"/><Relationship Id="rId4" Type="http://schemas.openxmlformats.org/officeDocument/2006/relationships/package" Target="../embeddings/Microsoft_Word_Document.docx"/></Relationships>
</file>

<file path=ppt/slides/_rels/slide40.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13,The marginal investor in your firm is&#8230;."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file:///All%20My%20Stuff/TEACHING/TriumMBA/2014%20class/projworkbook2014.pptx#-1,13,The marginal investor in your firm is&#8230;."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14,PowerPoint Presentation"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58.xml.rels><?xml version="1.0" encoding="UTF-8" standalone="yes"?>
<Relationships xmlns="http://schemas.openxmlformats.org/package/2006/relationships"><Relationship Id="rId3" Type="http://schemas.openxmlformats.org/officeDocument/2006/relationships/hyperlink" Target="file:////All%20My%20Stuff/Home%20Page%202002/pc/capstru.xls"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23,PowerPoint Presentation"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1.emf"/><Relationship Id="rId4" Type="http://schemas.openxmlformats.org/officeDocument/2006/relationships/package" Target="../embeddings/Microsoft_Word_Document2.docx"/></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3.emf"/><Relationship Id="rId4" Type="http://schemas.openxmlformats.org/officeDocument/2006/relationships/oleObject" Target="../embeddings/oleObject1.bin"/></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4.png"/><Relationship Id="rId4" Type="http://schemas.openxmlformats.org/officeDocument/2006/relationships/package" Target="../embeddings/Microsoft_Word_Document3.docx"/></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45.png"/><Relationship Id="rId4" Type="http://schemas.openxmlformats.org/officeDocument/2006/relationships/package" Target="../embeddings/Microsoft_Word_Document4.docx"/></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0.xml"/><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package" Target="../embeddings/Microsoft_Word_Document6.docx"/><Relationship Id="rId5" Type="http://schemas.openxmlformats.org/officeDocument/2006/relationships/image" Target="../media/image46.emf"/><Relationship Id="rId4" Type="http://schemas.openxmlformats.org/officeDocument/2006/relationships/package" Target="../embeddings/Microsoft_Word_Document5.docx"/></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1.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package" Target="../embeddings/Microsoft_Word_Document7.docx"/><Relationship Id="rId5" Type="http://schemas.openxmlformats.org/officeDocument/2006/relationships/image" Target="../media/image48.emf"/><Relationship Id="rId4" Type="http://schemas.openxmlformats.org/officeDocument/2006/relationships/oleObject" Target="../embeddings/oleObject2.bin"/></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83.xml"/><Relationship Id="rId7"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package" Target="../embeddings/Microsoft_Word_Document9.docx"/><Relationship Id="rId5" Type="http://schemas.openxmlformats.org/officeDocument/2006/relationships/image" Target="../media/image50.png"/><Relationship Id="rId4" Type="http://schemas.openxmlformats.org/officeDocument/2006/relationships/package" Target="../embeddings/Microsoft_Word_Document8.docx"/></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53.emf"/><Relationship Id="rId4" Type="http://schemas.openxmlformats.org/officeDocument/2006/relationships/oleObject" Target="../embeddings/oleObject3.bin"/></Relationships>
</file>

<file path=ppt/slides/_rels/slide99.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27,What sector is your firm in?"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93.xml"/><Relationship Id="rId7"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package" Target="../embeddings/Microsoft_Word_Document11.docx"/><Relationship Id="rId5" Type="http://schemas.openxmlformats.org/officeDocument/2006/relationships/image" Target="../media/image54.emf"/><Relationship Id="rId4" Type="http://schemas.openxmlformats.org/officeDocument/2006/relationships/package" Target="../embeddings/Microsoft_Word_Document10.docx"/></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6.emf"/><Relationship Id="rId4" Type="http://schemas.openxmlformats.org/officeDocument/2006/relationships/package" Target="../embeddings/Microsoft_Word_Document12.docx"/></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57.png"/><Relationship Id="rId4" Type="http://schemas.openxmlformats.org/officeDocument/2006/relationships/package" Target="../embeddings/Microsoft_Word_Document13.docx"/></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58.emf"/><Relationship Id="rId4" Type="http://schemas.openxmlformats.org/officeDocument/2006/relationships/package" Target="../embeddings/Microsoft_Word_Document14.docx"/></Relationships>
</file>

<file path=ppt/slides/_rels/slide10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0,PowerPoint Presentation"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59.emf"/><Relationship Id="rId4" Type="http://schemas.openxmlformats.org/officeDocument/2006/relationships/oleObject" Target="../embeddings/oleObject4.bin"/></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60.emf"/><Relationship Id="rId4" Type="http://schemas.openxmlformats.org/officeDocument/2006/relationships/package" Target="../embeddings/Microsoft_Word_Document15.docx"/></Relationships>
</file>

<file path=ppt/slides/_rels/slide113.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3,PowerPoint Presentation" TargetMode="External"/><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05.xml"/><Relationship Id="rId7" Type="http://schemas.openxmlformats.org/officeDocument/2006/relationships/image" Target="../media/image62.e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package" Target="../embeddings/Microsoft_Word_Document17.docx"/><Relationship Id="rId5" Type="http://schemas.openxmlformats.org/officeDocument/2006/relationships/image" Target="../media/image61.emf"/><Relationship Id="rId4" Type="http://schemas.openxmlformats.org/officeDocument/2006/relationships/package" Target="../embeddings/Microsoft_Word_Document16.docx"/></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63.emf"/><Relationship Id="rId4" Type="http://schemas.openxmlformats.org/officeDocument/2006/relationships/package" Target="../embeddings/Microsoft_Word_Document18.docx"/></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65.png"/><Relationship Id="rId4" Type="http://schemas.openxmlformats.org/officeDocument/2006/relationships/package" Target="../embeddings/Microsoft_Word_Document19.docx"/></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66.png"/><Relationship Id="rId4" Type="http://schemas.openxmlformats.org/officeDocument/2006/relationships/package" Target="../embeddings/Microsoft_Word_Document20.docx"/></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67.png"/><Relationship Id="rId5" Type="http://schemas.openxmlformats.org/officeDocument/2006/relationships/package" Target="../embeddings/Microsoft_Word_Document21.docx"/><Relationship Id="rId4" Type="http://schemas.openxmlformats.org/officeDocument/2006/relationships/image" Target="../media/image68.emf"/></Relationships>
</file>

<file path=ppt/slides/_rels/slide131.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6,PowerPoint Presentation" TargetMode="External"/><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134.xml"/><Relationship Id="rId1" Type="http://schemas.openxmlformats.org/officeDocument/2006/relationships/slideLayout" Target="../slideLayouts/slideLayout2.xml"/><Relationship Id="rId5" Type="http://schemas.openxmlformats.org/officeDocument/2006/relationships/image" Target="../media/image74.emf"/><Relationship Id="rId4" Type="http://schemas.openxmlformats.org/officeDocument/2006/relationships/image" Target="../media/image73.emf"/></Relationships>
</file>

<file path=ppt/slides/_rels/slide145.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14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79.png"/><Relationship Id="rId4" Type="http://schemas.openxmlformats.org/officeDocument/2006/relationships/package" Target="../embeddings/Microsoft_Word_Document22.docx"/></Relationships>
</file>

<file path=ppt/slides/_rels/slide1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81.emf"/><Relationship Id="rId4" Type="http://schemas.openxmlformats.org/officeDocument/2006/relationships/package" Target="../embeddings/Microsoft_Word_Document23.docx"/></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51.xm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83.emf"/><Relationship Id="rId5" Type="http://schemas.openxmlformats.org/officeDocument/2006/relationships/oleObject" Target="../embeddings/oleObject5.bin"/><Relationship Id="rId4" Type="http://schemas.openxmlformats.org/officeDocument/2006/relationships/image" Target="../media/image84.png"/></Relationships>
</file>

<file path=ppt/slides/_rels/slide16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53.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85.png"/><Relationship Id="rId4" Type="http://schemas.openxmlformats.org/officeDocument/2006/relationships/package" Target="../embeddings/Microsoft_Word_Document24.docx"/></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55.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86.png"/><Relationship Id="rId4" Type="http://schemas.openxmlformats.org/officeDocument/2006/relationships/package" Target="../embeddings/Microsoft_Word_Document25.docx"/></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87.png"/><Relationship Id="rId4" Type="http://schemas.openxmlformats.org/officeDocument/2006/relationships/package" Target="../embeddings/Microsoft_Word_Document26.docx"/></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88.png"/><Relationship Id="rId4" Type="http://schemas.openxmlformats.org/officeDocument/2006/relationships/package" Target="../embeddings/Microsoft_Word_Document27.docx"/></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89.emf"/><Relationship Id="rId4" Type="http://schemas.openxmlformats.org/officeDocument/2006/relationships/oleObject" Target="../embeddings/oleObject6.bin"/></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90.png"/><Relationship Id="rId4" Type="http://schemas.openxmlformats.org/officeDocument/2006/relationships/package" Target="../embeddings/Microsoft_Word_Document28.docx"/></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62.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91.png"/><Relationship Id="rId4" Type="http://schemas.openxmlformats.org/officeDocument/2006/relationships/package" Target="../embeddings/Microsoft_Word_Document29.docx"/></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92.png"/><Relationship Id="rId4" Type="http://schemas.openxmlformats.org/officeDocument/2006/relationships/package" Target="../embeddings/Microsoft_Word_Document30.docx"/></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67.xml"/><Relationship Id="rId7" Type="http://schemas.openxmlformats.org/officeDocument/2006/relationships/image" Target="../media/image94.png"/><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package" Target="../embeddings/Microsoft_Word_Document32.docx"/><Relationship Id="rId5" Type="http://schemas.openxmlformats.org/officeDocument/2006/relationships/image" Target="../media/image93.png"/><Relationship Id="rId4" Type="http://schemas.openxmlformats.org/officeDocument/2006/relationships/package" Target="../embeddings/Microsoft_Word_Document31.docx"/></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95.png"/><Relationship Id="rId4" Type="http://schemas.openxmlformats.org/officeDocument/2006/relationships/package" Target="../embeddings/Microsoft_Word_Document33.docx"/></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96.png"/><Relationship Id="rId4" Type="http://schemas.openxmlformats.org/officeDocument/2006/relationships/package" Target="../embeddings/Microsoft_Word_Document34.docx"/></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97.tiff"/><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73.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98.png"/><Relationship Id="rId4" Type="http://schemas.openxmlformats.org/officeDocument/2006/relationships/package" Target="../embeddings/Microsoft_Word_Document35.docx"/></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174.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99.png"/><Relationship Id="rId4" Type="http://schemas.openxmlformats.org/officeDocument/2006/relationships/package" Target="../embeddings/Microsoft_Word_Document36.docx"/></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hyperlink" Target="file:////All%20My%20Stuff/Home%20Page%202002/pc/capstru.xls" TargetMode="External"/><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79.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100.png"/><Relationship Id="rId4" Type="http://schemas.openxmlformats.org/officeDocument/2006/relationships/package" Target="../embeddings/Microsoft_Word_Document37.docx"/></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184.xml"/><Relationship Id="rId1" Type="http://schemas.openxmlformats.org/officeDocument/2006/relationships/slideLayout" Target="../slideLayouts/slideLayout2.xml"/><Relationship Id="rId4" Type="http://schemas.openxmlformats.org/officeDocument/2006/relationships/image" Target="../media/image102.emf"/></Relationships>
</file>

<file path=ppt/slides/_rels/slide195.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notesSlide" Target="../notesSlides/notesSlide191.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107.emf"/><Relationship Id="rId4" Type="http://schemas.openxmlformats.org/officeDocument/2006/relationships/package" Target="../embeddings/Microsoft_Word_Document38.docx"/></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00.xml"/><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41,Dividend yield and payout" TargetMode="External"/><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110.tiff"/><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111.tiff"/><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notesSlide" Target="../notesSlides/notesSlide205.xml"/><Relationship Id="rId2" Type="http://schemas.openxmlformats.org/officeDocument/2006/relationships/slideLayout" Target="../slideLayouts/slideLayout7.xml"/><Relationship Id="rId1" Type="http://schemas.openxmlformats.org/officeDocument/2006/relationships/vmlDrawing" Target="../drawings/vmlDrawing39.vml"/><Relationship Id="rId5" Type="http://schemas.openxmlformats.org/officeDocument/2006/relationships/image" Target="../media/image112.png"/><Relationship Id="rId4" Type="http://schemas.openxmlformats.org/officeDocument/2006/relationships/oleObject" Target="file:///All%20My%20Stuff/AppldCF3ed/New%20Chapters/Chap10.doc!OLE_LINK7" TargetMode="External"/></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206.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113.emf"/><Relationship Id="rId4" Type="http://schemas.openxmlformats.org/officeDocument/2006/relationships/package" Target="../embeddings/Microsoft_Word_Document39.docx"/></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44,PowerPoint Presentation" TargetMode="External"/><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notesSlide" Target="../notesSlides/notesSlide236.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118.emf"/><Relationship Id="rId4" Type="http://schemas.openxmlformats.org/officeDocument/2006/relationships/oleObject" Target="../embeddings/oleObject7.bin"/></Relationships>
</file>

<file path=ppt/slides/_rels/slide247.xml.rels><?xml version="1.0" encoding="UTF-8" standalone="yes"?>
<Relationships xmlns="http://schemas.openxmlformats.org/package/2006/relationships"><Relationship Id="rId2" Type="http://schemas.openxmlformats.org/officeDocument/2006/relationships/image" Target="../media/image119.emf"/><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41.xml"/><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85.png"/><Relationship Id="rId4" Type="http://schemas.openxmlformats.org/officeDocument/2006/relationships/package" Target="../embeddings/Microsoft_Word_Document40.docx"/></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notesSlide" Target="../notesSlides/notesSlide244.xml"/><Relationship Id="rId7" Type="http://schemas.openxmlformats.org/officeDocument/2006/relationships/image" Target="../media/image124.emf"/><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oleObject" Target="../embeddings/oleObject9.bin"/><Relationship Id="rId5" Type="http://schemas.openxmlformats.org/officeDocument/2006/relationships/image" Target="../media/image123.emf"/><Relationship Id="rId4" Type="http://schemas.openxmlformats.org/officeDocument/2006/relationships/oleObject" Target="../embeddings/oleObject8.bin"/></Relationships>
</file>

<file path=ppt/slides/_rels/slide256.xml.rels><?xml version="1.0" encoding="UTF-8" standalone="yes"?>
<Relationships xmlns="http://schemas.openxmlformats.org/package/2006/relationships"><Relationship Id="rId3" Type="http://schemas.openxmlformats.org/officeDocument/2006/relationships/notesSlide" Target="../notesSlides/notesSlide245.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125.emf"/><Relationship Id="rId4" Type="http://schemas.openxmlformats.org/officeDocument/2006/relationships/oleObject" Target="../embeddings/oleObject10.bin"/></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notesSlide" Target="../notesSlides/notesSlide249.xml"/><Relationship Id="rId2" Type="http://schemas.openxmlformats.org/officeDocument/2006/relationships/slideLayout" Target="../slideLayouts/slideLayout2.xml"/><Relationship Id="rId1" Type="http://schemas.openxmlformats.org/officeDocument/2006/relationships/vmlDrawing" Target="../drawings/vmlDrawing45.vml"/><Relationship Id="rId5" Type="http://schemas.openxmlformats.org/officeDocument/2006/relationships/image" Target="../media/image126.emf"/><Relationship Id="rId4" Type="http://schemas.openxmlformats.org/officeDocument/2006/relationships/oleObject" Target="../embeddings/oleObject11.bin"/></Relationships>
</file>

<file path=ppt/slides/_rels/slide261.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notesSlide" Target="../notesSlides/notesSlide250.xml"/><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notesSlide" Target="../notesSlides/notesSlide251.xml"/><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3.xml"/><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a:t>Applied Corporate Finance</a:t>
            </a:r>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a:t>Aswath Damodaran</a:t>
            </a:r>
          </a:p>
          <a:p>
            <a:pPr eaLnBrk="1" hangingPunct="1">
              <a:buFont typeface="Wingdings" charset="0"/>
              <a:buNone/>
              <a:defRPr/>
            </a:pPr>
            <a:r>
              <a:rPr lang="en-US" dirty="0">
                <a:hlinkClick r:id="rId3"/>
              </a:rPr>
              <a:t>www.damodaran.com</a:t>
            </a:r>
            <a:endParaRPr lang="en-US" dirty="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152400" y="4953000"/>
            <a:ext cx="4411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2000" b="1" dirty="0">
                <a:hlinkClick r:id="rId4"/>
              </a:rPr>
              <a:t>http://</a:t>
            </a:r>
            <a:r>
              <a:rPr lang="en-US" altLang="en-US" sz="2000" b="1" dirty="0" err="1">
                <a:hlinkClick r:id="rId4"/>
              </a:rPr>
              <a:t>bit.ly</a:t>
            </a:r>
            <a:r>
              <a:rPr lang="en-US" altLang="en-US" sz="2000" b="1" dirty="0">
                <a:hlinkClick r:id="rId4"/>
              </a:rPr>
              <a:t>/2a2S9OH</a:t>
            </a:r>
            <a:endParaRPr lang="en-US" altLang="en-US" sz="2000" b="1"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3A832A-85C1-C84A-90A1-78A8C965FB4D}"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9F061B-AB69-FC49-9C1B-CBB934CF1C65}"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43BD38-6113-2345-BD18-C4C6A9469CA4}"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387AD0-C790-6A46-AA95-3B7F1DB00D7C}"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637B55-F64C-9E4E-80E1-E0DB1B472929}"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79400-7AF3-CB40-8B26-25F714E3CC2D}"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Theme 5: If you violate first principles, you will pay a price (no matter who you are..)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96105B-46A3-9042-BC9A-39542FE6FDAB}"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Theme 6: If you cannot apply it, who cares?</a:t>
            </a:r>
          </a:p>
        </p:txBody>
      </p:sp>
      <p:pic>
        <p:nvPicPr>
          <p:cNvPr id="3686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When managers do not fear stockholders, they will often put their interests over stockholder interests</a:t>
            </a:r>
          </a:p>
          <a:p>
            <a:pPr lvl="1" eaLnBrk="1" hangingPunct="1">
              <a:buFont typeface="Wingdings 2" charset="0"/>
              <a:buChar char=""/>
              <a:defRPr/>
            </a:pPr>
            <a:r>
              <a:rPr lang="en-US" dirty="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a:t>Poison Pills: A security,  the rights or </a:t>
            </a:r>
            <a:r>
              <a:rPr lang="en-US" dirty="0" err="1"/>
              <a:t>cashflows</a:t>
            </a:r>
            <a:r>
              <a:rPr lang="en-US" dirty="0"/>
              <a:t> on which are triggered by an outside event, generally a hostile takeover, is called a poison pill.</a:t>
            </a:r>
          </a:p>
          <a:p>
            <a:pPr lvl="1" eaLnBrk="1" hangingPunct="1">
              <a:buFont typeface="Wingdings 2" charset="0"/>
              <a:buChar char=""/>
              <a:defRPr/>
            </a:pPr>
            <a:r>
              <a:rPr lang="en-US" dirty="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a:t>Overpaying on takeovers: Acquisitions often are driven by management interests rather than stockholder interests.</a:t>
            </a:r>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5325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53251"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53252"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55298"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5529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5530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 is a benevolent family!</a:t>
            </a:r>
          </a:p>
        </p:txBody>
      </p:sp>
      <p:pic>
        <p:nvPicPr>
          <p:cNvPr id="5" name="Content Placeholder 4"/>
          <p:cNvPicPr>
            <a:picLocks noGrp="1" noChangeAspect="1"/>
          </p:cNvPicPr>
          <p:nvPr>
            <p:ph sz="quarter" idx="1"/>
          </p:nvPr>
        </p:nvPicPr>
        <p:blipFill>
          <a:blip r:embed="rId2"/>
          <a:stretch>
            <a:fillRect/>
          </a:stretch>
        </p:blipFill>
        <p:spPr>
          <a:xfrm>
            <a:off x="1562508" y="1600200"/>
            <a:ext cx="6253934"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568735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573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To choose a different mechanism for corporate governance, i.e., assign the responsibility for monitoring managers to someone other than stockholders.</a:t>
            </a:r>
          </a:p>
          <a:p>
            <a:pPr eaLnBrk="1" hangingPunct="1">
              <a:buFont typeface="Wingdings" charset="0"/>
              <a:buChar char=""/>
              <a:defRPr/>
            </a:pPr>
            <a:r>
              <a:rPr lang="en-US" dirty="0"/>
              <a:t>To choose a different objective for the firm.</a:t>
            </a:r>
          </a:p>
          <a:p>
            <a:pPr eaLnBrk="1" hangingPunct="1">
              <a:buFont typeface="Wingdings" charset="0"/>
              <a:buChar char=""/>
              <a:defRPr/>
            </a:pPr>
            <a:r>
              <a:rPr lang="en-US" dirty="0"/>
              <a:t>To maximize stock price, but reduce the potential for conflict and breakdown:</a:t>
            </a:r>
          </a:p>
          <a:p>
            <a:pPr lvl="1" eaLnBrk="1" hangingPunct="1">
              <a:buFont typeface="Wingdings 2" charset="0"/>
              <a:buChar char=""/>
              <a:defRPr/>
            </a:pPr>
            <a:r>
              <a:rPr lang="en-US" dirty="0"/>
              <a:t>Making managers (decision makers) and employees into stockholders</a:t>
            </a:r>
          </a:p>
          <a:p>
            <a:pPr lvl="1" eaLnBrk="1" hangingPunct="1">
              <a:buFont typeface="Wingdings 2" charset="0"/>
              <a:buChar char=""/>
              <a:defRPr/>
            </a:pPr>
            <a:r>
              <a:rPr lang="en-US" dirty="0"/>
              <a:t>Protect lenders from expropriation</a:t>
            </a:r>
          </a:p>
          <a:p>
            <a:pPr lvl="1" eaLnBrk="1" hangingPunct="1">
              <a:buFont typeface="Wingdings 2" charset="0"/>
              <a:buChar char=""/>
              <a:defRPr/>
            </a:pPr>
            <a:r>
              <a:rPr lang="en-US" dirty="0"/>
              <a:t>By providing information honestly and promptly to financial markets</a:t>
            </a:r>
          </a:p>
          <a:p>
            <a:pPr lvl="1" eaLnBrk="1" hangingPunct="1">
              <a:buFont typeface="Wingdings 2" charset="0"/>
              <a:buChar char=""/>
              <a:defRPr/>
            </a:pPr>
            <a:r>
              <a:rPr lang="en-US" dirty="0"/>
              <a:t>Minimize social costs </a:t>
            </a:r>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Firms can always focus on a different objective function. Examples would include</a:t>
            </a:r>
          </a:p>
          <a:p>
            <a:pPr lvl="1" eaLnBrk="1" hangingPunct="1">
              <a:buFont typeface="Wingdings 2" charset="0"/>
              <a:buChar char=""/>
              <a:defRPr/>
            </a:pPr>
            <a:r>
              <a:rPr lang="en-US" dirty="0"/>
              <a:t>maximizing earnings</a:t>
            </a:r>
          </a:p>
          <a:p>
            <a:pPr lvl="1" eaLnBrk="1" hangingPunct="1">
              <a:buFont typeface="Wingdings 2" charset="0"/>
              <a:buChar char=""/>
              <a:defRPr/>
            </a:pPr>
            <a:r>
              <a:rPr lang="en-US" dirty="0"/>
              <a:t>maximizing revenues</a:t>
            </a:r>
          </a:p>
          <a:p>
            <a:pPr lvl="1" eaLnBrk="1" hangingPunct="1">
              <a:buFont typeface="Wingdings 2" charset="0"/>
              <a:buChar char=""/>
              <a:defRPr/>
            </a:pPr>
            <a:r>
              <a:rPr lang="en-US" dirty="0"/>
              <a:t>maximizing firm size</a:t>
            </a:r>
          </a:p>
          <a:p>
            <a:pPr lvl="1" eaLnBrk="1" hangingPunct="1">
              <a:buFont typeface="Wingdings 2" charset="0"/>
              <a:buChar char=""/>
              <a:defRPr/>
            </a:pPr>
            <a:r>
              <a:rPr lang="en-US" dirty="0"/>
              <a:t>maximizing market share</a:t>
            </a:r>
          </a:p>
          <a:p>
            <a:pPr lvl="1" eaLnBrk="1" hangingPunct="1">
              <a:buFont typeface="Wingdings 2" charset="0"/>
              <a:buChar char=""/>
              <a:defRPr/>
            </a:pPr>
            <a:r>
              <a:rPr lang="en-US" dirty="0"/>
              <a:t>maximizing EVA</a:t>
            </a:r>
          </a:p>
          <a:p>
            <a:pPr eaLnBrk="1" hangingPunct="1">
              <a:buFont typeface="Wingdings" charset="0"/>
              <a:buChar char=""/>
              <a:defRPr/>
            </a:pPr>
            <a:r>
              <a:rPr lang="en-US" dirty="0"/>
              <a:t>The key thing to remember is that these are intermediate objective functions. </a:t>
            </a:r>
          </a:p>
          <a:p>
            <a:pPr lvl="1" eaLnBrk="1" hangingPunct="1">
              <a:buFont typeface="Wingdings 2" charset="0"/>
              <a:buChar char=""/>
              <a:defRPr/>
            </a:pPr>
            <a:r>
              <a:rPr lang="en-US" dirty="0"/>
              <a:t>To the degree that they are correlated with the long term health and value of the company, they work well.</a:t>
            </a:r>
          </a:p>
          <a:p>
            <a:pPr lvl="1" eaLnBrk="1" hangingPunct="1">
              <a:buFont typeface="Wingdings 2" charset="0"/>
              <a:buChar char=""/>
              <a:defRPr/>
            </a:pPr>
            <a:r>
              <a:rPr lang="en-US" dirty="0"/>
              <a:t>To the degree that they do not, the firm can end up with a disaster</a:t>
            </a:r>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dirty="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dirty="0">
                <a:ea typeface="ＭＳ Ｐゴシック" charset="-128"/>
              </a:rPr>
              <a:t>The board voted reinstate </a:t>
            </a:r>
            <a:r>
              <a:rPr lang="en-US" altLang="en-US" sz="2200" dirty="0" err="1">
                <a:ea typeface="ＭＳ Ｐゴシック" charset="-128"/>
              </a:rPr>
              <a:t>Iger</a:t>
            </a:r>
            <a:r>
              <a:rPr lang="en-US" altLang="en-US" sz="2200" dirty="0">
                <a:ea typeface="ＭＳ Ｐゴシック" charset="-128"/>
              </a:rPr>
              <a:t>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dirty="0">
                <a:ea typeface="ＭＳ Ｐゴシック" charset="-128"/>
              </a:rPr>
              <a:t>In 2011, </a:t>
            </a:r>
            <a:r>
              <a:rPr lang="en-US" altLang="en-US" sz="2200" dirty="0" err="1">
                <a:ea typeface="ＭＳ Ｐゴシック" charset="-128"/>
              </a:rPr>
              <a:t>Iger</a:t>
            </a:r>
            <a:r>
              <a:rPr lang="en-US" altLang="en-US" sz="2200" dirty="0">
                <a:ea typeface="ＭＳ Ｐゴシック" charset="-128"/>
              </a:rPr>
              <a:t> announced his intent to step down as CEO in 2015 but Disney’s board convinced </a:t>
            </a:r>
            <a:r>
              <a:rPr lang="en-US" altLang="en-US" sz="2200" dirty="0" err="1">
                <a:ea typeface="ＭＳ Ｐゴシック" charset="-128"/>
              </a:rPr>
              <a:t>Iger</a:t>
            </a:r>
            <a:r>
              <a:rPr lang="en-US" altLang="en-US" sz="2200" dirty="0">
                <a:ea typeface="ＭＳ Ｐゴシック" charset="-128"/>
              </a:rPr>
              <a:t> to stay on as CEO for an extra year, for the “the good of the company”</a:t>
            </a:r>
            <a:r>
              <a:rPr lang="en-US" altLang="ja-JP" sz="2200" dirty="0">
                <a:ea typeface="ＭＳ Ｐゴシック" charset="-128"/>
              </a:rPr>
              <a:t>. </a:t>
            </a:r>
          </a:p>
          <a:p>
            <a:pPr marL="514350" indent="-514350">
              <a:lnSpc>
                <a:spcPct val="80000"/>
              </a:lnSpc>
              <a:buFont typeface="Calibri" charset="0"/>
              <a:buAutoNum type="arabicPeriod"/>
            </a:pPr>
            <a:r>
              <a:rPr lang="en-US" altLang="ja-JP" sz="2200" dirty="0">
                <a:ea typeface="ＭＳ Ｐゴシック" charset="-128"/>
              </a:rPr>
              <a:t>In 2016, Thomas Staggs who was considered heir apparent to </a:t>
            </a:r>
            <a:r>
              <a:rPr lang="en-US" altLang="ja-JP" sz="2200" dirty="0" err="1">
                <a:ea typeface="ＭＳ Ｐゴシック" charset="-128"/>
              </a:rPr>
              <a:t>Iger</a:t>
            </a:r>
            <a:r>
              <a:rPr lang="en-US" altLang="ja-JP" sz="2200" dirty="0">
                <a:ea typeface="ＭＳ Ｐゴシック" charset="-128"/>
              </a:rPr>
              <a:t> left Disney.</a:t>
            </a:r>
          </a:p>
          <a:p>
            <a:pPr marL="514350" indent="-514350">
              <a:lnSpc>
                <a:spcPct val="80000"/>
              </a:lnSpc>
              <a:buFont typeface="Calibri" charset="0"/>
              <a:buAutoNum type="arabicPeriod"/>
            </a:pPr>
            <a:r>
              <a:rPr lang="en-US" altLang="ja-JP" sz="2200" dirty="0">
                <a:ea typeface="ＭＳ Ｐゴシック" charset="-128"/>
              </a:rPr>
              <a:t>In 2017, Disney acquired Fox and announced that </a:t>
            </a:r>
            <a:r>
              <a:rPr lang="en-US" altLang="ja-JP" sz="2200" dirty="0" err="1">
                <a:ea typeface="ＭＳ Ｐゴシック" charset="-128"/>
              </a:rPr>
              <a:t>Iger’s</a:t>
            </a:r>
            <a:r>
              <a:rPr lang="en-US" altLang="ja-JP" sz="2200" dirty="0">
                <a:ea typeface="ＭＳ Ｐゴシック" charset="-128"/>
              </a:rPr>
              <a:t> term would be extended to 2019 (and perhaps beyond) because his stewardship was essential for the merger to work.</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a:t>The Investment Principle: Risk and Return Models</a:t>
            </a:r>
            <a:br>
              <a:rPr lang="en-US" dirty="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a:t>Since financial resources are finite, there is a hurdle that projects have to cross before being deemed acceptable.</a:t>
            </a:r>
          </a:p>
          <a:p>
            <a:pPr eaLnBrk="1" hangingPunct="1">
              <a:buFont typeface="Wingdings" charset="0"/>
              <a:buChar char=""/>
              <a:defRPr/>
            </a:pPr>
            <a:r>
              <a:rPr lang="en-US" dirty="0"/>
              <a:t>This hurdle </a:t>
            </a:r>
            <a:r>
              <a:rPr lang="en-US" u="sng" dirty="0"/>
              <a:t>will be higher for riskier projects than for safer projects</a:t>
            </a:r>
            <a:r>
              <a:rPr lang="en-US" dirty="0"/>
              <a:t>.</a:t>
            </a:r>
          </a:p>
          <a:p>
            <a:pPr eaLnBrk="1" hangingPunct="1">
              <a:buFont typeface="Wingdings" charset="0"/>
              <a:buChar char=""/>
              <a:defRPr/>
            </a:pPr>
            <a:r>
              <a:rPr lang="en-US" dirty="0"/>
              <a:t>A simple representation of the hurdle rate is as follows:</a:t>
            </a:r>
          </a:p>
          <a:p>
            <a:pPr marL="0" indent="0" eaLnBrk="1" hangingPunct="1">
              <a:buFont typeface="Wingdings" charset="0"/>
              <a:buNone/>
              <a:defRPr/>
            </a:pPr>
            <a:r>
              <a:rPr lang="en-US" dirty="0"/>
              <a:t>	Hurdle rate    = 	Riskless Rate + Risk Premium</a:t>
            </a:r>
          </a:p>
          <a:p>
            <a:pPr eaLnBrk="1" hangingPunct="1">
              <a:buFont typeface="Wingdings" charset="0"/>
              <a:buChar char=""/>
              <a:defRPr/>
            </a:pPr>
            <a:r>
              <a:rPr lang="en-US" dirty="0"/>
              <a:t>The two basic questions that every risk and return model in finance tries to answer are:</a:t>
            </a:r>
          </a:p>
          <a:p>
            <a:pPr lvl="1" eaLnBrk="1" hangingPunct="1">
              <a:buFont typeface="Wingdings 2" charset="0"/>
              <a:buChar char=""/>
              <a:defRPr/>
            </a:pPr>
            <a:r>
              <a:rPr lang="en-US" dirty="0"/>
              <a:t>How do you measure risk?</a:t>
            </a:r>
          </a:p>
          <a:p>
            <a:pPr lvl="1" eaLnBrk="1" hangingPunct="1">
              <a:buFont typeface="Wingdings 2" charset="0"/>
              <a:buChar char=""/>
              <a:defRPr/>
            </a:pPr>
            <a:r>
              <a:rPr lang="en-US" dirty="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a:t>1. The model makes unrealistic assumptions</a:t>
            </a:r>
          </a:p>
          <a:p>
            <a:pPr marL="0" indent="0" eaLnBrk="1" hangingPunct="1">
              <a:buFont typeface="Wingdings" charset="0"/>
              <a:buNone/>
              <a:defRPr/>
            </a:pPr>
            <a:r>
              <a:rPr lang="en-US" dirty="0"/>
              <a:t>2. The parameters of the model cannot be estimated precisely</a:t>
            </a:r>
          </a:p>
          <a:p>
            <a:pPr marL="366713" lvl="1" indent="0" eaLnBrk="1" hangingPunct="1">
              <a:buFont typeface="Wingdings 2" charset="0"/>
              <a:buNone/>
              <a:defRPr/>
            </a:pPr>
            <a:r>
              <a:rPr lang="en-US" dirty="0"/>
              <a:t>- Definition of a market index</a:t>
            </a:r>
          </a:p>
          <a:p>
            <a:pPr marL="366713" lvl="1" indent="0" eaLnBrk="1" hangingPunct="1">
              <a:buFont typeface="Wingdings 2" charset="0"/>
              <a:buNone/>
              <a:defRPr/>
            </a:pPr>
            <a:r>
              <a:rPr lang="en-US" dirty="0"/>
              <a:t>- Firm may have changed during the 'estimation' period'</a:t>
            </a:r>
          </a:p>
          <a:p>
            <a:pPr marL="0" indent="0" eaLnBrk="1" hangingPunct="1">
              <a:buFont typeface="Wingdings" charset="0"/>
              <a:buNone/>
              <a:defRPr/>
            </a:pPr>
            <a:r>
              <a:rPr lang="en-US" dirty="0"/>
              <a:t>3. The model does not work well</a:t>
            </a:r>
          </a:p>
          <a:p>
            <a:pPr marL="366713" lvl="1" indent="0" eaLnBrk="1" hangingPunct="1">
              <a:buFont typeface="Wingdings 2" charset="0"/>
              <a:buNone/>
              <a:defRPr/>
            </a:pPr>
            <a:r>
              <a:rPr lang="en-US" dirty="0"/>
              <a:t>- If the model is right, there should be  </a:t>
            </a:r>
          </a:p>
          <a:p>
            <a:pPr marL="685800" lvl="2" indent="0" eaLnBrk="1" hangingPunct="1">
              <a:buFont typeface="Wingdings" charset="0"/>
              <a:buNone/>
              <a:defRPr/>
            </a:pPr>
            <a:r>
              <a:rPr lang="en-US" dirty="0"/>
              <a:t> a linear relationship between returns and betas</a:t>
            </a:r>
          </a:p>
          <a:p>
            <a:pPr marL="685800" lvl="2" indent="0" eaLnBrk="1" hangingPunct="1">
              <a:buFont typeface="Wingdings" charset="0"/>
              <a:buNone/>
              <a:defRPr/>
            </a:pPr>
            <a:r>
              <a:rPr lang="en-US" dirty="0"/>
              <a:t> the only variable that should explain returns is betas</a:t>
            </a:r>
          </a:p>
          <a:p>
            <a:pPr marL="366713" lvl="1" indent="0" eaLnBrk="1" hangingPunct="1">
              <a:buFont typeface="Wingdings 2" charset="0"/>
              <a:buNone/>
              <a:defRPr/>
            </a:pPr>
            <a:r>
              <a:rPr lang="en-US" dirty="0"/>
              <a:t>- The reality is that</a:t>
            </a:r>
          </a:p>
          <a:p>
            <a:pPr marL="685800" lvl="2" indent="0" eaLnBrk="1" hangingPunct="1">
              <a:buFont typeface="Wingdings" charset="0"/>
              <a:buNone/>
              <a:defRPr/>
            </a:pPr>
            <a:r>
              <a:rPr lang="en-US" dirty="0"/>
              <a:t> the relationship between betas and returns is weak </a:t>
            </a:r>
          </a:p>
          <a:p>
            <a:pPr marL="685800" lvl="2" indent="0" eaLnBrk="1" hangingPunct="1">
              <a:buFont typeface="Wingdings" charset="0"/>
              <a:buNone/>
              <a:defRPr/>
            </a:pPr>
            <a:r>
              <a:rPr lang="en-US" dirty="0"/>
              <a:t> Other variables (size, price/book value) seem to explain differences in returns better.</a:t>
            </a:r>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a:ea typeface="ＭＳ Ｐゴシック" charset="-128"/>
              </a:rPr>
              <a:t>The alternative models are more complicated and require more information than the CAPM.</a:t>
            </a:r>
          </a:p>
          <a:p>
            <a:pPr lvl="1" eaLnBrk="1" hangingPunct="1">
              <a:lnSpc>
                <a:spcPct val="80000"/>
              </a:lnSpc>
            </a:pPr>
            <a:r>
              <a:rPr lang="en-US" altLang="en-US" sz="200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92217"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92218"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capital asset pricing model yields the following expected return:</a:t>
            </a:r>
          </a:p>
          <a:p>
            <a:pPr lvl="1" eaLnBrk="1" hangingPunct="1">
              <a:buFont typeface="Wingdings 2" charset="0"/>
              <a:buChar char=""/>
              <a:defRPr/>
            </a:pPr>
            <a:r>
              <a:rPr lang="en-US" dirty="0"/>
              <a:t>Expected Return = </a:t>
            </a:r>
            <a:r>
              <a:rPr lang="en-US" dirty="0" err="1"/>
              <a:t>Riskfree</a:t>
            </a:r>
            <a:r>
              <a:rPr lang="en-US" dirty="0"/>
              <a:t> Rate+ Beta * (Expected Return on the Market Portfolio - </a:t>
            </a:r>
            <a:r>
              <a:rPr lang="en-US" dirty="0" err="1"/>
              <a:t>Riskfree</a:t>
            </a:r>
            <a:r>
              <a:rPr lang="en-US" dirty="0"/>
              <a:t> Rate)</a:t>
            </a:r>
          </a:p>
          <a:p>
            <a:pPr eaLnBrk="1" hangingPunct="1">
              <a:buFont typeface="Wingdings" charset="0"/>
              <a:buChar char=""/>
              <a:defRPr/>
            </a:pPr>
            <a:r>
              <a:rPr lang="en-US" dirty="0"/>
              <a:t>To use the model we need three inputs:</a:t>
            </a:r>
          </a:p>
          <a:p>
            <a:pPr marL="823913" lvl="1" indent="-457200" eaLnBrk="1" hangingPunct="1">
              <a:buFont typeface="+mj-lt"/>
              <a:buAutoNum type="alphaLcPeriod"/>
              <a:defRPr/>
            </a:pPr>
            <a:r>
              <a:rPr lang="en-US" dirty="0"/>
              <a:t>The current risk-free rate</a:t>
            </a:r>
          </a:p>
          <a:p>
            <a:pPr marL="823913" lvl="1" indent="-457200" eaLnBrk="1" hangingPunct="1">
              <a:buFont typeface="+mj-lt"/>
              <a:buAutoNum type="alphaLcPeriod"/>
              <a:defRPr/>
            </a:pPr>
            <a:r>
              <a:rPr lang="en-US" dirty="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a:t>The beta of the asset being analyzed. </a:t>
            </a:r>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On a </a:t>
            </a:r>
            <a:r>
              <a:rPr lang="en-US" dirty="0" err="1">
                <a:ea typeface="+mn-ea"/>
                <a:cs typeface="+mn-cs"/>
              </a:rPr>
              <a:t>riskfree</a:t>
            </a:r>
            <a:r>
              <a:rPr lang="en-US" dirty="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a:ea typeface="+mn-ea"/>
                <a:cs typeface="+mn-cs"/>
              </a:rPr>
              <a:t>For an investment to be </a:t>
            </a:r>
            <a:r>
              <a:rPr lang="en-US" dirty="0" err="1">
                <a:ea typeface="+mn-ea"/>
                <a:cs typeface="+mn-cs"/>
              </a:rPr>
              <a:t>riskfree</a:t>
            </a:r>
            <a:r>
              <a:rPr lang="en-US" dirty="0">
                <a:ea typeface="+mn-ea"/>
                <a:cs typeface="+mn-cs"/>
              </a:rPr>
              <a:t>, then, it has to have</a:t>
            </a:r>
          </a:p>
          <a:p>
            <a:pPr marL="640080" lvl="1" indent="-274320" eaLnBrk="1" fontAlgn="auto" hangingPunct="1">
              <a:spcAft>
                <a:spcPts val="0"/>
              </a:spcAft>
              <a:buFont typeface="Wingdings 2"/>
              <a:buChar char=""/>
              <a:defRPr/>
            </a:pPr>
            <a:r>
              <a:rPr lang="en-US" dirty="0">
                <a:ea typeface="+mn-ea"/>
              </a:rPr>
              <a:t>No default risk</a:t>
            </a:r>
          </a:p>
          <a:p>
            <a:pPr marL="640080" lvl="1" indent="-274320" eaLnBrk="1" fontAlgn="auto" hangingPunct="1">
              <a:spcAft>
                <a:spcPts val="0"/>
              </a:spcAft>
              <a:buFont typeface="Wingdings 2"/>
              <a:buChar char=""/>
              <a:defRPr/>
            </a:pPr>
            <a:r>
              <a:rPr lang="en-US" dirty="0">
                <a:ea typeface="+mn-ea"/>
              </a:rPr>
              <a:t>No reinvestment risk</a:t>
            </a:r>
          </a:p>
          <a:p>
            <a:pPr marL="514350" indent="-514350" eaLnBrk="1" fontAlgn="auto" hangingPunct="1">
              <a:spcAft>
                <a:spcPts val="0"/>
              </a:spcAft>
              <a:buFont typeface="+mj-lt"/>
              <a:buAutoNum type="arabicPeriod"/>
              <a:defRPr/>
            </a:pPr>
            <a:r>
              <a:rPr lang="en-US" u="sng" dirty="0">
                <a:ea typeface="+mn-ea"/>
                <a:cs typeface="+mn-cs"/>
              </a:rPr>
              <a:t>Time horizon matters</a:t>
            </a:r>
            <a:r>
              <a:rPr lang="en-US" dirty="0">
                <a:ea typeface="+mn-ea"/>
                <a:cs typeface="+mn-cs"/>
              </a:rPr>
              <a:t>: Thus, the </a:t>
            </a:r>
            <a:r>
              <a:rPr lang="en-US" dirty="0" err="1">
                <a:ea typeface="+mn-ea"/>
                <a:cs typeface="+mn-cs"/>
              </a:rPr>
              <a:t>riskfree</a:t>
            </a:r>
            <a:r>
              <a:rPr lang="en-US" dirty="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a:ea typeface="+mn-ea"/>
                <a:cs typeface="+mn-cs"/>
              </a:rPr>
              <a:t>Not all government securities are </a:t>
            </a:r>
            <a:r>
              <a:rPr lang="en-US" u="sng" dirty="0" err="1">
                <a:ea typeface="+mn-ea"/>
                <a:cs typeface="+mn-cs"/>
              </a:rPr>
              <a:t>riskfree</a:t>
            </a:r>
            <a:r>
              <a:rPr lang="en-US" dirty="0">
                <a:ea typeface="+mn-ea"/>
                <a:cs typeface="+mn-cs"/>
              </a:rPr>
              <a:t>: Some governments face default risk and the rates on bonds issued by them will not be </a:t>
            </a:r>
            <a:r>
              <a:rPr lang="en-US" dirty="0" err="1">
                <a:ea typeface="+mn-ea"/>
                <a:cs typeface="+mn-cs"/>
              </a:rPr>
              <a:t>riskfree</a:t>
            </a:r>
            <a:r>
              <a:rPr lang="en-US" dirty="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357C0CC-E590-BE46-A63C-FE4DFF0625D2}" type="slidenum">
              <a:rPr lang="en-US" altLang="en-US" sz="1200">
                <a:solidFill>
                  <a:srgbClr val="FFFFFF"/>
                </a:solidFill>
              </a:rPr>
              <a:pPr eaLnBrk="1" hangingPunct="1">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perceived to have default risk, the government bond rate will have a default spread component in it and not be riskfree. There are three choices we have, when this is the case.</a:t>
            </a:r>
          </a:p>
          <a:p>
            <a:pPr lvl="1" eaLnBrk="1" hangingPunct="1">
              <a:lnSpc>
                <a:spcPct val="80000"/>
              </a:lnSpc>
            </a:pPr>
            <a:r>
              <a:rPr lang="en-US" altLang="en-US" sz="1700">
                <a:ea typeface="ＭＳ Ｐゴシック" charset="-128"/>
              </a:rPr>
              <a:t>Adjust the local currency government borrowing rate for default risk to get a riskless local currency rate. </a:t>
            </a:r>
          </a:p>
          <a:p>
            <a:pPr lvl="2"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2"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lvl="1" eaLnBrk="1" hangingPunct="1">
              <a:lnSpc>
                <a:spcPct val="80000"/>
              </a:lnSpc>
            </a:pPr>
            <a:r>
              <a:rPr lang="en-US" altLang="en-US" sz="1700">
                <a:ea typeface="ＭＳ Ｐゴシック" charset="-128"/>
              </a:rPr>
              <a:t>Do your analysis in real terms, in which case the riskfree rate has to be a real riskfree rate. The inflation-indexed treasury rate is a measure of a real riskfree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January 2018</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7081185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Assume that stocks are the only risky assets and that you are offered two investment options:</a:t>
            </a:r>
          </a:p>
          <a:p>
            <a:pPr lvl="1" eaLnBrk="1" hangingPunct="1">
              <a:buFont typeface="Wingdings 2" charset="0"/>
              <a:buChar char=""/>
              <a:defRPr/>
            </a:pPr>
            <a:r>
              <a:rPr lang="en-US" dirty="0"/>
              <a:t>a riskless investment (say a Government Security), on which you can make 3%</a:t>
            </a:r>
          </a:p>
          <a:p>
            <a:pPr lvl="1" eaLnBrk="1" hangingPunct="1">
              <a:buFont typeface="Wingdings 2" charset="0"/>
              <a:buChar char=""/>
              <a:defRPr/>
            </a:pPr>
            <a:r>
              <a:rPr lang="en-US" dirty="0"/>
              <a:t>a mutual fund of all  stocks, on which the returns are uncertain</a:t>
            </a:r>
          </a:p>
          <a:p>
            <a:pPr eaLnBrk="1" hangingPunct="1">
              <a:buFont typeface="Wingdings" charset="0"/>
              <a:buChar char=""/>
              <a:defRPr/>
            </a:pPr>
            <a:r>
              <a:rPr lang="en-US" dirty="0"/>
              <a:t>How much of an expected return would you demand to shift your money from the riskless asset to the mutual fund?</a:t>
            </a:r>
          </a:p>
          <a:p>
            <a:pPr marL="823913" lvl="1" indent="-457200" eaLnBrk="1" hangingPunct="1">
              <a:buFont typeface="+mj-lt"/>
              <a:buAutoNum type="alphaLcPeriod"/>
              <a:defRPr/>
            </a:pPr>
            <a:r>
              <a:rPr lang="en-US" dirty="0"/>
              <a:t>Less than 3%</a:t>
            </a:r>
          </a:p>
          <a:p>
            <a:pPr marL="823913" lvl="1" indent="-457200" eaLnBrk="1" hangingPunct="1">
              <a:buFont typeface="+mj-lt"/>
              <a:buAutoNum type="alphaLcPeriod"/>
              <a:defRPr/>
            </a:pPr>
            <a:r>
              <a:rPr lang="en-US" dirty="0"/>
              <a:t>Between 3 - 5%</a:t>
            </a:r>
          </a:p>
          <a:p>
            <a:pPr marL="823913" lvl="1" indent="-457200" eaLnBrk="1" hangingPunct="1">
              <a:buFont typeface="+mj-lt"/>
              <a:buAutoNum type="alphaLcPeriod"/>
              <a:defRPr/>
            </a:pPr>
            <a:r>
              <a:rPr lang="en-US" dirty="0"/>
              <a:t>Between  5 - 7%</a:t>
            </a:r>
          </a:p>
          <a:p>
            <a:pPr marL="823913" lvl="1" indent="-457200" eaLnBrk="1" hangingPunct="1">
              <a:buFont typeface="+mj-lt"/>
              <a:buAutoNum type="alphaLcPeriod"/>
              <a:defRPr/>
            </a:pPr>
            <a:r>
              <a:rPr lang="en-US" dirty="0"/>
              <a:t>Between  7 -9%</a:t>
            </a:r>
          </a:p>
          <a:p>
            <a:pPr marL="823913" lvl="1" indent="-457200" eaLnBrk="1" hangingPunct="1">
              <a:buFont typeface="+mj-lt"/>
              <a:buAutoNum type="alphaLcPeriod"/>
              <a:defRPr/>
            </a:pPr>
            <a:r>
              <a:rPr lang="en-US" dirty="0"/>
              <a:t>Between 9%- 11%</a:t>
            </a:r>
          </a:p>
          <a:p>
            <a:pPr marL="823913" lvl="1" indent="-457200" eaLnBrk="1" hangingPunct="1">
              <a:buFont typeface="+mj-lt"/>
              <a:buAutoNum type="alphaLcPeriod"/>
              <a:defRPr/>
            </a:pPr>
            <a:r>
              <a:rPr lang="en-US" dirty="0"/>
              <a:t>More than  11%</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r>
              <a:rPr lang="en-US" altLang="en-US" sz="2600" dirty="0">
                <a:ea typeface="ＭＳ Ｐゴシック" charset="-128"/>
              </a:rPr>
              <a:t>If 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graphicFrame>
        <p:nvGraphicFramePr>
          <p:cNvPr id="2" name="Table 1"/>
          <p:cNvGraphicFramePr>
            <a:graphicFrameLocks noGrp="1"/>
          </p:cNvGraphicFramePr>
          <p:nvPr>
            <p:extLst>
              <p:ext uri="{D42A27DB-BD31-4B8C-83A1-F6EECF244321}">
                <p14:modId xmlns:p14="http://schemas.microsoft.com/office/powerpoint/2010/main" val="121031478"/>
              </p:ext>
            </p:extLst>
          </p:nvPr>
        </p:nvGraphicFramePr>
        <p:xfrm>
          <a:off x="565150" y="1752600"/>
          <a:ext cx="6677024" cy="1957927"/>
        </p:xfrm>
        <a:graphic>
          <a:graphicData uri="http://schemas.openxmlformats.org/drawingml/2006/table">
            <a:tbl>
              <a:tblPr>
                <a:tableStyleId>{5C22544A-7EE6-4342-B048-85BDC9FD1C3A}</a:tableStyleId>
              </a:tblPr>
              <a:tblGrid>
                <a:gridCol w="1039106">
                  <a:extLst>
                    <a:ext uri="{9D8B030D-6E8A-4147-A177-3AD203B41FA5}">
                      <a16:colId xmlns:a16="http://schemas.microsoft.com/office/drawing/2014/main" val="20000"/>
                    </a:ext>
                  </a:extLst>
                </a:gridCol>
                <a:gridCol w="1327174">
                  <a:extLst>
                    <a:ext uri="{9D8B030D-6E8A-4147-A177-3AD203B41FA5}">
                      <a16:colId xmlns:a16="http://schemas.microsoft.com/office/drawing/2014/main" val="20001"/>
                    </a:ext>
                  </a:extLst>
                </a:gridCol>
                <a:gridCol w="1491785">
                  <a:extLst>
                    <a:ext uri="{9D8B030D-6E8A-4147-A177-3AD203B41FA5}">
                      <a16:colId xmlns:a16="http://schemas.microsoft.com/office/drawing/2014/main" val="20002"/>
                    </a:ext>
                  </a:extLst>
                </a:gridCol>
                <a:gridCol w="1327174">
                  <a:extLst>
                    <a:ext uri="{9D8B030D-6E8A-4147-A177-3AD203B41FA5}">
                      <a16:colId xmlns:a16="http://schemas.microsoft.com/office/drawing/2014/main" val="20003"/>
                    </a:ext>
                  </a:extLst>
                </a:gridCol>
                <a:gridCol w="1491785">
                  <a:extLst>
                    <a:ext uri="{9D8B030D-6E8A-4147-A177-3AD203B41FA5}">
                      <a16:colId xmlns:a16="http://schemas.microsoft.com/office/drawing/2014/main" val="20004"/>
                    </a:ext>
                  </a:extLst>
                </a:gridCol>
              </a:tblGrid>
              <a:tr h="236279">
                <a:tc>
                  <a:txBody>
                    <a:bodyPr/>
                    <a:lstStyle/>
                    <a:p>
                      <a:pPr algn="l"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600" u="none" strike="noStrike">
                          <a:effectLst/>
                          <a:latin typeface="Times" charset="0"/>
                          <a:ea typeface="Times" charset="0"/>
                          <a:cs typeface="Times" charset="0"/>
                        </a:rPr>
                        <a:t>Arithmetic Average</a:t>
                      </a:r>
                      <a:endParaRPr lang="en-US" sz="1600" b="0" i="1"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600" u="none" strike="noStrike">
                          <a:effectLst/>
                          <a:latin typeface="Times" charset="0"/>
                          <a:ea typeface="Times" charset="0"/>
                          <a:cs typeface="Times" charset="0"/>
                        </a:rPr>
                        <a:t>Geometric Average</a:t>
                      </a:r>
                      <a:endParaRPr lang="en-US" sz="1600" b="0" i="1"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36279">
                <a:tc>
                  <a:txBody>
                    <a:bodyPr/>
                    <a:lstStyle/>
                    <a:p>
                      <a:pPr algn="l"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Stocks - T. Bills</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Bonds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Bills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Bonds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6279">
                <a:tc>
                  <a:txBody>
                    <a:bodyPr/>
                    <a:lstStyle/>
                    <a:p>
                      <a:pPr algn="l" fontAlgn="b"/>
                      <a:r>
                        <a:rPr lang="mr-IN" sz="1600" u="none" strike="noStrike">
                          <a:effectLst/>
                          <a:latin typeface="Times" charset="0"/>
                          <a:ea typeface="Times" charset="0"/>
                          <a:cs typeface="Times" charset="0"/>
                        </a:rPr>
                        <a:t>1928-2017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8.09%</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6.38%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6.26%</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4.77%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627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2.10%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2.24%</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36279">
                <a:tc>
                  <a:txBody>
                    <a:bodyPr/>
                    <a:lstStyle/>
                    <a:p>
                      <a:pPr algn="l" fontAlgn="b"/>
                      <a:r>
                        <a:rPr lang="mr-IN" sz="1600" u="none" strike="noStrike">
                          <a:effectLst/>
                          <a:latin typeface="Times" charset="0"/>
                          <a:ea typeface="Times" charset="0"/>
                          <a:cs typeface="Times" charset="0"/>
                        </a:rPr>
                        <a:t>1968-2017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6.58%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4.24%</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5.28%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3.29%</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3627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2.39%</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2.70%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36279">
                <a:tc>
                  <a:txBody>
                    <a:bodyPr/>
                    <a:lstStyle/>
                    <a:p>
                      <a:pPr algn="l" fontAlgn="b"/>
                      <a:r>
                        <a:rPr lang="is-IS" sz="1600" u="none" strike="noStrike">
                          <a:effectLst/>
                          <a:latin typeface="Times" charset="0"/>
                          <a:ea typeface="Times" charset="0"/>
                          <a:cs typeface="Times" charset="0"/>
                        </a:rPr>
                        <a:t>2008-2017</a:t>
                      </a:r>
                      <a:endParaRPr lang="is-I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9.85%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5.98%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8.01%</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4.56%</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51047">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6.12%</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8.70%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 name="Content Placeholder 2"/>
          <p:cNvPicPr>
            <a:picLocks noGrp="1" noChangeAspect="1"/>
          </p:cNvPicPr>
          <p:nvPr>
            <p:ph sz="quarter" idx="1"/>
          </p:nvPr>
        </p:nvPicPr>
        <p:blipFill>
          <a:blip r:embed="rId3"/>
          <a:stretch>
            <a:fillRect/>
          </a:stretch>
        </p:blipFill>
        <p:spPr>
          <a:xfrm>
            <a:off x="669192" y="1600200"/>
            <a:ext cx="8040565" cy="44958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Implied Premiums in the US: 1960-2017</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54689583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extLst>
                    <a:ext uri="{9D8B030D-6E8A-4147-A177-3AD203B41FA5}">
                      <a16:colId xmlns:a16="http://schemas.microsoft.com/office/drawing/2014/main" val="20000"/>
                    </a:ext>
                  </a:extLst>
                </a:gridCol>
                <a:gridCol w="1231900">
                  <a:extLst>
                    <a:ext uri="{9D8B030D-6E8A-4147-A177-3AD203B41FA5}">
                      <a16:colId xmlns:a16="http://schemas.microsoft.com/office/drawing/2014/main" val="20001"/>
                    </a:ext>
                  </a:extLst>
                </a:gridCol>
                <a:gridCol w="1384300">
                  <a:extLst>
                    <a:ext uri="{9D8B030D-6E8A-4147-A177-3AD203B41FA5}">
                      <a16:colId xmlns:a16="http://schemas.microsoft.com/office/drawing/2014/main" val="20002"/>
                    </a:ext>
                  </a:extLst>
                </a:gridCol>
                <a:gridCol w="1231900">
                  <a:extLst>
                    <a:ext uri="{9D8B030D-6E8A-4147-A177-3AD203B41FA5}">
                      <a16:colId xmlns:a16="http://schemas.microsoft.com/office/drawing/2014/main" val="20003"/>
                    </a:ext>
                  </a:extLst>
                </a:gridCol>
                <a:gridCol w="1384300">
                  <a:extLst>
                    <a:ext uri="{9D8B030D-6E8A-4147-A177-3AD203B41FA5}">
                      <a16:colId xmlns:a16="http://schemas.microsoft.com/office/drawing/2014/main" val="20004"/>
                    </a:ext>
                  </a:extLst>
                </a:gridCol>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a:ea typeface="ＭＳ Ｐゴシック" charset="-128"/>
              </a:rPr>
              <a:t>The sovereign CDS spread for the country. In November 2013, the ten year CDS spread for Brazil was 2.59%.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2.00% (21%/14%) =  3.00%</a:t>
            </a:r>
          </a:p>
          <a:p>
            <a:pPr lvl="1" eaLnBrk="1" hangingPunct="1">
              <a:lnSpc>
                <a:spcPct val="80000"/>
              </a:lnSpc>
            </a:pPr>
            <a:r>
              <a:rPr lang="en-US" altLang="en-US" sz="1900">
                <a:ea typeface="ＭＳ Ｐゴシック" charset="-128"/>
              </a:rPr>
              <a:t>Brazil Total ERP = Mature Market Premium + CRP = 5.5% + 3.00% = 8.50%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extLst>
                    <a:ext uri="{9D8B030D-6E8A-4147-A177-3AD203B41FA5}">
                      <a16:colId xmlns:a16="http://schemas.microsoft.com/office/drawing/2014/main" val="20000"/>
                    </a:ext>
                  </a:extLst>
                </a:gridCol>
                <a:gridCol w="4953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6.94%</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1.44%</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9.10%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3.60%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extLst>
                    <a:ext uri="{9D8B030D-6E8A-4147-A177-3AD203B41FA5}">
                      <a16:colId xmlns:a16="http://schemas.microsoft.com/office/drawing/2014/main" val="20000"/>
                    </a:ext>
                  </a:extLst>
                </a:gridCol>
                <a:gridCol w="505363">
                  <a:extLst>
                    <a:ext uri="{9D8B030D-6E8A-4147-A177-3AD203B41FA5}">
                      <a16:colId xmlns:a16="http://schemas.microsoft.com/office/drawing/2014/main" val="20001"/>
                    </a:ext>
                  </a:extLst>
                </a:gridCol>
                <a:gridCol w="505363">
                  <a:extLst>
                    <a:ext uri="{9D8B030D-6E8A-4147-A177-3AD203B41FA5}">
                      <a16:colId xmlns:a16="http://schemas.microsoft.com/office/drawing/2014/main" val="20002"/>
                    </a:ext>
                  </a:extLst>
                </a:gridCol>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469900">
                  <a:extLst>
                    <a:ext uri="{9D8B030D-6E8A-4147-A177-3AD203B41FA5}">
                      <a16:colId xmlns:a16="http://schemas.microsoft.com/office/drawing/2014/main" val="20002"/>
                    </a:ext>
                  </a:extLst>
                </a:gridCol>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gridCol w="1117600">
                  <a:extLst>
                    <a:ext uri="{9D8B030D-6E8A-4147-A177-3AD203B41FA5}">
                      <a16:colId xmlns:a16="http://schemas.microsoft.com/office/drawing/2014/main" val="20003"/>
                    </a:ext>
                  </a:extLst>
                </a:gridCol>
                <a:gridCol w="546100">
                  <a:extLst>
                    <a:ext uri="{9D8B030D-6E8A-4147-A177-3AD203B41FA5}">
                      <a16:colId xmlns:a16="http://schemas.microsoft.com/office/drawing/2014/main" val="20004"/>
                    </a:ext>
                  </a:extLst>
                </a:gridCol>
                <a:gridCol w="469900">
                  <a:extLst>
                    <a:ext uri="{9D8B030D-6E8A-4147-A177-3AD203B41FA5}">
                      <a16:colId xmlns:a16="http://schemas.microsoft.com/office/drawing/2014/main" val="20005"/>
                    </a:ext>
                  </a:extLst>
                </a:gridCol>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469900">
                  <a:extLst>
                    <a:ext uri="{9D8B030D-6E8A-4147-A177-3AD203B41FA5}">
                      <a16:colId xmlns:a16="http://schemas.microsoft.com/office/drawing/2014/main" val="20002"/>
                    </a:ext>
                  </a:extLst>
                </a:gridCol>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extLst>
                    <a:ext uri="{9D8B030D-6E8A-4147-A177-3AD203B41FA5}">
                      <a16:colId xmlns:a16="http://schemas.microsoft.com/office/drawing/2014/main" val="20000"/>
                    </a:ext>
                  </a:extLst>
                </a:gridCol>
                <a:gridCol w="22225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612775" y="228600"/>
            <a:ext cx="8153400" cy="990600"/>
          </a:xfrm>
        </p:spPr>
        <p:txBody>
          <a:bodyPr/>
          <a:lstStyle/>
          <a:p>
            <a:r>
              <a:rPr lang="en-US" altLang="en-US">
                <a:ea typeface="ＭＳ Ｐゴシック" charset="-128"/>
              </a:rPr>
              <a:t>ERP for the Rest: November 2013</a:t>
            </a:r>
          </a:p>
        </p:txBody>
      </p:sp>
      <p:sp>
        <p:nvSpPr>
          <p:cNvPr id="121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extLst>
                    <a:ext uri="{9D8B030D-6E8A-4147-A177-3AD203B41FA5}">
                      <a16:colId xmlns:a16="http://schemas.microsoft.com/office/drawing/2014/main" val="20000"/>
                    </a:ext>
                  </a:extLst>
                </a:gridCol>
                <a:gridCol w="1176214">
                  <a:extLst>
                    <a:ext uri="{9D8B030D-6E8A-4147-A177-3AD203B41FA5}">
                      <a16:colId xmlns:a16="http://schemas.microsoft.com/office/drawing/2014/main" val="20001"/>
                    </a:ext>
                  </a:extLst>
                </a:gridCol>
                <a:gridCol w="675884">
                  <a:extLst>
                    <a:ext uri="{9D8B030D-6E8A-4147-A177-3AD203B41FA5}">
                      <a16:colId xmlns:a16="http://schemas.microsoft.com/office/drawing/2014/main" val="20002"/>
                    </a:ext>
                  </a:extLst>
                </a:gridCol>
                <a:gridCol w="570551">
                  <a:extLst>
                    <a:ext uri="{9D8B030D-6E8A-4147-A177-3AD203B41FA5}">
                      <a16:colId xmlns:a16="http://schemas.microsoft.com/office/drawing/2014/main" val="20003"/>
                    </a:ext>
                  </a:extLst>
                </a:gridCol>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
        <p:nvSpPr>
          <p:cNvPr id="121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pic>
        <p:nvPicPr>
          <p:cNvPr id="2" name="Content Placeholder 1"/>
          <p:cNvPicPr>
            <a:picLocks noGrp="1" noChangeAspect="1"/>
          </p:cNvPicPr>
          <p:nvPr>
            <p:ph sz="quarter" idx="1"/>
          </p:nvPr>
        </p:nvPicPr>
        <p:blipFill>
          <a:blip r:embed="rId3"/>
          <a:stretch>
            <a:fillRect/>
          </a:stretch>
        </p:blipFill>
        <p:spPr>
          <a:xfrm>
            <a:off x="1215663" y="1600200"/>
            <a:ext cx="6947623" cy="4495800"/>
          </a:xfrm>
          <a:prstGeom prst="rect">
            <a:avLst/>
          </a:prstGeom>
        </p:spPr>
      </p:pic>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876800" y="6096000"/>
            <a:ext cx="23925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Regional #: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2018</a:t>
            </a:r>
          </a:p>
        </p:txBody>
      </p:sp>
      <p:pic>
        <p:nvPicPr>
          <p:cNvPr id="12" name="Picture 11"/>
          <p:cNvPicPr>
            <a:picLocks noChangeAspect="1"/>
          </p:cNvPicPr>
          <p:nvPr/>
        </p:nvPicPr>
        <p:blipFill>
          <a:blip r:embed="rId3"/>
          <a:stretch>
            <a:fillRect/>
          </a:stretch>
        </p:blipFill>
        <p:spPr>
          <a:xfrm>
            <a:off x="158534" y="3380176"/>
            <a:ext cx="1887998" cy="3173023"/>
          </a:xfrm>
          <a:prstGeom prst="rect">
            <a:avLst/>
          </a:prstGeom>
        </p:spPr>
      </p:pic>
      <p:pic>
        <p:nvPicPr>
          <p:cNvPr id="15" name="Picture 14"/>
          <p:cNvPicPr>
            <a:picLocks noChangeAspect="1"/>
          </p:cNvPicPr>
          <p:nvPr/>
        </p:nvPicPr>
        <p:blipFill>
          <a:blip r:embed="rId4"/>
          <a:stretch>
            <a:fillRect/>
          </a:stretch>
        </p:blipFill>
        <p:spPr>
          <a:xfrm>
            <a:off x="54425" y="3121107"/>
            <a:ext cx="1890345" cy="168251"/>
          </a:xfrm>
          <a:prstGeom prst="rect">
            <a:avLst/>
          </a:prstGeom>
        </p:spPr>
      </p:pic>
      <p:pic>
        <p:nvPicPr>
          <p:cNvPr id="17" name="Picture 16"/>
          <p:cNvPicPr>
            <a:picLocks noChangeAspect="1"/>
          </p:cNvPicPr>
          <p:nvPr/>
        </p:nvPicPr>
        <p:blipFill>
          <a:blip r:embed="rId5"/>
          <a:stretch>
            <a:fillRect/>
          </a:stretch>
        </p:blipFill>
        <p:spPr>
          <a:xfrm>
            <a:off x="144682" y="2507870"/>
            <a:ext cx="1587500" cy="437008"/>
          </a:xfrm>
          <a:prstGeom prst="rect">
            <a:avLst/>
          </a:prstGeom>
        </p:spPr>
      </p:pic>
      <p:pic>
        <p:nvPicPr>
          <p:cNvPr id="18" name="Picture 17"/>
          <p:cNvPicPr>
            <a:picLocks noChangeAspect="1"/>
          </p:cNvPicPr>
          <p:nvPr/>
        </p:nvPicPr>
        <p:blipFill>
          <a:blip r:embed="rId6"/>
          <a:stretch>
            <a:fillRect/>
          </a:stretch>
        </p:blipFill>
        <p:spPr>
          <a:xfrm>
            <a:off x="4120128" y="65287"/>
            <a:ext cx="1790086" cy="3954629"/>
          </a:xfrm>
          <a:prstGeom prst="rect">
            <a:avLst/>
          </a:prstGeom>
        </p:spPr>
      </p:pic>
      <p:pic>
        <p:nvPicPr>
          <p:cNvPr id="20" name="Picture 19"/>
          <p:cNvPicPr>
            <a:picLocks noChangeAspect="1"/>
          </p:cNvPicPr>
          <p:nvPr/>
        </p:nvPicPr>
        <p:blipFill>
          <a:blip r:embed="rId7"/>
          <a:stretch>
            <a:fillRect/>
          </a:stretch>
        </p:blipFill>
        <p:spPr>
          <a:xfrm>
            <a:off x="4146725" y="4133849"/>
            <a:ext cx="2124366" cy="2162816"/>
          </a:xfrm>
          <a:prstGeom prst="rect">
            <a:avLst/>
          </a:prstGeom>
        </p:spPr>
      </p:pic>
      <p:pic>
        <p:nvPicPr>
          <p:cNvPr id="21" name="Picture 20"/>
          <p:cNvPicPr>
            <a:picLocks noChangeAspect="1"/>
          </p:cNvPicPr>
          <p:nvPr/>
        </p:nvPicPr>
        <p:blipFill>
          <a:blip r:embed="rId8"/>
          <a:stretch>
            <a:fillRect/>
          </a:stretch>
        </p:blipFill>
        <p:spPr>
          <a:xfrm>
            <a:off x="6658660" y="1999572"/>
            <a:ext cx="2028140" cy="3425518"/>
          </a:xfrm>
          <a:prstGeom prst="rect">
            <a:avLst/>
          </a:prstGeom>
        </p:spPr>
      </p:pic>
      <p:pic>
        <p:nvPicPr>
          <p:cNvPr id="22" name="Picture 21"/>
          <p:cNvPicPr>
            <a:picLocks noChangeAspect="1"/>
          </p:cNvPicPr>
          <p:nvPr/>
        </p:nvPicPr>
        <p:blipFill>
          <a:blip r:embed="rId9"/>
          <a:stretch>
            <a:fillRect/>
          </a:stretch>
        </p:blipFill>
        <p:spPr>
          <a:xfrm>
            <a:off x="6583609" y="5592955"/>
            <a:ext cx="2247900" cy="624417"/>
          </a:xfrm>
          <a:prstGeom prst="rect">
            <a:avLst/>
          </a:prstGeom>
        </p:spPr>
      </p:pic>
      <p:pic>
        <p:nvPicPr>
          <p:cNvPr id="23" name="Picture 22"/>
          <p:cNvPicPr>
            <a:picLocks noChangeAspect="1"/>
          </p:cNvPicPr>
          <p:nvPr/>
        </p:nvPicPr>
        <p:blipFill>
          <a:blip r:embed="rId10"/>
          <a:stretch>
            <a:fillRect/>
          </a:stretch>
        </p:blipFill>
        <p:spPr>
          <a:xfrm>
            <a:off x="404466" y="107228"/>
            <a:ext cx="3593452" cy="2203070"/>
          </a:xfrm>
          <a:prstGeom prst="rect">
            <a:avLst/>
          </a:prstGeom>
        </p:spPr>
      </p:pic>
      <p:pic>
        <p:nvPicPr>
          <p:cNvPr id="4" name="Picture 3"/>
          <p:cNvPicPr>
            <a:picLocks noChangeAspect="1"/>
          </p:cNvPicPr>
          <p:nvPr/>
        </p:nvPicPr>
        <p:blipFill>
          <a:blip r:embed="rId11"/>
          <a:stretch>
            <a:fillRect/>
          </a:stretch>
        </p:blipFill>
        <p:spPr>
          <a:xfrm>
            <a:off x="2142792" y="2272062"/>
            <a:ext cx="1857651" cy="4281137"/>
          </a:xfrm>
          <a:prstGeom prst="rect">
            <a:avLst/>
          </a:prstGeom>
        </p:spPr>
      </p:pic>
      <p:pic>
        <p:nvPicPr>
          <p:cNvPr id="7" name="Picture 6"/>
          <p:cNvPicPr>
            <a:picLocks noChangeAspect="1"/>
          </p:cNvPicPr>
          <p:nvPr/>
        </p:nvPicPr>
        <p:blipFill>
          <a:blip r:embed="rId12"/>
          <a:stretch>
            <a:fillRect/>
          </a:stretch>
        </p:blipFill>
        <p:spPr>
          <a:xfrm>
            <a:off x="6015278" y="158845"/>
            <a:ext cx="3097540" cy="1638951"/>
          </a:xfrm>
          <a:prstGeom prst="rect">
            <a:avLst/>
          </a:prstGeom>
        </p:spPr>
      </p:pic>
    </p:spTree>
    <p:extLst>
      <p:ext uri="{BB962C8B-B14F-4D97-AF65-F5344CB8AC3E}">
        <p14:creationId xmlns:p14="http://schemas.microsoft.com/office/powerpoint/2010/main" val="3192566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a:t>The beta of a stock is standardized around one.</a:t>
            </a:r>
          </a:p>
          <a:p>
            <a:pPr lvl="1" eaLnBrk="1" hangingPunct="1">
              <a:buFont typeface="Wingdings 2" charset="0"/>
              <a:buChar char=""/>
              <a:defRPr/>
            </a:pPr>
            <a:r>
              <a:rPr lang="en-US" dirty="0"/>
              <a:t>A beta that is greater than one indicates above-average risk</a:t>
            </a:r>
          </a:p>
          <a:p>
            <a:pPr lvl="1" eaLnBrk="1" hangingPunct="1">
              <a:buFont typeface="Wingdings 2" charset="0"/>
              <a:buChar char=""/>
              <a:defRPr/>
            </a:pPr>
            <a:r>
              <a:rPr lang="en-US" dirty="0"/>
              <a:t>A beta that is close to one indicates average risk</a:t>
            </a:r>
          </a:p>
          <a:p>
            <a:pPr lvl="1" eaLnBrk="1" hangingPunct="1">
              <a:buFont typeface="Wingdings 2" charset="0"/>
              <a:buChar char=""/>
              <a:defRPr/>
            </a:pPr>
            <a:r>
              <a:rPr lang="en-US" dirty="0"/>
              <a:t>A beta less than one indicates below average risk</a:t>
            </a:r>
          </a:p>
          <a:p>
            <a:pPr lvl="1" eaLnBrk="1" hangingPunct="1">
              <a:buFont typeface="Wingdings 2" charset="0"/>
              <a:buChar char=""/>
              <a:defRPr/>
            </a:pPr>
            <a:r>
              <a:rPr lang="en-US" dirty="0"/>
              <a:t>A beta below zero is a indication of a market risk reducing investment</a:t>
            </a:r>
          </a:p>
          <a:p>
            <a:pPr eaLnBrk="1" hangingPunct="1">
              <a:buFont typeface="Wingdings" charset="0"/>
              <a:buChar char=""/>
              <a:defRPr/>
            </a:pPr>
            <a:r>
              <a:rPr lang="en-US" dirty="0"/>
              <a:t>Implications:</a:t>
            </a:r>
          </a:p>
          <a:p>
            <a:pPr lvl="1" eaLnBrk="1" hangingPunct="1">
              <a:buFont typeface="Wingdings 2" charset="0"/>
              <a:buChar char=""/>
              <a:defRPr/>
            </a:pPr>
            <a:r>
              <a:rPr lang="en-US" dirty="0"/>
              <a:t>The weighted average beta of stocks in any market (even the most risky ones) is one. Thus, beta cannot carry the weight of country risk.</a:t>
            </a:r>
          </a:p>
          <a:p>
            <a:pPr lvl="1" eaLnBrk="1" hangingPunct="1">
              <a:buFont typeface="Wingdings 2" charset="0"/>
              <a:buChar char=""/>
              <a:defRPr/>
            </a:pPr>
            <a:r>
              <a:rPr lang="en-US" dirty="0"/>
              <a:t>A stock can be risky and have a low beta, if most of the risk in the stock is firm-specific risk.</a:t>
            </a:r>
          </a:p>
          <a:p>
            <a:pPr>
              <a:buFont typeface="Wingdings" charset="0"/>
              <a:buChar char=""/>
              <a:defRPr/>
            </a:pP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as wellr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worse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Decide on an estimation period</a:t>
            </a:r>
          </a:p>
          <a:p>
            <a:pPr lvl="1" eaLnBrk="1" hangingPunct="1">
              <a:buFont typeface="Wingdings 2" charset="0"/>
              <a:buChar char=""/>
              <a:defRPr/>
            </a:pPr>
            <a:r>
              <a:rPr lang="en-US" dirty="0"/>
              <a:t>Services use periods ranging from 2 to 5 years for the regression</a:t>
            </a:r>
          </a:p>
          <a:p>
            <a:pPr lvl="1" eaLnBrk="1" hangingPunct="1">
              <a:buFont typeface="Wingdings 2" charset="0"/>
              <a:buChar char=""/>
              <a:defRPr/>
            </a:pPr>
            <a:r>
              <a:rPr lang="en-US" dirty="0"/>
              <a:t>Longer estimation period provides more data, but firms change.</a:t>
            </a:r>
          </a:p>
          <a:p>
            <a:pPr lvl="1" eaLnBrk="1" hangingPunct="1">
              <a:buFont typeface="Wingdings 2" charset="0"/>
              <a:buChar char=""/>
              <a:defRPr/>
            </a:pPr>
            <a:r>
              <a:rPr lang="en-US" dirty="0"/>
              <a:t>Shorter periods can be affected more easily by significant firm-specific event that occurred during the period.</a:t>
            </a:r>
          </a:p>
          <a:p>
            <a:pPr eaLnBrk="1" hangingPunct="1">
              <a:buFont typeface="Wingdings" charset="0"/>
              <a:buChar char=""/>
              <a:defRPr/>
            </a:pPr>
            <a:r>
              <a:rPr lang="en-US" dirty="0"/>
              <a:t>Decide on a return interval - daily, weekly, monthly</a:t>
            </a:r>
          </a:p>
          <a:p>
            <a:pPr lvl="1" eaLnBrk="1" hangingPunct="1">
              <a:buFont typeface="Wingdings 2" charset="0"/>
              <a:buChar char=""/>
              <a:defRPr/>
            </a:pPr>
            <a:r>
              <a:rPr lang="en-US" dirty="0"/>
              <a:t>Shorter intervals yield more observations, but suffer from more noise.</a:t>
            </a:r>
          </a:p>
          <a:p>
            <a:pPr lvl="1" eaLnBrk="1" hangingPunct="1">
              <a:buFont typeface="Wingdings 2" charset="0"/>
              <a:buChar char=""/>
              <a:defRPr/>
            </a:pPr>
            <a:r>
              <a:rPr lang="en-US" dirty="0"/>
              <a:t>Noise is created by stocks not trading and biases all betas towards one.</a:t>
            </a:r>
          </a:p>
          <a:p>
            <a:pPr eaLnBrk="1" hangingPunct="1">
              <a:buFont typeface="Wingdings" charset="0"/>
              <a:buChar char=""/>
              <a:defRPr/>
            </a:pPr>
            <a:r>
              <a:rPr lang="en-US" dirty="0"/>
              <a:t>Estimate returns (including dividends) on stock</a:t>
            </a:r>
          </a:p>
          <a:p>
            <a:pPr lvl="1" eaLnBrk="1" hangingPunct="1">
              <a:buFont typeface="Wingdings 2" charset="0"/>
              <a:buChar char=""/>
              <a:defRPr/>
            </a:pPr>
            <a:r>
              <a:rPr lang="en-US" dirty="0"/>
              <a:t>Return = (</a:t>
            </a:r>
            <a:r>
              <a:rPr lang="en-US" dirty="0" err="1"/>
              <a:t>Price</a:t>
            </a:r>
            <a:r>
              <a:rPr lang="en-US" baseline="-25000" dirty="0" err="1"/>
              <a:t>End</a:t>
            </a:r>
            <a:r>
              <a:rPr lang="en-US" baseline="-25000" dirty="0"/>
              <a:t> </a:t>
            </a:r>
            <a:r>
              <a:rPr lang="en-US" dirty="0"/>
              <a:t>- </a:t>
            </a:r>
            <a:r>
              <a:rPr lang="en-US" dirty="0" err="1"/>
              <a:t>Price</a:t>
            </a:r>
            <a:r>
              <a:rPr lang="en-US" baseline="-25000" dirty="0" err="1"/>
              <a:t>Beginning</a:t>
            </a:r>
            <a:r>
              <a:rPr lang="en-US" dirty="0"/>
              <a:t> + </a:t>
            </a:r>
            <a:r>
              <a:rPr lang="en-US" dirty="0" err="1"/>
              <a:t>Dividends</a:t>
            </a:r>
            <a:r>
              <a:rPr lang="en-US" baseline="-25000" dirty="0" err="1"/>
              <a:t>Period</a:t>
            </a:r>
            <a:r>
              <a:rPr lang="en-US" dirty="0"/>
              <a:t>)/ </a:t>
            </a:r>
            <a:r>
              <a:rPr lang="en-US" dirty="0" err="1"/>
              <a:t>Price</a:t>
            </a:r>
            <a:r>
              <a:rPr lang="en-US" baseline="-25000" dirty="0" err="1"/>
              <a:t>Beginning</a:t>
            </a:r>
            <a:endParaRPr lang="en-US" baseline="-25000" dirty="0"/>
          </a:p>
          <a:p>
            <a:pPr lvl="1" eaLnBrk="1" hangingPunct="1">
              <a:buFont typeface="Wingdings 2" charset="0"/>
              <a:buChar char=""/>
              <a:defRPr/>
            </a:pPr>
            <a:r>
              <a:rPr lang="en-US" dirty="0"/>
              <a:t>Included dividends only in ex-dividend month</a:t>
            </a:r>
          </a:p>
          <a:p>
            <a:pPr eaLnBrk="1" hangingPunct="1">
              <a:buFont typeface="Wingdings" charset="0"/>
              <a:buChar char=""/>
              <a:defRPr/>
            </a:pPr>
            <a:r>
              <a:rPr lang="en-US" dirty="0"/>
              <a:t>Choose a market index, and estimate returns (inclusive of dividends) on the index for each interval for the period.</a:t>
            </a:r>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Measuring Performance</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charset="2"/>
              <a:buNone/>
            </a:pPr>
            <a:r>
              <a:rPr lang="en-US" altLang="en-US">
                <a:ea typeface="ＭＳ Ｐゴシック" charset="-128"/>
              </a:rPr>
              <a:t>The Jensen’s alpha for Disney is 7.19%. This suggests that the stock earned an annual return 7.19% more than the market, after adjusting for risk. Does it follow that the managers of Disney did a good job during this period?</a:t>
            </a:r>
          </a:p>
          <a:p>
            <a:pPr marL="835025" lvl="1" indent="-514350">
              <a:buFont typeface="Calibri" charset="0"/>
              <a:buAutoNum type="alphaLcPeriod"/>
            </a:pPr>
            <a:r>
              <a:rPr lang="en-US" altLang="en-US">
                <a:ea typeface="ＭＳ Ｐゴシック" charset="-128"/>
              </a:rPr>
              <a:t>Yes</a:t>
            </a:r>
          </a:p>
          <a:p>
            <a:pPr marL="835025" lvl="1" indent="-514350">
              <a:buFont typeface="Calibri" charset="0"/>
              <a:buAutoNum type="alphaLcPeriod"/>
            </a:pPr>
            <a:r>
              <a:rPr lang="en-US" altLang="en-US">
                <a:ea typeface="ＭＳ Ｐゴシック" charset="-128"/>
              </a:rPr>
              <a:t>No</a:t>
            </a:r>
          </a:p>
          <a:p>
            <a:pPr marL="835025" lvl="1" indent="-514350">
              <a:buFont typeface="Wingdings 2" charset="2"/>
              <a:buNone/>
            </a:pPr>
            <a:r>
              <a:rPr lang="en-US" altLang="en-US">
                <a:ea typeface="ＭＳ Ｐゴシック" charset="-128"/>
              </a:rPr>
              <a:t>Explain.</a:t>
            </a:r>
          </a:p>
          <a:p>
            <a:pPr marL="835025" lvl="1" indent="-514350">
              <a:buFont typeface="Wingdings 2" charset="2"/>
              <a:buNone/>
            </a:pPr>
            <a:endParaRPr lang="en-US" altLang="en-US">
              <a:ea typeface="ＭＳ Ｐゴシック" charset="-128"/>
            </a:endParaRPr>
          </a:p>
          <a:p>
            <a:pPr marL="0" indent="0">
              <a:buFont typeface="Wingdings" charset="2"/>
              <a:buNone/>
            </a:pPr>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The Beta</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0" indent="0">
              <a:lnSpc>
                <a:spcPct val="90000"/>
              </a:lnSpc>
              <a:buFont typeface="Wingdings" charset="2"/>
              <a:buNone/>
            </a:pPr>
            <a:r>
              <a:rPr lang="en-US" altLang="en-US" sz="2600">
                <a:ea typeface="ＭＳ Ｐゴシック" charset="-128"/>
              </a:rPr>
              <a:t>The beta for Disney in this regression is 1.25. If you check Disney’s beta from a different service (Yahoo, Value Line), would you expect to see the same number?</a:t>
            </a:r>
          </a:p>
          <a:p>
            <a:pPr marL="835025" lvl="1" indent="-514350">
              <a:lnSpc>
                <a:spcPct val="90000"/>
              </a:lnSpc>
              <a:buFont typeface="Calibri" charset="0"/>
              <a:buAutoNum type="alphaLcPeriod"/>
            </a:pPr>
            <a:r>
              <a:rPr lang="en-US" altLang="en-US" sz="2200">
                <a:ea typeface="ＭＳ Ｐゴシック" charset="-128"/>
              </a:rPr>
              <a:t>Yes</a:t>
            </a:r>
          </a:p>
          <a:p>
            <a:pPr marL="835025" lvl="1" indent="-514350">
              <a:lnSpc>
                <a:spcPct val="90000"/>
              </a:lnSpc>
              <a:buFont typeface="Calibri" charset="0"/>
              <a:buAutoNum type="alphaLcPeriod"/>
            </a:pPr>
            <a:r>
              <a:rPr lang="en-US" altLang="en-US" sz="2200">
                <a:ea typeface="ＭＳ Ｐゴシック" charset="-128"/>
              </a:rPr>
              <a:t>No</a:t>
            </a:r>
          </a:p>
          <a:p>
            <a:pPr marL="0" indent="0">
              <a:lnSpc>
                <a:spcPct val="90000"/>
              </a:lnSpc>
              <a:buFont typeface="Wingdings" charset="2"/>
              <a:buNone/>
            </a:pPr>
            <a:r>
              <a:rPr lang="en-US" altLang="en-US" sz="2600">
                <a:ea typeface="ＭＳ Ｐゴシック" charset="-128"/>
              </a:rPr>
              <a:t>If the betas are different, how do you decide which one to use?</a:t>
            </a:r>
          </a:p>
          <a:p>
            <a:pPr marL="0" indent="0">
              <a:lnSpc>
                <a:spcPct val="90000"/>
              </a:lnSpc>
              <a:buFont typeface="Calibri" charset="0"/>
              <a:buAutoNum type="alphaLcPeriod"/>
            </a:pPr>
            <a:r>
              <a:rPr lang="en-US" altLang="en-US" sz="2600">
                <a:ea typeface="ＭＳ Ｐゴシック" charset="-128"/>
              </a:rPr>
              <a:t>The highest of the numbers</a:t>
            </a:r>
          </a:p>
          <a:p>
            <a:pPr marL="0" indent="0">
              <a:lnSpc>
                <a:spcPct val="90000"/>
              </a:lnSpc>
              <a:buFont typeface="Calibri" charset="0"/>
              <a:buAutoNum type="alphaLcPeriod"/>
            </a:pPr>
            <a:r>
              <a:rPr lang="en-US" altLang="en-US" sz="2600">
                <a:ea typeface="ＭＳ Ｐゴシック" charset="-128"/>
              </a:rPr>
              <a:t>The lowest of the numbers</a:t>
            </a:r>
          </a:p>
          <a:p>
            <a:pPr marL="0" indent="0">
              <a:lnSpc>
                <a:spcPct val="90000"/>
              </a:lnSpc>
              <a:buFont typeface="Calibri" charset="0"/>
              <a:buAutoNum type="alphaLcPeriod"/>
            </a:pPr>
            <a:r>
              <a:rPr lang="en-US" altLang="en-US" sz="2600">
                <a:ea typeface="ＭＳ Ｐゴシック" charset="-128"/>
              </a:rPr>
              <a:t>The average of the numbers</a:t>
            </a:r>
          </a:p>
          <a:p>
            <a:pPr marL="0" indent="0">
              <a:lnSpc>
                <a:spcPct val="90000"/>
              </a:lnSpc>
              <a:buFont typeface="Calibri" charset="0"/>
              <a:buAutoNum type="alphaLcPeriod"/>
            </a:pPr>
            <a:r>
              <a:rPr lang="en-US" altLang="en-US" sz="2600">
                <a:ea typeface="ＭＳ Ｐゴシック" charset="-128"/>
              </a:rPr>
              <a:t>Other</a:t>
            </a: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612775" y="228600"/>
            <a:ext cx="8153400" cy="990600"/>
          </a:xfrm>
        </p:spPr>
        <p:txBody>
          <a:bodyPr/>
          <a:lstStyle/>
          <a:p>
            <a:r>
              <a:rPr lang="en-US" altLang="en-US">
                <a:ea typeface="ＭＳ Ｐゴシック" charset="-128"/>
              </a:rPr>
              <a:t>The R-squared</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buFont typeface="Wingdings" charset="0"/>
              <a:buNone/>
              <a:defRPr/>
            </a:pPr>
            <a:r>
              <a:rPr lang="en-US" dirty="0"/>
              <a:t>The R-squared measures the proportion of risk in Disney that comes from the market. If you are a diversified investor, would you want this number to be a high or a low number?</a:t>
            </a:r>
          </a:p>
          <a:p>
            <a:pPr marL="835025" lvl="1" indent="-514350">
              <a:buFont typeface="+mj-lt"/>
              <a:buAutoNum type="alphaLcPeriod"/>
              <a:defRPr/>
            </a:pPr>
            <a:r>
              <a:rPr lang="en-US" dirty="0"/>
              <a:t>High</a:t>
            </a:r>
          </a:p>
          <a:p>
            <a:pPr marL="835025" lvl="1" indent="-514350">
              <a:buFont typeface="+mj-lt"/>
              <a:buAutoNum type="alphaLcPeriod"/>
              <a:defRPr/>
            </a:pPr>
            <a:r>
              <a:rPr lang="en-US" dirty="0"/>
              <a:t>Low</a:t>
            </a:r>
          </a:p>
          <a:p>
            <a:pPr marL="320675" lvl="1" indent="0">
              <a:buFont typeface="Wingdings 2" charset="0"/>
              <a:buNone/>
              <a:defRPr/>
            </a:pPr>
            <a:r>
              <a:rPr lang="en-US" dirty="0"/>
              <a:t>Would your answer be different if you were not diversified?</a:t>
            </a:r>
          </a:p>
          <a:p>
            <a:pPr marL="514350" indent="-514350">
              <a:buFont typeface="+mj-lt"/>
              <a:buAutoNum type="arabicPeriod"/>
              <a:defRPr/>
            </a:pPr>
            <a:endParaRPr lang="en-US" dirty="0"/>
          </a:p>
        </p:txBody>
      </p:sp>
      <p:sp>
        <p:nvSpPr>
          <p:cNvPr id="137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As a potential investor in Disney, what does this expected return of 9.95% tell you?</a:t>
            </a:r>
          </a:p>
          <a:p>
            <a:pPr lvl="1" eaLnBrk="1" hangingPunct="1">
              <a:buFont typeface="Wingdings 2" charset="0"/>
              <a:buChar char=""/>
              <a:defRPr/>
            </a:pPr>
            <a:r>
              <a:rPr lang="en-US" dirty="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a:t>This is the return that I need to make on Disney in the long term to break even on my investment in the stock</a:t>
            </a:r>
          </a:p>
          <a:p>
            <a:pPr lvl="1" eaLnBrk="1" hangingPunct="1">
              <a:buFont typeface="Wingdings 2" charset="0"/>
              <a:buChar char=""/>
              <a:defRPr/>
            </a:pPr>
            <a:r>
              <a:rPr lang="en-US" dirty="0"/>
              <a:t>Both</a:t>
            </a:r>
          </a:p>
          <a:p>
            <a:pPr eaLnBrk="1" hangingPunct="1">
              <a:buFont typeface="Wingdings" charset="0"/>
              <a:buChar char=""/>
              <a:defRPr/>
            </a:pPr>
            <a:r>
              <a:rPr lang="en-US" dirty="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a:t>Buy the stock</a:t>
            </a:r>
          </a:p>
          <a:p>
            <a:pPr lvl="1" eaLnBrk="1" hangingPunct="1">
              <a:buFont typeface="Wingdings 2" charset="0"/>
              <a:buChar char=""/>
              <a:defRPr/>
            </a:pPr>
            <a:r>
              <a:rPr lang="en-US" dirty="0"/>
              <a:t>Sell the stock</a:t>
            </a:r>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1443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Beta = 1.83</a:t>
            </a:r>
          </a:p>
          <a:p>
            <a:pPr>
              <a:defRPr/>
            </a:pPr>
            <a:r>
              <a:rPr lang="en-US" sz="1600" dirty="0">
                <a:solidFill>
                  <a:srgbClr val="000000"/>
                </a:solidFill>
              </a:rPr>
              <a:t>67% range</a:t>
            </a:r>
          </a:p>
          <a:p>
            <a:pPr>
              <a:defRPr/>
            </a:pPr>
            <a:r>
              <a:rPr lang="en-US" sz="1600" dirty="0">
                <a:solidFill>
                  <a:srgbClr val="000000"/>
                </a:solidFill>
              </a:rPr>
              <a:t>1.67-1.99</a:t>
            </a:r>
          </a:p>
        </p:txBody>
      </p:sp>
      <p:sp>
        <p:nvSpPr>
          <p:cNvPr id="133123" name="Text Box 6"/>
          <p:cNvSpPr txBox="1">
            <a:spLocks noChangeArrowheads="1"/>
          </p:cNvSpPr>
          <p:nvPr/>
        </p:nvSpPr>
        <p:spPr bwMode="auto">
          <a:xfrm>
            <a:off x="1447800" y="5181600"/>
            <a:ext cx="3657600" cy="1077913"/>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69% market risk</a:t>
            </a:r>
          </a:p>
          <a:p>
            <a:pPr>
              <a:defRPr/>
            </a:pPr>
            <a:r>
              <a:rPr lang="en-US" sz="1600" dirty="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Expected Return (in Rupees)</a:t>
            </a:r>
          </a:p>
          <a:p>
            <a:pPr>
              <a:defRPr/>
            </a:pPr>
            <a:r>
              <a:rPr lang="en-US" sz="1600" dirty="0">
                <a:solidFill>
                  <a:srgbClr val="000000"/>
                </a:solidFill>
              </a:rPr>
              <a:t>= </a:t>
            </a:r>
            <a:r>
              <a:rPr lang="en-US" sz="1600" dirty="0" err="1">
                <a:solidFill>
                  <a:srgbClr val="000000"/>
                </a:solidFill>
              </a:rPr>
              <a:t>Riskfree</a:t>
            </a:r>
            <a:r>
              <a:rPr lang="en-US" sz="1600" dirty="0">
                <a:solidFill>
                  <a:srgbClr val="000000"/>
                </a:solidFill>
              </a:rPr>
              <a:t> Rate+ Beta*Risk premium</a:t>
            </a:r>
          </a:p>
          <a:p>
            <a:pPr>
              <a:defRPr/>
            </a:pPr>
            <a:r>
              <a:rPr lang="en-US" sz="1600" dirty="0">
                <a:solidFill>
                  <a:srgbClr val="000000"/>
                </a:solidFill>
              </a:rPr>
              <a:t>= 6.57%+ 1.83 (7.19%) = 19.73%</a:t>
            </a:r>
          </a:p>
        </p:txBody>
      </p:sp>
      <p:sp>
        <p:nvSpPr>
          <p:cNvPr id="1443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155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extLst>
                    <a:ext uri="{9D8B030D-6E8A-4147-A177-3AD203B41FA5}">
                      <a16:colId xmlns:a16="http://schemas.microsoft.com/office/drawing/2014/main" val="20000"/>
                    </a:ext>
                  </a:extLst>
                </a:gridCol>
                <a:gridCol w="808037">
                  <a:extLst>
                    <a:ext uri="{9D8B030D-6E8A-4147-A177-3AD203B41FA5}">
                      <a16:colId xmlns:a16="http://schemas.microsoft.com/office/drawing/2014/main" val="20001"/>
                    </a:ext>
                  </a:extLst>
                </a:gridCol>
                <a:gridCol w="806450">
                  <a:extLst>
                    <a:ext uri="{9D8B030D-6E8A-4147-A177-3AD203B41FA5}">
                      <a16:colId xmlns:a16="http://schemas.microsoft.com/office/drawing/2014/main" val="20002"/>
                    </a:ext>
                  </a:extLst>
                </a:gridCol>
                <a:gridCol w="808038">
                  <a:extLst>
                    <a:ext uri="{9D8B030D-6E8A-4147-A177-3AD203B41FA5}">
                      <a16:colId xmlns:a16="http://schemas.microsoft.com/office/drawing/2014/main" val="20003"/>
                    </a:ext>
                  </a:extLst>
                </a:gridCol>
                <a:gridCol w="808037">
                  <a:extLst>
                    <a:ext uri="{9D8B030D-6E8A-4147-A177-3AD203B41FA5}">
                      <a16:colId xmlns:a16="http://schemas.microsoft.com/office/drawing/2014/main" val="20004"/>
                    </a:ext>
                  </a:extLst>
                </a:gridCol>
                <a:gridCol w="1281113">
                  <a:extLst>
                    <a:ext uri="{9D8B030D-6E8A-4147-A177-3AD203B41FA5}">
                      <a16:colId xmlns:a16="http://schemas.microsoft.com/office/drawing/2014/main" val="20005"/>
                    </a:ext>
                  </a:extLst>
                </a:gridCol>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7"/>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8"/>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9"/>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7"/>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8"/>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9"/>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7"/>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8"/>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9"/>
                  </a:ext>
                </a:extLst>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As firms borrow, they create fixed costs (interest payments) that make their earnings to equity investors more volatile.</a:t>
            </a:r>
          </a:p>
          <a:p>
            <a:pPr eaLnBrk="1" hangingPunct="1">
              <a:buFont typeface="Wingdings" charset="0"/>
              <a:buChar char=""/>
              <a:defRPr/>
            </a:pPr>
            <a:r>
              <a:rPr lang="en-US" dirty="0"/>
              <a:t>This increased earnings volatility which increases the equity beta. </a:t>
            </a:r>
          </a:p>
          <a:p>
            <a:pPr eaLnBrk="1" hangingPunct="1">
              <a:buFont typeface="Wingdings" charset="0"/>
              <a:buChar char=""/>
              <a:defRPr/>
            </a:pPr>
            <a:r>
              <a:rPr lang="en-US" dirty="0"/>
              <a:t>The beta of equity alone can be written as a function of the unlevered beta and the debt-equity ratio</a:t>
            </a:r>
          </a:p>
          <a:p>
            <a:pPr eaLnBrk="1" hangingPunct="1">
              <a:buFont typeface="Wingdings" charset="0"/>
              <a:buChar char=""/>
              <a:defRPr/>
            </a:pPr>
            <a:r>
              <a:rPr lang="en-US" dirty="0"/>
              <a:t></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buFont typeface="Wingdings 2" charset="0"/>
              <a:buChar char=""/>
              <a:defRPr/>
            </a:pPr>
            <a:r>
              <a:rPr lang="en-US" dirty="0"/>
              <a:t></a:t>
            </a:r>
            <a:r>
              <a:rPr lang="en-US" baseline="-25000" dirty="0"/>
              <a:t>L</a:t>
            </a:r>
            <a:r>
              <a:rPr lang="en-US" dirty="0"/>
              <a:t> = Levered or Equity Beta	D/E = Market value Debt to equity ratio</a:t>
            </a:r>
          </a:p>
          <a:p>
            <a:pPr lvl="1" eaLnBrk="1" hangingPunct="1">
              <a:buFont typeface="Wingdings 2" charset="0"/>
              <a:buChar char=""/>
              <a:defRPr/>
            </a:pPr>
            <a:r>
              <a:rPr lang="en-US" dirty="0"/>
              <a:t></a:t>
            </a:r>
            <a:r>
              <a:rPr lang="en-US" baseline="-25000" dirty="0"/>
              <a:t>u</a:t>
            </a:r>
            <a:r>
              <a:rPr lang="en-US" dirty="0"/>
              <a:t> = Unlevered or Asset Beta	t = Marginal tax rate</a:t>
            </a:r>
          </a:p>
          <a:p>
            <a:pPr eaLnBrk="1" hangingPunct="1">
              <a:buFont typeface="Wingdings" charset="0"/>
              <a:buChar char=""/>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a:t>Unlevered</a:t>
            </a:r>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26"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091"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extLst>
                    <a:ext uri="{9D8B030D-6E8A-4147-A177-3AD203B41FA5}">
                      <a16:colId xmlns:a16="http://schemas.microsoft.com/office/drawing/2014/main" val="20000"/>
                    </a:ext>
                  </a:extLst>
                </a:gridCol>
                <a:gridCol w="1439727">
                  <a:extLst>
                    <a:ext uri="{9D8B030D-6E8A-4147-A177-3AD203B41FA5}">
                      <a16:colId xmlns:a16="http://schemas.microsoft.com/office/drawing/2014/main" val="20001"/>
                    </a:ext>
                  </a:extLst>
                </a:gridCol>
                <a:gridCol w="727441">
                  <a:extLst>
                    <a:ext uri="{9D8B030D-6E8A-4147-A177-3AD203B41FA5}">
                      <a16:colId xmlns:a16="http://schemas.microsoft.com/office/drawing/2014/main" val="20002"/>
                    </a:ext>
                  </a:extLst>
                </a:gridCol>
                <a:gridCol w="727441">
                  <a:extLst>
                    <a:ext uri="{9D8B030D-6E8A-4147-A177-3AD203B41FA5}">
                      <a16:colId xmlns:a16="http://schemas.microsoft.com/office/drawing/2014/main" val="20003"/>
                    </a:ext>
                  </a:extLst>
                </a:gridCol>
                <a:gridCol w="727441">
                  <a:extLst>
                    <a:ext uri="{9D8B030D-6E8A-4147-A177-3AD203B41FA5}">
                      <a16:colId xmlns:a16="http://schemas.microsoft.com/office/drawing/2014/main" val="20004"/>
                    </a:ext>
                  </a:extLst>
                </a:gridCol>
                <a:gridCol w="727441">
                  <a:extLst>
                    <a:ext uri="{9D8B030D-6E8A-4147-A177-3AD203B41FA5}">
                      <a16:colId xmlns:a16="http://schemas.microsoft.com/office/drawing/2014/main" val="20005"/>
                    </a:ext>
                  </a:extLst>
                </a:gridCol>
                <a:gridCol w="939611">
                  <a:extLst>
                    <a:ext uri="{9D8B030D-6E8A-4147-A177-3AD203B41FA5}">
                      <a16:colId xmlns:a16="http://schemas.microsoft.com/office/drawing/2014/main" val="20006"/>
                    </a:ext>
                  </a:extLst>
                </a:gridCol>
                <a:gridCol w="727441">
                  <a:extLst>
                    <a:ext uri="{9D8B030D-6E8A-4147-A177-3AD203B41FA5}">
                      <a16:colId xmlns:a16="http://schemas.microsoft.com/office/drawing/2014/main" val="20007"/>
                    </a:ext>
                  </a:extLst>
                </a:gridCol>
                <a:gridCol w="863836">
                  <a:extLst>
                    <a:ext uri="{9D8B030D-6E8A-4147-A177-3AD203B41FA5}">
                      <a16:colId xmlns:a16="http://schemas.microsoft.com/office/drawing/2014/main" val="20008"/>
                    </a:ext>
                  </a:extLst>
                </a:gridCol>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extLst>
              <p:ext uri="{D42A27DB-BD31-4B8C-83A1-F6EECF244321}">
                <p14:modId xmlns:p14="http://schemas.microsoft.com/office/powerpoint/2010/main" val="953587544"/>
              </p:ext>
            </p:extLst>
          </p:nvPr>
        </p:nvGraphicFramePr>
        <p:xfrm>
          <a:off x="612775" y="1752601"/>
          <a:ext cx="8153399" cy="3647590"/>
        </p:xfrm>
        <a:graphic>
          <a:graphicData uri="http://schemas.openxmlformats.org/drawingml/2006/table">
            <a:tbl>
              <a:tblPr>
                <a:tableStyleId>{5C22544A-7EE6-4342-B048-85BDC9FD1C3A}</a:tableStyleId>
              </a:tblPr>
              <a:tblGrid>
                <a:gridCol w="1679291">
                  <a:extLst>
                    <a:ext uri="{9D8B030D-6E8A-4147-A177-3AD203B41FA5}">
                      <a16:colId xmlns:a16="http://schemas.microsoft.com/office/drawing/2014/main" val="20000"/>
                    </a:ext>
                  </a:extLst>
                </a:gridCol>
                <a:gridCol w="596590">
                  <a:extLst>
                    <a:ext uri="{9D8B030D-6E8A-4147-A177-3AD203B41FA5}">
                      <a16:colId xmlns:a16="http://schemas.microsoft.com/office/drawing/2014/main" val="20001"/>
                    </a:ext>
                  </a:extLst>
                </a:gridCol>
                <a:gridCol w="618686">
                  <a:extLst>
                    <a:ext uri="{9D8B030D-6E8A-4147-A177-3AD203B41FA5}">
                      <a16:colId xmlns:a16="http://schemas.microsoft.com/office/drawing/2014/main" val="20002"/>
                    </a:ext>
                  </a:extLst>
                </a:gridCol>
                <a:gridCol w="589225">
                  <a:extLst>
                    <a:ext uri="{9D8B030D-6E8A-4147-A177-3AD203B41FA5}">
                      <a16:colId xmlns:a16="http://schemas.microsoft.com/office/drawing/2014/main" val="20003"/>
                    </a:ext>
                  </a:extLst>
                </a:gridCol>
                <a:gridCol w="567129">
                  <a:extLst>
                    <a:ext uri="{9D8B030D-6E8A-4147-A177-3AD203B41FA5}">
                      <a16:colId xmlns:a16="http://schemas.microsoft.com/office/drawing/2014/main" val="20004"/>
                    </a:ext>
                  </a:extLst>
                </a:gridCol>
                <a:gridCol w="522937">
                  <a:extLst>
                    <a:ext uri="{9D8B030D-6E8A-4147-A177-3AD203B41FA5}">
                      <a16:colId xmlns:a16="http://schemas.microsoft.com/office/drawing/2014/main" val="20005"/>
                    </a:ext>
                  </a:extLst>
                </a:gridCol>
                <a:gridCol w="581859">
                  <a:extLst>
                    <a:ext uri="{9D8B030D-6E8A-4147-A177-3AD203B41FA5}">
                      <a16:colId xmlns:a16="http://schemas.microsoft.com/office/drawing/2014/main" val="20006"/>
                    </a:ext>
                  </a:extLst>
                </a:gridCol>
                <a:gridCol w="493476">
                  <a:extLst>
                    <a:ext uri="{9D8B030D-6E8A-4147-A177-3AD203B41FA5}">
                      <a16:colId xmlns:a16="http://schemas.microsoft.com/office/drawing/2014/main" val="20007"/>
                    </a:ext>
                  </a:extLst>
                </a:gridCol>
                <a:gridCol w="552398">
                  <a:extLst>
                    <a:ext uri="{9D8B030D-6E8A-4147-A177-3AD203B41FA5}">
                      <a16:colId xmlns:a16="http://schemas.microsoft.com/office/drawing/2014/main" val="20008"/>
                    </a:ext>
                  </a:extLst>
                </a:gridCol>
                <a:gridCol w="589225">
                  <a:extLst>
                    <a:ext uri="{9D8B030D-6E8A-4147-A177-3AD203B41FA5}">
                      <a16:colId xmlns:a16="http://schemas.microsoft.com/office/drawing/2014/main" val="20009"/>
                    </a:ext>
                  </a:extLst>
                </a:gridCol>
                <a:gridCol w="471380">
                  <a:extLst>
                    <a:ext uri="{9D8B030D-6E8A-4147-A177-3AD203B41FA5}">
                      <a16:colId xmlns:a16="http://schemas.microsoft.com/office/drawing/2014/main" val="20010"/>
                    </a:ext>
                  </a:extLst>
                </a:gridCol>
                <a:gridCol w="471380">
                  <a:extLst>
                    <a:ext uri="{9D8B030D-6E8A-4147-A177-3AD203B41FA5}">
                      <a16:colId xmlns:a16="http://schemas.microsoft.com/office/drawing/2014/main" val="20011"/>
                    </a:ext>
                  </a:extLst>
                </a:gridCol>
                <a:gridCol w="419823">
                  <a:extLst>
                    <a:ext uri="{9D8B030D-6E8A-4147-A177-3AD203B41FA5}">
                      <a16:colId xmlns:a16="http://schemas.microsoft.com/office/drawing/2014/main" val="20012"/>
                    </a:ext>
                  </a:extLst>
                </a:gridCol>
              </a:tblGrid>
              <a:tr h="577152">
                <a:tc>
                  <a:txBody>
                    <a:bodyPr/>
                    <a:lstStyle/>
                    <a:p>
                      <a:pPr algn="l" fontAlgn="b"/>
                      <a:r>
                        <a:rPr lang="en-US" sz="800" u="none" strike="noStrike" dirty="0">
                          <a:effectLst/>
                        </a:rPr>
                        <a:t>Company Name</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dirty="0">
                          <a:effectLst/>
                        </a:rPr>
                        <a:t>Levered Beta</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a:effectLst/>
                        </a:rPr>
                        <a:t>Market Capitalization</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Total Debt including Leases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-Cash</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Enterprise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Cash/Firm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Pre-tax cost of debt</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Marginal tax rate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Gross D/E ratio</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Revenue (Sales)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EV/Sales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1602">
                <a:tc>
                  <a:txBody>
                    <a:bodyPr/>
                    <a:lstStyle/>
                    <a:p>
                      <a:pPr algn="l" fontAlgn="t"/>
                      <a:r>
                        <a:rPr lang="en-US" sz="800" u="none" strike="noStrike">
                          <a:effectLst/>
                        </a:rPr>
                        <a:t>SFX Entertainment Inc. (NasdaqGS:SFXE)</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$738.8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$837.7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$143.6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$694.1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17.14%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8.46%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13.39%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62.0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3204">
                <a:tc>
                  <a:txBody>
                    <a:bodyPr/>
                    <a:lstStyle/>
                    <a:p>
                      <a:pPr algn="l" fontAlgn="t"/>
                      <a:r>
                        <a:rPr lang="en-US" sz="800" u="none" strike="noStrike">
                          <a:effectLst/>
                        </a:rPr>
                        <a:t>Mass Hysteria Entertainment Company, Inc. (OTCPK:MHYS)</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477.94%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0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12.45</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61602">
                <a:tc>
                  <a:txBody>
                    <a:bodyPr/>
                    <a:lstStyle/>
                    <a:p>
                      <a:pPr algn="l" fontAlgn="t"/>
                      <a:r>
                        <a:rPr lang="en-US" sz="800" u="none" strike="noStrike">
                          <a:effectLst/>
                        </a:rPr>
                        <a:t>Medient Studios, Inc. (OTCPK:MDNT)</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0.93</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0.81%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4.84%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99.07%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5.22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3204">
                <a:tc>
                  <a:txBody>
                    <a:bodyPr/>
                    <a:lstStyle/>
                    <a:p>
                      <a:pPr algn="l" fontAlgn="t"/>
                      <a:r>
                        <a:rPr lang="en-US" sz="800" u="none" strike="noStrike">
                          <a:effectLst/>
                        </a:rPr>
                        <a:t>POW! Entertainment, Inc. (OTCPK:POWN)</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it-IT" sz="800" u="none" strike="noStrike">
                          <a:effectLst/>
                        </a:rPr>
                        <a:t>0.94</a:t>
                      </a:r>
                      <a:endParaRPr lang="it-IT"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$0.3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$4.3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9.85%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8.65%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2.03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1602">
                <a:tc>
                  <a:txBody>
                    <a:bodyPr/>
                    <a:lstStyle/>
                    <a:p>
                      <a:pPr algn="l" fontAlgn="t"/>
                      <a:r>
                        <a:rPr lang="en-US" sz="800" u="none" strike="noStrike">
                          <a:effectLst/>
                        </a:rPr>
                        <a:t>MGM Holdings Inc. (OTCPK:MGMB)</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$3,631.7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$3,773.9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$140.7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$3,633.2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3.73%</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3.91%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1,892.6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23204">
                <a:tc>
                  <a:txBody>
                    <a:bodyPr/>
                    <a:lstStyle/>
                    <a:p>
                      <a:pPr algn="l" fontAlgn="t"/>
                      <a:r>
                        <a:rPr lang="en-US" sz="800" u="none" strike="noStrike">
                          <a:effectLst/>
                        </a:rPr>
                        <a:t>Lions Gate Entertainment Corp. (NYSE:LGF)</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$4,719.6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$1,283.2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$6,002.8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$67.2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$5,935.6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6.34%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27.19%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2,597.8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2.28</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3204">
                <a:tc>
                  <a:txBody>
                    <a:bodyPr/>
                    <a:lstStyle/>
                    <a:p>
                      <a:pPr algn="l" fontAlgn="t"/>
                      <a:r>
                        <a:rPr lang="en-US" sz="800" u="none" strike="noStrike">
                          <a:effectLst/>
                        </a:rPr>
                        <a:t>DreamWorks Animation SKG Inc. (NasdaqGS:DWA)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1.32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$2,730.0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$348.3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$3,078.3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$156.4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$2,921.9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5.08%</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12.76%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767.3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3.81</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3204">
                <a:tc>
                  <a:txBody>
                    <a:bodyPr/>
                    <a:lstStyle/>
                    <a:p>
                      <a:pPr algn="l" fontAlgn="t"/>
                      <a:r>
                        <a:rPr lang="en-US" sz="800" u="none" strike="noStrike">
                          <a:effectLst/>
                        </a:rPr>
                        <a:t>Twenty-First Century Fox, Inc. (NasdaqGS:FOXA)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1.28</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$77,743.5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$20,943.0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$98,686.5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$6,681.0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$92,005.5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6.77%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6.15%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26.94%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28,733.0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3.20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23204">
                <a:tc>
                  <a:txBody>
                    <a:bodyPr/>
                    <a:lstStyle/>
                    <a:p>
                      <a:pPr algn="l" fontAlgn="t"/>
                      <a:r>
                        <a:rPr lang="en-US" sz="800" u="none" strike="noStrike">
                          <a:effectLst/>
                        </a:rPr>
                        <a:t>Independent Film Development Corporation (OTCPK:IFLM)</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1.61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2.20%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40.00%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72.35%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1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3.37</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1602">
                <a:tc>
                  <a:txBody>
                    <a:bodyPr/>
                    <a:lstStyle/>
                    <a:p>
                      <a:pPr algn="l" fontAlgn="t"/>
                      <a:r>
                        <a:rPr lang="en-US" sz="800" u="none" strike="noStrike">
                          <a:effectLst/>
                        </a:rPr>
                        <a:t>Odyssey Pictures Corp. (OTCPK:OPIX)</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hr-HR" sz="800" u="none" strike="noStrike">
                          <a:effectLst/>
                        </a:rPr>
                        <a:t>2.60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0.10%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551.12%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0.669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2.90</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61602">
                <a:tc>
                  <a:txBody>
                    <a:bodyPr/>
                    <a:lstStyle/>
                    <a:p>
                      <a:pPr algn="l" fontAlgn="t"/>
                      <a:r>
                        <a:rPr lang="en-US" sz="800" u="none" strike="noStrike">
                          <a:effectLst/>
                        </a:rPr>
                        <a:t>Average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4.68%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129.33%</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4.43</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61602">
                <a:tc>
                  <a:txBody>
                    <a:bodyPr/>
                    <a:lstStyle/>
                    <a:p>
                      <a:pPr algn="l" fontAlgn="t"/>
                      <a:r>
                        <a:rPr lang="en-US" sz="800" u="none" strike="noStrike">
                          <a:effectLst/>
                        </a:rPr>
                        <a:t>Aggregate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$22,822.82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$112,395.45</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 $7,189.43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$105,206.02</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6.40%</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25.48%</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 34,061.4 </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a:effectLst/>
                        </a:rPr>
                        <a:t>3.09</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61602">
                <a:tc>
                  <a:txBody>
                    <a:bodyPr/>
                    <a:lstStyle/>
                    <a:p>
                      <a:pPr algn="l" fontAlgn="t"/>
                      <a:r>
                        <a:rPr lang="en-US" sz="800" u="none" strike="noStrike">
                          <a:effectLst/>
                        </a:rPr>
                        <a:t>Median</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800" u="none" strike="noStrike">
                          <a:effectLst/>
                        </a:rPr>
                        <a:t>1.24</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2.96%</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6.24%</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800" u="none" strike="noStrike">
                          <a:effectLst/>
                        </a:rPr>
                        <a:t>27.06%</a:t>
                      </a:r>
                      <a:endParaRPr lang="is-I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3.05</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84</a:t>
            </a:fld>
            <a:endParaRPr lang="en-US" altLang="en-US" sz="1200">
              <a:solidFill>
                <a:srgbClr val="FFFFFF"/>
              </a:solidFill>
            </a:endParaRPr>
          </a:p>
        </p:txBody>
      </p:sp>
      <p:sp>
        <p:nvSpPr>
          <p:cNvPr id="174084" name="TextBox 6"/>
          <p:cNvSpPr txBox="1">
            <a:spLocks noChangeArrowheads="1"/>
          </p:cNvSpPr>
          <p:nvPr/>
        </p:nvSpPr>
        <p:spPr bwMode="auto">
          <a:xfrm>
            <a:off x="1312332" y="3182933"/>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t>1. Start with the median regression beta (equity beta) of 1.24</a:t>
            </a:r>
          </a:p>
          <a:p>
            <a:r>
              <a:rPr lang="en-US" altLang="en-US" sz="2000" dirty="0"/>
              <a:t>2. </a:t>
            </a:r>
            <a:r>
              <a:rPr lang="en-US" altLang="en-US" sz="2000" dirty="0" err="1"/>
              <a:t>Unlever</a:t>
            </a:r>
            <a:r>
              <a:rPr lang="en-US" altLang="en-US" sz="2000" dirty="0"/>
              <a:t> the beta, using the median gross D/E ratio of 27.06%</a:t>
            </a:r>
          </a:p>
          <a:p>
            <a:r>
              <a:rPr lang="en-US" altLang="en-US" sz="2000" dirty="0"/>
              <a:t>	Gross D/E ratio = 21.30/78.70 = 27.06% </a:t>
            </a:r>
          </a:p>
          <a:p>
            <a:r>
              <a:rPr lang="en-US" altLang="en-US" sz="2000" dirty="0"/>
              <a:t>	Unlevered beta = 1.24/ (1+ (1-.4) (.2706)) = 1.0668</a:t>
            </a:r>
          </a:p>
          <a:p>
            <a:r>
              <a:rPr lang="en-US" altLang="en-US" sz="2000" dirty="0"/>
              <a:t>3. Take out the cash effect, using the median cash/value of 2.96%</a:t>
            </a:r>
          </a:p>
          <a:p>
            <a:r>
              <a:rPr lang="en-US" altLang="en-US" sz="2000" dirty="0"/>
              <a:t>	(.0296) (0) + (1-.0296) (Beta of movie business) = 1.0668</a:t>
            </a:r>
          </a:p>
          <a:p>
            <a:r>
              <a:rPr lang="en-US" altLang="en-US" sz="2000" dirty="0"/>
              <a:t>	Beta of movie business = 1.0668/(1-.0296) = 1.0993</a:t>
            </a:r>
          </a:p>
          <a:p>
            <a:r>
              <a:rPr lang="en-US" altLang="en-US" sz="2000" b="1" dirty="0"/>
              <a:t>Alternatively, you could have used the net debt to equity ratio</a:t>
            </a:r>
          </a:p>
          <a:p>
            <a:r>
              <a:rPr lang="en-US" altLang="en-US" sz="2000" dirty="0"/>
              <a:t>	Net D/E ratio = (21.30-2.96)/78.70 = 23.30%</a:t>
            </a:r>
          </a:p>
          <a:p>
            <a:r>
              <a:rPr lang="en-US" altLang="en-US" sz="2000" dirty="0"/>
              <a:t>	Unlevered beta for movies = 1.24/ (1+(1-.4)(.233)) = 1.0879</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77681307"/>
              </p:ext>
            </p:extLst>
          </p:nvPr>
        </p:nvGraphicFramePr>
        <p:xfrm>
          <a:off x="532606" y="1921931"/>
          <a:ext cx="8087518" cy="1202268"/>
        </p:xfrm>
        <a:graphic>
          <a:graphicData uri="http://schemas.openxmlformats.org/drawingml/2006/table">
            <a:tbl>
              <a:tblPr>
                <a:tableStyleId>{5C22544A-7EE6-4342-B048-85BDC9FD1C3A}</a:tableStyleId>
              </a:tblPr>
              <a:tblGrid>
                <a:gridCol w="2094213">
                  <a:extLst>
                    <a:ext uri="{9D8B030D-6E8A-4147-A177-3AD203B41FA5}">
                      <a16:colId xmlns:a16="http://schemas.microsoft.com/office/drawing/2014/main" val="20000"/>
                    </a:ext>
                  </a:extLst>
                </a:gridCol>
                <a:gridCol w="1198661">
                  <a:extLst>
                    <a:ext uri="{9D8B030D-6E8A-4147-A177-3AD203B41FA5}">
                      <a16:colId xmlns:a16="http://schemas.microsoft.com/office/drawing/2014/main" val="20001"/>
                    </a:ext>
                  </a:extLst>
                </a:gridCol>
                <a:gridCol w="1198661">
                  <a:extLst>
                    <a:ext uri="{9D8B030D-6E8A-4147-A177-3AD203B41FA5}">
                      <a16:colId xmlns:a16="http://schemas.microsoft.com/office/drawing/2014/main" val="20002"/>
                    </a:ext>
                  </a:extLst>
                </a:gridCol>
                <a:gridCol w="1198661">
                  <a:extLst>
                    <a:ext uri="{9D8B030D-6E8A-4147-A177-3AD203B41FA5}">
                      <a16:colId xmlns:a16="http://schemas.microsoft.com/office/drawing/2014/main" val="20003"/>
                    </a:ext>
                  </a:extLst>
                </a:gridCol>
                <a:gridCol w="1198661">
                  <a:extLst>
                    <a:ext uri="{9D8B030D-6E8A-4147-A177-3AD203B41FA5}">
                      <a16:colId xmlns:a16="http://schemas.microsoft.com/office/drawing/2014/main" val="20004"/>
                    </a:ext>
                  </a:extLst>
                </a:gridCol>
                <a:gridCol w="1198661">
                  <a:extLst>
                    <a:ext uri="{9D8B030D-6E8A-4147-A177-3AD203B41FA5}">
                      <a16:colId xmlns:a16="http://schemas.microsoft.com/office/drawing/2014/main" val="20005"/>
                    </a:ext>
                  </a:extLst>
                </a:gridCol>
              </a:tblGrid>
              <a:tr h="300567">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0567">
                <a:tc>
                  <a:txBody>
                    <a:bodyPr/>
                    <a:lstStyle/>
                    <a:p>
                      <a:pPr algn="l" fontAlgn="b"/>
                      <a:r>
                        <a:rPr lang="en-US" sz="1600" u="none" strike="noStrike" dirty="0">
                          <a:effectLst/>
                        </a:rPr>
                        <a:t>Movie Business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97.04</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1.0993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Debt</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21.3</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567">
                <a:tc>
                  <a:txBody>
                    <a:bodyPr/>
                    <a:lstStyle/>
                    <a:p>
                      <a:pPr algn="l" fontAlgn="b"/>
                      <a:r>
                        <a:rPr lang="en-US" sz="1600" u="none" strike="noStrike">
                          <a:effectLst/>
                        </a:rPr>
                        <a:t>Cash Business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2.96</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Equity</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78.7</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1.24</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0567">
                <a:tc>
                  <a:txBody>
                    <a:bodyPr/>
                    <a:lstStyle/>
                    <a:p>
                      <a:pPr algn="l" fontAlgn="b"/>
                      <a:r>
                        <a:rPr lang="en-US" sz="1600" u="none" strike="noStrike">
                          <a:effectLst/>
                        </a:rPr>
                        <a:t>Movie Company</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100</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1.0668</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752601"/>
          <a:ext cx="8153399" cy="3647590"/>
        </p:xfrm>
        <a:graphic>
          <a:graphicData uri="http://schemas.openxmlformats.org/drawingml/2006/table">
            <a:tbl>
              <a:tblPr>
                <a:tableStyleId>{5C22544A-7EE6-4342-B048-85BDC9FD1C3A}</a:tableStyleId>
              </a:tblPr>
              <a:tblGrid>
                <a:gridCol w="1679291">
                  <a:extLst>
                    <a:ext uri="{9D8B030D-6E8A-4147-A177-3AD203B41FA5}">
                      <a16:colId xmlns:a16="http://schemas.microsoft.com/office/drawing/2014/main" val="20000"/>
                    </a:ext>
                  </a:extLst>
                </a:gridCol>
                <a:gridCol w="596590">
                  <a:extLst>
                    <a:ext uri="{9D8B030D-6E8A-4147-A177-3AD203B41FA5}">
                      <a16:colId xmlns:a16="http://schemas.microsoft.com/office/drawing/2014/main" val="20001"/>
                    </a:ext>
                  </a:extLst>
                </a:gridCol>
                <a:gridCol w="618686">
                  <a:extLst>
                    <a:ext uri="{9D8B030D-6E8A-4147-A177-3AD203B41FA5}">
                      <a16:colId xmlns:a16="http://schemas.microsoft.com/office/drawing/2014/main" val="20002"/>
                    </a:ext>
                  </a:extLst>
                </a:gridCol>
                <a:gridCol w="589225">
                  <a:extLst>
                    <a:ext uri="{9D8B030D-6E8A-4147-A177-3AD203B41FA5}">
                      <a16:colId xmlns:a16="http://schemas.microsoft.com/office/drawing/2014/main" val="20003"/>
                    </a:ext>
                  </a:extLst>
                </a:gridCol>
                <a:gridCol w="567129">
                  <a:extLst>
                    <a:ext uri="{9D8B030D-6E8A-4147-A177-3AD203B41FA5}">
                      <a16:colId xmlns:a16="http://schemas.microsoft.com/office/drawing/2014/main" val="20004"/>
                    </a:ext>
                  </a:extLst>
                </a:gridCol>
                <a:gridCol w="522937">
                  <a:extLst>
                    <a:ext uri="{9D8B030D-6E8A-4147-A177-3AD203B41FA5}">
                      <a16:colId xmlns:a16="http://schemas.microsoft.com/office/drawing/2014/main" val="20005"/>
                    </a:ext>
                  </a:extLst>
                </a:gridCol>
                <a:gridCol w="581859">
                  <a:extLst>
                    <a:ext uri="{9D8B030D-6E8A-4147-A177-3AD203B41FA5}">
                      <a16:colId xmlns:a16="http://schemas.microsoft.com/office/drawing/2014/main" val="20006"/>
                    </a:ext>
                  </a:extLst>
                </a:gridCol>
                <a:gridCol w="493476">
                  <a:extLst>
                    <a:ext uri="{9D8B030D-6E8A-4147-A177-3AD203B41FA5}">
                      <a16:colId xmlns:a16="http://schemas.microsoft.com/office/drawing/2014/main" val="20007"/>
                    </a:ext>
                  </a:extLst>
                </a:gridCol>
                <a:gridCol w="552398">
                  <a:extLst>
                    <a:ext uri="{9D8B030D-6E8A-4147-A177-3AD203B41FA5}">
                      <a16:colId xmlns:a16="http://schemas.microsoft.com/office/drawing/2014/main" val="20008"/>
                    </a:ext>
                  </a:extLst>
                </a:gridCol>
                <a:gridCol w="589225">
                  <a:extLst>
                    <a:ext uri="{9D8B030D-6E8A-4147-A177-3AD203B41FA5}">
                      <a16:colId xmlns:a16="http://schemas.microsoft.com/office/drawing/2014/main" val="20009"/>
                    </a:ext>
                  </a:extLst>
                </a:gridCol>
                <a:gridCol w="471380">
                  <a:extLst>
                    <a:ext uri="{9D8B030D-6E8A-4147-A177-3AD203B41FA5}">
                      <a16:colId xmlns:a16="http://schemas.microsoft.com/office/drawing/2014/main" val="20010"/>
                    </a:ext>
                  </a:extLst>
                </a:gridCol>
                <a:gridCol w="471380">
                  <a:extLst>
                    <a:ext uri="{9D8B030D-6E8A-4147-A177-3AD203B41FA5}">
                      <a16:colId xmlns:a16="http://schemas.microsoft.com/office/drawing/2014/main" val="20011"/>
                    </a:ext>
                  </a:extLst>
                </a:gridCol>
                <a:gridCol w="419823">
                  <a:extLst>
                    <a:ext uri="{9D8B030D-6E8A-4147-A177-3AD203B41FA5}">
                      <a16:colId xmlns:a16="http://schemas.microsoft.com/office/drawing/2014/main" val="20012"/>
                    </a:ext>
                  </a:extLst>
                </a:gridCol>
              </a:tblGrid>
              <a:tr h="577152">
                <a:tc>
                  <a:txBody>
                    <a:bodyPr/>
                    <a:lstStyle/>
                    <a:p>
                      <a:pPr algn="l" fontAlgn="b"/>
                      <a:r>
                        <a:rPr lang="en-US" sz="800" u="none" strike="noStrike" dirty="0">
                          <a:effectLst/>
                        </a:rPr>
                        <a:t>Company Name</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dirty="0">
                          <a:effectLst/>
                        </a:rPr>
                        <a:t>Levered Beta</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a:effectLst/>
                        </a:rPr>
                        <a:t>Market Capitalization</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Total Debt including Leases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-Cash</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Enterprise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Cash/Firm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Pre-tax cost of debt</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Marginal tax rate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Gross D/E ratio</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Revenue (Sales)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EV/Sales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1602">
                <a:tc>
                  <a:txBody>
                    <a:bodyPr/>
                    <a:lstStyle/>
                    <a:p>
                      <a:pPr algn="l" fontAlgn="t"/>
                      <a:r>
                        <a:rPr lang="en-US" sz="800" u="none" strike="noStrike">
                          <a:effectLst/>
                        </a:rPr>
                        <a:t>SFX Entertainment Inc. (NasdaqGS:SFXE)</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$738.8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$837.7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$143.6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$694.1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17.14%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8.46%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13.39%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62.0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3204">
                <a:tc>
                  <a:txBody>
                    <a:bodyPr/>
                    <a:lstStyle/>
                    <a:p>
                      <a:pPr algn="l" fontAlgn="t"/>
                      <a:r>
                        <a:rPr lang="en-US" sz="800" u="none" strike="noStrike">
                          <a:effectLst/>
                        </a:rPr>
                        <a:t>Mass Hysteria Entertainment Company, Inc. (OTCPK:MHYS)</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477.94%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0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12.45</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61602">
                <a:tc>
                  <a:txBody>
                    <a:bodyPr/>
                    <a:lstStyle/>
                    <a:p>
                      <a:pPr algn="l" fontAlgn="t"/>
                      <a:r>
                        <a:rPr lang="en-US" sz="800" u="none" strike="noStrike">
                          <a:effectLst/>
                        </a:rPr>
                        <a:t>Medient Studios, Inc. (OTCPK:MDNT)</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0.93</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0.81%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4.84%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99.07%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5.22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3204">
                <a:tc>
                  <a:txBody>
                    <a:bodyPr/>
                    <a:lstStyle/>
                    <a:p>
                      <a:pPr algn="l" fontAlgn="t"/>
                      <a:r>
                        <a:rPr lang="en-US" sz="800" u="none" strike="noStrike">
                          <a:effectLst/>
                        </a:rPr>
                        <a:t>POW! Entertainment, Inc. (OTCPK:POWN)</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it-IT" sz="800" u="none" strike="noStrike">
                          <a:effectLst/>
                        </a:rPr>
                        <a:t>0.94</a:t>
                      </a:r>
                      <a:endParaRPr lang="it-IT"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$0.3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$4.3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9.85%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8.65%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2.03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1602">
                <a:tc>
                  <a:txBody>
                    <a:bodyPr/>
                    <a:lstStyle/>
                    <a:p>
                      <a:pPr algn="l" fontAlgn="t"/>
                      <a:r>
                        <a:rPr lang="en-US" sz="800" u="none" strike="noStrike">
                          <a:effectLst/>
                        </a:rPr>
                        <a:t>MGM Holdings Inc. (OTCPK:MGMB)</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$3,631.7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$3,773.9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$140.7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$3,633.2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3.73%</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3.91%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1,892.6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23204">
                <a:tc>
                  <a:txBody>
                    <a:bodyPr/>
                    <a:lstStyle/>
                    <a:p>
                      <a:pPr algn="l" fontAlgn="t"/>
                      <a:r>
                        <a:rPr lang="en-US" sz="800" u="none" strike="noStrike">
                          <a:effectLst/>
                        </a:rPr>
                        <a:t>Lions Gate Entertainment Corp. (NYSE:LGF)</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$4,719.6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$1,283.2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$6,002.8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$67.2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$5,935.6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6.34%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27.19%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2,597.8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2.28</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3204">
                <a:tc>
                  <a:txBody>
                    <a:bodyPr/>
                    <a:lstStyle/>
                    <a:p>
                      <a:pPr algn="l" fontAlgn="t"/>
                      <a:r>
                        <a:rPr lang="en-US" sz="800" u="none" strike="noStrike">
                          <a:effectLst/>
                        </a:rPr>
                        <a:t>DreamWorks Animation SKG Inc. (NasdaqGS:DWA)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1.32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$2,730.0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$348.3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$3,078.3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$156.4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$2,921.9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5.08%</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12.76%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767.3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3.81</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3204">
                <a:tc>
                  <a:txBody>
                    <a:bodyPr/>
                    <a:lstStyle/>
                    <a:p>
                      <a:pPr algn="l" fontAlgn="t"/>
                      <a:r>
                        <a:rPr lang="en-US" sz="800" u="none" strike="noStrike">
                          <a:effectLst/>
                        </a:rPr>
                        <a:t>Twenty-First Century Fox, Inc. (NasdaqGS:FOXA)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1.28</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$77,743.5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$20,943.0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$98,686.5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$6,681.0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$92,005.5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6.77%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6.15%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26.94%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28,733.0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3.20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23204">
                <a:tc>
                  <a:txBody>
                    <a:bodyPr/>
                    <a:lstStyle/>
                    <a:p>
                      <a:pPr algn="l" fontAlgn="t"/>
                      <a:r>
                        <a:rPr lang="en-US" sz="800" u="none" strike="noStrike">
                          <a:effectLst/>
                        </a:rPr>
                        <a:t>Independent Film Development Corporation (OTCPK:IFLM)</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1.61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2.20%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40.00%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72.35%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1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3.37</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1602">
                <a:tc>
                  <a:txBody>
                    <a:bodyPr/>
                    <a:lstStyle/>
                    <a:p>
                      <a:pPr algn="l" fontAlgn="t"/>
                      <a:r>
                        <a:rPr lang="en-US" sz="800" u="none" strike="noStrike">
                          <a:effectLst/>
                        </a:rPr>
                        <a:t>Odyssey Pictures Corp. (OTCPK:OPIX)</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hr-HR" sz="800" u="none" strike="noStrike">
                          <a:effectLst/>
                        </a:rPr>
                        <a:t>2.60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0.10%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551.12%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0.669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2.90</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61602">
                <a:tc>
                  <a:txBody>
                    <a:bodyPr/>
                    <a:lstStyle/>
                    <a:p>
                      <a:pPr algn="l" fontAlgn="t"/>
                      <a:r>
                        <a:rPr lang="en-US" sz="800" u="none" strike="noStrike">
                          <a:effectLst/>
                        </a:rPr>
                        <a:t>Average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4.68%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129.33%</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4.43</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61602">
                <a:tc>
                  <a:txBody>
                    <a:bodyPr/>
                    <a:lstStyle/>
                    <a:p>
                      <a:pPr algn="l" fontAlgn="t"/>
                      <a:r>
                        <a:rPr lang="en-US" sz="800" u="none" strike="noStrike">
                          <a:effectLst/>
                        </a:rPr>
                        <a:t>Aggregate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$22,822.82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$112,395.45</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 $7,189.43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$105,206.02</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6.40%</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25.48%</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 34,061.4 </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a:effectLst/>
                        </a:rPr>
                        <a:t>3.09</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61602">
                <a:tc>
                  <a:txBody>
                    <a:bodyPr/>
                    <a:lstStyle/>
                    <a:p>
                      <a:pPr algn="l" fontAlgn="t"/>
                      <a:r>
                        <a:rPr lang="en-US" sz="800" u="none" strike="noStrike">
                          <a:effectLst/>
                        </a:rPr>
                        <a:t>Median</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800" u="none" strike="noStrike">
                          <a:effectLst/>
                        </a:rPr>
                        <a:t>1.24</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2.96%</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6.24%</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800" u="none" strike="noStrike">
                          <a:effectLst/>
                        </a:rPr>
                        <a:t>27.06%</a:t>
                      </a:r>
                      <a:endParaRPr lang="is-I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3.05</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5773739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86</a:t>
            </a:fld>
            <a:endParaRPr lang="en-US" altLang="en-US" sz="1200">
              <a:solidFill>
                <a:srgbClr val="FFFFFF"/>
              </a:solidFill>
            </a:endParaRPr>
          </a:p>
        </p:txBody>
      </p:sp>
      <p:sp>
        <p:nvSpPr>
          <p:cNvPr id="174084" name="TextBox 6"/>
          <p:cNvSpPr txBox="1">
            <a:spLocks noChangeArrowheads="1"/>
          </p:cNvSpPr>
          <p:nvPr/>
        </p:nvSpPr>
        <p:spPr bwMode="auto">
          <a:xfrm>
            <a:off x="1312332" y="3182933"/>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t>1. Start with the median regression beta (equity beta) of 1.24</a:t>
            </a:r>
          </a:p>
          <a:p>
            <a:r>
              <a:rPr lang="en-US" altLang="en-US" sz="2000" dirty="0"/>
              <a:t>2. </a:t>
            </a:r>
            <a:r>
              <a:rPr lang="en-US" altLang="en-US" sz="2000" dirty="0" err="1"/>
              <a:t>Unlever</a:t>
            </a:r>
            <a:r>
              <a:rPr lang="en-US" altLang="en-US" sz="2000" dirty="0"/>
              <a:t> the beta, using the median gross D/E ratio of 27.06%</a:t>
            </a:r>
          </a:p>
          <a:p>
            <a:r>
              <a:rPr lang="en-US" altLang="en-US" sz="2000" dirty="0"/>
              <a:t>	Gross D/E ratio = 21.30/78.70 = 27.06% </a:t>
            </a:r>
          </a:p>
          <a:p>
            <a:r>
              <a:rPr lang="en-US" altLang="en-US" sz="2000" dirty="0"/>
              <a:t>	Unlevered beta = 1.24/ (1+ (1-.4) (.2706)) = 1.0668</a:t>
            </a:r>
          </a:p>
          <a:p>
            <a:r>
              <a:rPr lang="en-US" altLang="en-US" sz="2000" dirty="0"/>
              <a:t>3. Take out the cash effect, using the median cash/value of 2.96%</a:t>
            </a:r>
          </a:p>
          <a:p>
            <a:r>
              <a:rPr lang="en-US" altLang="en-US" sz="2000" dirty="0"/>
              <a:t>	(.0296) (0) + (1-.0296) (Beta of movie business) = 1.0668</a:t>
            </a:r>
          </a:p>
          <a:p>
            <a:r>
              <a:rPr lang="en-US" altLang="en-US" sz="2000" dirty="0"/>
              <a:t>	Beta of movie business = 1.0668/(1-.0296) = 1.0993</a:t>
            </a:r>
          </a:p>
          <a:p>
            <a:r>
              <a:rPr lang="en-US" altLang="en-US" sz="2000" b="1" dirty="0"/>
              <a:t>Alternatively, you could have used the net debt to equity ratio</a:t>
            </a:r>
          </a:p>
          <a:p>
            <a:r>
              <a:rPr lang="en-US" altLang="en-US" sz="2000" dirty="0"/>
              <a:t>	Net D/E ratio = (21.30-2.96)/78.70 = 23.30%</a:t>
            </a:r>
          </a:p>
          <a:p>
            <a:r>
              <a:rPr lang="en-US" altLang="en-US" sz="2000" dirty="0"/>
              <a:t>	Unlevered beta for movies = 1.24/ (1+(1-.4)(.233)) = 1.0879</a:t>
            </a:r>
          </a:p>
        </p:txBody>
      </p:sp>
      <p:graphicFrame>
        <p:nvGraphicFramePr>
          <p:cNvPr id="4" name="Content Placeholder 3"/>
          <p:cNvGraphicFramePr>
            <a:graphicFrameLocks noGrp="1"/>
          </p:cNvGraphicFramePr>
          <p:nvPr>
            <p:ph sz="quarter" idx="1"/>
          </p:nvPr>
        </p:nvGraphicFramePr>
        <p:xfrm>
          <a:off x="532606" y="1921931"/>
          <a:ext cx="8087518" cy="1202268"/>
        </p:xfrm>
        <a:graphic>
          <a:graphicData uri="http://schemas.openxmlformats.org/drawingml/2006/table">
            <a:tbl>
              <a:tblPr>
                <a:tableStyleId>{5C22544A-7EE6-4342-B048-85BDC9FD1C3A}</a:tableStyleId>
              </a:tblPr>
              <a:tblGrid>
                <a:gridCol w="2094213">
                  <a:extLst>
                    <a:ext uri="{9D8B030D-6E8A-4147-A177-3AD203B41FA5}">
                      <a16:colId xmlns:a16="http://schemas.microsoft.com/office/drawing/2014/main" val="20000"/>
                    </a:ext>
                  </a:extLst>
                </a:gridCol>
                <a:gridCol w="1198661">
                  <a:extLst>
                    <a:ext uri="{9D8B030D-6E8A-4147-A177-3AD203B41FA5}">
                      <a16:colId xmlns:a16="http://schemas.microsoft.com/office/drawing/2014/main" val="20001"/>
                    </a:ext>
                  </a:extLst>
                </a:gridCol>
                <a:gridCol w="1198661">
                  <a:extLst>
                    <a:ext uri="{9D8B030D-6E8A-4147-A177-3AD203B41FA5}">
                      <a16:colId xmlns:a16="http://schemas.microsoft.com/office/drawing/2014/main" val="20002"/>
                    </a:ext>
                  </a:extLst>
                </a:gridCol>
                <a:gridCol w="1198661">
                  <a:extLst>
                    <a:ext uri="{9D8B030D-6E8A-4147-A177-3AD203B41FA5}">
                      <a16:colId xmlns:a16="http://schemas.microsoft.com/office/drawing/2014/main" val="20003"/>
                    </a:ext>
                  </a:extLst>
                </a:gridCol>
                <a:gridCol w="1198661">
                  <a:extLst>
                    <a:ext uri="{9D8B030D-6E8A-4147-A177-3AD203B41FA5}">
                      <a16:colId xmlns:a16="http://schemas.microsoft.com/office/drawing/2014/main" val="20004"/>
                    </a:ext>
                  </a:extLst>
                </a:gridCol>
                <a:gridCol w="1198661">
                  <a:extLst>
                    <a:ext uri="{9D8B030D-6E8A-4147-A177-3AD203B41FA5}">
                      <a16:colId xmlns:a16="http://schemas.microsoft.com/office/drawing/2014/main" val="20005"/>
                    </a:ext>
                  </a:extLst>
                </a:gridCol>
              </a:tblGrid>
              <a:tr h="300567">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0567">
                <a:tc>
                  <a:txBody>
                    <a:bodyPr/>
                    <a:lstStyle/>
                    <a:p>
                      <a:pPr algn="l" fontAlgn="b"/>
                      <a:r>
                        <a:rPr lang="en-US" sz="1600" u="none" strike="noStrike" dirty="0">
                          <a:effectLst/>
                        </a:rPr>
                        <a:t>Movie Business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97.04</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1.0993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Debt</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21.3</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567">
                <a:tc>
                  <a:txBody>
                    <a:bodyPr/>
                    <a:lstStyle/>
                    <a:p>
                      <a:pPr algn="l" fontAlgn="b"/>
                      <a:r>
                        <a:rPr lang="en-US" sz="1600" u="none" strike="noStrike">
                          <a:effectLst/>
                        </a:rPr>
                        <a:t>Cash Business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2.96</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Equity</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78.7</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1.24</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0567">
                <a:tc>
                  <a:txBody>
                    <a:bodyPr/>
                    <a:lstStyle/>
                    <a:p>
                      <a:pPr algn="l" fontAlgn="b"/>
                      <a:r>
                        <a:rPr lang="en-US" sz="1600" u="none" strike="noStrike">
                          <a:effectLst/>
                        </a:rPr>
                        <a:t>Movie Company</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100</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1.0668</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08888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49"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extLst>
                    <a:ext uri="{9D8B030D-6E8A-4147-A177-3AD203B41FA5}">
                      <a16:colId xmlns:a16="http://schemas.microsoft.com/office/drawing/2014/main" val="20000"/>
                    </a:ext>
                  </a:extLst>
                </a:gridCol>
                <a:gridCol w="947737">
                  <a:extLst>
                    <a:ext uri="{9D8B030D-6E8A-4147-A177-3AD203B41FA5}">
                      <a16:colId xmlns:a16="http://schemas.microsoft.com/office/drawing/2014/main" val="20001"/>
                    </a:ext>
                  </a:extLst>
                </a:gridCol>
                <a:gridCol w="993775">
                  <a:extLst>
                    <a:ext uri="{9D8B030D-6E8A-4147-A177-3AD203B41FA5}">
                      <a16:colId xmlns:a16="http://schemas.microsoft.com/office/drawing/2014/main" val="20002"/>
                    </a:ext>
                  </a:extLst>
                </a:gridCol>
                <a:gridCol w="993775">
                  <a:extLst>
                    <a:ext uri="{9D8B030D-6E8A-4147-A177-3AD203B41FA5}">
                      <a16:colId xmlns:a16="http://schemas.microsoft.com/office/drawing/2014/main" val="20003"/>
                    </a:ext>
                  </a:extLst>
                </a:gridCol>
                <a:gridCol w="995363">
                  <a:extLst>
                    <a:ext uri="{9D8B030D-6E8A-4147-A177-3AD203B41FA5}">
                      <a16:colId xmlns:a16="http://schemas.microsoft.com/office/drawing/2014/main" val="20004"/>
                    </a:ext>
                  </a:extLst>
                </a:gridCol>
                <a:gridCol w="993775">
                  <a:extLst>
                    <a:ext uri="{9D8B030D-6E8A-4147-A177-3AD203B41FA5}">
                      <a16:colId xmlns:a16="http://schemas.microsoft.com/office/drawing/2014/main" val="20005"/>
                    </a:ext>
                  </a:extLst>
                </a:gridCol>
                <a:gridCol w="1039812">
                  <a:extLst>
                    <a:ext uri="{9D8B030D-6E8A-4147-A177-3AD203B41FA5}">
                      <a16:colId xmlns:a16="http://schemas.microsoft.com/office/drawing/2014/main" val="20006"/>
                    </a:ext>
                  </a:extLst>
                </a:gridCol>
                <a:gridCol w="993775">
                  <a:extLst>
                    <a:ext uri="{9D8B030D-6E8A-4147-A177-3AD203B41FA5}">
                      <a16:colId xmlns:a16="http://schemas.microsoft.com/office/drawing/2014/main" val="20007"/>
                    </a:ext>
                  </a:extLst>
                </a:gridCol>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69"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extLst>
                    <a:ext uri="{9D8B030D-6E8A-4147-A177-3AD203B41FA5}">
                      <a16:colId xmlns:a16="http://schemas.microsoft.com/office/drawing/2014/main" val="20000"/>
                    </a:ext>
                  </a:extLst>
                </a:gridCol>
                <a:gridCol w="1260813">
                  <a:extLst>
                    <a:ext uri="{9D8B030D-6E8A-4147-A177-3AD203B41FA5}">
                      <a16:colId xmlns:a16="http://schemas.microsoft.com/office/drawing/2014/main" val="20001"/>
                    </a:ext>
                  </a:extLst>
                </a:gridCol>
                <a:gridCol w="14823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524000">
                  <a:extLst>
                    <a:ext uri="{9D8B030D-6E8A-4147-A177-3AD203B41FA5}">
                      <a16:colId xmlns:a16="http://schemas.microsoft.com/office/drawing/2014/main" val="20005"/>
                    </a:ext>
                  </a:extLst>
                </a:gridCol>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18227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82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182329"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182330"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4324"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184377"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325"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184378"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a:t>
            </a:r>
          </a:p>
        </p:txBody>
      </p:sp>
      <p:sp>
        <p:nvSpPr>
          <p:cNvPr id="1884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8420"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188473"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8421" name="Object 5"/>
          <p:cNvGraphicFramePr>
            <a:graphicFrameLocks noChangeAspect="1"/>
          </p:cNvGraphicFramePr>
          <p:nvPr/>
        </p:nvGraphicFramePr>
        <p:xfrm>
          <a:off x="2362200" y="4724400"/>
          <a:ext cx="5524500" cy="1066800"/>
        </p:xfrm>
        <a:graphic>
          <a:graphicData uri="http://schemas.openxmlformats.org/presentationml/2006/ole">
            <mc:AlternateContent xmlns:mc="http://schemas.openxmlformats.org/markup-compatibility/2006">
              <mc:Choice xmlns:v="urn:schemas-microsoft-com:vml" Requires="v">
                <p:oleObj spid="_x0000_s188474"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7244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192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9251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192516"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194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a:t> Total Beta = Market Beta / Correlation of the sector with the market</a:t>
            </a:r>
          </a:p>
          <a:p>
            <a:pPr eaLnBrk="1" hangingPunct="1">
              <a:buFont typeface="Wingdings" charset="0"/>
              <a:buChar char=""/>
              <a:defRPr/>
            </a:pPr>
            <a:r>
              <a:rPr lang="en-US" dirty="0"/>
              <a:t> In the </a:t>
            </a:r>
            <a:r>
              <a:rPr lang="en-US" dirty="0" err="1"/>
              <a:t>Bookscape</a:t>
            </a:r>
            <a:r>
              <a:rPr lang="en-US" dirty="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a:p>
          <a:p>
            <a:pPr lvl="1" eaLnBrk="1" hangingPunct="1">
              <a:buFont typeface="Wingdings 2" charset="0"/>
              <a:buChar char=""/>
              <a:defRPr/>
            </a:pPr>
            <a:endParaRPr lang="en-US" dirty="0"/>
          </a:p>
          <a:p>
            <a:pPr lvl="1" eaLnBrk="1" hangingPunct="1">
              <a:buFont typeface="Wingdings 2" charset="0"/>
              <a:buChar char=""/>
              <a:defRPr/>
            </a:pPr>
            <a:endParaRPr lang="en-US" dirty="0"/>
          </a:p>
          <a:p>
            <a:pPr lvl="1" eaLnBrk="1" hangingPunct="1">
              <a:buFont typeface="Wingdings 2" charset="0"/>
              <a:buChar char=""/>
              <a:defRPr/>
            </a:pPr>
            <a:r>
              <a:rPr lang="en-US" dirty="0"/>
              <a:t>Total Cost of Equity = 2.75 + 1.6783 (5.5%) = 11.98%</a:t>
            </a:r>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691"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General Rule: Debt generally has the following characteristics:</a:t>
            </a:r>
          </a:p>
          <a:p>
            <a:pPr lvl="1" eaLnBrk="1" hangingPunct="1">
              <a:buFont typeface="Wingdings 2" charset="0"/>
              <a:buChar char=""/>
              <a:defRPr/>
            </a:pPr>
            <a:r>
              <a:rPr lang="en-US" dirty="0"/>
              <a:t>Commitment to make fixed payments in the future</a:t>
            </a:r>
          </a:p>
          <a:p>
            <a:pPr lvl="1" eaLnBrk="1" hangingPunct="1">
              <a:buFont typeface="Wingdings 2" charset="0"/>
              <a:buChar char=""/>
              <a:defRPr/>
            </a:pPr>
            <a:r>
              <a:rPr lang="en-US" dirty="0"/>
              <a:t>The fixed payments are tax deductible</a:t>
            </a:r>
          </a:p>
          <a:p>
            <a:pPr lvl="1" eaLnBrk="1" hangingPunct="1">
              <a:buFont typeface="Wingdings 2" charset="0"/>
              <a:buChar char=""/>
              <a:defRPr/>
            </a:pPr>
            <a:r>
              <a:rPr lang="en-US" dirty="0"/>
              <a:t>Failure to make the payments can lead to either default or loss of control of the firm to the party to whom payments are due.</a:t>
            </a:r>
          </a:p>
          <a:p>
            <a:pPr eaLnBrk="1" hangingPunct="1">
              <a:buFont typeface="Wingdings" charset="0"/>
              <a:buChar char=""/>
              <a:defRPr/>
            </a:pPr>
            <a:r>
              <a:rPr lang="en-US" dirty="0"/>
              <a:t>As a consequence, debt should include</a:t>
            </a:r>
          </a:p>
          <a:p>
            <a:pPr lvl="1" eaLnBrk="1" hangingPunct="1">
              <a:buFont typeface="Wingdings 2" charset="0"/>
              <a:buChar char=""/>
              <a:defRPr/>
            </a:pPr>
            <a:r>
              <a:rPr lang="en-US" dirty="0"/>
              <a:t>Any interest-bearing liability, whether short term or long term.</a:t>
            </a:r>
          </a:p>
          <a:p>
            <a:pPr lvl="1" eaLnBrk="1" hangingPunct="1">
              <a:buFont typeface="Wingdings 2" charset="0"/>
              <a:buChar char=""/>
              <a:defRPr/>
            </a:pPr>
            <a:r>
              <a:rPr lang="en-US" dirty="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a:t>If the firm is rated, use the rating and a typical default spread on bonds with that rating to estimate the cost of debt.</a:t>
            </a:r>
          </a:p>
          <a:p>
            <a:pPr eaLnBrk="1" hangingPunct="1">
              <a:buFont typeface="Wingdings" charset="0"/>
              <a:buChar char=""/>
              <a:defRPr/>
            </a:pPr>
            <a:r>
              <a:rPr lang="en-US" dirty="0"/>
              <a:t>If the firm is not rated, </a:t>
            </a:r>
          </a:p>
          <a:p>
            <a:pPr lvl="1" eaLnBrk="1" hangingPunct="1">
              <a:buFont typeface="Wingdings 2" charset="0"/>
              <a:buChar char=""/>
              <a:defRPr/>
            </a:pPr>
            <a:r>
              <a:rPr lang="en-US" dirty="0"/>
              <a:t>and it has recently borrowed long term from a bank, use the interest rate on the borrowing or</a:t>
            </a:r>
          </a:p>
          <a:p>
            <a:pPr lvl="1" eaLnBrk="1" hangingPunct="1">
              <a:buFont typeface="Wingdings 2" charset="0"/>
              <a:buChar char=""/>
              <a:defRPr/>
            </a:pPr>
            <a:r>
              <a:rPr lang="en-US" dirty="0"/>
              <a:t>estimate a synthetic rating for the company, and use the synthetic rating to arrive at a default spread and a cost of debt</a:t>
            </a:r>
          </a:p>
          <a:p>
            <a:pPr eaLnBrk="1" hangingPunct="1">
              <a:buFont typeface="Wingdings" charset="0"/>
              <a:buChar char=""/>
              <a:defRPr/>
            </a:pPr>
            <a:r>
              <a:rPr lang="en-US" dirty="0"/>
              <a:t>The cost of debt has to be estimated in the same currency as the cost of equity and the cash flows in the valuation.</a:t>
            </a:r>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08900"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208953"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8901"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208954"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four non-financial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0948"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210979"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28"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215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For </a:t>
            </a:r>
            <a:r>
              <a:rPr lang="en-US" dirty="0" err="1"/>
              <a:t>Bookscape</a:t>
            </a:r>
            <a:r>
              <a:rPr lang="en-US" dirty="0"/>
              <a:t>, we will use the synthetic rating (A-) to estimate the cost of debt:</a:t>
            </a:r>
          </a:p>
          <a:p>
            <a:pPr lvl="1" eaLnBrk="1" hangingPunct="1">
              <a:buFont typeface="Wingdings 2" charset="0"/>
              <a:buChar char=""/>
              <a:defRPr/>
            </a:pPr>
            <a:r>
              <a:rPr lang="en-US" dirty="0"/>
              <a:t>Default Spread based upon A- rating = 1.30%</a:t>
            </a:r>
          </a:p>
          <a:p>
            <a:pPr lvl="1" eaLnBrk="1" hangingPunct="1">
              <a:buFont typeface="Wingdings 2" charset="0"/>
              <a:buChar char=""/>
              <a:defRPr/>
            </a:pPr>
            <a:r>
              <a:rPr lang="en-US" dirty="0"/>
              <a:t>Pre-tax cost of debt = </a:t>
            </a:r>
            <a:r>
              <a:rPr lang="en-US" dirty="0" err="1"/>
              <a:t>Riskfree</a:t>
            </a:r>
            <a:r>
              <a:rPr lang="en-US" dirty="0"/>
              <a:t> Rate + Default Spread = 2.75% + 1.30% = 4.05%</a:t>
            </a:r>
          </a:p>
          <a:p>
            <a:pPr lvl="1" eaLnBrk="1" hangingPunct="1">
              <a:buFont typeface="Wingdings 2" charset="0"/>
              <a:buChar char=""/>
              <a:defRPr/>
            </a:pPr>
            <a:r>
              <a:rPr lang="en-US" dirty="0"/>
              <a:t>After-tax cost of debt = Pre-tax cost of debt (1- tax rate) = 4.05% (1-.40) = 2.43%</a:t>
            </a:r>
          </a:p>
          <a:p>
            <a:pPr eaLnBrk="1" hangingPunct="1">
              <a:buFont typeface="Wingdings" charset="0"/>
              <a:buChar char=""/>
              <a:defRPr/>
            </a:pPr>
            <a:r>
              <a:rPr lang="en-US" dirty="0"/>
              <a:t>For the three publicly traded firms that are rated in our sample, we will use the actual bond ratings to estimate the costs of debt.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For Tata Motors, we have a rating of AA- from CRISIL, an Indian bond-rating firm, that measures only company risk. Using that rating:</a:t>
            </a:r>
          </a:p>
          <a:p>
            <a:pPr marL="366713" lvl="1" indent="0">
              <a:buFont typeface="Wingdings 2" charset="0"/>
              <a:buNone/>
              <a:defRPr/>
            </a:pPr>
            <a:r>
              <a:rPr lang="en-US" dirty="0"/>
              <a:t>Cost 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a:t>After-tax cost of debt = 9.62% (1-.3245) = 6.50%</a:t>
            </a:r>
          </a:p>
          <a:p>
            <a:pPr eaLnBrk="1" hangingPunct="1">
              <a:buFont typeface="Wingdings" charset="0"/>
              <a:buChar char=""/>
              <a:defRPr/>
            </a:pPr>
            <a:endParaRPr lang="en-US" dirty="0"/>
          </a:p>
          <a:p>
            <a:pPr marL="0" indent="0" eaLnBrk="1" hangingPunct="1">
              <a:buFont typeface="Wingdings" charset="0"/>
              <a:buNone/>
              <a:defRPr/>
            </a:pPr>
            <a:endParaRPr lang="en-US" dirty="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7092"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217123"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2018</a:t>
            </a: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08264707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In Disney</a:t>
            </a:r>
            <a:r>
              <a:rPr lang="ja-JP" altLang="en-US" sz="1800" dirty="0">
                <a:ea typeface="ＭＳ Ｐゴシック" charset="-128"/>
              </a:rPr>
              <a:t>’</a:t>
            </a:r>
            <a:r>
              <a:rPr lang="en-US" altLang="ja-JP" sz="1800" dirty="0">
                <a:ea typeface="ＭＳ Ｐゴシック" charset="-128"/>
              </a:rPr>
              <a:t>s 2013 financial statements, the debt due over time was footnoted.</a:t>
            </a: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r>
              <a:rPr lang="en-US" altLang="en-US" sz="1800" dirty="0">
                <a:ea typeface="ＭＳ Ｐゴシック" charset="-128"/>
              </a:rPr>
              <a:t>Disney</a:t>
            </a:r>
            <a:r>
              <a:rPr lang="ja-JP" altLang="en-US" sz="1800" dirty="0">
                <a:ea typeface="ＭＳ Ｐゴシック" charset="-128"/>
              </a:rPr>
              <a:t>’</a:t>
            </a:r>
            <a:r>
              <a:rPr lang="en-US" altLang="ja-JP" sz="1800" dirty="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dirty="0">
                <a:ea typeface="ＭＳ Ｐゴシック" charset="-128"/>
              </a:rPr>
              <a:t>Estimated MV of Disney Debt = </a:t>
            </a:r>
          </a:p>
          <a:p>
            <a:pPr eaLnBrk="1" hangingPunct="1">
              <a:lnSpc>
                <a:spcPct val="80000"/>
              </a:lnSpc>
            </a:pPr>
            <a:endParaRPr lang="en-US" altLang="en-US" sz="1800" dirty="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87"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3810000" y="6248400"/>
            <a:ext cx="4647170" cy="338554"/>
          </a:xfrm>
          <a:prstGeom prst="rect">
            <a:avLst/>
          </a:prstGeom>
          <a:noFill/>
        </p:spPr>
        <p:txBody>
          <a:bodyPr wrap="none" rtlCol="0">
            <a:spAutoFit/>
          </a:bodyPr>
          <a:lstStyle/>
          <a:p>
            <a:r>
              <a:rPr lang="en-US" sz="1600" dirty="0"/>
              <a:t>PV of an annuity of $349 million a year for 7.92 years</a:t>
            </a:r>
          </a:p>
        </p:txBody>
      </p:sp>
      <p:cxnSp>
        <p:nvCxnSpPr>
          <p:cNvPr id="5" name="Straight Arrow Connector 4"/>
          <p:cNvCxnSpPr>
            <a:stCxn id="2" idx="0"/>
          </p:cNvCxnSpPr>
          <p:nvPr/>
        </p:nvCxnSpPr>
        <p:spPr>
          <a:xfrm flipH="1" flipV="1">
            <a:off x="4876806" y="5867400"/>
            <a:ext cx="1256779"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64"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Estimate the </a:t>
            </a:r>
          </a:p>
          <a:p>
            <a:pPr lvl="1" eaLnBrk="1" hangingPunct="1">
              <a:buFont typeface="Wingdings 2" charset="0"/>
              <a:buChar char=""/>
              <a:defRPr/>
            </a:pPr>
            <a:r>
              <a:rPr lang="en-US" dirty="0"/>
              <a:t>Market value of equity at your firm and Book Value of equity</a:t>
            </a:r>
          </a:p>
          <a:p>
            <a:pPr lvl="1" eaLnBrk="1" hangingPunct="1">
              <a:buFont typeface="Wingdings 2" charset="0"/>
              <a:buChar char=""/>
              <a:defRPr/>
            </a:pPr>
            <a:r>
              <a:rPr lang="en-US" dirty="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a:t>Estimate the</a:t>
            </a:r>
          </a:p>
          <a:p>
            <a:pPr lvl="1" eaLnBrk="1" hangingPunct="1">
              <a:buFont typeface="Wingdings 2" charset="0"/>
              <a:buChar char=""/>
              <a:defRPr/>
            </a:pPr>
            <a:r>
              <a:rPr lang="en-US" dirty="0"/>
              <a:t>Weights for equity and debt based upon market value</a:t>
            </a:r>
          </a:p>
          <a:p>
            <a:pPr lvl="1" eaLnBrk="1" hangingPunct="1">
              <a:buFont typeface="Wingdings 2" charset="0"/>
              <a:buChar char=""/>
              <a:defRPr/>
            </a:pPr>
            <a:r>
              <a:rPr lang="en-US" dirty="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Equity</a:t>
            </a:r>
          </a:p>
          <a:p>
            <a:pPr lvl="1" eaLnBrk="1" hangingPunct="1">
              <a:buFont typeface="Wingdings 2" charset="0"/>
              <a:buChar char=""/>
              <a:defRPr/>
            </a:pPr>
            <a:r>
              <a:rPr lang="en-US" dirty="0"/>
              <a:t>Cost of Equity = </a:t>
            </a:r>
            <a:r>
              <a:rPr lang="en-US" dirty="0" err="1"/>
              <a:t>Riskfree</a:t>
            </a:r>
            <a:r>
              <a:rPr lang="en-US" dirty="0"/>
              <a:t> rate + Beta * Risk Premium				=  2.75% + 1.0013 (5.76%) =  8.52%</a:t>
            </a:r>
          </a:p>
          <a:p>
            <a:pPr lvl="1" eaLnBrk="1" hangingPunct="1">
              <a:buFont typeface="Wingdings 2" charset="0"/>
              <a:buChar char=""/>
              <a:defRPr/>
            </a:pPr>
            <a:r>
              <a:rPr lang="en-US" dirty="0"/>
              <a:t>Market Value of Equity = 		$121,878 million</a:t>
            </a:r>
          </a:p>
          <a:p>
            <a:pPr lvl="1" eaLnBrk="1" hangingPunct="1">
              <a:buFont typeface="Wingdings 2" charset="0"/>
              <a:buChar char=""/>
              <a:defRPr/>
            </a:pPr>
            <a:r>
              <a:rPr lang="en-US" dirty="0"/>
              <a:t>Equity/(</a:t>
            </a:r>
            <a:r>
              <a:rPr lang="en-US" dirty="0" err="1"/>
              <a:t>Debt+Equity</a:t>
            </a:r>
            <a:r>
              <a:rPr lang="en-US" dirty="0"/>
              <a:t> ) =		88.42%</a:t>
            </a:r>
          </a:p>
          <a:p>
            <a:pPr eaLnBrk="1" hangingPunct="1">
              <a:buFont typeface="Wingdings" charset="0"/>
              <a:buChar char=""/>
              <a:defRPr/>
            </a:pPr>
            <a:r>
              <a:rPr lang="en-US" dirty="0"/>
              <a:t>Debt</a:t>
            </a:r>
          </a:p>
          <a:p>
            <a:pPr lvl="1" eaLnBrk="1" hangingPunct="1">
              <a:buFont typeface="Wingdings 2" charset="0"/>
              <a:buChar char=""/>
              <a:defRPr/>
            </a:pPr>
            <a:r>
              <a:rPr lang="en-US" dirty="0"/>
              <a:t>After-tax Cost of debt =(</a:t>
            </a:r>
            <a:r>
              <a:rPr lang="en-US" dirty="0" err="1"/>
              <a:t>Riskfree</a:t>
            </a:r>
            <a:r>
              <a:rPr lang="en-US" dirty="0"/>
              <a:t> rate + Default Spread) (1-t)</a:t>
            </a:r>
          </a:p>
          <a:p>
            <a:pPr marL="366713" lvl="1" indent="0" eaLnBrk="1" hangingPunct="1">
              <a:buFont typeface="Wingdings 2" charset="0"/>
              <a:buNone/>
              <a:defRPr/>
            </a:pPr>
            <a:r>
              <a:rPr lang="en-US" dirty="0"/>
              <a:t>			=  (2.75%+1%) (1-.361) =	2.40%</a:t>
            </a:r>
          </a:p>
          <a:p>
            <a:pPr lvl="1" eaLnBrk="1" hangingPunct="1">
              <a:buFont typeface="Wingdings 2" charset="0"/>
              <a:buChar char=""/>
              <a:defRPr/>
            </a:pPr>
            <a:r>
              <a:rPr lang="en-US" dirty="0"/>
              <a:t>Market Value of Debt = $13,028+ $2933 =	$  15,961 million</a:t>
            </a:r>
          </a:p>
          <a:p>
            <a:pPr lvl="1" eaLnBrk="1" hangingPunct="1">
              <a:buFont typeface="Wingdings 2" charset="0"/>
              <a:buChar char=""/>
              <a:defRPr/>
            </a:pPr>
            <a:r>
              <a:rPr lang="en-US" dirty="0"/>
              <a:t>Debt/(Debt +Equity) =			11.58%</a:t>
            </a:r>
          </a:p>
          <a:p>
            <a:pPr eaLnBrk="1" hangingPunct="1">
              <a:buFont typeface="Wingdings" charset="0"/>
              <a:buChar char=""/>
              <a:defRPr/>
            </a:pPr>
            <a:r>
              <a:rPr lang="en-US" dirty="0"/>
              <a:t>Cost of Capital = 8.52%(.8842)+ 2.40%(.1158) = 7.81%</a:t>
            </a:r>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r>
              <a:rPr lang="en-US" dirty="0"/>
              <a:t>Vale</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529"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3477"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233530"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rupees:</a:t>
            </a:r>
          </a:p>
          <a:p>
            <a:pPr marL="366713" lvl="1" indent="0">
              <a:buFont typeface="Wingdings 2" charset="0"/>
              <a:buNone/>
              <a:defRPr/>
            </a:pPr>
            <a:r>
              <a:rPr lang="en-US" sz="2000" dirty="0"/>
              <a:t>Cost of capital= 14.49% (1-.2928) + 6.50% (.2928) = 12.15%</a:t>
            </a:r>
          </a:p>
          <a:p>
            <a:pPr>
              <a:buFont typeface="Wingdings" charset="0"/>
              <a:buChar char=""/>
              <a:defRPr/>
            </a:pPr>
            <a:r>
              <a:rPr lang="en-US" sz="2400" dirty="0"/>
              <a:t>For </a:t>
            </a:r>
            <a:r>
              <a:rPr lang="en-US" sz="2400" dirty="0" err="1"/>
              <a:t>Baidu</a:t>
            </a:r>
            <a:r>
              <a:rPr lang="en-US" sz="2400" dirty="0"/>
              <a:t>, we follow the same path to estimate a cost of equity in Chinese RMB:</a:t>
            </a:r>
          </a:p>
          <a:p>
            <a:pPr marL="366713" lvl="1" indent="0">
              <a:buFont typeface="Wingdings 2" charset="0"/>
              <a:buNone/>
              <a:defRPr/>
            </a:pPr>
            <a:r>
              <a:rPr lang="en-US" sz="2000" dirty="0"/>
              <a:t>Cost of capital = 12.91% (1-.0523) + 3.45% (.0523) = 12.42% </a:t>
            </a:r>
          </a:p>
          <a:p>
            <a:pPr>
              <a:buFont typeface="Wingdings" charset="0"/>
              <a:buChar char=""/>
              <a:defRPr/>
            </a:pPr>
            <a:r>
              <a:rPr lang="en-US" sz="2400" dirty="0"/>
              <a:t>For </a:t>
            </a:r>
            <a:r>
              <a:rPr lang="en-US" sz="2400" dirty="0" err="1"/>
              <a:t>Bookscape</a:t>
            </a:r>
            <a:r>
              <a:rPr lang="en-US" sz="2400" dirty="0"/>
              <a:t>, the cost of capital is different depending on whether you look at market or total beta:</a:t>
            </a:r>
          </a:p>
          <a:p>
            <a:pPr marL="0" indent="0">
              <a:buFont typeface="Wingdings" charset="0"/>
              <a:buNone/>
              <a:defRPr/>
            </a:pPr>
            <a:endParaRPr lang="en-US" sz="2400" dirty="0"/>
          </a:p>
        </p:txBody>
      </p:sp>
      <p:sp>
        <p:nvSpPr>
          <p:cNvPr id="2355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5524"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235555"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Based upon the costs of equity and debt that you have estimated, and the weights for each, estimate the cost of capital for your firm. </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How different would your cost of capital have been, if you used book value weights?</a:t>
            </a:r>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a:t>Measuring Investment Returns</a:t>
            </a:r>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36"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83"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30"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a:t>After-tax ROC = EBIT (1-tax rate)/ (BV of debt + BV of Equity-Cash)previous year</a:t>
            </a:r>
          </a:p>
          <a:p>
            <a:pPr eaLnBrk="1" hangingPunct="1">
              <a:buFont typeface="Wingdings" charset="0"/>
              <a:buChar char=""/>
              <a:defRPr/>
            </a:pPr>
            <a:r>
              <a:rPr lang="en-US" dirty="0"/>
              <a:t>For the most recent period for which you have data, compute the return spread earned by your firm:</a:t>
            </a:r>
          </a:p>
          <a:p>
            <a:pPr eaLnBrk="1" hangingPunct="1">
              <a:buFont typeface="Wingdings" charset="0"/>
              <a:buChar char=""/>
              <a:defRPr/>
            </a:pPr>
            <a:r>
              <a:rPr lang="en-US" dirty="0"/>
              <a:t>Return Spread = After-tax ROC - Cost of Capital</a:t>
            </a:r>
          </a:p>
          <a:p>
            <a:pPr eaLnBrk="1" hangingPunct="1">
              <a:buFont typeface="Wingdings" charset="0"/>
              <a:buChar char=""/>
              <a:defRPr/>
            </a:pPr>
            <a:r>
              <a:rPr lang="en-US" dirty="0"/>
              <a:t>For the most recent period, compute the EVA earned by your firm</a:t>
            </a:r>
          </a:p>
          <a:p>
            <a:pPr marL="0" indent="0" algn="ctr" eaLnBrk="1" hangingPunct="1">
              <a:buFont typeface="Wingdings" charset="0"/>
              <a:buNone/>
              <a:defRPr/>
            </a:pPr>
            <a:r>
              <a:rPr lang="en-US" dirty="0"/>
              <a:t>EVA = Return Spread * ((BV of debt + BV of Equity-Cash)previous year</a:t>
            </a:r>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extLst>
                    <a:ext uri="{9D8B030D-6E8A-4147-A177-3AD203B41FA5}">
                      <a16:colId xmlns:a16="http://schemas.microsoft.com/office/drawing/2014/main" val="20000"/>
                    </a:ext>
                  </a:extLst>
                </a:gridCol>
                <a:gridCol w="722313">
                  <a:extLst>
                    <a:ext uri="{9D8B030D-6E8A-4147-A177-3AD203B41FA5}">
                      <a16:colId xmlns:a16="http://schemas.microsoft.com/office/drawing/2014/main" val="20001"/>
                    </a:ext>
                  </a:extLst>
                </a:gridCol>
                <a:gridCol w="615950">
                  <a:extLst>
                    <a:ext uri="{9D8B030D-6E8A-4147-A177-3AD203B41FA5}">
                      <a16:colId xmlns:a16="http://schemas.microsoft.com/office/drawing/2014/main" val="20002"/>
                    </a:ext>
                  </a:extLst>
                </a:gridCol>
                <a:gridCol w="615950">
                  <a:extLst>
                    <a:ext uri="{9D8B030D-6E8A-4147-A177-3AD203B41FA5}">
                      <a16:colId xmlns:a16="http://schemas.microsoft.com/office/drawing/2014/main" val="20003"/>
                    </a:ext>
                  </a:extLst>
                </a:gridCol>
                <a:gridCol w="585787">
                  <a:extLst>
                    <a:ext uri="{9D8B030D-6E8A-4147-A177-3AD203B41FA5}">
                      <a16:colId xmlns:a16="http://schemas.microsoft.com/office/drawing/2014/main" val="20004"/>
                    </a:ext>
                  </a:extLst>
                </a:gridCol>
                <a:gridCol w="525463">
                  <a:extLst>
                    <a:ext uri="{9D8B030D-6E8A-4147-A177-3AD203B41FA5}">
                      <a16:colId xmlns:a16="http://schemas.microsoft.com/office/drawing/2014/main" val="20005"/>
                    </a:ext>
                  </a:extLst>
                </a:gridCol>
                <a:gridCol w="527050">
                  <a:extLst>
                    <a:ext uri="{9D8B030D-6E8A-4147-A177-3AD203B41FA5}">
                      <a16:colId xmlns:a16="http://schemas.microsoft.com/office/drawing/2014/main" val="20006"/>
                    </a:ext>
                  </a:extLst>
                </a:gridCol>
                <a:gridCol w="525462">
                  <a:extLst>
                    <a:ext uri="{9D8B030D-6E8A-4147-A177-3AD203B41FA5}">
                      <a16:colId xmlns:a16="http://schemas.microsoft.com/office/drawing/2014/main" val="20007"/>
                    </a:ext>
                  </a:extLst>
                </a:gridCol>
                <a:gridCol w="525463">
                  <a:extLst>
                    <a:ext uri="{9D8B030D-6E8A-4147-A177-3AD203B41FA5}">
                      <a16:colId xmlns:a16="http://schemas.microsoft.com/office/drawing/2014/main" val="20008"/>
                    </a:ext>
                  </a:extLst>
                </a:gridCol>
                <a:gridCol w="527050">
                  <a:extLst>
                    <a:ext uri="{9D8B030D-6E8A-4147-A177-3AD203B41FA5}">
                      <a16:colId xmlns:a16="http://schemas.microsoft.com/office/drawing/2014/main" val="20009"/>
                    </a:ext>
                  </a:extLst>
                </a:gridCol>
                <a:gridCol w="525462">
                  <a:extLst>
                    <a:ext uri="{9D8B030D-6E8A-4147-A177-3AD203B41FA5}">
                      <a16:colId xmlns:a16="http://schemas.microsoft.com/office/drawing/2014/main" val="20010"/>
                    </a:ext>
                  </a:extLst>
                </a:gridCol>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585788">
                  <a:extLst>
                    <a:ext uri="{9D8B030D-6E8A-4147-A177-3AD203B41FA5}">
                      <a16:colId xmlns:a16="http://schemas.microsoft.com/office/drawing/2014/main" val="20002"/>
                    </a:ext>
                  </a:extLst>
                </a:gridCol>
                <a:gridCol w="585787">
                  <a:extLst>
                    <a:ext uri="{9D8B030D-6E8A-4147-A177-3AD203B41FA5}">
                      <a16:colId xmlns:a16="http://schemas.microsoft.com/office/drawing/2014/main" val="20003"/>
                    </a:ext>
                  </a:extLst>
                </a:gridCol>
                <a:gridCol w="557213">
                  <a:extLst>
                    <a:ext uri="{9D8B030D-6E8A-4147-A177-3AD203B41FA5}">
                      <a16:colId xmlns:a16="http://schemas.microsoft.com/office/drawing/2014/main" val="20004"/>
                    </a:ext>
                  </a:extLst>
                </a:gridCol>
                <a:gridCol w="500062">
                  <a:extLst>
                    <a:ext uri="{9D8B030D-6E8A-4147-A177-3AD203B41FA5}">
                      <a16:colId xmlns:a16="http://schemas.microsoft.com/office/drawing/2014/main" val="20005"/>
                    </a:ext>
                  </a:extLst>
                </a:gridCol>
                <a:gridCol w="500063">
                  <a:extLst>
                    <a:ext uri="{9D8B030D-6E8A-4147-A177-3AD203B41FA5}">
                      <a16:colId xmlns:a16="http://schemas.microsoft.com/office/drawing/2014/main" val="20006"/>
                    </a:ext>
                  </a:extLst>
                </a:gridCol>
                <a:gridCol w="500062">
                  <a:extLst>
                    <a:ext uri="{9D8B030D-6E8A-4147-A177-3AD203B41FA5}">
                      <a16:colId xmlns:a16="http://schemas.microsoft.com/office/drawing/2014/main" val="20007"/>
                    </a:ext>
                  </a:extLst>
                </a:gridCol>
                <a:gridCol w="500063">
                  <a:extLst>
                    <a:ext uri="{9D8B030D-6E8A-4147-A177-3AD203B41FA5}">
                      <a16:colId xmlns:a16="http://schemas.microsoft.com/office/drawing/2014/main" val="20008"/>
                    </a:ext>
                  </a:extLst>
                </a:gridCol>
                <a:gridCol w="500062">
                  <a:extLst>
                    <a:ext uri="{9D8B030D-6E8A-4147-A177-3AD203B41FA5}">
                      <a16:colId xmlns:a16="http://schemas.microsoft.com/office/drawing/2014/main" val="20009"/>
                    </a:ext>
                  </a:extLst>
                </a:gridCol>
                <a:gridCol w="500063">
                  <a:extLst>
                    <a:ext uri="{9D8B030D-6E8A-4147-A177-3AD203B41FA5}">
                      <a16:colId xmlns:a16="http://schemas.microsoft.com/office/drawing/2014/main" val="20010"/>
                    </a:ext>
                  </a:extLst>
                </a:gridCol>
                <a:gridCol w="500062">
                  <a:extLst>
                    <a:ext uri="{9D8B030D-6E8A-4147-A177-3AD203B41FA5}">
                      <a16:colId xmlns:a16="http://schemas.microsoft.com/office/drawing/2014/main" val="20011"/>
                    </a:ext>
                  </a:extLst>
                </a:gridCol>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t>2/</a:t>
            </a:r>
            <a:r>
              <a:rPr lang="en-US" sz="1600" dirty="0">
                <a:solidFill>
                  <a:srgbClr val="000000"/>
                </a:solidFill>
              </a:rPr>
              <a:t>3rd of allocated G&amp;A is fixed.</a:t>
            </a:r>
          </a:p>
          <a:p>
            <a:pPr>
              <a:defRPr/>
            </a:pPr>
            <a:r>
              <a:rPr lang="en-US" sz="1600" dirty="0">
                <a:solidFill>
                  <a:srgbClr val="000000"/>
                </a:solidFill>
              </a:rPr>
              <a:t>Add back this amount (1-t)</a:t>
            </a:r>
          </a:p>
          <a:p>
            <a:pPr>
              <a:defRPr/>
            </a:pPr>
            <a:r>
              <a:rPr lang="en-US" sz="1600" dirty="0">
                <a:solidFill>
                  <a:srgbClr val="000000"/>
                </a:solidFill>
              </a:rPr>
              <a:t>Tax rate = 36.1%</a:t>
            </a:r>
            <a:endParaRPr lang="en-US" dirty="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a:solidFill>
                  <a:srgbClr val="000000"/>
                </a:solidFill>
              </a:rPr>
              <a:t>Expected Exchange </a:t>
            </a:r>
            <a:r>
              <a:rPr lang="en-US" sz="1400" dirty="0" err="1">
                <a:solidFill>
                  <a:srgbClr val="000000"/>
                </a:solidFill>
              </a:rPr>
              <a:t>Rate</a:t>
            </a:r>
            <a:r>
              <a:rPr lang="en-US" sz="1400" baseline="-25000" dirty="0" err="1">
                <a:solidFill>
                  <a:srgbClr val="000000"/>
                </a:solidFill>
              </a:rPr>
              <a:t>t</a:t>
            </a:r>
            <a:r>
              <a:rPr lang="en-US" sz="1400" dirty="0">
                <a:solidFill>
                  <a:srgbClr val="000000"/>
                </a:solidFill>
              </a:rPr>
              <a:t> </a:t>
            </a:r>
          </a:p>
          <a:p>
            <a:pPr marL="0" lvl="1">
              <a:defRPr/>
            </a:pPr>
            <a:r>
              <a:rPr lang="en-US" sz="1400" dirty="0">
                <a:solidFill>
                  <a:srgbClr val="000000"/>
                </a:solidFill>
              </a:rPr>
              <a:t>= Exchange Rate today * (1.09/1.02)</a:t>
            </a:r>
            <a:r>
              <a:rPr lang="en-US" sz="1400" baseline="30000" dirty="0">
                <a:solidFill>
                  <a:srgbClr val="000000"/>
                </a:solidFill>
              </a:rPr>
              <a:t>t</a:t>
            </a:r>
            <a:endParaRPr lang="en-US" sz="1400" dirty="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extLst>
                    <a:ext uri="{9D8B030D-6E8A-4147-A177-3AD203B41FA5}">
                      <a16:colId xmlns:a16="http://schemas.microsoft.com/office/drawing/2014/main" val="20000"/>
                    </a:ext>
                  </a:extLst>
                </a:gridCol>
                <a:gridCol w="1570038">
                  <a:extLst>
                    <a:ext uri="{9D8B030D-6E8A-4147-A177-3AD203B41FA5}">
                      <a16:colId xmlns:a16="http://schemas.microsoft.com/office/drawing/2014/main" val="20001"/>
                    </a:ext>
                  </a:extLst>
                </a:gridCol>
                <a:gridCol w="1550987">
                  <a:extLst>
                    <a:ext uri="{9D8B030D-6E8A-4147-A177-3AD203B41FA5}">
                      <a16:colId xmlns:a16="http://schemas.microsoft.com/office/drawing/2014/main" val="20002"/>
                    </a:ext>
                  </a:extLst>
                </a:gridCol>
                <a:gridCol w="1570038">
                  <a:extLst>
                    <a:ext uri="{9D8B030D-6E8A-4147-A177-3AD203B41FA5}">
                      <a16:colId xmlns:a16="http://schemas.microsoft.com/office/drawing/2014/main" val="20003"/>
                    </a:ext>
                  </a:extLst>
                </a:gridCol>
                <a:gridCol w="1550987">
                  <a:extLst>
                    <a:ext uri="{9D8B030D-6E8A-4147-A177-3AD203B41FA5}">
                      <a16:colId xmlns:a16="http://schemas.microsoft.com/office/drawing/2014/main" val="20004"/>
                    </a:ext>
                  </a:extLst>
                </a:gridCol>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a:t>Revenues may be over estimated (crowds may be smaller and spend less) </a:t>
            </a:r>
          </a:p>
          <a:p>
            <a:pPr marL="823913" lvl="1" indent="-457200" eaLnBrk="1" hangingPunct="1">
              <a:buFont typeface="+mj-lt"/>
              <a:buAutoNum type="alphaLcPeriod"/>
              <a:defRPr/>
            </a:pPr>
            <a:r>
              <a:rPr lang="en-US" dirty="0"/>
              <a:t>Actual costs may be higher than estimated costs</a:t>
            </a:r>
          </a:p>
          <a:p>
            <a:pPr marL="823913" lvl="1" indent="-457200" eaLnBrk="1" hangingPunct="1">
              <a:buFont typeface="+mj-lt"/>
              <a:buAutoNum type="alphaLcPeriod"/>
              <a:defRPr/>
            </a:pPr>
            <a:r>
              <a:rPr lang="en-US" dirty="0"/>
              <a:t>Tax rates may go up</a:t>
            </a:r>
          </a:p>
          <a:p>
            <a:pPr marL="823913" lvl="1" indent="-457200" eaLnBrk="1" hangingPunct="1">
              <a:buFont typeface="+mj-lt"/>
              <a:buAutoNum type="alphaLcPeriod"/>
              <a:defRPr/>
            </a:pPr>
            <a:r>
              <a:rPr lang="en-US" dirty="0"/>
              <a:t>Interest rates may rise</a:t>
            </a:r>
          </a:p>
          <a:p>
            <a:pPr marL="823913" lvl="1" indent="-457200" eaLnBrk="1" hangingPunct="1">
              <a:buFont typeface="+mj-lt"/>
              <a:buAutoNum type="alphaLcPeriod"/>
              <a:defRPr/>
            </a:pPr>
            <a:r>
              <a:rPr lang="en-US" dirty="0"/>
              <a:t>Risk premiums and default spreads may increase</a:t>
            </a:r>
          </a:p>
          <a:p>
            <a:pPr marL="823913" lvl="1" indent="-457200" eaLnBrk="1" hangingPunct="1">
              <a:buFont typeface="+mj-lt"/>
              <a:buAutoNum type="alphaLcPeriod"/>
              <a:defRPr/>
            </a:pPr>
            <a:r>
              <a:rPr lang="en-US" dirty="0"/>
              <a:t>All of the above</a:t>
            </a:r>
          </a:p>
          <a:p>
            <a:pPr eaLnBrk="1" hangingPunct="1">
              <a:buFont typeface="Wingdings" charset="0"/>
              <a:buChar char=""/>
              <a:defRPr/>
            </a:pPr>
            <a:r>
              <a:rPr lang="en-US" dirty="0"/>
              <a:t>How would you respond to this uncertainty?</a:t>
            </a:r>
          </a:p>
          <a:p>
            <a:pPr marL="823913" lvl="1" indent="-457200" eaLnBrk="1" hangingPunct="1">
              <a:buFont typeface="+mj-lt"/>
              <a:buAutoNum type="alphaLcPeriod"/>
              <a:defRPr/>
            </a:pPr>
            <a:r>
              <a:rPr lang="en-US" dirty="0"/>
              <a:t>Will wait for the uncertainty to be resolved</a:t>
            </a:r>
          </a:p>
          <a:p>
            <a:pPr marL="823913" lvl="1" indent="-457200" eaLnBrk="1" hangingPunct="1">
              <a:buFont typeface="+mj-lt"/>
              <a:buAutoNum type="alphaLcPeriod"/>
              <a:defRPr/>
            </a:pPr>
            <a:r>
              <a:rPr lang="en-US" dirty="0"/>
              <a:t>Will not take the investment</a:t>
            </a:r>
          </a:p>
          <a:p>
            <a:pPr marL="823913" lvl="1" indent="-457200" eaLnBrk="1" hangingPunct="1">
              <a:buFont typeface="+mj-lt"/>
              <a:buAutoNum type="alphaLcPeriod"/>
              <a:defRPr/>
            </a:pPr>
            <a:r>
              <a:rPr lang="en-US" dirty="0"/>
              <a:t>Ignore it. </a:t>
            </a:r>
          </a:p>
          <a:p>
            <a:pPr marL="823913" lvl="1" indent="-457200" eaLnBrk="1" hangingPunct="1">
              <a:buFont typeface="+mj-lt"/>
              <a:buAutoNum type="alphaLcPeriod"/>
              <a:defRPr/>
            </a:pPr>
            <a:r>
              <a:rPr lang="en-US" dirty="0"/>
              <a:t>Other</a:t>
            </a:r>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gridCol w="12827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a:t>Disney can reduce the risk in this project by hedging against exchange rate risk. Should it?</a:t>
            </a:r>
          </a:p>
          <a:p>
            <a:pPr marL="514350" indent="-514350">
              <a:buFont typeface="+mj-lt"/>
              <a:buAutoNum type="alphaLcPeriod"/>
              <a:defRPr/>
            </a:pPr>
            <a:r>
              <a:rPr lang="en-US" dirty="0"/>
              <a:t>Yes</a:t>
            </a:r>
          </a:p>
          <a:p>
            <a:pPr marL="514350" indent="-514350">
              <a:buFont typeface="+mj-lt"/>
              <a:buAutoNum type="alphaLcPeriod"/>
              <a:defRPr/>
            </a:pPr>
            <a:r>
              <a:rPr lang="en-US" dirty="0"/>
              <a:t>No</a:t>
            </a:r>
          </a:p>
          <a:p>
            <a:pPr marL="514350" indent="-514350">
              <a:buFont typeface="+mj-lt"/>
              <a:buAutoNum type="alphaLcPeriod"/>
              <a:defRPr/>
            </a:pPr>
            <a:r>
              <a:rPr lang="en-US" dirty="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10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a:t>Capital Structure: The Choices and the Trade off</a:t>
            </a:r>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Assessing the existing financing choices: Disney, Vale, Tata Motors &amp; Baidu</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11299"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311330"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154</a:t>
            </a:fld>
            <a:endParaRPr lang="en-US" altLang="en-US" sz="1200">
              <a:solidFill>
                <a:srgbClr val="FFFFFF"/>
              </a:solidFill>
            </a:endParaRPr>
          </a:p>
        </p:txBody>
      </p:sp>
      <p:graphicFrame>
        <p:nvGraphicFramePr>
          <p:cNvPr id="31539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315427"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Debt Trade off on the Cost of Capital</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160</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443532009"/>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715"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a:extLst>
              <a:ext uri="{FF2B5EF4-FFF2-40B4-BE49-F238E27FC236}">
                <a16:creationId xmlns:a16="http://schemas.microsoft.com/office/drawing/2014/main" id="{A1B2D94C-B750-A94C-B0FB-BA218438D874}"/>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811"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a:t>1. Estimate the Cost of Equity at different levels of debt: </a:t>
            </a:r>
          </a:p>
          <a:p>
            <a:pPr lvl="1" eaLnBrk="1" hangingPunct="1">
              <a:buFont typeface="Wingdings 2" charset="0"/>
              <a:buChar char=""/>
              <a:defRPr/>
            </a:pPr>
            <a:r>
              <a:rPr lang="en-US" dirty="0"/>
              <a:t>Equity will become riskier -&gt; Beta will increase -&gt; Cost of Equity will increase.</a:t>
            </a:r>
          </a:p>
          <a:p>
            <a:pPr lvl="1" eaLnBrk="1" hangingPunct="1">
              <a:buFont typeface="Wingdings 2" charset="0"/>
              <a:buChar char=""/>
              <a:defRPr/>
            </a:pPr>
            <a:r>
              <a:rPr lang="en-US" dirty="0"/>
              <a:t>Estimation will use levered beta calculation</a:t>
            </a:r>
          </a:p>
          <a:p>
            <a:pPr marL="0" indent="0" eaLnBrk="1" hangingPunct="1">
              <a:buFont typeface="Wingdings" charset="0"/>
              <a:buNone/>
              <a:defRPr/>
            </a:pPr>
            <a:r>
              <a:rPr lang="en-US" dirty="0"/>
              <a:t>2. Estimate the Cost of Debt at different levels of debt: </a:t>
            </a:r>
          </a:p>
          <a:p>
            <a:pPr lvl="1" eaLnBrk="1" hangingPunct="1">
              <a:buFont typeface="Wingdings 2" charset="0"/>
              <a:buChar char=""/>
              <a:defRPr/>
            </a:pPr>
            <a:r>
              <a:rPr lang="en-US" dirty="0"/>
              <a:t>Default risk will go up and bond ratings will go down as debt goes up -&gt; Cost of Debt will increase.</a:t>
            </a:r>
          </a:p>
          <a:p>
            <a:pPr lvl="1" eaLnBrk="1" hangingPunct="1">
              <a:buFont typeface="Wingdings 2" charset="0"/>
              <a:buChar char=""/>
              <a:defRPr/>
            </a:pPr>
            <a:r>
              <a:rPr lang="en-US" dirty="0"/>
              <a:t>To estimating bond ratings, we will use the interest coverage ratio (EBIT/Interest expense)</a:t>
            </a:r>
          </a:p>
          <a:p>
            <a:pPr marL="0" indent="0" eaLnBrk="1" hangingPunct="1">
              <a:buFont typeface="Wingdings" charset="0"/>
              <a:buNone/>
              <a:defRPr/>
            </a:pPr>
            <a:r>
              <a:rPr lang="en-US" dirty="0"/>
              <a:t>3. Estimate the Cost of Capital at different levels of debt</a:t>
            </a:r>
          </a:p>
          <a:p>
            <a:pPr marL="0" indent="0" eaLnBrk="1" hangingPunct="1">
              <a:buFont typeface="Wingdings" charset="0"/>
              <a:buNone/>
              <a:defRPr/>
            </a:pPr>
            <a:r>
              <a:rPr lang="en-US" dirty="0"/>
              <a:t>4. Calculate the effect on Firm Value and Stock Price.</a:t>
            </a:r>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907"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54"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40002"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099"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196"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42"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t>it is one way of protecting against downside risk in operating income (so do not do both)</a:t>
            </a:r>
          </a:p>
          <a:p>
            <a:pPr lvl="1" eaLnBrk="1" hangingPunct="1">
              <a:buFont typeface="Wingdings 2" charset="0"/>
              <a:buChar char=""/>
              <a:defRPr/>
            </a:pPr>
            <a:r>
              <a:rPr lang="en-US" dirty="0"/>
              <a:t>a drop in ratings might affect operating income</a:t>
            </a:r>
          </a:p>
          <a:p>
            <a:pPr lvl="1" eaLnBrk="1" hangingPunct="1">
              <a:buFont typeface="Wingdings 2" charset="0"/>
              <a:buChar char=""/>
              <a:defRPr/>
            </a:pPr>
            <a:r>
              <a:rPr lang="en-US" dirty="0"/>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t>The cost of a rating constraint is the difference between the unconstrained value and the value of the firm with the constraint.</a:t>
            </a:r>
          </a:p>
          <a:p>
            <a:pPr lvl="1" eaLnBrk="1" hangingPunct="1">
              <a:buFont typeface="Wingdings 2" charset="0"/>
              <a:buChar char=""/>
              <a:defRPr/>
            </a:pPr>
            <a:r>
              <a:rPr lang="en-US" dirty="0"/>
              <a:t>Managers need to be made aware of the costs of the constraints they impose.</a:t>
            </a:r>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35840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Tata Motors looks like it is over levered (29% actual versus 20% optimal), perhaps because it is drawing on the debt capacity of other companies in the Tata Group.</a:t>
            </a:r>
          </a:p>
        </p:txBody>
      </p:sp>
      <p:sp>
        <p:nvSpPr>
          <p:cNvPr id="358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840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358435"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045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360505"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5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360506"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045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Replacing Vale’s current operating income with the average over the last three years pushes up the optimal to 50%.</a:t>
            </a:r>
          </a:p>
        </p:txBody>
      </p:sp>
    </p:spTree>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3624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249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362531"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250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36454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64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454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364581"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firm value is maximized (and the cost of capital is minimized) at a debt ratio of 30%. At its existing debt ratio of 27.81%, Bookscape is at its optimal. </a:t>
            </a:r>
          </a:p>
        </p:txBody>
      </p:sp>
      <p:sp>
        <p:nvSpPr>
          <p:cNvPr id="36455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Debt value of leases = $12,136 million (only debt)</a:t>
            </a:r>
          </a:p>
          <a:p>
            <a:r>
              <a:rPr lang="en-US" altLang="en-US" sz="1600"/>
              <a:t>Estimated market value of equity = Net Income * Average PE for Publicly Traded Book Retailers = 1.575 * 20 = $31.5 million 	</a:t>
            </a:r>
          </a:p>
          <a:p>
            <a:r>
              <a:rPr lang="en-US" altLang="en-US" sz="1600"/>
              <a:t>Debt ratio = 12,136/(12,136+31,500) = 27.81% </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A3EA-EF79-3544-89EC-A672BE3783EA}"/>
              </a:ext>
            </a:extLst>
          </p:cNvPr>
          <p:cNvSpPr>
            <a:spLocks noGrp="1"/>
          </p:cNvSpPr>
          <p:nvPr>
            <p:ph type="title"/>
          </p:nvPr>
        </p:nvSpPr>
        <p:spPr/>
        <p:txBody>
          <a:bodyPr/>
          <a:lstStyle/>
          <a:p>
            <a:r>
              <a:rPr lang="en-US" dirty="0"/>
              <a:t>The US Tax Reform Act of 2017: Effects on the Optimal Debt Ratio</a:t>
            </a:r>
          </a:p>
        </p:txBody>
      </p:sp>
      <p:sp>
        <p:nvSpPr>
          <p:cNvPr id="3" name="Content Placeholder 2">
            <a:extLst>
              <a:ext uri="{FF2B5EF4-FFF2-40B4-BE49-F238E27FC236}">
                <a16:creationId xmlns:a16="http://schemas.microsoft.com/office/drawing/2014/main" id="{2A0B85E2-9315-2C40-8D8E-F338E2AC3AA5}"/>
              </a:ext>
            </a:extLst>
          </p:cNvPr>
          <p:cNvSpPr>
            <a:spLocks noGrp="1"/>
          </p:cNvSpPr>
          <p:nvPr>
            <p:ph sz="quarter" idx="1"/>
          </p:nvPr>
        </p:nvSpPr>
        <p:spPr/>
        <p:txBody>
          <a:bodyPr>
            <a:normAutofit fontScale="85000" lnSpcReduction="20000"/>
          </a:bodyPr>
          <a:lstStyle/>
          <a:p>
            <a:r>
              <a:rPr lang="en-US" u="sng" dirty="0"/>
              <a:t>Change in marginal tax rate</a:t>
            </a:r>
            <a:r>
              <a:rPr lang="en-US" dirty="0"/>
              <a:t>: The marginal federal tax rate for US companies on US income has been lowered from 35% to 20%. </a:t>
            </a:r>
            <a:r>
              <a:rPr lang="en-US" b="1" dirty="0"/>
              <a:t>Holding all else constant, that will lower the optimal debt ratio for all firms.</a:t>
            </a:r>
          </a:p>
          <a:p>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None/>
            </a:pPr>
            <a:r>
              <a:rPr lang="en-US" dirty="0"/>
              <a:t>Tax rate if Interest Expense&gt; 30% of EBITDA </a:t>
            </a:r>
          </a:p>
          <a:p>
            <a:pPr marL="366713" lvl="1" indent="0">
              <a:buNone/>
            </a:pPr>
            <a:r>
              <a:rPr lang="en-US" dirty="0"/>
              <a:t>= Marginal Tax rate * (.30*EBITDA)/ Interest Expense</a:t>
            </a:r>
          </a:p>
        </p:txBody>
      </p:sp>
      <p:sp>
        <p:nvSpPr>
          <p:cNvPr id="4" name="Footer Placeholder 3">
            <a:extLst>
              <a:ext uri="{FF2B5EF4-FFF2-40B4-BE49-F238E27FC236}">
                <a16:creationId xmlns:a16="http://schemas.microsoft.com/office/drawing/2014/main" id="{DBB73FE8-46B0-7F45-9BED-07FD9C5D5C2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533AF1A-0BA1-CC41-BC2D-B5566EC5C9A5}"/>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180</a:t>
            </a:fld>
            <a:endParaRPr lang="en-US" altLang="en-US"/>
          </a:p>
        </p:txBody>
      </p:sp>
    </p:spTree>
    <p:extLst>
      <p:ext uri="{BB962C8B-B14F-4D97-AF65-F5344CB8AC3E}">
        <p14:creationId xmlns:p14="http://schemas.microsoft.com/office/powerpoint/2010/main" val="196201346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1AAB-565A-C54A-B714-D4A1848A07DE}"/>
              </a:ext>
            </a:extLst>
          </p:cNvPr>
          <p:cNvSpPr>
            <a:spLocks noGrp="1"/>
          </p:cNvSpPr>
          <p:nvPr>
            <p:ph type="title"/>
          </p:nvPr>
        </p:nvSpPr>
        <p:spPr/>
        <p:txBody>
          <a:bodyPr/>
          <a:lstStyle/>
          <a:p>
            <a:r>
              <a:rPr lang="en-US" dirty="0"/>
              <a:t>Effect on tax code on Debt Impact: Disney in 2018</a:t>
            </a:r>
          </a:p>
        </p:txBody>
      </p:sp>
      <p:sp>
        <p:nvSpPr>
          <p:cNvPr id="4" name="Footer Placeholder 3">
            <a:extLst>
              <a:ext uri="{FF2B5EF4-FFF2-40B4-BE49-F238E27FC236}">
                <a16:creationId xmlns:a16="http://schemas.microsoft.com/office/drawing/2014/main" id="{7D0FA60F-EDBB-094B-B801-A4C0AA2CF2B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666B96F-9646-3E4E-BB64-F3396F79652C}"/>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181</a:t>
            </a:fld>
            <a:endParaRPr lang="en-US" altLang="en-US"/>
          </a:p>
        </p:txBody>
      </p:sp>
      <p:pic>
        <p:nvPicPr>
          <p:cNvPr id="9" name="Content Placeholder 8">
            <a:extLst>
              <a:ext uri="{FF2B5EF4-FFF2-40B4-BE49-F238E27FC236}">
                <a16:creationId xmlns:a16="http://schemas.microsoft.com/office/drawing/2014/main" id="{26293015-0EBA-4549-A8F9-6AA42EF0ADA7}"/>
              </a:ext>
            </a:extLst>
          </p:cNvPr>
          <p:cNvPicPr>
            <a:picLocks noGrp="1" noChangeAspect="1"/>
          </p:cNvPicPr>
          <p:nvPr>
            <p:ph sz="quarter" idx="1"/>
          </p:nvPr>
        </p:nvPicPr>
        <p:blipFill>
          <a:blip r:embed="rId3"/>
          <a:stretch>
            <a:fillRect/>
          </a:stretch>
        </p:blipFill>
        <p:spPr>
          <a:xfrm>
            <a:off x="1551905" y="1600200"/>
            <a:ext cx="6275140" cy="4495800"/>
          </a:xfrm>
          <a:prstGeom prst="rect">
            <a:avLst/>
          </a:prstGeom>
        </p:spPr>
      </p:pic>
    </p:spTree>
    <p:extLst>
      <p:ext uri="{BB962C8B-B14F-4D97-AF65-F5344CB8AC3E}">
        <p14:creationId xmlns:p14="http://schemas.microsoft.com/office/powerpoint/2010/main" val="68586917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An Alternative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en-US" sz="1900">
                <a:ea typeface="ＭＳ Ｐゴシック" charset="-128"/>
              </a:rPr>
              <a:t>Loans outstanding after Expansion		= $ 150 million</a:t>
            </a:r>
          </a:p>
          <a:p>
            <a:pPr marL="366713" lvl="1" indent="0" eaLnBrk="1" hangingPunct="1">
              <a:lnSpc>
                <a:spcPct val="80000"/>
              </a:lnSpc>
              <a:buFont typeface="Wingdings 2" charset="2"/>
              <a:buNone/>
            </a:pPr>
            <a:r>
              <a:rPr lang="en-US" altLang="en-US" sz="1900">
                <a:ea typeface="ＭＳ Ｐゴシック" charset="-128"/>
              </a:rPr>
              <a:t>Equity after expansion		= 7% of $150	 =  $10.5 million</a:t>
            </a:r>
          </a:p>
          <a:p>
            <a:pPr marL="366713" lvl="1" indent="0" eaLnBrk="1" hangingPunct="1">
              <a:lnSpc>
                <a:spcPct val="80000"/>
              </a:lnSpc>
              <a:buFont typeface="Wingdings 2" charset="2"/>
              <a:buNone/>
            </a:pPr>
            <a:r>
              <a:rPr lang="en-US" altLang="en-US" sz="1900">
                <a:ea typeface="ＭＳ Ｐゴシック" charset="-128"/>
              </a:rPr>
              <a:t>Existing Equity 				= $  6.0 million</a:t>
            </a:r>
          </a:p>
          <a:p>
            <a:pPr marL="366713" lvl="1" indent="0" eaLnBrk="1" hangingPunct="1">
              <a:lnSpc>
                <a:spcPct val="80000"/>
              </a:lnSpc>
              <a:buFont typeface="Wingdings 2" charset="2"/>
              <a:buNone/>
            </a:pPr>
            <a:r>
              <a:rPr lang="en-US" altLang="en-US" sz="1900">
                <a:ea typeface="ＭＳ Ｐゴシック" charset="-128"/>
              </a:rPr>
              <a:t>New Equity needed 				= $ 4.5 million</a:t>
            </a:r>
          </a:p>
          <a:p>
            <a:pPr eaLnBrk="1" hangingPunct="1">
              <a:lnSpc>
                <a:spcPct val="80000"/>
              </a:lnSpc>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pPr>
            <a:r>
              <a:rPr lang="en-US" altLang="en-US" sz="190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en-US" sz="190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dividends: More dividends -&gt; More external equity</a:t>
            </a:r>
          </a:p>
        </p:txBody>
      </p:sp>
      <p:sp>
        <p:nvSpPr>
          <p:cNvPr id="366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75"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722" name="Document" r:id="rId4" imgW="5625893" imgH="1638240" progId="Word.Document.12">
                  <p:embed/>
                </p:oleObj>
              </mc:Choice>
              <mc:Fallback>
                <p:oleObj name="Document" r:id="rId4" imgW="5625893" imgH="163824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a:t>Operating risk enters the cost of capital approach in two places:</a:t>
            </a:r>
          </a:p>
          <a:p>
            <a:pPr lvl="1" eaLnBrk="1" hangingPunct="1">
              <a:buFont typeface="Wingdings 2" charset="0"/>
              <a:buChar char=""/>
              <a:defRPr/>
            </a:pPr>
            <a:r>
              <a:rPr lang="en-US" dirty="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a:t>Bond ratings: For any given level of operating income, firms that face more risk in operations will have lower ratings. The ratings are based upon normalized income.</a:t>
            </a:r>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27907334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62" name="Document" r:id="rId4" imgW="6311668" imgH="2971691" progId="Word.Document.12">
                  <p:embed/>
                </p:oleObj>
              </mc:Choice>
              <mc:Fallback>
                <p:oleObj name="Document" r:id="rId4" imgW="6311668" imgH="2971691"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At the end of the analysis of financing mix (using whatever tool or tools you choose to use), you can come to one of three conclusions:</a:t>
            </a:r>
          </a:p>
          <a:p>
            <a:pPr lvl="1" eaLnBrk="1" hangingPunct="1">
              <a:buFont typeface="Wingdings 2" charset="0"/>
              <a:buChar char=""/>
              <a:defRPr/>
            </a:pPr>
            <a:r>
              <a:rPr lang="en-US" dirty="0"/>
              <a:t>The firm has the right financing mix</a:t>
            </a:r>
          </a:p>
          <a:p>
            <a:pPr lvl="1" eaLnBrk="1" hangingPunct="1">
              <a:buFont typeface="Wingdings 2" charset="0"/>
              <a:buChar char=""/>
              <a:defRPr/>
            </a:pPr>
            <a:r>
              <a:rPr lang="en-US" dirty="0"/>
              <a:t>It has too little debt (it is under levered)</a:t>
            </a:r>
          </a:p>
          <a:p>
            <a:pPr lvl="1" eaLnBrk="1" hangingPunct="1">
              <a:buFont typeface="Wingdings 2" charset="0"/>
              <a:buChar char=""/>
              <a:defRPr/>
            </a:pPr>
            <a:r>
              <a:rPr lang="en-US" dirty="0"/>
              <a:t>It has too much debt (it is over levered)</a:t>
            </a:r>
          </a:p>
          <a:p>
            <a:pPr eaLnBrk="1" hangingPunct="1">
              <a:buFont typeface="Wingdings" charset="0"/>
              <a:buChar char=""/>
              <a:defRPr/>
            </a:pPr>
            <a:r>
              <a:rPr lang="en-US" dirty="0"/>
              <a:t>The next step in the process is</a:t>
            </a:r>
          </a:p>
          <a:p>
            <a:pPr lvl="1" eaLnBrk="1" hangingPunct="1">
              <a:buFont typeface="Wingdings 2" charset="0"/>
              <a:buChar char=""/>
              <a:defRPr/>
            </a:pPr>
            <a:r>
              <a:rPr lang="en-US" dirty="0"/>
              <a:t>Deciding how much quickly or gradually the firm should move to its optimal</a:t>
            </a:r>
          </a:p>
          <a:p>
            <a:pPr lvl="1" eaLnBrk="1" hangingPunct="1">
              <a:buFont typeface="Wingdings 2" charset="0"/>
              <a:buChar char=""/>
              <a:defRPr/>
            </a:pPr>
            <a:r>
              <a:rPr lang="en-US" dirty="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Trust preferred stock has</a:t>
            </a:r>
          </a:p>
          <a:p>
            <a:pPr lvl="1" eaLnBrk="1" hangingPunct="1">
              <a:buFont typeface="Wingdings 2" charset="0"/>
              <a:buChar char=""/>
              <a:defRPr/>
            </a:pPr>
            <a:r>
              <a:rPr lang="en-US" dirty="0"/>
              <a:t>A fixed dividend payment, specified at the time of the issue</a:t>
            </a:r>
          </a:p>
          <a:p>
            <a:pPr lvl="1" eaLnBrk="1" hangingPunct="1">
              <a:buFont typeface="Wingdings 2" charset="0"/>
              <a:buChar char=""/>
              <a:defRPr/>
            </a:pPr>
            <a:r>
              <a:rPr lang="en-US" dirty="0"/>
              <a:t>That is tax deductible</a:t>
            </a:r>
          </a:p>
          <a:p>
            <a:pPr lvl="1" eaLnBrk="1" hangingPunct="1">
              <a:buFont typeface="Wingdings 2" charset="0"/>
              <a:buChar char=""/>
              <a:defRPr/>
            </a:pPr>
            <a:r>
              <a:rPr lang="en-US" dirty="0"/>
              <a:t>And failing to make the payment can cause ? (Can it cause default?)</a:t>
            </a:r>
          </a:p>
          <a:p>
            <a:pPr eaLnBrk="1" hangingPunct="1">
              <a:buFont typeface="Wingdings" charset="0"/>
              <a:buChar char=""/>
              <a:defRPr/>
            </a:pPr>
            <a:r>
              <a:rPr lang="en-US" dirty="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a:t>A firm that is under levered, but has a rating constraint that would be violated if it moved to its optimal</a:t>
            </a:r>
          </a:p>
          <a:p>
            <a:pPr marL="823913" lvl="1" indent="-457200" eaLnBrk="1" hangingPunct="1">
              <a:buFont typeface="+mj-lt"/>
              <a:buAutoNum type="alphaLcPeriod"/>
              <a:defRPr/>
            </a:pPr>
            <a:r>
              <a:rPr lang="en-US" dirty="0"/>
              <a:t>A firm that is over levered that is unable to issue debt because of the rating agency concerns.</a:t>
            </a:r>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38" name="Document" r:id="rId4" imgW="8382000" imgH="4953000" progId="Word.Document.12">
                  <p:embed/>
                </p:oleObj>
              </mc:Choice>
              <mc:Fallback>
                <p:oleObj name="Document" r:id="rId4" imgW="8382000" imgH="4953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a:t>Duration (long term or short term)</a:t>
            </a:r>
          </a:p>
          <a:p>
            <a:pPr marL="823913" lvl="1" indent="-457200" eaLnBrk="1" hangingPunct="1">
              <a:buFont typeface="+mj-lt"/>
              <a:buAutoNum type="alphaLcPeriod"/>
              <a:defRPr/>
            </a:pPr>
            <a:r>
              <a:rPr lang="en-US" dirty="0"/>
              <a:t>Currency</a:t>
            </a:r>
          </a:p>
          <a:p>
            <a:pPr marL="823913" lvl="1" indent="-457200" eaLnBrk="1" hangingPunct="1">
              <a:buFont typeface="+mj-lt"/>
              <a:buAutoNum type="alphaLcPeriod"/>
              <a:defRPr/>
            </a:pPr>
            <a:r>
              <a:rPr lang="en-US" dirty="0"/>
              <a:t>Fixed or Floating rate</a:t>
            </a:r>
          </a:p>
          <a:p>
            <a:pPr marL="823913" lvl="1" indent="-457200" eaLnBrk="1" hangingPunct="1">
              <a:buFont typeface="+mj-lt"/>
              <a:buAutoNum type="alphaLcPeriod"/>
              <a:defRPr/>
            </a:pPr>
            <a:r>
              <a:rPr lang="en-US" dirty="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a:t>Returning Cash to the Owners: Dividend Policy</a:t>
            </a:r>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7">
            <a:extLst>
              <a:ext uri="{FF2B5EF4-FFF2-40B4-BE49-F238E27FC236}">
                <a16:creationId xmlns:a16="http://schemas.microsoft.com/office/drawing/2014/main" id="{982B45C5-CECC-D446-8937-07D86FD294C5}"/>
              </a:ext>
            </a:extLst>
          </p:cNvPr>
          <p:cNvGraphicFramePr>
            <a:graphicFrameLocks noGrp="1"/>
          </p:cNvGraphicFramePr>
          <p:nvPr>
            <p:ph sz="quarter" idx="1"/>
            <p:extLst>
              <p:ext uri="{D42A27DB-BD31-4B8C-83A1-F6EECF244321}">
                <p14:modId xmlns:p14="http://schemas.microsoft.com/office/powerpoint/2010/main" val="208044096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6">
            <a:extLst>
              <a:ext uri="{FF2B5EF4-FFF2-40B4-BE49-F238E27FC236}">
                <a16:creationId xmlns:a16="http://schemas.microsoft.com/office/drawing/2014/main" id="{C2CFA2CE-EB36-6540-B16C-B3C21B95E376}"/>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7">
            <a:extLst>
              <a:ext uri="{FF2B5EF4-FFF2-40B4-BE49-F238E27FC236}">
                <a16:creationId xmlns:a16="http://schemas.microsoft.com/office/drawing/2014/main" id="{C31569FF-F43F-044B-B343-EF1C860F9945}"/>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2018</a:t>
            </a: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213</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A6CE22DB-A861-244F-9747-10E7B8640B8C}"/>
              </a:ext>
            </a:extLst>
          </p:cNvPr>
          <p:cNvPicPr>
            <a:picLocks noGrp="1" noChangeAspect="1"/>
          </p:cNvPicPr>
          <p:nvPr>
            <p:ph sz="quarter" idx="1"/>
          </p:nvPr>
        </p:nvPicPr>
        <p:blipFill>
          <a:blip r:embed="rId3"/>
          <a:stretch>
            <a:fillRect/>
          </a:stretch>
        </p:blipFill>
        <p:spPr>
          <a:xfrm>
            <a:off x="1363831" y="1600200"/>
            <a:ext cx="6495712" cy="4648200"/>
          </a:xfrm>
          <a:prstGeom prst="rect">
            <a:avLst/>
          </a:prstGeom>
        </p:spPr>
      </p:pic>
    </p:spTree>
    <p:extLst>
      <p:ext uri="{BB962C8B-B14F-4D97-AF65-F5344CB8AC3E}">
        <p14:creationId xmlns:p14="http://schemas.microsoft.com/office/powerpoint/2010/main" val="183144001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2018</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E46A9474-6AB3-AF4A-A683-CC954878C3BC}"/>
              </a:ext>
            </a:extLst>
          </p:cNvPr>
          <p:cNvPicPr>
            <a:picLocks noGrp="1" noChangeAspect="1"/>
          </p:cNvPicPr>
          <p:nvPr>
            <p:ph sz="quarter" idx="1"/>
          </p:nvPr>
        </p:nvPicPr>
        <p:blipFill>
          <a:blip r:embed="rId3"/>
          <a:stretch>
            <a:fillRect/>
          </a:stretch>
        </p:blipFill>
        <p:spPr>
          <a:xfrm>
            <a:off x="1066800" y="1676399"/>
            <a:ext cx="6705600" cy="4998497"/>
          </a:xfrm>
          <a:prstGeom prst="rect">
            <a:avLst/>
          </a:prstGeom>
        </p:spPr>
      </p:pic>
    </p:spTree>
    <p:extLst>
      <p:ext uri="{BB962C8B-B14F-4D97-AF65-F5344CB8AC3E}">
        <p14:creationId xmlns:p14="http://schemas.microsoft.com/office/powerpoint/2010/main" val="328379971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209"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Dividend Policy: Disney et al.</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36227" name="Content Placeholder 6"/>
          <p:cNvGraphicFramePr>
            <a:graphicFrameLocks noGrp="1" noChangeAspect="1"/>
          </p:cNvGraphicFramePr>
          <p:nvPr>
            <p:ph sz="quarter" idx="1"/>
          </p:nvPr>
        </p:nvGraphicFramePr>
        <p:xfrm>
          <a:off x="381000" y="1905000"/>
          <a:ext cx="8936038" cy="2057400"/>
        </p:xfrm>
        <a:graphic>
          <a:graphicData uri="http://schemas.openxmlformats.org/presentationml/2006/ole">
            <mc:AlternateContent xmlns:mc="http://schemas.openxmlformats.org/markup-compatibility/2006">
              <mc:Choice xmlns:v="urn:schemas-microsoft-com:vml" Requires="v">
                <p:oleObj spid="_x0000_s436258"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905000"/>
                        <a:ext cx="8936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t>Dividends are bad, and increasing dividends will reduce value</a:t>
            </a:r>
          </a:p>
          <a:p>
            <a:pPr marL="0" indent="0" eaLnBrk="1" hangingPunct="1">
              <a:buFont typeface="Wingdings" charset="0"/>
              <a:buNone/>
              <a:defRPr/>
            </a:pPr>
            <a:r>
              <a:rPr lang="en-US" dirty="0"/>
              <a:t>3. If dividends create a tax advantage for investors (relative to capital gains) and/or stockholders like dividends</a:t>
            </a:r>
          </a:p>
          <a:p>
            <a:pPr marL="366713" lvl="1" indent="0" eaLnBrk="1" hangingPunct="1">
              <a:buFont typeface="Wingdings 2" charset="0"/>
              <a:buNone/>
              <a:defRPr/>
            </a:pPr>
            <a:r>
              <a:rPr lang="en-US" b="1" dirty="0"/>
              <a:t>Dividends are good, and increasing dividends will increase value</a:t>
            </a:r>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153400" cy="1519259"/>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en-US">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52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077200" cy="181610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Current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Asset Base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439,851 €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453,047 €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480,637 €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495,056 €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509,908 €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Capital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Tier 1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72,487 €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74,662 €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76,902 €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79,209 €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81,585 €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Book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78,940 €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81,115 €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83,355 €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85,662 €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88,038 €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ROE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6.18%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584 €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2,072 €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3,642 €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5,298 €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-1,528 €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1,403 €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2,991 €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452710"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Deutsche Bank: FCFE estimates (November 2013)</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nvPr>
        </p:nvGraphicFramePr>
        <p:xfrm>
          <a:off x="609602" y="1676398"/>
          <a:ext cx="8156573" cy="4268861"/>
        </p:xfrm>
        <a:graphic>
          <a:graphicData uri="http://schemas.openxmlformats.org/drawingml/2006/table">
            <a:tbl>
              <a:tblPr>
                <a:tableStyleId>{5C22544A-7EE6-4342-B048-85BDC9FD1C3A}</a:tableStyleId>
              </a:tblPr>
              <a:tblGrid>
                <a:gridCol w="2662727">
                  <a:extLst>
                    <a:ext uri="{9D8B030D-6E8A-4147-A177-3AD203B41FA5}">
                      <a16:colId xmlns:a16="http://schemas.microsoft.com/office/drawing/2014/main" val="20000"/>
                    </a:ext>
                  </a:extLst>
                </a:gridCol>
                <a:gridCol w="915641">
                  <a:extLst>
                    <a:ext uri="{9D8B030D-6E8A-4147-A177-3AD203B41FA5}">
                      <a16:colId xmlns:a16="http://schemas.microsoft.com/office/drawing/2014/main" val="20001"/>
                    </a:ext>
                  </a:extLst>
                </a:gridCol>
                <a:gridCol w="915641">
                  <a:extLst>
                    <a:ext uri="{9D8B030D-6E8A-4147-A177-3AD203B41FA5}">
                      <a16:colId xmlns:a16="http://schemas.microsoft.com/office/drawing/2014/main" val="20002"/>
                    </a:ext>
                  </a:extLst>
                </a:gridCol>
                <a:gridCol w="915641">
                  <a:extLst>
                    <a:ext uri="{9D8B030D-6E8A-4147-A177-3AD203B41FA5}">
                      <a16:colId xmlns:a16="http://schemas.microsoft.com/office/drawing/2014/main" val="20003"/>
                    </a:ext>
                  </a:extLst>
                </a:gridCol>
                <a:gridCol w="915641">
                  <a:extLst>
                    <a:ext uri="{9D8B030D-6E8A-4147-A177-3AD203B41FA5}">
                      <a16:colId xmlns:a16="http://schemas.microsoft.com/office/drawing/2014/main" val="20004"/>
                    </a:ext>
                  </a:extLst>
                </a:gridCol>
                <a:gridCol w="915641">
                  <a:extLst>
                    <a:ext uri="{9D8B030D-6E8A-4147-A177-3AD203B41FA5}">
                      <a16:colId xmlns:a16="http://schemas.microsoft.com/office/drawing/2014/main" val="20005"/>
                    </a:ext>
                  </a:extLst>
                </a:gridCol>
                <a:gridCol w="915641">
                  <a:extLst>
                    <a:ext uri="{9D8B030D-6E8A-4147-A177-3AD203B41FA5}">
                      <a16:colId xmlns:a16="http://schemas.microsoft.com/office/drawing/2014/main" val="20006"/>
                    </a:ext>
                  </a:extLst>
                </a:gridCol>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extLst>
                  <a:ext uri="{0D108BD9-81ED-4DB2-BD59-A6C34878D82A}">
                    <a16:rowId xmlns:a16="http://schemas.microsoft.com/office/drawing/2014/main" val="10000"/>
                  </a:ext>
                </a:extLst>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extLst>
                  <a:ext uri="{0D108BD9-81ED-4DB2-BD59-A6C34878D82A}">
                    <a16:rowId xmlns:a16="http://schemas.microsoft.com/office/drawing/2014/main" val="10001"/>
                  </a:ext>
                </a:extLst>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extLst>
                  <a:ext uri="{0D108BD9-81ED-4DB2-BD59-A6C34878D82A}">
                    <a16:rowId xmlns:a16="http://schemas.microsoft.com/office/drawing/2014/main" val="10002"/>
                  </a:ext>
                </a:extLst>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extLst>
                  <a:ext uri="{0D108BD9-81ED-4DB2-BD59-A6C34878D82A}">
                    <a16:rowId xmlns:a16="http://schemas.microsoft.com/office/drawing/2014/main" val="10003"/>
                  </a:ext>
                </a:extLst>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extLst>
                  <a:ext uri="{0D108BD9-81ED-4DB2-BD59-A6C34878D82A}">
                    <a16:rowId xmlns:a16="http://schemas.microsoft.com/office/drawing/2014/main" val="10004"/>
                  </a:ext>
                </a:extLst>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extLst>
                  <a:ext uri="{0D108BD9-81ED-4DB2-BD59-A6C34878D82A}">
                    <a16:rowId xmlns:a16="http://schemas.microsoft.com/office/drawing/2014/main" val="10005"/>
                  </a:ext>
                </a:extLst>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extLst>
                  <a:ext uri="{0D108BD9-81ED-4DB2-BD59-A6C34878D82A}">
                    <a16:rowId xmlns:a16="http://schemas.microsoft.com/office/drawing/2014/main" val="10006"/>
                  </a:ext>
                </a:extLst>
              </a:tr>
              <a:tr h="474565">
                <a:tc>
                  <a:txBody>
                    <a:bodyPr/>
                    <a:lstStyle/>
                    <a:p>
                      <a:pPr algn="l" fontAlgn="b"/>
                      <a:r>
                        <a:rPr lang="en-US" sz="1600" b="1" u="none" strike="noStrike" dirty="0">
                          <a:solidFill>
                            <a:srgbClr val="FF0000"/>
                          </a:solidFill>
                          <a:effectLst/>
                        </a:rPr>
                        <a:t>OVER</a:t>
                      </a:r>
                      <a:r>
                        <a:rPr lang="en-US" sz="1600" b="1" u="none" strike="noStrike" baseline="0" dirty="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42287084"/>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In General,				If cash flow statement used</a:t>
            </a:r>
          </a:p>
          <a:p>
            <a:pPr marL="366713" lvl="1" indent="0" eaLnBrk="1" hangingPunct="1">
              <a:buFont typeface="Wingdings 2" charset="0"/>
              <a:buNone/>
              <a:defRPr/>
            </a:pPr>
            <a:r>
              <a:rPr lang="en-US" dirty="0"/>
              <a:t>Net Income				Net Income</a:t>
            </a:r>
          </a:p>
          <a:p>
            <a:pPr marL="366713" lvl="1" indent="0" eaLnBrk="1" hangingPunct="1">
              <a:buFont typeface="Wingdings 2" charset="0"/>
              <a:buNone/>
              <a:defRPr/>
            </a:pPr>
            <a:r>
              <a:rPr lang="en-US" dirty="0"/>
              <a:t>+ Depreciation &amp; Amortization		+ Depreciation &amp; Amortization</a:t>
            </a:r>
          </a:p>
          <a:p>
            <a:pPr marL="366713" lvl="1" indent="0" eaLnBrk="1" hangingPunct="1">
              <a:buFont typeface="Wingdings 2" charset="0"/>
              <a:buNone/>
              <a:defRPr/>
            </a:pPr>
            <a:r>
              <a:rPr lang="en-US" dirty="0"/>
              <a:t>- Capital Expenditures			+ Capital Expenditures</a:t>
            </a:r>
          </a:p>
          <a:p>
            <a:pPr marL="366713" lvl="1" indent="0" eaLnBrk="1" hangingPunct="1">
              <a:buFont typeface="Wingdings 2" charset="0"/>
              <a:buNone/>
              <a:defRPr/>
            </a:pPr>
            <a:r>
              <a:rPr lang="en-US" dirty="0"/>
              <a:t>- Change in Non-Cash Working Capital	+ Changes in Non-cash WC</a:t>
            </a:r>
          </a:p>
          <a:p>
            <a:pPr marL="366713" lvl="1" indent="0" eaLnBrk="1" hangingPunct="1">
              <a:buFont typeface="Wingdings 2" charset="0"/>
              <a:buNone/>
              <a:defRPr/>
            </a:pPr>
            <a:r>
              <a:rPr lang="en-US" dirty="0"/>
              <a:t>- Preferred Dividend			+ Preferred Dividend</a:t>
            </a:r>
          </a:p>
          <a:p>
            <a:pPr marL="366713" lvl="1" indent="0" eaLnBrk="1" hangingPunct="1">
              <a:buFont typeface="Wingdings 2" charset="0"/>
              <a:buNone/>
              <a:defRPr/>
            </a:pPr>
            <a:r>
              <a:rPr lang="en-US" dirty="0"/>
              <a:t>- Principal Repaid			+ Increase in LT Borrowing</a:t>
            </a:r>
          </a:p>
          <a:p>
            <a:pPr marL="366713" lvl="1" indent="0" eaLnBrk="1" hangingPunct="1">
              <a:buFont typeface="Wingdings 2" charset="0"/>
              <a:buNone/>
              <a:defRPr/>
            </a:pPr>
            <a:r>
              <a:rPr lang="en-US" dirty="0"/>
              <a:t>+ New Debt Issued			+ Decrease in LT Borrowing</a:t>
            </a:r>
          </a:p>
          <a:p>
            <a:pPr marL="366713" lvl="1" indent="0" eaLnBrk="1" hangingPunct="1">
              <a:buFont typeface="Wingdings 2" charset="0"/>
              <a:buNone/>
              <a:defRPr/>
            </a:pPr>
            <a:r>
              <a:rPr lang="en-US" dirty="0"/>
              <a:t>					+ Change in ST Borrowing</a:t>
            </a:r>
          </a:p>
          <a:p>
            <a:pPr marL="366713" lvl="1" indent="0" eaLnBrk="1" hangingPunct="1">
              <a:buFont typeface="Wingdings 2" charset="0"/>
              <a:buNone/>
              <a:defRPr/>
            </a:pPr>
            <a:r>
              <a:rPr lang="en-US" dirty="0"/>
              <a:t>= FCFE				= FCFE</a:t>
            </a:r>
          </a:p>
          <a:p>
            <a:pPr eaLnBrk="1" hangingPunct="1">
              <a:buFont typeface="Wingdings" charset="0"/>
              <a:buChar char=""/>
              <a:defRPr/>
            </a:pPr>
            <a:r>
              <a:rPr lang="en-US" dirty="0"/>
              <a:t>Compare to</a:t>
            </a:r>
          </a:p>
          <a:p>
            <a:pPr marL="0" indent="0" eaLnBrk="1" hangingPunct="1">
              <a:buFont typeface="Wingdings" charset="0"/>
              <a:buNone/>
              <a:defRPr/>
            </a:pPr>
            <a:r>
              <a:rPr lang="en-US" dirty="0"/>
              <a:t>	Dividends (Common)			 </a:t>
            </a:r>
          </a:p>
          <a:p>
            <a:pPr marL="0" indent="0" eaLnBrk="1" hangingPunct="1">
              <a:buFont typeface="Wingdings" charset="0"/>
              <a:buNone/>
              <a:defRPr/>
            </a:pPr>
            <a:r>
              <a:rPr lang="en-US" dirty="0"/>
              <a:t>	+ Stock Buybacks		 				</a:t>
            </a:r>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$7 billion less than the FCFE (with actual debt used)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4">
            <a:extLst>
              <a:ext uri="{FF2B5EF4-FFF2-40B4-BE49-F238E27FC236}">
                <a16:creationId xmlns:a16="http://schemas.microsoft.com/office/drawing/2014/main" id="{0A3CCF67-8BA6-7840-9BB8-EA9AA10077B8}"/>
              </a:ext>
            </a:extLst>
          </p:cNvPr>
          <p:cNvGraphicFramePr>
            <a:graphicFrameLocks noGrp="1"/>
          </p:cNvGraphicFramePr>
          <p:nvPr>
            <p:ph sz="quarter" idx="1"/>
            <p:extLst>
              <p:ext uri="{D42A27DB-BD31-4B8C-83A1-F6EECF244321}">
                <p14:modId xmlns:p14="http://schemas.microsoft.com/office/powerpoint/2010/main" val="4286923232"/>
              </p:ext>
            </p:extLst>
          </p:nvPr>
        </p:nvGraphicFramePr>
        <p:xfrm>
          <a:off x="612775" y="16002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3476078998"/>
                    </a:ext>
                  </a:extLst>
                </a:gridCol>
                <a:gridCol w="1867467">
                  <a:extLst>
                    <a:ext uri="{9D8B030D-6E8A-4147-A177-3AD203B41FA5}">
                      <a16:colId xmlns:a16="http://schemas.microsoft.com/office/drawing/2014/main" val="1214781048"/>
                    </a:ext>
                  </a:extLst>
                </a:gridCol>
                <a:gridCol w="2197019">
                  <a:extLst>
                    <a:ext uri="{9D8B030D-6E8A-4147-A177-3AD203B41FA5}">
                      <a16:colId xmlns:a16="http://schemas.microsoft.com/office/drawing/2014/main" val="3812699598"/>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0635633"/>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000424"/>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7527186"/>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8836307"/>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192544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639691"/>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3945499"/>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3259919"/>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867076"/>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575490"/>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3429844"/>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775103"/>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5952853"/>
                  </a:ext>
                </a:extLst>
              </a:tr>
            </a:tbl>
          </a:graphicData>
        </a:graphic>
      </p:graphicFrame>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73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BP: Summary of Dividend Policy: 1982-1991</a:t>
            </a:r>
          </a:p>
        </p:txBody>
      </p:sp>
      <p:sp>
        <p:nvSpPr>
          <p:cNvPr id="47513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5139"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40"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5141"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5142"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5143"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5144"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5145"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5146"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$571.10</a:t>
            </a:r>
          </a:p>
        </p:txBody>
      </p:sp>
      <p:sp>
        <p:nvSpPr>
          <p:cNvPr id="475147"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$1,382.29</a:t>
            </a:r>
          </a:p>
        </p:txBody>
      </p:sp>
      <p:sp>
        <p:nvSpPr>
          <p:cNvPr id="475148"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$3,764.00</a:t>
            </a:r>
          </a:p>
        </p:txBody>
      </p:sp>
      <p:sp>
        <p:nvSpPr>
          <p:cNvPr id="475149"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($612.50)</a:t>
            </a:r>
          </a:p>
        </p:txBody>
      </p:sp>
      <p:sp>
        <p:nvSpPr>
          <p:cNvPr id="475150"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5151"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2"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3"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4"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55"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5156"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7"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8"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9"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60"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5161"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84.77%</a:t>
            </a:r>
          </a:p>
        </p:txBody>
      </p:sp>
      <p:sp>
        <p:nvSpPr>
          <p:cNvPr id="475162"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5163"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262.00%</a:t>
            </a:r>
          </a:p>
        </p:txBody>
      </p:sp>
      <p:sp>
        <p:nvSpPr>
          <p:cNvPr id="475164"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5165"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-1.67%</a:t>
            </a:r>
          </a:p>
        </p:txBody>
      </p:sp>
      <p:sp>
        <p:nvSpPr>
          <p:cNvPr id="475166"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11.49%</a:t>
            </a:r>
          </a:p>
        </p:txBody>
      </p:sp>
      <p:sp>
        <p:nvSpPr>
          <p:cNvPr id="475167"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20.90%</a:t>
            </a:r>
          </a:p>
        </p:txBody>
      </p:sp>
      <p:sp>
        <p:nvSpPr>
          <p:cNvPr id="475168"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-21.59%</a:t>
            </a:r>
          </a:p>
        </p:txBody>
      </p:sp>
      <p:sp>
        <p:nvSpPr>
          <p:cNvPr id="475169"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0"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pic>
        <p:nvPicPr>
          <p:cNvPr id="47718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4906" b="14906"/>
          <a:stretch>
            <a:fillRect/>
          </a:stretch>
        </p:blipFill>
        <p:spPr>
          <a:xfrm>
            <a:off x="612775" y="1600200"/>
            <a:ext cx="8153400" cy="4495800"/>
          </a:xfrm>
        </p:spPr>
      </p:pic>
      <p:sp>
        <p:nvSpPr>
          <p:cNvPr id="477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4: The Limited: Summary of Dividend Policy: 1983-1992</a:t>
            </a:r>
          </a:p>
        </p:txBody>
      </p:sp>
      <p:sp>
        <p:nvSpPr>
          <p:cNvPr id="47923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9235"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36"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9237"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9238"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9239"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9240"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9241"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9242"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($34.20)</a:t>
            </a:r>
          </a:p>
        </p:txBody>
      </p:sp>
      <p:sp>
        <p:nvSpPr>
          <p:cNvPr id="479243"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$109.74</a:t>
            </a:r>
          </a:p>
        </p:txBody>
      </p:sp>
      <p:sp>
        <p:nvSpPr>
          <p:cNvPr id="479244"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$96.89</a:t>
            </a:r>
          </a:p>
        </p:txBody>
      </p:sp>
      <p:sp>
        <p:nvSpPr>
          <p:cNvPr id="479245"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($242.17)</a:t>
            </a:r>
          </a:p>
        </p:txBody>
      </p:sp>
      <p:sp>
        <p:nvSpPr>
          <p:cNvPr id="479246"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9247"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48"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49"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0"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1"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9252"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53"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54"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5"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6"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9257"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18.59%</a:t>
            </a:r>
          </a:p>
        </p:txBody>
      </p:sp>
      <p:sp>
        <p:nvSpPr>
          <p:cNvPr id="479258"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9259"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-119.52%</a:t>
            </a:r>
          </a:p>
        </p:txBody>
      </p:sp>
      <p:sp>
        <p:nvSpPr>
          <p:cNvPr id="479260"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9261"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1.69%</a:t>
            </a:r>
          </a:p>
        </p:txBody>
      </p:sp>
      <p:sp>
        <p:nvSpPr>
          <p:cNvPr id="479262"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19.07%</a:t>
            </a:r>
          </a:p>
        </p:txBody>
      </p:sp>
      <p:sp>
        <p:nvSpPr>
          <p:cNvPr id="479263"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29.26%</a:t>
            </a:r>
          </a:p>
        </p:txBody>
      </p:sp>
      <p:sp>
        <p:nvSpPr>
          <p:cNvPr id="479264"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-19.84%</a:t>
            </a:r>
          </a:p>
        </p:txBody>
      </p:sp>
      <p:sp>
        <p:nvSpPr>
          <p:cNvPr id="479265"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6"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7"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79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8128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buFont typeface="Calibri" charset="0"/>
              <a:buAutoNum type="alphaLcPeriod"/>
            </a:pPr>
            <a:r>
              <a:rPr lang="en-US" altLang="en-US">
                <a:ea typeface="ＭＳ Ｐゴシック" charset="-128"/>
              </a:rPr>
              <a:t>Yes</a:t>
            </a:r>
          </a:p>
          <a:p>
            <a:pPr marL="835025"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
        <p:nvSpPr>
          <p:cNvPr id="481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8333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Negative FCFE, largely because of acquisitions.</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87427"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234"/>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a:t>Valuation</a:t>
            </a:r>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a:t>Cynic: A person who knows the price of everything but the value of nothing..</a:t>
            </a:r>
          </a:p>
          <a:p>
            <a:pPr eaLnBrk="1" hangingPunct="1">
              <a:buFont typeface="Wingdings" charset="0"/>
              <a:buNone/>
              <a:defRPr/>
            </a:pPr>
            <a:r>
              <a:rPr lang="en-US"/>
              <a:t>Oscar Wilde</a:t>
            </a:r>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A078C4-9EB2-024F-A352-12DA1D16065D}" type="slidenum">
              <a:rPr lang="en-US" altLang="en-US" sz="1200">
                <a:solidFill>
                  <a:srgbClr val="FFFFFF"/>
                </a:solidFill>
              </a:rPr>
              <a:pPr>
                <a:lnSpc>
                  <a:spcPct val="80000"/>
                </a:lnSpc>
              </a:pPr>
              <a:t>245</a:t>
            </a:fld>
            <a:endParaRPr lang="en-US" altLang="en-US" sz="1200">
              <a:solidFill>
                <a:srgbClr val="FFFFFF"/>
              </a:solidFill>
            </a:endParaRP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701"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a:ea typeface="ＭＳ Ｐゴシック" charset="-128"/>
              </a:rPr>
              <a:t>The Set Up</a:t>
            </a:r>
          </a:p>
        </p:txBody>
      </p:sp>
      <p:pic>
        <p:nvPicPr>
          <p:cNvPr id="4997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t>Operating income (adjusted for leases) = $10,032 million</a:t>
            </a:r>
          </a:p>
          <a:p>
            <a:pPr lvl="1" eaLnBrk="1" hangingPunct="1">
              <a:buFont typeface="Wingdings 2" charset="0"/>
              <a:buChar char=""/>
              <a:defRPr/>
            </a:pPr>
            <a:r>
              <a:rPr lang="en-US" dirty="0"/>
              <a:t>Effective tax rate = 31.02%</a:t>
            </a:r>
          </a:p>
          <a:p>
            <a:pPr lvl="1" eaLnBrk="1" hangingPunct="1">
              <a:buFont typeface="Wingdings 2" charset="0"/>
              <a:buChar char=""/>
              <a:defRPr/>
            </a:pPr>
            <a:r>
              <a:rPr lang="en-US" dirty="0"/>
              <a:t>Capital Expenditures (including acquisitions) = $5,239 million</a:t>
            </a:r>
          </a:p>
          <a:p>
            <a:pPr lvl="1" eaLnBrk="1" hangingPunct="1">
              <a:buFont typeface="Wingdings 2" charset="0"/>
              <a:buChar char=""/>
              <a:defRPr/>
            </a:pPr>
            <a:r>
              <a:rPr lang="en-US" dirty="0"/>
              <a:t>Depreciation  &amp; Amortization = $2,192 million</a:t>
            </a:r>
          </a:p>
          <a:p>
            <a:pPr lvl="1" eaLnBrk="1" hangingPunct="1">
              <a:buFont typeface="Wingdings 2" charset="0"/>
              <a:buChar char=""/>
              <a:defRPr/>
            </a:pPr>
            <a:r>
              <a:rPr lang="en-US" dirty="0"/>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t>After-tax Operating Income 	= 10,032 (1 -.3102) 	= $6,920 </a:t>
            </a:r>
          </a:p>
          <a:p>
            <a:pPr marL="366713" lvl="1" indent="0" eaLnBrk="1" hangingPunct="1">
              <a:buFont typeface="Wingdings 2" charset="0"/>
              <a:buNone/>
              <a:defRPr/>
            </a:pPr>
            <a:r>
              <a:rPr lang="en-US" dirty="0"/>
              <a:t> - Net Cap Expenditures 		= $5,239 - $2,192  	= $3,629  </a:t>
            </a:r>
          </a:p>
          <a:p>
            <a:pPr lvl="1" eaLnBrk="1" hangingPunct="1">
              <a:buFontTx/>
              <a:buChar char="-"/>
              <a:defRPr/>
            </a:pPr>
            <a:r>
              <a:rPr lang="en-US" dirty="0"/>
              <a:t>Change in Working Capital 	=  		=$103</a:t>
            </a:r>
          </a:p>
          <a:p>
            <a:pPr marL="366713" lvl="1" indent="0" eaLnBrk="1" hangingPunct="1">
              <a:buFont typeface="Wingdings 2" charset="0"/>
              <a:buNone/>
              <a:defRPr/>
            </a:pPr>
            <a:r>
              <a:rPr lang="en-US" dirty="0"/>
              <a:t>= Free </a:t>
            </a:r>
            <a:r>
              <a:rPr lang="en-US" dirty="0" err="1"/>
              <a:t>Cashflow</a:t>
            </a:r>
            <a:r>
              <a:rPr lang="en-US" dirty="0"/>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t>Reinvestment = $3,629 + $103 = $3,732 million</a:t>
            </a:r>
          </a:p>
          <a:p>
            <a:pPr lvl="1" eaLnBrk="1" hangingPunct="1">
              <a:buFont typeface="Wingdings 2" charset="0"/>
              <a:buChar char=""/>
              <a:defRPr/>
            </a:pPr>
            <a:r>
              <a:rPr lang="en-US" dirty="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08963"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15129"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15130"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17155"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a:t>there is no high growth, in which case the firm is already in stable growth</a:t>
            </a:r>
          </a:p>
          <a:p>
            <a:pPr lvl="1" eaLnBrk="1" hangingPunct="1">
              <a:buFont typeface="Wingdings 2" charset="0"/>
              <a:buChar char=""/>
              <a:defRPr/>
            </a:pPr>
            <a:r>
              <a:rPr lang="en-US" dirty="0"/>
              <a:t>there will be high growth for a period, at the end of which the growth rate will drop to the stable growth rate (2-stage)</a:t>
            </a:r>
          </a:p>
          <a:p>
            <a:pPr lvl="1" eaLnBrk="1" hangingPunct="1">
              <a:buFont typeface="Wingdings 2" charset="0"/>
              <a:buChar char=""/>
              <a:defRPr/>
            </a:pPr>
            <a:r>
              <a:rPr lang="en-US" dirty="0"/>
              <a:t>there will be high growth for a period, at the end of which the growth rate will decline gradually to a stable growth rate(3-stage)</a:t>
            </a:r>
          </a:p>
          <a:p>
            <a:pPr eaLnBrk="1" hangingPunct="1">
              <a:buFont typeface="Wingdings" charset="0"/>
              <a:buChar char=""/>
              <a:defRPr/>
            </a:pPr>
            <a:r>
              <a:rPr lang="en-US" dirty="0"/>
              <a:t>The assumption of how long high growth will continue will depend upon several factors including:</a:t>
            </a:r>
          </a:p>
          <a:p>
            <a:pPr lvl="1" eaLnBrk="1" hangingPunct="1">
              <a:buFont typeface="Wingdings 2" charset="0"/>
              <a:buChar char=""/>
              <a:defRPr/>
            </a:pPr>
            <a:r>
              <a:rPr lang="en-US" dirty="0"/>
              <a:t>the size of the firm (larger firm -&gt; shorter high growth periods)</a:t>
            </a:r>
          </a:p>
          <a:p>
            <a:pPr lvl="1" eaLnBrk="1" hangingPunct="1">
              <a:buFont typeface="Wingdings 2" charset="0"/>
              <a:buChar char=""/>
              <a:defRPr/>
            </a:pPr>
            <a:r>
              <a:rPr lang="en-US" dirty="0"/>
              <a:t>current growth rate (if high -&gt; longer high growth period)</a:t>
            </a:r>
          </a:p>
          <a:p>
            <a:pPr lvl="1" eaLnBrk="1" hangingPunct="1">
              <a:buFont typeface="Wingdings 2" charset="0"/>
              <a:buChar char=""/>
              <a:defRPr/>
            </a:pPr>
            <a:r>
              <a:rPr lang="en-US" dirty="0"/>
              <a:t>barriers to entry and differential advantages (if high -&gt; longer growth period)</a:t>
            </a:r>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25346"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36420</TotalTime>
  <Pages>13</Pages>
  <Words>44264</Words>
  <Application>Microsoft Macintosh PowerPoint</Application>
  <PresentationFormat>On-screen Show (4:3)</PresentationFormat>
  <Paragraphs>4617</Paragraphs>
  <Slides>265</Slides>
  <Notes>254</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265</vt:i4>
      </vt:variant>
    </vt:vector>
  </HeadingPairs>
  <TitlesOfParts>
    <vt:vector size="280" baseType="lpstr">
      <vt:lpstr>ＭＳ Ｐゴシック</vt:lpstr>
      <vt:lpstr>Calibri</vt:lpstr>
      <vt:lpstr>Geneva</vt:lpstr>
      <vt:lpstr>Helvetica</vt:lpstr>
      <vt:lpstr>Symbol</vt:lpstr>
      <vt:lpstr>Times</vt:lpstr>
      <vt:lpstr>Times New Roman</vt:lpstr>
      <vt:lpstr>Verdana</vt:lpstr>
      <vt:lpstr>Wingdings</vt:lpstr>
      <vt:lpstr>Wingdings 2</vt:lpstr>
      <vt:lpstr>Zapf Dingbats</vt:lpstr>
      <vt:lpstr>Basic</vt:lpstr>
      <vt:lpstr>file:///All%20My%20Stuff/AppldCF3ed/New%20Chapters/Chap10.doc!OLE_LINK7</vt:lpstr>
      <vt:lpstr>Document</vt:lpstr>
      <vt:lpstr>Equation</vt:lpstr>
      <vt:lpstr>Applied Corporate Finance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Theme 6: If you cannot apply it, who cares?</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But it is a benevolent family!</vt:lpstr>
      <vt:lpstr>Case 4: Legal rights and Corporate Structures: Baidu</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6Application Test: Who is the marginal investor in your firm?</vt:lpstr>
      <vt:lpstr>Inputs required to use the CAPM - </vt:lpstr>
      <vt:lpstr>I. A Riskfree Rate</vt:lpstr>
      <vt:lpstr>What if there is no default-free entity? Risk free rates in November 2013</vt:lpstr>
      <vt:lpstr>Risk free rates by currency: January 2018</vt:lpstr>
      <vt:lpstr>II. Equity Risk Premium</vt:lpstr>
      <vt:lpstr>What is your risk premium?</vt:lpstr>
      <vt:lpstr>ERP: A Historical Snapshot</vt:lpstr>
      <vt:lpstr>An Implied ERP</vt:lpstr>
      <vt:lpstr>Implied Premiums in the US: 1960-2017</vt:lpstr>
      <vt:lpstr>The bottom line on Equity Risk Premiums in November 2013</vt:lpstr>
      <vt:lpstr>Country Risk: Look at a country’s bond rating and default spreads as a start</vt:lpstr>
      <vt:lpstr>Beyond the default spread</vt:lpstr>
      <vt:lpstr>PowerPoint Presentation</vt:lpstr>
      <vt:lpstr>Estimating ERP for Disney: November 2013</vt:lpstr>
      <vt:lpstr>ERP for the Rest: November 2013</vt:lpstr>
      <vt:lpstr>A Composite way of estimating ERP for countries</vt:lpstr>
      <vt:lpstr>PowerPoint Presentation</vt:lpstr>
      <vt:lpstr>6 Application Test: Estimating a Market Risk Premium</vt:lpstr>
      <vt:lpstr>III. The Beta</vt:lpstr>
      <vt:lpstr>Measuring Beta</vt:lpstr>
      <vt:lpstr>Setting up for the Estimation</vt:lpstr>
      <vt:lpstr>Disney: Beta Regression</vt:lpstr>
      <vt:lpstr>Measuring Performance</vt:lpstr>
      <vt:lpstr>The Beta</vt:lpstr>
      <vt:lpstr>The R-squared</vt:lpstr>
      <vt:lpstr>Estimating Expected Returns for Disney in November 2013</vt:lpstr>
      <vt:lpstr>Use to a Potential Investor in Disney</vt:lpstr>
      <vt:lpstr>How managers use this expected return</vt:lpstr>
      <vt:lpstr>Regression Diagnostics for Tata Motors</vt:lpstr>
      <vt:lpstr>6 Application Test: Analyzing the Risk Regression</vt:lpstr>
      <vt:lpstr>The problem with regression betas</vt:lpstr>
      <vt:lpstr>Beta: Exploring Fundamentals</vt:lpstr>
      <vt:lpstr>Determinant 1: Product Type</vt:lpstr>
      <vt:lpstr>Determinant 2: Operating Leverage Effects</vt:lpstr>
      <vt:lpstr>Measuring Disney’s Operating Leverage: 1987- 2013 </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2018</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Assessing the existing financing choices: Disney, Vale, Tata Motors &amp; Baidu</vt:lpstr>
      <vt:lpstr>Debt: Summarizing the trade off</vt:lpstr>
      <vt:lpstr>The Trade off for Disney, Vale, Tata Motors and Baidu</vt:lpstr>
      <vt:lpstr>6Application Test: Would you expect your firm to gain or lose from using debt?</vt:lpstr>
      <vt:lpstr>A Hypothetical Scenario</vt:lpstr>
      <vt:lpstr>The Miller-Modigliani Theorem</vt:lpstr>
      <vt:lpstr>Pathways to the Optimal</vt:lpstr>
      <vt:lpstr>I. The Cost of Capital Approach</vt:lpstr>
      <vt:lpstr>The Debt Trade off on the Cost of Capital</vt:lpstr>
      <vt:lpstr>Applying Cost of Capital Approach: The Textbook Example</vt:lpstr>
      <vt:lpstr>The U-shaped Cost of Capital Graph…</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 January 2018</vt:lpstr>
      <vt:lpstr>Dividend Yields: January 2018</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FCFE for a Bank?</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Case 4: The Limited: Summary of Dividend Policy: 1983-1992</vt:lpstr>
      <vt:lpstr>Growth Firms and Dividends</vt:lpstr>
      <vt:lpstr>5. Tata Motors</vt:lpstr>
      <vt:lpstr>6  Application Test: Assessing your firm’s dividend policy</vt:lpstr>
      <vt:lpstr>II. The Peer Group Approach </vt:lpstr>
      <vt:lpstr>Valuation</vt:lpstr>
      <vt:lpstr>First Principles</vt:lpstr>
      <vt:lpstr>Three approaches to valuation</vt:lpstr>
      <vt:lpstr>Intrinsic Value: Four Basic Propositions</vt:lpstr>
      <vt:lpstr>DCF Choices: Equity Valuation versus Firm Valuation</vt:lpstr>
      <vt:lpstr>The Set Up</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399</cp:revision>
  <cp:lastPrinted>2016-06-07T11:55:26Z</cp:lastPrinted>
  <dcterms:created xsi:type="dcterms:W3CDTF">2010-01-13T22:41:50Z</dcterms:created>
  <dcterms:modified xsi:type="dcterms:W3CDTF">2018-03-13T19:57:28Z</dcterms:modified>
</cp:coreProperties>
</file>