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52" r:id="rId1"/>
  </p:sldMasterIdLst>
  <p:notesMasterIdLst>
    <p:notesMasterId r:id="rId16"/>
  </p:notesMasterIdLst>
  <p:handoutMasterIdLst>
    <p:handoutMasterId r:id="rId17"/>
  </p:handoutMasterIdLst>
  <p:sldIdLst>
    <p:sldId id="256" r:id="rId2"/>
    <p:sldId id="926" r:id="rId3"/>
    <p:sldId id="457" r:id="rId4"/>
    <p:sldId id="458" r:id="rId5"/>
    <p:sldId id="459" r:id="rId6"/>
    <p:sldId id="925" r:id="rId7"/>
    <p:sldId id="460" r:id="rId8"/>
    <p:sldId id="461" r:id="rId9"/>
    <p:sldId id="462" r:id="rId10"/>
    <p:sldId id="463" r:id="rId11"/>
    <p:sldId id="465" r:id="rId12"/>
    <p:sldId id="466" r:id="rId13"/>
    <p:sldId id="928" r:id="rId14"/>
    <p:sldId id="927" r:id="rId15"/>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All%20My%20Stuff/Datasets/Datasets17/Macro/corpdefaultspreads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Default Spreads</a:t>
            </a:r>
            <a:r>
              <a:rPr lang="en-US" baseline="0"/>
              <a:t> for 10-year Corporate Bonds: 2015 thru 2017</a:t>
            </a:r>
            <a:endParaRPr 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2"/>
          <c:order val="0"/>
          <c:tx>
            <c:strRef>
              <c:f>Sheet1!$B$1</c:f>
              <c:strCache>
                <c:ptCount val="1"/>
                <c:pt idx="0">
                  <c:v>Spread: 2017</c:v>
                </c:pt>
              </c:strCache>
            </c:strRef>
          </c:tx>
          <c:spPr>
            <a:solidFill>
              <a:srgbClr val="00B050"/>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Sheet1!$B$2:$B$16</c:f>
              <c:numCache>
                <c:formatCode>0.00%</c:formatCode>
                <c:ptCount val="15"/>
                <c:pt idx="0">
                  <c:v>0.006</c:v>
                </c:pt>
                <c:pt idx="1">
                  <c:v>0.008</c:v>
                </c:pt>
                <c:pt idx="2">
                  <c:v>0.01</c:v>
                </c:pt>
                <c:pt idx="3">
                  <c:v>0.011</c:v>
                </c:pt>
                <c:pt idx="4">
                  <c:v>0.0125</c:v>
                </c:pt>
                <c:pt idx="5">
                  <c:v>0.016</c:v>
                </c:pt>
                <c:pt idx="6">
                  <c:v>0.025</c:v>
                </c:pt>
                <c:pt idx="7">
                  <c:v>0.03</c:v>
                </c:pt>
                <c:pt idx="8">
                  <c:v>0.0375</c:v>
                </c:pt>
                <c:pt idx="9">
                  <c:v>0.045</c:v>
                </c:pt>
                <c:pt idx="10">
                  <c:v>0.055</c:v>
                </c:pt>
                <c:pt idx="11">
                  <c:v>0.065</c:v>
                </c:pt>
                <c:pt idx="12">
                  <c:v>0.08</c:v>
                </c:pt>
                <c:pt idx="13">
                  <c:v>0.105</c:v>
                </c:pt>
                <c:pt idx="14">
                  <c:v>0.14</c:v>
                </c:pt>
              </c:numCache>
            </c:numRef>
          </c:val>
        </c:ser>
        <c:ser>
          <c:idx val="3"/>
          <c:order val="1"/>
          <c:tx>
            <c:strRef>
              <c:f>Sheet1!$C$1</c:f>
              <c:strCache>
                <c:ptCount val="1"/>
                <c:pt idx="0">
                  <c:v>Spread: 2016</c:v>
                </c:pt>
              </c:strCache>
            </c:strRef>
          </c:tx>
          <c:spPr>
            <a:solidFill>
              <a:schemeClr val="accent2"/>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Sheet1!$C$2:$C$16</c:f>
              <c:numCache>
                <c:formatCode>0.00%</c:formatCode>
                <c:ptCount val="15"/>
                <c:pt idx="0">
                  <c:v>0.0075</c:v>
                </c:pt>
                <c:pt idx="1">
                  <c:v>0.01</c:v>
                </c:pt>
                <c:pt idx="2">
                  <c:v>0.011</c:v>
                </c:pt>
                <c:pt idx="3">
                  <c:v>0.0125</c:v>
                </c:pt>
                <c:pt idx="4">
                  <c:v>0.0175</c:v>
                </c:pt>
                <c:pt idx="5">
                  <c:v>0.0225</c:v>
                </c:pt>
                <c:pt idx="6">
                  <c:v>0.0325</c:v>
                </c:pt>
                <c:pt idx="7">
                  <c:v>0.0425</c:v>
                </c:pt>
                <c:pt idx="8">
                  <c:v>0.055</c:v>
                </c:pt>
                <c:pt idx="9">
                  <c:v>0.065</c:v>
                </c:pt>
                <c:pt idx="10">
                  <c:v>0.075</c:v>
                </c:pt>
                <c:pt idx="11">
                  <c:v>0.09</c:v>
                </c:pt>
                <c:pt idx="12">
                  <c:v>0.12</c:v>
                </c:pt>
                <c:pt idx="13">
                  <c:v>0.16</c:v>
                </c:pt>
                <c:pt idx="14">
                  <c:v>0.2</c:v>
                </c:pt>
              </c:numCache>
            </c:numRef>
          </c:val>
        </c:ser>
        <c:ser>
          <c:idx val="4"/>
          <c:order val="2"/>
          <c:tx>
            <c:strRef>
              <c:f>Sheet1!$D$1</c:f>
              <c:strCache>
                <c:ptCount val="1"/>
                <c:pt idx="0">
                  <c:v>Spread: 2015</c:v>
                </c:pt>
              </c:strCache>
            </c:strRef>
          </c:tx>
          <c:spPr>
            <a:solidFill>
              <a:schemeClr val="accent1"/>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Sheet1!$D$2:$D$16</c:f>
              <c:numCache>
                <c:formatCode>0.00%</c:formatCode>
                <c:ptCount val="15"/>
                <c:pt idx="0">
                  <c:v>0.004</c:v>
                </c:pt>
                <c:pt idx="1">
                  <c:v>0.007</c:v>
                </c:pt>
                <c:pt idx="2">
                  <c:v>0.009</c:v>
                </c:pt>
                <c:pt idx="3">
                  <c:v>0.01</c:v>
                </c:pt>
                <c:pt idx="4">
                  <c:v>0.012</c:v>
                </c:pt>
                <c:pt idx="5">
                  <c:v>0.0175</c:v>
                </c:pt>
                <c:pt idx="6">
                  <c:v>0.0275</c:v>
                </c:pt>
                <c:pt idx="7">
                  <c:v>0.0325</c:v>
                </c:pt>
                <c:pt idx="8">
                  <c:v>0.04</c:v>
                </c:pt>
                <c:pt idx="9">
                  <c:v>0.05</c:v>
                </c:pt>
                <c:pt idx="10">
                  <c:v>0.06</c:v>
                </c:pt>
                <c:pt idx="11">
                  <c:v>0.07</c:v>
                </c:pt>
                <c:pt idx="12">
                  <c:v>0.08</c:v>
                </c:pt>
                <c:pt idx="13">
                  <c:v>0.1</c:v>
                </c:pt>
                <c:pt idx="14">
                  <c:v>0.12</c:v>
                </c:pt>
              </c:numCache>
            </c:numRef>
          </c:val>
        </c:ser>
        <c:dLbls>
          <c:showLegendKey val="0"/>
          <c:showVal val="0"/>
          <c:showCatName val="0"/>
          <c:showSerName val="0"/>
          <c:showPercent val="0"/>
          <c:showBubbleSize val="0"/>
        </c:dLbls>
        <c:gapWidth val="150"/>
        <c:axId val="1209054864"/>
        <c:axId val="1215597552"/>
      </c:barChart>
      <c:catAx>
        <c:axId val="120905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15597552"/>
        <c:crosses val="autoZero"/>
        <c:auto val="1"/>
        <c:lblAlgn val="ctr"/>
        <c:lblOffset val="100"/>
        <c:noMultiLvlLbl val="0"/>
      </c:catAx>
      <c:valAx>
        <c:axId val="1215597552"/>
        <c:scaling>
          <c:orientation val="minMax"/>
        </c:scaling>
        <c:delete val="0"/>
        <c:axPos val="l"/>
        <c:majorGridlines>
          <c:spPr>
            <a:ln w="9525" cap="flat" cmpd="sng" algn="ctr">
              <a:solidFill>
                <a:schemeClr val="tx1">
                  <a:lumMod val="15000"/>
                  <a:lumOff val="85000"/>
                </a:schemeClr>
              </a:solidFill>
              <a:round/>
            </a:ln>
            <a:effectLst/>
          </c:spPr>
        </c:majorGridlines>
        <c:title>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0905486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 Id="rId2"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ph type="sldImg"/>
          </p:nvPr>
        </p:nvSpPr>
        <p:spPr>
          <a:solidFill>
            <a:srgbClr val="FFFFFF"/>
          </a:solidFill>
          <a:ln/>
        </p:spPr>
      </p:sp>
      <p:sp>
        <p:nvSpPr>
          <p:cNvPr id="2048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Capital is more than just equity. It also includes other financing sources, particularly debt.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ph type="sldImg"/>
          </p:nvPr>
        </p:nvSpPr>
        <p:spPr>
          <a:solidFill>
            <a:srgbClr val="FFFFFF"/>
          </a:solidFill>
          <a:ln/>
        </p:spPr>
      </p:sp>
      <p:sp>
        <p:nvSpPr>
          <p:cNvPr id="2253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Debt is not restricted to what gets called debt in the balance sheet. It includes any financing with these characteristics. </a:t>
            </a:r>
          </a:p>
          <a:p>
            <a:r>
              <a:rPr lang="en-US" altLang="x-none">
                <a:latin typeface="Times" charset="0"/>
                <a:ea typeface="ＭＳ Ｐゴシック" charset="-128"/>
              </a:rPr>
              <a:t>Applying this test to items on the liability side of the balance sheet, we would conclude that</a:t>
            </a:r>
          </a:p>
          <a:p>
            <a:pPr>
              <a:buFontTx/>
              <a:buChar char="-"/>
            </a:pPr>
            <a:r>
              <a:rPr lang="en-US" altLang="x-none">
                <a:latin typeface="Times" charset="0"/>
                <a:ea typeface="ＭＳ Ｐゴシック" charset="-128"/>
              </a:rPr>
              <a:t>All interest bearing debt, short term as well as long term, is debt</a:t>
            </a:r>
          </a:p>
          <a:p>
            <a:pPr>
              <a:buFontTx/>
              <a:buChar char="-"/>
            </a:pPr>
            <a:r>
              <a:rPr lang="en-US" altLang="x-none">
                <a:latin typeface="Times" charset="0"/>
                <a:ea typeface="ＭＳ Ｐゴシック" charset="-128"/>
              </a:rPr>
              <a:t>Accounts payable and suppliers should not be considered debt because they don</a:t>
            </a:r>
            <a:r>
              <a:rPr lang="ja-JP" altLang="en-US">
                <a:latin typeface="Times" charset="0"/>
                <a:ea typeface="ＭＳ Ｐゴシック" charset="-128"/>
              </a:rPr>
              <a:t>’</a:t>
            </a:r>
            <a:r>
              <a:rPr lang="en-US" altLang="ja-JP">
                <a:latin typeface="Times" charset="0"/>
                <a:ea typeface="ＭＳ Ｐゴシック" charset="-128"/>
              </a:rPr>
              <a:t>t carry explicit interest expenses; they should be considered as part of working capital. Alternatively, you can try to make the implicit interest expenses (the discount you could have received by paying early rather than late) explicit and treat it as debt.</a:t>
            </a:r>
          </a:p>
          <a:p>
            <a:pPr>
              <a:buFontTx/>
              <a:buChar char="-"/>
            </a:pPr>
            <a:r>
              <a:rPr lang="en-US" altLang="x-none">
                <a:latin typeface="Times" charset="0"/>
                <a:ea typeface="ＭＳ Ｐゴシック" charset="-128"/>
              </a:rPr>
              <a:t>Other liabilities such as under funded pension or health care obligations are best not considered as debt (though there may be exceptions) since the commitments are flexible.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ph type="sldImg"/>
          </p:nvPr>
        </p:nvSpPr>
        <p:spPr>
          <a:solidFill>
            <a:srgbClr val="FFFFFF"/>
          </a:solidFill>
          <a:ln/>
        </p:spPr>
      </p:sp>
      <p:sp>
        <p:nvSpPr>
          <p:cNvPr id="24578" name="Rectangle 3"/>
          <p:cNvSpPr>
            <a:spLocks noChangeArrowheads="1"/>
          </p:cNvSpPr>
          <p:nvPr>
            <p:ph type="body" idx="1"/>
          </p:nvPr>
        </p:nvSpPr>
        <p:spPr>
          <a:solidFill>
            <a:srgbClr val="FFFFFF"/>
          </a:solidFill>
          <a:ln>
            <a:solidFill>
              <a:srgbClr val="000000"/>
            </a:solidFill>
          </a:ln>
        </p:spPr>
        <p:txBody>
          <a:bodyPr/>
          <a:lstStyle/>
          <a:p>
            <a:pPr marL="228600" indent="-228600"/>
            <a:r>
              <a:rPr lang="en-US" altLang="x-none">
                <a:latin typeface="Times" charset="0"/>
                <a:ea typeface="ＭＳ Ｐゴシック" charset="-128"/>
              </a:rPr>
              <a:t>There are two key components to the cost of debt:</a:t>
            </a:r>
          </a:p>
          <a:p>
            <a:pPr marL="228600" indent="-228600">
              <a:buFontTx/>
              <a:buAutoNum type="alphaLcPeriod"/>
            </a:pPr>
            <a:r>
              <a:rPr lang="en-US" altLang="x-none">
                <a:latin typeface="Times" charset="0"/>
                <a:ea typeface="ＭＳ Ｐゴシック" charset="-128"/>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altLang="x-none">
                <a:latin typeface="Times" charset="0"/>
                <a:ea typeface="ＭＳ Ｐゴシック" charset="-128"/>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riskfree rate.</a:t>
            </a:r>
          </a:p>
          <a:p>
            <a:pPr marL="228600" indent="-228600"/>
            <a:r>
              <a:rPr lang="en-US" altLang="x-none">
                <a:latin typeface="Times" charset="0"/>
                <a:ea typeface="ＭＳ Ｐゴシック" charset="-128"/>
              </a:rPr>
              <a:t>While the cost of debt can be estimated easily for some firms, by looking up traded bonds, it can be more difficult for non-rated firms. The default spreads can be obtained from</a:t>
            </a:r>
          </a:p>
          <a:p>
            <a:pPr marL="228600" indent="-228600"/>
            <a:r>
              <a:rPr lang="en-US" altLang="x-none">
                <a:latin typeface="Times" charset="0"/>
                <a:ea typeface="ＭＳ Ｐゴシック" charset="-128"/>
              </a:rPr>
              <a:t>http://www.bondsonline.com</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You are trusting the ratings agencies to be right and to have incorporated all default risk (company as well as country) into the rating.</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ph type="sldImg"/>
          </p:nvPr>
        </p:nvSpPr>
        <p:spPr>
          <a:solidFill>
            <a:srgbClr val="FFFFFF"/>
          </a:solidFill>
          <a:ln/>
        </p:spPr>
      </p:sp>
      <p:sp>
        <p:nvSpPr>
          <p:cNvPr id="2867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tLang="x-none">
                <a:latin typeface="Times" charset="0"/>
                <a:ea typeface="ＭＳ Ｐゴシック" charset="-128"/>
              </a:rPr>
              <a:t>The operating income used to compute the rating does not have to be last year</a:t>
            </a:r>
            <a:r>
              <a:rPr lang="ja-JP" altLang="en-US">
                <a:latin typeface="Times" charset="0"/>
                <a:ea typeface="ＭＳ Ｐゴシック" charset="-128"/>
              </a:rPr>
              <a:t>’</a:t>
            </a:r>
            <a:r>
              <a:rPr lang="en-US" altLang="ja-JP">
                <a:latin typeface="Times" charset="0"/>
                <a:ea typeface="ＭＳ Ｐゴシック" charset="-128"/>
              </a:rPr>
              <a:t>s number. It can be an average over time or a normalized value.</a:t>
            </a:r>
            <a:endParaRPr lang="en-US" altLang="x-none">
              <a:latin typeface="Times" charset="0"/>
              <a:ea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p:cNvSpPr>
          <p:nvPr>
            <p:ph type="sldImg"/>
          </p:nvPr>
        </p:nvSpPr>
        <p:spPr>
          <a:solidFill>
            <a:srgbClr val="FFFFFF"/>
          </a:solidFill>
          <a:ln/>
        </p:spPr>
      </p:sp>
      <p:sp>
        <p:nvSpPr>
          <p:cNvPr id="3072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table is constructed, using smaller non-financial service companies (&lt;$5 billion market cap) that are rated, and their interest coverage ratios. The firms were sorted based upon their ratings, and the interest coverage range was estimated.</a:t>
            </a:r>
          </a:p>
          <a:p>
            <a:endParaRPr lang="en-US" altLang="x-none">
              <a:latin typeface="Times" charset="0"/>
              <a:ea typeface="ＭＳ Ｐゴシック" charset="-128"/>
            </a:endParaRPr>
          </a:p>
          <a:p>
            <a:r>
              <a:rPr lang="en-US" altLang="x-none">
                <a:latin typeface="Times" charset="0"/>
                <a:ea typeface="ＭＳ Ｐゴシック" charset="-128"/>
              </a:rPr>
              <a:t>These ranges will change over time, especially as the economy strengthens or weakens. You can get the updated ranges on my web site.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ChangeArrowheads="1"/>
          </p:cNvSpPr>
          <p:nvPr>
            <p:ph type="sldImg"/>
          </p:nvPr>
        </p:nvSpPr>
        <p:spPr>
          <a:solidFill>
            <a:srgbClr val="FFFFFF"/>
          </a:solidFill>
          <a:ln/>
        </p:spPr>
      </p:sp>
      <p:sp>
        <p:nvSpPr>
          <p:cNvPr id="3277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synthetic ratings process will deliver reasonably close ratings for any firm with debt of substance. It will tend to overstate ratings for firms with little debt (technology firms often will get AAA ratings because their interest coverage ratios are so high). The fact that these ratings are too high is not an issue because these companies also have so little debt in their capital structure - the cost of capital is very close to the cost of equity.</a:t>
            </a:r>
          </a:p>
          <a:p>
            <a:r>
              <a:rPr lang="en-US" altLang="x-none">
                <a:latin typeface="Times" charset="0"/>
                <a:ea typeface="ＭＳ Ｐゴシック" charset="-128"/>
              </a:rPr>
              <a:t>Can we trust rating agencies? In general, ratings agencies do a reasonable job of assessing default risk and offer us these measures for free (at least to investors). They have two faults: (1) They adjust for changes in default risk too slowly. All too often ratings downgrades follow bond price declines and not the other way around (2) They sometimes get caught up in the mood of the moment and either overestimate default risk or underestimate default risk for an entire sector.</a:t>
            </a:r>
          </a:p>
          <a:p>
            <a:r>
              <a:rPr lang="en-US" altLang="x-none">
                <a:latin typeface="Times" charset="0"/>
                <a:ea typeface="ＭＳ Ｐゴシック" charset="-128"/>
              </a:rPr>
              <a:t>It is a good idea to estimate synthetic ratings even for firms that have actual ratings. If there is disagreement between ratings agencies or a firm has multiple bond ratings, the synthetic rating can operate as a tie-breaker. If there is a significant difference between actual and synthetic ratings and there is no fundamental reason that can be pinpointed for the difference, the synthetic rating may be providing an early signal of a ratings agency mistake.</a:t>
            </a:r>
          </a:p>
          <a:p>
            <a:endParaRPr lang="en-US" altLang="x-none">
              <a:latin typeface="Times" charset="0"/>
              <a:ea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ChangeArrowheads="1"/>
          </p:cNvSpPr>
          <p:nvPr>
            <p:ph type="sldImg"/>
          </p:nvPr>
        </p:nvSpPr>
        <p:spPr>
          <a:solidFill>
            <a:srgbClr val="FFFFFF"/>
          </a:solidFill>
          <a:ln/>
        </p:spPr>
      </p:sp>
      <p:sp>
        <p:nvSpPr>
          <p:cNvPr id="3481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tax rate used is the marginal tax rate…. Interest saves you taxes on your marginal income, not the first or average dollar of income….</a:t>
            </a:r>
          </a:p>
          <a:p>
            <a:r>
              <a:rPr lang="en-US" altLang="x-none">
                <a:latin typeface="Times" charset="0"/>
                <a:ea typeface="ＭＳ Ｐゴシック" charset="-128"/>
              </a:rPr>
              <a:t>The marginal tax rate comes from the tax code and as relatively little to do with your company. For US companies, it should be 35%+. For non-US companies, it will reflect the tax rates in those countries (low in HK and Singapore, higher in Europe and Latin America…)</a:t>
            </a:r>
          </a:p>
          <a:p>
            <a:r>
              <a:rPr lang="en-US" altLang="x-none">
                <a:latin typeface="Times" charset="0"/>
                <a:ea typeface="ＭＳ Ｐゴシック" charset="-128"/>
              </a:rPr>
              <a:t>For Tata Motors, we added the country default spread on to the company default spread to reflect the fact that Tata has to bear the burden of country risk when it borrows. (We skipped this step with Aracruz  because we used the actual rating, which already reflects Brazil country risk)</a:t>
            </a:r>
          </a:p>
          <a:p>
            <a:r>
              <a:rPr lang="en-US" altLang="x-none">
                <a:latin typeface="Times" charset="0"/>
                <a:ea typeface="ＭＳ Ｐゴシック" charset="-128"/>
              </a:rPr>
              <a:t>For Disney, Deutsche Bank and Vale, we chose to use the actual ratings rather than the synthetic rating, because it does contain more information. </a:t>
            </a:r>
          </a:p>
          <a:p>
            <a:endParaRPr lang="en-US" altLang="x-none">
              <a:latin typeface="Times" charset="0"/>
              <a:ea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6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table should be updated frequently and should have current default spreads in it. These will be the spreads you use for your synthetic ratings today.</a:t>
            </a:r>
          </a:p>
          <a:p>
            <a:endParaRPr lang="en-US" altLang="x-none">
              <a:latin typeface="Times" charset="0"/>
              <a:ea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ChangeArrowheads="1"/>
          </p:cNvSpPr>
          <p:nvPr>
            <p:ph type="sldImg"/>
          </p:nvPr>
        </p:nvSpPr>
        <p:spPr>
          <a:solidFill>
            <a:srgbClr val="FFFFFF"/>
          </a:solidFill>
          <a:ln/>
        </p:spPr>
      </p:sp>
      <p:sp>
        <p:nvSpPr>
          <p:cNvPr id="3891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To estimate the after-tax cost of debt, you need a marginal tax rate. Since the federal tax rate for corporations is 35%, I would expect the marginal tax rate to be 35% of higher for US companies. Thus, even if the effective tax rate reported in the financial statements are lower, I would use at least 35%. If the effective tax rate is higher than 35%, I would use the effective tax rate, with the assumption that it is capturing other taxes that the firm has to pay.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9DF3F2CA-8AE7-6F40-9653-6277DAB61DF6}" type="slidenum">
              <a:rPr lang="en-US" altLang="x-none"/>
              <a:pPr/>
              <a:t>‹#›</a:t>
            </a:fld>
            <a:endParaRPr lang="en-US" altLang="x-none"/>
          </a:p>
        </p:txBody>
      </p:sp>
    </p:spTree>
    <p:extLst>
      <p:ext uri="{BB962C8B-B14F-4D97-AF65-F5344CB8AC3E}">
        <p14:creationId xmlns:p14="http://schemas.microsoft.com/office/powerpoint/2010/main" val="957460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90DC7006-F62C-CA43-853C-E9DB0863B5B3}"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15EEF759-70FB-F849-9011-7CA0BA1B0BAB}" type="slidenum">
              <a:rPr lang="en-US" altLang="x-none"/>
              <a:pPr/>
              <a:t>‹#›</a:t>
            </a:fld>
            <a:endParaRPr lang="en-US" altLang="x-none"/>
          </a:p>
        </p:txBody>
      </p:sp>
    </p:spTree>
    <p:extLst>
      <p:ext uri="{BB962C8B-B14F-4D97-AF65-F5344CB8AC3E}">
        <p14:creationId xmlns:p14="http://schemas.microsoft.com/office/powerpoint/2010/main" val="936345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1357D3EE-7747-F14E-8E8C-4661325B4906}"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98384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427D33E8-FA2D-A84F-924D-024B20DBD98E}"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939612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4799204C-F453-374D-B439-1180EBBB9F8E}"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338182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4ED9654F-F83C-FD49-A3D9-447B454FD113}" type="slidenum">
              <a:rPr lang="en-US" altLang="x-none"/>
              <a:pPr/>
              <a:t>‹#›</a:t>
            </a:fld>
            <a:endParaRPr lang="en-US" altLang="x-none"/>
          </a:p>
        </p:txBody>
      </p:sp>
    </p:spTree>
    <p:extLst>
      <p:ext uri="{BB962C8B-B14F-4D97-AF65-F5344CB8AC3E}">
        <p14:creationId xmlns:p14="http://schemas.microsoft.com/office/powerpoint/2010/main" val="265610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7AED3771-30A6-6C40-B325-EB3D9EC1642F}" type="slidenum">
              <a:rPr lang="en-US" altLang="x-none"/>
              <a:pPr/>
              <a:t>‹#›</a:t>
            </a:fld>
            <a:endParaRPr lang="en-US" altLang="x-none"/>
          </a:p>
        </p:txBody>
      </p:sp>
    </p:spTree>
    <p:extLst>
      <p:ext uri="{BB962C8B-B14F-4D97-AF65-F5344CB8AC3E}">
        <p14:creationId xmlns:p14="http://schemas.microsoft.com/office/powerpoint/2010/main" val="1637512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9E6F2B47-30DF-4C4E-94BA-DE145B13225E}" type="slidenum">
              <a:rPr lang="en-US" altLang="x-none"/>
              <a:pPr/>
              <a:t>‹#›</a:t>
            </a:fld>
            <a:endParaRPr lang="en-US" altLang="x-none"/>
          </a:p>
        </p:txBody>
      </p:sp>
    </p:spTree>
    <p:extLst>
      <p:ext uri="{BB962C8B-B14F-4D97-AF65-F5344CB8AC3E}">
        <p14:creationId xmlns:p14="http://schemas.microsoft.com/office/powerpoint/2010/main" val="1662239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BA302548-3D35-D247-A38E-B3CC25EEF441}"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641285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E1BF8BDC-7BB5-6C44-B031-EE668EA1985A}"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586488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1ED3E43E-7FDF-D24E-9ACD-266E286DA5AA}"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0163738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AB47797-AC09-6342-A21D-9C0FD3C54ED9}" type="slidenum">
              <a:rPr lang="en-US" altLang="x-none"/>
              <a:pPr/>
              <a:t>‹#›</a:t>
            </a:fld>
            <a:endParaRPr lang="en-US" altLang="x-none"/>
          </a:p>
        </p:txBody>
      </p:sp>
    </p:spTree>
    <p:extLst>
      <p:ext uri="{BB962C8B-B14F-4D97-AF65-F5344CB8AC3E}">
        <p14:creationId xmlns:p14="http://schemas.microsoft.com/office/powerpoint/2010/main" val="190393553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579D0896-FEF1-2C40-B5E4-2C1445F0E40B}"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1" r:id="rId5"/>
    <p:sldLayoutId id="2147484347" r:id="rId6"/>
    <p:sldLayoutId id="2147484348" r:id="rId7"/>
    <p:sldLayoutId id="2147484349" r:id="rId8"/>
    <p:sldLayoutId id="2147484350" r:id="rId9"/>
    <p:sldLayoutId id="2147484342" r:id="rId10"/>
    <p:sldLayoutId id="2147484351" r:id="rId11"/>
    <p:sldLayoutId id="2147484352"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5.emf"/><Relationship Id="rId7" Type="http://schemas.openxmlformats.org/officeDocument/2006/relationships/oleObject" Target="../embeddings/oleObject2.bin"/><Relationship Id="rId8" Type="http://schemas.openxmlformats.org/officeDocument/2006/relationships/package" Target="../embeddings/Microsoft_Word_Document2.docx"/><Relationship Id="rId9" Type="http://schemas.openxmlformats.org/officeDocument/2006/relationships/image" Target="../media/image6.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3.bin"/><Relationship Id="rId5" Type="http://schemas.openxmlformats.org/officeDocument/2006/relationships/package" Target="../embeddings/Microsoft_Word_Document3.docx"/><Relationship Id="rId6" Type="http://schemas.openxmlformats.org/officeDocument/2006/relationships/image" Target="../media/image7.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4.bin"/><Relationship Id="rId5" Type="http://schemas.openxmlformats.org/officeDocument/2006/relationships/package" Target="../embeddings/Microsoft_Word_Document4.docx"/><Relationship Id="rId6" Type="http://schemas.openxmlformats.org/officeDocument/2006/relationships/image" Target="../media/image8.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5.bin"/><Relationship Id="rId5" Type="http://schemas.openxmlformats.org/officeDocument/2006/relationships/package" Target="../embeddings/Microsoft_Word_Document5.docx"/><Relationship Id="rId6" Type="http://schemas.openxmlformats.org/officeDocument/2006/relationships/image" Target="../media/image9.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chart" Target="../charts/char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a:t>Hurdle rates </a:t>
            </a:r>
            <a:r>
              <a:rPr lang="en-US" smtClean="0"/>
              <a:t>iX: </a:t>
            </a:r>
            <a:r>
              <a:rPr lang="en-US" dirty="0" smtClean="0"/>
              <a:t>debt and its cost</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Debt, the double-edged sword!</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From Cost of Equity to Cost of Capital</a:t>
            </a:r>
          </a:p>
        </p:txBody>
      </p:sp>
      <p:sp>
        <p:nvSpPr>
          <p:cNvPr id="19458"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The cost of capital is a composite cost to the firm of raising financing to fund its projects. </a:t>
            </a:r>
          </a:p>
          <a:p>
            <a:pPr eaLnBrk="1" hangingPunct="1"/>
            <a:r>
              <a:rPr lang="en-US" altLang="x-none">
                <a:ea typeface="ＭＳ Ｐゴシック" charset="-128"/>
              </a:rPr>
              <a:t>In addition to equity, firms can raise capital from debt</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What is debt?</a:t>
            </a:r>
          </a:p>
        </p:txBody>
      </p:sp>
      <p:sp>
        <p:nvSpPr>
          <p:cNvPr id="194562" name="Rectangle 3"/>
          <p:cNvSpPr>
            <a:spLocks noGrp="1" noChangeArrowheads="1"/>
          </p:cNvSpPr>
          <p:nvPr>
            <p:ph sz="quarter" idx="1"/>
          </p:nvPr>
        </p:nvSpPr>
        <p:spPr>
          <a:xfrm>
            <a:off x="612775" y="1200150"/>
            <a:ext cx="8153400" cy="3371850"/>
          </a:xfrm>
        </p:spPr>
        <p:txBody>
          <a:bodyPr>
            <a:normAutofit fontScale="92500" lnSpcReduction="20000"/>
          </a:bodyPr>
          <a:lstStyle/>
          <a:p>
            <a:pPr eaLnBrk="1" hangingPunct="1">
              <a:buFont typeface="Wingdings" charset="0"/>
              <a:buChar char=""/>
              <a:defRPr/>
            </a:pPr>
            <a:r>
              <a:rPr lang="en-US" dirty="0" smtClean="0"/>
              <a:t>General Rule: Debt generally has the following characteristics:</a:t>
            </a:r>
          </a:p>
          <a:p>
            <a:pPr lvl="1" eaLnBrk="1" hangingPunct="1">
              <a:buFont typeface="Wingdings 2" charset="0"/>
              <a:buChar char=""/>
              <a:defRPr/>
            </a:pPr>
            <a:r>
              <a:rPr lang="en-US" dirty="0" smtClean="0"/>
              <a:t>Commitment to make fixed payments in the future</a:t>
            </a:r>
          </a:p>
          <a:p>
            <a:pPr lvl="1" eaLnBrk="1" hangingPunct="1">
              <a:buFont typeface="Wingdings 2" charset="0"/>
              <a:buChar char=""/>
              <a:defRPr/>
            </a:pPr>
            <a:r>
              <a:rPr lang="en-US" dirty="0" smtClean="0"/>
              <a:t>The fixed payments are tax deductible</a:t>
            </a:r>
          </a:p>
          <a:p>
            <a:pPr lvl="1" eaLnBrk="1" hangingPunct="1">
              <a:buFont typeface="Wingdings 2" charset="0"/>
              <a:buChar char=""/>
              <a:defRPr/>
            </a:pPr>
            <a:r>
              <a:rPr lang="en-US" dirty="0" smtClean="0"/>
              <a:t>Failure to make the payments can lead to either default or loss of control of the firm to the party to whom payments are due.</a:t>
            </a:r>
          </a:p>
          <a:p>
            <a:pPr eaLnBrk="1" hangingPunct="1">
              <a:buFont typeface="Wingdings" charset="0"/>
              <a:buChar char=""/>
              <a:defRPr/>
            </a:pPr>
            <a:r>
              <a:rPr lang="en-US" dirty="0" smtClean="0"/>
              <a:t>As a consequence, debt should include</a:t>
            </a:r>
          </a:p>
          <a:p>
            <a:pPr lvl="1" eaLnBrk="1" hangingPunct="1">
              <a:buFont typeface="Wingdings 2" charset="0"/>
              <a:buChar char=""/>
              <a:defRPr/>
            </a:pPr>
            <a:r>
              <a:rPr lang="en-US" dirty="0" smtClean="0"/>
              <a:t>Any interest-bearing liability, whether short term or long term.</a:t>
            </a:r>
          </a:p>
          <a:p>
            <a:pPr lvl="1" eaLnBrk="1" hangingPunct="1">
              <a:buFont typeface="Wingdings 2" charset="0"/>
              <a:buChar char=""/>
              <a:defRPr/>
            </a:pPr>
            <a:r>
              <a:rPr lang="en-US" dirty="0" smtClean="0"/>
              <a:t>Any lease obligation, whether operating or capital.</a:t>
            </a:r>
          </a:p>
          <a:p>
            <a:pPr lvl="1" eaLnBrk="1" hangingPunct="1">
              <a:buFont typeface="Wingdings 2" charset="0"/>
              <a:buChar char=""/>
              <a:defRPr/>
            </a:pPr>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the Cost of Debt</a:t>
            </a:r>
          </a:p>
        </p:txBody>
      </p:sp>
      <p:sp>
        <p:nvSpPr>
          <p:cNvPr id="196610" name="Rectangle 3"/>
          <p:cNvSpPr>
            <a:spLocks noGrp="1" noChangeArrowheads="1"/>
          </p:cNvSpPr>
          <p:nvPr>
            <p:ph sz="quarter" idx="1"/>
          </p:nvPr>
        </p:nvSpPr>
        <p:spPr>
          <a:xfrm>
            <a:off x="612775" y="1200150"/>
            <a:ext cx="8153400" cy="3371850"/>
          </a:xfrm>
        </p:spPr>
        <p:txBody>
          <a:bodyPr>
            <a:normAutofit fontScale="70000" lnSpcReduction="20000"/>
          </a:bodyPr>
          <a:lstStyle/>
          <a:p>
            <a:pPr eaLnBrk="1" hangingPunct="1">
              <a:buFont typeface="Wingdings" charset="0"/>
              <a:buChar char=""/>
              <a:defRPr/>
            </a:pPr>
            <a:r>
              <a:rPr lang="en-US" dirty="0" smtClean="0"/>
              <a:t>If the firm has bonds outstanding, and the bonds are traded, the yield to maturity on a long-term, straight (no special features) bond can be used as the interest rate.</a:t>
            </a:r>
          </a:p>
          <a:p>
            <a:pPr eaLnBrk="1" hangingPunct="1">
              <a:buFont typeface="Wingdings" charset="0"/>
              <a:buChar char=""/>
              <a:defRPr/>
            </a:pPr>
            <a:r>
              <a:rPr lang="en-US" dirty="0" smtClean="0"/>
              <a:t>If the firm is rated, use the rating and a typical default spread on bonds with that rating to estimate the cost of debt.</a:t>
            </a:r>
          </a:p>
          <a:p>
            <a:pPr eaLnBrk="1" hangingPunct="1">
              <a:buFont typeface="Wingdings" charset="0"/>
              <a:buChar char=""/>
              <a:defRPr/>
            </a:pPr>
            <a:r>
              <a:rPr lang="en-US" dirty="0" smtClean="0"/>
              <a:t>If the firm is not rated, </a:t>
            </a:r>
          </a:p>
          <a:p>
            <a:pPr lvl="1" eaLnBrk="1" hangingPunct="1">
              <a:buFont typeface="Wingdings 2" charset="0"/>
              <a:buChar char=""/>
              <a:defRPr/>
            </a:pPr>
            <a:r>
              <a:rPr lang="en-US" dirty="0" smtClean="0"/>
              <a:t>and it has recently borrowed long term from a bank, use the interest rate on the borrowing or</a:t>
            </a:r>
          </a:p>
          <a:p>
            <a:pPr lvl="1" eaLnBrk="1" hangingPunct="1">
              <a:buFont typeface="Wingdings 2" charset="0"/>
              <a:buChar char=""/>
              <a:defRPr/>
            </a:pPr>
            <a:r>
              <a:rPr lang="en-US" dirty="0" smtClean="0"/>
              <a:t>estimate a synthetic rating for the company, and use the synthetic rating to arrive at a default spread and a cost of debt</a:t>
            </a:r>
          </a:p>
          <a:p>
            <a:pPr eaLnBrk="1" hangingPunct="1">
              <a:buFont typeface="Wingdings" charset="0"/>
              <a:buChar char=""/>
              <a:defRPr/>
            </a:pPr>
            <a:r>
              <a:rPr lang="en-US" dirty="0" smtClean="0"/>
              <a:t>The cost of debt has to be estimated in the same currency as the cost of equity and the cash flows in the valuation.</a:t>
            </a:r>
            <a:endParaRPr 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 easy route: Outsourcing the measurement of default risk</a:t>
            </a:r>
          </a:p>
        </p:txBody>
      </p:sp>
      <p:sp>
        <p:nvSpPr>
          <p:cNvPr id="3" name="Content Placeholder 2"/>
          <p:cNvSpPr>
            <a:spLocks noGrp="1"/>
          </p:cNvSpPr>
          <p:nvPr>
            <p:ph sz="quarter" idx="1"/>
          </p:nvPr>
        </p:nvSpPr>
        <p:spPr>
          <a:xfrm>
            <a:off x="612775" y="1200150"/>
            <a:ext cx="8153400" cy="3371850"/>
          </a:xfrm>
        </p:spPr>
        <p:txBody>
          <a:bodyPr/>
          <a:lstStyle/>
          <a:p>
            <a:pPr eaLnBrk="1" hangingPunct="1"/>
            <a:r>
              <a:rPr lang="en-US" altLang="x-none" sz="2000">
                <a:ea typeface="ＭＳ Ｐゴシック" charset="-128"/>
              </a:rPr>
              <a:t>For those firms that have bond ratings from global ratings agencies, I used those ratings:</a:t>
            </a:r>
          </a:p>
          <a:p>
            <a:pPr eaLnBrk="1" hangingPunct="1">
              <a:buFont typeface="Wingdings" charset="2"/>
              <a:buNone/>
            </a:pPr>
            <a:endParaRPr lang="en-US" altLang="x-none" sz="2000">
              <a:ea typeface="ＭＳ Ｐゴシック" charset="-128"/>
            </a:endParaRPr>
          </a:p>
          <a:p>
            <a:pPr eaLnBrk="1" hangingPunct="1">
              <a:buFont typeface="Wingdings" charset="2"/>
              <a:buNone/>
            </a:pPr>
            <a:endParaRPr lang="en-US" altLang="x-none" sz="2000">
              <a:ea typeface="ＭＳ Ｐゴシック" charset="-128"/>
            </a:endParaRPr>
          </a:p>
          <a:p>
            <a:pPr eaLnBrk="1" hangingPunct="1"/>
            <a:r>
              <a:rPr lang="en-US" altLang="x-none" sz="2000">
                <a:ea typeface="ＭＳ Ｐゴシック" charset="-128"/>
              </a:rPr>
              <a:t>If you want to estimate Vale</a:t>
            </a:r>
            <a:r>
              <a:rPr lang="en-US" altLang="en-US" sz="2000">
                <a:ea typeface="ＭＳ Ｐゴシック" charset="-128"/>
              </a:rPr>
              <a:t>’</a:t>
            </a:r>
            <a:r>
              <a:rPr lang="en-US" altLang="x-none" sz="2000">
                <a:ea typeface="ＭＳ Ｐゴシック" charset="-128"/>
              </a:rPr>
              <a:t>s cost of debt in $R terms, we can again use the differential inflation approach we used for the cost of equity:</a:t>
            </a:r>
          </a:p>
        </p:txBody>
      </p:sp>
      <p:graphicFrame>
        <p:nvGraphicFramePr>
          <p:cNvPr id="25603" name="Object 5"/>
          <p:cNvGraphicFramePr>
            <a:graphicFrameLocks noChangeAspect="1"/>
          </p:cNvGraphicFramePr>
          <p:nvPr/>
        </p:nvGraphicFramePr>
        <p:xfrm>
          <a:off x="1371600" y="1885950"/>
          <a:ext cx="8369300" cy="838200"/>
        </p:xfrm>
        <a:graphic>
          <a:graphicData uri="http://schemas.openxmlformats.org/presentationml/2006/ole">
            <mc:AlternateContent xmlns:mc="http://schemas.openxmlformats.org/markup-compatibility/2006">
              <mc:Choice xmlns:v="urn:schemas-microsoft-com:vml" Requires="v">
                <p:oleObj spid="_x0000_s25605" name="Document" r:id="rId5" imgW="8369300" imgH="1117600" progId="Word.Document.12">
                  <p:embed/>
                </p:oleObj>
              </mc:Choice>
              <mc:Fallback>
                <p:oleObj name="Document" r:id="rId5" imgW="8369300" imgH="1117600" progId="Word.Documen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1600" y="1885950"/>
                        <a:ext cx="83693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604" name="Object 6"/>
          <p:cNvGraphicFramePr>
            <a:graphicFrameLocks noChangeAspect="1"/>
          </p:cNvGraphicFramePr>
          <p:nvPr/>
        </p:nvGraphicFramePr>
        <p:xfrm>
          <a:off x="2133600" y="3409950"/>
          <a:ext cx="5486400" cy="781050"/>
        </p:xfrm>
        <a:graphic>
          <a:graphicData uri="http://schemas.openxmlformats.org/presentationml/2006/ole">
            <mc:AlternateContent xmlns:mc="http://schemas.openxmlformats.org/markup-compatibility/2006">
              <mc:Choice xmlns:v="urn:schemas-microsoft-com:vml" Requires="v">
                <p:oleObj spid="_x0000_s25606" name="Document" r:id="rId8" imgW="5486198" imgH="1041362" progId="Word.Document.12">
                  <p:embed/>
                </p:oleObj>
              </mc:Choice>
              <mc:Fallback>
                <p:oleObj name="Document" r:id="rId8" imgW="5486198" imgH="1041362" progId="Word.Document.12">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33600" y="3409950"/>
                        <a:ext cx="5486400"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 more general route: Estimating Synthetic Ratings</a:t>
            </a:r>
          </a:p>
        </p:txBody>
      </p:sp>
      <p:sp>
        <p:nvSpPr>
          <p:cNvPr id="217090" name="Rectangle 3"/>
          <p:cNvSpPr>
            <a:spLocks noGrp="1" noChangeArrowheads="1"/>
          </p:cNvSpPr>
          <p:nvPr>
            <p:ph sz="quarter" idx="1"/>
          </p:nvPr>
        </p:nvSpPr>
        <p:spPr>
          <a:xfrm>
            <a:off x="612775" y="1200150"/>
            <a:ext cx="8153400" cy="3371850"/>
          </a:xfrm>
        </p:spPr>
        <p:txBody>
          <a:bodyPr/>
          <a:lstStyle/>
          <a:p>
            <a:pPr eaLnBrk="1" hangingPunct="1">
              <a:buFont typeface="Wingdings" charset="0"/>
              <a:buChar char=""/>
              <a:defRPr/>
            </a:pPr>
            <a:r>
              <a:rPr lang="en-US" sz="2400" dirty="0"/>
              <a:t>The rating for a firm can be estimated using the financial characteristics of the firm. In its simplest form, we can use just the interest coverage ratio:</a:t>
            </a:r>
          </a:p>
          <a:p>
            <a:pPr marL="0" indent="0" algn="ctr" eaLnBrk="1" hangingPunct="1">
              <a:buFont typeface="Wingdings" charset="0"/>
              <a:buNone/>
              <a:defRPr/>
            </a:pPr>
            <a:r>
              <a:rPr lang="en-US" sz="2400" dirty="0"/>
              <a:t>Interest Coverage Ratio = EBIT / Interest Expenses</a:t>
            </a:r>
          </a:p>
          <a:p>
            <a:pPr eaLnBrk="1" hangingPunct="1">
              <a:buFont typeface="Wingdings" charset="0"/>
              <a:buChar char=""/>
              <a:defRPr/>
            </a:pPr>
            <a:r>
              <a:rPr lang="en-US" sz="2400" dirty="0"/>
              <a:t>For the four non-financial service companies, we obtain the following:</a:t>
            </a:r>
          </a:p>
          <a:p>
            <a:pPr eaLnBrk="1" hangingPunct="1">
              <a:buFont typeface="Wingdings" charset="0"/>
              <a:buChar char=""/>
              <a:defRPr/>
            </a:pPr>
            <a:endParaRPr lang="en-US" sz="2400" dirty="0"/>
          </a:p>
          <a:p>
            <a:pPr eaLnBrk="1" hangingPunct="1">
              <a:buFont typeface="Wingdings" charset="0"/>
              <a:buChar char=""/>
              <a:defRPr/>
            </a:pPr>
            <a:endParaRPr lang="en-US" sz="2400" dirty="0"/>
          </a:p>
          <a:p>
            <a:pPr lvl="1" eaLnBrk="1" hangingPunct="1">
              <a:buFont typeface="Wingdings 2" charset="0"/>
              <a:buChar char=""/>
              <a:defRPr/>
            </a:pPr>
            <a:endParaRPr lang="en-US" dirty="0"/>
          </a:p>
        </p:txBody>
      </p:sp>
      <p:graphicFrame>
        <p:nvGraphicFramePr>
          <p:cNvPr id="27651" name="Object 2"/>
          <p:cNvGraphicFramePr>
            <a:graphicFrameLocks noChangeAspect="1"/>
          </p:cNvGraphicFramePr>
          <p:nvPr/>
        </p:nvGraphicFramePr>
        <p:xfrm>
          <a:off x="2438400" y="3486150"/>
          <a:ext cx="5626100" cy="1152525"/>
        </p:xfrm>
        <a:graphic>
          <a:graphicData uri="http://schemas.openxmlformats.org/presentationml/2006/ole">
            <mc:AlternateContent xmlns:mc="http://schemas.openxmlformats.org/markup-compatibility/2006">
              <mc:Choice xmlns:v="urn:schemas-microsoft-com:vml" Requires="v">
                <p:oleObj spid="_x0000_s27652" name="Document" r:id="rId5" imgW="5626100" imgH="1536700" progId="Word.Document.12">
                  <p:embed/>
                </p:oleObj>
              </mc:Choice>
              <mc:Fallback>
                <p:oleObj name="Document" r:id="rId5" imgW="5626100" imgH="15367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3486150"/>
                        <a:ext cx="56261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Interest Coverage Ratios, Ratings and Default Spreads- November 2013</a:t>
            </a:r>
          </a:p>
        </p:txBody>
      </p:sp>
      <p:sp>
        <p:nvSpPr>
          <p:cNvPr id="29698" name="Content Placeholder 2"/>
          <p:cNvSpPr>
            <a:spLocks noGrp="1"/>
          </p:cNvSpPr>
          <p:nvPr>
            <p:ph sz="quarter" idx="1"/>
          </p:nvPr>
        </p:nvSpPr>
        <p:spPr>
          <a:xfrm>
            <a:off x="612775" y="1200150"/>
            <a:ext cx="8153400" cy="3371850"/>
          </a:xfrm>
        </p:spPr>
        <p:txBody>
          <a:bodyPr/>
          <a:lstStyle/>
          <a:p>
            <a:pPr eaLnBrk="1" hangingPunct="1"/>
            <a:endParaRPr lang="x-none" altLang="x-none">
              <a:ea typeface="ＭＳ Ｐゴシック" charset="-128"/>
            </a:endParaRPr>
          </a:p>
        </p:txBody>
      </p:sp>
      <p:sp>
        <p:nvSpPr>
          <p:cNvPr id="29699" name="TextBox 8"/>
          <p:cNvSpPr txBox="1">
            <a:spLocks noChangeArrowheads="1"/>
          </p:cNvSpPr>
          <p:nvPr/>
        </p:nvSpPr>
        <p:spPr bwMode="auto">
          <a:xfrm>
            <a:off x="1447800" y="3714750"/>
            <a:ext cx="6324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800"/>
              <a:t>Disney: Large cap, developed		22.57  	</a:t>
            </a:r>
            <a:r>
              <a:rPr lang="en-US" altLang="x-none" sz="1800">
                <a:sym typeface="Wingdings" charset="2"/>
              </a:rPr>
              <a:t></a:t>
            </a:r>
            <a:r>
              <a:rPr lang="en-US" altLang="x-none" sz="1800"/>
              <a:t> 	AAA</a:t>
            </a:r>
          </a:p>
          <a:p>
            <a:r>
              <a:rPr lang="en-US" altLang="x-none" sz="1800"/>
              <a:t>Vale: Large cap, emerging		11.67 	</a:t>
            </a:r>
            <a:r>
              <a:rPr lang="en-US" altLang="x-none" sz="1800">
                <a:sym typeface="Wingdings" charset="2"/>
              </a:rPr>
              <a:t>	AA</a:t>
            </a:r>
          </a:p>
          <a:p>
            <a:r>
              <a:rPr lang="en-US" altLang="x-none" sz="1800">
                <a:sym typeface="Wingdings" charset="2"/>
              </a:rPr>
              <a:t>Tata Motors: Large cap, Emerging 	4.51		A-</a:t>
            </a:r>
          </a:p>
          <a:p>
            <a:r>
              <a:rPr lang="en-US" altLang="x-none" sz="1800">
                <a:sym typeface="Wingdings" charset="2"/>
              </a:rPr>
              <a:t>Baidu: Small cap, Emerging		23.72		AAA</a:t>
            </a:r>
          </a:p>
          <a:p>
            <a:r>
              <a:rPr lang="en-US" altLang="x-none" sz="1800">
                <a:sym typeface="Wingdings" charset="2"/>
              </a:rPr>
              <a:t>Bookscape: Small cap, private	5.16	 	A-</a:t>
            </a:r>
            <a:endParaRPr lang="en-US" altLang="x-none" sz="1800"/>
          </a:p>
        </p:txBody>
      </p:sp>
      <p:graphicFrame>
        <p:nvGraphicFramePr>
          <p:cNvPr id="29700" name="Object 2"/>
          <p:cNvGraphicFramePr>
            <a:graphicFrameLocks noChangeAspect="1"/>
          </p:cNvGraphicFramePr>
          <p:nvPr/>
        </p:nvGraphicFramePr>
        <p:xfrm>
          <a:off x="1981200" y="1257300"/>
          <a:ext cx="5537200" cy="2524125"/>
        </p:xfrm>
        <a:graphic>
          <a:graphicData uri="http://schemas.openxmlformats.org/presentationml/2006/ole">
            <mc:AlternateContent xmlns:mc="http://schemas.openxmlformats.org/markup-compatibility/2006">
              <mc:Choice xmlns:v="urn:schemas-microsoft-com:vml" Requires="v">
                <p:oleObj spid="_x0000_s29701" name="Document" r:id="rId5" imgW="5536996" imgH="3365376" progId="Word.Document.12">
                  <p:embed/>
                </p:oleObj>
              </mc:Choice>
              <mc:Fallback>
                <p:oleObj name="Document" r:id="rId5" imgW="5536996" imgH="3365376"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1257300"/>
                        <a:ext cx="5537200"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Synthetic versus Actual Ratings: Rated Firms</a:t>
            </a:r>
          </a:p>
        </p:txBody>
      </p:sp>
      <p:sp>
        <p:nvSpPr>
          <p:cNvPr id="202754"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800">
                <a:ea typeface="ＭＳ Ｐゴシック" charset="-128"/>
              </a:rPr>
              <a:t>Disney</a:t>
            </a:r>
            <a:r>
              <a:rPr lang="ja-JP" altLang="en-US" sz="1800">
                <a:ea typeface="ＭＳ Ｐゴシック" charset="-128"/>
              </a:rPr>
              <a:t>’</a:t>
            </a:r>
            <a:r>
              <a:rPr lang="en-US" altLang="ja-JP" sz="1800">
                <a:ea typeface="ＭＳ Ｐゴシック" charset="-128"/>
              </a:rPr>
              <a:t>s synthetic rating is AAA, whereas its actual rating is A. The difference can be attributed to any of the following:</a:t>
            </a:r>
          </a:p>
          <a:p>
            <a:pPr lvl="1" eaLnBrk="1" hangingPunct="1">
              <a:lnSpc>
                <a:spcPct val="80000"/>
              </a:lnSpc>
            </a:pPr>
            <a:r>
              <a:rPr lang="en-US" altLang="x-none" sz="1500">
                <a:ea typeface="ＭＳ Ｐゴシック" charset="-128"/>
              </a:rPr>
              <a:t>Synthetic ratings reflect only the interest coverage ratio whereas actual ratings incorporate all of the other ratios and qualitative factors</a:t>
            </a:r>
          </a:p>
          <a:p>
            <a:pPr lvl="1" eaLnBrk="1" hangingPunct="1">
              <a:lnSpc>
                <a:spcPct val="80000"/>
              </a:lnSpc>
            </a:pPr>
            <a:r>
              <a:rPr lang="en-US" altLang="x-none" sz="1500">
                <a:ea typeface="ＭＳ Ｐゴシック" charset="-128"/>
              </a:rPr>
              <a:t>Synthetic ratings do not allow for sector-wide biases in ratings</a:t>
            </a:r>
          </a:p>
          <a:p>
            <a:pPr lvl="1" eaLnBrk="1" hangingPunct="1">
              <a:lnSpc>
                <a:spcPct val="80000"/>
              </a:lnSpc>
            </a:pPr>
            <a:r>
              <a:rPr lang="en-US" altLang="x-none" sz="1500">
                <a:ea typeface="ＭＳ Ｐゴシック" charset="-128"/>
              </a:rPr>
              <a:t>Synthetic rating was based on 2013 operating income whereas actual rating reflects normalized earnings</a:t>
            </a:r>
          </a:p>
          <a:p>
            <a:pPr eaLnBrk="1" hangingPunct="1">
              <a:lnSpc>
                <a:spcPct val="80000"/>
              </a:lnSpc>
            </a:pPr>
            <a:r>
              <a:rPr lang="en-US" altLang="x-none" sz="1800">
                <a:ea typeface="ＭＳ Ｐゴシック" charset="-128"/>
              </a:rPr>
              <a:t>Vale</a:t>
            </a:r>
            <a:r>
              <a:rPr lang="ja-JP" altLang="en-US" sz="1800">
                <a:ea typeface="ＭＳ Ｐゴシック" charset="-128"/>
              </a:rPr>
              <a:t>’</a:t>
            </a:r>
            <a:r>
              <a:rPr lang="en-US" altLang="ja-JP" sz="1800">
                <a:ea typeface="ＭＳ Ｐゴシック" charset="-128"/>
              </a:rPr>
              <a:t>s synthetic rating is AA, but the actual rating for dollar debt is A-. The biggest factor behind the difference is the presence of country risk, since Vale is probably being rated lower for being a Brazil-based corporation.</a:t>
            </a:r>
          </a:p>
          <a:p>
            <a:pPr eaLnBrk="1" hangingPunct="1">
              <a:lnSpc>
                <a:spcPct val="80000"/>
              </a:lnSpc>
            </a:pPr>
            <a:r>
              <a:rPr lang="en-US" altLang="x-none" sz="1800">
                <a:ea typeface="ＭＳ Ｐゴシック" charset="-128"/>
              </a:rPr>
              <a:t>Deutsche Bank had an A rating. We will not try to estimate a synthetic rating for the bank. Defining interest expenses on debt for a bank is difficult…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Cost of Debt</a:t>
            </a:r>
          </a:p>
        </p:txBody>
      </p:sp>
      <p:sp>
        <p:nvSpPr>
          <p:cNvPr id="204802" name="Rectangle 3"/>
          <p:cNvSpPr>
            <a:spLocks noGrp="1" noChangeArrowheads="1"/>
          </p:cNvSpPr>
          <p:nvPr>
            <p:ph sz="quarter" idx="1"/>
          </p:nvPr>
        </p:nvSpPr>
        <p:spPr>
          <a:xfrm>
            <a:off x="612775" y="1200150"/>
            <a:ext cx="8153400" cy="3371850"/>
          </a:xfrm>
        </p:spPr>
        <p:txBody>
          <a:bodyPr>
            <a:normAutofit fontScale="47500" lnSpcReduction="20000"/>
          </a:bodyPr>
          <a:lstStyle/>
          <a:p>
            <a:pPr eaLnBrk="1" hangingPunct="1">
              <a:buFont typeface="Wingdings" charset="0"/>
              <a:buChar char=""/>
              <a:defRPr/>
            </a:pPr>
            <a:r>
              <a:rPr lang="en-US" dirty="0" smtClean="0"/>
              <a:t>For </a:t>
            </a:r>
            <a:r>
              <a:rPr lang="en-US" dirty="0" err="1" smtClean="0"/>
              <a:t>Bookscape</a:t>
            </a:r>
            <a:r>
              <a:rPr lang="en-US" dirty="0" smtClean="0"/>
              <a:t>, we will use the synthetic rating (A-) to estimate the cost of debt:</a:t>
            </a:r>
          </a:p>
          <a:p>
            <a:pPr lvl="1" eaLnBrk="1" hangingPunct="1">
              <a:buFont typeface="Wingdings 2" charset="0"/>
              <a:buChar char=""/>
              <a:defRPr/>
            </a:pPr>
            <a:r>
              <a:rPr lang="en-US" dirty="0" smtClean="0"/>
              <a:t>Default Spread based upon A- rating = 1.30%</a:t>
            </a:r>
          </a:p>
          <a:p>
            <a:pPr lvl="1" eaLnBrk="1" hangingPunct="1">
              <a:buFont typeface="Wingdings 2" charset="0"/>
              <a:buChar char=""/>
              <a:defRPr/>
            </a:pPr>
            <a:r>
              <a:rPr lang="en-US" dirty="0" smtClean="0"/>
              <a:t>Pre-tax cost of debt = </a:t>
            </a:r>
            <a:r>
              <a:rPr lang="en-US" dirty="0" err="1" smtClean="0"/>
              <a:t>Riskfree</a:t>
            </a:r>
            <a:r>
              <a:rPr lang="en-US" dirty="0" smtClean="0"/>
              <a:t> Rate + Default Spread = 2.75% + 1.30% = 4.05%</a:t>
            </a:r>
          </a:p>
          <a:p>
            <a:pPr lvl="1" eaLnBrk="1" hangingPunct="1">
              <a:buFont typeface="Wingdings 2" charset="0"/>
              <a:buChar char=""/>
              <a:defRPr/>
            </a:pPr>
            <a:r>
              <a:rPr lang="en-US" dirty="0" smtClean="0"/>
              <a:t>After-tax cost of debt = Pre-tax cost of debt (1- tax rate) = 4.05% (1-.40) = 2.43%</a:t>
            </a:r>
          </a:p>
          <a:p>
            <a:pPr eaLnBrk="1" hangingPunct="1">
              <a:buFont typeface="Wingdings" charset="0"/>
              <a:buChar char=""/>
              <a:defRPr/>
            </a:pPr>
            <a:r>
              <a:rPr lang="en-US" dirty="0" smtClean="0"/>
              <a:t>For the three publicly traded firms that are rated in our sample, we will use the actual bond ratings to estimate the costs of debt.</a:t>
            </a:r>
          </a:p>
          <a:p>
            <a:pPr eaLnBrk="1" hangingPunct="1">
              <a:buFont typeface="Wingdings" charset="0"/>
              <a:buChar char=""/>
              <a:defRPr/>
            </a:pPr>
            <a:endParaRPr lang="en-US" dirty="0" smtClean="0"/>
          </a:p>
          <a:p>
            <a:pPr eaLnBrk="1" hangingPunct="1">
              <a:buFont typeface="Wingdings" charset="0"/>
              <a:buChar char=""/>
              <a:defRPr/>
            </a:pPr>
            <a:endParaRPr lang="en-US" dirty="0"/>
          </a:p>
          <a:p>
            <a:pPr eaLnBrk="1" hangingPunct="1">
              <a:buFont typeface="Wingdings" charset="0"/>
              <a:buChar char=""/>
              <a:defRPr/>
            </a:pPr>
            <a:endParaRPr lang="en-US" dirty="0" smtClean="0"/>
          </a:p>
          <a:p>
            <a:pPr eaLnBrk="1" hangingPunct="1">
              <a:buFont typeface="Wingdings" charset="0"/>
              <a:buChar char=""/>
              <a:defRPr/>
            </a:pPr>
            <a:r>
              <a:rPr lang="en-US" dirty="0" smtClean="0"/>
              <a:t>For </a:t>
            </a:r>
            <a:r>
              <a:rPr lang="en-US" dirty="0"/>
              <a:t>Tata Motors, we have a </a:t>
            </a:r>
            <a:r>
              <a:rPr lang="en-US" dirty="0" smtClean="0"/>
              <a:t>rating </a:t>
            </a:r>
            <a:r>
              <a:rPr lang="en-US" dirty="0"/>
              <a:t>of AA- from CRISIL, an Indian bond-rating firm, that measures only company risk. </a:t>
            </a:r>
            <a:r>
              <a:rPr lang="en-US" dirty="0" smtClean="0"/>
              <a:t>Using that rating:</a:t>
            </a:r>
          </a:p>
          <a:p>
            <a:pPr marL="366713" lvl="1" indent="0" eaLnBrk="1" hangingPunct="1">
              <a:buFont typeface="Wingdings 2" charset="0"/>
              <a:buNone/>
              <a:defRPr/>
            </a:pPr>
            <a:r>
              <a:rPr lang="en-US" dirty="0" smtClean="0"/>
              <a:t>Cost </a:t>
            </a:r>
            <a:r>
              <a:rPr lang="en-US" dirty="0"/>
              <a:t>of </a:t>
            </a:r>
            <a:r>
              <a:rPr lang="en-US" dirty="0" err="1"/>
              <a:t>debt</a:t>
            </a:r>
            <a:r>
              <a:rPr lang="en-US" baseline="-25000" dirty="0" err="1"/>
              <a:t>TMT</a:t>
            </a:r>
            <a:r>
              <a:rPr lang="en-US" dirty="0"/>
              <a:t> = Risk free </a:t>
            </a:r>
            <a:r>
              <a:rPr lang="en-US" dirty="0" err="1"/>
              <a:t>rate</a:t>
            </a:r>
            <a:r>
              <a:rPr lang="en-US" baseline="-25000" dirty="0" err="1"/>
              <a:t>Rupees</a:t>
            </a:r>
            <a:r>
              <a:rPr lang="en-US" dirty="0"/>
              <a:t> + Default </a:t>
            </a:r>
            <a:r>
              <a:rPr lang="en-US" dirty="0" err="1"/>
              <a:t>spread</a:t>
            </a:r>
            <a:r>
              <a:rPr lang="en-US" baseline="-25000" dirty="0" err="1"/>
              <a:t>India</a:t>
            </a:r>
            <a:r>
              <a:rPr lang="en-US" dirty="0"/>
              <a:t> + Default </a:t>
            </a:r>
            <a:r>
              <a:rPr lang="en-US" dirty="0" err="1"/>
              <a:t>spread</a:t>
            </a:r>
            <a:r>
              <a:rPr lang="en-US" baseline="-25000" dirty="0" err="1"/>
              <a:t>TMT</a:t>
            </a:r>
            <a:endParaRPr lang="en-US" dirty="0"/>
          </a:p>
          <a:p>
            <a:pPr marL="320675" lvl="1" indent="0" eaLnBrk="1" hangingPunct="1">
              <a:buFont typeface="Wingdings 2" charset="0"/>
              <a:buNone/>
              <a:defRPr/>
            </a:pPr>
            <a:r>
              <a:rPr lang="en-US" dirty="0"/>
              <a:t>		= 6.57% + 2.25% + 0.70% = 9.62%</a:t>
            </a:r>
          </a:p>
          <a:p>
            <a:pPr marL="366713" lvl="1" indent="0" eaLnBrk="1" hangingPunct="1">
              <a:buFont typeface="Wingdings 2" charset="0"/>
              <a:buNone/>
              <a:defRPr/>
            </a:pPr>
            <a:r>
              <a:rPr lang="en-US" dirty="0" smtClean="0"/>
              <a:t>After</a:t>
            </a:r>
            <a:r>
              <a:rPr lang="en-US" dirty="0"/>
              <a:t>-tax cost of debt = 9.62% (1-.3245) = 6.50</a:t>
            </a:r>
            <a:r>
              <a:rPr lang="en-US" dirty="0" smtClean="0"/>
              <a:t>%</a:t>
            </a:r>
          </a:p>
          <a:p>
            <a:pPr eaLnBrk="1" hangingPunct="1">
              <a:buFont typeface="Wingdings" charset="0"/>
              <a:buChar char=""/>
              <a:defRPr/>
            </a:pPr>
            <a:endParaRPr lang="en-US" dirty="0" smtClean="0"/>
          </a:p>
          <a:p>
            <a:pPr marL="0" indent="0" eaLnBrk="1" hangingPunct="1">
              <a:buFont typeface="Wingdings" charset="0"/>
              <a:buNone/>
              <a:defRPr/>
            </a:pPr>
            <a:endParaRPr lang="en-US" dirty="0" smtClean="0"/>
          </a:p>
        </p:txBody>
      </p:sp>
      <p:graphicFrame>
        <p:nvGraphicFramePr>
          <p:cNvPr id="33795" name="Object 2"/>
          <p:cNvGraphicFramePr>
            <a:graphicFrameLocks noChangeAspect="1"/>
          </p:cNvGraphicFramePr>
          <p:nvPr/>
        </p:nvGraphicFramePr>
        <p:xfrm>
          <a:off x="533400" y="2686050"/>
          <a:ext cx="8369300" cy="838200"/>
        </p:xfrm>
        <a:graphic>
          <a:graphicData uri="http://schemas.openxmlformats.org/presentationml/2006/ole">
            <mc:AlternateContent xmlns:mc="http://schemas.openxmlformats.org/markup-compatibility/2006">
              <mc:Choice xmlns:v="urn:schemas-microsoft-com:vml" Requires="v">
                <p:oleObj spid="_x0000_s33796" name="Document" r:id="rId5" imgW="8369300" imgH="1117600" progId="Word.Document.12">
                  <p:embed/>
                </p:oleObj>
              </mc:Choice>
              <mc:Fallback>
                <p:oleObj name="Document" r:id="rId5" imgW="8369300" imgH="11176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2686050"/>
                        <a:ext cx="83693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612775" y="171450"/>
            <a:ext cx="8153400" cy="742950"/>
          </a:xfrm>
        </p:spPr>
        <p:txBody>
          <a:bodyPr/>
          <a:lstStyle/>
          <a:p>
            <a:pPr eaLnBrk="1" hangingPunct="1"/>
            <a:r>
              <a:rPr lang="en-US" altLang="x-none" dirty="0">
                <a:ea typeface="ＭＳ Ｐゴシック" charset="-128"/>
              </a:rPr>
              <a:t>Updated Default Spreads – January </a:t>
            </a:r>
            <a:r>
              <a:rPr lang="en-US" altLang="x-none" dirty="0" smtClean="0">
                <a:ea typeface="ＭＳ Ｐゴシック" charset="-128"/>
              </a:rPr>
              <a:t>2017</a:t>
            </a:r>
            <a:endParaRPr lang="en-US" altLang="x-none" dirty="0">
              <a:ea typeface="ＭＳ Ｐゴシック" charset="-128"/>
            </a:endParaRP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082727016"/>
              </p:ext>
            </p:extLst>
          </p:nvPr>
        </p:nvGraphicFramePr>
        <p:xfrm>
          <a:off x="612775" y="1200150"/>
          <a:ext cx="8153400" cy="337185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ea typeface="ＭＳ Ｐゴシック" charset="-128"/>
              </a:rPr>
              <a:t> Application Test: Estimating a Cost of Debt</a:t>
            </a:r>
          </a:p>
        </p:txBody>
      </p:sp>
      <p:sp>
        <p:nvSpPr>
          <p:cNvPr id="37890"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Based upon your firm</a:t>
            </a:r>
            <a:r>
              <a:rPr lang="ja-JP" altLang="en-US">
                <a:ea typeface="ＭＳ Ｐゴシック" charset="-128"/>
              </a:rPr>
              <a:t>’</a:t>
            </a:r>
            <a:r>
              <a:rPr lang="en-US" altLang="ja-JP">
                <a:ea typeface="ＭＳ Ｐゴシック" charset="-128"/>
              </a:rPr>
              <a:t>s current earnings before interest and taxes, its interest expenses, estimate</a:t>
            </a:r>
          </a:p>
          <a:p>
            <a:pPr lvl="1" eaLnBrk="1" hangingPunct="1"/>
            <a:r>
              <a:rPr lang="en-US" altLang="x-none">
                <a:ea typeface="ＭＳ Ｐゴシック" charset="-128"/>
              </a:rPr>
              <a:t>An interest coverage ratio for your firm</a:t>
            </a:r>
          </a:p>
          <a:p>
            <a:pPr lvl="1" eaLnBrk="1" hangingPunct="1"/>
            <a:r>
              <a:rPr lang="en-US" altLang="x-none">
                <a:ea typeface="ＭＳ Ｐゴシック" charset="-128"/>
              </a:rPr>
              <a:t>A synthetic rating for your firm (use the tables from prior pages)</a:t>
            </a:r>
          </a:p>
          <a:p>
            <a:pPr lvl="1" eaLnBrk="1" hangingPunct="1"/>
            <a:r>
              <a:rPr lang="en-US" altLang="x-none">
                <a:ea typeface="ＭＳ Ｐゴシック" charset="-128"/>
              </a:rPr>
              <a:t>A pre-tax cost of debt for your firm</a:t>
            </a:r>
          </a:p>
          <a:p>
            <a:pPr lvl="1" eaLnBrk="1" hangingPunct="1"/>
            <a:r>
              <a:rPr lang="en-US" altLang="x-none">
                <a:ea typeface="ＭＳ Ｐゴシック" charset="-128"/>
              </a:rPr>
              <a:t>An after-tax cost of debt for your firm</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2C93FE91-01E3-3E42-AC9C-29A68ED53E8D}" type="slidenum">
              <a:rPr lang="en-US" altLang="x-none" sz="1400">
                <a:solidFill>
                  <a:schemeClr val="tx2"/>
                </a:solidFill>
              </a:rPr>
              <a:pPr>
                <a:lnSpc>
                  <a:spcPct val="90000"/>
                </a:lnSpc>
              </a:pPr>
              <a:t>13</a:t>
            </a:fld>
            <a:endParaRPr lang="en-US" altLang="x-none" sz="1400">
              <a:solidFill>
                <a:schemeClr val="tx2"/>
              </a:solidFill>
            </a:endParaRPr>
          </a:p>
        </p:txBody>
      </p:sp>
      <p:pic>
        <p:nvPicPr>
          <p:cNvPr id="3993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4</a:t>
            </a:r>
          </a:p>
        </p:txBody>
      </p:sp>
      <p:sp>
        <p:nvSpPr>
          <p:cNvPr id="6" name="Line Callout 1 5"/>
          <p:cNvSpPr>
            <a:spLocks/>
          </p:cNvSpPr>
          <p:nvPr/>
        </p:nvSpPr>
        <p:spPr bwMode="auto">
          <a:xfrm>
            <a:off x="381000" y="209550"/>
            <a:ext cx="1981200" cy="2057400"/>
          </a:xfrm>
          <a:prstGeom prst="borderCallout1">
            <a:avLst>
              <a:gd name="adj1" fmla="val 99306"/>
              <a:gd name="adj2" fmla="val 49074"/>
              <a:gd name="adj3" fmla="val 177778"/>
              <a:gd name="adj4" fmla="val 112593"/>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Estimate the cost of debt for your company</a:t>
            </a:r>
            <a:endParaRPr lang="en-US" dirty="0">
              <a:solidFill>
                <a:schemeClr val="lt1"/>
              </a:solidFill>
              <a:latin typeface="+mn-lt"/>
              <a:ea typeface="+mn-ea"/>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524000" cy="6096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dirty="0">
                <a:solidFill>
                  <a:schemeClr val="lt1"/>
                </a:solidFill>
                <a:latin typeface="+mn-lt"/>
                <a:ea typeface="+mn-ea"/>
              </a:rPr>
              <a:t>Chapter 4</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27038</TotalTime>
  <Pages>13</Pages>
  <Words>1909</Words>
  <Application>Microsoft Macintosh PowerPoint</Application>
  <PresentationFormat>On-screen Show (16:9)</PresentationFormat>
  <Paragraphs>98</Paragraphs>
  <Slides>14</Slides>
  <Notes>11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2" baseType="lpstr">
      <vt:lpstr>Times</vt:lpstr>
      <vt:lpstr>ＭＳ Ｐゴシック</vt:lpstr>
      <vt:lpstr>Arial</vt:lpstr>
      <vt:lpstr>Calibri</vt:lpstr>
      <vt:lpstr>Wingdings</vt:lpstr>
      <vt:lpstr>Wingdings 2</vt:lpstr>
      <vt:lpstr>WebcastSimple</vt:lpstr>
      <vt:lpstr>Microsoft Word Document</vt:lpstr>
      <vt:lpstr>Hurdle rates iX: debt and its cost</vt:lpstr>
      <vt:lpstr>PowerPoint Presentation</vt:lpstr>
      <vt:lpstr>From Cost of Equity to Cost of Capital</vt:lpstr>
      <vt:lpstr>What is debt?</vt:lpstr>
      <vt:lpstr>Estimating the Cost of Debt</vt:lpstr>
      <vt:lpstr>The easy route: Outsourcing the measurement of default risk</vt:lpstr>
      <vt:lpstr>A more general route: Estimating Synthetic Ratings</vt:lpstr>
      <vt:lpstr>Interest Coverage Ratios, Ratings and Default Spreads- November 2013</vt:lpstr>
      <vt:lpstr>Synthetic versus Actual Ratings: Rated Firms</vt:lpstr>
      <vt:lpstr>Estimating Cost of Debt</vt:lpstr>
      <vt:lpstr>Updated Default Spreads – January 2017</vt:lpstr>
      <vt:lpstr>6 Application Test: Estimating a Cost of Debt</vt:lpstr>
      <vt:lpstr>PowerPoint Presentation</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335</cp:revision>
  <cp:lastPrinted>2014-01-24T14:30:54Z</cp:lastPrinted>
  <dcterms:created xsi:type="dcterms:W3CDTF">2010-01-13T22:41:50Z</dcterms:created>
  <dcterms:modified xsi:type="dcterms:W3CDTF">2017-05-22T07:11:00Z</dcterms:modified>
</cp:coreProperties>
</file>