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52" r:id="rId1"/>
  </p:sldMasterIdLst>
  <p:notesMasterIdLst>
    <p:notesMasterId r:id="rId15"/>
  </p:notesMasterIdLst>
  <p:handoutMasterIdLst>
    <p:handoutMasterId r:id="rId16"/>
  </p:handoutMasterIdLst>
  <p:sldIdLst>
    <p:sldId id="256" r:id="rId2"/>
    <p:sldId id="927" r:id="rId3"/>
    <p:sldId id="468" r:id="rId4"/>
    <p:sldId id="470" r:id="rId5"/>
    <p:sldId id="472" r:id="rId6"/>
    <p:sldId id="473" r:id="rId7"/>
    <p:sldId id="474" r:id="rId8"/>
    <p:sldId id="476" r:id="rId9"/>
    <p:sldId id="926" r:id="rId10"/>
    <p:sldId id="479" r:id="rId11"/>
    <p:sldId id="480" r:id="rId12"/>
    <p:sldId id="481" r:id="rId13"/>
    <p:sldId id="929" r:id="rId14"/>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 Id="rId2"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ph type="sldImg"/>
          </p:nvPr>
        </p:nvSpPr>
        <p:spPr>
          <a:solidFill>
            <a:srgbClr val="FFFFFF"/>
          </a:solidFill>
          <a:ln/>
        </p:spPr>
      </p:sp>
      <p:sp>
        <p:nvSpPr>
          <p:cNvPr id="20482" name="Rectangle 3"/>
          <p:cNvSpPr>
            <a:spLocks noChangeArrowheads="1"/>
          </p:cNvSpPr>
          <p:nvPr>
            <p:ph type="body" idx="1"/>
          </p:nvPr>
        </p:nvSpPr>
        <p:spPr>
          <a:solidFill>
            <a:srgbClr val="FFFFFF"/>
          </a:solidFill>
          <a:ln>
            <a:solidFill>
              <a:srgbClr val="000000"/>
            </a:solidFill>
          </a:ln>
        </p:spPr>
        <p:txBody>
          <a:bodyPr/>
          <a:lstStyle/>
          <a:p>
            <a:pPr algn="just"/>
            <a:r>
              <a:rPr lang="en-US" altLang="x-none">
                <a:latin typeface="Times New Roman" charset="0"/>
                <a:ea typeface="ＭＳ Ｐゴシック" charset="-128"/>
              </a:rPr>
              <a:t>Assume that the market value debt ratio is 10%, while the book value debt ratio is 30%, for a firm with a cost of equity of 15% and an after-tax cost of debt of 5%. The cost of capital can be calculated as follows –</a:t>
            </a:r>
          </a:p>
          <a:p>
            <a:pPr algn="just"/>
            <a:r>
              <a:rPr lang="en-US" altLang="x-none">
                <a:latin typeface="Times New Roman" charset="0"/>
                <a:ea typeface="ＭＳ Ｐゴシック" charset="-128"/>
              </a:rPr>
              <a:t>With market value debt ratios:	15% (.9) + 5% (.1) = 14%</a:t>
            </a:r>
          </a:p>
          <a:p>
            <a:pPr algn="just"/>
            <a:r>
              <a:rPr lang="en-US" altLang="x-none">
                <a:latin typeface="Times New Roman" charset="0"/>
                <a:ea typeface="ＭＳ Ｐゴシック" charset="-128"/>
              </a:rPr>
              <a:t>With book value debt ratios:		15% (.7) + 5% (.3) = 12%</a:t>
            </a:r>
          </a:p>
          <a:p>
            <a:pPr algn="just"/>
            <a:r>
              <a:rPr lang="en-US" altLang="x-none">
                <a:latin typeface="Times New Roman" charset="0"/>
                <a:ea typeface="ＭＳ Ｐゴシック" charset="-128"/>
              </a:rPr>
              <a:t>Which is the more conservative estimate?</a:t>
            </a:r>
          </a:p>
          <a:p>
            <a:endParaRPr lang="en-US" altLang="x-none">
              <a:latin typeface="Times"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We first consolidate all of the debt outstanding and obtain an face value weighted average maturity for the debt of 7.92 years.</a:t>
            </a:r>
          </a:p>
          <a:p>
            <a:r>
              <a:rPr lang="en-US" altLang="x-none">
                <a:latin typeface="Times" charset="0"/>
                <a:ea typeface="ＭＳ Ｐゴシック" charset="-128"/>
              </a:rPr>
              <a:t>We then compute the market value of debt, setting the book value = face value, the interest expense = coupon, the average maturity = debt maturity and the pre-tax cost of debt based on the synthetic rating as the cost of debt. </a:t>
            </a:r>
          </a:p>
          <a:p>
            <a:r>
              <a:rPr lang="en-US" altLang="x-none">
                <a:latin typeface="Times" charset="0"/>
                <a:ea typeface="ＭＳ Ｐゴシック" charset="-128"/>
              </a:rPr>
              <a:t>Alternatively, we can compute the market value of each debt item separately and add up the values.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ph type="sldImg"/>
          </p:nvPr>
        </p:nvSpPr>
        <p:spPr>
          <a:solidFill>
            <a:srgbClr val="FFFFFF"/>
          </a:solidFill>
          <a:ln/>
        </p:spPr>
      </p:sp>
      <p:sp>
        <p:nvSpPr>
          <p:cNvPr id="2457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pre-tax cost of debt was based upon Disney</a:t>
            </a:r>
            <a:r>
              <a:rPr lang="ja-JP" altLang="en-US">
                <a:latin typeface="Times" charset="0"/>
                <a:ea typeface="ＭＳ Ｐゴシック" charset="-128"/>
              </a:rPr>
              <a:t>’</a:t>
            </a:r>
            <a:r>
              <a:rPr lang="en-US" altLang="ja-JP">
                <a:latin typeface="Times" charset="0"/>
                <a:ea typeface="ＭＳ Ｐゴシック" charset="-128"/>
              </a:rPr>
              <a:t>s current rating.</a:t>
            </a:r>
          </a:p>
          <a:p>
            <a:endParaRPr lang="en-US" altLang="x-none">
              <a:latin typeface="Times" charset="0"/>
              <a:ea typeface="ＭＳ Ｐゴシック" charset="-128"/>
            </a:endParaRPr>
          </a:p>
          <a:p>
            <a:r>
              <a:rPr lang="en-US" altLang="x-none">
                <a:latin typeface="Times" charset="0"/>
                <a:ea typeface="ＭＳ Ｐゴシック" charset="-128"/>
              </a:rPr>
              <a:t>Disney reports a lump sum as the amount due after year 6…. We break it up into annual payments based upon the average lease payments over the first 5 years…You could also use the year 5 payment as the basis for making this adjustment (Putting it all in year 6 will overstate the present value).</a:t>
            </a:r>
          </a:p>
          <a:p>
            <a:r>
              <a:rPr lang="en-US" altLang="x-none">
                <a:latin typeface="Times" charset="0"/>
                <a:ea typeface="ＭＳ Ｐゴシック" charset="-128"/>
              </a:rPr>
              <a:t>To get to the total market value of debt, we add the estimated market value of interest bearing debt to the present value of operating leases (already a market value number since you used the current pre-tax cost of borrowing to arrive at the value).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ph type="sldImg"/>
          </p:nvPr>
        </p:nvSpPr>
        <p:spPr>
          <a:solidFill>
            <a:srgbClr val="FFFFFF"/>
          </a:solidFill>
          <a:ln/>
        </p:spPr>
      </p:sp>
      <p:sp>
        <p:nvSpPr>
          <p:cNvPr id="2662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For most firms, the book debt ratio will be much higher than the market debt ratio. Using the book debt ratio will therefore yield a lower cost of capital (which undercuts the conservatism argument used by defenders of book value weights)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ph type="sldImg"/>
          </p:nvPr>
        </p:nvSpPr>
        <p:spPr>
          <a:solidFill>
            <a:srgbClr val="FFFFFF"/>
          </a:solidFill>
          <a:ln/>
        </p:spPr>
      </p:sp>
      <p:sp>
        <p:nvSpPr>
          <p:cNvPr id="28674"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x-none">
                <a:latin typeface="Times" charset="0"/>
                <a:ea typeface="ＭＳ Ｐゴシック" charset="-128"/>
              </a:rPr>
              <a:t>The market value of debt is estimated by estimating the present value of total interest payments and face value at the current cost of debt.</a:t>
            </a:r>
          </a:p>
          <a:p>
            <a:r>
              <a:rPr lang="en-US" altLang="x-none">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x-none">
              <a:latin typeface="Times" charset="0"/>
              <a:ea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p:cNvSpPr>
          <p:nvPr>
            <p:ph type="sldImg"/>
          </p:nvPr>
        </p:nvSpPr>
        <p:spPr>
          <a:solidFill>
            <a:srgbClr val="FFFFFF"/>
          </a:solidFill>
          <a:ln/>
        </p:spPr>
      </p:sp>
      <p:sp>
        <p:nvSpPr>
          <p:cNvPr id="3072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For Disney, we used the division specific debt ratio weights we estimated earlier (when estimating the levered beta). We did assume that all divisions borrow at Disney</a:t>
            </a:r>
            <a:r>
              <a:rPr lang="ja-JP" altLang="en-US">
                <a:latin typeface="Times" charset="0"/>
                <a:ea typeface="ＭＳ Ｐゴシック" charset="-128"/>
              </a:rPr>
              <a:t>’</a:t>
            </a:r>
            <a:r>
              <a:rPr lang="en-US" altLang="ja-JP">
                <a:latin typeface="Times" charset="0"/>
                <a:ea typeface="ＭＳ Ｐゴシック" charset="-128"/>
              </a:rPr>
              <a:t>s pre-tax cost of debt. If the divisions issued debt independently, we would have considered using division-specific costs of debt.</a:t>
            </a:r>
          </a:p>
          <a:p>
            <a:r>
              <a:rPr lang="en-US" altLang="x-none">
                <a:latin typeface="Times" charset="0"/>
                <a:ea typeface="ＭＳ Ｐゴシック" charset="-128"/>
              </a:rPr>
              <a:t>For Vale, we used the same debt ratio and cost of debt for both divisions.</a:t>
            </a:r>
          </a:p>
          <a:p>
            <a:r>
              <a:rPr lang="en-US" altLang="x-none">
                <a:latin typeface="Times" charset="0"/>
                <a:ea typeface="ＭＳ Ｐゴシック" charset="-128"/>
              </a:rPr>
              <a:t>The cost of capital for Vale will be higher in $R, because we expect inflation to be 9% in $R and only 2% in US dollars. </a:t>
            </a:r>
          </a:p>
          <a:p>
            <a:endParaRPr lang="en-US" altLang="x-none">
              <a:latin typeface="Times" charset="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For Bookscape, the cost of capital is much higher for the undiversified owner than it is for a  diversified investor in a similar company.</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ChangeArrowheads="1"/>
          </p:cNvSpPr>
          <p:nvPr>
            <p:ph type="sldImg"/>
          </p:nvPr>
        </p:nvSpPr>
        <p:spPr>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To go from unlevered to levered betas and then to the cost of capital, you have to</a:t>
            </a:r>
          </a:p>
          <a:p>
            <a:pPr>
              <a:buFontTx/>
              <a:buAutoNum type="alphaLcPeriod"/>
            </a:pPr>
            <a:r>
              <a:rPr lang="en-US" altLang="x-none">
                <a:latin typeface="Times" charset="0"/>
                <a:ea typeface="ＭＳ Ｐゴシック" charset="-128"/>
              </a:rPr>
              <a:t>Define debt and compute market value</a:t>
            </a:r>
          </a:p>
          <a:p>
            <a:pPr>
              <a:buFontTx/>
              <a:buAutoNum type="alphaLcPeriod"/>
            </a:pPr>
            <a:r>
              <a:rPr lang="en-US" altLang="x-none">
                <a:latin typeface="Times" charset="0"/>
                <a:ea typeface="ＭＳ Ｐゴシック" charset="-128"/>
              </a:rPr>
              <a:t>Compute the present value of operating leases</a:t>
            </a:r>
          </a:p>
          <a:p>
            <a:pPr>
              <a:buFontTx/>
              <a:buAutoNum type="alphaLcPeriod"/>
            </a:pPr>
            <a:r>
              <a:rPr lang="en-US" altLang="x-none">
                <a:latin typeface="Times" charset="0"/>
                <a:ea typeface="ＭＳ Ｐゴシック" charset="-128"/>
              </a:rPr>
              <a:t>Compute the levered beta, using the market value of equity and the consolidated market value of debt (including lease commitmetns)</a:t>
            </a:r>
          </a:p>
          <a:p>
            <a:pPr>
              <a:buFontTx/>
              <a:buAutoNum type="alphaLcPeriod"/>
            </a:pPr>
            <a:r>
              <a:rPr lang="en-US" altLang="x-none">
                <a:latin typeface="Times" charset="0"/>
                <a:ea typeface="ＭＳ Ｐゴシック" charset="-128"/>
              </a:rPr>
              <a:t>Compute the cost of capital, using the debt and equity weights.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ChangeArrowheads="1"/>
          </p:cNvSpPr>
          <p:nvPr>
            <p:ph type="sldImg"/>
          </p:nvPr>
        </p:nvSpPr>
        <p:spPr>
          <a:solidFill>
            <a:srgbClr val="FFFFFF"/>
          </a:solidFill>
          <a:ln/>
        </p:spPr>
      </p:sp>
      <p:sp>
        <p:nvSpPr>
          <p:cNvPr id="3686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While the cost of equity and capital can be very different numbers, they can both be used as hurdle rates, as long as the returns and cash flows are defined consistently.</a:t>
            </a:r>
          </a:p>
          <a:p>
            <a:r>
              <a:rPr lang="en-US" altLang="x-none">
                <a:latin typeface="Times" charset="0"/>
                <a:ea typeface="ＭＳ Ｐゴシック" charset="-128"/>
              </a:rPr>
              <a:t>If returns and cash flows are equity based (return on equity or cash flow to equity), the appropriate hurdle rate is the cost of equity.</a:t>
            </a:r>
          </a:p>
          <a:p>
            <a:r>
              <a:rPr lang="en-US" altLang="x-none">
                <a:latin typeface="Times" charset="0"/>
                <a:ea typeface="ＭＳ Ｐゴシック" charset="-128"/>
              </a:rPr>
              <a:t>If returns and cash flows are firm or operating asset based (return on capital or cashflows to firm), the appropriate hurdle rate is the cost of capital.</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Took us a while but we have the mechanics of the hurdle rate down..</a:t>
            </a:r>
          </a:p>
        </p:txBody>
      </p:sp>
      <p:sp>
        <p:nvSpPr>
          <p:cNvPr id="38914" name="Rectangle 3"/>
          <p:cNvSpPr>
            <a:spLocks noChangeArrowheads="1"/>
          </p:cNvSpPr>
          <p:nvPr>
            <p:ph type="sldImg"/>
          </p:nvPr>
        </p:nvSpPr>
        <p:spPr>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5031281F-B3D8-8346-B165-FEECE665B0A9}" type="slidenum">
              <a:rPr lang="en-US" altLang="x-none"/>
              <a:pPr/>
              <a:t>‹#›</a:t>
            </a:fld>
            <a:endParaRPr lang="en-US" altLang="x-none"/>
          </a:p>
        </p:txBody>
      </p:sp>
    </p:spTree>
    <p:extLst>
      <p:ext uri="{BB962C8B-B14F-4D97-AF65-F5344CB8AC3E}">
        <p14:creationId xmlns:p14="http://schemas.microsoft.com/office/powerpoint/2010/main" val="1652521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F797D602-313D-2841-A5E7-5031AF74A370}"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F7620D53-D26F-FC4B-8B28-DA6BB3DFD3EC}" type="slidenum">
              <a:rPr lang="en-US" altLang="x-none"/>
              <a:pPr/>
              <a:t>‹#›</a:t>
            </a:fld>
            <a:endParaRPr lang="en-US" altLang="x-none"/>
          </a:p>
        </p:txBody>
      </p:sp>
    </p:spTree>
    <p:extLst>
      <p:ext uri="{BB962C8B-B14F-4D97-AF65-F5344CB8AC3E}">
        <p14:creationId xmlns:p14="http://schemas.microsoft.com/office/powerpoint/2010/main" val="527230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9CD6A422-4A32-B549-A7BF-8A4EFD5682C8}"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645082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BFA19741-DBCA-D345-BFF1-BFB228EE6134}"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05976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D6598EBB-CD39-EA45-BB76-ACD8CCC21B2F}"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950894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D98D0B2F-3AA1-1347-8C14-5E8229543C47}" type="slidenum">
              <a:rPr lang="en-US" altLang="x-none"/>
              <a:pPr/>
              <a:t>‹#›</a:t>
            </a:fld>
            <a:endParaRPr lang="en-US" altLang="x-none"/>
          </a:p>
        </p:txBody>
      </p:sp>
    </p:spTree>
    <p:extLst>
      <p:ext uri="{BB962C8B-B14F-4D97-AF65-F5344CB8AC3E}">
        <p14:creationId xmlns:p14="http://schemas.microsoft.com/office/powerpoint/2010/main" val="1479660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399EA926-1439-774B-9595-30F1F4BA4E35}" type="slidenum">
              <a:rPr lang="en-US" altLang="x-none"/>
              <a:pPr/>
              <a:t>‹#›</a:t>
            </a:fld>
            <a:endParaRPr lang="en-US" altLang="x-none"/>
          </a:p>
        </p:txBody>
      </p:sp>
    </p:spTree>
    <p:extLst>
      <p:ext uri="{BB962C8B-B14F-4D97-AF65-F5344CB8AC3E}">
        <p14:creationId xmlns:p14="http://schemas.microsoft.com/office/powerpoint/2010/main" val="797710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2BA3EE0-9D1B-9E44-9397-1B97FFD6FF98}" type="slidenum">
              <a:rPr lang="en-US" altLang="x-none"/>
              <a:pPr/>
              <a:t>‹#›</a:t>
            </a:fld>
            <a:endParaRPr lang="en-US" altLang="x-none"/>
          </a:p>
        </p:txBody>
      </p:sp>
    </p:spTree>
    <p:extLst>
      <p:ext uri="{BB962C8B-B14F-4D97-AF65-F5344CB8AC3E}">
        <p14:creationId xmlns:p14="http://schemas.microsoft.com/office/powerpoint/2010/main" val="382301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D185DD52-5A6F-7942-A8F5-8DD2C1423186}"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69431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04BC5CD2-77D7-7943-8F76-547D1249B61C}"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17905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96E05C72-DD40-AA43-9849-50100E52BF80}"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8589952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9436A853-07B5-EF48-89E2-2A3BEC01955A}" type="slidenum">
              <a:rPr lang="en-US" altLang="x-none"/>
              <a:pPr/>
              <a:t>‹#›</a:t>
            </a:fld>
            <a:endParaRPr lang="en-US" altLang="x-none"/>
          </a:p>
        </p:txBody>
      </p:sp>
    </p:spTree>
    <p:extLst>
      <p:ext uri="{BB962C8B-B14F-4D97-AF65-F5344CB8AC3E}">
        <p14:creationId xmlns:p14="http://schemas.microsoft.com/office/powerpoint/2010/main" val="174824287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8769222E-B554-F143-985B-19028F732B94}"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87" r:id="rId1"/>
    <p:sldLayoutId id="2147484388" r:id="rId2"/>
    <p:sldLayoutId id="2147484389" r:id="rId3"/>
    <p:sldLayoutId id="2147484390" r:id="rId4"/>
    <p:sldLayoutId id="2147484385" r:id="rId5"/>
    <p:sldLayoutId id="2147484391" r:id="rId6"/>
    <p:sldLayoutId id="2147484392" r:id="rId7"/>
    <p:sldLayoutId id="2147484393" r:id="rId8"/>
    <p:sldLayoutId id="2147484394" r:id="rId9"/>
    <p:sldLayoutId id="2147484386" r:id="rId10"/>
    <p:sldLayoutId id="2147484395" r:id="rId11"/>
    <p:sldLayoutId id="2147484396"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1.bin"/><Relationship Id="rId5"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2.bin"/><Relationship Id="rId5" Type="http://schemas.openxmlformats.org/officeDocument/2006/relationships/package" Target="../embeddings/Microsoft_Word_Document1.docx"/><Relationship Id="rId6" Type="http://schemas.openxmlformats.org/officeDocument/2006/relationships/image" Target="../media/image6.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3.bin"/><Relationship Id="rId5" Type="http://schemas.openxmlformats.org/officeDocument/2006/relationships/package" Target="../embeddings/Microsoft_Word_Document2.docx"/><Relationship Id="rId6" Type="http://schemas.openxmlformats.org/officeDocument/2006/relationships/image" Target="../media/image7.emf"/><Relationship Id="rId7" Type="http://schemas.openxmlformats.org/officeDocument/2006/relationships/oleObject" Target="../embeddings/oleObject4.bin"/><Relationship Id="rId8" Type="http://schemas.openxmlformats.org/officeDocument/2006/relationships/package" Target="../embeddings/Microsoft_Word_Document3.docx"/><Relationship Id="rId9" Type="http://schemas.openxmlformats.org/officeDocument/2006/relationships/image" Target="../media/image8.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5.bin"/><Relationship Id="rId5" Type="http://schemas.openxmlformats.org/officeDocument/2006/relationships/package" Target="../embeddings/Microsoft_Word_Document4.docx"/><Relationship Id="rId6" Type="http://schemas.openxmlformats.org/officeDocument/2006/relationships/image" Target="../media/image9.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a:t>Hurdle </a:t>
            </a:r>
            <a:r>
              <a:rPr lang="en-US"/>
              <a:t>rates </a:t>
            </a:r>
            <a:r>
              <a:rPr lang="en-US" smtClean="0"/>
              <a:t>X</a:t>
            </a:r>
            <a:r>
              <a:rPr lang="en-US" dirty="0" smtClean="0"/>
              <a:t>: Financing weights &amp; cost of capital</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The minimum acceptable hurdle rate, at last..</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Weights for Cost of Capital Calculation</a:t>
            </a:r>
          </a:p>
        </p:txBody>
      </p:sp>
      <p:sp>
        <p:nvSpPr>
          <p:cNvPr id="19458" name="Rectangle 3"/>
          <p:cNvSpPr>
            <a:spLocks noGrp="1" noChangeArrowheads="1"/>
          </p:cNvSpPr>
          <p:nvPr>
            <p:ph sz="quarter" idx="1"/>
          </p:nvPr>
        </p:nvSpPr>
        <p:spPr>
          <a:xfrm>
            <a:off x="612775" y="1200150"/>
            <a:ext cx="8153400" cy="3371850"/>
          </a:xfrm>
        </p:spPr>
        <p:txBody>
          <a:bodyPr/>
          <a:lstStyle/>
          <a:p>
            <a:pPr eaLnBrk="1" hangingPunct="1"/>
            <a:r>
              <a:rPr lang="en-US" altLang="x-none" sz="1600">
                <a:ea typeface="ＭＳ Ｐゴシック" charset="-128"/>
              </a:rPr>
              <a:t>The weights used in the cost of capital computation should be market values. </a:t>
            </a:r>
          </a:p>
          <a:p>
            <a:pPr eaLnBrk="1" hangingPunct="1"/>
            <a:r>
              <a:rPr lang="en-US" altLang="x-none" sz="1600">
                <a:ea typeface="ＭＳ Ｐゴシック" charset="-128"/>
              </a:rPr>
              <a:t>There are three specious arguments used against market value</a:t>
            </a:r>
          </a:p>
          <a:p>
            <a:pPr lvl="1" eaLnBrk="1" hangingPunct="1"/>
            <a:r>
              <a:rPr lang="en-US" altLang="x-none" sz="1400">
                <a:ea typeface="ＭＳ Ｐゴシック" charset="-128"/>
              </a:rPr>
              <a:t>Book value is more reliable than market value because it is not as volatile: While it is true that book value does not change as much as market value, this is more a reflection of weakness than strength</a:t>
            </a:r>
            <a:endParaRPr lang="en-US" altLang="x-none" sz="1400">
              <a:ea typeface="ＭＳ Ｐゴシック" charset="-128"/>
              <a:sym typeface="Symbol" charset="2"/>
            </a:endParaRPr>
          </a:p>
          <a:p>
            <a:pPr lvl="1" eaLnBrk="1" hangingPunct="1"/>
            <a:r>
              <a:rPr lang="en-US" altLang="x-none" sz="1400">
                <a:ea typeface="ＭＳ Ｐゴシック" charset="-128"/>
              </a:rPr>
              <a:t>Using book value rather than market value is a more conservative approach to estimating debt ratios: For most companies, using book values will yield a lower cost of capital than using market value weights.</a:t>
            </a:r>
            <a:endParaRPr lang="en-US" altLang="x-none" sz="1400">
              <a:ea typeface="ＭＳ Ｐゴシック" charset="-128"/>
              <a:sym typeface="Symbol" charset="2"/>
            </a:endParaRPr>
          </a:p>
          <a:p>
            <a:pPr lvl="1" eaLnBrk="1" hangingPunct="1"/>
            <a:r>
              <a:rPr lang="en-US" altLang="x-none" sz="1400">
                <a:ea typeface="ＭＳ Ｐゴシック" charset="-128"/>
              </a:rPr>
              <a:t>Since accounting returns are computed based upon book value, consistency requires the use of book value in computing cost of capital: While it may seem consistent to use book values for both accounting return and cost of capital calculations, it does not make economic sense.</a:t>
            </a:r>
          </a:p>
          <a:p>
            <a:pPr eaLnBrk="1" hangingPunct="1"/>
            <a:r>
              <a:rPr lang="en-US" altLang="x-none" sz="1600">
                <a:ea typeface="ＭＳ Ｐゴシック" charset="-128"/>
              </a:rPr>
              <a:t>In practical terms, estimating the market value of equity should be easy for a publicly traded firm, but some or all of the debt at most companies is not traded. As a consequence, most practitioners use the book value of debt as a proxy for the market value of debt.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Disney: From book value to market value for interest bearing debt…</a:t>
            </a:r>
          </a:p>
        </p:txBody>
      </p:sp>
      <p:sp>
        <p:nvSpPr>
          <p:cNvPr id="210946"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1300">
                <a:ea typeface="ＭＳ Ｐゴシック" charset="-128"/>
              </a:rPr>
              <a:t>In Disney</a:t>
            </a:r>
            <a:r>
              <a:rPr lang="ja-JP" altLang="en-US" sz="1300">
                <a:ea typeface="ＭＳ Ｐゴシック" charset="-128"/>
              </a:rPr>
              <a:t>’</a:t>
            </a:r>
            <a:r>
              <a:rPr lang="en-US" altLang="ja-JP" sz="1300">
                <a:ea typeface="ＭＳ Ｐゴシック" charset="-128"/>
              </a:rPr>
              <a:t>s 2013 financial statements, the debt due over time was footnoted.</a:t>
            </a:r>
          </a:p>
          <a:p>
            <a:pPr eaLnBrk="1" hangingPunct="1">
              <a:lnSpc>
                <a:spcPct val="80000"/>
              </a:lnSpc>
            </a:pPr>
            <a:endParaRPr lang="en-US" altLang="x-none" sz="1300">
              <a:ea typeface="ＭＳ Ｐゴシック" charset="-128"/>
            </a:endParaRPr>
          </a:p>
          <a:p>
            <a:pPr eaLnBrk="1" hangingPunct="1">
              <a:lnSpc>
                <a:spcPct val="80000"/>
              </a:lnSpc>
            </a:pPr>
            <a:endParaRPr lang="en-US" altLang="x-none" sz="1300">
              <a:ea typeface="ＭＳ Ｐゴシック" charset="-128"/>
            </a:endParaRPr>
          </a:p>
          <a:p>
            <a:pPr eaLnBrk="1" hangingPunct="1">
              <a:lnSpc>
                <a:spcPct val="80000"/>
              </a:lnSpc>
            </a:pPr>
            <a:endParaRPr lang="en-US" altLang="x-none" sz="1300">
              <a:ea typeface="ＭＳ Ｐゴシック" charset="-128"/>
            </a:endParaRPr>
          </a:p>
          <a:p>
            <a:pPr eaLnBrk="1" hangingPunct="1">
              <a:lnSpc>
                <a:spcPct val="80000"/>
              </a:lnSpc>
            </a:pPr>
            <a:endParaRPr lang="en-US" altLang="x-none" sz="1300">
              <a:ea typeface="ＭＳ Ｐゴシック" charset="-128"/>
            </a:endParaRPr>
          </a:p>
          <a:p>
            <a:pPr eaLnBrk="1" hangingPunct="1">
              <a:lnSpc>
                <a:spcPct val="80000"/>
              </a:lnSpc>
            </a:pPr>
            <a:endParaRPr lang="en-US" altLang="x-none" sz="1300">
              <a:ea typeface="ＭＳ Ｐゴシック" charset="-128"/>
            </a:endParaRPr>
          </a:p>
          <a:p>
            <a:pPr eaLnBrk="1" hangingPunct="1">
              <a:lnSpc>
                <a:spcPct val="80000"/>
              </a:lnSpc>
            </a:pPr>
            <a:endParaRPr lang="en-US" altLang="x-none" sz="1300">
              <a:ea typeface="ＭＳ Ｐゴシック" charset="-128"/>
            </a:endParaRPr>
          </a:p>
          <a:p>
            <a:pPr eaLnBrk="1" hangingPunct="1">
              <a:lnSpc>
                <a:spcPct val="80000"/>
              </a:lnSpc>
            </a:pPr>
            <a:endParaRPr lang="en-US" altLang="x-none" sz="1300">
              <a:ea typeface="ＭＳ Ｐゴシック" charset="-128"/>
            </a:endParaRPr>
          </a:p>
          <a:p>
            <a:pPr eaLnBrk="1" hangingPunct="1">
              <a:lnSpc>
                <a:spcPct val="80000"/>
              </a:lnSpc>
            </a:pPr>
            <a:endParaRPr lang="en-US" altLang="x-none" sz="1300">
              <a:ea typeface="ＭＳ Ｐゴシック" charset="-128"/>
            </a:endParaRPr>
          </a:p>
          <a:p>
            <a:pPr eaLnBrk="1" hangingPunct="1">
              <a:lnSpc>
                <a:spcPct val="80000"/>
              </a:lnSpc>
            </a:pPr>
            <a:endParaRPr lang="en-US" altLang="x-none" sz="1300">
              <a:ea typeface="ＭＳ Ｐゴシック" charset="-128"/>
            </a:endParaRPr>
          </a:p>
          <a:p>
            <a:pPr eaLnBrk="1" hangingPunct="1">
              <a:lnSpc>
                <a:spcPct val="80000"/>
              </a:lnSpc>
            </a:pPr>
            <a:r>
              <a:rPr lang="en-US" altLang="x-none" sz="1300">
                <a:ea typeface="ＭＳ Ｐゴシック" charset="-128"/>
              </a:rPr>
              <a:t>Disney</a:t>
            </a:r>
            <a:r>
              <a:rPr lang="ja-JP" altLang="en-US" sz="1300">
                <a:ea typeface="ＭＳ Ｐゴシック" charset="-128"/>
              </a:rPr>
              <a:t>’</a:t>
            </a:r>
            <a:r>
              <a:rPr lang="en-US" altLang="ja-JP" sz="1300">
                <a:ea typeface="ＭＳ Ｐゴシック" charset="-128"/>
              </a:rPr>
              <a:t>s total debt due, in book value terms, on the balance sheet is $14,288 million and the total interest expense for the year was $349 million. Using 3.75% as the pre-tax cost of debt:</a:t>
            </a:r>
          </a:p>
          <a:p>
            <a:pPr eaLnBrk="1" hangingPunct="1">
              <a:lnSpc>
                <a:spcPct val="80000"/>
              </a:lnSpc>
            </a:pPr>
            <a:r>
              <a:rPr lang="en-US" altLang="x-none" sz="1300">
                <a:ea typeface="ＭＳ Ｐゴシック" charset="-128"/>
              </a:rPr>
              <a:t>Estimated MV of Disney Debt = </a:t>
            </a:r>
          </a:p>
          <a:p>
            <a:pPr eaLnBrk="1" hangingPunct="1">
              <a:lnSpc>
                <a:spcPct val="80000"/>
              </a:lnSpc>
            </a:pPr>
            <a:endParaRPr lang="en-US" altLang="x-none" sz="1300">
              <a:ea typeface="ＭＳ Ｐゴシック" charset="-128"/>
            </a:endParaRPr>
          </a:p>
        </p:txBody>
      </p:sp>
      <p:graphicFrame>
        <p:nvGraphicFramePr>
          <p:cNvPr id="4" name="Table 3"/>
          <p:cNvGraphicFramePr>
            <a:graphicFrameLocks noGrp="1"/>
          </p:cNvGraphicFramePr>
          <p:nvPr/>
        </p:nvGraphicFramePr>
        <p:xfrm>
          <a:off x="3200400" y="1428750"/>
          <a:ext cx="3302000" cy="2044419"/>
        </p:xfrm>
        <a:graphic>
          <a:graphicData uri="http://schemas.openxmlformats.org/drawingml/2006/table">
            <a:tbl>
              <a:tblPr/>
              <a:tblGrid>
                <a:gridCol w="825500"/>
                <a:gridCol w="825500"/>
                <a:gridCol w="825500"/>
                <a:gridCol w="825500"/>
              </a:tblGrid>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Time due</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Amount due</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Weight</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Weight *Maturity</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0.5</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$1,452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11.96%</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0.06</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2</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$1,300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10.71%</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0.21</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3</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$1,500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12.36%</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0.37</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4</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$2,650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21.83%</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0.87</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6</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$500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4.12%</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0.25</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8</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$1,362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11.22%</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0.9</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9</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$1,400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11.53%</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1.04</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19</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$500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4.12%</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0.78</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26</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$25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0.21%</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0.05</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28</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$950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7.83%</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2.19</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29</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$500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4.12%</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1.19</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$12,139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 </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Times" charset="0"/>
                          <a:ea typeface="ＭＳ Ｐゴシック" charset="-128"/>
                        </a:rPr>
                        <a:t>7.92</a:t>
                      </a:r>
                    </a:p>
                  </a:txBody>
                  <a:tcPr marL="12700" marR="12700" marT="952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21579" name="Object 4"/>
          <p:cNvGraphicFramePr>
            <a:graphicFrameLocks noChangeAspect="1"/>
          </p:cNvGraphicFramePr>
          <p:nvPr/>
        </p:nvGraphicFramePr>
        <p:xfrm>
          <a:off x="3657600" y="4095750"/>
          <a:ext cx="3289300" cy="619125"/>
        </p:xfrm>
        <a:graphic>
          <a:graphicData uri="http://schemas.openxmlformats.org/presentationml/2006/ole">
            <mc:AlternateContent xmlns:mc="http://schemas.openxmlformats.org/markup-compatibility/2006">
              <mc:Choice xmlns:v="urn:schemas-microsoft-com:vml" Requires="v">
                <p:oleObj spid="_x0000_s21580" name="Equation" r:id="rId4" imgW="3289300" imgH="825500" progId="Equation.3">
                  <p:embed/>
                </p:oleObj>
              </mc:Choice>
              <mc:Fallback>
                <p:oleObj name="Equation" r:id="rId4" imgW="3289300" imgH="8255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4095750"/>
                        <a:ext cx="32893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Operating Leases at Disney</a:t>
            </a:r>
          </a:p>
        </p:txBody>
      </p:sp>
      <p:sp>
        <p:nvSpPr>
          <p:cNvPr id="23554"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The </a:t>
            </a:r>
            <a:r>
              <a:rPr lang="ja-JP" altLang="en-US">
                <a:ea typeface="ＭＳ Ｐゴシック" charset="-128"/>
              </a:rPr>
              <a:t>“</a:t>
            </a:r>
            <a:r>
              <a:rPr lang="en-US" altLang="ja-JP">
                <a:ea typeface="ＭＳ Ｐゴシック" charset="-128"/>
              </a:rPr>
              <a:t>debt value</a:t>
            </a:r>
            <a:r>
              <a:rPr lang="ja-JP" altLang="en-US">
                <a:ea typeface="ＭＳ Ｐゴシック" charset="-128"/>
              </a:rPr>
              <a:t>”</a:t>
            </a:r>
            <a:r>
              <a:rPr lang="en-US" altLang="ja-JP">
                <a:ea typeface="ＭＳ Ｐゴシック" charset="-128"/>
              </a:rPr>
              <a:t> of operating leases is the present value of the lease payments, at a rate that reflects their risk, usually the pre-tax cost of debt.</a:t>
            </a:r>
          </a:p>
          <a:p>
            <a:pPr eaLnBrk="1" hangingPunct="1"/>
            <a:r>
              <a:rPr lang="en-US" altLang="x-none">
                <a:ea typeface="ＭＳ Ｐゴシック" charset="-128"/>
              </a:rPr>
              <a:t>The pre-tax cost of debt at Disney  is 3.75%. </a:t>
            </a: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r>
              <a:rPr lang="en-US" altLang="x-none" sz="2000">
                <a:ea typeface="ＭＳ Ｐゴシック" charset="-128"/>
              </a:rPr>
              <a:t>Debt outstanding at Disney = $13,028 + $ 2,933= $15,961 million</a:t>
            </a:r>
          </a:p>
        </p:txBody>
      </p:sp>
      <p:sp>
        <p:nvSpPr>
          <p:cNvPr id="23555" name="TextBox 5"/>
          <p:cNvSpPr txBox="1">
            <a:spLocks noChangeArrowheads="1"/>
          </p:cNvSpPr>
          <p:nvPr/>
        </p:nvSpPr>
        <p:spPr bwMode="auto">
          <a:xfrm>
            <a:off x="5181600" y="3562350"/>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t>Disney reported $1,784 million in commitments after year 5. Given that their average commitment over the first 5 years, we assumed 5 years @ $356.8  million each.</a:t>
            </a:r>
          </a:p>
        </p:txBody>
      </p:sp>
      <p:graphicFrame>
        <p:nvGraphicFramePr>
          <p:cNvPr id="23556" name="Object 2"/>
          <p:cNvGraphicFramePr>
            <a:graphicFrameLocks noChangeAspect="1"/>
          </p:cNvGraphicFramePr>
          <p:nvPr/>
        </p:nvGraphicFramePr>
        <p:xfrm>
          <a:off x="381000" y="3105150"/>
          <a:ext cx="5626100" cy="1476375"/>
        </p:xfrm>
        <a:graphic>
          <a:graphicData uri="http://schemas.openxmlformats.org/presentationml/2006/ole">
            <mc:AlternateContent xmlns:mc="http://schemas.openxmlformats.org/markup-compatibility/2006">
              <mc:Choice xmlns:v="urn:schemas-microsoft-com:vml" Requires="v">
                <p:oleObj spid="_x0000_s23557" name="Document" r:id="rId5" imgW="5626100" imgH="1968500" progId="Word.Document.12">
                  <p:embed/>
                </p:oleObj>
              </mc:Choice>
              <mc:Fallback>
                <p:oleObj name="Document" r:id="rId5" imgW="5626100" imgH="19685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3105150"/>
                        <a:ext cx="56261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latin typeface="Wingdings" charset="2"/>
                <a:ea typeface="ＭＳ Ｐゴシック" charset="-128"/>
              </a:rPr>
              <a:t>6</a:t>
            </a:r>
            <a:r>
              <a:rPr lang="en-US" altLang="x-none">
                <a:latin typeface="Zapf Dingbats" charset="0"/>
                <a:ea typeface="ＭＳ Ｐゴシック" charset="-128"/>
              </a:rPr>
              <a:t> </a:t>
            </a:r>
            <a:r>
              <a:rPr lang="en-US" altLang="x-none">
                <a:ea typeface="ＭＳ Ｐゴシック" charset="-128"/>
              </a:rPr>
              <a:t>Application Test: Estimating Market Value</a:t>
            </a:r>
          </a:p>
        </p:txBody>
      </p:sp>
      <p:sp>
        <p:nvSpPr>
          <p:cNvPr id="219138" name="Rectangle 3"/>
          <p:cNvSpPr>
            <a:spLocks noGrp="1" noChangeArrowheads="1"/>
          </p:cNvSpPr>
          <p:nvPr>
            <p:ph sz="quarter" idx="1"/>
          </p:nvPr>
        </p:nvSpPr>
        <p:spPr>
          <a:xfrm>
            <a:off x="612775" y="1200150"/>
            <a:ext cx="8153400" cy="3371850"/>
          </a:xfrm>
        </p:spPr>
        <p:txBody>
          <a:bodyPr>
            <a:normAutofit fontScale="92500" lnSpcReduction="10000"/>
          </a:bodyPr>
          <a:lstStyle/>
          <a:p>
            <a:pPr eaLnBrk="1" hangingPunct="1">
              <a:buFont typeface="Wingdings" charset="0"/>
              <a:buChar char=""/>
              <a:defRPr/>
            </a:pPr>
            <a:r>
              <a:rPr lang="en-US" dirty="0" smtClean="0"/>
              <a:t>Estimate the </a:t>
            </a:r>
          </a:p>
          <a:p>
            <a:pPr lvl="1" eaLnBrk="1" hangingPunct="1">
              <a:buFont typeface="Wingdings 2" charset="0"/>
              <a:buChar char=""/>
              <a:defRPr/>
            </a:pPr>
            <a:r>
              <a:rPr lang="en-US" dirty="0" smtClean="0"/>
              <a:t>Market value of equity at your firm and Book Value of equity</a:t>
            </a:r>
          </a:p>
          <a:p>
            <a:pPr lvl="1" eaLnBrk="1" hangingPunct="1">
              <a:buFont typeface="Wingdings 2" charset="0"/>
              <a:buChar char=""/>
              <a:defRPr/>
            </a:pPr>
            <a:r>
              <a:rPr lang="en-US" dirty="0" smtClean="0"/>
              <a:t>Market value of debt and book value of debt (If you cannot find the average maturity of your debt, use 3 years): Remember to capitalize the value of operating leases and add them on to both the book value and the market value of debt.</a:t>
            </a:r>
          </a:p>
          <a:p>
            <a:pPr eaLnBrk="1" hangingPunct="1">
              <a:buFont typeface="Wingdings" charset="0"/>
              <a:buChar char=""/>
              <a:defRPr/>
            </a:pPr>
            <a:r>
              <a:rPr lang="en-US" dirty="0" smtClean="0"/>
              <a:t>Estimate the</a:t>
            </a:r>
          </a:p>
          <a:p>
            <a:pPr lvl="1" eaLnBrk="1" hangingPunct="1">
              <a:buFont typeface="Wingdings 2" charset="0"/>
              <a:buChar char=""/>
              <a:defRPr/>
            </a:pPr>
            <a:r>
              <a:rPr lang="en-US" dirty="0" smtClean="0"/>
              <a:t>Weights for equity and debt based upon market value</a:t>
            </a:r>
          </a:p>
          <a:p>
            <a:pPr lvl="1" eaLnBrk="1" hangingPunct="1">
              <a:buFont typeface="Wingdings 2" charset="0"/>
              <a:buChar char=""/>
              <a:defRPr/>
            </a:pPr>
            <a:r>
              <a:rPr lang="en-US" dirty="0" smtClean="0"/>
              <a:t>Weights for equity and debt based upon book value</a:t>
            </a:r>
          </a:p>
          <a:p>
            <a:pPr lvl="1" eaLnBrk="1" hangingPunct="1">
              <a:buFont typeface="Wingdings 2" charset="0"/>
              <a:buChar char=""/>
              <a:defRPr/>
            </a:pPr>
            <a:endParaRPr lang="en-US" dirty="0"/>
          </a:p>
        </p:txBody>
      </p:sp>
      <p:sp>
        <p:nvSpPr>
          <p:cNvPr id="25603" name="Rectangle 4"/>
          <p:cNvSpPr>
            <a:spLocks noChangeArrowheads="1"/>
          </p:cNvSpPr>
          <p:nvPr/>
        </p:nvSpPr>
        <p:spPr bwMode="auto">
          <a:xfrm>
            <a:off x="9190038" y="3341688"/>
            <a:ext cx="184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Current Cost of Capital: Disney</a:t>
            </a:r>
          </a:p>
        </p:txBody>
      </p:sp>
      <p:sp>
        <p:nvSpPr>
          <p:cNvPr id="221186" name="Rectangle 3"/>
          <p:cNvSpPr>
            <a:spLocks noGrp="1" noChangeArrowheads="1"/>
          </p:cNvSpPr>
          <p:nvPr>
            <p:ph sz="quarter" idx="1"/>
          </p:nvPr>
        </p:nvSpPr>
        <p:spPr>
          <a:xfrm>
            <a:off x="612775" y="1200150"/>
            <a:ext cx="8153400" cy="3371850"/>
          </a:xfrm>
        </p:spPr>
        <p:txBody>
          <a:bodyPr>
            <a:normAutofit fontScale="70000" lnSpcReduction="20000"/>
          </a:bodyPr>
          <a:lstStyle/>
          <a:p>
            <a:pPr eaLnBrk="1" hangingPunct="1">
              <a:buFont typeface="Wingdings" charset="0"/>
              <a:buChar char=""/>
              <a:defRPr/>
            </a:pPr>
            <a:r>
              <a:rPr lang="en-US" dirty="0" smtClean="0"/>
              <a:t>Equity</a:t>
            </a:r>
          </a:p>
          <a:p>
            <a:pPr lvl="1" eaLnBrk="1" hangingPunct="1">
              <a:buFont typeface="Wingdings 2" charset="0"/>
              <a:buChar char=""/>
              <a:defRPr/>
            </a:pPr>
            <a:r>
              <a:rPr lang="en-US" dirty="0" smtClean="0"/>
              <a:t>Cost of Equity = </a:t>
            </a:r>
            <a:r>
              <a:rPr lang="en-US" dirty="0" err="1" smtClean="0"/>
              <a:t>Riskfree</a:t>
            </a:r>
            <a:r>
              <a:rPr lang="en-US" dirty="0" smtClean="0"/>
              <a:t> rate + Beta * Risk Premium				=  2.75% + 1.0013 (5.76%) =  8.52%</a:t>
            </a:r>
          </a:p>
          <a:p>
            <a:pPr lvl="1" eaLnBrk="1" hangingPunct="1">
              <a:buFont typeface="Wingdings 2" charset="0"/>
              <a:buChar char=""/>
              <a:defRPr/>
            </a:pPr>
            <a:r>
              <a:rPr lang="en-US" dirty="0" smtClean="0"/>
              <a:t>Market Value of Equity = 		$121,878 </a:t>
            </a:r>
            <a:r>
              <a:rPr lang="en-US" dirty="0"/>
              <a:t>m</a:t>
            </a:r>
            <a:r>
              <a:rPr lang="en-US" dirty="0" smtClean="0"/>
              <a:t>illion</a:t>
            </a:r>
          </a:p>
          <a:p>
            <a:pPr lvl="1" eaLnBrk="1" hangingPunct="1">
              <a:buFont typeface="Wingdings 2" charset="0"/>
              <a:buChar char=""/>
              <a:defRPr/>
            </a:pPr>
            <a:r>
              <a:rPr lang="en-US" dirty="0" smtClean="0"/>
              <a:t>Equity/(</a:t>
            </a:r>
            <a:r>
              <a:rPr lang="en-US" dirty="0" err="1" smtClean="0"/>
              <a:t>Debt+Equity</a:t>
            </a:r>
            <a:r>
              <a:rPr lang="en-US" dirty="0" smtClean="0"/>
              <a:t> ) =		88.42%</a:t>
            </a:r>
          </a:p>
          <a:p>
            <a:pPr eaLnBrk="1" hangingPunct="1">
              <a:buFont typeface="Wingdings" charset="0"/>
              <a:buChar char=""/>
              <a:defRPr/>
            </a:pPr>
            <a:r>
              <a:rPr lang="en-US" dirty="0" smtClean="0"/>
              <a:t>Debt</a:t>
            </a:r>
          </a:p>
          <a:p>
            <a:pPr lvl="1" eaLnBrk="1" hangingPunct="1">
              <a:buFont typeface="Wingdings 2" charset="0"/>
              <a:buChar char=""/>
              <a:defRPr/>
            </a:pPr>
            <a:r>
              <a:rPr lang="en-US" dirty="0" smtClean="0"/>
              <a:t>After-tax Cost of debt =(</a:t>
            </a:r>
            <a:r>
              <a:rPr lang="en-US" dirty="0" err="1" smtClean="0"/>
              <a:t>Riskfree</a:t>
            </a:r>
            <a:r>
              <a:rPr lang="en-US" dirty="0" smtClean="0"/>
              <a:t> rate + Default Spread) (1-t)</a:t>
            </a:r>
          </a:p>
          <a:p>
            <a:pPr marL="366713" lvl="1" indent="0" eaLnBrk="1" hangingPunct="1">
              <a:buFont typeface="Wingdings 2" charset="0"/>
              <a:buNone/>
              <a:defRPr/>
            </a:pPr>
            <a:r>
              <a:rPr lang="en-US" dirty="0" smtClean="0"/>
              <a:t>			=  (2.75%+</a:t>
            </a:r>
            <a:r>
              <a:rPr lang="en-US" dirty="0"/>
              <a:t>1</a:t>
            </a:r>
            <a:r>
              <a:rPr lang="en-US" dirty="0" smtClean="0"/>
              <a:t>%) (1-.361) =	2.40%</a:t>
            </a:r>
          </a:p>
          <a:p>
            <a:pPr lvl="1" eaLnBrk="1" hangingPunct="1">
              <a:buFont typeface="Wingdings 2" charset="0"/>
              <a:buChar char=""/>
              <a:defRPr/>
            </a:pPr>
            <a:r>
              <a:rPr lang="en-US" dirty="0" smtClean="0"/>
              <a:t>Market Value of Debt = $13,028+ $2933 =	$  15,961 million</a:t>
            </a:r>
          </a:p>
          <a:p>
            <a:pPr lvl="1" eaLnBrk="1" hangingPunct="1">
              <a:buFont typeface="Wingdings 2" charset="0"/>
              <a:buChar char=""/>
              <a:defRPr/>
            </a:pPr>
            <a:r>
              <a:rPr lang="en-US" dirty="0" smtClean="0"/>
              <a:t>Debt/(Debt +Equity) =			11.58%</a:t>
            </a:r>
          </a:p>
          <a:p>
            <a:pPr eaLnBrk="1" hangingPunct="1">
              <a:buFont typeface="Wingdings" charset="0"/>
              <a:buChar char=""/>
              <a:defRPr/>
            </a:pPr>
            <a:r>
              <a:rPr lang="en-US" dirty="0" smtClean="0"/>
              <a:t>Cost of Capital = 8.52%(.8842)+ 2.40%(.1158) = 7.81%</a:t>
            </a:r>
            <a:endParaRPr lang="en-US" dirty="0"/>
          </a:p>
        </p:txBody>
      </p:sp>
      <p:sp>
        <p:nvSpPr>
          <p:cNvPr id="27651" name="Text Box 4"/>
          <p:cNvSpPr txBox="1">
            <a:spLocks noChangeArrowheads="1"/>
          </p:cNvSpPr>
          <p:nvPr/>
        </p:nvSpPr>
        <p:spPr bwMode="auto">
          <a:xfrm>
            <a:off x="3352800" y="4629150"/>
            <a:ext cx="2438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121,878/ (121,878+15,961)</a:t>
            </a:r>
          </a:p>
        </p:txBody>
      </p:sp>
      <p:cxnSp>
        <p:nvCxnSpPr>
          <p:cNvPr id="5" name="Straight Arrow Connector 4"/>
          <p:cNvCxnSpPr>
            <a:cxnSpLocks noChangeShapeType="1"/>
          </p:cNvCxnSpPr>
          <p:nvPr/>
        </p:nvCxnSpPr>
        <p:spPr bwMode="auto">
          <a:xfrm flipV="1">
            <a:off x="3581400" y="4324350"/>
            <a:ext cx="152400" cy="342900"/>
          </a:xfrm>
          <a:prstGeom prst="straightConnector1">
            <a:avLst/>
          </a:prstGeom>
          <a:noFill/>
          <a:ln w="19050">
            <a:solidFill>
              <a:schemeClr val="accent1"/>
            </a:solidFill>
            <a:round/>
            <a:headEnd/>
            <a:tailEnd type="arrow" w="med" len="med"/>
          </a:ln>
          <a:effectLst>
            <a:outerShdw blurRad="38100" dist="30000" dir="5400000" rotWithShape="0">
              <a:srgbClr val="000000">
                <a:alpha val="45000"/>
              </a:srgbClr>
            </a:outerShdw>
          </a:effectLst>
          <a:extLst>
            <a:ext uri="{909E8E84-426E-40DD-AFC4-6F175D3DCCD1}">
              <a14:hiddenFill xmlns:a14="http://schemas.microsoft.com/office/drawing/2010/main">
                <a:noFill/>
              </a14:hiddenFill>
            </a:ext>
          </a:extLst>
        </p:spPr>
      </p:cxn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Divisional Costs of Capital: Disney and Vale</a:t>
            </a:r>
          </a:p>
        </p:txBody>
      </p:sp>
      <p:sp>
        <p:nvSpPr>
          <p:cNvPr id="237570" name="Rectangle 3"/>
          <p:cNvSpPr>
            <a:spLocks noGrp="1" noChangeArrowheads="1"/>
          </p:cNvSpPr>
          <p:nvPr>
            <p:ph sz="quarter" idx="1"/>
          </p:nvPr>
        </p:nvSpPr>
        <p:spPr>
          <a:xfrm>
            <a:off x="612775" y="1200150"/>
            <a:ext cx="8153400" cy="3371850"/>
          </a:xfrm>
        </p:spPr>
        <p:txBody>
          <a:bodyPr/>
          <a:lstStyle/>
          <a:p>
            <a:pPr marL="0" indent="0" algn="ctr" eaLnBrk="1" hangingPunct="1">
              <a:buFont typeface="Wingdings" charset="0"/>
              <a:buNone/>
              <a:defRPr/>
            </a:pPr>
            <a:r>
              <a:rPr lang="en-US" sz="2000" dirty="0" smtClean="0"/>
              <a:t>Disney</a:t>
            </a:r>
          </a:p>
          <a:p>
            <a:pPr marL="0" indent="0" algn="ctr" eaLnBrk="1" hangingPunct="1">
              <a:buFont typeface="Wingdings" charset="0"/>
              <a:buNone/>
              <a:defRPr/>
            </a:pPr>
            <a:endParaRPr lang="en-US" sz="2000" dirty="0"/>
          </a:p>
          <a:p>
            <a:pPr marL="0" indent="0" algn="ctr" eaLnBrk="1" hangingPunct="1">
              <a:buFont typeface="Wingdings" charset="0"/>
              <a:buNone/>
              <a:defRPr/>
            </a:pPr>
            <a:endParaRPr lang="en-US" sz="2000" dirty="0"/>
          </a:p>
          <a:p>
            <a:pPr marL="0" indent="0" algn="ctr" eaLnBrk="1" hangingPunct="1">
              <a:buFont typeface="Wingdings" charset="0"/>
              <a:buNone/>
              <a:defRPr/>
            </a:pPr>
            <a:endParaRPr lang="en-US" sz="2000" dirty="0" smtClean="0"/>
          </a:p>
          <a:p>
            <a:pPr marL="0" indent="0" algn="ctr" eaLnBrk="1" hangingPunct="1">
              <a:buFont typeface="Wingdings" charset="0"/>
              <a:buNone/>
              <a:defRPr/>
            </a:pPr>
            <a:endParaRPr lang="en-US" sz="2000" dirty="0" smtClean="0"/>
          </a:p>
          <a:p>
            <a:pPr marL="0" indent="0" algn="ctr" eaLnBrk="1" hangingPunct="1">
              <a:buFont typeface="Wingdings" charset="0"/>
              <a:buNone/>
              <a:defRPr/>
            </a:pPr>
            <a:r>
              <a:rPr lang="en-US" sz="2000" dirty="0" smtClean="0"/>
              <a:t>Vale</a:t>
            </a:r>
            <a:endParaRPr lang="en-US" sz="2000"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p:txBody>
      </p:sp>
      <p:graphicFrame>
        <p:nvGraphicFramePr>
          <p:cNvPr id="29699" name="Object 2"/>
          <p:cNvGraphicFramePr>
            <a:graphicFrameLocks noChangeAspect="1"/>
          </p:cNvGraphicFramePr>
          <p:nvPr/>
        </p:nvGraphicFramePr>
        <p:xfrm>
          <a:off x="533400" y="1657350"/>
          <a:ext cx="8369300" cy="1704975"/>
        </p:xfrm>
        <a:graphic>
          <a:graphicData uri="http://schemas.openxmlformats.org/presentationml/2006/ole">
            <mc:AlternateContent xmlns:mc="http://schemas.openxmlformats.org/markup-compatibility/2006">
              <mc:Choice xmlns:v="urn:schemas-microsoft-com:vml" Requires="v">
                <p:oleObj spid="_x0000_s29701" name="Document" r:id="rId5" imgW="8369300" imgH="2273300" progId="Word.Document.12">
                  <p:embed/>
                </p:oleObj>
              </mc:Choice>
              <mc:Fallback>
                <p:oleObj name="Document" r:id="rId5" imgW="8369300" imgH="22733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1657350"/>
                        <a:ext cx="8369300"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700" name="Object 3"/>
          <p:cNvGraphicFramePr>
            <a:graphicFrameLocks noChangeAspect="1"/>
          </p:cNvGraphicFramePr>
          <p:nvPr/>
        </p:nvGraphicFramePr>
        <p:xfrm>
          <a:off x="533400" y="3486150"/>
          <a:ext cx="8369300" cy="1466850"/>
        </p:xfrm>
        <a:graphic>
          <a:graphicData uri="http://schemas.openxmlformats.org/presentationml/2006/ole">
            <mc:AlternateContent xmlns:mc="http://schemas.openxmlformats.org/markup-compatibility/2006">
              <mc:Choice xmlns:v="urn:schemas-microsoft-com:vml" Requires="v">
                <p:oleObj spid="_x0000_s29702" name="Document" r:id="rId8" imgW="8369300" imgH="1955800" progId="Word.Document.12">
                  <p:embed/>
                </p:oleObj>
              </mc:Choice>
              <mc:Fallback>
                <p:oleObj name="Document" r:id="rId8" imgW="8369300" imgH="1955800" progId="Word.Document.12">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3400" y="3486150"/>
                        <a:ext cx="8369300"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Costs of Capital: Tata Motors, Baidu and Bookscape</a:t>
            </a:r>
          </a:p>
        </p:txBody>
      </p:sp>
      <p:sp>
        <p:nvSpPr>
          <p:cNvPr id="3" name="Content Placeholder 2"/>
          <p:cNvSpPr>
            <a:spLocks noGrp="1"/>
          </p:cNvSpPr>
          <p:nvPr>
            <p:ph sz="quarter" idx="1"/>
          </p:nvPr>
        </p:nvSpPr>
        <p:spPr>
          <a:xfrm>
            <a:off x="612775" y="1200150"/>
            <a:ext cx="8153400" cy="3371850"/>
          </a:xfrm>
        </p:spPr>
        <p:txBody>
          <a:bodyPr/>
          <a:lstStyle/>
          <a:p>
            <a:pPr eaLnBrk="1" hangingPunct="1">
              <a:buFont typeface="Wingdings" charset="0"/>
              <a:buChar char=""/>
              <a:defRPr/>
            </a:pPr>
            <a:r>
              <a:rPr lang="en-US" sz="2000" dirty="0"/>
              <a:t>To estimate the costs of capital for Tata Motors in Indian </a:t>
            </a:r>
            <a:r>
              <a:rPr lang="en-US" sz="2000" dirty="0" smtClean="0"/>
              <a:t>rupees:</a:t>
            </a:r>
          </a:p>
          <a:p>
            <a:pPr marL="366713" lvl="1" indent="0" eaLnBrk="1" hangingPunct="1">
              <a:buFont typeface="Wingdings 2" charset="0"/>
              <a:buNone/>
              <a:defRPr/>
            </a:pPr>
            <a:r>
              <a:rPr lang="en-US" sz="2000" dirty="0" smtClean="0"/>
              <a:t>Cost </a:t>
            </a:r>
            <a:r>
              <a:rPr lang="en-US" sz="2000" dirty="0"/>
              <a:t>of </a:t>
            </a:r>
            <a:r>
              <a:rPr lang="en-US" sz="2000" dirty="0" smtClean="0"/>
              <a:t>capital= </a:t>
            </a:r>
            <a:r>
              <a:rPr lang="en-US" sz="2000" dirty="0"/>
              <a:t>14.49% (1-.2928) + 6.50% (.2928) = 12.15%</a:t>
            </a:r>
          </a:p>
          <a:p>
            <a:pPr eaLnBrk="1" hangingPunct="1">
              <a:buFont typeface="Wingdings" charset="0"/>
              <a:buChar char=""/>
              <a:defRPr/>
            </a:pPr>
            <a:r>
              <a:rPr lang="en-US" sz="2000" dirty="0"/>
              <a:t>For </a:t>
            </a:r>
            <a:r>
              <a:rPr lang="en-US" sz="2000" dirty="0" err="1"/>
              <a:t>Baidu</a:t>
            </a:r>
            <a:r>
              <a:rPr lang="en-US" sz="2000" dirty="0"/>
              <a:t>, we follow the same </a:t>
            </a:r>
            <a:r>
              <a:rPr lang="en-US" sz="2000" dirty="0" smtClean="0"/>
              <a:t>path to estimate a cost of equity in Chinese RMB:</a:t>
            </a:r>
            <a:endParaRPr lang="en-US" sz="2000" dirty="0"/>
          </a:p>
          <a:p>
            <a:pPr marL="366713" lvl="1" indent="0" eaLnBrk="1" hangingPunct="1">
              <a:buFont typeface="Wingdings 2" charset="0"/>
              <a:buNone/>
              <a:defRPr/>
            </a:pPr>
            <a:r>
              <a:rPr lang="en-US" sz="2000" dirty="0"/>
              <a:t>Cost of </a:t>
            </a:r>
            <a:r>
              <a:rPr lang="en-US" sz="2000" dirty="0" smtClean="0"/>
              <a:t>capital </a:t>
            </a:r>
            <a:r>
              <a:rPr lang="en-US" sz="2000" dirty="0"/>
              <a:t>= 12.91% (1-.0523) + 3.45% (.0523) = 12.42%</a:t>
            </a:r>
            <a:r>
              <a:rPr lang="en-US" sz="2000" dirty="0" smtClean="0"/>
              <a:t> </a:t>
            </a:r>
          </a:p>
          <a:p>
            <a:pPr eaLnBrk="1" hangingPunct="1">
              <a:buFont typeface="Wingdings" charset="0"/>
              <a:buChar char=""/>
              <a:defRPr/>
            </a:pPr>
            <a:r>
              <a:rPr lang="en-US" sz="2000" dirty="0" smtClean="0"/>
              <a:t>For </a:t>
            </a:r>
            <a:r>
              <a:rPr lang="en-US" sz="2000" dirty="0" err="1" smtClean="0"/>
              <a:t>Bookscape</a:t>
            </a:r>
            <a:r>
              <a:rPr lang="en-US" sz="2000" dirty="0" smtClean="0"/>
              <a:t>, the cost of capital is different depending on whether you look at market or total beta:</a:t>
            </a:r>
          </a:p>
          <a:p>
            <a:pPr marL="0" indent="0" eaLnBrk="1" hangingPunct="1">
              <a:buFont typeface="Wingdings" charset="0"/>
              <a:buNone/>
              <a:defRPr/>
            </a:pPr>
            <a:endParaRPr lang="en-US" sz="2400" dirty="0"/>
          </a:p>
        </p:txBody>
      </p:sp>
      <p:graphicFrame>
        <p:nvGraphicFramePr>
          <p:cNvPr id="31747" name="Object 4"/>
          <p:cNvGraphicFramePr>
            <a:graphicFrameLocks noChangeAspect="1"/>
          </p:cNvGraphicFramePr>
          <p:nvPr/>
        </p:nvGraphicFramePr>
        <p:xfrm>
          <a:off x="609600" y="3867150"/>
          <a:ext cx="8255000" cy="866775"/>
        </p:xfrm>
        <a:graphic>
          <a:graphicData uri="http://schemas.openxmlformats.org/presentationml/2006/ole">
            <mc:AlternateContent xmlns:mc="http://schemas.openxmlformats.org/markup-compatibility/2006">
              <mc:Choice xmlns:v="urn:schemas-microsoft-com:vml" Requires="v">
                <p:oleObj spid="_x0000_s31748" name="Document" r:id="rId5" imgW="8255000" imgH="1155700" progId="Word.Document.12">
                  <p:embed/>
                </p:oleObj>
              </mc:Choice>
              <mc:Fallback>
                <p:oleObj name="Document" r:id="rId5" imgW="8255000" imgH="1155700"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3867150"/>
                        <a:ext cx="825500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latin typeface="Wingdings" charset="2"/>
                <a:ea typeface="ＭＳ Ｐゴシック" charset="-128"/>
              </a:rPr>
              <a:t>6</a:t>
            </a:r>
            <a:r>
              <a:rPr lang="en-US" altLang="x-none">
                <a:ea typeface="ＭＳ Ｐゴシック" charset="-128"/>
              </a:rPr>
              <a:t> Application Test: Estimating Cost of Capital</a:t>
            </a:r>
          </a:p>
        </p:txBody>
      </p:sp>
      <p:sp>
        <p:nvSpPr>
          <p:cNvPr id="225282" name="Rectangle 3"/>
          <p:cNvSpPr>
            <a:spLocks noGrp="1" noChangeArrowheads="1"/>
          </p:cNvSpPr>
          <p:nvPr>
            <p:ph sz="quarter" idx="1"/>
          </p:nvPr>
        </p:nvSpPr>
        <p:spPr>
          <a:xfrm>
            <a:off x="612775" y="1200150"/>
            <a:ext cx="8153400" cy="3371850"/>
          </a:xfrm>
        </p:spPr>
        <p:txBody>
          <a:bodyPr>
            <a:normAutofit fontScale="70000" lnSpcReduction="20000"/>
          </a:bodyPr>
          <a:lstStyle/>
          <a:p>
            <a:pPr eaLnBrk="1" hangingPunct="1">
              <a:buFont typeface="Wingdings" charset="0"/>
              <a:buChar char=""/>
              <a:defRPr/>
            </a:pPr>
            <a:r>
              <a:rPr lang="en-US" dirty="0" smtClean="0"/>
              <a:t>Using the bottom-up unlevered beta that you computed for your firm, and the values of debt and equity you have estimated for your firm, estimate a bottom-up levered beta and cost of equity for your firm.</a:t>
            </a:r>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r>
              <a:rPr lang="en-US" dirty="0" smtClean="0"/>
              <a:t>Based upon the costs of equity and debt that you have estimated, and the weights for each, estimate the cost of capital for your firm. </a:t>
            </a:r>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r>
              <a:rPr lang="en-US" dirty="0" smtClean="0"/>
              <a:t>How different would your cost of capital have been, if you used book value weights?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Choosing a Hurdle Rate</a:t>
            </a:r>
          </a:p>
        </p:txBody>
      </p:sp>
      <p:sp>
        <p:nvSpPr>
          <p:cNvPr id="34818" name="Rectangle 3"/>
          <p:cNvSpPr>
            <a:spLocks noGrp="1" noChangeArrowheads="1"/>
          </p:cNvSpPr>
          <p:nvPr>
            <p:ph sz="quarter" idx="1"/>
          </p:nvPr>
        </p:nvSpPr>
        <p:spPr>
          <a:xfrm>
            <a:off x="612775" y="1200150"/>
            <a:ext cx="8153400" cy="3371850"/>
          </a:xfrm>
        </p:spPr>
        <p:txBody>
          <a:bodyPr>
            <a:normAutofit lnSpcReduction="10000"/>
          </a:bodyPr>
          <a:lstStyle/>
          <a:p>
            <a:pPr eaLnBrk="1" hangingPunct="1">
              <a:buFont typeface="Wingdings" charset="0"/>
              <a:buChar char=""/>
              <a:defRPr/>
            </a:pPr>
            <a:r>
              <a:rPr lang="en-US" dirty="0"/>
              <a:t>Either the cost of equity or the cost of capital can be used as a hurdle rate, depending upon whether the returns measured are to equity investors or to all claimholders on the firm (capital)</a:t>
            </a:r>
          </a:p>
          <a:p>
            <a:pPr eaLnBrk="1" hangingPunct="1">
              <a:buFont typeface="Wingdings" charset="0"/>
              <a:buChar char=""/>
              <a:defRPr/>
            </a:pPr>
            <a:r>
              <a:rPr lang="en-US" dirty="0"/>
              <a:t>If returns are measured to equity investors, the appropriate hurdle rate is the cost of equity.</a:t>
            </a:r>
          </a:p>
          <a:p>
            <a:pPr eaLnBrk="1" hangingPunct="1">
              <a:buFont typeface="Wingdings" charset="0"/>
              <a:buChar char=""/>
              <a:defRPr/>
            </a:pPr>
            <a:r>
              <a:rPr lang="en-US" dirty="0"/>
              <a:t>If returns are measured to capital (or the firm), the appropriate hurdle rate is the cost of capital.</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Back to First Principles</a:t>
            </a:r>
          </a:p>
        </p:txBody>
      </p:sp>
      <p:pic>
        <p:nvPicPr>
          <p:cNvPr id="37890"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7384" r="-7384"/>
          <a:stretch>
            <a:fillRect/>
          </a:stretch>
        </p:blipFill>
        <p:spPr>
          <a:xfrm>
            <a:off x="612775" y="1200150"/>
            <a:ext cx="8153400" cy="3371850"/>
          </a:xfrm>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EB824D19-6363-634F-AFDA-F926941D63BC}" type="slidenum">
              <a:rPr lang="en-US" altLang="x-none" sz="1400">
                <a:solidFill>
                  <a:schemeClr val="tx2"/>
                </a:solidFill>
              </a:rPr>
              <a:pPr>
                <a:lnSpc>
                  <a:spcPct val="90000"/>
                </a:lnSpc>
              </a:pPr>
              <a:t>13</a:t>
            </a:fld>
            <a:endParaRPr lang="en-US" altLang="x-none" sz="1400">
              <a:solidFill>
                <a:schemeClr val="tx2"/>
              </a:solidFill>
            </a:endParaRPr>
          </a:p>
        </p:txBody>
      </p:sp>
      <p:pic>
        <p:nvPicPr>
          <p:cNvPr id="39938"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a:solidFill>
                  <a:schemeClr val="lt1"/>
                </a:solidFill>
                <a:latin typeface="+mn-lt"/>
                <a:ea typeface="+mn-ea"/>
              </a:rPr>
              <a:t>Chapter </a:t>
            </a:r>
            <a:r>
              <a:rPr lang="en-US" dirty="0">
                <a:solidFill>
                  <a:schemeClr val="lt1"/>
                </a:solidFill>
                <a:latin typeface="+mn-lt"/>
                <a:ea typeface="+mn-ea"/>
              </a:rPr>
              <a:t>4</a:t>
            </a:r>
          </a:p>
        </p:txBody>
      </p:sp>
      <p:sp>
        <p:nvSpPr>
          <p:cNvPr id="6" name="Line Callout 1 5"/>
          <p:cNvSpPr>
            <a:spLocks/>
          </p:cNvSpPr>
          <p:nvPr/>
        </p:nvSpPr>
        <p:spPr bwMode="auto">
          <a:xfrm>
            <a:off x="381000" y="209550"/>
            <a:ext cx="1981200" cy="2514600"/>
          </a:xfrm>
          <a:prstGeom prst="borderCallout1">
            <a:avLst>
              <a:gd name="adj1" fmla="val 99306"/>
              <a:gd name="adj2" fmla="val 49074"/>
              <a:gd name="adj3" fmla="val 177778"/>
              <a:gd name="adj4" fmla="val 112593"/>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en-US" altLang="x-none" b="1">
                <a:solidFill>
                  <a:srgbClr val="FFFFFF"/>
                </a:solidFill>
                <a:latin typeface="Calibri" charset="0"/>
              </a:rPr>
              <a:t>Task</a:t>
            </a:r>
          </a:p>
          <a:p>
            <a:pPr algn="ctr"/>
            <a:r>
              <a:rPr lang="en-US" altLang="x-none">
                <a:solidFill>
                  <a:srgbClr val="FFFFFF"/>
                </a:solidFill>
                <a:latin typeface="Calibri" charset="0"/>
              </a:rPr>
              <a:t>Estimate a cost of capital for your company (and its businesses)</a:t>
            </a:r>
          </a:p>
          <a:p>
            <a:pPr algn="ctr"/>
            <a:endParaRPr lang="en-US" altLang="x-none">
              <a:solidFill>
                <a:srgbClr val="FFFFFF"/>
              </a:solidFill>
              <a:latin typeface="Calibri"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27132</TotalTime>
  <Pages>13</Pages>
  <Words>1641</Words>
  <Application>Microsoft Macintosh PowerPoint</Application>
  <PresentationFormat>On-screen Show (16:9)</PresentationFormat>
  <Paragraphs>168</Paragraphs>
  <Slides>13</Slides>
  <Notes>11</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13</vt:i4>
      </vt:variant>
    </vt:vector>
  </HeadingPairs>
  <TitlesOfParts>
    <vt:vector size="25" baseType="lpstr">
      <vt:lpstr>Times</vt:lpstr>
      <vt:lpstr>ＭＳ Ｐゴシック</vt:lpstr>
      <vt:lpstr>Arial</vt:lpstr>
      <vt:lpstr>Calibri</vt:lpstr>
      <vt:lpstr>Wingdings</vt:lpstr>
      <vt:lpstr>Wingdings 2</vt:lpstr>
      <vt:lpstr>Symbol</vt:lpstr>
      <vt:lpstr>Zapf Dingbats</vt:lpstr>
      <vt:lpstr>Times New Roman</vt:lpstr>
      <vt:lpstr>WebcastSimple</vt:lpstr>
      <vt:lpstr>Microsoft Equation</vt:lpstr>
      <vt:lpstr>Microsoft Word Document</vt:lpstr>
      <vt:lpstr>Hurdle rates X: Financing weights &amp; cost of capital</vt:lpstr>
      <vt:lpstr>PowerPoint Presentation</vt:lpstr>
      <vt:lpstr>Weights for Cost of Capital Calculation</vt:lpstr>
      <vt:lpstr>Disney: From book value to market value for interest bearing debt…</vt:lpstr>
      <vt:lpstr>Operating Leases at Disney</vt:lpstr>
      <vt:lpstr>6 Application Test: Estimating Market Value</vt:lpstr>
      <vt:lpstr>Current Cost of Capital: Disney</vt:lpstr>
      <vt:lpstr>Divisional Costs of Capital: Disney and Vale</vt:lpstr>
      <vt:lpstr>Costs of Capital: Tata Motors, Baidu and Bookscape</vt:lpstr>
      <vt:lpstr>6 Application Test: Estimating Cost of Capital</vt:lpstr>
      <vt:lpstr>Choosing a Hurdle Rate</vt:lpstr>
      <vt:lpstr>Back to First Principles</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337</cp:revision>
  <cp:lastPrinted>2014-01-24T14:30:54Z</cp:lastPrinted>
  <dcterms:created xsi:type="dcterms:W3CDTF">2010-01-13T22:41:50Z</dcterms:created>
  <dcterms:modified xsi:type="dcterms:W3CDTF">2017-05-22T07:11:53Z</dcterms:modified>
</cp:coreProperties>
</file>