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autoCompressPictures="0">
  <p:sldMasterIdLst>
    <p:sldMasterId id="2147483701" r:id="rId1"/>
  </p:sldMasterIdLst>
  <p:notesMasterIdLst>
    <p:notesMasterId r:id="rId9"/>
  </p:notesMasterIdLst>
  <p:handoutMasterIdLst>
    <p:handoutMasterId r:id="rId10"/>
  </p:handoutMasterIdLst>
  <p:sldIdLst>
    <p:sldId id="256" r:id="rId2"/>
    <p:sldId id="912" r:id="rId3"/>
    <p:sldId id="734" r:id="rId4"/>
    <p:sldId id="735" r:id="rId5"/>
    <p:sldId id="911" r:id="rId6"/>
    <p:sldId id="737" r:id="rId7"/>
    <p:sldId id="914" r:id="rId8"/>
  </p:sldIdLst>
  <p:sldSz cx="9144000" cy="5143500" type="screen16x9"/>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6"/>
    <p:restoredTop sz="94634"/>
  </p:normalViewPr>
  <p:slideViewPr>
    <p:cSldViewPr>
      <p:cViewPr>
        <p:scale>
          <a:sx n="75" d="100"/>
          <a:sy n="75" d="100"/>
        </p:scale>
        <p:origin x="1264" y="1000"/>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131" d="100"/>
          <a:sy n="131" d="100"/>
        </p:scale>
        <p:origin x="-3792" y="-10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notesMaster" Target="notesMasters/notesMaster1.xml"/><Relationship Id="rId10"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ChangeArrowheads="1" noTextEdit="1"/>
          </p:cNvSpPr>
          <p:nvPr>
            <p:ph type="sldImg" idx="2"/>
          </p:nvPr>
        </p:nvSpPr>
        <p:spPr bwMode="auto">
          <a:xfrm>
            <a:off x="393700" y="692150"/>
            <a:ext cx="60706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ChangeArrowheads="1" noTextEdit="1"/>
          </p:cNvSpPr>
          <p:nvPr>
            <p:ph type="sldImg"/>
          </p:nvPr>
        </p:nvSpPr>
        <p:spPr>
          <a:ln/>
        </p:spPr>
      </p:sp>
      <p:sp>
        <p:nvSpPr>
          <p:cNvPr id="174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Sets the agenda for the class. This is a class that will be focused on the big picture of corporate finance rather than details, theories or models on a piecemeal basis.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p:cNvSpPr>
          <p:nvPr>
            <p:ph type="sldImg"/>
          </p:nvPr>
        </p:nvSpPr>
        <p:spPr>
          <a:ln/>
        </p:spPr>
      </p:sp>
      <p:sp>
        <p:nvSpPr>
          <p:cNvPr id="204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When a firm is under or over levered, the natural reaction of the analyst looking at the numbers is that the firm should fix the problem instantaneously. However, there is a cost to abrupt shifts in capital structures:</a:t>
            </a:r>
          </a:p>
          <a:p>
            <a:pPr>
              <a:buFontTx/>
              <a:buAutoNum type="alphaLcPeriod"/>
            </a:pPr>
            <a:r>
              <a:rPr lang="en-US" altLang="x-none">
                <a:latin typeface="Times" charset="0"/>
                <a:ea typeface="ＭＳ Ｐゴシック" charset="-128"/>
              </a:rPr>
              <a:t>You could be wrong in your assessment of the optimal: In other words, you may have misestimated the optimal, in which case the firm may have to back track, if it has followed your recommendations. That is expensive to do (and sometimes fatal).</a:t>
            </a:r>
          </a:p>
          <a:p>
            <a:pPr>
              <a:buFontTx/>
              <a:buAutoNum type="alphaLcPeriod"/>
            </a:pPr>
            <a:r>
              <a:rPr lang="en-US" altLang="x-none">
                <a:latin typeface="Times" charset="0"/>
                <a:ea typeface="ＭＳ Ｐゴシック" charset="-128"/>
              </a:rPr>
              <a:t>Macro variables may shift: If there is a shift in the macro environment (interest rates and risk premiums could change), your recommendations can be wrong in hindisight</a:t>
            </a:r>
          </a:p>
          <a:p>
            <a:pPr>
              <a:buFontTx/>
              <a:buAutoNum type="alphaLcPeriod"/>
            </a:pPr>
            <a:r>
              <a:rPr lang="en-US" altLang="x-none">
                <a:latin typeface="Times" charset="0"/>
                <a:ea typeface="ＭＳ Ｐゴシック" charset="-128"/>
              </a:rPr>
              <a:t>Adjustment costs: Changes in capital structure can change the way a company is managed and decision makers may not be ready to make the shift. Managers at highly levered firms have to make decisions differently (and perhaps focus on different decision rules) than managers at lightly levered firms. Increasing the debt ratio for a firm overnight can create adjustment problems for these managers.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ChangeArrowheads="1"/>
          </p:cNvSpPr>
          <p:nvPr>
            <p:ph type="sldImg"/>
          </p:nvPr>
        </p:nvSpPr>
        <p:spPr>
          <a:solidFill>
            <a:srgbClr val="FFFFFF"/>
          </a:solidFill>
          <a:ln/>
        </p:spPr>
      </p:sp>
      <p:sp>
        <p:nvSpPr>
          <p:cNvPr id="22530"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Studies that have looked at the likelihood of a firm being taken over (in a hostile takeover) have concluded that</a:t>
            </a:r>
          </a:p>
          <a:p>
            <a:pPr lvl="1"/>
            <a:r>
              <a:rPr lang="en-US" altLang="x-none" u="sng">
                <a:latin typeface="Times" charset="0"/>
                <a:ea typeface="ＭＳ Ｐゴシック" charset="-128"/>
              </a:rPr>
              <a:t>Small firms</a:t>
            </a:r>
            <a:r>
              <a:rPr lang="en-US" altLang="x-none">
                <a:latin typeface="Times" charset="0"/>
                <a:ea typeface="ＭＳ Ｐゴシック" charset="-128"/>
              </a:rPr>
              <a:t> are more likely to be taken over than larger firms</a:t>
            </a:r>
          </a:p>
          <a:p>
            <a:pPr lvl="1"/>
            <a:r>
              <a:rPr lang="en-US" altLang="x-none" u="sng">
                <a:latin typeface="Times" charset="0"/>
                <a:ea typeface="ＭＳ Ｐゴシック" charset="-128"/>
              </a:rPr>
              <a:t>Closely held firms</a:t>
            </a:r>
            <a:r>
              <a:rPr lang="en-US" altLang="x-none">
                <a:latin typeface="Times" charset="0"/>
                <a:ea typeface="ＭＳ Ｐゴシック" charset="-128"/>
              </a:rPr>
              <a:t> are less likely to be taken over than widely held firms</a:t>
            </a:r>
          </a:p>
          <a:p>
            <a:pPr lvl="1"/>
            <a:r>
              <a:rPr lang="en-US" altLang="x-none">
                <a:latin typeface="Times" charset="0"/>
                <a:ea typeface="ＭＳ Ｐゴシック" charset="-128"/>
              </a:rPr>
              <a:t>Firms with </a:t>
            </a:r>
            <a:r>
              <a:rPr lang="en-US" altLang="x-none" u="sng">
                <a:latin typeface="Times" charset="0"/>
                <a:ea typeface="ＭＳ Ｐゴシック" charset="-128"/>
              </a:rPr>
              <a:t>anti-takeover restrictions</a:t>
            </a:r>
            <a:r>
              <a:rPr lang="en-US" altLang="x-none">
                <a:latin typeface="Times" charset="0"/>
                <a:ea typeface="ＭＳ Ｐゴシック" charset="-128"/>
              </a:rPr>
              <a:t> in the corporate charter (or from the state) are less likely to be taken over than firms without these restrictions</a:t>
            </a:r>
          </a:p>
          <a:p>
            <a:pPr lvl="1"/>
            <a:r>
              <a:rPr lang="en-US" altLang="x-none">
                <a:latin typeface="Times" charset="0"/>
                <a:ea typeface="ＭＳ Ｐゴシック" charset="-128"/>
              </a:rPr>
              <a:t>Firms which have </a:t>
            </a:r>
            <a:r>
              <a:rPr lang="en-US" altLang="x-none" u="sng">
                <a:latin typeface="Times" charset="0"/>
                <a:ea typeface="ＭＳ Ｐゴシック" charset="-128"/>
              </a:rPr>
              <a:t>done well</a:t>
            </a:r>
            <a:r>
              <a:rPr lang="en-US" altLang="x-none">
                <a:latin typeface="Times" charset="0"/>
                <a:ea typeface="ＭＳ Ｐゴシック" charset="-128"/>
              </a:rPr>
              <a:t> for their stockholders (positive Jensen</a:t>
            </a:r>
            <a:r>
              <a:rPr lang="ja-JP" altLang="en-US">
                <a:latin typeface="Times" charset="0"/>
                <a:ea typeface="ＭＳ Ｐゴシック" charset="-128"/>
              </a:rPr>
              <a:t>’</a:t>
            </a:r>
            <a:r>
              <a:rPr lang="en-US" altLang="ja-JP">
                <a:latin typeface="Times" charset="0"/>
                <a:ea typeface="ＭＳ Ｐゴシック" charset="-128"/>
              </a:rPr>
              <a:t>s alpha, Positive EVA) are less  likely to be taken over than firms which have done badly.</a:t>
            </a:r>
          </a:p>
          <a:p>
            <a:r>
              <a:rPr lang="en-US" altLang="x-none">
                <a:latin typeface="Times" charset="0"/>
                <a:ea typeface="ＭＳ Ｐゴシック" charset="-128"/>
              </a:rPr>
              <a:t>Whether a firm is under bankruptcy threat can be assessed by looking at its rating. If its rating is BB or less, you can argue that the bankruptcy threat is real.</a:t>
            </a:r>
          </a:p>
          <a:p>
            <a:r>
              <a:rPr lang="en-US" altLang="x-none">
                <a:latin typeface="Times" charset="0"/>
                <a:ea typeface="ＭＳ Ｐゴシック" charset="-128"/>
              </a:rPr>
              <a:t>Looking at historical ROE or ROC, relative to the cost of equity and capital, does assume that the future will look like the past.</a:t>
            </a:r>
          </a:p>
          <a:p>
            <a:endParaRPr lang="en-US" altLang="x-none">
              <a:latin typeface="Times" charset="0"/>
              <a:ea typeface="ＭＳ Ｐゴシック"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ChangeArrowheads="1"/>
          </p:cNvSpPr>
          <p:nvPr>
            <p:ph type="sldImg"/>
          </p:nvPr>
        </p:nvSpPr>
        <p:spPr>
          <a:solidFill>
            <a:srgbClr val="FFFFFF"/>
          </a:solidFill>
          <a:ln/>
        </p:spPr>
      </p:sp>
      <p:sp>
        <p:nvSpPr>
          <p:cNvPr id="24578"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This is the analysis for Disney in 2009.</a:t>
            </a:r>
          </a:p>
          <a:p>
            <a:r>
              <a:rPr lang="en-US" altLang="x-none">
                <a:latin typeface="Times" charset="0"/>
                <a:ea typeface="ＭＳ Ｐゴシック" charset="-128"/>
              </a:rPr>
              <a:t>I am assuming that future projects will be more successful than current projects..</a:t>
            </a:r>
          </a:p>
          <a:p>
            <a:endParaRPr lang="en-US" altLang="x-none">
              <a:latin typeface="Times" charset="0"/>
              <a:ea typeface="ＭＳ Ｐゴシック" charset="-128"/>
            </a:endParaRPr>
          </a:p>
          <a:p>
            <a:r>
              <a:rPr lang="en-US" altLang="x-none">
                <a:latin typeface="Times" charset="0"/>
                <a:ea typeface="ＭＳ Ｐゴシック" charset="-128"/>
              </a:rPr>
              <a:t>Over time, our assessments have changed:</a:t>
            </a:r>
          </a:p>
          <a:p>
            <a:r>
              <a:rPr lang="en-US" altLang="x-none">
                <a:latin typeface="Times" charset="0"/>
                <a:ea typeface="ＭＳ Ｐゴシック" charset="-128"/>
              </a:rPr>
              <a:t>In 2003, we would have pushed for higher dividends (since Disney was earning terrible returns on capital and we did not trust management)</a:t>
            </a:r>
          </a:p>
          <a:p>
            <a:r>
              <a:rPr lang="en-US" altLang="x-none">
                <a:latin typeface="Times" charset="0"/>
                <a:ea typeface="ＭＳ Ｐゴシック" charset="-128"/>
              </a:rPr>
              <a:t>In 2000, Disney would have been a takeover target (because its market cap had dropped and its performance was awful on both accounting and stock price returns)</a:t>
            </a:r>
          </a:p>
          <a:p>
            <a:r>
              <a:rPr lang="en-US" altLang="x-none">
                <a:latin typeface="Times" charset="0"/>
                <a:ea typeface="ＭＳ Ｐゴシック" charset="-128"/>
              </a:rPr>
              <a:t>In 1997, Disney would not have been a takeover target (high market cap, good performance) and its excess debt capacity would have been directed to good investments.</a:t>
            </a:r>
          </a:p>
          <a:p>
            <a:endParaRPr lang="en-US" altLang="x-none">
              <a:latin typeface="Times" charset="0"/>
              <a:ea typeface="ＭＳ Ｐゴシック" charset="-128"/>
            </a:endParaRPr>
          </a:p>
          <a:p>
            <a:endParaRPr lang="en-US" altLang="x-none">
              <a:latin typeface="Times" charset="0"/>
              <a:ea typeface="ＭＳ Ｐゴシック"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ChangeArrowheads="1"/>
          </p:cNvSpPr>
          <p:nvPr>
            <p:ph type="sldImg"/>
          </p:nvPr>
        </p:nvSpPr>
        <p:spPr>
          <a:solidFill>
            <a:srgbClr val="FFFFFF"/>
          </a:solidFill>
          <a:ln/>
        </p:spPr>
      </p:sp>
      <p:sp>
        <p:nvSpPr>
          <p:cNvPr id="26626" name="Rectangle 3"/>
          <p:cNvSpPr>
            <a:spLocks noChangeArrowheads="1"/>
          </p:cNvSpPr>
          <p:nvPr>
            <p:ph type="body" idx="1"/>
          </p:nvPr>
        </p:nvSpPr>
        <p:spPr>
          <a:solidFill>
            <a:srgbClr val="FFFFFF"/>
          </a:solidFill>
          <a:ln>
            <a:solidFill>
              <a:srgbClr val="000000"/>
            </a:solidFill>
          </a:ln>
        </p:spPr>
        <p:txBody>
          <a:bodyPr/>
          <a:lstStyle/>
          <a:p>
            <a:pPr marL="228600" indent="-228600"/>
            <a:r>
              <a:rPr lang="en-US" altLang="x-none">
                <a:latin typeface="Times" charset="0"/>
                <a:ea typeface="ＭＳ Ｐゴシック" charset="-128"/>
              </a:rPr>
              <a:t>Map out your firm</a:t>
            </a:r>
            <a:r>
              <a:rPr lang="ja-JP" altLang="en-US">
                <a:latin typeface="Times" charset="0"/>
                <a:ea typeface="ＭＳ Ｐゴシック" charset="-128"/>
              </a:rPr>
              <a:t>’</a:t>
            </a:r>
            <a:r>
              <a:rPr lang="en-US" altLang="ja-JP">
                <a:latin typeface="Times" charset="0"/>
                <a:ea typeface="ＭＳ Ｐゴシック" charset="-128"/>
              </a:rPr>
              <a:t>s path to the optimal debt ratio depending upon</a:t>
            </a:r>
          </a:p>
          <a:p>
            <a:pPr marL="228600" indent="-228600">
              <a:buFontTx/>
              <a:buAutoNum type="arabicPeriod"/>
            </a:pPr>
            <a:r>
              <a:rPr lang="en-US" altLang="x-none">
                <a:latin typeface="Times" charset="0"/>
                <a:ea typeface="ＭＳ Ｐゴシック" charset="-128"/>
              </a:rPr>
              <a:t>Urgency: If your is a likely target for an acquisition or bankruptcy, go for an immediate change. If not, go for a gradual change.</a:t>
            </a:r>
          </a:p>
          <a:p>
            <a:pPr marL="228600" indent="-228600">
              <a:buFontTx/>
              <a:buAutoNum type="arabicPeriod"/>
            </a:pPr>
            <a:r>
              <a:rPr lang="en-US" altLang="x-none">
                <a:latin typeface="Times" charset="0"/>
                <a:ea typeface="ＭＳ Ｐゴシック" charset="-128"/>
              </a:rPr>
              <a:t>If your stock price performance has been poor (Jensen</a:t>
            </a:r>
            <a:r>
              <a:rPr lang="ja-JP" altLang="en-US">
                <a:latin typeface="Times" charset="0"/>
                <a:ea typeface="ＭＳ Ｐゴシック" charset="-128"/>
              </a:rPr>
              <a:t>’</a:t>
            </a:r>
            <a:r>
              <a:rPr lang="en-US" altLang="ja-JP">
                <a:latin typeface="Times" charset="0"/>
                <a:ea typeface="ＭＳ Ｐゴシック" charset="-128"/>
              </a:rPr>
              <a:t>s alpha &lt; 0) and your project choice has yielded negative excess returns (EVA &lt;0) , go for recapitalization (paying off debt or buying back equity). If you have good projects, go for good investments.</a:t>
            </a:r>
            <a:endParaRPr lang="en-US" altLang="x-none">
              <a:latin typeface="Times" charset="0"/>
              <a:ea typeface="ＭＳ Ｐゴシック"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4" name="Rectangle 3"/>
          <p:cNvSpPr/>
          <p:nvPr/>
        </p:nvSpPr>
        <p:spPr bwMode="white">
          <a:xfrm>
            <a:off x="0" y="4478338"/>
            <a:ext cx="9144000" cy="66516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4540250"/>
            <a:ext cx="2249488" cy="5349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4532313"/>
            <a:ext cx="6784975" cy="5365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3028950"/>
            <a:ext cx="6477000" cy="13716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4537528"/>
            <a:ext cx="6705600" cy="51435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7" name="Date Placeholder 27"/>
          <p:cNvSpPr>
            <a:spLocks noGrp="1"/>
          </p:cNvSpPr>
          <p:nvPr>
            <p:ph type="dt" sz="half" idx="10"/>
          </p:nvPr>
        </p:nvSpPr>
        <p:spPr>
          <a:xfrm>
            <a:off x="76200" y="4551363"/>
            <a:ext cx="2057400" cy="514350"/>
          </a:xfrm>
        </p:spPr>
        <p:txBody>
          <a:bodyPr>
            <a:noAutofit/>
          </a:bodyPr>
          <a:lstStyle>
            <a:lvl1pPr algn="ctr">
              <a:defRPr sz="2000">
                <a:solidFill>
                  <a:srgbClr val="FFFFFF"/>
                </a:solidFill>
              </a:defRPr>
            </a:lvl1pPr>
          </a:lstStyle>
          <a:p>
            <a:r>
              <a:rPr lang="en-US" altLang="x-none"/>
              <a:t>‹#›</a:t>
            </a:r>
          </a:p>
        </p:txBody>
      </p:sp>
      <p:sp>
        <p:nvSpPr>
          <p:cNvPr id="10" name="Footer Placeholder 16"/>
          <p:cNvSpPr>
            <a:spLocks noGrp="1"/>
          </p:cNvSpPr>
          <p:nvPr>
            <p:ph type="ftr" sz="quarter" idx="11"/>
          </p:nvPr>
        </p:nvSpPr>
        <p:spPr>
          <a:xfrm>
            <a:off x="2085975" y="177800"/>
            <a:ext cx="5867400" cy="273050"/>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171450"/>
            <a:ext cx="838200" cy="285750"/>
          </a:xfrm>
        </p:spPr>
        <p:txBody>
          <a:bodyPr/>
          <a:lstStyle>
            <a:lvl1pPr>
              <a:defRPr sz="1400"/>
            </a:lvl1pPr>
          </a:lstStyle>
          <a:p>
            <a:fld id="{41AAFE66-9F76-B041-9678-D5B2CA0819B2}" type="slidenum">
              <a:rPr lang="en-US" altLang="x-none"/>
              <a:pPr/>
              <a:t>‹#›</a:t>
            </a:fld>
            <a:endParaRPr lang="en-US" altLang="x-none"/>
          </a:p>
        </p:txBody>
      </p:sp>
    </p:spTree>
    <p:extLst>
      <p:ext uri="{BB962C8B-B14F-4D97-AF65-F5344CB8AC3E}">
        <p14:creationId xmlns:p14="http://schemas.microsoft.com/office/powerpoint/2010/main" val="11257570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4787900"/>
            <a:ext cx="423863"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E4CE6CBA-E133-414E-8D57-5206C91147E2}" type="slidenum">
              <a:rPr lang="en-US" altLang="x-none" sz="1600"/>
              <a:pPr/>
              <a:t>‹#›</a:t>
            </a:fld>
            <a:endParaRPr lang="en-US" altLang="x-none" sz="1600"/>
          </a:p>
        </p:txBody>
      </p:sp>
      <p:sp>
        <p:nvSpPr>
          <p:cNvPr id="2" name="Title 1"/>
          <p:cNvSpPr>
            <a:spLocks noGrp="1"/>
          </p:cNvSpPr>
          <p:nvPr>
            <p:ph type="title"/>
          </p:nvPr>
        </p:nvSpPr>
        <p:spPr>
          <a:xfrm>
            <a:off x="612648" y="171450"/>
            <a:ext cx="8153400" cy="742950"/>
          </a:xfrm>
        </p:spPr>
        <p:txBody>
          <a:bodyPr/>
          <a:lstStyle/>
          <a:p>
            <a:r>
              <a:rPr lang="en-US" smtClean="0"/>
              <a:t>Click to edit Master title style</a:t>
            </a:r>
            <a:endParaRPr lang="en-US" dirty="0"/>
          </a:p>
        </p:txBody>
      </p:sp>
      <p:sp>
        <p:nvSpPr>
          <p:cNvPr id="8" name="Content Placeholder 7"/>
          <p:cNvSpPr>
            <a:spLocks noGrp="1"/>
          </p:cNvSpPr>
          <p:nvPr>
            <p:ph sz="quarter" idx="1"/>
          </p:nvPr>
        </p:nvSpPr>
        <p:spPr>
          <a:xfrm>
            <a:off x="612648" y="1200150"/>
            <a:ext cx="8153400" cy="33718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fld id="{34B45E75-E549-994B-8896-63AF11E4289C}" type="slidenum">
              <a:rPr lang="en-US" altLang="x-none"/>
              <a:pPr/>
              <a:t>‹#›</a:t>
            </a:fld>
            <a:endParaRPr lang="en-US" altLang="x-none"/>
          </a:p>
        </p:txBody>
      </p:sp>
    </p:spTree>
    <p:extLst>
      <p:ext uri="{BB962C8B-B14F-4D97-AF65-F5344CB8AC3E}">
        <p14:creationId xmlns:p14="http://schemas.microsoft.com/office/powerpoint/2010/main" val="12678092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143000"/>
            <a:ext cx="9144000" cy="85725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200150"/>
            <a:ext cx="1295400" cy="7429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200150"/>
            <a:ext cx="7772400" cy="7429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2" y="2057401"/>
            <a:ext cx="7123113" cy="1254919"/>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200150"/>
            <a:ext cx="7620000" cy="74295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r>
              <a:rPr lang="en-US" altLang="x-none"/>
              <a:t>‹#›</a:t>
            </a:r>
          </a:p>
        </p:txBody>
      </p:sp>
      <p:sp>
        <p:nvSpPr>
          <p:cNvPr id="8" name="Slide Number Placeholder 12"/>
          <p:cNvSpPr>
            <a:spLocks noGrp="1"/>
          </p:cNvSpPr>
          <p:nvPr>
            <p:ph type="sldNum" sz="quarter" idx="11"/>
          </p:nvPr>
        </p:nvSpPr>
        <p:spPr>
          <a:xfrm>
            <a:off x="0" y="1314450"/>
            <a:ext cx="1295400" cy="527050"/>
          </a:xfrm>
        </p:spPr>
        <p:txBody>
          <a:bodyPr>
            <a:noAutofit/>
          </a:bodyPr>
          <a:lstStyle>
            <a:lvl1pPr>
              <a:defRPr sz="2400">
                <a:solidFill>
                  <a:srgbClr val="FFFFFF"/>
                </a:solidFill>
              </a:defRPr>
            </a:lvl1pPr>
          </a:lstStyle>
          <a:p>
            <a:fld id="{A2C145F5-FD29-0446-9176-85F1CCB0FC87}" type="slidenum">
              <a:rPr lang="en-US" altLang="x-none"/>
              <a:pPr/>
              <a:t>‹#›</a:t>
            </a:fld>
            <a:endParaRPr lang="en-US" altLang="x-none"/>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7378234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7"/>
          <p:cNvSpPr>
            <a:spLocks noGrp="1"/>
          </p:cNvSpPr>
          <p:nvPr>
            <p:ph type="dt" sz="half" idx="10"/>
          </p:nvPr>
        </p:nvSpPr>
        <p:spPr/>
        <p:txBody>
          <a:bodyPr/>
          <a:lstStyle>
            <a:lvl1pPr>
              <a:defRPr/>
            </a:lvl1pPr>
          </a:lstStyle>
          <a:p>
            <a:r>
              <a:rPr lang="en-US" altLang="x-none"/>
              <a:t>‹#›</a:t>
            </a:r>
          </a:p>
        </p:txBody>
      </p:sp>
      <p:sp>
        <p:nvSpPr>
          <p:cNvPr id="6" name="Slide Number Placeholder 9"/>
          <p:cNvSpPr>
            <a:spLocks noGrp="1"/>
          </p:cNvSpPr>
          <p:nvPr>
            <p:ph type="sldNum" sz="quarter" idx="11"/>
          </p:nvPr>
        </p:nvSpPr>
        <p:spPr/>
        <p:txBody>
          <a:bodyPr/>
          <a:lstStyle>
            <a:lvl1pPr>
              <a:defRPr sz="1400">
                <a:solidFill>
                  <a:srgbClr val="FFFFFF"/>
                </a:solidFill>
              </a:defRPr>
            </a:lvl1pPr>
          </a:lstStyle>
          <a:p>
            <a:fld id="{D10DF4F6-B46E-BF48-BE39-73B441840D10}" type="slidenum">
              <a:rPr lang="en-US" altLang="x-none"/>
              <a:pPr/>
              <a:t>‹#›</a:t>
            </a:fld>
            <a:endParaRPr lang="en-US" altLang="x-none"/>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0277430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r>
              <a:rPr lang="en-US" altLang="x-none"/>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fld id="{44A9093F-6F1B-5F4E-9437-7DD57E0E9508}"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4277285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r>
              <a:rPr lang="en-US" altLang="x-none"/>
              <a:t>‹#›</a:t>
            </a:r>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fld id="{1D5565B6-ABA1-E643-B566-CD63D0F34B68}" type="slidenum">
              <a:rPr lang="en-US" altLang="x-none"/>
              <a:pPr/>
              <a:t>‹#›</a:t>
            </a:fld>
            <a:endParaRPr lang="en-US" altLang="x-none"/>
          </a:p>
        </p:txBody>
      </p:sp>
    </p:spTree>
    <p:extLst>
      <p:ext uri="{BB962C8B-B14F-4D97-AF65-F5344CB8AC3E}">
        <p14:creationId xmlns:p14="http://schemas.microsoft.com/office/powerpoint/2010/main" val="10656954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r>
              <a:rPr lang="en-US" altLang="x-none"/>
              <a:t>‹#›</a:t>
            </a:r>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4686300"/>
            <a:ext cx="533400" cy="285750"/>
          </a:xfrm>
        </p:spPr>
        <p:txBody>
          <a:bodyPr/>
          <a:lstStyle>
            <a:lvl1pPr>
              <a:defRPr sz="1400"/>
            </a:lvl1pPr>
          </a:lstStyle>
          <a:p>
            <a:fld id="{134F80C7-7E5E-DD42-A4FA-C9B51322189C}" type="slidenum">
              <a:rPr lang="en-US" altLang="x-none"/>
              <a:pPr/>
              <a:t>‹#›</a:t>
            </a:fld>
            <a:endParaRPr lang="en-US" altLang="x-none"/>
          </a:p>
        </p:txBody>
      </p:sp>
    </p:spTree>
    <p:extLst>
      <p:ext uri="{BB962C8B-B14F-4D97-AF65-F5344CB8AC3E}">
        <p14:creationId xmlns:p14="http://schemas.microsoft.com/office/powerpoint/2010/main" val="11290894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316038"/>
            <a:ext cx="1614488" cy="1266825"/>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04788"/>
            <a:ext cx="8077200" cy="652463"/>
          </a:xfrm>
        </p:spPr>
        <p:txBody>
          <a:bodyPr/>
          <a:lstStyle>
            <a:lvl1pPr algn="l">
              <a:buNone/>
              <a:defRPr sz="4400" b="0"/>
            </a:lvl1pPr>
          </a:lstStyle>
          <a:p>
            <a:r>
              <a:rPr lang="en-US" smtClean="0"/>
              <a:t>Click to edit Master title style</a:t>
            </a:r>
            <a:endParaRPr lang="en-US" dirty="0"/>
          </a:p>
        </p:txBody>
      </p:sp>
      <p:sp>
        <p:nvSpPr>
          <p:cNvPr id="9" name="Content Placeholder 8"/>
          <p:cNvSpPr>
            <a:spLocks noGrp="1"/>
          </p:cNvSpPr>
          <p:nvPr>
            <p:ph sz="quarter" idx="1"/>
          </p:nvPr>
        </p:nvSpPr>
        <p:spPr>
          <a:xfrm>
            <a:off x="2362200" y="1314450"/>
            <a:ext cx="6400800" cy="3314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a:lvl1pPr>
          </a:lstStyle>
          <a:p>
            <a:r>
              <a:rPr lang="en-US" altLang="x-none"/>
              <a:t>‹#›</a:t>
            </a:r>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fld id="{F92327CB-2A6C-144A-A690-6D697E96C31E}" type="slidenum">
              <a:rPr lang="en-US" altLang="x-none"/>
              <a:pPr/>
              <a:t>‹#›</a:t>
            </a:fld>
            <a:endParaRPr lang="en-US" altLang="x-none"/>
          </a:p>
        </p:txBody>
      </p:sp>
    </p:spTree>
    <p:extLst>
      <p:ext uri="{BB962C8B-B14F-4D97-AF65-F5344CB8AC3E}">
        <p14:creationId xmlns:p14="http://schemas.microsoft.com/office/powerpoint/2010/main" val="14412005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3429000"/>
            <a:ext cx="9144000" cy="66516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3497263"/>
            <a:ext cx="1463675" cy="5349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3490913"/>
            <a:ext cx="7599362" cy="534987"/>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515143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4114800"/>
            <a:ext cx="7315200" cy="51435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3486150"/>
            <a:ext cx="7315200" cy="514350"/>
          </a:xfrm>
        </p:spPr>
        <p:txBody>
          <a:bodyPr/>
          <a:lstStyle>
            <a:lvl1pPr algn="l">
              <a:buNone/>
              <a:defRPr sz="2800" b="0">
                <a:solidFill>
                  <a:srgbClr val="FFFFFF"/>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560576" y="0"/>
            <a:ext cx="7583424" cy="3426714"/>
          </a:xfrm>
          <a:solidFill>
            <a:schemeClr val="accent1">
              <a:tint val="40000"/>
            </a:schemeClr>
          </a:solidFill>
          <a:ln>
            <a:noFill/>
          </a:ln>
        </p:spPr>
        <p:txBody>
          <a:bodyPr>
            <a:normAutofit/>
          </a:bodyPr>
          <a:lstStyle>
            <a:lvl1pPr marL="0" indent="0">
              <a:buNone/>
              <a:defRPr sz="3200"/>
            </a:lvl1pPr>
          </a:lstStyle>
          <a:p>
            <a:pPr lvl="0"/>
            <a:r>
              <a:rPr lang="en-US" noProof="0" smtClean="0"/>
              <a:t>Drag picture to placeholder or click icon to add</a:t>
            </a:r>
            <a:endParaRPr lang="en-US" noProof="0" dirty="0"/>
          </a:p>
        </p:txBody>
      </p:sp>
      <p:sp>
        <p:nvSpPr>
          <p:cNvPr id="9" name="Date Placeholder 11"/>
          <p:cNvSpPr>
            <a:spLocks noGrp="1"/>
          </p:cNvSpPr>
          <p:nvPr>
            <p:ph type="dt" sz="half" idx="10"/>
          </p:nvPr>
        </p:nvSpPr>
        <p:spPr>
          <a:xfrm>
            <a:off x="6248400" y="4686300"/>
            <a:ext cx="2667000" cy="274638"/>
          </a:xfrm>
        </p:spPr>
        <p:txBody>
          <a:bodyPr/>
          <a:lstStyle>
            <a:lvl1pPr>
              <a:defRPr/>
            </a:lvl1pPr>
          </a:lstStyle>
          <a:p>
            <a:r>
              <a:rPr lang="en-US" altLang="x-none"/>
              <a:t>‹#›</a:t>
            </a:r>
          </a:p>
        </p:txBody>
      </p:sp>
      <p:sp>
        <p:nvSpPr>
          <p:cNvPr id="10" name="Slide Number Placeholder 12"/>
          <p:cNvSpPr>
            <a:spLocks noGrp="1"/>
          </p:cNvSpPr>
          <p:nvPr>
            <p:ph type="sldNum" sz="quarter" idx="11"/>
          </p:nvPr>
        </p:nvSpPr>
        <p:spPr>
          <a:xfrm>
            <a:off x="0" y="3500438"/>
            <a:ext cx="1447800" cy="498475"/>
          </a:xfrm>
        </p:spPr>
        <p:txBody>
          <a:bodyPr/>
          <a:lstStyle>
            <a:lvl1pPr>
              <a:defRPr sz="2800">
                <a:solidFill>
                  <a:srgbClr val="FFFFFF"/>
                </a:solidFill>
              </a:defRPr>
            </a:lvl1pPr>
          </a:lstStyle>
          <a:p>
            <a:fld id="{4835A692-3EE9-BB4E-9D88-FC92F4403A31}" type="slidenum">
              <a:rPr lang="en-US" altLang="x-none"/>
              <a:pPr/>
              <a:t>‹#›</a:t>
            </a:fld>
            <a:endParaRPr lang="en-US" altLang="x-none"/>
          </a:p>
        </p:txBody>
      </p:sp>
      <p:sp>
        <p:nvSpPr>
          <p:cNvPr id="11" name="Footer Placeholder 13"/>
          <p:cNvSpPr>
            <a:spLocks noGrp="1"/>
          </p:cNvSpPr>
          <p:nvPr>
            <p:ph type="ftr" sz="quarter" idx="12"/>
          </p:nvPr>
        </p:nvSpPr>
        <p:spPr>
          <a:xfrm>
            <a:off x="1600200" y="4686300"/>
            <a:ext cx="4572000" cy="274638"/>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7902784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r>
              <a:rPr lang="en-US" altLang="x-none"/>
              <a:t>‹#›</a:t>
            </a:r>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fld id="{783ECD91-24CF-5840-BF16-68A47129820A}"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12059901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51435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457200"/>
            <a:ext cx="228600" cy="46863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40005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457201"/>
            <a:ext cx="2057400" cy="413742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457201"/>
            <a:ext cx="5562600" cy="413742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a:xfrm>
            <a:off x="6553200" y="4686300"/>
            <a:ext cx="2209800" cy="274638"/>
          </a:xfrm>
        </p:spPr>
        <p:txBody>
          <a:bodyPr/>
          <a:lstStyle>
            <a:lvl1pPr>
              <a:defRPr/>
            </a:lvl1pPr>
          </a:lstStyle>
          <a:p>
            <a:r>
              <a:rPr lang="en-US" altLang="x-none"/>
              <a:t>‹#›</a:t>
            </a:r>
          </a:p>
        </p:txBody>
      </p:sp>
      <p:sp>
        <p:nvSpPr>
          <p:cNvPr id="8" name="Footer Placeholder 4"/>
          <p:cNvSpPr>
            <a:spLocks noGrp="1"/>
          </p:cNvSpPr>
          <p:nvPr>
            <p:ph type="ftr" sz="quarter" idx="11"/>
          </p:nvPr>
        </p:nvSpPr>
        <p:spPr>
          <a:xfrm>
            <a:off x="457200" y="4686300"/>
            <a:ext cx="5573713" cy="274638"/>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6056313" y="77787"/>
            <a:ext cx="400050" cy="244475"/>
          </a:xfrm>
        </p:spPr>
        <p:txBody>
          <a:bodyPr/>
          <a:lstStyle>
            <a:lvl1pPr>
              <a:defRPr/>
            </a:lvl1pPr>
          </a:lstStyle>
          <a:p>
            <a:fld id="{C8086850-1AC9-3148-893E-B227B982D113}"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231154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r>
              <a:rPr lang="en-US" altLang="x-none"/>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fld id="{2E0AD9FE-A9AE-FA4D-9873-DCD36BE1502F}" type="slidenum">
              <a:rPr lang="en-US" altLang="x-none"/>
              <a:pPr/>
              <a:t>‹#›</a:t>
            </a:fld>
            <a:endParaRPr lang="en-US" altLang="x-none"/>
          </a:p>
        </p:txBody>
      </p:sp>
    </p:spTree>
    <p:extLst>
      <p:ext uri="{BB962C8B-B14F-4D97-AF65-F5344CB8AC3E}">
        <p14:creationId xmlns:p14="http://schemas.microsoft.com/office/powerpoint/2010/main" val="1954698251"/>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171450"/>
            <a:ext cx="8153400"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x-none"/>
              <a:t>Click to edit Master title style</a:t>
            </a:r>
          </a:p>
        </p:txBody>
      </p:sp>
      <p:sp>
        <p:nvSpPr>
          <p:cNvPr id="1027" name="Text Placeholder 12"/>
          <p:cNvSpPr>
            <a:spLocks noGrp="1"/>
          </p:cNvSpPr>
          <p:nvPr>
            <p:ph type="body" idx="1"/>
          </p:nvPr>
        </p:nvSpPr>
        <p:spPr bwMode="auto">
          <a:xfrm>
            <a:off x="612775" y="1200150"/>
            <a:ext cx="8153400"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14" name="Date Placeholder 13"/>
          <p:cNvSpPr>
            <a:spLocks noGrp="1"/>
          </p:cNvSpPr>
          <p:nvPr>
            <p:ph type="dt" sz="half" idx="2"/>
          </p:nvPr>
        </p:nvSpPr>
        <p:spPr>
          <a:xfrm>
            <a:off x="6096000" y="4686300"/>
            <a:ext cx="2667000" cy="274638"/>
          </a:xfrm>
          <a:prstGeom prst="rect">
            <a:avLst/>
          </a:prstGeom>
        </p:spPr>
        <p:txBody>
          <a:bodyPr vert="horz" wrap="square" lIns="91440" tIns="45720" rIns="91440" bIns="45720" numCol="1" anchor="ctr" anchorCtr="0" compatLnSpc="1">
            <a:prstTxWarp prst="textNoShape">
              <a:avLst/>
            </a:prstTxWarp>
          </a:bodyPr>
          <a:lstStyle>
            <a:lvl1pPr algn="r">
              <a:defRPr sz="1400">
                <a:solidFill>
                  <a:schemeClr val="tx2"/>
                </a:solidFill>
              </a:defRPr>
            </a:lvl1pPr>
          </a:lstStyle>
          <a:p>
            <a:r>
              <a:rPr lang="en-US" altLang="x-none"/>
              <a:t>‹#›</a:t>
            </a:r>
          </a:p>
        </p:txBody>
      </p:sp>
      <p:sp>
        <p:nvSpPr>
          <p:cNvPr id="3" name="Footer Placeholder 2"/>
          <p:cNvSpPr>
            <a:spLocks noGrp="1"/>
          </p:cNvSpPr>
          <p:nvPr>
            <p:ph type="ftr" sz="quarter" idx="3"/>
          </p:nvPr>
        </p:nvSpPr>
        <p:spPr>
          <a:xfrm>
            <a:off x="609600" y="4686300"/>
            <a:ext cx="5421313" cy="274638"/>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925513"/>
            <a:ext cx="9144000" cy="2397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960438"/>
            <a:ext cx="533400" cy="1714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960438"/>
            <a:ext cx="8553450" cy="1714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954088"/>
            <a:ext cx="533400" cy="182562"/>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defRPr>
            </a:lvl1pPr>
          </a:lstStyle>
          <a:p>
            <a:fld id="{6002500F-A4BA-B347-87C2-B4F0D56C2D6C}" type="slidenum">
              <a:rPr lang="en-US" altLang="x-none"/>
              <a:pPr/>
              <a:t>‹#›</a:t>
            </a:fld>
            <a:endParaRPr lang="en-US" altLang="x-none"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378" r:id="rId1"/>
    <p:sldLayoutId id="2147484379" r:id="rId2"/>
    <p:sldLayoutId id="2147484380" r:id="rId3"/>
    <p:sldLayoutId id="2147484381" r:id="rId4"/>
    <p:sldLayoutId id="2147484376" r:id="rId5"/>
    <p:sldLayoutId id="2147484382" r:id="rId6"/>
    <p:sldLayoutId id="2147484383" r:id="rId7"/>
    <p:sldLayoutId id="2147484384" r:id="rId8"/>
    <p:sldLayoutId id="2147484385" r:id="rId9"/>
    <p:sldLayoutId id="2147484377" r:id="rId10"/>
    <p:sldLayoutId id="2147484386" r:id="rId11"/>
    <p:sldLayoutId id="2147484387" r:id="rId12"/>
  </p:sldLayoutIdLst>
  <p:hf sldNum="0" hdr="0" ftr="0" dt="0"/>
  <p:txStyles>
    <p:titleStyle>
      <a:lvl1pPr algn="l" rtl="0" eaLnBrk="0" fontAlgn="base" hangingPunct="0">
        <a:spcBef>
          <a:spcPct val="0"/>
        </a:spcBef>
        <a:spcAft>
          <a:spcPct val="0"/>
        </a:spcAft>
        <a:defRPr sz="36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fontAlgn="base">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fontAlgn="base">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fontAlgn="base">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fontAlgn="base">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noChangeArrowheads="1"/>
          </p:cNvSpPr>
          <p:nvPr>
            <p:ph type="ctrTitle"/>
          </p:nvPr>
        </p:nvSpPr>
        <p:spPr/>
        <p:txBody>
          <a:bodyPr/>
          <a:lstStyle/>
          <a:p>
            <a:pPr eaLnBrk="1" hangingPunct="1">
              <a:defRPr/>
            </a:pPr>
            <a:r>
              <a:rPr lang="en-US" dirty="0" smtClean="0"/>
              <a:t>Getting to the </a:t>
            </a:r>
            <a:r>
              <a:rPr lang="en-US" smtClean="0"/>
              <a:t>optimal Financing mix</a:t>
            </a:r>
            <a:endParaRPr lang="en-US" dirty="0"/>
          </a:p>
        </p:txBody>
      </p:sp>
      <p:sp>
        <p:nvSpPr>
          <p:cNvPr id="16386" name="Rectangle 3"/>
          <p:cNvSpPr>
            <a:spLocks noGrp="1" noChangeArrowheads="1"/>
          </p:cNvSpPr>
          <p:nvPr>
            <p:ph type="subTitle" idx="1"/>
          </p:nvPr>
        </p:nvSpPr>
        <p:spPr>
          <a:xfrm>
            <a:off x="2362200" y="4537075"/>
            <a:ext cx="6705600" cy="514350"/>
          </a:xfrm>
        </p:spPr>
        <p:txBody>
          <a:bodyPr/>
          <a:lstStyle/>
          <a:p>
            <a:pPr eaLnBrk="1" hangingPunct="1"/>
            <a:r>
              <a:rPr lang="en-US" altLang="x-none">
                <a:ea typeface="ＭＳ Ｐゴシック" charset="-128"/>
              </a:rPr>
              <a:t>The pathway to the optimal mix can be rocky.</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28700" y="0"/>
            <a:ext cx="708025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title"/>
          </p:nvPr>
        </p:nvSpPr>
        <p:spPr>
          <a:xfrm>
            <a:off x="612775" y="171450"/>
            <a:ext cx="8153400" cy="742950"/>
          </a:xfrm>
        </p:spPr>
        <p:txBody>
          <a:bodyPr>
            <a:normAutofit fontScale="90000"/>
          </a:bodyPr>
          <a:lstStyle/>
          <a:p>
            <a:pPr eaLnBrk="1" hangingPunct="1">
              <a:defRPr/>
            </a:pPr>
            <a:r>
              <a:rPr lang="en-US" dirty="0"/>
              <a:t>Now that we have an optimal.. And an actual.. What next?</a:t>
            </a:r>
          </a:p>
        </p:txBody>
      </p:sp>
      <p:sp>
        <p:nvSpPr>
          <p:cNvPr id="399362" name="Content Placeholder 2"/>
          <p:cNvSpPr>
            <a:spLocks noGrp="1"/>
          </p:cNvSpPr>
          <p:nvPr>
            <p:ph sz="quarter" idx="1"/>
          </p:nvPr>
        </p:nvSpPr>
        <p:spPr>
          <a:xfrm>
            <a:off x="612775" y="1200150"/>
            <a:ext cx="8153400" cy="3371850"/>
          </a:xfrm>
        </p:spPr>
        <p:txBody>
          <a:bodyPr>
            <a:normAutofit fontScale="77500" lnSpcReduction="20000"/>
          </a:bodyPr>
          <a:lstStyle/>
          <a:p>
            <a:pPr eaLnBrk="1" hangingPunct="1">
              <a:buFont typeface="Wingdings" charset="0"/>
              <a:buChar char=""/>
              <a:defRPr/>
            </a:pPr>
            <a:r>
              <a:rPr lang="en-US" dirty="0" smtClean="0"/>
              <a:t>At the end of the analysis of financing mix (using whatever tool or tools you choose to use), you can come to one of three conclusions:</a:t>
            </a:r>
          </a:p>
          <a:p>
            <a:pPr lvl="1" eaLnBrk="1" hangingPunct="1">
              <a:buFont typeface="Wingdings 2" charset="0"/>
              <a:buChar char=""/>
              <a:defRPr/>
            </a:pPr>
            <a:r>
              <a:rPr lang="en-US" dirty="0" smtClean="0"/>
              <a:t>The firm has the right financing mix</a:t>
            </a:r>
          </a:p>
          <a:p>
            <a:pPr lvl="1" eaLnBrk="1" hangingPunct="1">
              <a:buFont typeface="Wingdings 2" charset="0"/>
              <a:buChar char=""/>
              <a:defRPr/>
            </a:pPr>
            <a:r>
              <a:rPr lang="en-US" dirty="0" smtClean="0"/>
              <a:t>It has too little debt (it is under levered)</a:t>
            </a:r>
          </a:p>
          <a:p>
            <a:pPr lvl="1" eaLnBrk="1" hangingPunct="1">
              <a:buFont typeface="Wingdings 2" charset="0"/>
              <a:buChar char=""/>
              <a:defRPr/>
            </a:pPr>
            <a:r>
              <a:rPr lang="en-US" dirty="0" smtClean="0"/>
              <a:t>It has too much debt (it is over levered)</a:t>
            </a:r>
          </a:p>
          <a:p>
            <a:pPr eaLnBrk="1" hangingPunct="1">
              <a:buFont typeface="Wingdings" charset="0"/>
              <a:buChar char=""/>
              <a:defRPr/>
            </a:pPr>
            <a:r>
              <a:rPr lang="en-US" dirty="0" smtClean="0"/>
              <a:t>The next step in the process is</a:t>
            </a:r>
          </a:p>
          <a:p>
            <a:pPr lvl="1" eaLnBrk="1" hangingPunct="1">
              <a:buFont typeface="Wingdings 2" charset="0"/>
              <a:buChar char=""/>
              <a:defRPr/>
            </a:pPr>
            <a:r>
              <a:rPr lang="en-US" dirty="0" smtClean="0"/>
              <a:t>Deciding how much quickly or gradually the firm should move to its optimal</a:t>
            </a:r>
          </a:p>
          <a:p>
            <a:pPr lvl="1" eaLnBrk="1" hangingPunct="1">
              <a:buFont typeface="Wingdings 2" charset="0"/>
              <a:buChar char=""/>
              <a:defRPr/>
            </a:pPr>
            <a:r>
              <a:rPr lang="en-US" dirty="0" smtClean="0"/>
              <a:t>Assuming that it does, how should it move to its optimal, i.e., a recapitalization or investments.</a:t>
            </a:r>
          </a:p>
          <a:p>
            <a:pPr eaLnBrk="1" hangingPunct="1">
              <a:buFont typeface="Wingdings" charset="0"/>
              <a:buChar char=""/>
              <a:defRPr/>
            </a:pP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A Framework for Getting to the Optimal</a:t>
            </a:r>
          </a:p>
        </p:txBody>
      </p:sp>
      <p:sp>
        <p:nvSpPr>
          <p:cNvPr id="21506" name="Rectangle 3"/>
          <p:cNvSpPr>
            <a:spLocks noChangeArrowheads="1"/>
          </p:cNvSpPr>
          <p:nvPr/>
        </p:nvSpPr>
        <p:spPr bwMode="auto">
          <a:xfrm>
            <a:off x="4806950" y="2759075"/>
            <a:ext cx="1549400" cy="608013"/>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21507" name="Rectangle 4"/>
          <p:cNvSpPr>
            <a:spLocks noChangeArrowheads="1"/>
          </p:cNvSpPr>
          <p:nvPr/>
        </p:nvSpPr>
        <p:spPr bwMode="auto">
          <a:xfrm>
            <a:off x="2760663" y="2452688"/>
            <a:ext cx="290512" cy="142875"/>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21508" name="Rectangle 5"/>
          <p:cNvSpPr>
            <a:spLocks noChangeArrowheads="1"/>
          </p:cNvSpPr>
          <p:nvPr/>
        </p:nvSpPr>
        <p:spPr bwMode="auto">
          <a:xfrm>
            <a:off x="217488" y="2452688"/>
            <a:ext cx="393700" cy="142875"/>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21509" name="Rectangle 6"/>
          <p:cNvSpPr>
            <a:spLocks noChangeArrowheads="1"/>
          </p:cNvSpPr>
          <p:nvPr/>
        </p:nvSpPr>
        <p:spPr bwMode="auto">
          <a:xfrm>
            <a:off x="420688" y="2090738"/>
            <a:ext cx="2620962"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21510" name="Rectangle 7"/>
          <p:cNvSpPr>
            <a:spLocks noChangeArrowheads="1"/>
          </p:cNvSpPr>
          <p:nvPr/>
        </p:nvSpPr>
        <p:spPr bwMode="auto">
          <a:xfrm>
            <a:off x="115888" y="2759075"/>
            <a:ext cx="2011362" cy="608013"/>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21511" name="Rectangle 8"/>
          <p:cNvSpPr>
            <a:spLocks noChangeArrowheads="1"/>
          </p:cNvSpPr>
          <p:nvPr/>
        </p:nvSpPr>
        <p:spPr bwMode="auto">
          <a:xfrm>
            <a:off x="2251075" y="2759075"/>
            <a:ext cx="1857375" cy="608013"/>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21512" name="Rectangle 9"/>
          <p:cNvSpPr>
            <a:spLocks noChangeArrowheads="1"/>
          </p:cNvSpPr>
          <p:nvPr/>
        </p:nvSpPr>
        <p:spPr bwMode="auto">
          <a:xfrm>
            <a:off x="463550" y="3578225"/>
            <a:ext cx="1952625" cy="703263"/>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21513" name="Rectangle 10"/>
          <p:cNvSpPr>
            <a:spLocks noChangeArrowheads="1"/>
          </p:cNvSpPr>
          <p:nvPr/>
        </p:nvSpPr>
        <p:spPr bwMode="auto">
          <a:xfrm>
            <a:off x="2455863" y="3597275"/>
            <a:ext cx="2338387" cy="798513"/>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21514" name="Rectangle 11"/>
          <p:cNvSpPr>
            <a:spLocks noChangeArrowheads="1"/>
          </p:cNvSpPr>
          <p:nvPr/>
        </p:nvSpPr>
        <p:spPr bwMode="auto">
          <a:xfrm>
            <a:off x="7947025" y="4513263"/>
            <a:ext cx="1114425" cy="339725"/>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21515" name="Rectangle 12"/>
          <p:cNvSpPr>
            <a:spLocks noChangeArrowheads="1"/>
          </p:cNvSpPr>
          <p:nvPr/>
        </p:nvSpPr>
        <p:spPr bwMode="auto">
          <a:xfrm>
            <a:off x="6421438" y="4513263"/>
            <a:ext cx="1192212" cy="282575"/>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21516" name="Rectangle 13"/>
          <p:cNvSpPr>
            <a:spLocks noChangeArrowheads="1"/>
          </p:cNvSpPr>
          <p:nvPr/>
        </p:nvSpPr>
        <p:spPr bwMode="auto">
          <a:xfrm>
            <a:off x="6929438" y="4056063"/>
            <a:ext cx="1919287" cy="293687"/>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21517" name="Rectangle 14"/>
          <p:cNvSpPr>
            <a:spLocks noChangeArrowheads="1"/>
          </p:cNvSpPr>
          <p:nvPr/>
        </p:nvSpPr>
        <p:spPr bwMode="auto">
          <a:xfrm>
            <a:off x="7642225" y="3673475"/>
            <a:ext cx="392113" cy="142875"/>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21518" name="Rectangle 15"/>
          <p:cNvSpPr>
            <a:spLocks noChangeArrowheads="1"/>
          </p:cNvSpPr>
          <p:nvPr/>
        </p:nvSpPr>
        <p:spPr bwMode="auto">
          <a:xfrm>
            <a:off x="4997450" y="3597275"/>
            <a:ext cx="1778000" cy="512763"/>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21519" name="Rectangle 16"/>
          <p:cNvSpPr>
            <a:spLocks noChangeArrowheads="1"/>
          </p:cNvSpPr>
          <p:nvPr/>
        </p:nvSpPr>
        <p:spPr bwMode="auto">
          <a:xfrm>
            <a:off x="6421438" y="2835275"/>
            <a:ext cx="1816100" cy="598488"/>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21520" name="Rectangle 17"/>
          <p:cNvSpPr>
            <a:spLocks noChangeArrowheads="1"/>
          </p:cNvSpPr>
          <p:nvPr/>
        </p:nvSpPr>
        <p:spPr bwMode="auto">
          <a:xfrm>
            <a:off x="7031038" y="2452688"/>
            <a:ext cx="292100" cy="142875"/>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21521" name="Rectangle 18"/>
          <p:cNvSpPr>
            <a:spLocks noChangeArrowheads="1"/>
          </p:cNvSpPr>
          <p:nvPr/>
        </p:nvSpPr>
        <p:spPr bwMode="auto">
          <a:xfrm>
            <a:off x="5302250" y="2452688"/>
            <a:ext cx="495300" cy="142875"/>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21522" name="Rectangle 19"/>
          <p:cNvSpPr>
            <a:spLocks noChangeArrowheads="1"/>
          </p:cNvSpPr>
          <p:nvPr/>
        </p:nvSpPr>
        <p:spPr bwMode="auto">
          <a:xfrm>
            <a:off x="5403850" y="2147888"/>
            <a:ext cx="2133600" cy="13335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21523" name="Rectangle 20"/>
          <p:cNvSpPr>
            <a:spLocks noChangeArrowheads="1"/>
          </p:cNvSpPr>
          <p:nvPr/>
        </p:nvSpPr>
        <p:spPr bwMode="auto">
          <a:xfrm>
            <a:off x="5608638" y="1614488"/>
            <a:ext cx="1319212" cy="3810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21524" name="Rectangle 21"/>
          <p:cNvSpPr>
            <a:spLocks noChangeArrowheads="1"/>
          </p:cNvSpPr>
          <p:nvPr/>
        </p:nvSpPr>
        <p:spPr bwMode="auto">
          <a:xfrm>
            <a:off x="725488" y="1614488"/>
            <a:ext cx="1249362" cy="3810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21525" name="Rectangle 22"/>
          <p:cNvSpPr>
            <a:spLocks noChangeArrowheads="1"/>
          </p:cNvSpPr>
          <p:nvPr/>
        </p:nvSpPr>
        <p:spPr bwMode="auto">
          <a:xfrm>
            <a:off x="1539875" y="1155700"/>
            <a:ext cx="5006975" cy="268288"/>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21526" name="Rectangle 23"/>
          <p:cNvSpPr>
            <a:spLocks noChangeArrowheads="1"/>
          </p:cNvSpPr>
          <p:nvPr/>
        </p:nvSpPr>
        <p:spPr bwMode="auto">
          <a:xfrm>
            <a:off x="1560513" y="1189038"/>
            <a:ext cx="511016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Is the actual debt ratio greater than or lesser than the optimal debt ratio?</a:t>
            </a:r>
          </a:p>
        </p:txBody>
      </p:sp>
      <p:sp>
        <p:nvSpPr>
          <p:cNvPr id="21527" name="Rectangle 24"/>
          <p:cNvSpPr>
            <a:spLocks noChangeArrowheads="1"/>
          </p:cNvSpPr>
          <p:nvPr/>
        </p:nvSpPr>
        <p:spPr bwMode="auto">
          <a:xfrm>
            <a:off x="747713" y="1646238"/>
            <a:ext cx="131603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Actual &gt; Optimal</a:t>
            </a:r>
          </a:p>
        </p:txBody>
      </p:sp>
      <p:sp>
        <p:nvSpPr>
          <p:cNvPr id="21528" name="Rectangle 25"/>
          <p:cNvSpPr>
            <a:spLocks noChangeArrowheads="1"/>
          </p:cNvSpPr>
          <p:nvPr/>
        </p:nvSpPr>
        <p:spPr bwMode="auto">
          <a:xfrm>
            <a:off x="747713" y="1765300"/>
            <a:ext cx="1020762"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Overlevered</a:t>
            </a:r>
          </a:p>
        </p:txBody>
      </p:sp>
      <p:sp>
        <p:nvSpPr>
          <p:cNvPr id="21529" name="Rectangle 26"/>
          <p:cNvSpPr>
            <a:spLocks noChangeArrowheads="1"/>
          </p:cNvSpPr>
          <p:nvPr/>
        </p:nvSpPr>
        <p:spPr bwMode="auto">
          <a:xfrm>
            <a:off x="5629275" y="1646238"/>
            <a:ext cx="1316038"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Actual &lt; Optimal</a:t>
            </a:r>
          </a:p>
        </p:txBody>
      </p:sp>
      <p:sp>
        <p:nvSpPr>
          <p:cNvPr id="21530" name="Rectangle 27"/>
          <p:cNvSpPr>
            <a:spLocks noChangeArrowheads="1"/>
          </p:cNvSpPr>
          <p:nvPr/>
        </p:nvSpPr>
        <p:spPr bwMode="auto">
          <a:xfrm>
            <a:off x="5629275" y="1765300"/>
            <a:ext cx="110648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Underlevered</a:t>
            </a:r>
          </a:p>
        </p:txBody>
      </p:sp>
      <p:sp>
        <p:nvSpPr>
          <p:cNvPr id="21531" name="Rectangle 28"/>
          <p:cNvSpPr>
            <a:spLocks noChangeArrowheads="1"/>
          </p:cNvSpPr>
          <p:nvPr/>
        </p:nvSpPr>
        <p:spPr bwMode="auto">
          <a:xfrm>
            <a:off x="442913" y="2103438"/>
            <a:ext cx="261143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Is the firm under bankruptcy threat?</a:t>
            </a:r>
          </a:p>
        </p:txBody>
      </p:sp>
      <p:sp>
        <p:nvSpPr>
          <p:cNvPr id="21532" name="Rectangle 29"/>
          <p:cNvSpPr>
            <a:spLocks noChangeArrowheads="1"/>
          </p:cNvSpPr>
          <p:nvPr/>
        </p:nvSpPr>
        <p:spPr bwMode="auto">
          <a:xfrm>
            <a:off x="5426075" y="2103438"/>
            <a:ext cx="2141538"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Is the firm a takeover target?</a:t>
            </a:r>
          </a:p>
        </p:txBody>
      </p:sp>
      <p:sp>
        <p:nvSpPr>
          <p:cNvPr id="21533" name="Rectangle 30"/>
          <p:cNvSpPr>
            <a:spLocks noChangeArrowheads="1"/>
          </p:cNvSpPr>
          <p:nvPr/>
        </p:nvSpPr>
        <p:spPr bwMode="auto">
          <a:xfrm>
            <a:off x="238125" y="2409825"/>
            <a:ext cx="43338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Yes</a:t>
            </a:r>
          </a:p>
        </p:txBody>
      </p:sp>
      <p:sp>
        <p:nvSpPr>
          <p:cNvPr id="21534" name="Rectangle 31"/>
          <p:cNvSpPr>
            <a:spLocks noChangeArrowheads="1"/>
          </p:cNvSpPr>
          <p:nvPr/>
        </p:nvSpPr>
        <p:spPr bwMode="auto">
          <a:xfrm>
            <a:off x="2781300" y="2409825"/>
            <a:ext cx="37941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No</a:t>
            </a:r>
          </a:p>
        </p:txBody>
      </p:sp>
      <p:sp>
        <p:nvSpPr>
          <p:cNvPr id="21535" name="Rectangle 32"/>
          <p:cNvSpPr>
            <a:spLocks noChangeArrowheads="1"/>
          </p:cNvSpPr>
          <p:nvPr/>
        </p:nvSpPr>
        <p:spPr bwMode="auto">
          <a:xfrm>
            <a:off x="136525" y="2714625"/>
            <a:ext cx="160655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Reduce Debt quickly</a:t>
            </a:r>
          </a:p>
        </p:txBody>
      </p:sp>
      <p:sp>
        <p:nvSpPr>
          <p:cNvPr id="21536" name="Rectangle 33"/>
          <p:cNvSpPr>
            <a:spLocks noChangeArrowheads="1"/>
          </p:cNvSpPr>
          <p:nvPr/>
        </p:nvSpPr>
        <p:spPr bwMode="auto">
          <a:xfrm>
            <a:off x="136525" y="2833688"/>
            <a:ext cx="1773238"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1. Equity for Debt swap</a:t>
            </a:r>
          </a:p>
        </p:txBody>
      </p:sp>
      <p:sp>
        <p:nvSpPr>
          <p:cNvPr id="21537" name="Rectangle 34"/>
          <p:cNvSpPr>
            <a:spLocks noChangeArrowheads="1"/>
          </p:cNvSpPr>
          <p:nvPr/>
        </p:nvSpPr>
        <p:spPr bwMode="auto">
          <a:xfrm>
            <a:off x="136525" y="2951163"/>
            <a:ext cx="1808163"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2. Sell Assets; use cash</a:t>
            </a:r>
          </a:p>
        </p:txBody>
      </p:sp>
      <p:sp>
        <p:nvSpPr>
          <p:cNvPr id="21538" name="Rectangle 35"/>
          <p:cNvSpPr>
            <a:spLocks noChangeArrowheads="1"/>
          </p:cNvSpPr>
          <p:nvPr/>
        </p:nvSpPr>
        <p:spPr bwMode="auto">
          <a:xfrm>
            <a:off x="136525" y="3070225"/>
            <a:ext cx="115728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to pay off debt</a:t>
            </a:r>
          </a:p>
        </p:txBody>
      </p:sp>
      <p:sp>
        <p:nvSpPr>
          <p:cNvPr id="21539" name="Rectangle 36"/>
          <p:cNvSpPr>
            <a:spLocks noChangeArrowheads="1"/>
          </p:cNvSpPr>
          <p:nvPr/>
        </p:nvSpPr>
        <p:spPr bwMode="auto">
          <a:xfrm>
            <a:off x="136525" y="3189288"/>
            <a:ext cx="204787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3. Renegotiate with lenders</a:t>
            </a:r>
          </a:p>
        </p:txBody>
      </p:sp>
      <p:sp>
        <p:nvSpPr>
          <p:cNvPr id="21540" name="Rectangle 37"/>
          <p:cNvSpPr>
            <a:spLocks noChangeArrowheads="1"/>
          </p:cNvSpPr>
          <p:nvPr/>
        </p:nvSpPr>
        <p:spPr bwMode="auto">
          <a:xfrm>
            <a:off x="2273300" y="2790825"/>
            <a:ext cx="185896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Does the firm have good </a:t>
            </a:r>
          </a:p>
        </p:txBody>
      </p:sp>
      <p:sp>
        <p:nvSpPr>
          <p:cNvPr id="21541" name="Rectangle 38"/>
          <p:cNvSpPr>
            <a:spLocks noChangeArrowheads="1"/>
          </p:cNvSpPr>
          <p:nvPr/>
        </p:nvSpPr>
        <p:spPr bwMode="auto">
          <a:xfrm>
            <a:off x="2273300" y="2909888"/>
            <a:ext cx="80645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projects?</a:t>
            </a:r>
          </a:p>
        </p:txBody>
      </p:sp>
      <p:sp>
        <p:nvSpPr>
          <p:cNvPr id="21542" name="Rectangle 39"/>
          <p:cNvSpPr>
            <a:spLocks noChangeArrowheads="1"/>
          </p:cNvSpPr>
          <p:nvPr/>
        </p:nvSpPr>
        <p:spPr bwMode="auto">
          <a:xfrm>
            <a:off x="2273300" y="3027363"/>
            <a:ext cx="165735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ROE &gt; Cost of Equity</a:t>
            </a:r>
          </a:p>
        </p:txBody>
      </p:sp>
      <p:sp>
        <p:nvSpPr>
          <p:cNvPr id="21543" name="Rectangle 40"/>
          <p:cNvSpPr>
            <a:spLocks noChangeArrowheads="1"/>
          </p:cNvSpPr>
          <p:nvPr/>
        </p:nvSpPr>
        <p:spPr bwMode="auto">
          <a:xfrm>
            <a:off x="2273300" y="3146425"/>
            <a:ext cx="170973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ROC &gt; Cost of Capital</a:t>
            </a:r>
          </a:p>
        </p:txBody>
      </p:sp>
      <p:sp>
        <p:nvSpPr>
          <p:cNvPr id="21544" name="Rectangle 41"/>
          <p:cNvSpPr>
            <a:spLocks noChangeArrowheads="1"/>
          </p:cNvSpPr>
          <p:nvPr/>
        </p:nvSpPr>
        <p:spPr bwMode="auto">
          <a:xfrm>
            <a:off x="950913" y="3554413"/>
            <a:ext cx="43338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Yes</a:t>
            </a:r>
          </a:p>
        </p:txBody>
      </p:sp>
      <p:sp>
        <p:nvSpPr>
          <p:cNvPr id="21545" name="Rectangle 42"/>
          <p:cNvSpPr>
            <a:spLocks noChangeArrowheads="1"/>
          </p:cNvSpPr>
          <p:nvPr/>
        </p:nvSpPr>
        <p:spPr bwMode="auto">
          <a:xfrm>
            <a:off x="544513" y="3706813"/>
            <a:ext cx="17907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Take good projects with</a:t>
            </a:r>
          </a:p>
        </p:txBody>
      </p:sp>
      <p:sp>
        <p:nvSpPr>
          <p:cNvPr id="21546" name="Rectangle 43"/>
          <p:cNvSpPr>
            <a:spLocks noChangeArrowheads="1"/>
          </p:cNvSpPr>
          <p:nvPr/>
        </p:nvSpPr>
        <p:spPr bwMode="auto">
          <a:xfrm>
            <a:off x="544513" y="3825875"/>
            <a:ext cx="201295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new equity or with retained</a:t>
            </a:r>
          </a:p>
        </p:txBody>
      </p:sp>
      <p:sp>
        <p:nvSpPr>
          <p:cNvPr id="21547" name="Rectangle 44"/>
          <p:cNvSpPr>
            <a:spLocks noChangeArrowheads="1"/>
          </p:cNvSpPr>
          <p:nvPr/>
        </p:nvSpPr>
        <p:spPr bwMode="auto">
          <a:xfrm>
            <a:off x="544513" y="3943350"/>
            <a:ext cx="81597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earnings.</a:t>
            </a:r>
          </a:p>
        </p:txBody>
      </p:sp>
      <p:sp>
        <p:nvSpPr>
          <p:cNvPr id="21548" name="Rectangle 45"/>
          <p:cNvSpPr>
            <a:spLocks noChangeArrowheads="1"/>
          </p:cNvSpPr>
          <p:nvPr/>
        </p:nvSpPr>
        <p:spPr bwMode="auto">
          <a:xfrm>
            <a:off x="3086100" y="3554413"/>
            <a:ext cx="379413"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No</a:t>
            </a:r>
          </a:p>
        </p:txBody>
      </p:sp>
      <p:sp>
        <p:nvSpPr>
          <p:cNvPr id="21549" name="Rectangle 46"/>
          <p:cNvSpPr>
            <a:spLocks noChangeArrowheads="1"/>
          </p:cNvSpPr>
          <p:nvPr/>
        </p:nvSpPr>
        <p:spPr bwMode="auto">
          <a:xfrm>
            <a:off x="2476500" y="3706813"/>
            <a:ext cx="2087563"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1. Pay off debt with retained</a:t>
            </a:r>
          </a:p>
        </p:txBody>
      </p:sp>
      <p:sp>
        <p:nvSpPr>
          <p:cNvPr id="21550" name="Rectangle 47"/>
          <p:cNvSpPr>
            <a:spLocks noChangeArrowheads="1"/>
          </p:cNvSpPr>
          <p:nvPr/>
        </p:nvSpPr>
        <p:spPr bwMode="auto">
          <a:xfrm>
            <a:off x="2476500" y="3825875"/>
            <a:ext cx="81597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earnings.</a:t>
            </a:r>
          </a:p>
        </p:txBody>
      </p:sp>
      <p:sp>
        <p:nvSpPr>
          <p:cNvPr id="21551" name="Rectangle 48"/>
          <p:cNvSpPr>
            <a:spLocks noChangeArrowheads="1"/>
          </p:cNvSpPr>
          <p:nvPr/>
        </p:nvSpPr>
        <p:spPr bwMode="auto">
          <a:xfrm>
            <a:off x="2476500" y="3943350"/>
            <a:ext cx="245745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2. Reduce or eliminate dividends.</a:t>
            </a:r>
          </a:p>
        </p:txBody>
      </p:sp>
      <p:sp>
        <p:nvSpPr>
          <p:cNvPr id="21552" name="Rectangle 49"/>
          <p:cNvSpPr>
            <a:spLocks noChangeArrowheads="1"/>
          </p:cNvSpPr>
          <p:nvPr/>
        </p:nvSpPr>
        <p:spPr bwMode="auto">
          <a:xfrm>
            <a:off x="2476500" y="4062413"/>
            <a:ext cx="230187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3. Issue new equity and pay off </a:t>
            </a:r>
          </a:p>
        </p:txBody>
      </p:sp>
      <p:sp>
        <p:nvSpPr>
          <p:cNvPr id="21553" name="Rectangle 50"/>
          <p:cNvSpPr>
            <a:spLocks noChangeArrowheads="1"/>
          </p:cNvSpPr>
          <p:nvPr/>
        </p:nvSpPr>
        <p:spPr bwMode="auto">
          <a:xfrm>
            <a:off x="2476500" y="4181475"/>
            <a:ext cx="52546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debt.</a:t>
            </a:r>
          </a:p>
        </p:txBody>
      </p:sp>
      <p:sp>
        <p:nvSpPr>
          <p:cNvPr id="21554" name="Rectangle 51"/>
          <p:cNvSpPr>
            <a:spLocks noChangeArrowheads="1"/>
          </p:cNvSpPr>
          <p:nvPr/>
        </p:nvSpPr>
        <p:spPr bwMode="auto">
          <a:xfrm>
            <a:off x="5324475" y="2409825"/>
            <a:ext cx="43338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Yes</a:t>
            </a:r>
          </a:p>
        </p:txBody>
      </p:sp>
      <p:sp>
        <p:nvSpPr>
          <p:cNvPr id="21555" name="Rectangle 52"/>
          <p:cNvSpPr>
            <a:spLocks noChangeArrowheads="1"/>
          </p:cNvSpPr>
          <p:nvPr/>
        </p:nvSpPr>
        <p:spPr bwMode="auto">
          <a:xfrm>
            <a:off x="6996113" y="2435225"/>
            <a:ext cx="379412"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No</a:t>
            </a:r>
          </a:p>
        </p:txBody>
      </p:sp>
      <p:sp>
        <p:nvSpPr>
          <p:cNvPr id="21556" name="Rectangle 53"/>
          <p:cNvSpPr>
            <a:spLocks noChangeArrowheads="1"/>
          </p:cNvSpPr>
          <p:nvPr/>
        </p:nvSpPr>
        <p:spPr bwMode="auto">
          <a:xfrm>
            <a:off x="6488113" y="2816225"/>
            <a:ext cx="1858962"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Does the firm have good </a:t>
            </a:r>
          </a:p>
        </p:txBody>
      </p:sp>
      <p:sp>
        <p:nvSpPr>
          <p:cNvPr id="21557" name="Rectangle 54"/>
          <p:cNvSpPr>
            <a:spLocks noChangeArrowheads="1"/>
          </p:cNvSpPr>
          <p:nvPr/>
        </p:nvSpPr>
        <p:spPr bwMode="auto">
          <a:xfrm>
            <a:off x="6488113" y="2935288"/>
            <a:ext cx="80645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projects?</a:t>
            </a:r>
          </a:p>
        </p:txBody>
      </p:sp>
      <p:sp>
        <p:nvSpPr>
          <p:cNvPr id="21558" name="Rectangle 55"/>
          <p:cNvSpPr>
            <a:spLocks noChangeArrowheads="1"/>
          </p:cNvSpPr>
          <p:nvPr/>
        </p:nvSpPr>
        <p:spPr bwMode="auto">
          <a:xfrm>
            <a:off x="6488113" y="3054350"/>
            <a:ext cx="165735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ROE &gt; Cost of Equity</a:t>
            </a:r>
          </a:p>
        </p:txBody>
      </p:sp>
      <p:sp>
        <p:nvSpPr>
          <p:cNvPr id="21559" name="Rectangle 56"/>
          <p:cNvSpPr>
            <a:spLocks noChangeArrowheads="1"/>
          </p:cNvSpPr>
          <p:nvPr/>
        </p:nvSpPr>
        <p:spPr bwMode="auto">
          <a:xfrm>
            <a:off x="6488113" y="3171825"/>
            <a:ext cx="1709737"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ROC &gt; Cost of Capital</a:t>
            </a:r>
          </a:p>
        </p:txBody>
      </p:sp>
      <p:sp>
        <p:nvSpPr>
          <p:cNvPr id="21560" name="Rectangle 57"/>
          <p:cNvSpPr>
            <a:spLocks noChangeArrowheads="1"/>
          </p:cNvSpPr>
          <p:nvPr/>
        </p:nvSpPr>
        <p:spPr bwMode="auto">
          <a:xfrm>
            <a:off x="5470525" y="3638550"/>
            <a:ext cx="43338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Yes</a:t>
            </a:r>
          </a:p>
        </p:txBody>
      </p:sp>
      <p:sp>
        <p:nvSpPr>
          <p:cNvPr id="21561" name="Rectangle 58"/>
          <p:cNvSpPr>
            <a:spLocks noChangeArrowheads="1"/>
          </p:cNvSpPr>
          <p:nvPr/>
        </p:nvSpPr>
        <p:spPr bwMode="auto">
          <a:xfrm>
            <a:off x="5064125" y="3790950"/>
            <a:ext cx="17907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Take good projects with</a:t>
            </a:r>
          </a:p>
        </p:txBody>
      </p:sp>
      <p:sp>
        <p:nvSpPr>
          <p:cNvPr id="21562" name="Rectangle 59"/>
          <p:cNvSpPr>
            <a:spLocks noChangeArrowheads="1"/>
          </p:cNvSpPr>
          <p:nvPr/>
        </p:nvSpPr>
        <p:spPr bwMode="auto">
          <a:xfrm>
            <a:off x="5064125" y="3910013"/>
            <a:ext cx="525463"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debt.</a:t>
            </a:r>
          </a:p>
        </p:txBody>
      </p:sp>
      <p:sp>
        <p:nvSpPr>
          <p:cNvPr id="21563" name="Rectangle 60"/>
          <p:cNvSpPr>
            <a:spLocks noChangeArrowheads="1"/>
          </p:cNvSpPr>
          <p:nvPr/>
        </p:nvSpPr>
        <p:spPr bwMode="auto">
          <a:xfrm>
            <a:off x="7707313" y="3638550"/>
            <a:ext cx="379412"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No</a:t>
            </a:r>
          </a:p>
        </p:txBody>
      </p:sp>
      <p:sp>
        <p:nvSpPr>
          <p:cNvPr id="21564" name="Rectangle 61"/>
          <p:cNvSpPr>
            <a:spLocks noChangeArrowheads="1"/>
          </p:cNvSpPr>
          <p:nvPr/>
        </p:nvSpPr>
        <p:spPr bwMode="auto">
          <a:xfrm>
            <a:off x="7053263" y="4011613"/>
            <a:ext cx="190182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Do your stockholders like</a:t>
            </a:r>
          </a:p>
        </p:txBody>
      </p:sp>
      <p:sp>
        <p:nvSpPr>
          <p:cNvPr id="21565" name="Rectangle 62"/>
          <p:cNvSpPr>
            <a:spLocks noChangeArrowheads="1"/>
          </p:cNvSpPr>
          <p:nvPr/>
        </p:nvSpPr>
        <p:spPr bwMode="auto">
          <a:xfrm>
            <a:off x="7053263" y="4130675"/>
            <a:ext cx="919162"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dividends?</a:t>
            </a:r>
          </a:p>
        </p:txBody>
      </p:sp>
      <p:sp>
        <p:nvSpPr>
          <p:cNvPr id="21566" name="Rectangle 63"/>
          <p:cNvSpPr>
            <a:spLocks noChangeArrowheads="1"/>
          </p:cNvSpPr>
          <p:nvPr/>
        </p:nvSpPr>
        <p:spPr bwMode="auto">
          <a:xfrm>
            <a:off x="6442075" y="4468813"/>
            <a:ext cx="433388"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Yes</a:t>
            </a:r>
          </a:p>
        </p:txBody>
      </p:sp>
      <p:sp>
        <p:nvSpPr>
          <p:cNvPr id="21567" name="Rectangle 64"/>
          <p:cNvSpPr>
            <a:spLocks noChangeArrowheads="1"/>
          </p:cNvSpPr>
          <p:nvPr/>
        </p:nvSpPr>
        <p:spPr bwMode="auto">
          <a:xfrm>
            <a:off x="6442075" y="4587875"/>
            <a:ext cx="116681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Pay Dividends</a:t>
            </a:r>
          </a:p>
        </p:txBody>
      </p:sp>
      <p:sp>
        <p:nvSpPr>
          <p:cNvPr id="21568" name="Rectangle 65"/>
          <p:cNvSpPr>
            <a:spLocks noChangeArrowheads="1"/>
          </p:cNvSpPr>
          <p:nvPr/>
        </p:nvSpPr>
        <p:spPr bwMode="auto">
          <a:xfrm>
            <a:off x="7967663" y="4545013"/>
            <a:ext cx="37941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No</a:t>
            </a:r>
          </a:p>
        </p:txBody>
      </p:sp>
      <p:sp>
        <p:nvSpPr>
          <p:cNvPr id="21569" name="Rectangle 66"/>
          <p:cNvSpPr>
            <a:spLocks noChangeArrowheads="1"/>
          </p:cNvSpPr>
          <p:nvPr/>
        </p:nvSpPr>
        <p:spPr bwMode="auto">
          <a:xfrm>
            <a:off x="7967663" y="4664075"/>
            <a:ext cx="1217612"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Buy back stock</a:t>
            </a:r>
          </a:p>
        </p:txBody>
      </p:sp>
      <p:sp>
        <p:nvSpPr>
          <p:cNvPr id="21570" name="Freeform 67"/>
          <p:cNvSpPr>
            <a:spLocks/>
          </p:cNvSpPr>
          <p:nvPr/>
        </p:nvSpPr>
        <p:spPr bwMode="auto">
          <a:xfrm>
            <a:off x="1228725" y="1455738"/>
            <a:ext cx="4984750" cy="155575"/>
          </a:xfrm>
          <a:custGeom>
            <a:avLst/>
            <a:gdLst>
              <a:gd name="T0" fmla="*/ 2147483647 w 3140"/>
              <a:gd name="T1" fmla="*/ 0 h 130"/>
              <a:gd name="T2" fmla="*/ 0 w 3140"/>
              <a:gd name="T3" fmla="*/ 0 h 130"/>
              <a:gd name="T4" fmla="*/ 0 w 3140"/>
              <a:gd name="T5" fmla="*/ 2147483647 h 130"/>
              <a:gd name="T6" fmla="*/ 0 60000 65536"/>
              <a:gd name="T7" fmla="*/ 0 60000 65536"/>
              <a:gd name="T8" fmla="*/ 0 60000 65536"/>
              <a:gd name="T9" fmla="*/ 0 w 3140"/>
              <a:gd name="T10" fmla="*/ 0 h 130"/>
              <a:gd name="T11" fmla="*/ 3140 w 3140"/>
              <a:gd name="T12" fmla="*/ 130 h 130"/>
            </a:gdLst>
            <a:ahLst/>
            <a:cxnLst>
              <a:cxn ang="T6">
                <a:pos x="T0" y="T1"/>
              </a:cxn>
              <a:cxn ang="T7">
                <a:pos x="T2" y="T3"/>
              </a:cxn>
              <a:cxn ang="T8">
                <a:pos x="T4" y="T5"/>
              </a:cxn>
            </a:cxnLst>
            <a:rect l="T9" t="T10" r="T11" b="T12"/>
            <a:pathLst>
              <a:path w="3140" h="130">
                <a:moveTo>
                  <a:pt x="3139" y="0"/>
                </a:moveTo>
                <a:lnTo>
                  <a:pt x="0" y="0"/>
                </a:lnTo>
                <a:lnTo>
                  <a:pt x="0" y="129"/>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1571" name="Line 68"/>
          <p:cNvSpPr>
            <a:spLocks noChangeShapeType="1"/>
          </p:cNvSpPr>
          <p:nvPr/>
        </p:nvSpPr>
        <p:spPr bwMode="auto">
          <a:xfrm>
            <a:off x="6218238" y="1460500"/>
            <a:ext cx="0" cy="1428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572" name="Line 69"/>
          <p:cNvSpPr>
            <a:spLocks noChangeShapeType="1"/>
          </p:cNvSpPr>
          <p:nvPr/>
        </p:nvSpPr>
        <p:spPr bwMode="auto">
          <a:xfrm>
            <a:off x="3573463" y="1384300"/>
            <a:ext cx="0" cy="6508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573" name="Line 70"/>
          <p:cNvSpPr>
            <a:spLocks noChangeShapeType="1"/>
          </p:cNvSpPr>
          <p:nvPr/>
        </p:nvSpPr>
        <p:spPr bwMode="auto">
          <a:xfrm>
            <a:off x="6218238" y="1995488"/>
            <a:ext cx="0" cy="1412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574" name="Freeform 71"/>
          <p:cNvSpPr>
            <a:spLocks/>
          </p:cNvSpPr>
          <p:nvPr/>
        </p:nvSpPr>
        <p:spPr bwMode="auto">
          <a:xfrm>
            <a:off x="5499100" y="2371725"/>
            <a:ext cx="1628775" cy="77788"/>
          </a:xfrm>
          <a:custGeom>
            <a:avLst/>
            <a:gdLst>
              <a:gd name="T0" fmla="*/ 2147483647 w 1026"/>
              <a:gd name="T1" fmla="*/ 0 h 65"/>
              <a:gd name="T2" fmla="*/ 0 w 1026"/>
              <a:gd name="T3" fmla="*/ 0 h 65"/>
              <a:gd name="T4" fmla="*/ 0 w 1026"/>
              <a:gd name="T5" fmla="*/ 2147483647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1575" name="Line 72"/>
          <p:cNvSpPr>
            <a:spLocks noChangeShapeType="1"/>
          </p:cNvSpPr>
          <p:nvPr/>
        </p:nvSpPr>
        <p:spPr bwMode="auto">
          <a:xfrm>
            <a:off x="7132638" y="2376488"/>
            <a:ext cx="0" cy="650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576" name="Line 73"/>
          <p:cNvSpPr>
            <a:spLocks noChangeShapeType="1"/>
          </p:cNvSpPr>
          <p:nvPr/>
        </p:nvSpPr>
        <p:spPr bwMode="auto">
          <a:xfrm>
            <a:off x="6218238" y="2300288"/>
            <a:ext cx="0" cy="650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577" name="Line 74"/>
          <p:cNvSpPr>
            <a:spLocks noChangeShapeType="1"/>
          </p:cNvSpPr>
          <p:nvPr/>
        </p:nvSpPr>
        <p:spPr bwMode="auto">
          <a:xfrm>
            <a:off x="7132638" y="2605088"/>
            <a:ext cx="0" cy="2190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578" name="Freeform 75"/>
          <p:cNvSpPr>
            <a:spLocks/>
          </p:cNvSpPr>
          <p:nvPr/>
        </p:nvSpPr>
        <p:spPr bwMode="auto">
          <a:xfrm>
            <a:off x="5703888" y="3516313"/>
            <a:ext cx="2136775" cy="77787"/>
          </a:xfrm>
          <a:custGeom>
            <a:avLst/>
            <a:gdLst>
              <a:gd name="T0" fmla="*/ 2147483647 w 1346"/>
              <a:gd name="T1" fmla="*/ 0 h 65"/>
              <a:gd name="T2" fmla="*/ 0 w 1346"/>
              <a:gd name="T3" fmla="*/ 0 h 65"/>
              <a:gd name="T4" fmla="*/ 0 w 1346"/>
              <a:gd name="T5" fmla="*/ 2147483647 h 65"/>
              <a:gd name="T6" fmla="*/ 0 60000 65536"/>
              <a:gd name="T7" fmla="*/ 0 60000 65536"/>
              <a:gd name="T8" fmla="*/ 0 60000 65536"/>
              <a:gd name="T9" fmla="*/ 0 w 1346"/>
              <a:gd name="T10" fmla="*/ 0 h 65"/>
              <a:gd name="T11" fmla="*/ 1346 w 1346"/>
              <a:gd name="T12" fmla="*/ 65 h 65"/>
            </a:gdLst>
            <a:ahLst/>
            <a:cxnLst>
              <a:cxn ang="T6">
                <a:pos x="T0" y="T1"/>
              </a:cxn>
              <a:cxn ang="T7">
                <a:pos x="T2" y="T3"/>
              </a:cxn>
              <a:cxn ang="T8">
                <a:pos x="T4" y="T5"/>
              </a:cxn>
            </a:cxnLst>
            <a:rect l="T9" t="T10" r="T11" b="T12"/>
            <a:pathLst>
              <a:path w="1346" h="65">
                <a:moveTo>
                  <a:pt x="134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1579" name="Line 76"/>
          <p:cNvSpPr>
            <a:spLocks noChangeShapeType="1"/>
          </p:cNvSpPr>
          <p:nvPr/>
        </p:nvSpPr>
        <p:spPr bwMode="auto">
          <a:xfrm>
            <a:off x="7845425" y="3521075"/>
            <a:ext cx="0" cy="14128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580" name="Line 77"/>
          <p:cNvSpPr>
            <a:spLocks noChangeShapeType="1"/>
          </p:cNvSpPr>
          <p:nvPr/>
        </p:nvSpPr>
        <p:spPr bwMode="auto">
          <a:xfrm>
            <a:off x="7132638" y="3444875"/>
            <a:ext cx="0" cy="6508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581" name="Line 78"/>
          <p:cNvSpPr>
            <a:spLocks noChangeShapeType="1"/>
          </p:cNvSpPr>
          <p:nvPr/>
        </p:nvSpPr>
        <p:spPr bwMode="auto">
          <a:xfrm>
            <a:off x="7845425" y="3827463"/>
            <a:ext cx="0" cy="2174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582" name="Freeform 79"/>
          <p:cNvSpPr>
            <a:spLocks/>
          </p:cNvSpPr>
          <p:nvPr/>
        </p:nvSpPr>
        <p:spPr bwMode="auto">
          <a:xfrm>
            <a:off x="1127125" y="3440113"/>
            <a:ext cx="2441575" cy="77787"/>
          </a:xfrm>
          <a:custGeom>
            <a:avLst/>
            <a:gdLst>
              <a:gd name="T0" fmla="*/ 2147483647 w 1538"/>
              <a:gd name="T1" fmla="*/ 0 h 65"/>
              <a:gd name="T2" fmla="*/ 0 w 1538"/>
              <a:gd name="T3" fmla="*/ 0 h 65"/>
              <a:gd name="T4" fmla="*/ 0 w 1538"/>
              <a:gd name="T5" fmla="*/ 2147483647 h 65"/>
              <a:gd name="T6" fmla="*/ 0 60000 65536"/>
              <a:gd name="T7" fmla="*/ 0 60000 65536"/>
              <a:gd name="T8" fmla="*/ 0 60000 65536"/>
              <a:gd name="T9" fmla="*/ 0 w 1538"/>
              <a:gd name="T10" fmla="*/ 0 h 65"/>
              <a:gd name="T11" fmla="*/ 1538 w 1538"/>
              <a:gd name="T12" fmla="*/ 65 h 65"/>
            </a:gdLst>
            <a:ahLst/>
            <a:cxnLst>
              <a:cxn ang="T6">
                <a:pos x="T0" y="T1"/>
              </a:cxn>
              <a:cxn ang="T7">
                <a:pos x="T2" y="T3"/>
              </a:cxn>
              <a:cxn ang="T8">
                <a:pos x="T4" y="T5"/>
              </a:cxn>
            </a:cxnLst>
            <a:rect l="T9" t="T10" r="T11" b="T12"/>
            <a:pathLst>
              <a:path w="1538" h="65">
                <a:moveTo>
                  <a:pt x="1537"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1583" name="Line 80"/>
          <p:cNvSpPr>
            <a:spLocks noChangeShapeType="1"/>
          </p:cNvSpPr>
          <p:nvPr/>
        </p:nvSpPr>
        <p:spPr bwMode="auto">
          <a:xfrm>
            <a:off x="3573463" y="3444875"/>
            <a:ext cx="0" cy="14128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584" name="Line 81"/>
          <p:cNvSpPr>
            <a:spLocks noChangeShapeType="1"/>
          </p:cNvSpPr>
          <p:nvPr/>
        </p:nvSpPr>
        <p:spPr bwMode="auto">
          <a:xfrm>
            <a:off x="2963863" y="3368675"/>
            <a:ext cx="0" cy="6508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585" name="Line 82"/>
          <p:cNvSpPr>
            <a:spLocks noChangeShapeType="1"/>
          </p:cNvSpPr>
          <p:nvPr/>
        </p:nvSpPr>
        <p:spPr bwMode="auto">
          <a:xfrm>
            <a:off x="2963863" y="2605088"/>
            <a:ext cx="0" cy="1428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586" name="Line 83"/>
          <p:cNvSpPr>
            <a:spLocks noChangeShapeType="1"/>
          </p:cNvSpPr>
          <p:nvPr/>
        </p:nvSpPr>
        <p:spPr bwMode="auto">
          <a:xfrm>
            <a:off x="420688" y="2605088"/>
            <a:ext cx="0" cy="1428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587" name="Freeform 84"/>
          <p:cNvSpPr>
            <a:spLocks/>
          </p:cNvSpPr>
          <p:nvPr/>
        </p:nvSpPr>
        <p:spPr bwMode="auto">
          <a:xfrm>
            <a:off x="414338" y="2371725"/>
            <a:ext cx="2544762" cy="77788"/>
          </a:xfrm>
          <a:custGeom>
            <a:avLst/>
            <a:gdLst>
              <a:gd name="T0" fmla="*/ 2147483647 w 1603"/>
              <a:gd name="T1" fmla="*/ 0 h 65"/>
              <a:gd name="T2" fmla="*/ 0 w 1603"/>
              <a:gd name="T3" fmla="*/ 0 h 65"/>
              <a:gd name="T4" fmla="*/ 0 w 1603"/>
              <a:gd name="T5" fmla="*/ 2147483647 h 65"/>
              <a:gd name="T6" fmla="*/ 0 60000 65536"/>
              <a:gd name="T7" fmla="*/ 0 60000 65536"/>
              <a:gd name="T8" fmla="*/ 0 60000 65536"/>
              <a:gd name="T9" fmla="*/ 0 w 1603"/>
              <a:gd name="T10" fmla="*/ 0 h 65"/>
              <a:gd name="T11" fmla="*/ 1603 w 1603"/>
              <a:gd name="T12" fmla="*/ 65 h 65"/>
            </a:gdLst>
            <a:ahLst/>
            <a:cxnLst>
              <a:cxn ang="T6">
                <a:pos x="T0" y="T1"/>
              </a:cxn>
              <a:cxn ang="T7">
                <a:pos x="T2" y="T3"/>
              </a:cxn>
              <a:cxn ang="T8">
                <a:pos x="T4" y="T5"/>
              </a:cxn>
            </a:cxnLst>
            <a:rect l="T9" t="T10" r="T11" b="T12"/>
            <a:pathLst>
              <a:path w="1603" h="65">
                <a:moveTo>
                  <a:pt x="1602"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1588" name="Line 85"/>
          <p:cNvSpPr>
            <a:spLocks noChangeShapeType="1"/>
          </p:cNvSpPr>
          <p:nvPr/>
        </p:nvSpPr>
        <p:spPr bwMode="auto">
          <a:xfrm>
            <a:off x="2963863" y="2376488"/>
            <a:ext cx="0" cy="650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589" name="Line 86"/>
          <p:cNvSpPr>
            <a:spLocks noChangeShapeType="1"/>
          </p:cNvSpPr>
          <p:nvPr/>
        </p:nvSpPr>
        <p:spPr bwMode="auto">
          <a:xfrm>
            <a:off x="1235075" y="2300288"/>
            <a:ext cx="0" cy="650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590" name="Line 87"/>
          <p:cNvSpPr>
            <a:spLocks noChangeShapeType="1"/>
          </p:cNvSpPr>
          <p:nvPr/>
        </p:nvSpPr>
        <p:spPr bwMode="auto">
          <a:xfrm>
            <a:off x="1235075" y="1995488"/>
            <a:ext cx="0" cy="1412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591" name="Rectangle 88"/>
          <p:cNvSpPr>
            <a:spLocks noChangeArrowheads="1"/>
          </p:cNvSpPr>
          <p:nvPr/>
        </p:nvSpPr>
        <p:spPr bwMode="auto">
          <a:xfrm>
            <a:off x="4814888" y="2714625"/>
            <a:ext cx="140652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Increase leverage</a:t>
            </a:r>
          </a:p>
        </p:txBody>
      </p:sp>
      <p:sp>
        <p:nvSpPr>
          <p:cNvPr id="21592" name="Rectangle 89"/>
          <p:cNvSpPr>
            <a:spLocks noChangeArrowheads="1"/>
          </p:cNvSpPr>
          <p:nvPr/>
        </p:nvSpPr>
        <p:spPr bwMode="auto">
          <a:xfrm>
            <a:off x="4814888" y="2833688"/>
            <a:ext cx="66992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quickly</a:t>
            </a:r>
          </a:p>
        </p:txBody>
      </p:sp>
      <p:sp>
        <p:nvSpPr>
          <p:cNvPr id="21593" name="Rectangle 90"/>
          <p:cNvSpPr>
            <a:spLocks noChangeArrowheads="1"/>
          </p:cNvSpPr>
          <p:nvPr/>
        </p:nvSpPr>
        <p:spPr bwMode="auto">
          <a:xfrm>
            <a:off x="4814888" y="2951163"/>
            <a:ext cx="162877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1. Debt/Equity swaps</a:t>
            </a:r>
          </a:p>
        </p:txBody>
      </p:sp>
      <p:sp>
        <p:nvSpPr>
          <p:cNvPr id="21594" name="Rectangle 91"/>
          <p:cNvSpPr>
            <a:spLocks noChangeArrowheads="1"/>
          </p:cNvSpPr>
          <p:nvPr/>
        </p:nvSpPr>
        <p:spPr bwMode="auto">
          <a:xfrm>
            <a:off x="4814888" y="3070225"/>
            <a:ext cx="1452562"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2. Borrow money&amp;</a:t>
            </a:r>
          </a:p>
        </p:txBody>
      </p:sp>
      <p:sp>
        <p:nvSpPr>
          <p:cNvPr id="21595" name="Rectangle 92"/>
          <p:cNvSpPr>
            <a:spLocks noChangeArrowheads="1"/>
          </p:cNvSpPr>
          <p:nvPr/>
        </p:nvSpPr>
        <p:spPr bwMode="auto">
          <a:xfrm>
            <a:off x="4814888" y="3189288"/>
            <a:ext cx="9779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buy shares.</a:t>
            </a:r>
          </a:p>
        </p:txBody>
      </p:sp>
      <p:sp>
        <p:nvSpPr>
          <p:cNvPr id="21596" name="Line 93"/>
          <p:cNvSpPr>
            <a:spLocks noChangeShapeType="1"/>
          </p:cNvSpPr>
          <p:nvPr/>
        </p:nvSpPr>
        <p:spPr bwMode="auto">
          <a:xfrm>
            <a:off x="5505450" y="2605088"/>
            <a:ext cx="0" cy="1428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597" name="Freeform 94"/>
          <p:cNvSpPr>
            <a:spLocks/>
          </p:cNvSpPr>
          <p:nvPr/>
        </p:nvSpPr>
        <p:spPr bwMode="auto">
          <a:xfrm>
            <a:off x="6821488" y="4430713"/>
            <a:ext cx="1628775" cy="77787"/>
          </a:xfrm>
          <a:custGeom>
            <a:avLst/>
            <a:gdLst>
              <a:gd name="T0" fmla="*/ 2147483647 w 1026"/>
              <a:gd name="T1" fmla="*/ 0 h 65"/>
              <a:gd name="T2" fmla="*/ 0 w 1026"/>
              <a:gd name="T3" fmla="*/ 0 h 65"/>
              <a:gd name="T4" fmla="*/ 0 w 1026"/>
              <a:gd name="T5" fmla="*/ 2147483647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1598" name="Line 95"/>
          <p:cNvSpPr>
            <a:spLocks noChangeShapeType="1"/>
          </p:cNvSpPr>
          <p:nvPr/>
        </p:nvSpPr>
        <p:spPr bwMode="auto">
          <a:xfrm>
            <a:off x="8455025" y="4437063"/>
            <a:ext cx="0" cy="650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599" name="Line 96"/>
          <p:cNvSpPr>
            <a:spLocks noChangeShapeType="1"/>
          </p:cNvSpPr>
          <p:nvPr/>
        </p:nvSpPr>
        <p:spPr bwMode="auto">
          <a:xfrm>
            <a:off x="7845425" y="4360863"/>
            <a:ext cx="0" cy="650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Disney: Applying the Framework</a:t>
            </a:r>
          </a:p>
        </p:txBody>
      </p:sp>
      <p:sp>
        <p:nvSpPr>
          <p:cNvPr id="23554" name="Content Placeholder 2"/>
          <p:cNvSpPr>
            <a:spLocks noGrp="1"/>
          </p:cNvSpPr>
          <p:nvPr>
            <p:ph sz="quarter" idx="1"/>
          </p:nvPr>
        </p:nvSpPr>
        <p:spPr>
          <a:xfrm>
            <a:off x="612775" y="1200150"/>
            <a:ext cx="8153400" cy="3371850"/>
          </a:xfrm>
        </p:spPr>
        <p:txBody>
          <a:bodyPr/>
          <a:lstStyle/>
          <a:p>
            <a:pPr eaLnBrk="1" hangingPunct="1"/>
            <a:endParaRPr lang="x-none" altLang="x-none">
              <a:ea typeface="ＭＳ Ｐゴシック" charset="-128"/>
            </a:endParaRPr>
          </a:p>
        </p:txBody>
      </p:sp>
      <p:sp>
        <p:nvSpPr>
          <p:cNvPr id="23555" name="Rectangle 3"/>
          <p:cNvSpPr>
            <a:spLocks noChangeArrowheads="1"/>
          </p:cNvSpPr>
          <p:nvPr/>
        </p:nvSpPr>
        <p:spPr bwMode="auto">
          <a:xfrm>
            <a:off x="2851150" y="1306513"/>
            <a:ext cx="5348288" cy="20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23556" name="Rectangle 4"/>
          <p:cNvSpPr>
            <a:spLocks noChangeArrowheads="1"/>
          </p:cNvSpPr>
          <p:nvPr/>
        </p:nvSpPr>
        <p:spPr bwMode="auto">
          <a:xfrm>
            <a:off x="4806950" y="2759075"/>
            <a:ext cx="1511300" cy="608013"/>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23557" name="Rectangle 5"/>
          <p:cNvSpPr>
            <a:spLocks noChangeArrowheads="1"/>
          </p:cNvSpPr>
          <p:nvPr/>
        </p:nvSpPr>
        <p:spPr bwMode="auto">
          <a:xfrm>
            <a:off x="2727325" y="2452688"/>
            <a:ext cx="290513" cy="142875"/>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23558" name="Rectangle 6"/>
          <p:cNvSpPr>
            <a:spLocks noChangeArrowheads="1"/>
          </p:cNvSpPr>
          <p:nvPr/>
        </p:nvSpPr>
        <p:spPr bwMode="auto">
          <a:xfrm>
            <a:off x="184150" y="2452688"/>
            <a:ext cx="393700" cy="142875"/>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23559" name="Rectangle 7"/>
          <p:cNvSpPr>
            <a:spLocks noChangeArrowheads="1"/>
          </p:cNvSpPr>
          <p:nvPr/>
        </p:nvSpPr>
        <p:spPr bwMode="auto">
          <a:xfrm>
            <a:off x="387350" y="2147888"/>
            <a:ext cx="2325688" cy="141287"/>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23560" name="Rectangle 8"/>
          <p:cNvSpPr>
            <a:spLocks noChangeArrowheads="1"/>
          </p:cNvSpPr>
          <p:nvPr/>
        </p:nvSpPr>
        <p:spPr bwMode="auto">
          <a:xfrm>
            <a:off x="82550" y="2759075"/>
            <a:ext cx="1935163" cy="608013"/>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23561" name="Rectangle 9"/>
          <p:cNvSpPr>
            <a:spLocks noChangeArrowheads="1"/>
          </p:cNvSpPr>
          <p:nvPr/>
        </p:nvSpPr>
        <p:spPr bwMode="auto">
          <a:xfrm>
            <a:off x="2217738" y="2759075"/>
            <a:ext cx="1857375" cy="608013"/>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23562" name="Rectangle 10"/>
          <p:cNvSpPr>
            <a:spLocks noChangeArrowheads="1"/>
          </p:cNvSpPr>
          <p:nvPr/>
        </p:nvSpPr>
        <p:spPr bwMode="auto">
          <a:xfrm>
            <a:off x="430213" y="3578225"/>
            <a:ext cx="1952625" cy="703263"/>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23563" name="Rectangle 11"/>
          <p:cNvSpPr>
            <a:spLocks noChangeArrowheads="1"/>
          </p:cNvSpPr>
          <p:nvPr/>
        </p:nvSpPr>
        <p:spPr bwMode="auto">
          <a:xfrm>
            <a:off x="2422525" y="3597275"/>
            <a:ext cx="2338388" cy="798513"/>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23564" name="Rectangle 12"/>
          <p:cNvSpPr>
            <a:spLocks noChangeArrowheads="1"/>
          </p:cNvSpPr>
          <p:nvPr/>
        </p:nvSpPr>
        <p:spPr bwMode="auto">
          <a:xfrm>
            <a:off x="7913688" y="4513263"/>
            <a:ext cx="1104900" cy="371475"/>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23565" name="Rectangle 13"/>
          <p:cNvSpPr>
            <a:spLocks noChangeArrowheads="1"/>
          </p:cNvSpPr>
          <p:nvPr/>
        </p:nvSpPr>
        <p:spPr bwMode="auto">
          <a:xfrm>
            <a:off x="6464300" y="4513263"/>
            <a:ext cx="1003300" cy="295275"/>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23566" name="Rectangle 14"/>
          <p:cNvSpPr>
            <a:spLocks noChangeArrowheads="1"/>
          </p:cNvSpPr>
          <p:nvPr/>
        </p:nvSpPr>
        <p:spPr bwMode="auto">
          <a:xfrm>
            <a:off x="6896100" y="4056063"/>
            <a:ext cx="1919288" cy="293687"/>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23567" name="Rectangle 15"/>
          <p:cNvSpPr>
            <a:spLocks noChangeArrowheads="1"/>
          </p:cNvSpPr>
          <p:nvPr/>
        </p:nvSpPr>
        <p:spPr bwMode="auto">
          <a:xfrm>
            <a:off x="7608888" y="3673475"/>
            <a:ext cx="392112" cy="142875"/>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23568" name="Rectangle 16"/>
          <p:cNvSpPr>
            <a:spLocks noChangeArrowheads="1"/>
          </p:cNvSpPr>
          <p:nvPr/>
        </p:nvSpPr>
        <p:spPr bwMode="auto">
          <a:xfrm>
            <a:off x="4876800" y="3600450"/>
            <a:ext cx="2122488" cy="517525"/>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23569" name="Rectangle 17"/>
          <p:cNvSpPr>
            <a:spLocks noChangeArrowheads="1"/>
          </p:cNvSpPr>
          <p:nvPr/>
        </p:nvSpPr>
        <p:spPr bwMode="auto">
          <a:xfrm>
            <a:off x="6388100" y="2835275"/>
            <a:ext cx="1816100" cy="598488"/>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23570" name="Rectangle 19"/>
          <p:cNvSpPr>
            <a:spLocks noChangeArrowheads="1"/>
          </p:cNvSpPr>
          <p:nvPr/>
        </p:nvSpPr>
        <p:spPr bwMode="auto">
          <a:xfrm>
            <a:off x="5268913" y="2452688"/>
            <a:ext cx="495300" cy="142875"/>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23571" name="Rectangle 20"/>
          <p:cNvSpPr>
            <a:spLocks noChangeArrowheads="1"/>
          </p:cNvSpPr>
          <p:nvPr/>
        </p:nvSpPr>
        <p:spPr bwMode="auto">
          <a:xfrm>
            <a:off x="5370513" y="2147888"/>
            <a:ext cx="2133600" cy="13335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23572" name="Rectangle 21"/>
          <p:cNvSpPr>
            <a:spLocks noChangeArrowheads="1"/>
          </p:cNvSpPr>
          <p:nvPr/>
        </p:nvSpPr>
        <p:spPr bwMode="auto">
          <a:xfrm>
            <a:off x="5651500" y="1657350"/>
            <a:ext cx="2349500" cy="338138"/>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23573" name="Rectangle 22"/>
          <p:cNvSpPr>
            <a:spLocks noChangeArrowheads="1"/>
          </p:cNvSpPr>
          <p:nvPr/>
        </p:nvSpPr>
        <p:spPr bwMode="auto">
          <a:xfrm>
            <a:off x="692150" y="1614488"/>
            <a:ext cx="1206500" cy="369887"/>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23574" name="Rectangle 23"/>
          <p:cNvSpPr>
            <a:spLocks noChangeArrowheads="1"/>
          </p:cNvSpPr>
          <p:nvPr/>
        </p:nvSpPr>
        <p:spPr bwMode="auto">
          <a:xfrm>
            <a:off x="1506538" y="1155700"/>
            <a:ext cx="5006975" cy="268288"/>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23575" name="Rectangle 24"/>
          <p:cNvSpPr>
            <a:spLocks noChangeArrowheads="1"/>
          </p:cNvSpPr>
          <p:nvPr/>
        </p:nvSpPr>
        <p:spPr bwMode="auto">
          <a:xfrm>
            <a:off x="1527175" y="1189038"/>
            <a:ext cx="5110163"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Is the actual debt ratio greater than or lesser than the optimal debt ratio?</a:t>
            </a:r>
          </a:p>
        </p:txBody>
      </p:sp>
      <p:sp>
        <p:nvSpPr>
          <p:cNvPr id="23576" name="Rectangle 25"/>
          <p:cNvSpPr>
            <a:spLocks noChangeArrowheads="1"/>
          </p:cNvSpPr>
          <p:nvPr/>
        </p:nvSpPr>
        <p:spPr bwMode="auto">
          <a:xfrm>
            <a:off x="714375" y="1646238"/>
            <a:ext cx="1316038"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Actual &gt; Optimal</a:t>
            </a:r>
          </a:p>
        </p:txBody>
      </p:sp>
      <p:sp>
        <p:nvSpPr>
          <p:cNvPr id="23577" name="Rectangle 26"/>
          <p:cNvSpPr>
            <a:spLocks noChangeArrowheads="1"/>
          </p:cNvSpPr>
          <p:nvPr/>
        </p:nvSpPr>
        <p:spPr bwMode="auto">
          <a:xfrm>
            <a:off x="714375" y="1765300"/>
            <a:ext cx="102076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Overlevered</a:t>
            </a:r>
          </a:p>
        </p:txBody>
      </p:sp>
      <p:sp>
        <p:nvSpPr>
          <p:cNvPr id="23578" name="Rectangle 27"/>
          <p:cNvSpPr>
            <a:spLocks noChangeArrowheads="1"/>
          </p:cNvSpPr>
          <p:nvPr/>
        </p:nvSpPr>
        <p:spPr bwMode="auto">
          <a:xfrm>
            <a:off x="5595938" y="1646238"/>
            <a:ext cx="140176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b="1">
                <a:solidFill>
                  <a:srgbClr val="FF0000"/>
                </a:solidFill>
                <a:latin typeface="Helvetica" charset="0"/>
              </a:rPr>
              <a:t>Actual &lt; Optimal</a:t>
            </a:r>
          </a:p>
        </p:txBody>
      </p:sp>
      <p:sp>
        <p:nvSpPr>
          <p:cNvPr id="23579" name="Rectangle 28"/>
          <p:cNvSpPr>
            <a:spLocks noChangeArrowheads="1"/>
          </p:cNvSpPr>
          <p:nvPr/>
        </p:nvSpPr>
        <p:spPr bwMode="auto">
          <a:xfrm>
            <a:off x="5595938" y="1765300"/>
            <a:ext cx="2427287"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b="1">
                <a:solidFill>
                  <a:srgbClr val="FF0000"/>
                </a:solidFill>
                <a:latin typeface="Helvetica" charset="0"/>
              </a:rPr>
              <a:t>Actual (11.5%) &lt; Optimal (40%)</a:t>
            </a:r>
          </a:p>
        </p:txBody>
      </p:sp>
      <p:sp>
        <p:nvSpPr>
          <p:cNvPr id="23580" name="Rectangle 29"/>
          <p:cNvSpPr>
            <a:spLocks noChangeArrowheads="1"/>
          </p:cNvSpPr>
          <p:nvPr/>
        </p:nvSpPr>
        <p:spPr bwMode="auto">
          <a:xfrm>
            <a:off x="409575" y="2103438"/>
            <a:ext cx="2611438"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Is the firm under bankruptcy threat?</a:t>
            </a:r>
          </a:p>
        </p:txBody>
      </p:sp>
      <p:sp>
        <p:nvSpPr>
          <p:cNvPr id="23581" name="Rectangle 30"/>
          <p:cNvSpPr>
            <a:spLocks noChangeArrowheads="1"/>
          </p:cNvSpPr>
          <p:nvPr/>
        </p:nvSpPr>
        <p:spPr bwMode="auto">
          <a:xfrm>
            <a:off x="5392738" y="2103438"/>
            <a:ext cx="214153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Is the firm a takeover target?</a:t>
            </a:r>
          </a:p>
        </p:txBody>
      </p:sp>
      <p:sp>
        <p:nvSpPr>
          <p:cNvPr id="23582" name="Rectangle 31"/>
          <p:cNvSpPr>
            <a:spLocks noChangeArrowheads="1"/>
          </p:cNvSpPr>
          <p:nvPr/>
        </p:nvSpPr>
        <p:spPr bwMode="auto">
          <a:xfrm>
            <a:off x="204788" y="2409825"/>
            <a:ext cx="433387"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Yes</a:t>
            </a:r>
          </a:p>
        </p:txBody>
      </p:sp>
      <p:sp>
        <p:nvSpPr>
          <p:cNvPr id="23583" name="Rectangle 32"/>
          <p:cNvSpPr>
            <a:spLocks noChangeArrowheads="1"/>
          </p:cNvSpPr>
          <p:nvPr/>
        </p:nvSpPr>
        <p:spPr bwMode="auto">
          <a:xfrm>
            <a:off x="2747963" y="2409825"/>
            <a:ext cx="379412"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No</a:t>
            </a:r>
          </a:p>
        </p:txBody>
      </p:sp>
      <p:sp>
        <p:nvSpPr>
          <p:cNvPr id="23584" name="Rectangle 33"/>
          <p:cNvSpPr>
            <a:spLocks noChangeArrowheads="1"/>
          </p:cNvSpPr>
          <p:nvPr/>
        </p:nvSpPr>
        <p:spPr bwMode="auto">
          <a:xfrm>
            <a:off x="103188" y="2714625"/>
            <a:ext cx="160655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Reduce Debt quickly</a:t>
            </a:r>
          </a:p>
        </p:txBody>
      </p:sp>
      <p:sp>
        <p:nvSpPr>
          <p:cNvPr id="23585" name="Rectangle 34"/>
          <p:cNvSpPr>
            <a:spLocks noChangeArrowheads="1"/>
          </p:cNvSpPr>
          <p:nvPr/>
        </p:nvSpPr>
        <p:spPr bwMode="auto">
          <a:xfrm>
            <a:off x="103188" y="2833688"/>
            <a:ext cx="177323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1. Equity for Debt swap</a:t>
            </a:r>
          </a:p>
        </p:txBody>
      </p:sp>
      <p:sp>
        <p:nvSpPr>
          <p:cNvPr id="23586" name="Rectangle 35"/>
          <p:cNvSpPr>
            <a:spLocks noChangeArrowheads="1"/>
          </p:cNvSpPr>
          <p:nvPr/>
        </p:nvSpPr>
        <p:spPr bwMode="auto">
          <a:xfrm>
            <a:off x="103188" y="2951163"/>
            <a:ext cx="180816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2. Sell Assets; use cash</a:t>
            </a:r>
          </a:p>
        </p:txBody>
      </p:sp>
      <p:sp>
        <p:nvSpPr>
          <p:cNvPr id="23587" name="Rectangle 36"/>
          <p:cNvSpPr>
            <a:spLocks noChangeArrowheads="1"/>
          </p:cNvSpPr>
          <p:nvPr/>
        </p:nvSpPr>
        <p:spPr bwMode="auto">
          <a:xfrm>
            <a:off x="103188" y="3070225"/>
            <a:ext cx="1157287"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to pay off debt</a:t>
            </a:r>
          </a:p>
        </p:txBody>
      </p:sp>
      <p:sp>
        <p:nvSpPr>
          <p:cNvPr id="23588" name="Rectangle 37"/>
          <p:cNvSpPr>
            <a:spLocks noChangeArrowheads="1"/>
          </p:cNvSpPr>
          <p:nvPr/>
        </p:nvSpPr>
        <p:spPr bwMode="auto">
          <a:xfrm>
            <a:off x="103188" y="3189288"/>
            <a:ext cx="204787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3. Renegotiate with lenders</a:t>
            </a:r>
          </a:p>
        </p:txBody>
      </p:sp>
      <p:sp>
        <p:nvSpPr>
          <p:cNvPr id="23589" name="Rectangle 38"/>
          <p:cNvSpPr>
            <a:spLocks noChangeArrowheads="1"/>
          </p:cNvSpPr>
          <p:nvPr/>
        </p:nvSpPr>
        <p:spPr bwMode="auto">
          <a:xfrm>
            <a:off x="2239963" y="2790825"/>
            <a:ext cx="1858962"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Does the firm have good </a:t>
            </a:r>
          </a:p>
        </p:txBody>
      </p:sp>
      <p:sp>
        <p:nvSpPr>
          <p:cNvPr id="23590" name="Rectangle 39"/>
          <p:cNvSpPr>
            <a:spLocks noChangeArrowheads="1"/>
          </p:cNvSpPr>
          <p:nvPr/>
        </p:nvSpPr>
        <p:spPr bwMode="auto">
          <a:xfrm>
            <a:off x="2239963" y="2909888"/>
            <a:ext cx="80645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projects?</a:t>
            </a:r>
          </a:p>
        </p:txBody>
      </p:sp>
      <p:sp>
        <p:nvSpPr>
          <p:cNvPr id="23591" name="Rectangle 40"/>
          <p:cNvSpPr>
            <a:spLocks noChangeArrowheads="1"/>
          </p:cNvSpPr>
          <p:nvPr/>
        </p:nvSpPr>
        <p:spPr bwMode="auto">
          <a:xfrm>
            <a:off x="2239963" y="3027363"/>
            <a:ext cx="165735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ROE &gt; Cost of Equity</a:t>
            </a:r>
          </a:p>
        </p:txBody>
      </p:sp>
      <p:sp>
        <p:nvSpPr>
          <p:cNvPr id="23592" name="Rectangle 41"/>
          <p:cNvSpPr>
            <a:spLocks noChangeArrowheads="1"/>
          </p:cNvSpPr>
          <p:nvPr/>
        </p:nvSpPr>
        <p:spPr bwMode="auto">
          <a:xfrm>
            <a:off x="2239963" y="3146425"/>
            <a:ext cx="1709737"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ROC &gt; Cost of Capital</a:t>
            </a:r>
          </a:p>
        </p:txBody>
      </p:sp>
      <p:sp>
        <p:nvSpPr>
          <p:cNvPr id="23593" name="Rectangle 42"/>
          <p:cNvSpPr>
            <a:spLocks noChangeArrowheads="1"/>
          </p:cNvSpPr>
          <p:nvPr/>
        </p:nvSpPr>
        <p:spPr bwMode="auto">
          <a:xfrm>
            <a:off x="917575" y="3554413"/>
            <a:ext cx="433388"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Yes</a:t>
            </a:r>
          </a:p>
        </p:txBody>
      </p:sp>
      <p:sp>
        <p:nvSpPr>
          <p:cNvPr id="23594" name="Rectangle 43"/>
          <p:cNvSpPr>
            <a:spLocks noChangeArrowheads="1"/>
          </p:cNvSpPr>
          <p:nvPr/>
        </p:nvSpPr>
        <p:spPr bwMode="auto">
          <a:xfrm>
            <a:off x="511175" y="3706813"/>
            <a:ext cx="17907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Take good projects with</a:t>
            </a:r>
          </a:p>
        </p:txBody>
      </p:sp>
      <p:sp>
        <p:nvSpPr>
          <p:cNvPr id="23595" name="Rectangle 44"/>
          <p:cNvSpPr>
            <a:spLocks noChangeArrowheads="1"/>
          </p:cNvSpPr>
          <p:nvPr/>
        </p:nvSpPr>
        <p:spPr bwMode="auto">
          <a:xfrm>
            <a:off x="511175" y="3825875"/>
            <a:ext cx="201295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new equity or with retained</a:t>
            </a:r>
          </a:p>
        </p:txBody>
      </p:sp>
      <p:sp>
        <p:nvSpPr>
          <p:cNvPr id="23596" name="Rectangle 45"/>
          <p:cNvSpPr>
            <a:spLocks noChangeArrowheads="1"/>
          </p:cNvSpPr>
          <p:nvPr/>
        </p:nvSpPr>
        <p:spPr bwMode="auto">
          <a:xfrm>
            <a:off x="511175" y="3943350"/>
            <a:ext cx="81597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earnings.</a:t>
            </a:r>
          </a:p>
        </p:txBody>
      </p:sp>
      <p:sp>
        <p:nvSpPr>
          <p:cNvPr id="23597" name="Rectangle 46"/>
          <p:cNvSpPr>
            <a:spLocks noChangeArrowheads="1"/>
          </p:cNvSpPr>
          <p:nvPr/>
        </p:nvSpPr>
        <p:spPr bwMode="auto">
          <a:xfrm>
            <a:off x="3052763" y="3554413"/>
            <a:ext cx="37941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No</a:t>
            </a:r>
          </a:p>
        </p:txBody>
      </p:sp>
      <p:sp>
        <p:nvSpPr>
          <p:cNvPr id="23598" name="Rectangle 47"/>
          <p:cNvSpPr>
            <a:spLocks noChangeArrowheads="1"/>
          </p:cNvSpPr>
          <p:nvPr/>
        </p:nvSpPr>
        <p:spPr bwMode="auto">
          <a:xfrm>
            <a:off x="2443163" y="3706813"/>
            <a:ext cx="208756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1. Pay off debt with retained</a:t>
            </a:r>
          </a:p>
        </p:txBody>
      </p:sp>
      <p:sp>
        <p:nvSpPr>
          <p:cNvPr id="23599" name="Rectangle 48"/>
          <p:cNvSpPr>
            <a:spLocks noChangeArrowheads="1"/>
          </p:cNvSpPr>
          <p:nvPr/>
        </p:nvSpPr>
        <p:spPr bwMode="auto">
          <a:xfrm>
            <a:off x="2443163" y="3825875"/>
            <a:ext cx="81597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earnings.</a:t>
            </a:r>
          </a:p>
        </p:txBody>
      </p:sp>
      <p:sp>
        <p:nvSpPr>
          <p:cNvPr id="23600" name="Rectangle 49"/>
          <p:cNvSpPr>
            <a:spLocks noChangeArrowheads="1"/>
          </p:cNvSpPr>
          <p:nvPr/>
        </p:nvSpPr>
        <p:spPr bwMode="auto">
          <a:xfrm>
            <a:off x="2443163" y="3943350"/>
            <a:ext cx="245745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2. Reduce or eliminate dividends.</a:t>
            </a:r>
          </a:p>
        </p:txBody>
      </p:sp>
      <p:sp>
        <p:nvSpPr>
          <p:cNvPr id="23601" name="Rectangle 50"/>
          <p:cNvSpPr>
            <a:spLocks noChangeArrowheads="1"/>
          </p:cNvSpPr>
          <p:nvPr/>
        </p:nvSpPr>
        <p:spPr bwMode="auto">
          <a:xfrm>
            <a:off x="2443163" y="4062413"/>
            <a:ext cx="230187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3. Issue new equity and pay off </a:t>
            </a:r>
          </a:p>
        </p:txBody>
      </p:sp>
      <p:sp>
        <p:nvSpPr>
          <p:cNvPr id="23602" name="Rectangle 51"/>
          <p:cNvSpPr>
            <a:spLocks noChangeArrowheads="1"/>
          </p:cNvSpPr>
          <p:nvPr/>
        </p:nvSpPr>
        <p:spPr bwMode="auto">
          <a:xfrm>
            <a:off x="2443163" y="4181475"/>
            <a:ext cx="525462"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debt.</a:t>
            </a:r>
          </a:p>
        </p:txBody>
      </p:sp>
      <p:sp>
        <p:nvSpPr>
          <p:cNvPr id="23603" name="Rectangle 52"/>
          <p:cNvSpPr>
            <a:spLocks noChangeArrowheads="1"/>
          </p:cNvSpPr>
          <p:nvPr/>
        </p:nvSpPr>
        <p:spPr bwMode="auto">
          <a:xfrm>
            <a:off x="5291138" y="2409825"/>
            <a:ext cx="433387"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Yes</a:t>
            </a:r>
          </a:p>
        </p:txBody>
      </p:sp>
      <p:sp>
        <p:nvSpPr>
          <p:cNvPr id="23604" name="Rectangle 53"/>
          <p:cNvSpPr>
            <a:spLocks noChangeArrowheads="1"/>
          </p:cNvSpPr>
          <p:nvPr/>
        </p:nvSpPr>
        <p:spPr bwMode="auto">
          <a:xfrm>
            <a:off x="6477000" y="2343150"/>
            <a:ext cx="22860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b="1">
                <a:solidFill>
                  <a:srgbClr val="FF0000"/>
                </a:solidFill>
                <a:latin typeface="Helvetica" charset="0"/>
              </a:rPr>
              <a:t>No. Large mkt cap &amp; positive Jensen</a:t>
            </a:r>
            <a:r>
              <a:rPr lang="ja-JP" altLang="en-US" sz="1200" b="1">
                <a:solidFill>
                  <a:srgbClr val="FF0000"/>
                </a:solidFill>
                <a:latin typeface="Helvetica" charset="0"/>
              </a:rPr>
              <a:t>’</a:t>
            </a:r>
            <a:r>
              <a:rPr lang="en-US" altLang="ja-JP" sz="1200" b="1">
                <a:solidFill>
                  <a:srgbClr val="FF0000"/>
                </a:solidFill>
                <a:latin typeface="Helvetica" charset="0"/>
              </a:rPr>
              <a:t>s </a:t>
            </a:r>
            <a:r>
              <a:rPr lang="en-US" altLang="ja-JP" sz="1200" b="1">
                <a:solidFill>
                  <a:srgbClr val="FF0000"/>
                </a:solidFill>
                <a:latin typeface="Symbol" charset="2"/>
              </a:rPr>
              <a:t>a</a:t>
            </a:r>
            <a:endParaRPr lang="en-US" altLang="x-none" sz="1200" b="1">
              <a:solidFill>
                <a:srgbClr val="FF0000"/>
              </a:solidFill>
              <a:latin typeface="Helvetica" charset="0"/>
            </a:endParaRPr>
          </a:p>
        </p:txBody>
      </p:sp>
      <p:sp>
        <p:nvSpPr>
          <p:cNvPr id="23605" name="Rectangle 54"/>
          <p:cNvSpPr>
            <a:spLocks noChangeArrowheads="1"/>
          </p:cNvSpPr>
          <p:nvPr/>
        </p:nvSpPr>
        <p:spPr bwMode="auto">
          <a:xfrm>
            <a:off x="6454775" y="2816225"/>
            <a:ext cx="185896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Does the firm have good </a:t>
            </a:r>
          </a:p>
        </p:txBody>
      </p:sp>
      <p:sp>
        <p:nvSpPr>
          <p:cNvPr id="23606" name="Rectangle 55"/>
          <p:cNvSpPr>
            <a:spLocks noChangeArrowheads="1"/>
          </p:cNvSpPr>
          <p:nvPr/>
        </p:nvSpPr>
        <p:spPr bwMode="auto">
          <a:xfrm>
            <a:off x="6454775" y="2935288"/>
            <a:ext cx="80645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projects?</a:t>
            </a:r>
          </a:p>
        </p:txBody>
      </p:sp>
      <p:sp>
        <p:nvSpPr>
          <p:cNvPr id="23607" name="Rectangle 56"/>
          <p:cNvSpPr>
            <a:spLocks noChangeArrowheads="1"/>
          </p:cNvSpPr>
          <p:nvPr/>
        </p:nvSpPr>
        <p:spPr bwMode="auto">
          <a:xfrm>
            <a:off x="6454775" y="3054350"/>
            <a:ext cx="165735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ROE &gt; Cost of Equity</a:t>
            </a:r>
          </a:p>
        </p:txBody>
      </p:sp>
      <p:sp>
        <p:nvSpPr>
          <p:cNvPr id="23608" name="Rectangle 57"/>
          <p:cNvSpPr>
            <a:spLocks noChangeArrowheads="1"/>
          </p:cNvSpPr>
          <p:nvPr/>
        </p:nvSpPr>
        <p:spPr bwMode="auto">
          <a:xfrm>
            <a:off x="6454775" y="3171825"/>
            <a:ext cx="170973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ROC &gt; Cost of Capital</a:t>
            </a:r>
          </a:p>
        </p:txBody>
      </p:sp>
      <p:sp>
        <p:nvSpPr>
          <p:cNvPr id="23609" name="Rectangle 58"/>
          <p:cNvSpPr>
            <a:spLocks noChangeArrowheads="1"/>
          </p:cNvSpPr>
          <p:nvPr/>
        </p:nvSpPr>
        <p:spPr bwMode="auto">
          <a:xfrm>
            <a:off x="5029200" y="3600450"/>
            <a:ext cx="201136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FF0000"/>
                </a:solidFill>
                <a:latin typeface="Helvetica" charset="0"/>
              </a:rPr>
              <a:t>Yes. ROC &gt; Cost of capital</a:t>
            </a:r>
          </a:p>
        </p:txBody>
      </p:sp>
      <p:sp>
        <p:nvSpPr>
          <p:cNvPr id="23610" name="Rectangle 59"/>
          <p:cNvSpPr>
            <a:spLocks noChangeArrowheads="1"/>
          </p:cNvSpPr>
          <p:nvPr/>
        </p:nvSpPr>
        <p:spPr bwMode="auto">
          <a:xfrm>
            <a:off x="5030788" y="3790950"/>
            <a:ext cx="1582737"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b="1">
                <a:solidFill>
                  <a:srgbClr val="FF0000"/>
                </a:solidFill>
                <a:latin typeface="Helvetica" charset="0"/>
              </a:rPr>
              <a:t>Take good projects</a:t>
            </a:r>
          </a:p>
        </p:txBody>
      </p:sp>
      <p:sp>
        <p:nvSpPr>
          <p:cNvPr id="23611" name="Rectangle 60"/>
          <p:cNvSpPr>
            <a:spLocks noChangeArrowheads="1"/>
          </p:cNvSpPr>
          <p:nvPr/>
        </p:nvSpPr>
        <p:spPr bwMode="auto">
          <a:xfrm>
            <a:off x="5030788" y="3910013"/>
            <a:ext cx="9271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b="1">
                <a:solidFill>
                  <a:srgbClr val="FF0000"/>
                </a:solidFill>
                <a:latin typeface="Helvetica" charset="0"/>
              </a:rPr>
              <a:t>With debt.</a:t>
            </a:r>
          </a:p>
        </p:txBody>
      </p:sp>
      <p:sp>
        <p:nvSpPr>
          <p:cNvPr id="23612" name="Rectangle 61"/>
          <p:cNvSpPr>
            <a:spLocks noChangeArrowheads="1"/>
          </p:cNvSpPr>
          <p:nvPr/>
        </p:nvSpPr>
        <p:spPr bwMode="auto">
          <a:xfrm>
            <a:off x="7673975" y="3638550"/>
            <a:ext cx="37941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latin typeface="Helvetica" charset="0"/>
              </a:rPr>
              <a:t>No</a:t>
            </a:r>
          </a:p>
        </p:txBody>
      </p:sp>
      <p:sp>
        <p:nvSpPr>
          <p:cNvPr id="23613" name="Rectangle 62"/>
          <p:cNvSpPr>
            <a:spLocks noChangeArrowheads="1"/>
          </p:cNvSpPr>
          <p:nvPr/>
        </p:nvSpPr>
        <p:spPr bwMode="auto">
          <a:xfrm>
            <a:off x="7019925" y="4011613"/>
            <a:ext cx="190182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Do your stockholders like</a:t>
            </a:r>
          </a:p>
        </p:txBody>
      </p:sp>
      <p:sp>
        <p:nvSpPr>
          <p:cNvPr id="23614" name="Rectangle 63"/>
          <p:cNvSpPr>
            <a:spLocks noChangeArrowheads="1"/>
          </p:cNvSpPr>
          <p:nvPr/>
        </p:nvSpPr>
        <p:spPr bwMode="auto">
          <a:xfrm>
            <a:off x="7019925" y="4130675"/>
            <a:ext cx="91916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dividends?</a:t>
            </a:r>
          </a:p>
        </p:txBody>
      </p:sp>
      <p:sp>
        <p:nvSpPr>
          <p:cNvPr id="23615" name="Rectangle 64"/>
          <p:cNvSpPr>
            <a:spLocks noChangeArrowheads="1"/>
          </p:cNvSpPr>
          <p:nvPr/>
        </p:nvSpPr>
        <p:spPr bwMode="auto">
          <a:xfrm>
            <a:off x="6408738" y="4468813"/>
            <a:ext cx="43338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Yes</a:t>
            </a:r>
          </a:p>
        </p:txBody>
      </p:sp>
      <p:sp>
        <p:nvSpPr>
          <p:cNvPr id="23616" name="Rectangle 65"/>
          <p:cNvSpPr>
            <a:spLocks noChangeArrowheads="1"/>
          </p:cNvSpPr>
          <p:nvPr/>
        </p:nvSpPr>
        <p:spPr bwMode="auto">
          <a:xfrm>
            <a:off x="6408738" y="4587875"/>
            <a:ext cx="1166812"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Pay Dividends</a:t>
            </a:r>
          </a:p>
        </p:txBody>
      </p:sp>
      <p:sp>
        <p:nvSpPr>
          <p:cNvPr id="23617" name="Rectangle 66"/>
          <p:cNvSpPr>
            <a:spLocks noChangeArrowheads="1"/>
          </p:cNvSpPr>
          <p:nvPr/>
        </p:nvSpPr>
        <p:spPr bwMode="auto">
          <a:xfrm>
            <a:off x="7934325" y="4545013"/>
            <a:ext cx="379413"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No</a:t>
            </a:r>
          </a:p>
        </p:txBody>
      </p:sp>
      <p:sp>
        <p:nvSpPr>
          <p:cNvPr id="23618" name="Rectangle 67"/>
          <p:cNvSpPr>
            <a:spLocks noChangeArrowheads="1"/>
          </p:cNvSpPr>
          <p:nvPr/>
        </p:nvSpPr>
        <p:spPr bwMode="auto">
          <a:xfrm>
            <a:off x="7934325" y="4664075"/>
            <a:ext cx="121761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Buy back stock</a:t>
            </a:r>
          </a:p>
        </p:txBody>
      </p:sp>
      <p:sp>
        <p:nvSpPr>
          <p:cNvPr id="23619" name="Freeform 68"/>
          <p:cNvSpPr>
            <a:spLocks/>
          </p:cNvSpPr>
          <p:nvPr/>
        </p:nvSpPr>
        <p:spPr bwMode="auto">
          <a:xfrm>
            <a:off x="1195388" y="1455738"/>
            <a:ext cx="4984750" cy="155575"/>
          </a:xfrm>
          <a:custGeom>
            <a:avLst/>
            <a:gdLst>
              <a:gd name="T0" fmla="*/ 2147483647 w 3140"/>
              <a:gd name="T1" fmla="*/ 0 h 130"/>
              <a:gd name="T2" fmla="*/ 0 w 3140"/>
              <a:gd name="T3" fmla="*/ 0 h 130"/>
              <a:gd name="T4" fmla="*/ 0 w 3140"/>
              <a:gd name="T5" fmla="*/ 2147483647 h 130"/>
              <a:gd name="T6" fmla="*/ 0 60000 65536"/>
              <a:gd name="T7" fmla="*/ 0 60000 65536"/>
              <a:gd name="T8" fmla="*/ 0 60000 65536"/>
              <a:gd name="T9" fmla="*/ 0 w 3140"/>
              <a:gd name="T10" fmla="*/ 0 h 130"/>
              <a:gd name="T11" fmla="*/ 3140 w 3140"/>
              <a:gd name="T12" fmla="*/ 130 h 130"/>
            </a:gdLst>
            <a:ahLst/>
            <a:cxnLst>
              <a:cxn ang="T6">
                <a:pos x="T0" y="T1"/>
              </a:cxn>
              <a:cxn ang="T7">
                <a:pos x="T2" y="T3"/>
              </a:cxn>
              <a:cxn ang="T8">
                <a:pos x="T4" y="T5"/>
              </a:cxn>
            </a:cxnLst>
            <a:rect l="T9" t="T10" r="T11" b="T12"/>
            <a:pathLst>
              <a:path w="3140" h="130">
                <a:moveTo>
                  <a:pt x="3139" y="0"/>
                </a:moveTo>
                <a:lnTo>
                  <a:pt x="0" y="0"/>
                </a:lnTo>
                <a:lnTo>
                  <a:pt x="0" y="129"/>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3620" name="Line 69"/>
          <p:cNvSpPr>
            <a:spLocks noChangeShapeType="1"/>
          </p:cNvSpPr>
          <p:nvPr/>
        </p:nvSpPr>
        <p:spPr bwMode="auto">
          <a:xfrm>
            <a:off x="6184900" y="1460500"/>
            <a:ext cx="0" cy="1428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3621" name="Line 70"/>
          <p:cNvSpPr>
            <a:spLocks noChangeShapeType="1"/>
          </p:cNvSpPr>
          <p:nvPr/>
        </p:nvSpPr>
        <p:spPr bwMode="auto">
          <a:xfrm>
            <a:off x="3540125" y="1384300"/>
            <a:ext cx="0" cy="6508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3622" name="Line 71"/>
          <p:cNvSpPr>
            <a:spLocks noChangeShapeType="1"/>
          </p:cNvSpPr>
          <p:nvPr/>
        </p:nvSpPr>
        <p:spPr bwMode="auto">
          <a:xfrm>
            <a:off x="6184900" y="1995488"/>
            <a:ext cx="0" cy="1412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3623" name="Freeform 72"/>
          <p:cNvSpPr>
            <a:spLocks/>
          </p:cNvSpPr>
          <p:nvPr/>
        </p:nvSpPr>
        <p:spPr bwMode="auto">
          <a:xfrm>
            <a:off x="5465763" y="2371725"/>
            <a:ext cx="1628775" cy="77788"/>
          </a:xfrm>
          <a:custGeom>
            <a:avLst/>
            <a:gdLst>
              <a:gd name="T0" fmla="*/ 2147483647 w 1026"/>
              <a:gd name="T1" fmla="*/ 0 h 65"/>
              <a:gd name="T2" fmla="*/ 0 w 1026"/>
              <a:gd name="T3" fmla="*/ 0 h 65"/>
              <a:gd name="T4" fmla="*/ 0 w 1026"/>
              <a:gd name="T5" fmla="*/ 2147483647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3624" name="Line 73"/>
          <p:cNvSpPr>
            <a:spLocks noChangeShapeType="1"/>
          </p:cNvSpPr>
          <p:nvPr/>
        </p:nvSpPr>
        <p:spPr bwMode="auto">
          <a:xfrm>
            <a:off x="7099300" y="2376488"/>
            <a:ext cx="0" cy="650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3625" name="Line 74"/>
          <p:cNvSpPr>
            <a:spLocks noChangeShapeType="1"/>
          </p:cNvSpPr>
          <p:nvPr/>
        </p:nvSpPr>
        <p:spPr bwMode="auto">
          <a:xfrm>
            <a:off x="6184900" y="2300288"/>
            <a:ext cx="0" cy="650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3626" name="Line 75"/>
          <p:cNvSpPr>
            <a:spLocks noChangeShapeType="1"/>
          </p:cNvSpPr>
          <p:nvPr/>
        </p:nvSpPr>
        <p:spPr bwMode="auto">
          <a:xfrm>
            <a:off x="7099300" y="2605088"/>
            <a:ext cx="0" cy="2190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3627" name="Freeform 76"/>
          <p:cNvSpPr>
            <a:spLocks/>
          </p:cNvSpPr>
          <p:nvPr/>
        </p:nvSpPr>
        <p:spPr bwMode="auto">
          <a:xfrm>
            <a:off x="5670550" y="3516313"/>
            <a:ext cx="2136775" cy="77787"/>
          </a:xfrm>
          <a:custGeom>
            <a:avLst/>
            <a:gdLst>
              <a:gd name="T0" fmla="*/ 2147483647 w 1346"/>
              <a:gd name="T1" fmla="*/ 0 h 65"/>
              <a:gd name="T2" fmla="*/ 0 w 1346"/>
              <a:gd name="T3" fmla="*/ 0 h 65"/>
              <a:gd name="T4" fmla="*/ 0 w 1346"/>
              <a:gd name="T5" fmla="*/ 2147483647 h 65"/>
              <a:gd name="T6" fmla="*/ 0 60000 65536"/>
              <a:gd name="T7" fmla="*/ 0 60000 65536"/>
              <a:gd name="T8" fmla="*/ 0 60000 65536"/>
              <a:gd name="T9" fmla="*/ 0 w 1346"/>
              <a:gd name="T10" fmla="*/ 0 h 65"/>
              <a:gd name="T11" fmla="*/ 1346 w 1346"/>
              <a:gd name="T12" fmla="*/ 65 h 65"/>
            </a:gdLst>
            <a:ahLst/>
            <a:cxnLst>
              <a:cxn ang="T6">
                <a:pos x="T0" y="T1"/>
              </a:cxn>
              <a:cxn ang="T7">
                <a:pos x="T2" y="T3"/>
              </a:cxn>
              <a:cxn ang="T8">
                <a:pos x="T4" y="T5"/>
              </a:cxn>
            </a:cxnLst>
            <a:rect l="T9" t="T10" r="T11" b="T12"/>
            <a:pathLst>
              <a:path w="1346" h="65">
                <a:moveTo>
                  <a:pt x="134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3628" name="Line 77"/>
          <p:cNvSpPr>
            <a:spLocks noChangeShapeType="1"/>
          </p:cNvSpPr>
          <p:nvPr/>
        </p:nvSpPr>
        <p:spPr bwMode="auto">
          <a:xfrm>
            <a:off x="7812088" y="3521075"/>
            <a:ext cx="0" cy="14128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3629" name="Line 78"/>
          <p:cNvSpPr>
            <a:spLocks noChangeShapeType="1"/>
          </p:cNvSpPr>
          <p:nvPr/>
        </p:nvSpPr>
        <p:spPr bwMode="auto">
          <a:xfrm>
            <a:off x="7099300" y="3444875"/>
            <a:ext cx="0" cy="6508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3630" name="Line 79"/>
          <p:cNvSpPr>
            <a:spLocks noChangeShapeType="1"/>
          </p:cNvSpPr>
          <p:nvPr/>
        </p:nvSpPr>
        <p:spPr bwMode="auto">
          <a:xfrm>
            <a:off x="7812088" y="3827463"/>
            <a:ext cx="0" cy="2174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3631" name="Freeform 80"/>
          <p:cNvSpPr>
            <a:spLocks/>
          </p:cNvSpPr>
          <p:nvPr/>
        </p:nvSpPr>
        <p:spPr bwMode="auto">
          <a:xfrm>
            <a:off x="1093788" y="3440113"/>
            <a:ext cx="2441575" cy="77787"/>
          </a:xfrm>
          <a:custGeom>
            <a:avLst/>
            <a:gdLst>
              <a:gd name="T0" fmla="*/ 2147483647 w 1538"/>
              <a:gd name="T1" fmla="*/ 0 h 65"/>
              <a:gd name="T2" fmla="*/ 0 w 1538"/>
              <a:gd name="T3" fmla="*/ 0 h 65"/>
              <a:gd name="T4" fmla="*/ 0 w 1538"/>
              <a:gd name="T5" fmla="*/ 2147483647 h 65"/>
              <a:gd name="T6" fmla="*/ 0 60000 65536"/>
              <a:gd name="T7" fmla="*/ 0 60000 65536"/>
              <a:gd name="T8" fmla="*/ 0 60000 65536"/>
              <a:gd name="T9" fmla="*/ 0 w 1538"/>
              <a:gd name="T10" fmla="*/ 0 h 65"/>
              <a:gd name="T11" fmla="*/ 1538 w 1538"/>
              <a:gd name="T12" fmla="*/ 65 h 65"/>
            </a:gdLst>
            <a:ahLst/>
            <a:cxnLst>
              <a:cxn ang="T6">
                <a:pos x="T0" y="T1"/>
              </a:cxn>
              <a:cxn ang="T7">
                <a:pos x="T2" y="T3"/>
              </a:cxn>
              <a:cxn ang="T8">
                <a:pos x="T4" y="T5"/>
              </a:cxn>
            </a:cxnLst>
            <a:rect l="T9" t="T10" r="T11" b="T12"/>
            <a:pathLst>
              <a:path w="1538" h="65">
                <a:moveTo>
                  <a:pt x="1537"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3632" name="Line 81"/>
          <p:cNvSpPr>
            <a:spLocks noChangeShapeType="1"/>
          </p:cNvSpPr>
          <p:nvPr/>
        </p:nvSpPr>
        <p:spPr bwMode="auto">
          <a:xfrm>
            <a:off x="3540125" y="3444875"/>
            <a:ext cx="0" cy="14128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3633" name="Line 82"/>
          <p:cNvSpPr>
            <a:spLocks noChangeShapeType="1"/>
          </p:cNvSpPr>
          <p:nvPr/>
        </p:nvSpPr>
        <p:spPr bwMode="auto">
          <a:xfrm>
            <a:off x="2930525" y="3368675"/>
            <a:ext cx="0" cy="6508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3634" name="Line 83"/>
          <p:cNvSpPr>
            <a:spLocks noChangeShapeType="1"/>
          </p:cNvSpPr>
          <p:nvPr/>
        </p:nvSpPr>
        <p:spPr bwMode="auto">
          <a:xfrm>
            <a:off x="2930525" y="2605088"/>
            <a:ext cx="0" cy="1428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3635" name="Line 84"/>
          <p:cNvSpPr>
            <a:spLocks noChangeShapeType="1"/>
          </p:cNvSpPr>
          <p:nvPr/>
        </p:nvSpPr>
        <p:spPr bwMode="auto">
          <a:xfrm>
            <a:off x="387350" y="2605088"/>
            <a:ext cx="0" cy="1428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3636" name="Freeform 85"/>
          <p:cNvSpPr>
            <a:spLocks/>
          </p:cNvSpPr>
          <p:nvPr/>
        </p:nvSpPr>
        <p:spPr bwMode="auto">
          <a:xfrm>
            <a:off x="381000" y="2371725"/>
            <a:ext cx="2544763" cy="77788"/>
          </a:xfrm>
          <a:custGeom>
            <a:avLst/>
            <a:gdLst>
              <a:gd name="T0" fmla="*/ 2147483647 w 1603"/>
              <a:gd name="T1" fmla="*/ 0 h 65"/>
              <a:gd name="T2" fmla="*/ 0 w 1603"/>
              <a:gd name="T3" fmla="*/ 0 h 65"/>
              <a:gd name="T4" fmla="*/ 0 w 1603"/>
              <a:gd name="T5" fmla="*/ 2147483647 h 65"/>
              <a:gd name="T6" fmla="*/ 0 60000 65536"/>
              <a:gd name="T7" fmla="*/ 0 60000 65536"/>
              <a:gd name="T8" fmla="*/ 0 60000 65536"/>
              <a:gd name="T9" fmla="*/ 0 w 1603"/>
              <a:gd name="T10" fmla="*/ 0 h 65"/>
              <a:gd name="T11" fmla="*/ 1603 w 1603"/>
              <a:gd name="T12" fmla="*/ 65 h 65"/>
            </a:gdLst>
            <a:ahLst/>
            <a:cxnLst>
              <a:cxn ang="T6">
                <a:pos x="T0" y="T1"/>
              </a:cxn>
              <a:cxn ang="T7">
                <a:pos x="T2" y="T3"/>
              </a:cxn>
              <a:cxn ang="T8">
                <a:pos x="T4" y="T5"/>
              </a:cxn>
            </a:cxnLst>
            <a:rect l="T9" t="T10" r="T11" b="T12"/>
            <a:pathLst>
              <a:path w="1603" h="65">
                <a:moveTo>
                  <a:pt x="1602"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3637" name="Line 86"/>
          <p:cNvSpPr>
            <a:spLocks noChangeShapeType="1"/>
          </p:cNvSpPr>
          <p:nvPr/>
        </p:nvSpPr>
        <p:spPr bwMode="auto">
          <a:xfrm>
            <a:off x="2930525" y="2376488"/>
            <a:ext cx="0" cy="650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3638" name="Line 87"/>
          <p:cNvSpPr>
            <a:spLocks noChangeShapeType="1"/>
          </p:cNvSpPr>
          <p:nvPr/>
        </p:nvSpPr>
        <p:spPr bwMode="auto">
          <a:xfrm>
            <a:off x="1201738" y="2300288"/>
            <a:ext cx="0" cy="650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3639" name="Line 88"/>
          <p:cNvSpPr>
            <a:spLocks noChangeShapeType="1"/>
          </p:cNvSpPr>
          <p:nvPr/>
        </p:nvSpPr>
        <p:spPr bwMode="auto">
          <a:xfrm>
            <a:off x="1201738" y="1995488"/>
            <a:ext cx="0" cy="1412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3640" name="Rectangle 89"/>
          <p:cNvSpPr>
            <a:spLocks noChangeArrowheads="1"/>
          </p:cNvSpPr>
          <p:nvPr/>
        </p:nvSpPr>
        <p:spPr bwMode="auto">
          <a:xfrm>
            <a:off x="4781550" y="2714625"/>
            <a:ext cx="140652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Increase leverage</a:t>
            </a:r>
          </a:p>
        </p:txBody>
      </p:sp>
      <p:sp>
        <p:nvSpPr>
          <p:cNvPr id="23641" name="Rectangle 90"/>
          <p:cNvSpPr>
            <a:spLocks noChangeArrowheads="1"/>
          </p:cNvSpPr>
          <p:nvPr/>
        </p:nvSpPr>
        <p:spPr bwMode="auto">
          <a:xfrm>
            <a:off x="4781550" y="2833688"/>
            <a:ext cx="66992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quickly</a:t>
            </a:r>
          </a:p>
        </p:txBody>
      </p:sp>
      <p:sp>
        <p:nvSpPr>
          <p:cNvPr id="23642" name="Rectangle 91"/>
          <p:cNvSpPr>
            <a:spLocks noChangeArrowheads="1"/>
          </p:cNvSpPr>
          <p:nvPr/>
        </p:nvSpPr>
        <p:spPr bwMode="auto">
          <a:xfrm>
            <a:off x="4781550" y="2951163"/>
            <a:ext cx="162877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1. Debt/Equity swaps</a:t>
            </a:r>
          </a:p>
        </p:txBody>
      </p:sp>
      <p:sp>
        <p:nvSpPr>
          <p:cNvPr id="23643" name="Rectangle 92"/>
          <p:cNvSpPr>
            <a:spLocks noChangeArrowheads="1"/>
          </p:cNvSpPr>
          <p:nvPr/>
        </p:nvSpPr>
        <p:spPr bwMode="auto">
          <a:xfrm>
            <a:off x="4781550" y="3070225"/>
            <a:ext cx="145256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2. Borrow money&amp;</a:t>
            </a:r>
          </a:p>
        </p:txBody>
      </p:sp>
      <p:sp>
        <p:nvSpPr>
          <p:cNvPr id="23644" name="Rectangle 93"/>
          <p:cNvSpPr>
            <a:spLocks noChangeArrowheads="1"/>
          </p:cNvSpPr>
          <p:nvPr/>
        </p:nvSpPr>
        <p:spPr bwMode="auto">
          <a:xfrm>
            <a:off x="4781550" y="3189288"/>
            <a:ext cx="9779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buy shares.</a:t>
            </a:r>
          </a:p>
        </p:txBody>
      </p:sp>
      <p:sp>
        <p:nvSpPr>
          <p:cNvPr id="23645" name="Line 94"/>
          <p:cNvSpPr>
            <a:spLocks noChangeShapeType="1"/>
          </p:cNvSpPr>
          <p:nvPr/>
        </p:nvSpPr>
        <p:spPr bwMode="auto">
          <a:xfrm>
            <a:off x="5472113" y="2605088"/>
            <a:ext cx="0" cy="1428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3646" name="Freeform 95"/>
          <p:cNvSpPr>
            <a:spLocks/>
          </p:cNvSpPr>
          <p:nvPr/>
        </p:nvSpPr>
        <p:spPr bwMode="auto">
          <a:xfrm>
            <a:off x="6788150" y="4430713"/>
            <a:ext cx="1628775" cy="77787"/>
          </a:xfrm>
          <a:custGeom>
            <a:avLst/>
            <a:gdLst>
              <a:gd name="T0" fmla="*/ 2147483647 w 1026"/>
              <a:gd name="T1" fmla="*/ 0 h 65"/>
              <a:gd name="T2" fmla="*/ 0 w 1026"/>
              <a:gd name="T3" fmla="*/ 0 h 65"/>
              <a:gd name="T4" fmla="*/ 0 w 1026"/>
              <a:gd name="T5" fmla="*/ 2147483647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3647" name="Line 96"/>
          <p:cNvSpPr>
            <a:spLocks noChangeShapeType="1"/>
          </p:cNvSpPr>
          <p:nvPr/>
        </p:nvSpPr>
        <p:spPr bwMode="auto">
          <a:xfrm>
            <a:off x="8421688" y="4437063"/>
            <a:ext cx="0" cy="650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3648" name="Line 97"/>
          <p:cNvSpPr>
            <a:spLocks noChangeShapeType="1"/>
          </p:cNvSpPr>
          <p:nvPr/>
        </p:nvSpPr>
        <p:spPr bwMode="auto">
          <a:xfrm>
            <a:off x="7812088" y="4360863"/>
            <a:ext cx="0" cy="650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ChangeArrowheads="1"/>
          </p:cNvSpPr>
          <p:nvPr>
            <p:ph type="title"/>
          </p:nvPr>
        </p:nvSpPr>
        <p:spPr>
          <a:xfrm>
            <a:off x="612775" y="171450"/>
            <a:ext cx="8153400" cy="742950"/>
          </a:xfrm>
        </p:spPr>
        <p:txBody>
          <a:bodyPr/>
          <a:lstStyle/>
          <a:p>
            <a:pPr eaLnBrk="1" hangingPunct="1"/>
            <a:r>
              <a:rPr lang="en-US" altLang="x-none">
                <a:latin typeface="Wingdings" charset="2"/>
                <a:ea typeface="ＭＳ Ｐゴシック" charset="-128"/>
              </a:rPr>
              <a:t>6</a:t>
            </a:r>
            <a:r>
              <a:rPr lang="en-US" altLang="x-none">
                <a:ea typeface="ＭＳ Ｐゴシック" charset="-128"/>
              </a:rPr>
              <a:t> Application Test: Getting to the Optimal</a:t>
            </a:r>
          </a:p>
        </p:txBody>
      </p:sp>
      <p:sp>
        <p:nvSpPr>
          <p:cNvPr id="418818" name="Rectangle 3"/>
          <p:cNvSpPr>
            <a:spLocks noGrp="1" noChangeArrowheads="1"/>
          </p:cNvSpPr>
          <p:nvPr>
            <p:ph sz="quarter" idx="1"/>
          </p:nvPr>
        </p:nvSpPr>
        <p:spPr>
          <a:xfrm>
            <a:off x="612775" y="1200150"/>
            <a:ext cx="8153400" cy="3371850"/>
          </a:xfrm>
        </p:spPr>
        <p:txBody>
          <a:bodyPr>
            <a:normAutofit/>
          </a:bodyPr>
          <a:lstStyle/>
          <a:p>
            <a:pPr eaLnBrk="1" hangingPunct="1">
              <a:lnSpc>
                <a:spcPct val="80000"/>
              </a:lnSpc>
            </a:pPr>
            <a:r>
              <a:rPr lang="en-US" altLang="x-none" sz="2400">
                <a:ea typeface="ＭＳ Ｐゴシック" charset="-128"/>
              </a:rPr>
              <a:t>Based upon your analysis of both the firm</a:t>
            </a:r>
            <a:r>
              <a:rPr lang="ja-JP" altLang="en-US" sz="2400">
                <a:ea typeface="ＭＳ Ｐゴシック" charset="-128"/>
              </a:rPr>
              <a:t>’</a:t>
            </a:r>
            <a:r>
              <a:rPr lang="en-US" altLang="ja-JP" sz="2400">
                <a:ea typeface="ＭＳ Ｐゴシック" charset="-128"/>
              </a:rPr>
              <a:t>s capital structure and investment record, what path would you map out for the firm?</a:t>
            </a:r>
          </a:p>
          <a:p>
            <a:pPr marL="835025" lvl="1" indent="-514350" eaLnBrk="1" hangingPunct="1">
              <a:lnSpc>
                <a:spcPct val="80000"/>
              </a:lnSpc>
              <a:buFont typeface="Calibri" charset="0"/>
              <a:buAutoNum type="alphaLcPeriod"/>
            </a:pPr>
            <a:r>
              <a:rPr lang="en-US" altLang="x-none" sz="2000">
                <a:ea typeface="ＭＳ Ｐゴシック" charset="-128"/>
              </a:rPr>
              <a:t>Immediate change in leverage</a:t>
            </a:r>
          </a:p>
          <a:p>
            <a:pPr marL="835025" lvl="1" indent="-514350" eaLnBrk="1" hangingPunct="1">
              <a:lnSpc>
                <a:spcPct val="80000"/>
              </a:lnSpc>
              <a:buFont typeface="Calibri" charset="0"/>
              <a:buAutoNum type="alphaLcPeriod"/>
            </a:pPr>
            <a:r>
              <a:rPr lang="en-US" altLang="x-none" sz="2000">
                <a:ea typeface="ＭＳ Ｐゴシック" charset="-128"/>
              </a:rPr>
              <a:t>Gradual change in leverage</a:t>
            </a:r>
          </a:p>
          <a:p>
            <a:pPr marL="835025" lvl="1" indent="-514350" eaLnBrk="1" hangingPunct="1">
              <a:lnSpc>
                <a:spcPct val="80000"/>
              </a:lnSpc>
              <a:buFont typeface="Calibri" charset="0"/>
              <a:buAutoNum type="alphaLcPeriod"/>
            </a:pPr>
            <a:r>
              <a:rPr lang="en-US" altLang="x-none" sz="2000">
                <a:ea typeface="ＭＳ Ｐゴシック" charset="-128"/>
              </a:rPr>
              <a:t>No change in leverage</a:t>
            </a:r>
          </a:p>
          <a:p>
            <a:pPr eaLnBrk="1" hangingPunct="1">
              <a:lnSpc>
                <a:spcPct val="80000"/>
              </a:lnSpc>
            </a:pPr>
            <a:r>
              <a:rPr lang="en-US" altLang="x-none" sz="2400">
                <a:ea typeface="ＭＳ Ｐゴシック" charset="-128"/>
              </a:rPr>
              <a:t>Would you recommend that the firm change its financing mix by </a:t>
            </a:r>
          </a:p>
          <a:p>
            <a:pPr marL="835025" lvl="1" indent="-514350" eaLnBrk="1" hangingPunct="1">
              <a:lnSpc>
                <a:spcPct val="80000"/>
              </a:lnSpc>
              <a:buFont typeface="Calibri" charset="0"/>
              <a:buAutoNum type="alphaLcPeriod"/>
            </a:pPr>
            <a:r>
              <a:rPr lang="en-US" altLang="x-none" sz="2000">
                <a:ea typeface="ＭＳ Ｐゴシック" charset="-128"/>
              </a:rPr>
              <a:t>Paying off debt/Buying back equity</a:t>
            </a:r>
          </a:p>
          <a:p>
            <a:pPr marL="835025" lvl="1" indent="-514350" eaLnBrk="1" hangingPunct="1">
              <a:lnSpc>
                <a:spcPct val="80000"/>
              </a:lnSpc>
              <a:buFont typeface="Calibri" charset="0"/>
              <a:buAutoNum type="alphaLcPeriod"/>
            </a:pPr>
            <a:r>
              <a:rPr lang="en-US" altLang="x-none" sz="2000">
                <a:ea typeface="ＭＳ Ｐゴシック" charset="-128"/>
              </a:rPr>
              <a:t>Take projects with equity/debt</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90000"/>
              </a:lnSpc>
            </a:pPr>
            <a:fld id="{2B469384-B259-AC4B-ADF0-D5B6016214EC}" type="slidenum">
              <a:rPr lang="en-US" altLang="x-none" sz="1400">
                <a:solidFill>
                  <a:schemeClr val="tx2"/>
                </a:solidFill>
              </a:rPr>
              <a:pPr>
                <a:lnSpc>
                  <a:spcPct val="90000"/>
                </a:lnSpc>
              </a:pPr>
              <a:t>7</a:t>
            </a:fld>
            <a:endParaRPr lang="en-US" altLang="x-none" sz="1400">
              <a:solidFill>
                <a:schemeClr val="tx2"/>
              </a:solidFill>
            </a:endParaRPr>
          </a:p>
        </p:txBody>
      </p:sp>
      <p:pic>
        <p:nvPicPr>
          <p:cNvPr id="27650"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03500" y="0"/>
            <a:ext cx="39195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Line Callout 1 10"/>
          <p:cNvSpPr>
            <a:spLocks/>
          </p:cNvSpPr>
          <p:nvPr/>
        </p:nvSpPr>
        <p:spPr bwMode="auto">
          <a:xfrm>
            <a:off x="7162800" y="438150"/>
            <a:ext cx="1676400" cy="838200"/>
          </a:xfrm>
          <a:prstGeom prst="borderCallout1">
            <a:avLst>
              <a:gd name="adj1" fmla="val 18750"/>
              <a:gd name="adj2" fmla="val -8333"/>
              <a:gd name="adj3" fmla="val 112500"/>
              <a:gd name="adj4" fmla="val -38333"/>
            </a:avLst>
          </a:prstGeom>
          <a:solidFill>
            <a:schemeClr val="tx1"/>
          </a:solidFill>
          <a:ln w="10000">
            <a:solidFill>
              <a:schemeClr val="tx1"/>
            </a:solidFill>
            <a:miter lim="800000"/>
            <a:headEnd/>
            <a:tailEnd/>
          </a:ln>
          <a:effectLst>
            <a:outerShdw blurRad="38100" dist="30000" dir="5400000" rotWithShape="0">
              <a:srgbClr val="000000">
                <a:alpha val="45000"/>
              </a:srgbClr>
            </a:outerShdw>
          </a:effectLst>
        </p:spPr>
        <p:txBody>
          <a:bodyPr anchor="ctr"/>
          <a:lstStyle/>
          <a:p>
            <a:pPr algn="ctr">
              <a:defRPr/>
            </a:pPr>
            <a:r>
              <a:rPr lang="en-US" b="1" dirty="0">
                <a:solidFill>
                  <a:schemeClr val="lt1"/>
                </a:solidFill>
                <a:latin typeface="+mn-lt"/>
                <a:ea typeface="+mn-ea"/>
              </a:rPr>
              <a:t>Read</a:t>
            </a:r>
          </a:p>
          <a:p>
            <a:pPr algn="ctr">
              <a:defRPr/>
            </a:pPr>
            <a:r>
              <a:rPr lang="en-US" dirty="0">
                <a:solidFill>
                  <a:schemeClr val="lt1"/>
                </a:solidFill>
                <a:latin typeface="+mn-lt"/>
                <a:ea typeface="+mn-ea"/>
              </a:rPr>
              <a:t>Chapter 9</a:t>
            </a:r>
          </a:p>
        </p:txBody>
      </p:sp>
      <p:sp>
        <p:nvSpPr>
          <p:cNvPr id="6" name="Line Callout 1 5"/>
          <p:cNvSpPr>
            <a:spLocks/>
          </p:cNvSpPr>
          <p:nvPr/>
        </p:nvSpPr>
        <p:spPr bwMode="auto">
          <a:xfrm>
            <a:off x="152400" y="209550"/>
            <a:ext cx="2362200" cy="3581400"/>
          </a:xfrm>
          <a:prstGeom prst="borderCallout1">
            <a:avLst>
              <a:gd name="adj1" fmla="val 99306"/>
              <a:gd name="adj2" fmla="val 49074"/>
              <a:gd name="adj3" fmla="val 121481"/>
              <a:gd name="adj4" fmla="val 103704"/>
            </a:avLst>
          </a:prstGeom>
          <a:solidFill>
            <a:schemeClr val="accent1"/>
          </a:solidFill>
          <a:ln w="10000">
            <a:solidFill>
              <a:schemeClr val="accent1"/>
            </a:solidFill>
            <a:miter lim="800000"/>
            <a:headEnd/>
            <a:tailEnd/>
          </a:ln>
          <a:effectLst>
            <a:outerShdw blurRad="38100" dist="30000" dir="5400000" rotWithShape="0">
              <a:srgbClr val="000000">
                <a:alpha val="45000"/>
              </a:srgbClr>
            </a:outerShdw>
          </a:effectLst>
        </p:spPr>
        <p:txBody>
          <a:bodyPr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gn="ctr"/>
            <a:r>
              <a:rPr lang="en-US" altLang="x-none" b="1">
                <a:solidFill>
                  <a:srgbClr val="FFFFFF"/>
                </a:solidFill>
                <a:latin typeface="Calibri" charset="0"/>
              </a:rPr>
              <a:t>Task</a:t>
            </a:r>
          </a:p>
          <a:p>
            <a:pPr algn="ctr"/>
            <a:r>
              <a:rPr lang="en-US" altLang="x-none">
                <a:solidFill>
                  <a:srgbClr val="FFFFFF"/>
                </a:solidFill>
                <a:latin typeface="Calibri" charset="0"/>
              </a:rPr>
              <a:t>If your firm</a:t>
            </a:r>
            <a:r>
              <a:rPr lang="en-US" altLang="en-US">
                <a:solidFill>
                  <a:srgbClr val="FFFFFF"/>
                </a:solidFill>
                <a:latin typeface="Calibri" charset="0"/>
              </a:rPr>
              <a:t>’</a:t>
            </a:r>
            <a:r>
              <a:rPr lang="en-US" altLang="x-none">
                <a:solidFill>
                  <a:srgbClr val="FFFFFF"/>
                </a:solidFill>
                <a:latin typeface="Calibri" charset="0"/>
              </a:rPr>
              <a:t>s actual debt ratio is different from its optimal, evaluate how quickly it has to act &amp; what the best course of action is.</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27354</TotalTime>
  <Pages>13</Pages>
  <Words>1221</Words>
  <Application>Microsoft Macintosh PowerPoint</Application>
  <PresentationFormat>On-screen Show (16:9)</PresentationFormat>
  <Paragraphs>145</Paragraphs>
  <Slides>7</Slides>
  <Notes>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7</vt:i4>
      </vt:variant>
    </vt:vector>
  </HeadingPairs>
  <TitlesOfParts>
    <vt:vector size="16" baseType="lpstr">
      <vt:lpstr>Times</vt:lpstr>
      <vt:lpstr>ＭＳ Ｐゴシック</vt:lpstr>
      <vt:lpstr>Arial</vt:lpstr>
      <vt:lpstr>Calibri</vt:lpstr>
      <vt:lpstr>Wingdings</vt:lpstr>
      <vt:lpstr>Wingdings 2</vt:lpstr>
      <vt:lpstr>Helvetica</vt:lpstr>
      <vt:lpstr>Symbol</vt:lpstr>
      <vt:lpstr>Basic</vt:lpstr>
      <vt:lpstr>Getting to the optimal Financing mix</vt:lpstr>
      <vt:lpstr>PowerPoint Presentation</vt:lpstr>
      <vt:lpstr>Now that we have an optimal.. And an actual.. What next?</vt:lpstr>
      <vt:lpstr>A Framework for Getting to the Optimal</vt:lpstr>
      <vt:lpstr>Disney: Applying the Framework</vt:lpstr>
      <vt:lpstr>6 Application Test: Getting to the Optimal</vt:lpstr>
      <vt:lpstr>PowerPoint Presentation</vt:lpstr>
    </vt:vector>
  </TitlesOfParts>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Finance</dc:title>
  <dc:subject/>
  <dc:creator>Aswath Damodaran</dc:creator>
  <cp:keywords/>
  <dc:description/>
  <cp:lastModifiedBy>Aswath Damodaran</cp:lastModifiedBy>
  <cp:revision>340</cp:revision>
  <cp:lastPrinted>2014-01-24T14:30:54Z</cp:lastPrinted>
  <dcterms:created xsi:type="dcterms:W3CDTF">2010-01-13T22:41:50Z</dcterms:created>
  <dcterms:modified xsi:type="dcterms:W3CDTF">2017-05-22T07:25:26Z</dcterms:modified>
</cp:coreProperties>
</file>