
<file path=[Content_Types].xml><?xml version="1.0" encoding="utf-8"?>
<Types xmlns="http://schemas.openxmlformats.org/package/2006/content-types">
  <Default Extension="xml" ContentType="application/xml"/>
  <Default Extension="jpeg" ContentType="image/jpeg"/>
  <Default Extension="rels" ContentType="application/vnd.openxmlformats-package.relationships+xml"/>
  <Default Extension="emf" ContentType="image/x-emf"/>
  <Default Extension="vml" ContentType="application/vnd.openxmlformats-officedocument.vmlDrawing"/>
  <Default Extension="docx" ContentType="application/vnd.openxmlformats-officedocument.wordprocessingml.document"/>
  <Default Extension="bin" ContentType="application/vnd.openxmlformats-officedocument.oleObject"/>
  <Default Extension="png" ContentType="image/pn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charts/chart1.xml" ContentType="application/vnd.openxmlformats-officedocument.drawingml.chart+xml"/>
  <Override PartName="/ppt/notesSlides/notesSlide5.xml" ContentType="application/vnd.openxmlformats-officedocument.presentationml.notesSlide+xml"/>
  <Override PartName="/ppt/charts/chart2.xml" ContentType="application/vnd.openxmlformats-officedocument.drawingml.chart+xml"/>
  <Override PartName="/ppt/notesSlides/notesSlide6.xml" ContentType="application/vnd.openxmlformats-officedocument.presentationml.notesSlide+xml"/>
  <Override PartName="/ppt/notesSlides/notesSlide7.xml" ContentType="application/vnd.openxmlformats-officedocument.presentationml.notesSlide+xml"/>
  <Override PartName="/ppt/charts/chart3.xml" ContentType="application/vnd.openxmlformats-officedocument.drawingml.chart+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charts/chart4.xml" ContentType="application/vnd.openxmlformats-officedocument.drawingml.chart+xml"/>
  <Override PartName="/ppt/charts/style1.xml" ContentType="application/vnd.ms-office.chartstyle+xml"/>
  <Override PartName="/ppt/charts/colors1.xml" ContentType="application/vnd.ms-office.chartcolorstyle+xml"/>
  <Override PartName="/ppt/drawings/drawing1.xml" ContentType="application/vnd.openxmlformats-officedocument.drawingml.chartshapes+xml"/>
  <Override PartName="/ppt/notesSlides/notesSlide11.xml" ContentType="application/vnd.openxmlformats-officedocument.presentationml.notesSlide+xml"/>
  <Override PartName="/ppt/charts/chart5.xml" ContentType="application/vnd.openxmlformats-officedocument.drawingml.chart+xml"/>
  <Override PartName="/ppt/charts/style2.xml" ContentType="application/vnd.ms-office.chartstyle+xml"/>
  <Override PartName="/ppt/charts/colors2.xml" ContentType="application/vnd.ms-office.chartcolorstyle+xml"/>
  <Override PartName="/ppt/drawings/drawing2.xml" ContentType="application/vnd.openxmlformats-officedocument.drawingml.chartshapes+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charts/chart6.xml" ContentType="application/vnd.openxmlformats-officedocument.drawingml.chart+xml"/>
  <Override PartName="/ppt/theme/themeOverride1.xml" ContentType="application/vnd.openxmlformats-officedocument.themeOverride+xml"/>
  <Override PartName="/ppt/notesSlides/notesSlide1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p="http://schemas.openxmlformats.org/presentationml/2006/main" compatMode="1" strictFirstAndLastChars="0" saveSubsetFonts="1" autoCompressPictures="0">
  <p:sldMasterIdLst>
    <p:sldMasterId id="2147484284" r:id="rId1"/>
  </p:sldMasterIdLst>
  <p:notesMasterIdLst>
    <p:notesMasterId r:id="rId18"/>
  </p:notesMasterIdLst>
  <p:handoutMasterIdLst>
    <p:handoutMasterId r:id="rId19"/>
  </p:handoutMasterIdLst>
  <p:sldIdLst>
    <p:sldId id="256" r:id="rId2"/>
    <p:sldId id="912" r:id="rId3"/>
    <p:sldId id="780" r:id="rId4"/>
    <p:sldId id="911" r:id="rId5"/>
    <p:sldId id="782" r:id="rId6"/>
    <p:sldId id="784" r:id="rId7"/>
    <p:sldId id="909" r:id="rId8"/>
    <p:sldId id="786" r:id="rId9"/>
    <p:sldId id="787" r:id="rId10"/>
    <p:sldId id="788" r:id="rId11"/>
    <p:sldId id="789" r:id="rId12"/>
    <p:sldId id="790" r:id="rId13"/>
    <p:sldId id="791" r:id="rId14"/>
    <p:sldId id="910" r:id="rId15"/>
    <p:sldId id="793" r:id="rId16"/>
    <p:sldId id="914" r:id="rId17"/>
  </p:sldIdLst>
  <p:sldSz cx="9144000" cy="5715000" type="screen16x10"/>
  <p:notesSz cx="6858000" cy="9144000"/>
  <p:kinsoku lang="ja-JP" invalStChars="、。，．・：；？！゛゜ヽヾゝゞ々ー’”）〕］｝〉》」』】°‰′″℃￠％ぁぃぅぇぉっゃゅょゎァィゥェォッャュョヮヵヶ!%),.:;?]}｡｣､･ｧｨｩｪｫｬｭｮｯｰﾞﾟ" invalEndChars="‘“（〔［｛〈《「『【￥＄$([\{｢￡"/>
  <p:defaultTextStyle>
    <a:defPPr>
      <a:defRPr lang="en-US"/>
    </a:defPPr>
    <a:lvl1pPr algn="l" rtl="0" eaLnBrk="0" fontAlgn="base" hangingPunct="0">
      <a:spcBef>
        <a:spcPct val="0"/>
      </a:spcBef>
      <a:spcAft>
        <a:spcPct val="0"/>
      </a:spcAft>
      <a:defRPr sz="2400" kern="1200">
        <a:solidFill>
          <a:schemeClr val="tx1"/>
        </a:solidFill>
        <a:latin typeface="Times" charset="0"/>
        <a:ea typeface="ＭＳ Ｐゴシック" charset="-128"/>
        <a:cs typeface="+mn-cs"/>
      </a:defRPr>
    </a:lvl1pPr>
    <a:lvl2pPr marL="457200" algn="l" rtl="0" eaLnBrk="0" fontAlgn="base" hangingPunct="0">
      <a:spcBef>
        <a:spcPct val="0"/>
      </a:spcBef>
      <a:spcAft>
        <a:spcPct val="0"/>
      </a:spcAft>
      <a:defRPr sz="2400" kern="1200">
        <a:solidFill>
          <a:schemeClr val="tx1"/>
        </a:solidFill>
        <a:latin typeface="Times" charset="0"/>
        <a:ea typeface="ＭＳ Ｐゴシック" charset="-128"/>
        <a:cs typeface="+mn-cs"/>
      </a:defRPr>
    </a:lvl2pPr>
    <a:lvl3pPr marL="914400" algn="l" rtl="0" eaLnBrk="0" fontAlgn="base" hangingPunct="0">
      <a:spcBef>
        <a:spcPct val="0"/>
      </a:spcBef>
      <a:spcAft>
        <a:spcPct val="0"/>
      </a:spcAft>
      <a:defRPr sz="2400" kern="1200">
        <a:solidFill>
          <a:schemeClr val="tx1"/>
        </a:solidFill>
        <a:latin typeface="Times" charset="0"/>
        <a:ea typeface="ＭＳ Ｐゴシック" charset="-128"/>
        <a:cs typeface="+mn-cs"/>
      </a:defRPr>
    </a:lvl3pPr>
    <a:lvl4pPr marL="1371600" algn="l" rtl="0" eaLnBrk="0" fontAlgn="base" hangingPunct="0">
      <a:spcBef>
        <a:spcPct val="0"/>
      </a:spcBef>
      <a:spcAft>
        <a:spcPct val="0"/>
      </a:spcAft>
      <a:defRPr sz="2400" kern="1200">
        <a:solidFill>
          <a:schemeClr val="tx1"/>
        </a:solidFill>
        <a:latin typeface="Times" charset="0"/>
        <a:ea typeface="ＭＳ Ｐゴシック" charset="-128"/>
        <a:cs typeface="+mn-cs"/>
      </a:defRPr>
    </a:lvl4pPr>
    <a:lvl5pPr marL="1828800" algn="l" rtl="0" eaLnBrk="0" fontAlgn="base" hangingPunct="0">
      <a:spcBef>
        <a:spcPct val="0"/>
      </a:spcBef>
      <a:spcAft>
        <a:spcPct val="0"/>
      </a:spcAft>
      <a:defRPr sz="2400" kern="1200">
        <a:solidFill>
          <a:schemeClr val="tx1"/>
        </a:solidFill>
        <a:latin typeface="Times" charset="0"/>
        <a:ea typeface="ＭＳ Ｐゴシック" charset="-128"/>
        <a:cs typeface="+mn-cs"/>
      </a:defRPr>
    </a:lvl5pPr>
    <a:lvl6pPr marL="2286000" algn="l" defTabSz="914400" rtl="0" eaLnBrk="1" latinLnBrk="0" hangingPunct="1">
      <a:defRPr sz="2400" kern="1200">
        <a:solidFill>
          <a:schemeClr val="tx1"/>
        </a:solidFill>
        <a:latin typeface="Times" charset="0"/>
        <a:ea typeface="ＭＳ Ｐゴシック" charset="-128"/>
        <a:cs typeface="+mn-cs"/>
      </a:defRPr>
    </a:lvl6pPr>
    <a:lvl7pPr marL="2743200" algn="l" defTabSz="914400" rtl="0" eaLnBrk="1" latinLnBrk="0" hangingPunct="1">
      <a:defRPr sz="2400" kern="1200">
        <a:solidFill>
          <a:schemeClr val="tx1"/>
        </a:solidFill>
        <a:latin typeface="Times" charset="0"/>
        <a:ea typeface="ＭＳ Ｐゴシック" charset="-128"/>
        <a:cs typeface="+mn-cs"/>
      </a:defRPr>
    </a:lvl7pPr>
    <a:lvl8pPr marL="3200400" algn="l" defTabSz="914400" rtl="0" eaLnBrk="1" latinLnBrk="0" hangingPunct="1">
      <a:defRPr sz="2400" kern="1200">
        <a:solidFill>
          <a:schemeClr val="tx1"/>
        </a:solidFill>
        <a:latin typeface="Times" charset="0"/>
        <a:ea typeface="ＭＳ Ｐゴシック" charset="-128"/>
        <a:cs typeface="+mn-cs"/>
      </a:defRPr>
    </a:lvl8pPr>
    <a:lvl9pPr marL="3657600" algn="l" defTabSz="914400" rtl="0" eaLnBrk="1" latinLnBrk="0" hangingPunct="1">
      <a:defRPr sz="2400" kern="1200">
        <a:solidFill>
          <a:schemeClr val="tx1"/>
        </a:solidFill>
        <a:latin typeface="Times" charset="0"/>
        <a:ea typeface="ＭＳ Ｐゴシック" charset="-128"/>
        <a:cs typeface="+mn-cs"/>
      </a:defRPr>
    </a:lvl9pPr>
  </p:defaultTextStyle>
  <p:extLst>
    <p:ext uri="{EFAFB233-063F-42B5-8137-9DF3F51BA10A}">
      <p15:sldGuideLst xmlns:p15="http://schemas.microsoft.com/office/powerpoint/2012/main">
        <p15:guide id="1" orient="horz" pos="1800">
          <p15:clr>
            <a:srgbClr val="A4A3A4"/>
          </p15:clr>
        </p15:guide>
        <p15:guide id="2" pos="2880">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prnPr/>
  <p:showPr showNarration="1" useTimings="0">
    <p:present/>
    <p:sldAll/>
    <p:penClr>
      <a:schemeClr val="tx1"/>
    </p:penClr>
    <p:extLst>
      <p:ext uri="{EC167BDD-8182-4AB7-AECC-EB403E3ABB37}">
        <p14:laserClr xmlns:p14="http://schemas.microsoft.com/office/powerpoint/2010/main">
          <a:srgbClr val="000000"/>
        </p14:laserClr>
      </p:ext>
      <p:ext uri="{2FDB2607-1784-4EEB-B798-7EB5836EED8A}">
        <p14:showMediaCtrls xmlns:p14="http://schemas.microsoft.com/office/powerpoint/2010/main" val="0"/>
      </p:ext>
    </p:extLst>
  </p:showPr>
  <p:clrMru>
    <a:srgbClr val="00000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16"/>
    <p:restoredTop sz="94634"/>
  </p:normalViewPr>
  <p:slideViewPr>
    <p:cSldViewPr>
      <p:cViewPr>
        <p:scale>
          <a:sx n="75" d="100"/>
          <a:sy n="75" d="100"/>
        </p:scale>
        <p:origin x="1264" y="864"/>
      </p:cViewPr>
      <p:guideLst>
        <p:guide orient="horz" pos="180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66" d="100"/>
        <a:sy n="66" d="100"/>
      </p:scale>
      <p:origin x="0" y="0"/>
    </p:cViewPr>
  </p:sorterViewPr>
  <p:notesViewPr>
    <p:cSldViewPr>
      <p:cViewPr varScale="1">
        <p:scale>
          <a:sx n="131" d="100"/>
          <a:sy n="131" d="100"/>
        </p:scale>
        <p:origin x="-3792" y="-104"/>
      </p:cViewPr>
      <p:guideLst>
        <p:guide orient="horz" pos="2880"/>
        <p:guide pos="2160"/>
      </p:guideLst>
    </p:cSldViewPr>
  </p:notesViewPr>
  <p:gridSpacing cx="76200" cy="76200"/>
</p:viewPr>
</file>

<file path=ppt/_rels/presentation.xml.rels><?xml version="1.0" encoding="UTF-8" standalone="yes"?>
<Relationships xmlns="http://schemas.openxmlformats.org/package/2006/relationships"><Relationship Id="rId9" Type="http://schemas.openxmlformats.org/officeDocument/2006/relationships/slide" Target="slides/slide8.xml"/><Relationship Id="rId20" Type="http://schemas.openxmlformats.org/officeDocument/2006/relationships/presProps" Target="presProps.xml"/><Relationship Id="rId21" Type="http://schemas.openxmlformats.org/officeDocument/2006/relationships/viewProps" Target="viewProps.xml"/><Relationship Id="rId22" Type="http://schemas.openxmlformats.org/officeDocument/2006/relationships/theme" Target="theme/theme1.xml"/><Relationship Id="rId23" Type="http://schemas.openxmlformats.org/officeDocument/2006/relationships/tableStyles" Target="tableStyles.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notesMaster" Target="notesMasters/notesMaster1.xml"/><Relationship Id="rId19" Type="http://schemas.openxmlformats.org/officeDocument/2006/relationships/handoutMaster" Target="handoutMasters/handoutMaster1.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s>
</file>

<file path=ppt/charts/_rels/chart1.xml.rels><?xml version="1.0" encoding="UTF-8" standalone="yes"?>
<Relationships xmlns="http://schemas.openxmlformats.org/package/2006/relationships"><Relationship Id="rId1" Type="http://schemas.openxmlformats.org/officeDocument/2006/relationships/oleObject" Target="file:////All%20My%20Stuff/AppldCF4ed/Chapter%2010/DivChanges2016.xlsx" TargetMode="External"/></Relationships>
</file>

<file path=ppt/charts/_rels/chart2.xml.rels><?xml version="1.0" encoding="UTF-8" standalone="yes"?>
<Relationships xmlns="http://schemas.openxmlformats.org/package/2006/relationships"><Relationship Id="rId1" Type="http://schemas.openxmlformats.org/officeDocument/2006/relationships/oleObject" Target="file:////All%20My%20Stuff/Datasets/Datasets17/To%20transfer/spearn.xls" TargetMode="External"/></Relationships>
</file>

<file path=ppt/charts/_rels/chart3.xml.rels><?xml version="1.0" encoding="UTF-8" standalone="yes"?>
<Relationships xmlns="http://schemas.openxmlformats.org/package/2006/relationships"><Relationship Id="rId1" Type="http://schemas.openxmlformats.org/officeDocument/2006/relationships/oleObject" Target="file:////All%20My%20Stuff/AppldCF4ed/Chapter%2011/Div&amp;StockBuybacks.xls" TargetMode="External"/></Relationships>
</file>

<file path=ppt/charts/_rels/chart4.xml.rels><?xml version="1.0" encoding="UTF-8" standalone="yes"?>
<Relationships xmlns="http://schemas.openxmlformats.org/package/2006/relationships"><Relationship Id="rId3" Type="http://schemas.openxmlformats.org/officeDocument/2006/relationships/oleObject" Target="file:////All%20My%20Stuff/Datasets/Datasets17/Global/Payout%20Ratio%20Histogram.xlsx" TargetMode="External"/><Relationship Id="rId4" Type="http://schemas.openxmlformats.org/officeDocument/2006/relationships/chartUserShapes" Target="../drawings/drawing1.xml"/><Relationship Id="rId1" Type="http://schemas.microsoft.com/office/2011/relationships/chartStyle" Target="style1.xml"/><Relationship Id="rId2" Type="http://schemas.microsoft.com/office/2011/relationships/chartColorStyle" Target="colors1.xml"/></Relationships>
</file>

<file path=ppt/charts/_rels/chart5.xml.rels><?xml version="1.0" encoding="UTF-8" standalone="yes"?>
<Relationships xmlns="http://schemas.openxmlformats.org/package/2006/relationships"><Relationship Id="rId3" Type="http://schemas.openxmlformats.org/officeDocument/2006/relationships/oleObject" Target="file:////All%20My%20Stuff/Datasets/Datasets17/Global/Div%20Yield%20Histogram.xlsx" TargetMode="External"/><Relationship Id="rId4" Type="http://schemas.openxmlformats.org/officeDocument/2006/relationships/chartUserShapes" Target="../drawings/drawing2.xml"/><Relationship Id="rId1" Type="http://schemas.microsoft.com/office/2011/relationships/chartStyle" Target="style2.xml"/><Relationship Id="rId2" Type="http://schemas.microsoft.com/office/2011/relationships/chartColorStyle" Target="colors2.xml"/></Relationships>
</file>

<file path=ppt/charts/_rels/chart6.xml.rels><?xml version="1.0" encoding="UTF-8" standalone="yes"?>
<Relationships xmlns="http://schemas.openxmlformats.org/package/2006/relationships"><Relationship Id="rId1" Type="http://schemas.openxmlformats.org/officeDocument/2006/relationships/themeOverride" Target="../theme/themeOverride1.xml"/><Relationship Id="rId2" Type="http://schemas.openxmlformats.org/officeDocument/2006/relationships/oleObject" Target="Travelling%20HD:All%20My%20Stuff:AppldCF4ed:Chapter%2010:DividendsbyGrowthClass.xlsx" TargetMode="External"/></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18"/>
    </mc:Choice>
    <mc:Fallback>
      <c:style val="18"/>
    </mc:Fallback>
  </mc:AlternateContent>
  <c:chart>
    <c:title>
      <c:tx>
        <c:rich>
          <a:bodyPr/>
          <a:lstStyle/>
          <a:p>
            <a:pPr>
              <a:defRPr/>
            </a:pPr>
            <a:r>
              <a:rPr lang="en-US" sz="1400" b="0" i="1" baseline="0" dirty="0" smtClean="0"/>
              <a:t>Dividend </a:t>
            </a:r>
            <a:r>
              <a:rPr lang="en-US" sz="1400" b="0" i="1" baseline="0" dirty="0"/>
              <a:t>Changes at US companies</a:t>
            </a:r>
            <a:endParaRPr lang="en-US" sz="1400" b="0" i="1" dirty="0"/>
          </a:p>
        </c:rich>
      </c:tx>
      <c:layout/>
      <c:overlay val="0"/>
    </c:title>
    <c:autoTitleDeleted val="0"/>
    <c:view3D>
      <c:rotX val="15"/>
      <c:rotY val="20"/>
      <c:rAngAx val="1"/>
    </c:view3D>
    <c:floor>
      <c:thickness val="0"/>
    </c:floor>
    <c:sideWall>
      <c:thickness val="0"/>
    </c:sideWall>
    <c:backWall>
      <c:thickness val="0"/>
    </c:backWall>
    <c:plotArea>
      <c:layout/>
      <c:bar3DChart>
        <c:barDir val="col"/>
        <c:grouping val="clustered"/>
        <c:varyColors val="0"/>
        <c:ser>
          <c:idx val="1"/>
          <c:order val="0"/>
          <c:tx>
            <c:strRef>
              <c:f>Sheet1!$B$1</c:f>
              <c:strCache>
                <c:ptCount val="1"/>
                <c:pt idx="0">
                  <c:v>Increase</c:v>
                </c:pt>
              </c:strCache>
            </c:strRef>
          </c:tx>
          <c:invertIfNegative val="0"/>
          <c:cat>
            <c:numRef>
              <c:f>Sheet1!$A$2:$A$30</c:f>
              <c:numCache>
                <c:formatCode>General</c:formatCode>
                <c:ptCount val="29"/>
                <c:pt idx="0">
                  <c:v>1988.0</c:v>
                </c:pt>
                <c:pt idx="1">
                  <c:v>1989.0</c:v>
                </c:pt>
                <c:pt idx="2">
                  <c:v>1990.0</c:v>
                </c:pt>
                <c:pt idx="3">
                  <c:v>1991.0</c:v>
                </c:pt>
                <c:pt idx="4">
                  <c:v>1992.0</c:v>
                </c:pt>
                <c:pt idx="5">
                  <c:v>1993.0</c:v>
                </c:pt>
                <c:pt idx="6">
                  <c:v>1994.0</c:v>
                </c:pt>
                <c:pt idx="7">
                  <c:v>1995.0</c:v>
                </c:pt>
                <c:pt idx="8">
                  <c:v>1996.0</c:v>
                </c:pt>
                <c:pt idx="9">
                  <c:v>1997.0</c:v>
                </c:pt>
                <c:pt idx="10">
                  <c:v>1998.0</c:v>
                </c:pt>
                <c:pt idx="11">
                  <c:v>1999.0</c:v>
                </c:pt>
                <c:pt idx="12">
                  <c:v>2000.0</c:v>
                </c:pt>
                <c:pt idx="13">
                  <c:v>2001.0</c:v>
                </c:pt>
                <c:pt idx="14">
                  <c:v>2002.0</c:v>
                </c:pt>
                <c:pt idx="15">
                  <c:v>2003.0</c:v>
                </c:pt>
                <c:pt idx="16">
                  <c:v>2004.0</c:v>
                </c:pt>
                <c:pt idx="17">
                  <c:v>2005.0</c:v>
                </c:pt>
                <c:pt idx="18">
                  <c:v>2006.0</c:v>
                </c:pt>
                <c:pt idx="19">
                  <c:v>2007.0</c:v>
                </c:pt>
                <c:pt idx="20">
                  <c:v>2008.0</c:v>
                </c:pt>
                <c:pt idx="21">
                  <c:v>2009.0</c:v>
                </c:pt>
                <c:pt idx="22">
                  <c:v>2010.0</c:v>
                </c:pt>
                <c:pt idx="23">
                  <c:v>2011.0</c:v>
                </c:pt>
                <c:pt idx="24">
                  <c:v>2012.0</c:v>
                </c:pt>
                <c:pt idx="25">
                  <c:v>2013.0</c:v>
                </c:pt>
                <c:pt idx="26">
                  <c:v>2014.0</c:v>
                </c:pt>
                <c:pt idx="27">
                  <c:v>2015.0</c:v>
                </c:pt>
                <c:pt idx="28">
                  <c:v>2016.0</c:v>
                </c:pt>
              </c:numCache>
            </c:numRef>
          </c:cat>
          <c:val>
            <c:numRef>
              <c:f>Sheet1!$B$2:$B$30</c:f>
              <c:numCache>
                <c:formatCode>0.00%</c:formatCode>
                <c:ptCount val="29"/>
                <c:pt idx="0">
                  <c:v>0.36</c:v>
                </c:pt>
                <c:pt idx="1">
                  <c:v>0.34</c:v>
                </c:pt>
                <c:pt idx="2">
                  <c:v>0.32</c:v>
                </c:pt>
                <c:pt idx="3">
                  <c:v>0.26</c:v>
                </c:pt>
                <c:pt idx="4">
                  <c:v>0.28</c:v>
                </c:pt>
                <c:pt idx="5">
                  <c:v>0.27</c:v>
                </c:pt>
                <c:pt idx="6">
                  <c:v>0.29</c:v>
                </c:pt>
                <c:pt idx="7">
                  <c:v>0.3</c:v>
                </c:pt>
                <c:pt idx="8">
                  <c:v>0.285</c:v>
                </c:pt>
                <c:pt idx="9">
                  <c:v>0.27</c:v>
                </c:pt>
                <c:pt idx="10">
                  <c:v>0.26</c:v>
                </c:pt>
                <c:pt idx="11">
                  <c:v>0.24</c:v>
                </c:pt>
                <c:pt idx="12">
                  <c:v>0.22</c:v>
                </c:pt>
                <c:pt idx="13">
                  <c:v>0.21</c:v>
                </c:pt>
                <c:pt idx="14">
                  <c:v>0.24</c:v>
                </c:pt>
                <c:pt idx="15">
                  <c:v>0.305</c:v>
                </c:pt>
                <c:pt idx="16">
                  <c:v>0.33</c:v>
                </c:pt>
                <c:pt idx="17">
                  <c:v>0.335</c:v>
                </c:pt>
                <c:pt idx="18">
                  <c:v>0.35</c:v>
                </c:pt>
                <c:pt idx="19">
                  <c:v>0.32</c:v>
                </c:pt>
                <c:pt idx="20">
                  <c:v>0.24</c:v>
                </c:pt>
                <c:pt idx="21">
                  <c:v>0.23</c:v>
                </c:pt>
                <c:pt idx="22">
                  <c:v>0.28</c:v>
                </c:pt>
                <c:pt idx="23">
                  <c:v>0.3</c:v>
                </c:pt>
                <c:pt idx="24">
                  <c:v>0.31</c:v>
                </c:pt>
                <c:pt idx="25">
                  <c:v>0.34</c:v>
                </c:pt>
                <c:pt idx="26">
                  <c:v>0.32</c:v>
                </c:pt>
                <c:pt idx="27">
                  <c:v>0.31</c:v>
                </c:pt>
                <c:pt idx="28">
                  <c:v>0.32</c:v>
                </c:pt>
              </c:numCache>
            </c:numRef>
          </c:val>
        </c:ser>
        <c:ser>
          <c:idx val="2"/>
          <c:order val="1"/>
          <c:tx>
            <c:strRef>
              <c:f>Sheet1!$C$1</c:f>
              <c:strCache>
                <c:ptCount val="1"/>
                <c:pt idx="0">
                  <c:v>Decrease</c:v>
                </c:pt>
              </c:strCache>
            </c:strRef>
          </c:tx>
          <c:invertIfNegative val="0"/>
          <c:cat>
            <c:numRef>
              <c:f>Sheet1!$A$2:$A$30</c:f>
              <c:numCache>
                <c:formatCode>General</c:formatCode>
                <c:ptCount val="29"/>
                <c:pt idx="0">
                  <c:v>1988.0</c:v>
                </c:pt>
                <c:pt idx="1">
                  <c:v>1989.0</c:v>
                </c:pt>
                <c:pt idx="2">
                  <c:v>1990.0</c:v>
                </c:pt>
                <c:pt idx="3">
                  <c:v>1991.0</c:v>
                </c:pt>
                <c:pt idx="4">
                  <c:v>1992.0</c:v>
                </c:pt>
                <c:pt idx="5">
                  <c:v>1993.0</c:v>
                </c:pt>
                <c:pt idx="6">
                  <c:v>1994.0</c:v>
                </c:pt>
                <c:pt idx="7">
                  <c:v>1995.0</c:v>
                </c:pt>
                <c:pt idx="8">
                  <c:v>1996.0</c:v>
                </c:pt>
                <c:pt idx="9">
                  <c:v>1997.0</c:v>
                </c:pt>
                <c:pt idx="10">
                  <c:v>1998.0</c:v>
                </c:pt>
                <c:pt idx="11">
                  <c:v>1999.0</c:v>
                </c:pt>
                <c:pt idx="12">
                  <c:v>2000.0</c:v>
                </c:pt>
                <c:pt idx="13">
                  <c:v>2001.0</c:v>
                </c:pt>
                <c:pt idx="14">
                  <c:v>2002.0</c:v>
                </c:pt>
                <c:pt idx="15">
                  <c:v>2003.0</c:v>
                </c:pt>
                <c:pt idx="16">
                  <c:v>2004.0</c:v>
                </c:pt>
                <c:pt idx="17">
                  <c:v>2005.0</c:v>
                </c:pt>
                <c:pt idx="18">
                  <c:v>2006.0</c:v>
                </c:pt>
                <c:pt idx="19">
                  <c:v>2007.0</c:v>
                </c:pt>
                <c:pt idx="20">
                  <c:v>2008.0</c:v>
                </c:pt>
                <c:pt idx="21">
                  <c:v>2009.0</c:v>
                </c:pt>
                <c:pt idx="22">
                  <c:v>2010.0</c:v>
                </c:pt>
                <c:pt idx="23">
                  <c:v>2011.0</c:v>
                </c:pt>
                <c:pt idx="24">
                  <c:v>2012.0</c:v>
                </c:pt>
                <c:pt idx="25">
                  <c:v>2013.0</c:v>
                </c:pt>
                <c:pt idx="26">
                  <c:v>2014.0</c:v>
                </c:pt>
                <c:pt idx="27">
                  <c:v>2015.0</c:v>
                </c:pt>
                <c:pt idx="28">
                  <c:v>2016.0</c:v>
                </c:pt>
              </c:numCache>
            </c:numRef>
          </c:cat>
          <c:val>
            <c:numRef>
              <c:f>Sheet1!$C$2:$C$30</c:f>
              <c:numCache>
                <c:formatCode>0.00%</c:formatCode>
                <c:ptCount val="29"/>
                <c:pt idx="0">
                  <c:v>0.06</c:v>
                </c:pt>
                <c:pt idx="1">
                  <c:v>0.075</c:v>
                </c:pt>
                <c:pt idx="2">
                  <c:v>0.085</c:v>
                </c:pt>
                <c:pt idx="3">
                  <c:v>0.11</c:v>
                </c:pt>
                <c:pt idx="4">
                  <c:v>0.08</c:v>
                </c:pt>
                <c:pt idx="5">
                  <c:v>0.06</c:v>
                </c:pt>
                <c:pt idx="6">
                  <c:v>0.045</c:v>
                </c:pt>
                <c:pt idx="7">
                  <c:v>0.035</c:v>
                </c:pt>
                <c:pt idx="8">
                  <c:v>0.04</c:v>
                </c:pt>
                <c:pt idx="9">
                  <c:v>0.04</c:v>
                </c:pt>
                <c:pt idx="10">
                  <c:v>0.05</c:v>
                </c:pt>
                <c:pt idx="11">
                  <c:v>0.055</c:v>
                </c:pt>
                <c:pt idx="12">
                  <c:v>0.05</c:v>
                </c:pt>
                <c:pt idx="13">
                  <c:v>0.08</c:v>
                </c:pt>
                <c:pt idx="14">
                  <c:v>0.07</c:v>
                </c:pt>
                <c:pt idx="15">
                  <c:v>0.045</c:v>
                </c:pt>
                <c:pt idx="16">
                  <c:v>0.03</c:v>
                </c:pt>
                <c:pt idx="17">
                  <c:v>0.05</c:v>
                </c:pt>
                <c:pt idx="18">
                  <c:v>0.05</c:v>
                </c:pt>
                <c:pt idx="19">
                  <c:v>0.06</c:v>
                </c:pt>
                <c:pt idx="20">
                  <c:v>0.09</c:v>
                </c:pt>
                <c:pt idx="21">
                  <c:v>0.12</c:v>
                </c:pt>
                <c:pt idx="22">
                  <c:v>0.08</c:v>
                </c:pt>
                <c:pt idx="23">
                  <c:v>0.06</c:v>
                </c:pt>
                <c:pt idx="24">
                  <c:v>0.055</c:v>
                </c:pt>
                <c:pt idx="25">
                  <c:v>0.05</c:v>
                </c:pt>
                <c:pt idx="26">
                  <c:v>0.06</c:v>
                </c:pt>
                <c:pt idx="27">
                  <c:v>0.075</c:v>
                </c:pt>
                <c:pt idx="28">
                  <c:v>0.08</c:v>
                </c:pt>
              </c:numCache>
            </c:numRef>
          </c:val>
        </c:ser>
        <c:ser>
          <c:idx val="3"/>
          <c:order val="2"/>
          <c:tx>
            <c:strRef>
              <c:f>Sheet1!$D$1</c:f>
              <c:strCache>
                <c:ptCount val="1"/>
                <c:pt idx="0">
                  <c:v>No change</c:v>
                </c:pt>
              </c:strCache>
            </c:strRef>
          </c:tx>
          <c:invertIfNegative val="0"/>
          <c:cat>
            <c:numRef>
              <c:f>Sheet1!$A$2:$A$30</c:f>
              <c:numCache>
                <c:formatCode>General</c:formatCode>
                <c:ptCount val="29"/>
                <c:pt idx="0">
                  <c:v>1988.0</c:v>
                </c:pt>
                <c:pt idx="1">
                  <c:v>1989.0</c:v>
                </c:pt>
                <c:pt idx="2">
                  <c:v>1990.0</c:v>
                </c:pt>
                <c:pt idx="3">
                  <c:v>1991.0</c:v>
                </c:pt>
                <c:pt idx="4">
                  <c:v>1992.0</c:v>
                </c:pt>
                <c:pt idx="5">
                  <c:v>1993.0</c:v>
                </c:pt>
                <c:pt idx="6">
                  <c:v>1994.0</c:v>
                </c:pt>
                <c:pt idx="7">
                  <c:v>1995.0</c:v>
                </c:pt>
                <c:pt idx="8">
                  <c:v>1996.0</c:v>
                </c:pt>
                <c:pt idx="9">
                  <c:v>1997.0</c:v>
                </c:pt>
                <c:pt idx="10">
                  <c:v>1998.0</c:v>
                </c:pt>
                <c:pt idx="11">
                  <c:v>1999.0</c:v>
                </c:pt>
                <c:pt idx="12">
                  <c:v>2000.0</c:v>
                </c:pt>
                <c:pt idx="13">
                  <c:v>2001.0</c:v>
                </c:pt>
                <c:pt idx="14">
                  <c:v>2002.0</c:v>
                </c:pt>
                <c:pt idx="15">
                  <c:v>2003.0</c:v>
                </c:pt>
                <c:pt idx="16">
                  <c:v>2004.0</c:v>
                </c:pt>
                <c:pt idx="17">
                  <c:v>2005.0</c:v>
                </c:pt>
                <c:pt idx="18">
                  <c:v>2006.0</c:v>
                </c:pt>
                <c:pt idx="19">
                  <c:v>2007.0</c:v>
                </c:pt>
                <c:pt idx="20">
                  <c:v>2008.0</c:v>
                </c:pt>
                <c:pt idx="21">
                  <c:v>2009.0</c:v>
                </c:pt>
                <c:pt idx="22">
                  <c:v>2010.0</c:v>
                </c:pt>
                <c:pt idx="23">
                  <c:v>2011.0</c:v>
                </c:pt>
                <c:pt idx="24">
                  <c:v>2012.0</c:v>
                </c:pt>
                <c:pt idx="25">
                  <c:v>2013.0</c:v>
                </c:pt>
                <c:pt idx="26">
                  <c:v>2014.0</c:v>
                </c:pt>
                <c:pt idx="27">
                  <c:v>2015.0</c:v>
                </c:pt>
                <c:pt idx="28">
                  <c:v>2016.0</c:v>
                </c:pt>
              </c:numCache>
            </c:numRef>
          </c:cat>
          <c:val>
            <c:numRef>
              <c:f>Sheet1!$D$2:$D$30</c:f>
              <c:numCache>
                <c:formatCode>0.00%</c:formatCode>
                <c:ptCount val="29"/>
                <c:pt idx="0">
                  <c:v>0.58</c:v>
                </c:pt>
                <c:pt idx="1">
                  <c:v>0.585</c:v>
                </c:pt>
                <c:pt idx="2">
                  <c:v>0.595</c:v>
                </c:pt>
                <c:pt idx="3">
                  <c:v>0.63</c:v>
                </c:pt>
                <c:pt idx="4">
                  <c:v>0.64</c:v>
                </c:pt>
                <c:pt idx="5">
                  <c:v>0.67</c:v>
                </c:pt>
                <c:pt idx="6">
                  <c:v>0.665</c:v>
                </c:pt>
                <c:pt idx="7">
                  <c:v>0.665</c:v>
                </c:pt>
                <c:pt idx="8">
                  <c:v>0.675</c:v>
                </c:pt>
                <c:pt idx="9">
                  <c:v>0.69</c:v>
                </c:pt>
                <c:pt idx="10">
                  <c:v>0.69</c:v>
                </c:pt>
                <c:pt idx="11">
                  <c:v>0.705</c:v>
                </c:pt>
                <c:pt idx="12">
                  <c:v>0.73</c:v>
                </c:pt>
                <c:pt idx="13">
                  <c:v>0.71</c:v>
                </c:pt>
                <c:pt idx="14">
                  <c:v>0.69</c:v>
                </c:pt>
                <c:pt idx="15">
                  <c:v>0.65</c:v>
                </c:pt>
                <c:pt idx="16">
                  <c:v>0.64</c:v>
                </c:pt>
                <c:pt idx="17">
                  <c:v>0.615</c:v>
                </c:pt>
                <c:pt idx="18">
                  <c:v>0.6</c:v>
                </c:pt>
                <c:pt idx="19">
                  <c:v>0.62</c:v>
                </c:pt>
                <c:pt idx="20">
                  <c:v>0.67</c:v>
                </c:pt>
                <c:pt idx="21">
                  <c:v>0.65</c:v>
                </c:pt>
                <c:pt idx="22">
                  <c:v>0.64</c:v>
                </c:pt>
                <c:pt idx="23">
                  <c:v>0.64</c:v>
                </c:pt>
                <c:pt idx="24">
                  <c:v>0.635</c:v>
                </c:pt>
                <c:pt idx="25">
                  <c:v>0.61</c:v>
                </c:pt>
                <c:pt idx="26">
                  <c:v>0.62</c:v>
                </c:pt>
                <c:pt idx="27">
                  <c:v>0.615</c:v>
                </c:pt>
                <c:pt idx="28">
                  <c:v>0.6</c:v>
                </c:pt>
              </c:numCache>
            </c:numRef>
          </c:val>
        </c:ser>
        <c:dLbls>
          <c:showLegendKey val="0"/>
          <c:showVal val="0"/>
          <c:showCatName val="0"/>
          <c:showSerName val="0"/>
          <c:showPercent val="0"/>
          <c:showBubbleSize val="0"/>
        </c:dLbls>
        <c:gapWidth val="150"/>
        <c:shape val="box"/>
        <c:axId val="1150074576"/>
        <c:axId val="1146120320"/>
        <c:axId val="0"/>
      </c:bar3DChart>
      <c:catAx>
        <c:axId val="1150074576"/>
        <c:scaling>
          <c:orientation val="minMax"/>
        </c:scaling>
        <c:delete val="0"/>
        <c:axPos val="b"/>
        <c:numFmt formatCode="General" sourceLinked="1"/>
        <c:majorTickMark val="out"/>
        <c:minorTickMark val="none"/>
        <c:tickLblPos val="nextTo"/>
        <c:crossAx val="1146120320"/>
        <c:crosses val="autoZero"/>
        <c:auto val="1"/>
        <c:lblAlgn val="ctr"/>
        <c:lblOffset val="100"/>
        <c:noMultiLvlLbl val="0"/>
      </c:catAx>
      <c:valAx>
        <c:axId val="1146120320"/>
        <c:scaling>
          <c:orientation val="minMax"/>
        </c:scaling>
        <c:delete val="0"/>
        <c:axPos val="l"/>
        <c:majorGridlines/>
        <c:numFmt formatCode="0.00%" sourceLinked="1"/>
        <c:majorTickMark val="out"/>
        <c:minorTickMark val="none"/>
        <c:tickLblPos val="nextTo"/>
        <c:crossAx val="1150074576"/>
        <c:crosses val="autoZero"/>
        <c:crossBetween val="between"/>
      </c:valAx>
    </c:plotArea>
    <c:legend>
      <c:legendPos val="r"/>
      <c:layout/>
      <c:overlay val="0"/>
    </c:legend>
    <c:plotVisOnly val="1"/>
    <c:dispBlanksAs val="gap"/>
    <c:showDLblsOverMax val="0"/>
  </c:chart>
  <c:externalData r:id="rId1">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c:date1904 val="1"/>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400" b="0" i="1" u="none" strike="noStrike" kern="1200" baseline="0">
                <a:solidFill>
                  <a:schemeClr val="tx1"/>
                </a:solidFill>
                <a:latin typeface="+mn-lt"/>
                <a:ea typeface="+mn-ea"/>
                <a:cs typeface="+mn-cs"/>
              </a:defRPr>
            </a:pPr>
            <a:r>
              <a:rPr lang="en-US" sz="1400" b="0" i="1"/>
              <a:t>S&amp;P 500: Dividends and Earnings - 1960 to 2016</a:t>
            </a:r>
          </a:p>
        </c:rich>
      </c:tx>
      <c:layout/>
      <c:overlay val="0"/>
      <c:spPr>
        <a:noFill/>
        <a:ln>
          <a:noFill/>
        </a:ln>
        <a:effectLst/>
      </c:spPr>
    </c:title>
    <c:autoTitleDeleted val="0"/>
    <c:plotArea>
      <c:layout/>
      <c:barChart>
        <c:barDir val="col"/>
        <c:grouping val="clustered"/>
        <c:varyColors val="0"/>
        <c:ser>
          <c:idx val="4"/>
          <c:order val="0"/>
          <c:tx>
            <c:strRef>
              <c:f>Sheet1!$E$8</c:f>
              <c:strCache>
                <c:ptCount val="1"/>
                <c:pt idx="0">
                  <c:v>Earnings</c:v>
                </c:pt>
              </c:strCache>
            </c:strRef>
          </c:tx>
          <c:spPr>
            <a:gradFill rotWithShape="1">
              <a:gsLst>
                <a:gs pos="0">
                  <a:schemeClr val="accent4">
                    <a:lumMod val="60000"/>
                    <a:tint val="100000"/>
                    <a:shade val="100000"/>
                    <a:satMod val="130000"/>
                  </a:schemeClr>
                </a:gs>
                <a:gs pos="100000">
                  <a:schemeClr val="accent4">
                    <a:lumMod val="60000"/>
                    <a:tint val="50000"/>
                    <a:shade val="100000"/>
                    <a:satMod val="350000"/>
                  </a:schemeClr>
                </a:gs>
              </a:gsLst>
              <a:lin ang="16200000" scaled="0"/>
            </a:gradFill>
            <a:ln>
              <a:noFill/>
            </a:ln>
            <a:effectLst>
              <a:outerShdw blurRad="40000" dist="23000" dir="5400000" rotWithShape="0">
                <a:srgbClr val="000000">
                  <a:alpha val="35000"/>
                </a:srgbClr>
              </a:outerShdw>
            </a:effectLst>
          </c:spPr>
          <c:invertIfNegative val="0"/>
          <c:cat>
            <c:numRef>
              <c:f>Sheet1!$A$9:$A$65</c:f>
              <c:numCache>
                <c:formatCode>General</c:formatCode>
                <c:ptCount val="57"/>
                <c:pt idx="0">
                  <c:v>1960.0</c:v>
                </c:pt>
                <c:pt idx="1">
                  <c:v>1961.0</c:v>
                </c:pt>
                <c:pt idx="2">
                  <c:v>1962.0</c:v>
                </c:pt>
                <c:pt idx="3">
                  <c:v>1963.0</c:v>
                </c:pt>
                <c:pt idx="4">
                  <c:v>1964.0</c:v>
                </c:pt>
                <c:pt idx="5">
                  <c:v>1965.0</c:v>
                </c:pt>
                <c:pt idx="6">
                  <c:v>1966.0</c:v>
                </c:pt>
                <c:pt idx="7">
                  <c:v>1967.0</c:v>
                </c:pt>
                <c:pt idx="8">
                  <c:v>1968.0</c:v>
                </c:pt>
                <c:pt idx="9">
                  <c:v>1969.0</c:v>
                </c:pt>
                <c:pt idx="10">
                  <c:v>1970.0</c:v>
                </c:pt>
                <c:pt idx="11">
                  <c:v>1971.0</c:v>
                </c:pt>
                <c:pt idx="12">
                  <c:v>1972.0</c:v>
                </c:pt>
                <c:pt idx="13">
                  <c:v>1973.0</c:v>
                </c:pt>
                <c:pt idx="14">
                  <c:v>1974.0</c:v>
                </c:pt>
                <c:pt idx="15">
                  <c:v>1975.0</c:v>
                </c:pt>
                <c:pt idx="16">
                  <c:v>1976.0</c:v>
                </c:pt>
                <c:pt idx="17">
                  <c:v>1977.0</c:v>
                </c:pt>
                <c:pt idx="18">
                  <c:v>1978.0</c:v>
                </c:pt>
                <c:pt idx="19">
                  <c:v>1979.0</c:v>
                </c:pt>
                <c:pt idx="20">
                  <c:v>1980.0</c:v>
                </c:pt>
                <c:pt idx="21">
                  <c:v>1981.0</c:v>
                </c:pt>
                <c:pt idx="22">
                  <c:v>1982.0</c:v>
                </c:pt>
                <c:pt idx="23">
                  <c:v>1983.0</c:v>
                </c:pt>
                <c:pt idx="24">
                  <c:v>1984.0</c:v>
                </c:pt>
                <c:pt idx="25">
                  <c:v>1985.0</c:v>
                </c:pt>
                <c:pt idx="26">
                  <c:v>1986.0</c:v>
                </c:pt>
                <c:pt idx="27">
                  <c:v>1987.0</c:v>
                </c:pt>
                <c:pt idx="28">
                  <c:v>1988.0</c:v>
                </c:pt>
                <c:pt idx="29">
                  <c:v>1989.0</c:v>
                </c:pt>
                <c:pt idx="30">
                  <c:v>1990.0</c:v>
                </c:pt>
                <c:pt idx="31">
                  <c:v>1991.0</c:v>
                </c:pt>
                <c:pt idx="32">
                  <c:v>1992.0</c:v>
                </c:pt>
                <c:pt idx="33">
                  <c:v>1993.0</c:v>
                </c:pt>
                <c:pt idx="34">
                  <c:v>1994.0</c:v>
                </c:pt>
                <c:pt idx="35">
                  <c:v>1995.0</c:v>
                </c:pt>
                <c:pt idx="36">
                  <c:v>1996.0</c:v>
                </c:pt>
                <c:pt idx="37">
                  <c:v>1997.0</c:v>
                </c:pt>
                <c:pt idx="38">
                  <c:v>1998.0</c:v>
                </c:pt>
                <c:pt idx="39">
                  <c:v>1999.0</c:v>
                </c:pt>
                <c:pt idx="40">
                  <c:v>2000.0</c:v>
                </c:pt>
                <c:pt idx="41">
                  <c:v>2001.0</c:v>
                </c:pt>
                <c:pt idx="42">
                  <c:v>2002.0</c:v>
                </c:pt>
                <c:pt idx="43">
                  <c:v>2003.0</c:v>
                </c:pt>
                <c:pt idx="44">
                  <c:v>2004.0</c:v>
                </c:pt>
                <c:pt idx="45">
                  <c:v>2005.0</c:v>
                </c:pt>
                <c:pt idx="46">
                  <c:v>2006.0</c:v>
                </c:pt>
                <c:pt idx="47">
                  <c:v>2007.0</c:v>
                </c:pt>
                <c:pt idx="48">
                  <c:v>2008.0</c:v>
                </c:pt>
                <c:pt idx="49">
                  <c:v>2009.0</c:v>
                </c:pt>
                <c:pt idx="50">
                  <c:v>2010.0</c:v>
                </c:pt>
                <c:pt idx="51" formatCode="0">
                  <c:v>2011.0</c:v>
                </c:pt>
                <c:pt idx="52">
                  <c:v>2012.0</c:v>
                </c:pt>
                <c:pt idx="53">
                  <c:v>2013.0</c:v>
                </c:pt>
                <c:pt idx="54" formatCode="0">
                  <c:v>2014.0</c:v>
                </c:pt>
                <c:pt idx="55" formatCode="0">
                  <c:v>2015.0</c:v>
                </c:pt>
                <c:pt idx="56">
                  <c:v>2016.0</c:v>
                </c:pt>
              </c:numCache>
            </c:numRef>
          </c:cat>
          <c:val>
            <c:numRef>
              <c:f>Sheet1!$E$9:$E$65</c:f>
              <c:numCache>
                <c:formatCode>0.00</c:formatCode>
                <c:ptCount val="57"/>
                <c:pt idx="0">
                  <c:v>3.103074</c:v>
                </c:pt>
                <c:pt idx="1">
                  <c:v>3.370004999999999</c:v>
                </c:pt>
                <c:pt idx="2">
                  <c:v>3.66611</c:v>
                </c:pt>
                <c:pt idx="3">
                  <c:v>4.133602</c:v>
                </c:pt>
                <c:pt idx="4">
                  <c:v>4.762949999999995</c:v>
                </c:pt>
                <c:pt idx="5">
                  <c:v>5.296239</c:v>
                </c:pt>
                <c:pt idx="6">
                  <c:v>5.414242</c:v>
                </c:pt>
                <c:pt idx="7">
                  <c:v>5.460202</c:v>
                </c:pt>
                <c:pt idx="8">
                  <c:v>5.72268599999999</c:v>
                </c:pt>
                <c:pt idx="9">
                  <c:v>6.103578</c:v>
                </c:pt>
                <c:pt idx="10">
                  <c:v>5.51057</c:v>
                </c:pt>
                <c:pt idx="11">
                  <c:v>5.574113999999994</c:v>
                </c:pt>
                <c:pt idx="12">
                  <c:v>6.174014999999986</c:v>
                </c:pt>
                <c:pt idx="13">
                  <c:v>7.96008</c:v>
                </c:pt>
                <c:pt idx="14">
                  <c:v>9.351584</c:v>
                </c:pt>
                <c:pt idx="15">
                  <c:v>7.711245</c:v>
                </c:pt>
                <c:pt idx="16">
                  <c:v>9.746621999999998</c:v>
                </c:pt>
                <c:pt idx="17">
                  <c:v>10.86993</c:v>
                </c:pt>
                <c:pt idx="18">
                  <c:v>11.638921</c:v>
                </c:pt>
                <c:pt idx="19">
                  <c:v>14.550312</c:v>
                </c:pt>
                <c:pt idx="20">
                  <c:v>14.987904</c:v>
                </c:pt>
                <c:pt idx="21">
                  <c:v>15.183945</c:v>
                </c:pt>
                <c:pt idx="22">
                  <c:v>13.824912</c:v>
                </c:pt>
                <c:pt idx="23">
                  <c:v>13.293358</c:v>
                </c:pt>
                <c:pt idx="24">
                  <c:v>16.841068</c:v>
                </c:pt>
                <c:pt idx="25">
                  <c:v>15.676976</c:v>
                </c:pt>
                <c:pt idx="26">
                  <c:v>14.433332</c:v>
                </c:pt>
                <c:pt idx="27">
                  <c:v>16.035492</c:v>
                </c:pt>
                <c:pt idx="28">
                  <c:v>24.12</c:v>
                </c:pt>
                <c:pt idx="29">
                  <c:v>24.32</c:v>
                </c:pt>
                <c:pt idx="30">
                  <c:v>22.65</c:v>
                </c:pt>
                <c:pt idx="31">
                  <c:v>19.3</c:v>
                </c:pt>
                <c:pt idx="32">
                  <c:v>20.87</c:v>
                </c:pt>
                <c:pt idx="33">
                  <c:v>26.9</c:v>
                </c:pt>
                <c:pt idx="34">
                  <c:v>31.75</c:v>
                </c:pt>
                <c:pt idx="35">
                  <c:v>37.7</c:v>
                </c:pt>
                <c:pt idx="36">
                  <c:v>40.63</c:v>
                </c:pt>
                <c:pt idx="37">
                  <c:v>44.09</c:v>
                </c:pt>
                <c:pt idx="38">
                  <c:v>44.27</c:v>
                </c:pt>
                <c:pt idx="39">
                  <c:v>51.68</c:v>
                </c:pt>
                <c:pt idx="40">
                  <c:v>56.13</c:v>
                </c:pt>
                <c:pt idx="41">
                  <c:v>38.85</c:v>
                </c:pt>
                <c:pt idx="42" formatCode="General">
                  <c:v>46.04</c:v>
                </c:pt>
                <c:pt idx="43" formatCode="General">
                  <c:v>54.69</c:v>
                </c:pt>
                <c:pt idx="44" formatCode="General">
                  <c:v>67.68000000000001</c:v>
                </c:pt>
                <c:pt idx="45" formatCode="General">
                  <c:v>76.45</c:v>
                </c:pt>
                <c:pt idx="46" formatCode="General">
                  <c:v>87.72</c:v>
                </c:pt>
                <c:pt idx="47" formatCode="General">
                  <c:v>82.54</c:v>
                </c:pt>
                <c:pt idx="48">
                  <c:v>49.51</c:v>
                </c:pt>
                <c:pt idx="49" formatCode="General">
                  <c:v>56.86</c:v>
                </c:pt>
                <c:pt idx="50" formatCode="General">
                  <c:v>83.77</c:v>
                </c:pt>
                <c:pt idx="51">
                  <c:v>96.44</c:v>
                </c:pt>
                <c:pt idx="52" formatCode="General">
                  <c:v>96.82</c:v>
                </c:pt>
                <c:pt idx="53" formatCode="General">
                  <c:v>107.3</c:v>
                </c:pt>
                <c:pt idx="54">
                  <c:v>113.01</c:v>
                </c:pt>
                <c:pt idx="55">
                  <c:v>106.32</c:v>
                </c:pt>
                <c:pt idx="56">
                  <c:v>108.86</c:v>
                </c:pt>
              </c:numCache>
            </c:numRef>
          </c:val>
        </c:ser>
        <c:ser>
          <c:idx val="5"/>
          <c:order val="1"/>
          <c:tx>
            <c:strRef>
              <c:f>Sheet1!$F$8</c:f>
              <c:strCache>
                <c:ptCount val="1"/>
                <c:pt idx="0">
                  <c:v>Dividends</c:v>
                </c:pt>
              </c:strCache>
            </c:strRef>
          </c:tx>
          <c:spPr>
            <a:gradFill rotWithShape="1">
              <a:gsLst>
                <a:gs pos="0">
                  <a:schemeClr val="accent6">
                    <a:lumMod val="60000"/>
                    <a:tint val="100000"/>
                    <a:shade val="100000"/>
                    <a:satMod val="130000"/>
                  </a:schemeClr>
                </a:gs>
                <a:gs pos="100000">
                  <a:schemeClr val="accent6">
                    <a:lumMod val="60000"/>
                    <a:tint val="50000"/>
                    <a:shade val="100000"/>
                    <a:satMod val="350000"/>
                  </a:schemeClr>
                </a:gs>
              </a:gsLst>
              <a:lin ang="16200000" scaled="0"/>
            </a:gradFill>
            <a:ln>
              <a:noFill/>
            </a:ln>
          </c:spPr>
          <c:invertIfNegative val="0"/>
          <c:cat>
            <c:numRef>
              <c:f>Sheet1!$A$9:$A$65</c:f>
              <c:numCache>
                <c:formatCode>General</c:formatCode>
                <c:ptCount val="57"/>
                <c:pt idx="0">
                  <c:v>1960.0</c:v>
                </c:pt>
                <c:pt idx="1">
                  <c:v>1961.0</c:v>
                </c:pt>
                <c:pt idx="2">
                  <c:v>1962.0</c:v>
                </c:pt>
                <c:pt idx="3">
                  <c:v>1963.0</c:v>
                </c:pt>
                <c:pt idx="4">
                  <c:v>1964.0</c:v>
                </c:pt>
                <c:pt idx="5">
                  <c:v>1965.0</c:v>
                </c:pt>
                <c:pt idx="6">
                  <c:v>1966.0</c:v>
                </c:pt>
                <c:pt idx="7">
                  <c:v>1967.0</c:v>
                </c:pt>
                <c:pt idx="8">
                  <c:v>1968.0</c:v>
                </c:pt>
                <c:pt idx="9">
                  <c:v>1969.0</c:v>
                </c:pt>
                <c:pt idx="10">
                  <c:v>1970.0</c:v>
                </c:pt>
                <c:pt idx="11">
                  <c:v>1971.0</c:v>
                </c:pt>
                <c:pt idx="12">
                  <c:v>1972.0</c:v>
                </c:pt>
                <c:pt idx="13">
                  <c:v>1973.0</c:v>
                </c:pt>
                <c:pt idx="14">
                  <c:v>1974.0</c:v>
                </c:pt>
                <c:pt idx="15">
                  <c:v>1975.0</c:v>
                </c:pt>
                <c:pt idx="16">
                  <c:v>1976.0</c:v>
                </c:pt>
                <c:pt idx="17">
                  <c:v>1977.0</c:v>
                </c:pt>
                <c:pt idx="18">
                  <c:v>1978.0</c:v>
                </c:pt>
                <c:pt idx="19">
                  <c:v>1979.0</c:v>
                </c:pt>
                <c:pt idx="20">
                  <c:v>1980.0</c:v>
                </c:pt>
                <c:pt idx="21">
                  <c:v>1981.0</c:v>
                </c:pt>
                <c:pt idx="22">
                  <c:v>1982.0</c:v>
                </c:pt>
                <c:pt idx="23">
                  <c:v>1983.0</c:v>
                </c:pt>
                <c:pt idx="24">
                  <c:v>1984.0</c:v>
                </c:pt>
                <c:pt idx="25">
                  <c:v>1985.0</c:v>
                </c:pt>
                <c:pt idx="26">
                  <c:v>1986.0</c:v>
                </c:pt>
                <c:pt idx="27">
                  <c:v>1987.0</c:v>
                </c:pt>
                <c:pt idx="28">
                  <c:v>1988.0</c:v>
                </c:pt>
                <c:pt idx="29">
                  <c:v>1989.0</c:v>
                </c:pt>
                <c:pt idx="30">
                  <c:v>1990.0</c:v>
                </c:pt>
                <c:pt idx="31">
                  <c:v>1991.0</c:v>
                </c:pt>
                <c:pt idx="32">
                  <c:v>1992.0</c:v>
                </c:pt>
                <c:pt idx="33">
                  <c:v>1993.0</c:v>
                </c:pt>
                <c:pt idx="34">
                  <c:v>1994.0</c:v>
                </c:pt>
                <c:pt idx="35">
                  <c:v>1995.0</c:v>
                </c:pt>
                <c:pt idx="36">
                  <c:v>1996.0</c:v>
                </c:pt>
                <c:pt idx="37">
                  <c:v>1997.0</c:v>
                </c:pt>
                <c:pt idx="38">
                  <c:v>1998.0</c:v>
                </c:pt>
                <c:pt idx="39">
                  <c:v>1999.0</c:v>
                </c:pt>
                <c:pt idx="40">
                  <c:v>2000.0</c:v>
                </c:pt>
                <c:pt idx="41">
                  <c:v>2001.0</c:v>
                </c:pt>
                <c:pt idx="42">
                  <c:v>2002.0</c:v>
                </c:pt>
                <c:pt idx="43">
                  <c:v>2003.0</c:v>
                </c:pt>
                <c:pt idx="44">
                  <c:v>2004.0</c:v>
                </c:pt>
                <c:pt idx="45">
                  <c:v>2005.0</c:v>
                </c:pt>
                <c:pt idx="46">
                  <c:v>2006.0</c:v>
                </c:pt>
                <c:pt idx="47">
                  <c:v>2007.0</c:v>
                </c:pt>
                <c:pt idx="48">
                  <c:v>2008.0</c:v>
                </c:pt>
                <c:pt idx="49">
                  <c:v>2009.0</c:v>
                </c:pt>
                <c:pt idx="50">
                  <c:v>2010.0</c:v>
                </c:pt>
                <c:pt idx="51" formatCode="0">
                  <c:v>2011.0</c:v>
                </c:pt>
                <c:pt idx="52">
                  <c:v>2012.0</c:v>
                </c:pt>
                <c:pt idx="53">
                  <c:v>2013.0</c:v>
                </c:pt>
                <c:pt idx="54" formatCode="0">
                  <c:v>2014.0</c:v>
                </c:pt>
                <c:pt idx="55" formatCode="0">
                  <c:v>2015.0</c:v>
                </c:pt>
                <c:pt idx="56">
                  <c:v>2016.0</c:v>
                </c:pt>
              </c:numCache>
            </c:numRef>
          </c:cat>
          <c:val>
            <c:numRef>
              <c:f>Sheet1!$F$9:$F$65</c:f>
              <c:numCache>
                <c:formatCode>0.00</c:formatCode>
                <c:ptCount val="57"/>
                <c:pt idx="0">
                  <c:v>1.981551</c:v>
                </c:pt>
                <c:pt idx="1">
                  <c:v>2.039175</c:v>
                </c:pt>
                <c:pt idx="2">
                  <c:v>2.1454</c:v>
                </c:pt>
                <c:pt idx="3">
                  <c:v>2.348126</c:v>
                </c:pt>
                <c:pt idx="4">
                  <c:v>2.584875</c:v>
                </c:pt>
                <c:pt idx="5">
                  <c:v>2.828358</c:v>
                </c:pt>
                <c:pt idx="6">
                  <c:v>2.883847</c:v>
                </c:pt>
                <c:pt idx="7">
                  <c:v>2.980923</c:v>
                </c:pt>
                <c:pt idx="8">
                  <c:v>3.043098</c:v>
                </c:pt>
                <c:pt idx="9">
                  <c:v>3.240512</c:v>
                </c:pt>
                <c:pt idx="10">
                  <c:v>3.18839</c:v>
                </c:pt>
                <c:pt idx="11">
                  <c:v>3.16479</c:v>
                </c:pt>
                <c:pt idx="12">
                  <c:v>3.18735</c:v>
                </c:pt>
                <c:pt idx="13">
                  <c:v>3.60935</c:v>
                </c:pt>
                <c:pt idx="14">
                  <c:v>3.722808</c:v>
                </c:pt>
                <c:pt idx="15">
                  <c:v>3.733866</c:v>
                </c:pt>
                <c:pt idx="16">
                  <c:v>4.223178</c:v>
                </c:pt>
                <c:pt idx="17">
                  <c:v>4.85961</c:v>
                </c:pt>
                <c:pt idx="18">
                  <c:v>5.180329</c:v>
                </c:pt>
                <c:pt idx="19">
                  <c:v>5.969082</c:v>
                </c:pt>
                <c:pt idx="20">
                  <c:v>6.435024</c:v>
                </c:pt>
                <c:pt idx="21">
                  <c:v>6.826034999999988</c:v>
                </c:pt>
                <c:pt idx="22">
                  <c:v>6.933551999999999</c:v>
                </c:pt>
                <c:pt idx="23">
                  <c:v>7.124975999999982</c:v>
                </c:pt>
                <c:pt idx="24">
                  <c:v>7.826832</c:v>
                </c:pt>
                <c:pt idx="25">
                  <c:v>8.197664</c:v>
                </c:pt>
                <c:pt idx="26">
                  <c:v>8.185346</c:v>
                </c:pt>
                <c:pt idx="27">
                  <c:v>9.166668000000001</c:v>
                </c:pt>
                <c:pt idx="28">
                  <c:v>10.220096</c:v>
                </c:pt>
                <c:pt idx="29">
                  <c:v>11.73288</c:v>
                </c:pt>
                <c:pt idx="30">
                  <c:v>12.350228</c:v>
                </c:pt>
                <c:pt idx="31">
                  <c:v>12.971499</c:v>
                </c:pt>
                <c:pt idx="32">
                  <c:v>12.63559</c:v>
                </c:pt>
                <c:pt idx="33">
                  <c:v>12.68744</c:v>
                </c:pt>
                <c:pt idx="34">
                  <c:v>13.364757</c:v>
                </c:pt>
                <c:pt idx="35">
                  <c:v>14.16639</c:v>
                </c:pt>
                <c:pt idx="36">
                  <c:v>14.888874</c:v>
                </c:pt>
                <c:pt idx="37">
                  <c:v>15.522</c:v>
                </c:pt>
                <c:pt idx="38">
                  <c:v>16.2</c:v>
                </c:pt>
                <c:pt idx="39">
                  <c:v>16.71184360108917</c:v>
                </c:pt>
                <c:pt idx="40">
                  <c:v>16.26845015151515</c:v>
                </c:pt>
                <c:pt idx="41">
                  <c:v>15.741</c:v>
                </c:pt>
                <c:pt idx="42" formatCode="General">
                  <c:v>16.08</c:v>
                </c:pt>
                <c:pt idx="43" formatCode="General">
                  <c:v>17.88</c:v>
                </c:pt>
                <c:pt idx="44" formatCode="General">
                  <c:v>19.407</c:v>
                </c:pt>
                <c:pt idx="45" formatCode="General">
                  <c:v>22.38</c:v>
                </c:pt>
                <c:pt idx="46" formatCode="General">
                  <c:v>25.05</c:v>
                </c:pt>
                <c:pt idx="47" formatCode="General">
                  <c:v>27.73</c:v>
                </c:pt>
                <c:pt idx="48">
                  <c:v>28.05</c:v>
                </c:pt>
                <c:pt idx="49" formatCode="General">
                  <c:v>22.31</c:v>
                </c:pt>
                <c:pt idx="50" formatCode="General">
                  <c:v>23.12</c:v>
                </c:pt>
                <c:pt idx="51">
                  <c:v>26.02</c:v>
                </c:pt>
                <c:pt idx="52" formatCode="General">
                  <c:v>30.44</c:v>
                </c:pt>
                <c:pt idx="53" formatCode="General">
                  <c:v>34.99</c:v>
                </c:pt>
                <c:pt idx="54">
                  <c:v>39.44</c:v>
                </c:pt>
                <c:pt idx="55">
                  <c:v>43.16</c:v>
                </c:pt>
                <c:pt idx="56">
                  <c:v>45.03</c:v>
                </c:pt>
              </c:numCache>
            </c:numRef>
          </c:val>
        </c:ser>
        <c:dLbls>
          <c:showLegendKey val="0"/>
          <c:showVal val="0"/>
          <c:showCatName val="0"/>
          <c:showSerName val="0"/>
          <c:showPercent val="0"/>
          <c:showBubbleSize val="0"/>
        </c:dLbls>
        <c:gapWidth val="150"/>
        <c:axId val="1146921136"/>
        <c:axId val="1144457504"/>
      </c:barChart>
      <c:lineChart>
        <c:grouping val="standard"/>
        <c:varyColors val="0"/>
        <c:ser>
          <c:idx val="0"/>
          <c:order val="2"/>
          <c:tx>
            <c:strRef>
              <c:f>Sheet1!$G$8</c:f>
              <c:strCache>
                <c:ptCount val="1"/>
                <c:pt idx="0">
                  <c:v>Payout Ratio</c:v>
                </c:pt>
              </c:strCache>
            </c:strRef>
          </c:tx>
          <c:spPr>
            <a:ln w="47625" cap="rnd" cmpd="sng" algn="ctr">
              <a:solidFill>
                <a:schemeClr val="accent2">
                  <a:shade val="95000"/>
                  <a:satMod val="105000"/>
                </a:schemeClr>
              </a:solidFill>
              <a:prstDash val="solid"/>
              <a:round/>
            </a:ln>
            <a:effectLst/>
          </c:spPr>
          <c:marker>
            <c:symbol val="none"/>
          </c:marker>
          <c:cat>
            <c:numRef>
              <c:f>Sheet1!$A$9:$A$65</c:f>
              <c:numCache>
                <c:formatCode>General</c:formatCode>
                <c:ptCount val="57"/>
                <c:pt idx="0">
                  <c:v>1960.0</c:v>
                </c:pt>
                <c:pt idx="1">
                  <c:v>1961.0</c:v>
                </c:pt>
                <c:pt idx="2">
                  <c:v>1962.0</c:v>
                </c:pt>
                <c:pt idx="3">
                  <c:v>1963.0</c:v>
                </c:pt>
                <c:pt idx="4">
                  <c:v>1964.0</c:v>
                </c:pt>
                <c:pt idx="5">
                  <c:v>1965.0</c:v>
                </c:pt>
                <c:pt idx="6">
                  <c:v>1966.0</c:v>
                </c:pt>
                <c:pt idx="7">
                  <c:v>1967.0</c:v>
                </c:pt>
                <c:pt idx="8">
                  <c:v>1968.0</c:v>
                </c:pt>
                <c:pt idx="9">
                  <c:v>1969.0</c:v>
                </c:pt>
                <c:pt idx="10">
                  <c:v>1970.0</c:v>
                </c:pt>
                <c:pt idx="11">
                  <c:v>1971.0</c:v>
                </c:pt>
                <c:pt idx="12">
                  <c:v>1972.0</c:v>
                </c:pt>
                <c:pt idx="13">
                  <c:v>1973.0</c:v>
                </c:pt>
                <c:pt idx="14">
                  <c:v>1974.0</c:v>
                </c:pt>
                <c:pt idx="15">
                  <c:v>1975.0</c:v>
                </c:pt>
                <c:pt idx="16">
                  <c:v>1976.0</c:v>
                </c:pt>
                <c:pt idx="17">
                  <c:v>1977.0</c:v>
                </c:pt>
                <c:pt idx="18">
                  <c:v>1978.0</c:v>
                </c:pt>
                <c:pt idx="19">
                  <c:v>1979.0</c:v>
                </c:pt>
                <c:pt idx="20">
                  <c:v>1980.0</c:v>
                </c:pt>
                <c:pt idx="21">
                  <c:v>1981.0</c:v>
                </c:pt>
                <c:pt idx="22">
                  <c:v>1982.0</c:v>
                </c:pt>
                <c:pt idx="23">
                  <c:v>1983.0</c:v>
                </c:pt>
                <c:pt idx="24">
                  <c:v>1984.0</c:v>
                </c:pt>
                <c:pt idx="25">
                  <c:v>1985.0</c:v>
                </c:pt>
                <c:pt idx="26">
                  <c:v>1986.0</c:v>
                </c:pt>
                <c:pt idx="27">
                  <c:v>1987.0</c:v>
                </c:pt>
                <c:pt idx="28">
                  <c:v>1988.0</c:v>
                </c:pt>
                <c:pt idx="29">
                  <c:v>1989.0</c:v>
                </c:pt>
                <c:pt idx="30">
                  <c:v>1990.0</c:v>
                </c:pt>
                <c:pt idx="31">
                  <c:v>1991.0</c:v>
                </c:pt>
                <c:pt idx="32">
                  <c:v>1992.0</c:v>
                </c:pt>
                <c:pt idx="33">
                  <c:v>1993.0</c:v>
                </c:pt>
                <c:pt idx="34">
                  <c:v>1994.0</c:v>
                </c:pt>
                <c:pt idx="35">
                  <c:v>1995.0</c:v>
                </c:pt>
                <c:pt idx="36">
                  <c:v>1996.0</c:v>
                </c:pt>
                <c:pt idx="37">
                  <c:v>1997.0</c:v>
                </c:pt>
                <c:pt idx="38">
                  <c:v>1998.0</c:v>
                </c:pt>
                <c:pt idx="39">
                  <c:v>1999.0</c:v>
                </c:pt>
                <c:pt idx="40">
                  <c:v>2000.0</c:v>
                </c:pt>
                <c:pt idx="41">
                  <c:v>2001.0</c:v>
                </c:pt>
                <c:pt idx="42">
                  <c:v>2002.0</c:v>
                </c:pt>
                <c:pt idx="43">
                  <c:v>2003.0</c:v>
                </c:pt>
                <c:pt idx="44">
                  <c:v>2004.0</c:v>
                </c:pt>
                <c:pt idx="45">
                  <c:v>2005.0</c:v>
                </c:pt>
                <c:pt idx="46">
                  <c:v>2006.0</c:v>
                </c:pt>
                <c:pt idx="47">
                  <c:v>2007.0</c:v>
                </c:pt>
                <c:pt idx="48">
                  <c:v>2008.0</c:v>
                </c:pt>
                <c:pt idx="49">
                  <c:v>2009.0</c:v>
                </c:pt>
                <c:pt idx="50">
                  <c:v>2010.0</c:v>
                </c:pt>
                <c:pt idx="51" formatCode="0">
                  <c:v>2011.0</c:v>
                </c:pt>
                <c:pt idx="52">
                  <c:v>2012.0</c:v>
                </c:pt>
                <c:pt idx="53">
                  <c:v>2013.0</c:v>
                </c:pt>
                <c:pt idx="54" formatCode="0">
                  <c:v>2014.0</c:v>
                </c:pt>
                <c:pt idx="55" formatCode="0">
                  <c:v>2015.0</c:v>
                </c:pt>
                <c:pt idx="56">
                  <c:v>2016.0</c:v>
                </c:pt>
              </c:numCache>
            </c:numRef>
          </c:cat>
          <c:val>
            <c:numRef>
              <c:f>Sheet1!$G$9:$G$66</c:f>
              <c:numCache>
                <c:formatCode>0.00%</c:formatCode>
                <c:ptCount val="58"/>
                <c:pt idx="0">
                  <c:v>0.638576779026217</c:v>
                </c:pt>
                <c:pt idx="1">
                  <c:v>0.605095541401274</c:v>
                </c:pt>
                <c:pt idx="2">
                  <c:v>0.585197934595525</c:v>
                </c:pt>
                <c:pt idx="3">
                  <c:v>0.568058076225045</c:v>
                </c:pt>
                <c:pt idx="4">
                  <c:v>0.54270462633452</c:v>
                </c:pt>
                <c:pt idx="5">
                  <c:v>0.534031413612565</c:v>
                </c:pt>
                <c:pt idx="6">
                  <c:v>0.532640949554896</c:v>
                </c:pt>
                <c:pt idx="7">
                  <c:v>0.545936395759717</c:v>
                </c:pt>
                <c:pt idx="8">
                  <c:v>0.531760435571688</c:v>
                </c:pt>
                <c:pt idx="9">
                  <c:v>0.530920060331825</c:v>
                </c:pt>
                <c:pt idx="10">
                  <c:v>0.578595317725752</c:v>
                </c:pt>
                <c:pt idx="11">
                  <c:v>0.567765567765568</c:v>
                </c:pt>
                <c:pt idx="12">
                  <c:v>0.516252390057361</c:v>
                </c:pt>
                <c:pt idx="13">
                  <c:v>0.45343137254902</c:v>
                </c:pt>
                <c:pt idx="14">
                  <c:v>0.398093841642229</c:v>
                </c:pt>
                <c:pt idx="15">
                  <c:v>0.484210526315789</c:v>
                </c:pt>
                <c:pt idx="16">
                  <c:v>0.433296582138919</c:v>
                </c:pt>
                <c:pt idx="17">
                  <c:v>0.447069116360455</c:v>
                </c:pt>
                <c:pt idx="18">
                  <c:v>0.445086705202312</c:v>
                </c:pt>
                <c:pt idx="19">
                  <c:v>0.410237388724036</c:v>
                </c:pt>
                <c:pt idx="20">
                  <c:v>0.429347826086956</c:v>
                </c:pt>
                <c:pt idx="21">
                  <c:v>0.44955609362389</c:v>
                </c:pt>
                <c:pt idx="22">
                  <c:v>0.501525940996948</c:v>
                </c:pt>
                <c:pt idx="23">
                  <c:v>0.535980148883375</c:v>
                </c:pt>
                <c:pt idx="24">
                  <c:v>0.464746772591857</c:v>
                </c:pt>
                <c:pt idx="25">
                  <c:v>0.522911051212938</c:v>
                </c:pt>
                <c:pt idx="26">
                  <c:v>0.567114093959731</c:v>
                </c:pt>
                <c:pt idx="27">
                  <c:v>0.571648690292758</c:v>
                </c:pt>
                <c:pt idx="28">
                  <c:v>0.423718739635158</c:v>
                </c:pt>
                <c:pt idx="29">
                  <c:v>0.4824375</c:v>
                </c:pt>
                <c:pt idx="30">
                  <c:v>0.545263929359823</c:v>
                </c:pt>
                <c:pt idx="31">
                  <c:v>0.672098393782383</c:v>
                </c:pt>
                <c:pt idx="32">
                  <c:v>0.605442740776234</c:v>
                </c:pt>
                <c:pt idx="33">
                  <c:v>0.471652044609665</c:v>
                </c:pt>
                <c:pt idx="34">
                  <c:v>0.420937228346457</c:v>
                </c:pt>
                <c:pt idx="35">
                  <c:v>0.375766312997347</c:v>
                </c:pt>
                <c:pt idx="36">
                  <c:v>0.366450258429732</c:v>
                </c:pt>
                <c:pt idx="37">
                  <c:v>0.352052619641642</c:v>
                </c:pt>
                <c:pt idx="38">
                  <c:v>0.365936299977411</c:v>
                </c:pt>
                <c:pt idx="39">
                  <c:v>0.323371586708382</c:v>
                </c:pt>
                <c:pt idx="40">
                  <c:v>0.289835206690097</c:v>
                </c:pt>
                <c:pt idx="41">
                  <c:v>0.405173745173745</c:v>
                </c:pt>
                <c:pt idx="42">
                  <c:v>0.349261511728931</c:v>
                </c:pt>
                <c:pt idx="43">
                  <c:v>0.326933625891388</c:v>
                </c:pt>
                <c:pt idx="44">
                  <c:v>0.286746453900709</c:v>
                </c:pt>
                <c:pt idx="45">
                  <c:v>0.292740353172008</c:v>
                </c:pt>
                <c:pt idx="46">
                  <c:v>0.285567715458276</c:v>
                </c:pt>
                <c:pt idx="47">
                  <c:v>0.335958323237218</c:v>
                </c:pt>
                <c:pt idx="48">
                  <c:v>0.566552211674409</c:v>
                </c:pt>
                <c:pt idx="49">
                  <c:v>0.392367217727752</c:v>
                </c:pt>
                <c:pt idx="50">
                  <c:v>0.275993792527158</c:v>
                </c:pt>
                <c:pt idx="51">
                  <c:v>0.26980506014102</c:v>
                </c:pt>
                <c:pt idx="52">
                  <c:v>0.314397851683536</c:v>
                </c:pt>
                <c:pt idx="53">
                  <c:v>0.326095060577819</c:v>
                </c:pt>
                <c:pt idx="54">
                  <c:v>0.348995664100522</c:v>
                </c:pt>
                <c:pt idx="55">
                  <c:v>0.40594431903687</c:v>
                </c:pt>
                <c:pt idx="56">
                  <c:v>0.413650560352747</c:v>
                </c:pt>
              </c:numCache>
            </c:numRef>
          </c:val>
          <c:smooth val="0"/>
        </c:ser>
        <c:dLbls>
          <c:showLegendKey val="0"/>
          <c:showVal val="0"/>
          <c:showCatName val="0"/>
          <c:showSerName val="0"/>
          <c:showPercent val="0"/>
          <c:showBubbleSize val="0"/>
        </c:dLbls>
        <c:marker val="1"/>
        <c:smooth val="0"/>
        <c:axId val="1154782880"/>
        <c:axId val="1154690384"/>
      </c:lineChart>
      <c:catAx>
        <c:axId val="1146921136"/>
        <c:scaling>
          <c:orientation val="minMax"/>
        </c:scaling>
        <c:delete val="0"/>
        <c:axPos val="b"/>
        <c:numFmt formatCode="General" sourceLinked="1"/>
        <c:majorTickMark val="out"/>
        <c:minorTickMark val="none"/>
        <c:tickLblPos val="nextTo"/>
        <c:spPr>
          <a:noFill/>
          <a:ln w="9525" cap="flat" cmpd="sng" algn="ctr">
            <a:solidFill>
              <a:schemeClr val="tx1">
                <a:tint val="75000"/>
                <a:shade val="95000"/>
                <a:satMod val="105000"/>
              </a:schemeClr>
            </a:solidFill>
            <a:prstDash val="solid"/>
            <a:round/>
          </a:ln>
          <a:effectLst/>
        </c:spPr>
        <c:txPr>
          <a:bodyPr rot="5400000" spcFirstLastPara="1" vertOverflow="ellipsis" vert="horz" wrap="square" anchor="ctr" anchorCtr="1"/>
          <a:lstStyle/>
          <a:p>
            <a:pPr>
              <a:defRPr sz="1000" b="0" i="0" u="none" strike="noStrike" kern="1200" baseline="0">
                <a:solidFill>
                  <a:schemeClr val="tx1"/>
                </a:solidFill>
                <a:latin typeface="+mn-lt"/>
                <a:ea typeface="+mn-ea"/>
                <a:cs typeface="+mn-cs"/>
              </a:defRPr>
            </a:pPr>
            <a:endParaRPr lang="en-US"/>
          </a:p>
        </c:txPr>
        <c:crossAx val="1144457504"/>
        <c:crosses val="autoZero"/>
        <c:auto val="1"/>
        <c:lblAlgn val="ctr"/>
        <c:lblOffset val="100"/>
        <c:tickLblSkip val="1"/>
        <c:noMultiLvlLbl val="0"/>
      </c:catAx>
      <c:valAx>
        <c:axId val="1144457504"/>
        <c:scaling>
          <c:orientation val="minMax"/>
        </c:scaling>
        <c:delete val="0"/>
        <c:axPos val="l"/>
        <c:majorGridlines>
          <c:spPr>
            <a:ln w="9525" cap="flat" cmpd="sng" algn="ctr">
              <a:solidFill>
                <a:schemeClr val="tx1">
                  <a:tint val="75000"/>
                  <a:shade val="95000"/>
                  <a:satMod val="105000"/>
                </a:schemeClr>
              </a:solidFill>
              <a:prstDash val="solid"/>
              <a:round/>
            </a:ln>
            <a:effectLst/>
          </c:spPr>
        </c:majorGridlines>
        <c:title>
          <c:tx>
            <c:rich>
              <a:bodyPr rot="-5400000" spcFirstLastPara="1" vertOverflow="ellipsis" vert="horz" wrap="square" anchor="ctr" anchorCtr="1"/>
              <a:lstStyle/>
              <a:p>
                <a:pPr>
                  <a:defRPr sz="1000" b="1" i="0" u="none" strike="noStrike" kern="1200" baseline="0">
                    <a:solidFill>
                      <a:schemeClr val="tx1"/>
                    </a:solidFill>
                    <a:latin typeface="+mn-lt"/>
                    <a:ea typeface="+mn-ea"/>
                    <a:cs typeface="+mn-cs"/>
                  </a:defRPr>
                </a:pPr>
                <a:r>
                  <a:rPr lang="en-US"/>
                  <a:t>Earnings/Dividends</a:t>
                </a:r>
              </a:p>
            </c:rich>
          </c:tx>
          <c:layout/>
          <c:overlay val="0"/>
          <c:spPr>
            <a:noFill/>
            <a:ln>
              <a:noFill/>
            </a:ln>
            <a:effectLst/>
          </c:spPr>
        </c:title>
        <c:numFmt formatCode="General" sourceLinked="1"/>
        <c:majorTickMark val="out"/>
        <c:minorTickMark val="none"/>
        <c:tickLblPos val="nextTo"/>
        <c:spPr>
          <a:noFill/>
          <a:ln w="9525" cap="flat" cmpd="sng" algn="ctr">
            <a:solidFill>
              <a:schemeClr val="tx1">
                <a:tint val="75000"/>
                <a:shade val="95000"/>
                <a:satMod val="105000"/>
              </a:schemeClr>
            </a:solidFill>
            <a:prstDash val="solid"/>
            <a:round/>
          </a:ln>
          <a:effectLst/>
        </c:spPr>
        <c:txPr>
          <a:bodyPr rot="-60000000" spcFirstLastPara="1" vertOverflow="ellipsis" vert="horz" wrap="square" anchor="ctr" anchorCtr="1"/>
          <a:lstStyle/>
          <a:p>
            <a:pPr>
              <a:defRPr sz="1000" b="0" i="0" u="none" strike="noStrike" kern="1200" baseline="0">
                <a:solidFill>
                  <a:schemeClr val="tx1"/>
                </a:solidFill>
                <a:latin typeface="+mn-lt"/>
                <a:ea typeface="+mn-ea"/>
                <a:cs typeface="+mn-cs"/>
              </a:defRPr>
            </a:pPr>
            <a:endParaRPr lang="en-US"/>
          </a:p>
        </c:txPr>
        <c:crossAx val="1146921136"/>
        <c:crosses val="autoZero"/>
        <c:crossBetween val="between"/>
      </c:valAx>
      <c:catAx>
        <c:axId val="1154782880"/>
        <c:scaling>
          <c:orientation val="minMax"/>
        </c:scaling>
        <c:delete val="1"/>
        <c:axPos val="b"/>
        <c:numFmt formatCode="General" sourceLinked="1"/>
        <c:majorTickMark val="out"/>
        <c:minorTickMark val="none"/>
        <c:tickLblPos val="nextTo"/>
        <c:crossAx val="1154690384"/>
        <c:crosses val="autoZero"/>
        <c:auto val="1"/>
        <c:lblAlgn val="ctr"/>
        <c:lblOffset val="100"/>
        <c:noMultiLvlLbl val="0"/>
      </c:catAx>
      <c:valAx>
        <c:axId val="1154690384"/>
        <c:scaling>
          <c:orientation val="minMax"/>
        </c:scaling>
        <c:delete val="0"/>
        <c:axPos val="r"/>
        <c:numFmt formatCode="0.00%" sourceLinked="1"/>
        <c:majorTickMark val="out"/>
        <c:minorTickMark val="none"/>
        <c:tickLblPos val="nextTo"/>
        <c:spPr>
          <a:noFill/>
          <a:ln w="9525" cap="flat" cmpd="sng" algn="ctr">
            <a:solidFill>
              <a:schemeClr val="tx1">
                <a:tint val="75000"/>
                <a:shade val="95000"/>
                <a:satMod val="105000"/>
              </a:schemeClr>
            </a:solidFill>
            <a:prstDash val="solid"/>
            <a:round/>
          </a:ln>
          <a:effectLst/>
        </c:spPr>
        <c:txPr>
          <a:bodyPr rot="-60000000" spcFirstLastPara="1" vertOverflow="ellipsis" vert="horz" wrap="square" anchor="ctr" anchorCtr="1"/>
          <a:lstStyle/>
          <a:p>
            <a:pPr>
              <a:defRPr sz="1000" b="0" i="0" u="none" strike="noStrike" kern="1200" baseline="0">
                <a:solidFill>
                  <a:schemeClr val="tx1"/>
                </a:solidFill>
                <a:latin typeface="+mn-lt"/>
                <a:ea typeface="+mn-ea"/>
                <a:cs typeface="+mn-cs"/>
              </a:defRPr>
            </a:pPr>
            <a:endParaRPr lang="en-US"/>
          </a:p>
        </c:txPr>
        <c:crossAx val="1154782880"/>
        <c:crosses val="max"/>
        <c:crossBetween val="between"/>
      </c:valAx>
      <c:spPr>
        <a:solidFill>
          <a:schemeClr val="bg1"/>
        </a:solidFill>
        <a:ln>
          <a:noFill/>
        </a:ln>
        <a:effectLst/>
      </c:spPr>
    </c:plotArea>
    <c:legend>
      <c:legendPos val="b"/>
      <c:layout/>
      <c:overlay val="0"/>
      <c:spPr>
        <a:noFill/>
        <a:ln>
          <a:noFill/>
        </a:ln>
        <a:effectLst/>
      </c:spPr>
      <c:txPr>
        <a:bodyPr rot="0" spcFirstLastPara="1" vertOverflow="ellipsis" vert="horz" wrap="square" anchor="ctr" anchorCtr="1"/>
        <a:lstStyle/>
        <a:p>
          <a:pPr>
            <a:defRPr sz="1000" b="0" i="0" u="none" strike="noStrike" kern="1200" baseline="0">
              <a:solidFill>
                <a:schemeClr val="tx1"/>
              </a:solidFill>
              <a:latin typeface="+mn-lt"/>
              <a:ea typeface="+mn-ea"/>
              <a:cs typeface="+mn-cs"/>
            </a:defRPr>
          </a:pPr>
          <a:endParaRPr lang="en-US"/>
        </a:p>
      </c:txPr>
    </c:legend>
    <c:plotVisOnly val="1"/>
    <c:dispBlanksAs val="gap"/>
    <c:showDLblsOverMax val="0"/>
  </c:chart>
  <c:spPr>
    <a:solidFill>
      <a:schemeClr val="bg1"/>
    </a:solidFill>
    <a:ln w="9525" cap="flat" cmpd="sng" algn="ctr">
      <a:solidFill>
        <a:schemeClr val="tx1">
          <a:tint val="75000"/>
          <a:shade val="95000"/>
          <a:satMod val="105000"/>
        </a:schemeClr>
      </a:solidFill>
      <a:prstDash val="solid"/>
      <a:round/>
    </a:ln>
    <a:effectLst/>
  </c:spPr>
  <c:txPr>
    <a:bodyPr/>
    <a:lstStyle/>
    <a:p>
      <a:pPr>
        <a:defRPr/>
      </a:pPr>
      <a:endParaRPr lang="en-US"/>
    </a:p>
  </c:txPr>
  <c:externalData r:id="rId1">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c:date1904 val="1"/>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600" b="1" i="0" u="none" strike="noStrike" kern="1200" baseline="0">
                <a:solidFill>
                  <a:schemeClr val="tx2"/>
                </a:solidFill>
                <a:latin typeface="+mn-lt"/>
                <a:ea typeface="+mn-ea"/>
                <a:cs typeface="+mn-cs"/>
              </a:defRPr>
            </a:pPr>
            <a:r>
              <a:rPr lang="en-US"/>
              <a:t>Dividends and Buybacks - US Companies</a:t>
            </a:r>
          </a:p>
        </c:rich>
      </c:tx>
      <c:layout/>
      <c:overlay val="0"/>
      <c:spPr>
        <a:noFill/>
        <a:ln>
          <a:noFill/>
        </a:ln>
        <a:effectLst/>
      </c:spPr>
    </c:title>
    <c:autoTitleDeleted val="0"/>
    <c:plotArea>
      <c:layout/>
      <c:barChart>
        <c:barDir val="col"/>
        <c:grouping val="clustered"/>
        <c:varyColors val="0"/>
        <c:ser>
          <c:idx val="3"/>
          <c:order val="0"/>
          <c:tx>
            <c:strRef>
              <c:f>Sheet1!$D$1</c:f>
              <c:strCache>
                <c:ptCount val="1"/>
                <c:pt idx="0">
                  <c:v>Stock Buybacks</c:v>
                </c:pt>
              </c:strCache>
            </c:strRef>
          </c:tx>
          <c:spPr>
            <a:gradFill rotWithShape="1">
              <a:gsLst>
                <a:gs pos="0">
                  <a:schemeClr val="accent4">
                    <a:tint val="100000"/>
                    <a:shade val="100000"/>
                    <a:satMod val="130000"/>
                  </a:schemeClr>
                </a:gs>
                <a:gs pos="100000">
                  <a:schemeClr val="accent4">
                    <a:tint val="50000"/>
                    <a:shade val="100000"/>
                    <a:satMod val="350000"/>
                  </a:schemeClr>
                </a:gs>
              </a:gsLst>
              <a:lin ang="16200000" scaled="0"/>
            </a:gradFill>
            <a:ln>
              <a:noFill/>
            </a:ln>
            <a:effectLst>
              <a:outerShdw blurRad="40000" dist="23000" dir="5400000" rotWithShape="0">
                <a:srgbClr val="000000">
                  <a:alpha val="35000"/>
                </a:srgbClr>
              </a:outerShdw>
            </a:effectLst>
          </c:spPr>
          <c:invertIfNegative val="0"/>
          <c:cat>
            <c:numRef>
              <c:f>Sheet1!$A$2:$A$30</c:f>
              <c:numCache>
                <c:formatCode>General</c:formatCode>
                <c:ptCount val="29"/>
                <c:pt idx="0">
                  <c:v>1988.0</c:v>
                </c:pt>
                <c:pt idx="1">
                  <c:v>1989.0</c:v>
                </c:pt>
                <c:pt idx="2">
                  <c:v>1990.0</c:v>
                </c:pt>
                <c:pt idx="3">
                  <c:v>1991.0</c:v>
                </c:pt>
                <c:pt idx="4">
                  <c:v>1992.0</c:v>
                </c:pt>
                <c:pt idx="5">
                  <c:v>1993.0</c:v>
                </c:pt>
                <c:pt idx="6">
                  <c:v>1994.0</c:v>
                </c:pt>
                <c:pt idx="7">
                  <c:v>1995.0</c:v>
                </c:pt>
                <c:pt idx="8">
                  <c:v>1996.0</c:v>
                </c:pt>
                <c:pt idx="9">
                  <c:v>1997.0</c:v>
                </c:pt>
                <c:pt idx="10">
                  <c:v>1998.0</c:v>
                </c:pt>
                <c:pt idx="11">
                  <c:v>1999.0</c:v>
                </c:pt>
                <c:pt idx="12">
                  <c:v>2000.0</c:v>
                </c:pt>
                <c:pt idx="13">
                  <c:v>2001.0</c:v>
                </c:pt>
                <c:pt idx="14">
                  <c:v>2002.0</c:v>
                </c:pt>
                <c:pt idx="15">
                  <c:v>2003.0</c:v>
                </c:pt>
                <c:pt idx="16">
                  <c:v>2004.0</c:v>
                </c:pt>
                <c:pt idx="17">
                  <c:v>2005.0</c:v>
                </c:pt>
                <c:pt idx="18">
                  <c:v>2006.0</c:v>
                </c:pt>
                <c:pt idx="19">
                  <c:v>2007.0</c:v>
                </c:pt>
                <c:pt idx="20">
                  <c:v>2008.0</c:v>
                </c:pt>
                <c:pt idx="21">
                  <c:v>2009.0</c:v>
                </c:pt>
                <c:pt idx="22">
                  <c:v>2010.0</c:v>
                </c:pt>
                <c:pt idx="23">
                  <c:v>2011.0</c:v>
                </c:pt>
                <c:pt idx="24">
                  <c:v>2012.0</c:v>
                </c:pt>
                <c:pt idx="25">
                  <c:v>2013.0</c:v>
                </c:pt>
                <c:pt idx="26">
                  <c:v>2014.0</c:v>
                </c:pt>
                <c:pt idx="27">
                  <c:v>2015.0</c:v>
                </c:pt>
                <c:pt idx="28">
                  <c:v>2016.0</c:v>
                </c:pt>
              </c:numCache>
            </c:numRef>
          </c:cat>
          <c:val>
            <c:numRef>
              <c:f>Sheet1!$D$2:$D$30</c:f>
              <c:numCache>
                <c:formatCode>0.00</c:formatCode>
                <c:ptCount val="29"/>
                <c:pt idx="0">
                  <c:v>61.24845386827976</c:v>
                </c:pt>
                <c:pt idx="1">
                  <c:v>67.73661252616397</c:v>
                </c:pt>
                <c:pt idx="2">
                  <c:v>52.83859446842244</c:v>
                </c:pt>
                <c:pt idx="3">
                  <c:v>32.88450149919321</c:v>
                </c:pt>
                <c:pt idx="4">
                  <c:v>42.19332495163916</c:v>
                </c:pt>
                <c:pt idx="5">
                  <c:v>51.95372170275515</c:v>
                </c:pt>
                <c:pt idx="6">
                  <c:v>61.54900317437156</c:v>
                </c:pt>
                <c:pt idx="7">
                  <c:v>102.5293319467551</c:v>
                </c:pt>
                <c:pt idx="8">
                  <c:v>130.1536921495479</c:v>
                </c:pt>
                <c:pt idx="9">
                  <c:v>194.6264290264787</c:v>
                </c:pt>
                <c:pt idx="10">
                  <c:v>242.6883020966183</c:v>
                </c:pt>
                <c:pt idx="11">
                  <c:v>287.4156922890851</c:v>
                </c:pt>
                <c:pt idx="12">
                  <c:v>366.6578518297928</c:v>
                </c:pt>
                <c:pt idx="13">
                  <c:v>240.4288628500376</c:v>
                </c:pt>
                <c:pt idx="14">
                  <c:v>207.2595104764788</c:v>
                </c:pt>
                <c:pt idx="15">
                  <c:v>260.8004225558043</c:v>
                </c:pt>
                <c:pt idx="16">
                  <c:v>329.5837328185426</c:v>
                </c:pt>
                <c:pt idx="17">
                  <c:v>437.9833351081077</c:v>
                </c:pt>
                <c:pt idx="18">
                  <c:v>497.6633016255046</c:v>
                </c:pt>
                <c:pt idx="19">
                  <c:v>695.197987017174</c:v>
                </c:pt>
                <c:pt idx="20">
                  <c:v>404.0670239922786</c:v>
                </c:pt>
                <c:pt idx="21">
                  <c:v>159.889331735875</c:v>
                </c:pt>
                <c:pt idx="22">
                  <c:v>340.0492385171776</c:v>
                </c:pt>
                <c:pt idx="23">
                  <c:v>460.9487396809789</c:v>
                </c:pt>
                <c:pt idx="24">
                  <c:v>442.5397480580903</c:v>
                </c:pt>
                <c:pt idx="25">
                  <c:v>469.8511390357729</c:v>
                </c:pt>
                <c:pt idx="26">
                  <c:v>551.1460665300331</c:v>
                </c:pt>
                <c:pt idx="27" formatCode="General">
                  <c:v>572.16</c:v>
                </c:pt>
                <c:pt idx="28">
                  <c:v>546.97</c:v>
                </c:pt>
              </c:numCache>
            </c:numRef>
          </c:val>
        </c:ser>
        <c:ser>
          <c:idx val="4"/>
          <c:order val="1"/>
          <c:tx>
            <c:strRef>
              <c:f>Sheet1!$E$1</c:f>
              <c:strCache>
                <c:ptCount val="1"/>
                <c:pt idx="0">
                  <c:v>Dividends</c:v>
                </c:pt>
              </c:strCache>
            </c:strRef>
          </c:tx>
          <c:spPr>
            <a:gradFill rotWithShape="1">
              <a:gsLst>
                <a:gs pos="0">
                  <a:schemeClr val="accent5">
                    <a:tint val="100000"/>
                    <a:shade val="100000"/>
                    <a:satMod val="130000"/>
                  </a:schemeClr>
                </a:gs>
                <a:gs pos="100000">
                  <a:schemeClr val="accent5">
                    <a:tint val="50000"/>
                    <a:shade val="100000"/>
                    <a:satMod val="350000"/>
                  </a:schemeClr>
                </a:gs>
              </a:gsLst>
              <a:lin ang="16200000" scaled="0"/>
            </a:gradFill>
            <a:ln>
              <a:noFill/>
            </a:ln>
            <a:effectLst>
              <a:outerShdw blurRad="40000" dist="23000" dir="5400000" rotWithShape="0">
                <a:srgbClr val="000000">
                  <a:alpha val="35000"/>
                </a:srgbClr>
              </a:outerShdw>
            </a:effectLst>
          </c:spPr>
          <c:invertIfNegative val="0"/>
          <c:cat>
            <c:numRef>
              <c:f>Sheet1!$A$2:$A$30</c:f>
              <c:numCache>
                <c:formatCode>General</c:formatCode>
                <c:ptCount val="29"/>
                <c:pt idx="0">
                  <c:v>1988.0</c:v>
                </c:pt>
                <c:pt idx="1">
                  <c:v>1989.0</c:v>
                </c:pt>
                <c:pt idx="2">
                  <c:v>1990.0</c:v>
                </c:pt>
                <c:pt idx="3">
                  <c:v>1991.0</c:v>
                </c:pt>
                <c:pt idx="4">
                  <c:v>1992.0</c:v>
                </c:pt>
                <c:pt idx="5">
                  <c:v>1993.0</c:v>
                </c:pt>
                <c:pt idx="6">
                  <c:v>1994.0</c:v>
                </c:pt>
                <c:pt idx="7">
                  <c:v>1995.0</c:v>
                </c:pt>
                <c:pt idx="8">
                  <c:v>1996.0</c:v>
                </c:pt>
                <c:pt idx="9">
                  <c:v>1997.0</c:v>
                </c:pt>
                <c:pt idx="10">
                  <c:v>1998.0</c:v>
                </c:pt>
                <c:pt idx="11">
                  <c:v>1999.0</c:v>
                </c:pt>
                <c:pt idx="12">
                  <c:v>2000.0</c:v>
                </c:pt>
                <c:pt idx="13">
                  <c:v>2001.0</c:v>
                </c:pt>
                <c:pt idx="14">
                  <c:v>2002.0</c:v>
                </c:pt>
                <c:pt idx="15">
                  <c:v>2003.0</c:v>
                </c:pt>
                <c:pt idx="16">
                  <c:v>2004.0</c:v>
                </c:pt>
                <c:pt idx="17">
                  <c:v>2005.0</c:v>
                </c:pt>
                <c:pt idx="18">
                  <c:v>2006.0</c:v>
                </c:pt>
                <c:pt idx="19">
                  <c:v>2007.0</c:v>
                </c:pt>
                <c:pt idx="20">
                  <c:v>2008.0</c:v>
                </c:pt>
                <c:pt idx="21">
                  <c:v>2009.0</c:v>
                </c:pt>
                <c:pt idx="22">
                  <c:v>2010.0</c:v>
                </c:pt>
                <c:pt idx="23">
                  <c:v>2011.0</c:v>
                </c:pt>
                <c:pt idx="24">
                  <c:v>2012.0</c:v>
                </c:pt>
                <c:pt idx="25">
                  <c:v>2013.0</c:v>
                </c:pt>
                <c:pt idx="26">
                  <c:v>2014.0</c:v>
                </c:pt>
                <c:pt idx="27">
                  <c:v>2015.0</c:v>
                </c:pt>
                <c:pt idx="28">
                  <c:v>2016.0</c:v>
                </c:pt>
              </c:numCache>
            </c:numRef>
          </c:cat>
          <c:val>
            <c:numRef>
              <c:f>Sheet1!$E$2:$E$30</c:f>
              <c:numCache>
                <c:formatCode>0.00</c:formatCode>
                <c:ptCount val="29"/>
                <c:pt idx="0">
                  <c:v>123.5320859184766</c:v>
                </c:pt>
                <c:pt idx="1">
                  <c:v>132.011739872976</c:v>
                </c:pt>
                <c:pt idx="2">
                  <c:v>143.9411983202594</c:v>
                </c:pt>
                <c:pt idx="3">
                  <c:v>145.4281293987773</c:v>
                </c:pt>
                <c:pt idx="4">
                  <c:v>153.8858124518846</c:v>
                </c:pt>
                <c:pt idx="5">
                  <c:v>159.5862301262644</c:v>
                </c:pt>
                <c:pt idx="6">
                  <c:v>177.7241564810561</c:v>
                </c:pt>
                <c:pt idx="7">
                  <c:v>198.9568825166547</c:v>
                </c:pt>
                <c:pt idx="8">
                  <c:v>225.1759114157067</c:v>
                </c:pt>
                <c:pt idx="9">
                  <c:v>243.0822627408097</c:v>
                </c:pt>
                <c:pt idx="10">
                  <c:v>232.7789832153224</c:v>
                </c:pt>
                <c:pt idx="11">
                  <c:v>214.8257680440022</c:v>
                </c:pt>
                <c:pt idx="12">
                  <c:v>209.8400159968517</c:v>
                </c:pt>
                <c:pt idx="13">
                  <c:v>161.6114791642351</c:v>
                </c:pt>
                <c:pt idx="14">
                  <c:v>143.9705373159574</c:v>
                </c:pt>
                <c:pt idx="15">
                  <c:v>171.6487079269293</c:v>
                </c:pt>
                <c:pt idx="16">
                  <c:v>182.3675750600908</c:v>
                </c:pt>
                <c:pt idx="17">
                  <c:v>201.2724263394682</c:v>
                </c:pt>
                <c:pt idx="18">
                  <c:v>225.0602881174947</c:v>
                </c:pt>
                <c:pt idx="19">
                  <c:v>252.9231832119131</c:v>
                </c:pt>
                <c:pt idx="20">
                  <c:v>255.7094727213542</c:v>
                </c:pt>
                <c:pt idx="21">
                  <c:v>197.467033943345</c:v>
                </c:pt>
                <c:pt idx="22">
                  <c:v>203.5788948027658</c:v>
                </c:pt>
                <c:pt idx="23">
                  <c:v>237.5536507566049</c:v>
                </c:pt>
                <c:pt idx="24">
                  <c:v>264.877264010486</c:v>
                </c:pt>
                <c:pt idx="25">
                  <c:v>307.5225035161739</c:v>
                </c:pt>
                <c:pt idx="26">
                  <c:v>348.4961322081565</c:v>
                </c:pt>
                <c:pt idx="27" formatCode="General">
                  <c:v>382.2</c:v>
                </c:pt>
                <c:pt idx="28">
                  <c:v>369.18</c:v>
                </c:pt>
              </c:numCache>
            </c:numRef>
          </c:val>
        </c:ser>
        <c:dLbls>
          <c:showLegendKey val="0"/>
          <c:showVal val="0"/>
          <c:showCatName val="0"/>
          <c:showSerName val="0"/>
          <c:showPercent val="0"/>
          <c:showBubbleSize val="0"/>
        </c:dLbls>
        <c:gapWidth val="75"/>
        <c:overlap val="-25"/>
        <c:axId val="1214274320"/>
        <c:axId val="1214277152"/>
      </c:barChart>
      <c:lineChart>
        <c:grouping val="standard"/>
        <c:varyColors val="0"/>
        <c:ser>
          <c:idx val="0"/>
          <c:order val="2"/>
          <c:tx>
            <c:strRef>
              <c:f>Sheet1!$H$1</c:f>
              <c:strCache>
                <c:ptCount val="1"/>
                <c:pt idx="0">
                  <c:v>Proportion from Buybacks</c:v>
                </c:pt>
              </c:strCache>
            </c:strRef>
          </c:tx>
          <c:spPr>
            <a:ln w="31750" cap="rnd">
              <a:solidFill>
                <a:schemeClr val="accent1"/>
              </a:solidFill>
              <a:round/>
            </a:ln>
            <a:effectLst>
              <a:outerShdw blurRad="40000" dist="23000" dir="5400000" rotWithShape="0">
                <a:srgbClr val="000000">
                  <a:alpha val="35000"/>
                </a:srgbClr>
              </a:outerShdw>
            </a:effectLst>
          </c:spPr>
          <c:marker>
            <c:symbol val="none"/>
          </c:marker>
          <c:cat>
            <c:numRef>
              <c:f>Sheet1!$A$2:$A$29</c:f>
              <c:numCache>
                <c:formatCode>General</c:formatCode>
                <c:ptCount val="28"/>
                <c:pt idx="0">
                  <c:v>1988.0</c:v>
                </c:pt>
                <c:pt idx="1">
                  <c:v>1989.0</c:v>
                </c:pt>
                <c:pt idx="2">
                  <c:v>1990.0</c:v>
                </c:pt>
                <c:pt idx="3">
                  <c:v>1991.0</c:v>
                </c:pt>
                <c:pt idx="4">
                  <c:v>1992.0</c:v>
                </c:pt>
                <c:pt idx="5">
                  <c:v>1993.0</c:v>
                </c:pt>
                <c:pt idx="6">
                  <c:v>1994.0</c:v>
                </c:pt>
                <c:pt idx="7">
                  <c:v>1995.0</c:v>
                </c:pt>
                <c:pt idx="8">
                  <c:v>1996.0</c:v>
                </c:pt>
                <c:pt idx="9">
                  <c:v>1997.0</c:v>
                </c:pt>
                <c:pt idx="10">
                  <c:v>1998.0</c:v>
                </c:pt>
                <c:pt idx="11">
                  <c:v>1999.0</c:v>
                </c:pt>
                <c:pt idx="12">
                  <c:v>2000.0</c:v>
                </c:pt>
                <c:pt idx="13">
                  <c:v>2001.0</c:v>
                </c:pt>
                <c:pt idx="14">
                  <c:v>2002.0</c:v>
                </c:pt>
                <c:pt idx="15">
                  <c:v>2003.0</c:v>
                </c:pt>
                <c:pt idx="16">
                  <c:v>2004.0</c:v>
                </c:pt>
                <c:pt idx="17">
                  <c:v>2005.0</c:v>
                </c:pt>
                <c:pt idx="18">
                  <c:v>2006.0</c:v>
                </c:pt>
                <c:pt idx="19">
                  <c:v>2007.0</c:v>
                </c:pt>
                <c:pt idx="20">
                  <c:v>2008.0</c:v>
                </c:pt>
                <c:pt idx="21">
                  <c:v>2009.0</c:v>
                </c:pt>
                <c:pt idx="22">
                  <c:v>2010.0</c:v>
                </c:pt>
                <c:pt idx="23">
                  <c:v>2011.0</c:v>
                </c:pt>
                <c:pt idx="24">
                  <c:v>2012.0</c:v>
                </c:pt>
                <c:pt idx="25">
                  <c:v>2013.0</c:v>
                </c:pt>
                <c:pt idx="26">
                  <c:v>2014.0</c:v>
                </c:pt>
                <c:pt idx="27">
                  <c:v>2015.0</c:v>
                </c:pt>
              </c:numCache>
            </c:numRef>
          </c:cat>
          <c:val>
            <c:numRef>
              <c:f>Sheet1!$H$2:$H$30</c:f>
              <c:numCache>
                <c:formatCode>0.00%</c:formatCode>
                <c:ptCount val="29"/>
                <c:pt idx="0">
                  <c:v>0.33146593217534</c:v>
                </c:pt>
                <c:pt idx="1">
                  <c:v>0.339109743397591</c:v>
                </c:pt>
                <c:pt idx="2">
                  <c:v>0.268516364000672</c:v>
                </c:pt>
                <c:pt idx="3">
                  <c:v>0.184420482910207</c:v>
                </c:pt>
                <c:pt idx="4">
                  <c:v>0.215185182423599</c:v>
                </c:pt>
                <c:pt idx="5">
                  <c:v>0.245597681447652</c:v>
                </c:pt>
                <c:pt idx="6">
                  <c:v>0.25723321104217</c:v>
                </c:pt>
                <c:pt idx="7">
                  <c:v>0.340079668747835</c:v>
                </c:pt>
                <c:pt idx="8">
                  <c:v>0.366290032813565</c:v>
                </c:pt>
                <c:pt idx="9">
                  <c:v>0.444648307623632</c:v>
                </c:pt>
                <c:pt idx="10">
                  <c:v>0.510420610615507</c:v>
                </c:pt>
                <c:pt idx="11">
                  <c:v>0.572265961672042</c:v>
                </c:pt>
                <c:pt idx="12">
                  <c:v>0.63600903367096</c:v>
                </c:pt>
                <c:pt idx="13">
                  <c:v>0.598021734946943</c:v>
                </c:pt>
                <c:pt idx="14">
                  <c:v>0.590096182770107</c:v>
                </c:pt>
                <c:pt idx="15">
                  <c:v>0.603077689772849</c:v>
                </c:pt>
                <c:pt idx="16">
                  <c:v>0.643779452745682</c:v>
                </c:pt>
                <c:pt idx="17">
                  <c:v>0.685145698360712</c:v>
                </c:pt>
                <c:pt idx="18">
                  <c:v>0.688594240852819</c:v>
                </c:pt>
                <c:pt idx="19">
                  <c:v>0.733237489939391</c:v>
                </c:pt>
                <c:pt idx="20">
                  <c:v>0.612430157795782</c:v>
                </c:pt>
                <c:pt idx="21">
                  <c:v>0.44742264890672</c:v>
                </c:pt>
                <c:pt idx="22">
                  <c:v>0.625518102678927</c:v>
                </c:pt>
                <c:pt idx="23">
                  <c:v>0.659910038950923</c:v>
                </c:pt>
                <c:pt idx="24">
                  <c:v>0.625571255014137</c:v>
                </c:pt>
                <c:pt idx="25">
                  <c:v>0.604408373679039</c:v>
                </c:pt>
                <c:pt idx="26">
                  <c:v>0.612628072919493</c:v>
                </c:pt>
                <c:pt idx="27">
                  <c:v>0.599522192883189</c:v>
                </c:pt>
                <c:pt idx="28">
                  <c:v>0.597031053866725</c:v>
                </c:pt>
              </c:numCache>
            </c:numRef>
          </c:val>
          <c:smooth val="0"/>
        </c:ser>
        <c:dLbls>
          <c:showLegendKey val="0"/>
          <c:showVal val="0"/>
          <c:showCatName val="0"/>
          <c:showSerName val="0"/>
          <c:showPercent val="0"/>
          <c:showBubbleSize val="0"/>
        </c:dLbls>
        <c:marker val="1"/>
        <c:smooth val="0"/>
        <c:axId val="1214310016"/>
        <c:axId val="1214312336"/>
      </c:lineChart>
      <c:catAx>
        <c:axId val="1214274320"/>
        <c:scaling>
          <c:orientation val="minMax"/>
        </c:scaling>
        <c:delete val="0"/>
        <c:axPos val="b"/>
        <c:numFmt formatCode="General" sourceLinked="1"/>
        <c:majorTickMark val="none"/>
        <c:minorTickMark val="none"/>
        <c:tickLblPos val="nextTo"/>
        <c:spPr>
          <a:noFill/>
          <a:ln w="9525" cap="flat" cmpd="sng" algn="ctr">
            <a:solidFill>
              <a:schemeClr val="tx2">
                <a:lumMod val="15000"/>
                <a:lumOff val="85000"/>
              </a:schemeClr>
            </a:solidFill>
            <a:round/>
          </a:ln>
          <a:effectLst/>
        </c:spPr>
        <c:txPr>
          <a:bodyPr rot="-5400000" spcFirstLastPara="1" vertOverflow="ellipsis" vert="horz" wrap="square" anchor="ctr" anchorCtr="1"/>
          <a:lstStyle/>
          <a:p>
            <a:pPr>
              <a:defRPr sz="900" b="0" i="0" u="none" strike="noStrike" kern="1200" baseline="0">
                <a:solidFill>
                  <a:schemeClr val="tx2"/>
                </a:solidFill>
                <a:latin typeface="+mn-lt"/>
                <a:ea typeface="+mn-ea"/>
                <a:cs typeface="+mn-cs"/>
              </a:defRPr>
            </a:pPr>
            <a:endParaRPr lang="en-US"/>
          </a:p>
        </c:txPr>
        <c:crossAx val="1214277152"/>
        <c:crosses val="autoZero"/>
        <c:auto val="1"/>
        <c:lblAlgn val="ctr"/>
        <c:lblOffset val="100"/>
        <c:tickLblSkip val="1"/>
        <c:tickMarkSkip val="1"/>
        <c:noMultiLvlLbl val="0"/>
      </c:catAx>
      <c:valAx>
        <c:axId val="1214277152"/>
        <c:scaling>
          <c:orientation val="minMax"/>
        </c:scaling>
        <c:delete val="0"/>
        <c:axPos val="l"/>
        <c:majorGridlines>
          <c:spPr>
            <a:ln w="9525" cap="flat" cmpd="sng" algn="ctr">
              <a:solidFill>
                <a:schemeClr val="tx2">
                  <a:lumMod val="15000"/>
                  <a:lumOff val="85000"/>
                </a:schemeClr>
              </a:solidFill>
              <a:round/>
            </a:ln>
            <a:effectLst/>
          </c:spPr>
        </c:majorGridlines>
        <c:title>
          <c:tx>
            <c:rich>
              <a:bodyPr rot="-5400000" spcFirstLastPara="1" vertOverflow="ellipsis" vert="horz" wrap="square" anchor="ctr" anchorCtr="1"/>
              <a:lstStyle/>
              <a:p>
                <a:pPr>
                  <a:defRPr sz="900" b="1" i="0" u="none" strike="noStrike" kern="1200" baseline="0">
                    <a:solidFill>
                      <a:schemeClr val="tx2"/>
                    </a:solidFill>
                    <a:latin typeface="+mn-lt"/>
                    <a:ea typeface="+mn-ea"/>
                    <a:cs typeface="+mn-cs"/>
                  </a:defRPr>
                </a:pPr>
                <a:r>
                  <a:rPr lang="en-US"/>
                  <a:t>Dividends and Buybacks (in billions)</a:t>
                </a:r>
              </a:p>
            </c:rich>
          </c:tx>
          <c:layout/>
          <c:overlay val="0"/>
          <c:spPr>
            <a:noFill/>
            <a:ln>
              <a:noFill/>
            </a:ln>
            <a:effectLst/>
          </c:spPr>
        </c:title>
        <c:numFmt formatCode="General" sourceLinked="1"/>
        <c:majorTickMark val="none"/>
        <c:minorTickMark val="none"/>
        <c:tickLblPos val="nextTo"/>
        <c:spPr>
          <a:noFill/>
          <a:ln>
            <a:noFill/>
          </a:ln>
          <a:effectLst/>
        </c:spPr>
        <c:txPr>
          <a:bodyPr rot="0" spcFirstLastPara="1" vertOverflow="ellipsis" vert="horz" wrap="square" anchor="ctr" anchorCtr="1"/>
          <a:lstStyle/>
          <a:p>
            <a:pPr>
              <a:defRPr sz="900" b="0" i="0" u="none" strike="noStrike" kern="1200" baseline="0">
                <a:solidFill>
                  <a:schemeClr val="tx2"/>
                </a:solidFill>
                <a:latin typeface="+mn-lt"/>
                <a:ea typeface="+mn-ea"/>
                <a:cs typeface="+mn-cs"/>
              </a:defRPr>
            </a:pPr>
            <a:endParaRPr lang="en-US"/>
          </a:p>
        </c:txPr>
        <c:crossAx val="1214274320"/>
        <c:crosses val="autoZero"/>
        <c:crossBetween val="between"/>
      </c:valAx>
      <c:catAx>
        <c:axId val="1214310016"/>
        <c:scaling>
          <c:orientation val="minMax"/>
        </c:scaling>
        <c:delete val="1"/>
        <c:axPos val="b"/>
        <c:numFmt formatCode="General" sourceLinked="1"/>
        <c:majorTickMark val="out"/>
        <c:minorTickMark val="none"/>
        <c:tickLblPos val="nextTo"/>
        <c:crossAx val="1214312336"/>
        <c:crosses val="autoZero"/>
        <c:auto val="1"/>
        <c:lblAlgn val="ctr"/>
        <c:lblOffset val="100"/>
        <c:noMultiLvlLbl val="0"/>
      </c:catAx>
      <c:valAx>
        <c:axId val="1214312336"/>
        <c:scaling>
          <c:orientation val="minMax"/>
        </c:scaling>
        <c:delete val="0"/>
        <c:axPos val="r"/>
        <c:title>
          <c:tx>
            <c:rich>
              <a:bodyPr rot="-5400000" spcFirstLastPara="1" vertOverflow="ellipsis" vert="horz" wrap="square" anchor="ctr" anchorCtr="1"/>
              <a:lstStyle/>
              <a:p>
                <a:pPr>
                  <a:defRPr sz="900" b="1" i="0" u="none" strike="noStrike" kern="1200" baseline="0">
                    <a:solidFill>
                      <a:schemeClr val="tx2"/>
                    </a:solidFill>
                    <a:latin typeface="+mn-lt"/>
                    <a:ea typeface="+mn-ea"/>
                    <a:cs typeface="+mn-cs"/>
                  </a:defRPr>
                </a:pPr>
                <a:r>
                  <a:rPr lang="en-US"/>
                  <a:t>Proportion of cash from buybacks</a:t>
                </a:r>
              </a:p>
            </c:rich>
          </c:tx>
          <c:layout/>
          <c:overlay val="0"/>
          <c:spPr>
            <a:noFill/>
            <a:ln>
              <a:noFill/>
            </a:ln>
            <a:effectLst/>
          </c:spPr>
        </c:title>
        <c:numFmt formatCode="0.00%" sourceLinked="1"/>
        <c:majorTickMark val="none"/>
        <c:minorTickMark val="none"/>
        <c:tickLblPos val="nextTo"/>
        <c:spPr>
          <a:noFill/>
          <a:ln>
            <a:noFill/>
          </a:ln>
          <a:effectLst/>
        </c:spPr>
        <c:txPr>
          <a:bodyPr rot="0" spcFirstLastPara="1" vertOverflow="ellipsis" vert="horz" wrap="square" anchor="ctr" anchorCtr="1"/>
          <a:lstStyle/>
          <a:p>
            <a:pPr>
              <a:defRPr sz="900" b="0" i="0" u="none" strike="noStrike" kern="1200" baseline="0">
                <a:solidFill>
                  <a:schemeClr val="tx2"/>
                </a:solidFill>
                <a:latin typeface="+mn-lt"/>
                <a:ea typeface="+mn-ea"/>
                <a:cs typeface="+mn-cs"/>
              </a:defRPr>
            </a:pPr>
            <a:endParaRPr lang="en-US"/>
          </a:p>
        </c:txPr>
        <c:crossAx val="1214310016"/>
        <c:crosses val="max"/>
        <c:crossBetween val="between"/>
      </c:valAx>
      <c:spPr>
        <a:noFill/>
        <a:ln w="25400">
          <a:noFill/>
        </a:ln>
      </c:spPr>
    </c:plotArea>
    <c:legend>
      <c:legendPos val="b"/>
      <c:layout/>
      <c:overlay val="0"/>
      <c:spPr>
        <a:noFill/>
        <a:ln>
          <a:noFill/>
        </a:ln>
        <a:effectLst/>
      </c:spPr>
      <c:txPr>
        <a:bodyPr rot="0" spcFirstLastPara="1" vertOverflow="ellipsis" vert="horz" wrap="square" anchor="ctr" anchorCtr="1"/>
        <a:lstStyle/>
        <a:p>
          <a:pPr>
            <a:defRPr sz="900" b="0" i="0" u="none" strike="noStrike" kern="1200" baseline="0">
              <a:solidFill>
                <a:schemeClr val="tx2"/>
              </a:solidFill>
              <a:latin typeface="+mn-lt"/>
              <a:ea typeface="+mn-ea"/>
              <a:cs typeface="+mn-cs"/>
            </a:defRPr>
          </a:pPr>
          <a:endParaRPr lang="en-US"/>
        </a:p>
      </c:txPr>
    </c:legend>
    <c:plotVisOnly val="1"/>
    <c:dispBlanksAs val="gap"/>
    <c:showDLblsOverMax val="0"/>
  </c:chart>
  <c:spPr>
    <a:solidFill>
      <a:schemeClr val="bg1"/>
    </a:solidFill>
    <a:ln w="9525" cap="flat" cmpd="sng" algn="ctr">
      <a:solidFill>
        <a:schemeClr val="tx2">
          <a:lumMod val="15000"/>
          <a:lumOff val="85000"/>
        </a:schemeClr>
      </a:solidFill>
      <a:round/>
    </a:ln>
    <a:effectLst/>
  </c:spPr>
  <c:txPr>
    <a:bodyPr/>
    <a:lstStyle/>
    <a:p>
      <a:pPr>
        <a:defRPr/>
      </a:pPr>
      <a:endParaRPr lang="en-US"/>
    </a:p>
  </c:txPr>
  <c:externalData r:id="rId1">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r>
              <a:rPr lang="en-US" i="1"/>
              <a:t>Payout</a:t>
            </a:r>
            <a:r>
              <a:rPr lang="en-US" i="1" baseline="0"/>
              <a:t> Ratios at the start of 2017: US and Global Firms</a:t>
            </a:r>
          </a:p>
        </c:rich>
      </c:tx>
      <c:layout/>
      <c:overlay val="0"/>
      <c:spPr>
        <a:noFill/>
        <a:ln>
          <a:noFill/>
        </a:ln>
        <a:effectLst/>
      </c:spPr>
      <c:txPr>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endParaRPr lang="en-US"/>
        </a:p>
      </c:txPr>
    </c:title>
    <c:autoTitleDeleted val="0"/>
    <c:plotArea>
      <c:layout/>
      <c:barChart>
        <c:barDir val="col"/>
        <c:grouping val="clustered"/>
        <c:varyColors val="0"/>
        <c:ser>
          <c:idx val="0"/>
          <c:order val="0"/>
          <c:tx>
            <c:strRef>
              <c:f>'DATA FOR GRAPH'!$B$1</c:f>
              <c:strCache>
                <c:ptCount val="1"/>
                <c:pt idx="0">
                  <c:v>US</c:v>
                </c:pt>
              </c:strCache>
            </c:strRef>
          </c:tx>
          <c:spPr>
            <a:solidFill>
              <a:schemeClr val="accent1"/>
            </a:solidFill>
            <a:ln>
              <a:noFill/>
            </a:ln>
            <a:effectLst/>
          </c:spPr>
          <c:invertIfNegative val="0"/>
          <c:cat>
            <c:strRef>
              <c:f>'DATA FOR GRAPH'!$A$2:$A$12</c:f>
              <c:strCache>
                <c:ptCount val="11"/>
                <c:pt idx="0">
                  <c:v>&lt;10%</c:v>
                </c:pt>
                <c:pt idx="1">
                  <c:v>10-20%</c:v>
                </c:pt>
                <c:pt idx="2">
                  <c:v>20-30%</c:v>
                </c:pt>
                <c:pt idx="3">
                  <c:v>30-40%</c:v>
                </c:pt>
                <c:pt idx="4">
                  <c:v>40-50%</c:v>
                </c:pt>
                <c:pt idx="5">
                  <c:v>50-60%</c:v>
                </c:pt>
                <c:pt idx="6">
                  <c:v>60-70%</c:v>
                </c:pt>
                <c:pt idx="7">
                  <c:v>70-80%</c:v>
                </c:pt>
                <c:pt idx="8">
                  <c:v>80-90%</c:v>
                </c:pt>
                <c:pt idx="9">
                  <c:v>90-100%</c:v>
                </c:pt>
                <c:pt idx="10">
                  <c:v>&gt;100%</c:v>
                </c:pt>
              </c:strCache>
            </c:strRef>
          </c:cat>
          <c:val>
            <c:numRef>
              <c:f>'DATA FOR GRAPH'!$B$2:$B$12</c:f>
              <c:numCache>
                <c:formatCode>0.00%</c:formatCode>
                <c:ptCount val="11"/>
                <c:pt idx="0">
                  <c:v>0.0811706239646604</c:v>
                </c:pt>
                <c:pt idx="1">
                  <c:v>0.102705687465489</c:v>
                </c:pt>
                <c:pt idx="2">
                  <c:v>0.160132523467697</c:v>
                </c:pt>
                <c:pt idx="3">
                  <c:v>0.138597459966869</c:v>
                </c:pt>
                <c:pt idx="4">
                  <c:v>0.115405853119823</c:v>
                </c:pt>
                <c:pt idx="5">
                  <c:v>0.0773053561568194</c:v>
                </c:pt>
                <c:pt idx="6">
                  <c:v>0.0585311982330204</c:v>
                </c:pt>
                <c:pt idx="7">
                  <c:v>0.0347874102705687</c:v>
                </c:pt>
                <c:pt idx="8">
                  <c:v>0.033683048039757</c:v>
                </c:pt>
                <c:pt idx="9">
                  <c:v>0.0292655991165102</c:v>
                </c:pt>
                <c:pt idx="10">
                  <c:v>0.168415240198785</c:v>
                </c:pt>
              </c:numCache>
            </c:numRef>
          </c:val>
        </c:ser>
        <c:ser>
          <c:idx val="1"/>
          <c:order val="1"/>
          <c:tx>
            <c:strRef>
              <c:f>'DATA FOR GRAPH'!$C$1</c:f>
              <c:strCache>
                <c:ptCount val="1"/>
                <c:pt idx="0">
                  <c:v>Global</c:v>
                </c:pt>
              </c:strCache>
            </c:strRef>
          </c:tx>
          <c:spPr>
            <a:solidFill>
              <a:schemeClr val="accent2"/>
            </a:solidFill>
            <a:ln>
              <a:noFill/>
            </a:ln>
            <a:effectLst/>
          </c:spPr>
          <c:invertIfNegative val="0"/>
          <c:cat>
            <c:strRef>
              <c:f>'DATA FOR GRAPH'!$A$2:$A$12</c:f>
              <c:strCache>
                <c:ptCount val="11"/>
                <c:pt idx="0">
                  <c:v>&lt;10%</c:v>
                </c:pt>
                <c:pt idx="1">
                  <c:v>10-20%</c:v>
                </c:pt>
                <c:pt idx="2">
                  <c:v>20-30%</c:v>
                </c:pt>
                <c:pt idx="3">
                  <c:v>30-40%</c:v>
                </c:pt>
                <c:pt idx="4">
                  <c:v>40-50%</c:v>
                </c:pt>
                <c:pt idx="5">
                  <c:v>50-60%</c:v>
                </c:pt>
                <c:pt idx="6">
                  <c:v>60-70%</c:v>
                </c:pt>
                <c:pt idx="7">
                  <c:v>70-80%</c:v>
                </c:pt>
                <c:pt idx="8">
                  <c:v>80-90%</c:v>
                </c:pt>
                <c:pt idx="9">
                  <c:v>90-100%</c:v>
                </c:pt>
                <c:pt idx="10">
                  <c:v>&gt;100%</c:v>
                </c:pt>
              </c:strCache>
            </c:strRef>
          </c:cat>
          <c:val>
            <c:numRef>
              <c:f>'DATA FOR GRAPH'!$C$2:$C$12</c:f>
              <c:numCache>
                <c:formatCode>0.00%</c:formatCode>
                <c:ptCount val="11"/>
                <c:pt idx="0">
                  <c:v>0.0887279049550855</c:v>
                </c:pt>
                <c:pt idx="1">
                  <c:v>0.136829904375543</c:v>
                </c:pt>
                <c:pt idx="2">
                  <c:v>0.15282526803825</c:v>
                </c:pt>
                <c:pt idx="3">
                  <c:v>0.124891335844683</c:v>
                </c:pt>
                <c:pt idx="4">
                  <c:v>0.0988119385685308</c:v>
                </c:pt>
                <c:pt idx="5">
                  <c:v>0.0791075050709939</c:v>
                </c:pt>
                <c:pt idx="6">
                  <c:v>0.062242828165749</c:v>
                </c:pt>
                <c:pt idx="7">
                  <c:v>0.048391770501304</c:v>
                </c:pt>
                <c:pt idx="8">
                  <c:v>0.0390611416980585</c:v>
                </c:pt>
                <c:pt idx="9">
                  <c:v>0.0279339321935671</c:v>
                </c:pt>
                <c:pt idx="10">
                  <c:v>0.141176470588235</c:v>
                </c:pt>
              </c:numCache>
            </c:numRef>
          </c:val>
        </c:ser>
        <c:dLbls>
          <c:showLegendKey val="0"/>
          <c:showVal val="0"/>
          <c:showCatName val="0"/>
          <c:showSerName val="0"/>
          <c:showPercent val="0"/>
          <c:showBubbleSize val="0"/>
        </c:dLbls>
        <c:gapWidth val="219"/>
        <c:overlap val="-27"/>
        <c:axId val="1085860896"/>
        <c:axId val="1085862944"/>
      </c:barChart>
      <c:catAx>
        <c:axId val="108586089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1085862944"/>
        <c:crosses val="autoZero"/>
        <c:auto val="1"/>
        <c:lblAlgn val="ctr"/>
        <c:lblOffset val="100"/>
        <c:noMultiLvlLbl val="0"/>
      </c:catAx>
      <c:valAx>
        <c:axId val="1085862944"/>
        <c:scaling>
          <c:orientation val="minMax"/>
        </c:scaling>
        <c:delete val="0"/>
        <c:axPos val="l"/>
        <c:majorGridlines>
          <c:spPr>
            <a:ln w="9525" cap="flat" cmpd="sng" algn="ctr">
              <a:solidFill>
                <a:schemeClr val="tx1">
                  <a:lumMod val="15000"/>
                  <a:lumOff val="85000"/>
                </a:schemeClr>
              </a:solidFill>
              <a:round/>
            </a:ln>
            <a:effectLst/>
          </c:spPr>
        </c:majorGridlines>
        <c:numFmt formatCode="0.00%" sourceLinked="0"/>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1085860896"/>
        <c:crosses val="autoZero"/>
        <c:crossBetween val="between"/>
      </c:valAx>
      <c:spPr>
        <a:noFill/>
        <a:ln>
          <a:noFill/>
        </a:ln>
        <a:effectLst/>
      </c:spPr>
    </c:plotArea>
    <c:legend>
      <c:legendPos val="b"/>
      <c:layout/>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userShapes r:id="rId4"/>
</c:chartSpace>
</file>

<file path=ppt/charts/chart5.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400" b="0" i="1" u="none" strike="noStrike" kern="1200" spc="0" baseline="0">
                <a:solidFill>
                  <a:schemeClr val="tx1">
                    <a:lumMod val="65000"/>
                    <a:lumOff val="35000"/>
                  </a:schemeClr>
                </a:solidFill>
                <a:latin typeface="+mn-lt"/>
                <a:ea typeface="+mn-ea"/>
                <a:cs typeface="+mn-cs"/>
              </a:defRPr>
            </a:pPr>
            <a:r>
              <a:rPr lang="en-US" i="1"/>
              <a:t>Dividend </a:t>
            </a:r>
            <a:r>
              <a:rPr lang="en-US" i="1" smtClean="0"/>
              <a:t>Yields </a:t>
            </a:r>
            <a:r>
              <a:rPr lang="en-US" i="1" dirty="0"/>
              <a:t>at the start of 2017: US &amp; Global</a:t>
            </a:r>
          </a:p>
        </c:rich>
      </c:tx>
      <c:layout/>
      <c:overlay val="0"/>
      <c:spPr>
        <a:noFill/>
        <a:ln>
          <a:noFill/>
        </a:ln>
        <a:effectLst/>
      </c:spPr>
      <c:txPr>
        <a:bodyPr rot="0" spcFirstLastPara="1" vertOverflow="ellipsis" vert="horz" wrap="square" anchor="ctr" anchorCtr="1"/>
        <a:lstStyle/>
        <a:p>
          <a:pPr>
            <a:defRPr sz="1400" b="0" i="1" u="none" strike="noStrike" kern="1200" spc="0" baseline="0">
              <a:solidFill>
                <a:schemeClr val="tx1">
                  <a:lumMod val="65000"/>
                  <a:lumOff val="35000"/>
                </a:schemeClr>
              </a:solidFill>
              <a:latin typeface="+mn-lt"/>
              <a:ea typeface="+mn-ea"/>
              <a:cs typeface="+mn-cs"/>
            </a:defRPr>
          </a:pPr>
          <a:endParaRPr lang="en-US"/>
        </a:p>
      </c:txPr>
    </c:title>
    <c:autoTitleDeleted val="0"/>
    <c:plotArea>
      <c:layout/>
      <c:barChart>
        <c:barDir val="col"/>
        <c:grouping val="clustered"/>
        <c:varyColors val="0"/>
        <c:ser>
          <c:idx val="0"/>
          <c:order val="0"/>
          <c:tx>
            <c:strRef>
              <c:f>'For graphs'!$B$1</c:f>
              <c:strCache>
                <c:ptCount val="1"/>
                <c:pt idx="0">
                  <c:v>US</c:v>
                </c:pt>
              </c:strCache>
            </c:strRef>
          </c:tx>
          <c:spPr>
            <a:solidFill>
              <a:schemeClr val="accent1"/>
            </a:solidFill>
            <a:ln>
              <a:noFill/>
            </a:ln>
            <a:effectLst/>
          </c:spPr>
          <c:invertIfNegative val="0"/>
          <c:cat>
            <c:strRef>
              <c:f>'For graphs'!$A$2:$A$18</c:f>
              <c:strCache>
                <c:ptCount val="17"/>
                <c:pt idx="0">
                  <c:v>&lt;.5%</c:v>
                </c:pt>
                <c:pt idx="1">
                  <c:v>.5-1%</c:v>
                </c:pt>
                <c:pt idx="2">
                  <c:v>1-1.5%</c:v>
                </c:pt>
                <c:pt idx="3">
                  <c:v>1.5-2%</c:v>
                </c:pt>
                <c:pt idx="4">
                  <c:v>2-2.5%</c:v>
                </c:pt>
                <c:pt idx="5">
                  <c:v>2.5-3%</c:v>
                </c:pt>
                <c:pt idx="6">
                  <c:v>3-3.5%</c:v>
                </c:pt>
                <c:pt idx="7">
                  <c:v>3.5-4%</c:v>
                </c:pt>
                <c:pt idx="8">
                  <c:v>4-4.5%</c:v>
                </c:pt>
                <c:pt idx="9">
                  <c:v>4.5-5%</c:v>
                </c:pt>
                <c:pt idx="10">
                  <c:v>5-5.5%</c:v>
                </c:pt>
                <c:pt idx="11">
                  <c:v>5.5-6%</c:v>
                </c:pt>
                <c:pt idx="12">
                  <c:v>6-6.5%</c:v>
                </c:pt>
                <c:pt idx="13">
                  <c:v>6.5-7%</c:v>
                </c:pt>
                <c:pt idx="14">
                  <c:v>7-7.5%</c:v>
                </c:pt>
                <c:pt idx="15">
                  <c:v>7.5-8%</c:v>
                </c:pt>
                <c:pt idx="16">
                  <c:v>&gt;8%</c:v>
                </c:pt>
              </c:strCache>
            </c:strRef>
          </c:cat>
          <c:val>
            <c:numRef>
              <c:f>'For graphs'!$B$2:$B$18</c:f>
              <c:numCache>
                <c:formatCode>0.00%</c:formatCode>
                <c:ptCount val="17"/>
                <c:pt idx="0">
                  <c:v>0.0781324440209624</c:v>
                </c:pt>
                <c:pt idx="1">
                  <c:v>0.12339209147213</c:v>
                </c:pt>
                <c:pt idx="2">
                  <c:v>0.146260123868509</c:v>
                </c:pt>
                <c:pt idx="3">
                  <c:v>0.121010004764173</c:v>
                </c:pt>
                <c:pt idx="4">
                  <c:v>0.116245831348261</c:v>
                </c:pt>
                <c:pt idx="5">
                  <c:v>0.105288232491663</c:v>
                </c:pt>
                <c:pt idx="6">
                  <c:v>0.0643163411148166</c:v>
                </c:pt>
                <c:pt idx="7">
                  <c:v>0.0466888994759409</c:v>
                </c:pt>
                <c:pt idx="8">
                  <c:v>0.0352548832777513</c:v>
                </c:pt>
                <c:pt idx="9">
                  <c:v>0.016198189614102</c:v>
                </c:pt>
                <c:pt idx="10">
                  <c:v>0.0209623630300143</c:v>
                </c:pt>
                <c:pt idx="11">
                  <c:v>0.0138161029061458</c:v>
                </c:pt>
                <c:pt idx="12">
                  <c:v>0.00952834683182468</c:v>
                </c:pt>
                <c:pt idx="13">
                  <c:v>0.00952834683182468</c:v>
                </c:pt>
                <c:pt idx="14">
                  <c:v>0.0114340161981896</c:v>
                </c:pt>
                <c:pt idx="15">
                  <c:v>0.00857551214864221</c:v>
                </c:pt>
                <c:pt idx="16">
                  <c:v>0.07336827060505</c:v>
                </c:pt>
              </c:numCache>
            </c:numRef>
          </c:val>
        </c:ser>
        <c:ser>
          <c:idx val="1"/>
          <c:order val="1"/>
          <c:tx>
            <c:strRef>
              <c:f>'For graphs'!$C$1</c:f>
              <c:strCache>
                <c:ptCount val="1"/>
                <c:pt idx="0">
                  <c:v>Global</c:v>
                </c:pt>
              </c:strCache>
            </c:strRef>
          </c:tx>
          <c:spPr>
            <a:solidFill>
              <a:schemeClr val="accent2"/>
            </a:solidFill>
            <a:ln>
              <a:noFill/>
            </a:ln>
            <a:effectLst/>
          </c:spPr>
          <c:invertIfNegative val="0"/>
          <c:cat>
            <c:strRef>
              <c:f>'For graphs'!$A$2:$A$18</c:f>
              <c:strCache>
                <c:ptCount val="17"/>
                <c:pt idx="0">
                  <c:v>&lt;.5%</c:v>
                </c:pt>
                <c:pt idx="1">
                  <c:v>.5-1%</c:v>
                </c:pt>
                <c:pt idx="2">
                  <c:v>1-1.5%</c:v>
                </c:pt>
                <c:pt idx="3">
                  <c:v>1.5-2%</c:v>
                </c:pt>
                <c:pt idx="4">
                  <c:v>2-2.5%</c:v>
                </c:pt>
                <c:pt idx="5">
                  <c:v>2.5-3%</c:v>
                </c:pt>
                <c:pt idx="6">
                  <c:v>3-3.5%</c:v>
                </c:pt>
                <c:pt idx="7">
                  <c:v>3.5-4%</c:v>
                </c:pt>
                <c:pt idx="8">
                  <c:v>4-4.5%</c:v>
                </c:pt>
                <c:pt idx="9">
                  <c:v>4.5-5%</c:v>
                </c:pt>
                <c:pt idx="10">
                  <c:v>5-5.5%</c:v>
                </c:pt>
                <c:pt idx="11">
                  <c:v>5.5-6%</c:v>
                </c:pt>
                <c:pt idx="12">
                  <c:v>6-6.5%</c:v>
                </c:pt>
                <c:pt idx="13">
                  <c:v>6.5-7%</c:v>
                </c:pt>
                <c:pt idx="14">
                  <c:v>7-7.5%</c:v>
                </c:pt>
                <c:pt idx="15">
                  <c:v>7.5-8%</c:v>
                </c:pt>
                <c:pt idx="16">
                  <c:v>&gt;8%</c:v>
                </c:pt>
              </c:strCache>
            </c:strRef>
          </c:cat>
          <c:val>
            <c:numRef>
              <c:f>'For graphs'!$C$2:$C$18</c:f>
              <c:numCache>
                <c:formatCode>0.00%</c:formatCode>
                <c:ptCount val="17"/>
                <c:pt idx="0">
                  <c:v>0.110162518000411</c:v>
                </c:pt>
                <c:pt idx="1">
                  <c:v>0.107848179386957</c:v>
                </c:pt>
                <c:pt idx="2">
                  <c:v>0.113762600288007</c:v>
                </c:pt>
                <c:pt idx="3">
                  <c:v>0.101830898991977</c:v>
                </c:pt>
                <c:pt idx="4">
                  <c:v>0.0972536515120345</c:v>
                </c:pt>
                <c:pt idx="5">
                  <c:v>0.0829047521086196</c:v>
                </c:pt>
                <c:pt idx="6">
                  <c:v>0.0683501337173421</c:v>
                </c:pt>
                <c:pt idx="7">
                  <c:v>0.0516868957004731</c:v>
                </c:pt>
                <c:pt idx="8">
                  <c:v>0.0438695741616951</c:v>
                </c:pt>
                <c:pt idx="9">
                  <c:v>0.035486525406295</c:v>
                </c:pt>
                <c:pt idx="10">
                  <c:v>0.0326064595762189</c:v>
                </c:pt>
                <c:pt idx="11">
                  <c:v>0.0241719810738531</c:v>
                </c:pt>
                <c:pt idx="12">
                  <c:v>0.0197490228348076</c:v>
                </c:pt>
                <c:pt idx="13">
                  <c:v>0.016663238016869</c:v>
                </c:pt>
                <c:pt idx="14">
                  <c:v>0.014194610162518</c:v>
                </c:pt>
                <c:pt idx="15">
                  <c:v>0.0116231228142358</c:v>
                </c:pt>
                <c:pt idx="16">
                  <c:v>0.0678358362476856</c:v>
                </c:pt>
              </c:numCache>
            </c:numRef>
          </c:val>
        </c:ser>
        <c:dLbls>
          <c:showLegendKey val="0"/>
          <c:showVal val="0"/>
          <c:showCatName val="0"/>
          <c:showSerName val="0"/>
          <c:showPercent val="0"/>
          <c:showBubbleSize val="0"/>
        </c:dLbls>
        <c:gapWidth val="219"/>
        <c:overlap val="-27"/>
        <c:axId val="1214522096"/>
        <c:axId val="1214523872"/>
      </c:barChart>
      <c:catAx>
        <c:axId val="121452209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1214523872"/>
        <c:crosses val="autoZero"/>
        <c:auto val="1"/>
        <c:lblAlgn val="ctr"/>
        <c:lblOffset val="100"/>
        <c:noMultiLvlLbl val="0"/>
      </c:catAx>
      <c:valAx>
        <c:axId val="1214523872"/>
        <c:scaling>
          <c:orientation val="minMax"/>
        </c:scaling>
        <c:delete val="0"/>
        <c:axPos val="l"/>
        <c:majorGridlines>
          <c:spPr>
            <a:ln w="9525" cap="flat" cmpd="sng" algn="ctr">
              <a:solidFill>
                <a:schemeClr val="tx1">
                  <a:lumMod val="15000"/>
                  <a:lumOff val="85000"/>
                </a:schemeClr>
              </a:solidFill>
              <a:round/>
            </a:ln>
            <a:effectLst/>
          </c:spPr>
        </c:majorGridlines>
        <c:numFmt formatCode="0.00%" sourceLinked="0"/>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1214522096"/>
        <c:crosses val="autoZero"/>
        <c:crossBetween val="between"/>
      </c:valAx>
      <c:spPr>
        <a:noFill/>
        <a:ln>
          <a:noFill/>
        </a:ln>
        <a:effectLst/>
      </c:spPr>
    </c:plotArea>
    <c:legend>
      <c:legendPos val="b"/>
      <c:layout/>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userShapes r:id="rId4"/>
</c:chartSpace>
</file>

<file path=ppt/charts/chart6.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18"/>
    </mc:Choice>
    <mc:Fallback>
      <c:style val="18"/>
    </mc:Fallback>
  </mc:AlternateContent>
  <c:clrMapOvr bg1="lt1" tx1="dk1" bg2="lt2" tx2="dk2" accent1="accent1" accent2="accent2" accent3="accent3" accent4="accent4" accent5="accent5" accent6="accent6" hlink="hlink" folHlink="folHlink"/>
  <c:chart>
    <c:title>
      <c:tx>
        <c:rich>
          <a:bodyPr/>
          <a:lstStyle/>
          <a:p>
            <a:pPr>
              <a:defRPr sz="1400" b="0" i="1"/>
            </a:pPr>
            <a:r>
              <a:rPr lang="en-US" sz="1400" b="0" i="1" baseline="0"/>
              <a:t>Dividend Yields and Payout Ratios: By Growth Class</a:t>
            </a:r>
            <a:endParaRPr lang="en-US" sz="1400" b="0" i="1"/>
          </a:p>
        </c:rich>
      </c:tx>
      <c:layout/>
      <c:overlay val="0"/>
    </c:title>
    <c:autoTitleDeleted val="0"/>
    <c:plotArea>
      <c:layout/>
      <c:barChart>
        <c:barDir val="col"/>
        <c:grouping val="clustered"/>
        <c:varyColors val="0"/>
        <c:ser>
          <c:idx val="1"/>
          <c:order val="0"/>
          <c:tx>
            <c:strRef>
              <c:f>Sheet1!$C$2</c:f>
              <c:strCache>
                <c:ptCount val="1"/>
                <c:pt idx="0">
                  <c:v>Dividend Payout ratio</c:v>
                </c:pt>
              </c:strCache>
            </c:strRef>
          </c:tx>
          <c:invertIfNegative val="0"/>
          <c:cat>
            <c:strRef>
              <c:f>Sheet1!$A$3:$A$9</c:f>
              <c:strCache>
                <c:ptCount val="7"/>
                <c:pt idx="0">
                  <c:v>0-3%</c:v>
                </c:pt>
                <c:pt idx="1">
                  <c:v>3-5%</c:v>
                </c:pt>
                <c:pt idx="2">
                  <c:v>5-10%</c:v>
                </c:pt>
                <c:pt idx="3">
                  <c:v>10-15%</c:v>
                </c:pt>
                <c:pt idx="4">
                  <c:v>15-20%</c:v>
                </c:pt>
                <c:pt idx="5">
                  <c:v>20-25%</c:v>
                </c:pt>
                <c:pt idx="6">
                  <c:v>&gt;25%</c:v>
                </c:pt>
              </c:strCache>
            </c:strRef>
          </c:cat>
          <c:val>
            <c:numRef>
              <c:f>Sheet1!$C$3:$C$9</c:f>
              <c:numCache>
                <c:formatCode>0.00%</c:formatCode>
                <c:ptCount val="7"/>
                <c:pt idx="0">
                  <c:v>0.443424488283019</c:v>
                </c:pt>
                <c:pt idx="1">
                  <c:v>0.391801832400194</c:v>
                </c:pt>
                <c:pt idx="2">
                  <c:v>0.401363736768329</c:v>
                </c:pt>
                <c:pt idx="3">
                  <c:v>0.354437244176317</c:v>
                </c:pt>
                <c:pt idx="4">
                  <c:v>0.200230297877223</c:v>
                </c:pt>
                <c:pt idx="5">
                  <c:v>0.209803688480861</c:v>
                </c:pt>
                <c:pt idx="6">
                  <c:v>0.198749444055672</c:v>
                </c:pt>
              </c:numCache>
            </c:numRef>
          </c:val>
        </c:ser>
        <c:dLbls>
          <c:showLegendKey val="0"/>
          <c:showVal val="0"/>
          <c:showCatName val="0"/>
          <c:showSerName val="0"/>
          <c:showPercent val="0"/>
          <c:showBubbleSize val="0"/>
        </c:dLbls>
        <c:gapWidth val="150"/>
        <c:axId val="1614764416"/>
        <c:axId val="1611006416"/>
      </c:barChart>
      <c:lineChart>
        <c:grouping val="standard"/>
        <c:varyColors val="0"/>
        <c:ser>
          <c:idx val="2"/>
          <c:order val="1"/>
          <c:tx>
            <c:strRef>
              <c:f>Sheet1!$D$2</c:f>
              <c:strCache>
                <c:ptCount val="1"/>
                <c:pt idx="0">
                  <c:v>Dividend Yield</c:v>
                </c:pt>
              </c:strCache>
            </c:strRef>
          </c:tx>
          <c:cat>
            <c:strRef>
              <c:f>Sheet1!$A$3:$A$9</c:f>
              <c:strCache>
                <c:ptCount val="7"/>
                <c:pt idx="0">
                  <c:v>0-3%</c:v>
                </c:pt>
                <c:pt idx="1">
                  <c:v>3-5%</c:v>
                </c:pt>
                <c:pt idx="2">
                  <c:v>5-10%</c:v>
                </c:pt>
                <c:pt idx="3">
                  <c:v>10-15%</c:v>
                </c:pt>
                <c:pt idx="4">
                  <c:v>15-20%</c:v>
                </c:pt>
                <c:pt idx="5">
                  <c:v>20-25%</c:v>
                </c:pt>
                <c:pt idx="6">
                  <c:v>&gt;25%</c:v>
                </c:pt>
              </c:strCache>
            </c:strRef>
          </c:cat>
          <c:val>
            <c:numRef>
              <c:f>Sheet1!$D$3:$D$9</c:f>
              <c:numCache>
                <c:formatCode>0.00%</c:formatCode>
                <c:ptCount val="7"/>
                <c:pt idx="0">
                  <c:v>0.0376429673428662</c:v>
                </c:pt>
                <c:pt idx="1">
                  <c:v>0.0327889401476333</c:v>
                </c:pt>
                <c:pt idx="2">
                  <c:v>0.0303605071959172</c:v>
                </c:pt>
                <c:pt idx="3">
                  <c:v>0.0242864818194563</c:v>
                </c:pt>
                <c:pt idx="4">
                  <c:v>0.0114112681146678</c:v>
                </c:pt>
                <c:pt idx="5">
                  <c:v>0.013713019654401</c:v>
                </c:pt>
                <c:pt idx="6">
                  <c:v>0.0111976673116275</c:v>
                </c:pt>
              </c:numCache>
            </c:numRef>
          </c:val>
          <c:smooth val="0"/>
        </c:ser>
        <c:dLbls>
          <c:showLegendKey val="0"/>
          <c:showVal val="0"/>
          <c:showCatName val="0"/>
          <c:showSerName val="0"/>
          <c:showPercent val="0"/>
          <c:showBubbleSize val="0"/>
        </c:dLbls>
        <c:marker val="1"/>
        <c:smooth val="0"/>
        <c:axId val="1209034032"/>
        <c:axId val="1155727312"/>
      </c:lineChart>
      <c:catAx>
        <c:axId val="1614764416"/>
        <c:scaling>
          <c:orientation val="minMax"/>
        </c:scaling>
        <c:delete val="0"/>
        <c:axPos val="b"/>
        <c:numFmt formatCode="General" sourceLinked="0"/>
        <c:majorTickMark val="out"/>
        <c:minorTickMark val="none"/>
        <c:tickLblPos val="nextTo"/>
        <c:crossAx val="1611006416"/>
        <c:crosses val="autoZero"/>
        <c:auto val="1"/>
        <c:lblAlgn val="ctr"/>
        <c:lblOffset val="100"/>
        <c:noMultiLvlLbl val="0"/>
      </c:catAx>
      <c:valAx>
        <c:axId val="1611006416"/>
        <c:scaling>
          <c:orientation val="minMax"/>
        </c:scaling>
        <c:delete val="0"/>
        <c:axPos val="l"/>
        <c:majorGridlines/>
        <c:numFmt formatCode="0.00%" sourceLinked="1"/>
        <c:majorTickMark val="out"/>
        <c:minorTickMark val="none"/>
        <c:tickLblPos val="nextTo"/>
        <c:crossAx val="1614764416"/>
        <c:crosses val="autoZero"/>
        <c:crossBetween val="between"/>
      </c:valAx>
      <c:valAx>
        <c:axId val="1155727312"/>
        <c:scaling>
          <c:orientation val="minMax"/>
        </c:scaling>
        <c:delete val="0"/>
        <c:axPos val="r"/>
        <c:numFmt formatCode="0.00%" sourceLinked="1"/>
        <c:majorTickMark val="out"/>
        <c:minorTickMark val="none"/>
        <c:tickLblPos val="nextTo"/>
        <c:crossAx val="1209034032"/>
        <c:crosses val="max"/>
        <c:crossBetween val="between"/>
      </c:valAx>
      <c:catAx>
        <c:axId val="1209034032"/>
        <c:scaling>
          <c:orientation val="minMax"/>
        </c:scaling>
        <c:delete val="1"/>
        <c:axPos val="b"/>
        <c:numFmt formatCode="General" sourceLinked="0"/>
        <c:majorTickMark val="out"/>
        <c:minorTickMark val="none"/>
        <c:tickLblPos val="nextTo"/>
        <c:crossAx val="1155727312"/>
        <c:crosses val="autoZero"/>
        <c:auto val="1"/>
        <c:lblAlgn val="ctr"/>
        <c:lblOffset val="100"/>
        <c:noMultiLvlLbl val="0"/>
      </c:catAx>
    </c:plotArea>
    <c:legend>
      <c:legendPos val="r"/>
      <c:layout/>
      <c:overlay val="0"/>
    </c:legend>
    <c:plotVisOnly val="1"/>
    <c:dispBlanksAs val="gap"/>
    <c:showDLblsOverMax val="0"/>
  </c:chart>
  <c:externalData r:id="rId2">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drawings/_rels/drawing1.xml.rels><?xml version="1.0" encoding="UTF-8" standalone="yes"?>
<Relationships xmlns="http://schemas.openxmlformats.org/package/2006/relationships"><Relationship Id="rId1" Type="http://schemas.openxmlformats.org/officeDocument/2006/relationships/image" Target="../media/image9.png"/></Relationships>
</file>

<file path=ppt/drawings/_rels/drawing2.xml.rels><?xml version="1.0" encoding="UTF-8" standalone="yes"?>
<Relationships xmlns="http://schemas.openxmlformats.org/package/2006/relationships"><Relationship Id="rId1" Type="http://schemas.openxmlformats.org/officeDocument/2006/relationships/image" Target="../media/image10.emf"/></Relationships>
</file>

<file path=ppt/drawings/_rels/vmlDrawing1.vml.rels><?xml version="1.0" encoding="UTF-8" standalone="yes"?>
<Relationships xmlns="http://schemas.openxmlformats.org/package/2006/relationships"><Relationship Id="rId1" Type="http://schemas.openxmlformats.org/officeDocument/2006/relationships/image" Target="../media/image11.png"/></Relationships>
</file>

<file path=ppt/drawings/_rels/vmlDrawing2.vml.rels><?xml version="1.0" encoding="UTF-8" standalone="yes"?>
<Relationships xmlns="http://schemas.openxmlformats.org/package/2006/relationships"><Relationship Id="rId1" Type="http://schemas.openxmlformats.org/officeDocument/2006/relationships/image" Target="../media/image12.emf"/></Relationships>
</file>

<file path=ppt/drawings/drawing1.xml><?xml version="1.0" encoding="utf-8"?>
<c:userShapes xmlns:c="http://schemas.openxmlformats.org/drawingml/2006/chart">
  <cdr:relSizeAnchor xmlns:cdr="http://schemas.openxmlformats.org/drawingml/2006/chartDrawing">
    <cdr:from>
      <cdr:x>0.4669</cdr:x>
      <cdr:y>0.14237</cdr:y>
    </cdr:from>
    <cdr:to>
      <cdr:x>0.87967</cdr:x>
      <cdr:y>0.45085</cdr:y>
    </cdr:to>
    <cdr:pic>
      <cdr:nvPicPr>
        <cdr:cNvPr id="2" name="Picture 1"/>
        <cdr:cNvPicPr>
          <a:picLocks xmlns:a="http://schemas.openxmlformats.org/drawingml/2006/main" noChangeAspect="1"/>
        </cdr:cNvPicPr>
      </cdr:nvPicPr>
      <cdr:blipFill>
        <a:blip xmlns:a="http://schemas.openxmlformats.org/drawingml/2006/main" xmlns:r="http://schemas.openxmlformats.org/officeDocument/2006/relationships" r:embed="rId1"/>
        <a:stretch xmlns:a="http://schemas.openxmlformats.org/drawingml/2006/main">
          <a:fillRect/>
        </a:stretch>
      </cdr:blipFill>
      <cdr:spPr>
        <a:xfrm xmlns:a="http://schemas.openxmlformats.org/drawingml/2006/main">
          <a:off x="3806825" y="533400"/>
          <a:ext cx="3365500" cy="1155700"/>
        </a:xfrm>
        <a:prstGeom xmlns:a="http://schemas.openxmlformats.org/drawingml/2006/main" prst="rect">
          <a:avLst/>
        </a:prstGeom>
      </cdr:spPr>
    </cdr:pic>
  </cdr:relSizeAnchor>
</c:userShapes>
</file>

<file path=ppt/drawings/drawing2.xml><?xml version="1.0" encoding="utf-8"?>
<c:userShapes xmlns:c="http://schemas.openxmlformats.org/drawingml/2006/chart">
  <cdr:relSizeAnchor xmlns:cdr="http://schemas.openxmlformats.org/drawingml/2006/chartDrawing">
    <cdr:from>
      <cdr:x>0.49585</cdr:x>
      <cdr:y>0.18136</cdr:y>
    </cdr:from>
    <cdr:to>
      <cdr:x>0.92731</cdr:x>
      <cdr:y>0.48983</cdr:y>
    </cdr:to>
    <cdr:pic>
      <cdr:nvPicPr>
        <cdr:cNvPr id="2" name="chart"/>
        <cdr:cNvPicPr>
          <a:picLocks xmlns:a="http://schemas.openxmlformats.org/drawingml/2006/main" noChangeAspect="1"/>
        </cdr:cNvPicPr>
      </cdr:nvPicPr>
      <cdr:blipFill>
        <a:blip xmlns:a="http://schemas.openxmlformats.org/drawingml/2006/main" xmlns:r="http://schemas.openxmlformats.org/officeDocument/2006/relationships" r:embed="rId1"/>
        <a:stretch xmlns:a="http://schemas.openxmlformats.org/drawingml/2006/main">
          <a:fillRect/>
        </a:stretch>
      </cdr:blipFill>
      <cdr:spPr>
        <a:xfrm xmlns:a="http://schemas.openxmlformats.org/drawingml/2006/main">
          <a:off x="4042833" y="679450"/>
          <a:ext cx="3517900" cy="1155700"/>
        </a:xfrm>
        <a:prstGeom xmlns:a="http://schemas.openxmlformats.org/drawingml/2006/main" prst="rect">
          <a:avLst/>
        </a:prstGeom>
      </cdr:spPr>
    </cdr:pic>
  </cdr:relSizeAnchor>
</c:userShape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5362" name="Rectangle 2"/>
          <p:cNvSpPr>
            <a:spLocks noChangeArrowheads="1" noTextEdit="1"/>
          </p:cNvSpPr>
          <p:nvPr>
            <p:ph type="sldImg" idx="2"/>
          </p:nvPr>
        </p:nvSpPr>
        <p:spPr bwMode="auto">
          <a:xfrm>
            <a:off x="696913" y="692150"/>
            <a:ext cx="5464175" cy="3416300"/>
          </a:xfrm>
          <a:prstGeom prst="rect">
            <a:avLst/>
          </a:prstGeom>
          <a:noFill/>
          <a:ln w="12700">
            <a:solidFill>
              <a:schemeClr val="tx1"/>
            </a:solidFill>
            <a:miter lim="800000"/>
            <a:headEnd/>
            <a:tailEnd/>
          </a:ln>
          <a:extLst>
            <a:ext uri="{909E8E84-426E-40DD-AFC4-6F175D3DCCD1}">
              <a14:hiddenFill xmlns:a14="http://schemas.microsoft.com/office/drawing/2010/main">
                <a:solidFill>
                  <a:srgbClr val="FFFFFF"/>
                </a:solidFill>
              </a14:hiddenFill>
            </a:ext>
            <a:ext uri="{FAA26D3D-D897-4be2-8F04-BA451C77F1D7}">
              <ma14:placeholderFlag xmlns:ma14="http://schemas.microsoft.com/office/mac/drawingml/2011/main" val="1"/>
            </a:ext>
          </a:extLst>
        </p:spPr>
      </p:sp>
      <p:sp>
        <p:nvSpPr>
          <p:cNvPr id="2051" name="Rectangle 3"/>
          <p:cNvSpPr>
            <a:spLocks noGrp="1" noChangeArrowheads="1"/>
          </p:cNvSpPr>
          <p:nvPr>
            <p:ph type="body" sz="quarter" idx="3"/>
          </p:nvPr>
        </p:nvSpPr>
        <p:spPr bwMode="auto">
          <a:xfrm>
            <a:off x="914400" y="4343400"/>
            <a:ext cx="5029200" cy="4114800"/>
          </a:xfrm>
          <a:prstGeom prst="rect">
            <a:avLst/>
          </a:prstGeom>
          <a:noFill/>
          <a:ln w="12700">
            <a:noFill/>
            <a:miter lim="800000"/>
            <a:headEnd/>
            <a:tailEnd/>
          </a:ln>
          <a:effectLst/>
        </p:spPr>
        <p:txBody>
          <a:bodyPr vert="horz" wrap="square" lIns="90487" tIns="44450" rIns="90487" bIns="44450" numCol="1" anchor="t" anchorCtr="0" compatLnSpc="1">
            <a:prstTxWarp prst="textNoShape">
              <a:avLst/>
            </a:prstTxWarp>
          </a:bodyPr>
          <a:lstStyle/>
          <a:p>
            <a:pPr lvl="0"/>
            <a:r>
              <a:rPr lang="en-US" noProof="0"/>
              <a:t>Click to edit Master notes styles</a:t>
            </a:r>
          </a:p>
          <a:p>
            <a:pPr lvl="1"/>
            <a:r>
              <a:rPr lang="en-US" noProof="0"/>
              <a:t>Second Level</a:t>
            </a:r>
          </a:p>
          <a:p>
            <a:pPr lvl="2"/>
            <a:r>
              <a:rPr lang="en-US" noProof="0"/>
              <a:t>Third Level</a:t>
            </a:r>
          </a:p>
          <a:p>
            <a:pPr lvl="3"/>
            <a:r>
              <a:rPr lang="en-US" noProof="0"/>
              <a:t>Fourth Level</a:t>
            </a:r>
          </a:p>
          <a:p>
            <a:pPr lvl="4"/>
            <a:r>
              <a:rPr lang="en-US" noProof="0"/>
              <a:t>Fifth Level</a:t>
            </a:r>
          </a:p>
        </p:txBody>
      </p:sp>
    </p:spTree>
  </p:cSld>
  <p:clrMap bg1="lt1" tx1="dk1" bg2="lt2" tx2="dk2" accent1="accent1" accent2="accent2" accent3="accent3" accent4="accent4" accent5="accent5" accent6="accent6" hlink="hlink" folHlink="folHlink"/>
  <p:hf hdr="0" ftr="0" dt="0"/>
  <p:notesStyle>
    <a:lvl1pPr algn="l" rtl="0" eaLnBrk="0" fontAlgn="base" hangingPunct="0">
      <a:spcBef>
        <a:spcPct val="30000"/>
      </a:spcBef>
      <a:spcAft>
        <a:spcPct val="0"/>
      </a:spcAft>
      <a:defRPr sz="1200" kern="1200">
        <a:solidFill>
          <a:schemeClr val="tx1"/>
        </a:solidFill>
        <a:latin typeface="Times" pitchFamily="-65" charset="0"/>
        <a:ea typeface="ＭＳ Ｐゴシック" pitchFamily="-65" charset="-128"/>
        <a:cs typeface="ＭＳ Ｐゴシック" pitchFamily="-65" charset="-128"/>
      </a:defRPr>
    </a:lvl1pPr>
    <a:lvl2pPr marL="457200" algn="l" rtl="0" eaLnBrk="0" fontAlgn="base" hangingPunct="0">
      <a:spcBef>
        <a:spcPct val="30000"/>
      </a:spcBef>
      <a:spcAft>
        <a:spcPct val="0"/>
      </a:spcAft>
      <a:defRPr sz="1200" kern="1200">
        <a:solidFill>
          <a:schemeClr val="tx1"/>
        </a:solidFill>
        <a:latin typeface="Times" pitchFamily="-65" charset="0"/>
        <a:ea typeface="ＭＳ Ｐゴシック" pitchFamily="-65" charset="-128"/>
        <a:cs typeface="+mn-cs"/>
      </a:defRPr>
    </a:lvl2pPr>
    <a:lvl3pPr marL="914400" algn="l" rtl="0" eaLnBrk="0" fontAlgn="base" hangingPunct="0">
      <a:spcBef>
        <a:spcPct val="30000"/>
      </a:spcBef>
      <a:spcAft>
        <a:spcPct val="0"/>
      </a:spcAft>
      <a:defRPr sz="1200" kern="1200">
        <a:solidFill>
          <a:schemeClr val="tx1"/>
        </a:solidFill>
        <a:latin typeface="Times" pitchFamily="-65" charset="0"/>
        <a:ea typeface="ＭＳ Ｐゴシック" pitchFamily="-65" charset="-128"/>
        <a:cs typeface="+mn-cs"/>
      </a:defRPr>
    </a:lvl3pPr>
    <a:lvl4pPr marL="1371600" algn="l" rtl="0" eaLnBrk="0" fontAlgn="base" hangingPunct="0">
      <a:spcBef>
        <a:spcPct val="30000"/>
      </a:spcBef>
      <a:spcAft>
        <a:spcPct val="0"/>
      </a:spcAft>
      <a:defRPr sz="1200" kern="1200">
        <a:solidFill>
          <a:schemeClr val="tx1"/>
        </a:solidFill>
        <a:latin typeface="Times" pitchFamily="-65" charset="0"/>
        <a:ea typeface="ＭＳ Ｐゴシック" pitchFamily="-65" charset="-128"/>
        <a:cs typeface="+mn-cs"/>
      </a:defRPr>
    </a:lvl4pPr>
    <a:lvl5pPr marL="1828800" algn="l" rtl="0" eaLnBrk="0" fontAlgn="base" hangingPunct="0">
      <a:spcBef>
        <a:spcPct val="30000"/>
      </a:spcBef>
      <a:spcAft>
        <a:spcPct val="0"/>
      </a:spcAft>
      <a:defRPr sz="1200" kern="1200">
        <a:solidFill>
          <a:schemeClr val="tx1"/>
        </a:solidFill>
        <a:latin typeface="Times" pitchFamily="-65" charset="0"/>
        <a:ea typeface="ＭＳ Ｐゴシック" pitchFamily="-65" charset="-128"/>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4.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5.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09" name="Rectangle 2"/>
          <p:cNvSpPr>
            <a:spLocks noChangeArrowheads="1" noTextEdit="1"/>
          </p:cNvSpPr>
          <p:nvPr>
            <p:ph type="sldImg"/>
          </p:nvPr>
        </p:nvSpPr>
        <p:spPr>
          <a:ln/>
        </p:spPr>
      </p:sp>
      <p:sp>
        <p:nvSpPr>
          <p:cNvPr id="17410"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x-none">
                <a:latin typeface="Times" charset="0"/>
                <a:ea typeface="ＭＳ Ｐゴシック" charset="-128"/>
              </a:rPr>
              <a:t>Sets the agenda for the class. This is a class that will be focused on the big picture of corporate finance rather than details, theories or models on a piecemeal basis.</a:t>
            </a: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1" name="Rectangle 2"/>
          <p:cNvSpPr>
            <a:spLocks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x-none">
                <a:latin typeface="Times" charset="0"/>
                <a:ea typeface="ＭＳ Ｐゴシック" charset="-128"/>
              </a:rPr>
              <a:t>Third and final principle of corporate finance.</a:t>
            </a:r>
          </a:p>
        </p:txBody>
      </p:sp>
      <p:sp>
        <p:nvSpPr>
          <p:cNvPr id="20482" name="Rectangle 3"/>
          <p:cNvSpPr>
            <a:spLocks noChangeArrowheads="1"/>
          </p:cNvSpPr>
          <p:nvPr>
            <p:ph type="sldImg"/>
          </p:nvPr>
        </p:nvSpPr>
        <p:spPr>
          <a:ln cap="flat"/>
        </p:spPr>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29" name="Rectangle 2"/>
          <p:cNvSpPr>
            <a:spLocks noGrp="1" noRot="1" noChangeAspect="1" noChangeArrowheads="1"/>
          </p:cNvSpPr>
          <p:nvPr>
            <p:ph type="sldImg"/>
          </p:nvPr>
        </p:nvSpPr>
        <p:spPr>
          <a:solidFill>
            <a:srgbClr val="FFFFFF"/>
          </a:solidFill>
          <a:ln/>
        </p:spPr>
      </p:sp>
      <p:sp>
        <p:nvSpPr>
          <p:cNvPr id="22530" name="Rectangle 3"/>
          <p:cNvSpPr>
            <a:spLocks noGrp="1" noChangeArrowheads="1"/>
          </p:cNvSpPr>
          <p:nvPr>
            <p:ph type="body" idx="1"/>
          </p:nvPr>
        </p:nvSpPr>
        <p:spPr>
          <a:solidFill>
            <a:srgbClr val="FFFFFF"/>
          </a:solidFill>
          <a:ln>
            <a:solidFill>
              <a:srgbClr val="000000"/>
            </a:solidFill>
          </a:ln>
        </p:spPr>
        <p:txBody>
          <a:bodyPr/>
          <a:lstStyle/>
          <a:p>
            <a:r>
              <a:rPr lang="en-US" altLang="x-none">
                <a:latin typeface="Times" charset="0"/>
                <a:ea typeface="ＭＳ Ｐゴシック" charset="-128"/>
              </a:rPr>
              <a:t>Dividend policy is affected by investment and financing decisions…. And dividend decisions may affect investment and financing decisions. In other words, analyzing dividends has to be part and parcel of analyzing the whole company. </a:t>
            </a: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7" name="Rectangle 2"/>
          <p:cNvSpPr>
            <a:spLocks noChangeArrowheads="1" noTextEdit="1"/>
          </p:cNvSpPr>
          <p:nvPr>
            <p:ph type="sldImg"/>
          </p:nvPr>
        </p:nvSpPr>
        <p:spPr>
          <a:solidFill>
            <a:srgbClr val="FFFFFF"/>
          </a:solidFill>
          <a:ln/>
        </p:spPr>
      </p:sp>
      <p:sp>
        <p:nvSpPr>
          <p:cNvPr id="24578" name="Rectangle 3"/>
          <p:cNvSpPr>
            <a:spLocks noChangeArrowheads="1"/>
          </p:cNvSpPr>
          <p:nvPr>
            <p:ph type="body" idx="1"/>
          </p:nvPr>
        </p:nvSpPr>
        <p:spPr>
          <a:solidFill>
            <a:srgbClr val="FFFFFF"/>
          </a:solidFill>
          <a:ln>
            <a:solidFill>
              <a:srgbClr val="000000"/>
            </a:solidFill>
          </a:ln>
        </p:spPr>
        <p:txBody>
          <a:bodyPr/>
          <a:lstStyle/>
          <a:p>
            <a:r>
              <a:rPr lang="en-US" altLang="x-none">
                <a:latin typeface="Times" charset="0"/>
                <a:ea typeface="ＭＳ Ｐゴシック" charset="-128"/>
              </a:rPr>
              <a:t>Most companies in most years pay out what they did last year as dividends. Among firms that change dividends, increases are more common than decreases.</a:t>
            </a: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5" name="Rectangle 2"/>
          <p:cNvSpPr>
            <a:spLocks noChangeArrowheads="1" noTextEdit="1"/>
          </p:cNvSpPr>
          <p:nvPr>
            <p:ph type="sldImg"/>
          </p:nvPr>
        </p:nvSpPr>
        <p:spPr>
          <a:solidFill>
            <a:srgbClr val="FFFFFF"/>
          </a:solidFill>
          <a:ln/>
        </p:spPr>
      </p:sp>
      <p:sp>
        <p:nvSpPr>
          <p:cNvPr id="26626" name="Rectangle 3"/>
          <p:cNvSpPr>
            <a:spLocks noChangeArrowheads="1"/>
          </p:cNvSpPr>
          <p:nvPr>
            <p:ph type="body" idx="1"/>
          </p:nvPr>
        </p:nvSpPr>
        <p:spPr>
          <a:solidFill>
            <a:srgbClr val="FFFFFF"/>
          </a:solidFill>
          <a:ln>
            <a:solidFill>
              <a:srgbClr val="000000"/>
            </a:solidFill>
          </a:ln>
        </p:spPr>
        <p:txBody>
          <a:bodyPr/>
          <a:lstStyle/>
          <a:p>
            <a:r>
              <a:rPr lang="en-US" altLang="x-none">
                <a:latin typeface="Times" charset="0"/>
                <a:ea typeface="ＭＳ Ｐゴシック" charset="-128"/>
              </a:rPr>
              <a:t>Dividends tend to follow earnings. They don</a:t>
            </a:r>
            <a:r>
              <a:rPr lang="ja-JP" altLang="en-US">
                <a:latin typeface="Times" charset="0"/>
                <a:ea typeface="ＭＳ Ｐゴシック" charset="-128"/>
              </a:rPr>
              <a:t>’</a:t>
            </a:r>
            <a:r>
              <a:rPr lang="en-US" altLang="ja-JP">
                <a:latin typeface="Times" charset="0"/>
                <a:ea typeface="ＭＳ Ｐゴシック" charset="-128"/>
              </a:rPr>
              <a:t>t lead them and they are not contemporaneous. In other words, don</a:t>
            </a:r>
            <a:r>
              <a:rPr lang="ja-JP" altLang="en-US">
                <a:latin typeface="Times" charset="0"/>
                <a:ea typeface="ＭＳ Ｐゴシック" charset="-128"/>
              </a:rPr>
              <a:t>’</a:t>
            </a:r>
            <a:r>
              <a:rPr lang="en-US" altLang="ja-JP">
                <a:latin typeface="Times" charset="0"/>
                <a:ea typeface="ＭＳ Ｐゴシック" charset="-128"/>
              </a:rPr>
              <a:t>t expect a company to pay out more in dividends if their earnings go up… If earnings go up two years in a row, maybe.. Three years in a row and the odds increase.</a:t>
            </a:r>
            <a:endParaRPr lang="en-US" altLang="x-none">
              <a:latin typeface="Times" charset="0"/>
              <a:ea typeface="ＭＳ Ｐゴシック" charset="-128"/>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3" name="Slide Image Placeholder 1"/>
          <p:cNvSpPr>
            <a:spLocks noGrp="1" noRot="1" noChangeAspect="1"/>
          </p:cNvSpPr>
          <p:nvPr>
            <p:ph type="sldImg"/>
          </p:nvPr>
        </p:nvSpPr>
        <p:spPr>
          <a:ln/>
        </p:spPr>
      </p:sp>
      <p:sp>
        <p:nvSpPr>
          <p:cNvPr id="28674"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r>
              <a:rPr lang="en-US" altLang="x-none">
                <a:latin typeface="Times" charset="0"/>
                <a:ea typeface="ＭＳ Ｐゴシック" charset="-128"/>
              </a:rPr>
              <a:t>I picked these years either because tax laws changed drastically (2003) or were expect to (2012).</a:t>
            </a: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1" name="Rectangle 2"/>
          <p:cNvSpPr>
            <a:spLocks noChangeArrowheads="1" noTextEdit="1"/>
          </p:cNvSpPr>
          <p:nvPr>
            <p:ph type="sldImg"/>
          </p:nvPr>
        </p:nvSpPr>
        <p:spPr>
          <a:solidFill>
            <a:srgbClr val="FFFFFF"/>
          </a:solidFill>
          <a:ln/>
        </p:spPr>
      </p:sp>
      <p:sp>
        <p:nvSpPr>
          <p:cNvPr id="30722" name="Rectangle 3"/>
          <p:cNvSpPr>
            <a:spLocks noChangeArrowheads="1"/>
          </p:cNvSpPr>
          <p:nvPr>
            <p:ph type="body" idx="1"/>
          </p:nvPr>
        </p:nvSpPr>
        <p:spPr>
          <a:solidFill>
            <a:srgbClr val="FFFFFF"/>
          </a:solidFill>
          <a:ln>
            <a:solidFill>
              <a:srgbClr val="000000"/>
            </a:solidFill>
          </a:ln>
        </p:spPr>
        <p:txBody>
          <a:bodyPr/>
          <a:lstStyle/>
          <a:p>
            <a:pPr marL="228600" indent="-228600"/>
            <a:r>
              <a:rPr lang="en-US" altLang="x-none">
                <a:latin typeface="Times" charset="0"/>
                <a:ea typeface="ＭＳ Ｐゴシック" charset="-128"/>
              </a:rPr>
              <a:t>This trend accelerated through the 1990s. It can be partially explained by</a:t>
            </a:r>
          </a:p>
          <a:p>
            <a:pPr marL="228600" indent="-228600">
              <a:buFontTx/>
              <a:buAutoNum type="arabicPeriod"/>
            </a:pPr>
            <a:r>
              <a:rPr lang="en-US" altLang="x-none">
                <a:latin typeface="Times" charset="0"/>
                <a:ea typeface="ＭＳ Ｐゴシック" charset="-128"/>
              </a:rPr>
              <a:t>An increase in the volatility of earnings at all companies, making dividends much more difficult to maintain</a:t>
            </a:r>
          </a:p>
          <a:p>
            <a:pPr marL="228600" indent="-228600">
              <a:buFontTx/>
              <a:buAutoNum type="arabicPeriod"/>
            </a:pPr>
            <a:r>
              <a:rPr lang="en-US" altLang="x-none">
                <a:latin typeface="Times" charset="0"/>
                <a:ea typeface="ＭＳ Ｐゴシック" charset="-128"/>
              </a:rPr>
              <a:t> An increasing proportion of investors who invested primarily for capital gains</a:t>
            </a:r>
          </a:p>
          <a:p>
            <a:pPr marL="228600" indent="-228600">
              <a:buFontTx/>
              <a:buAutoNum type="arabicPeriod"/>
            </a:pPr>
            <a:r>
              <a:rPr lang="en-US" altLang="x-none">
                <a:latin typeface="Times" charset="0"/>
                <a:ea typeface="ＭＳ Ｐゴシック" charset="-128"/>
              </a:rPr>
              <a:t>Managers being compensated with options like stock buybacks more than dividends since the latter leads to lower stock prices.</a:t>
            </a: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69" name="Slide Image Placeholder 1"/>
          <p:cNvSpPr>
            <a:spLocks noGrp="1" noRot="1" noChangeAspect="1"/>
          </p:cNvSpPr>
          <p:nvPr>
            <p:ph type="sldImg"/>
          </p:nvPr>
        </p:nvSpPr>
        <p:spPr>
          <a:ln/>
        </p:spPr>
      </p:sp>
      <p:sp>
        <p:nvSpPr>
          <p:cNvPr id="32770"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a:lnSpc>
                <a:spcPct val="90000"/>
              </a:lnSpc>
            </a:pPr>
            <a:r>
              <a:rPr lang="en-US" altLang="x-none" sz="1100">
                <a:latin typeface="Times" charset="0"/>
                <a:ea typeface="ＭＳ Ｐゴシック" charset="-128"/>
              </a:rPr>
              <a:t>Dividend policy vary across countries.</a:t>
            </a:r>
          </a:p>
          <a:p>
            <a:pPr>
              <a:lnSpc>
                <a:spcPct val="90000"/>
              </a:lnSpc>
            </a:pPr>
            <a:r>
              <a:rPr lang="en-US" altLang="x-none" sz="1100">
                <a:latin typeface="Times" charset="0"/>
                <a:ea typeface="ＭＳ Ｐゴシック" charset="-128"/>
              </a:rPr>
              <a:t>1. </a:t>
            </a:r>
            <a:r>
              <a:rPr lang="en-US" altLang="x-none" sz="1100" i="1">
                <a:latin typeface="Times" charset="0"/>
                <a:ea typeface="ＭＳ Ｐゴシック" charset="-128"/>
              </a:rPr>
              <a:t>Differences in Stage of Growth</a:t>
            </a:r>
            <a:r>
              <a:rPr lang="en-US" altLang="x-none" sz="1100" b="1">
                <a:latin typeface="Times" charset="0"/>
                <a:ea typeface="ＭＳ Ｐゴシック" charset="-128"/>
              </a:rPr>
              <a:t>: </a:t>
            </a:r>
            <a:r>
              <a:rPr lang="en-US" altLang="x-none" sz="1100">
                <a:latin typeface="Times" charset="0"/>
                <a:ea typeface="ＭＳ Ｐゴシック" charset="-128"/>
              </a:rPr>
              <a:t>Just as higher-growth companies tend to pay out less of their earnings in dividends countries with higher growth pay out less in dividends. For instance, Japan had much higher expected growth in 1982–84 than the other G-7 countries and paid out a much smaller percentage of its earnings as dividends. As Japan</a:t>
            </a:r>
            <a:r>
              <a:rPr lang="ja-JP" altLang="en-US" sz="1100">
                <a:latin typeface="Times" charset="0"/>
                <a:ea typeface="ＭＳ Ｐゴシック" charset="-128"/>
              </a:rPr>
              <a:t>’</a:t>
            </a:r>
            <a:r>
              <a:rPr lang="en-US" altLang="ja-JP" sz="1100">
                <a:latin typeface="Times" charset="0"/>
                <a:ea typeface="ＭＳ Ｐゴシック" charset="-128"/>
              </a:rPr>
              <a:t>s growth declined, its payout ratio has risen. </a:t>
            </a:r>
          </a:p>
          <a:p>
            <a:pPr>
              <a:lnSpc>
                <a:spcPct val="90000"/>
              </a:lnSpc>
            </a:pPr>
            <a:r>
              <a:rPr lang="en-US" altLang="x-none" sz="1100">
                <a:latin typeface="Times" charset="0"/>
                <a:ea typeface="ＭＳ Ｐゴシック" charset="-128"/>
              </a:rPr>
              <a:t>2.</a:t>
            </a:r>
            <a:r>
              <a:rPr lang="en-US" altLang="x-none" sz="1100" i="1">
                <a:latin typeface="Times" charset="0"/>
                <a:ea typeface="ＭＳ Ｐゴシック" charset="-128"/>
              </a:rPr>
              <a:t> Differences in Tax Treatment</a:t>
            </a:r>
            <a:r>
              <a:rPr lang="en-US" altLang="x-none" sz="1100" b="1">
                <a:latin typeface="Times" charset="0"/>
                <a:ea typeface="ＭＳ Ｐゴシック" charset="-128"/>
              </a:rPr>
              <a:t>:</a:t>
            </a:r>
            <a:r>
              <a:rPr lang="en-US" altLang="x-none" sz="1100">
                <a:latin typeface="Times" charset="0"/>
                <a:ea typeface="ＭＳ Ｐゴシック" charset="-128"/>
              </a:rPr>
              <a:t> Unlike the United States, where dividends are doubly taxed, some countries provide at least partial protection against the double taxation of dividends. For instance, Germany taxes corporate retained earnings at a higher rate than corporate dividends and the United Kingdom allows investors to offset corporate taxes against taxes due on dividends, thus reducing the effective tax rate on dividends.</a:t>
            </a:r>
          </a:p>
          <a:p>
            <a:pPr>
              <a:lnSpc>
                <a:spcPct val="90000"/>
              </a:lnSpc>
            </a:pPr>
            <a:r>
              <a:rPr lang="en-US" altLang="x-none" sz="1100">
                <a:latin typeface="Times" charset="0"/>
                <a:ea typeface="ＭＳ Ｐゴシック" charset="-128"/>
              </a:rPr>
              <a:t>3. </a:t>
            </a:r>
            <a:r>
              <a:rPr lang="en-US" altLang="x-none" sz="1100" i="1">
                <a:latin typeface="Times" charset="0"/>
                <a:ea typeface="ＭＳ Ｐゴシック" charset="-128"/>
              </a:rPr>
              <a:t>Differences in Corporate Control:</a:t>
            </a:r>
            <a:r>
              <a:rPr lang="en-US" altLang="x-none" sz="1100">
                <a:latin typeface="Times" charset="0"/>
                <a:ea typeface="ＭＳ Ｐゴシック" charset="-128"/>
              </a:rPr>
              <a:t> When there is a separation between ownership and management, as there is in many large publicly traded firms, and where stockholders have little control over managers, the dividends paid by firms will be lower. Managers, left to their own devices, have an incentive to accumulate cash. Russia, with its abysmal corporate governance system, has a dividend payout ratio of less than 10% in 2009. 	</a:t>
            </a:r>
          </a:p>
          <a:p>
            <a:pPr>
              <a:lnSpc>
                <a:spcPct val="90000"/>
              </a:lnSpc>
            </a:pPr>
            <a:r>
              <a:rPr lang="en-US" altLang="x-none" sz="1100">
                <a:latin typeface="Times" charset="0"/>
                <a:ea typeface="ＭＳ Ｐゴシック" charset="-128"/>
              </a:rPr>
              <a:t>4. Stock buyback restrictions: Especially in earlier perods, non_US companies faced restrictions on stock buybacks.</a:t>
            </a:r>
          </a:p>
          <a:p>
            <a:pPr>
              <a:lnSpc>
                <a:spcPct val="90000"/>
              </a:lnSpc>
            </a:pPr>
            <a:r>
              <a:rPr lang="en-US" altLang="x-none" sz="1100">
                <a:latin typeface="Times" charset="0"/>
                <a:ea typeface="ＭＳ Ｐゴシック" charset="-128"/>
              </a:rPr>
              <a:t>Not surprisingly, the dividend payout ratios of companies in most emerging markets are much lower than the dividend payout ratios in the G-7 countries. The higher growth and relative power of incumbent management in these countries contribute to keeping these payout ratios low.</a:t>
            </a:r>
          </a:p>
          <a:p>
            <a:pPr>
              <a:lnSpc>
                <a:spcPct val="90000"/>
              </a:lnSpc>
            </a:pPr>
            <a:endParaRPr lang="en-US" altLang="x-none" sz="1100">
              <a:latin typeface="Times" charset="0"/>
              <a:ea typeface="ＭＳ Ｐゴシック" charset="-128"/>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7" name="Rectangle 2"/>
          <p:cNvSpPr>
            <a:spLocks noChangeArrowheads="1"/>
          </p:cNvSpPr>
          <p:nvPr>
            <p:ph type="sldImg"/>
          </p:nvPr>
        </p:nvSpPr>
        <p:spPr>
          <a:solidFill>
            <a:srgbClr val="FFFFFF"/>
          </a:solidFill>
          <a:ln/>
        </p:spPr>
      </p:sp>
      <p:sp>
        <p:nvSpPr>
          <p:cNvPr id="34818" name="Rectangle 3"/>
          <p:cNvSpPr>
            <a:spLocks noChangeArrowheads="1"/>
          </p:cNvSpPr>
          <p:nvPr>
            <p:ph type="body" idx="1"/>
          </p:nvPr>
        </p:nvSpPr>
        <p:spPr>
          <a:solidFill>
            <a:srgbClr val="FFFFFF"/>
          </a:solidFill>
          <a:ln>
            <a:solidFill>
              <a:srgbClr val="000000"/>
            </a:solidFill>
          </a:ln>
        </p:spPr>
        <p:txBody>
          <a:bodyPr/>
          <a:lstStyle/>
          <a:p>
            <a:r>
              <a:rPr lang="en-US" altLang="x-none">
                <a:latin typeface="Times" charset="0"/>
                <a:ea typeface="ＭＳ Ｐゴシック" charset="-128"/>
              </a:rPr>
              <a:t>These are the two most common measures of dividend. They both focus on traditional dividends, and could be modified to include stock buybacks.</a:t>
            </a: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5" name="Rectangle 2"/>
          <p:cNvSpPr>
            <a:spLocks noChangeArrowheads="1" noTextEdit="1"/>
          </p:cNvSpPr>
          <p:nvPr>
            <p:ph type="sldImg"/>
          </p:nvPr>
        </p:nvSpPr>
        <p:spPr>
          <a:solidFill>
            <a:srgbClr val="FFFFFF"/>
          </a:solidFill>
          <a:ln/>
        </p:spPr>
      </p:sp>
      <p:sp>
        <p:nvSpPr>
          <p:cNvPr id="36866" name="Rectangle 3"/>
          <p:cNvSpPr>
            <a:spLocks noGrp="1" noChangeArrowheads="1"/>
          </p:cNvSpPr>
          <p:nvPr>
            <p:ph type="body" idx="1"/>
          </p:nvPr>
        </p:nvSpPr>
        <p:spPr>
          <a:solidFill>
            <a:srgbClr val="FFFFFF"/>
          </a:solidFill>
          <a:ln>
            <a:solidFill>
              <a:srgbClr val="000000"/>
            </a:solidFill>
          </a:ln>
        </p:spPr>
        <p:txBody>
          <a:bodyPr/>
          <a:lstStyle/>
          <a:p>
            <a:r>
              <a:rPr lang="en-US" altLang="x-none">
                <a:latin typeface="Times" charset="0"/>
                <a:ea typeface="ＭＳ Ｐゴシック" charset="-128"/>
              </a:rPr>
              <a:t>The median payout ratio is between 20 and 30% for firms that pay dividends. </a:t>
            </a:r>
          </a:p>
          <a:p>
            <a:r>
              <a:rPr lang="en-US" altLang="x-none">
                <a:latin typeface="Times" charset="0"/>
                <a:ea typeface="ＭＳ Ｐゴシック" charset="-128"/>
              </a:rPr>
              <a:t>More firms (about 2/3rds of all US firms), however, do not pay dividends than do pay dividends. The trend in the number of non-dividend paying firms has been upwards over the last few decades.</a:t>
            </a:r>
          </a:p>
          <a:p>
            <a:r>
              <a:rPr lang="en-US" altLang="x-none">
                <a:latin typeface="Times" charset="0"/>
                <a:ea typeface="ＭＳ Ｐゴシック" charset="-128"/>
              </a:rPr>
              <a:t>Finally, a few interesting outliers. </a:t>
            </a:r>
          </a:p>
          <a:p>
            <a:r>
              <a:rPr lang="en-US" altLang="x-none">
                <a:latin typeface="Times" charset="0"/>
                <a:ea typeface="ＭＳ Ｐゴシック" charset="-128"/>
              </a:rPr>
              <a:t>The firms that have dividend payout ratios of more than 100% may seem irrational but there are three possible explanations:</a:t>
            </a:r>
          </a:p>
          <a:p>
            <a:pPr>
              <a:buFontTx/>
              <a:buAutoNum type="alphaLcPeriod"/>
            </a:pPr>
            <a:r>
              <a:rPr lang="en-US" altLang="x-none">
                <a:latin typeface="Times" charset="0"/>
                <a:ea typeface="ＭＳ Ｐゴシック" charset="-128"/>
              </a:rPr>
              <a:t>Firms having a bad year in earnings, but expect earnings to bounce back.. They continue to pay dividends based upon their normalized earnings</a:t>
            </a:r>
          </a:p>
          <a:p>
            <a:pPr>
              <a:buFontTx/>
              <a:buAutoNum type="alphaLcPeriod"/>
            </a:pPr>
            <a:r>
              <a:rPr lang="en-US" altLang="x-none">
                <a:latin typeface="Times" charset="0"/>
                <a:ea typeface="ＭＳ Ｐゴシック" charset="-128"/>
              </a:rPr>
              <a:t>Very stable firms that have little capital expenditures but large depreciation. Their cash flows (which they use for dividends) vastly exceed earnings. These firms are gradually liquidating themselves over time.</a:t>
            </a:r>
          </a:p>
          <a:p>
            <a:pPr>
              <a:buFontTx/>
              <a:buAutoNum type="alphaLcPeriod"/>
            </a:pPr>
            <a:r>
              <a:rPr lang="en-US" altLang="x-none">
                <a:latin typeface="Times" charset="0"/>
                <a:ea typeface="ＭＳ Ｐゴシック" charset="-128"/>
              </a:rPr>
              <a:t>Firms that are under levered are paying more in dividends than earnings and funding the difference with new debt to increase debt ratios.</a:t>
            </a:r>
          </a:p>
          <a:p>
            <a:pPr>
              <a:buFontTx/>
              <a:buAutoNum type="alphaLcPeriod"/>
            </a:pPr>
            <a:endParaRPr lang="en-US" altLang="x-none">
              <a:latin typeface="Times" charset="0"/>
              <a:ea typeface="ＭＳ Ｐゴシック" charset="-128"/>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3" name="Rectangle 2"/>
          <p:cNvSpPr>
            <a:spLocks noChangeArrowheads="1" noTextEdit="1"/>
          </p:cNvSpPr>
          <p:nvPr>
            <p:ph type="sldImg"/>
          </p:nvPr>
        </p:nvSpPr>
        <p:spPr>
          <a:solidFill>
            <a:srgbClr val="FFFFFF"/>
          </a:solidFill>
          <a:ln/>
        </p:spPr>
      </p:sp>
      <p:sp>
        <p:nvSpPr>
          <p:cNvPr id="38914" name="Rectangle 3"/>
          <p:cNvSpPr>
            <a:spLocks noChangeArrowheads="1"/>
          </p:cNvSpPr>
          <p:nvPr>
            <p:ph type="body" idx="1"/>
          </p:nvPr>
        </p:nvSpPr>
        <p:spPr>
          <a:solidFill>
            <a:srgbClr val="FFFFFF"/>
          </a:solidFill>
          <a:ln>
            <a:solidFill>
              <a:srgbClr val="000000"/>
            </a:solidFill>
          </a:ln>
        </p:spPr>
        <p:txBody>
          <a:bodyPr/>
          <a:lstStyle/>
          <a:p>
            <a:r>
              <a:rPr lang="en-US" altLang="x-none">
                <a:latin typeface="Times" charset="0"/>
                <a:ea typeface="ＭＳ Ｐゴシック" charset="-128"/>
              </a:rPr>
              <a:t>Here again, there is a trend. Over the last two decades, the dividend yield for U.S. firms has decreased across the board.</a:t>
            </a:r>
          </a:p>
          <a:p>
            <a:r>
              <a:rPr lang="en-US" altLang="x-none">
                <a:latin typeface="Times" charset="0"/>
                <a:ea typeface="ＭＳ Ｐゴシック" charset="-128"/>
              </a:rPr>
              <a:t>In 2009, the dividend yields shot up, not because dividends increased but stock prices decreased.</a:t>
            </a:r>
          </a:p>
          <a:p>
            <a:r>
              <a:rPr lang="en-US" altLang="x-none">
                <a:latin typeface="Times" charset="0"/>
                <a:ea typeface="ＭＳ Ｐゴシック" charset="-128"/>
              </a:rPr>
              <a:t>Bottom line: Volatility in dividend yields is caused more by changes in the denominator (stock prices) than in the numerator (dividends)</a:t>
            </a: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1" name="Slide Image Placeholder 1"/>
          <p:cNvSpPr>
            <a:spLocks noGrp="1" noRot="1" noChangeAspect="1"/>
          </p:cNvSpPr>
          <p:nvPr>
            <p:ph type="sldImg"/>
          </p:nvPr>
        </p:nvSpPr>
        <p:spPr>
          <a:ln/>
        </p:spPr>
      </p:sp>
      <p:sp>
        <p:nvSpPr>
          <p:cNvPr id="40962"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x-none">
                <a:latin typeface="Times" charset="0"/>
                <a:ea typeface="ＭＳ Ｐゴシック" charset="-128"/>
              </a:rPr>
              <a:t>One way of assessing dividend policy is to look at where a firm stands in the life cycle. As firms grow and mature, their capacity to generate excess cash flows and pay dividends should increase…. </a:t>
            </a: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09" name="Slide Image Placeholder 1"/>
          <p:cNvSpPr>
            <a:spLocks noGrp="1" noRot="1" noChangeAspect="1"/>
          </p:cNvSpPr>
          <p:nvPr>
            <p:ph type="sldImg"/>
          </p:nvPr>
        </p:nvSpPr>
        <p:spPr>
          <a:ln/>
        </p:spPr>
      </p:sp>
      <p:sp>
        <p:nvSpPr>
          <p:cNvPr id="43010"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x-none">
                <a:latin typeface="Times" charset="0"/>
                <a:ea typeface="ＭＳ Ｐゴシック" charset="-128"/>
              </a:rPr>
              <a:t>Some backing for the life cycle story.</a:t>
            </a:r>
          </a:p>
          <a:p>
            <a:r>
              <a:rPr lang="en-US" altLang="x-none">
                <a:latin typeface="Times" charset="0"/>
                <a:ea typeface="ＭＳ Ｐゴシック" charset="-128"/>
              </a:rPr>
              <a:t>These are US firms, categorized based upon expected growth in earnings. As earnings growth increases, both dividend yields and payout ratios decrease.</a:t>
            </a: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7" name="Slide Image Placeholder 1"/>
          <p:cNvSpPr>
            <a:spLocks noGrp="1" noRot="1" noChangeAspect="1"/>
          </p:cNvSpPr>
          <p:nvPr>
            <p:ph type="sldImg"/>
          </p:nvPr>
        </p:nvSpPr>
        <p:spPr>
          <a:ln/>
        </p:spPr>
      </p:sp>
      <p:sp>
        <p:nvSpPr>
          <p:cNvPr id="45058"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x-none">
                <a:latin typeface="Times" charset="0"/>
                <a:ea typeface="ＭＳ Ｐゴシック" charset="-128"/>
              </a:rPr>
              <a:t>Baidu pays no dividends (Are you surprised?) Shows the life cycle effect.</a:t>
            </a:r>
          </a:p>
          <a:p>
            <a:r>
              <a:rPr lang="en-US" altLang="x-none">
                <a:latin typeface="Times" charset="0"/>
                <a:ea typeface="ＭＳ Ｐゴシック" charset="-128"/>
              </a:rPr>
              <a:t>Vale</a:t>
            </a:r>
            <a:r>
              <a:rPr lang="en-US" altLang="en-US">
                <a:latin typeface="Times" charset="0"/>
                <a:ea typeface="ＭＳ Ｐゴシック" charset="-128"/>
              </a:rPr>
              <a:t>’</a:t>
            </a:r>
            <a:r>
              <a:rPr lang="en-US" altLang="x-none">
                <a:latin typeface="Times" charset="0"/>
                <a:ea typeface="ＭＳ Ｐゴシック" charset="-128"/>
              </a:rPr>
              <a:t>s dividend yield and payout ratio look rich and part of it may be explained by Vale</a:t>
            </a:r>
            <a:r>
              <a:rPr lang="en-US" altLang="en-US">
                <a:latin typeface="Times" charset="0"/>
                <a:ea typeface="ＭＳ Ｐゴシック" charset="-128"/>
              </a:rPr>
              <a:t>’</a:t>
            </a:r>
            <a:r>
              <a:rPr lang="en-US" altLang="x-none">
                <a:latin typeface="Times" charset="0"/>
                <a:ea typeface="ＭＳ Ｐゴシック" charset="-128"/>
              </a:rPr>
              <a:t>s use of non-voting shares, which carry a heavy requirement on dividends (if you don</a:t>
            </a:r>
            <a:r>
              <a:rPr lang="en-US" altLang="en-US">
                <a:latin typeface="Times" charset="0"/>
                <a:ea typeface="ＭＳ Ｐゴシック" charset="-128"/>
              </a:rPr>
              <a:t>’</a:t>
            </a:r>
            <a:r>
              <a:rPr lang="en-US" altLang="x-none">
                <a:latin typeface="Times" charset="0"/>
                <a:ea typeface="ＭＳ Ｐゴシック" charset="-128"/>
              </a:rPr>
              <a:t>t pay them, you have to give up voting rights). Part of it also reflects the volatility of income over time, since the yield and payout ratio are lower if you use five-year averages.</a:t>
            </a: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png"/></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4" name="Rectangle 3"/>
          <p:cNvSpPr/>
          <p:nvPr/>
        </p:nvSpPr>
        <p:spPr bwMode="white">
          <a:xfrm>
            <a:off x="0" y="4975225"/>
            <a:ext cx="9144000" cy="739775"/>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5" name="Rectangle 4"/>
          <p:cNvSpPr/>
          <p:nvPr/>
        </p:nvSpPr>
        <p:spPr>
          <a:xfrm>
            <a:off x="-9525" y="5045075"/>
            <a:ext cx="2249488" cy="595313"/>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6" name="Rectangle 5"/>
          <p:cNvSpPr/>
          <p:nvPr/>
        </p:nvSpPr>
        <p:spPr>
          <a:xfrm>
            <a:off x="2359025" y="5037138"/>
            <a:ext cx="6784975" cy="595312"/>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8" name="Title 7"/>
          <p:cNvSpPr>
            <a:spLocks noGrp="1"/>
          </p:cNvSpPr>
          <p:nvPr>
            <p:ph type="ctrTitle"/>
          </p:nvPr>
        </p:nvSpPr>
        <p:spPr>
          <a:xfrm>
            <a:off x="2362200" y="3365500"/>
            <a:ext cx="6477000" cy="1524000"/>
          </a:xfrm>
        </p:spPr>
        <p:txBody>
          <a:bodyPr anchor="b"/>
          <a:lstStyle>
            <a:lvl1pPr>
              <a:defRPr cap="all" baseline="0"/>
            </a:lvl1pPr>
          </a:lstStyle>
          <a:p>
            <a:r>
              <a:rPr lang="en-US" smtClean="0"/>
              <a:t>Click to edit Master title style</a:t>
            </a:r>
            <a:endParaRPr lang="en-US" dirty="0"/>
          </a:p>
        </p:txBody>
      </p:sp>
      <p:sp>
        <p:nvSpPr>
          <p:cNvPr id="9" name="Subtitle 8"/>
          <p:cNvSpPr>
            <a:spLocks noGrp="1"/>
          </p:cNvSpPr>
          <p:nvPr>
            <p:ph type="subTitle" idx="1"/>
          </p:nvPr>
        </p:nvSpPr>
        <p:spPr>
          <a:xfrm>
            <a:off x="2362200" y="5041698"/>
            <a:ext cx="6705600" cy="571500"/>
          </a:xfrm>
        </p:spPr>
        <p:txBody>
          <a:bodyPr anchor="ctr">
            <a:normAutofit/>
          </a:bodyPr>
          <a:lstStyle>
            <a:lvl1pPr marL="0" indent="0" algn="l">
              <a:buNone/>
              <a:defRPr sz="2600">
                <a:solidFill>
                  <a:srgbClr val="FFFFFF"/>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lang="en-US" smtClean="0"/>
              <a:t>Click to edit Master subtitle style</a:t>
            </a:r>
            <a:endParaRPr lang="en-US" dirty="0"/>
          </a:p>
        </p:txBody>
      </p:sp>
      <p:sp>
        <p:nvSpPr>
          <p:cNvPr id="7" name="Date Placeholder 27"/>
          <p:cNvSpPr>
            <a:spLocks noGrp="1"/>
          </p:cNvSpPr>
          <p:nvPr>
            <p:ph type="dt" sz="half" idx="10"/>
          </p:nvPr>
        </p:nvSpPr>
        <p:spPr>
          <a:xfrm>
            <a:off x="76200" y="5057775"/>
            <a:ext cx="2057400" cy="571500"/>
          </a:xfrm>
        </p:spPr>
        <p:txBody>
          <a:bodyPr>
            <a:noAutofit/>
          </a:bodyPr>
          <a:lstStyle>
            <a:lvl1pPr algn="ctr">
              <a:defRPr sz="2000">
                <a:solidFill>
                  <a:srgbClr val="FFFFFF"/>
                </a:solidFill>
              </a:defRPr>
            </a:lvl1pPr>
          </a:lstStyle>
          <a:p>
            <a:r>
              <a:rPr lang="en-US" altLang="x-none"/>
              <a:t>‹#›</a:t>
            </a:r>
          </a:p>
        </p:txBody>
      </p:sp>
      <p:sp>
        <p:nvSpPr>
          <p:cNvPr id="10" name="Footer Placeholder 16"/>
          <p:cNvSpPr>
            <a:spLocks noGrp="1"/>
          </p:cNvSpPr>
          <p:nvPr>
            <p:ph type="ftr" sz="quarter" idx="11"/>
          </p:nvPr>
        </p:nvSpPr>
        <p:spPr>
          <a:xfrm>
            <a:off x="2085975" y="196850"/>
            <a:ext cx="5867400" cy="304800"/>
          </a:xfrm>
        </p:spPr>
        <p:txBody>
          <a:bodyPr/>
          <a:lstStyle>
            <a:lvl1pPr algn="r">
              <a:defRPr>
                <a:solidFill>
                  <a:schemeClr val="tx2"/>
                </a:solidFill>
              </a:defRPr>
            </a:lvl1pPr>
          </a:lstStyle>
          <a:p>
            <a:pPr>
              <a:defRPr/>
            </a:pPr>
            <a:r>
              <a:rPr lang="en-US"/>
              <a:t>Aswath Damodaran</a:t>
            </a:r>
            <a:endParaRPr lang="en-US" dirty="0"/>
          </a:p>
        </p:txBody>
      </p:sp>
      <p:sp>
        <p:nvSpPr>
          <p:cNvPr id="11" name="Slide Number Placeholder 28"/>
          <p:cNvSpPr>
            <a:spLocks noGrp="1"/>
          </p:cNvSpPr>
          <p:nvPr>
            <p:ph type="sldNum" sz="quarter" idx="12"/>
          </p:nvPr>
        </p:nvSpPr>
        <p:spPr>
          <a:xfrm>
            <a:off x="8001000" y="190500"/>
            <a:ext cx="838200" cy="317500"/>
          </a:xfrm>
        </p:spPr>
        <p:txBody>
          <a:bodyPr/>
          <a:lstStyle>
            <a:lvl1pPr>
              <a:defRPr sz="1400"/>
            </a:lvl1pPr>
          </a:lstStyle>
          <a:p>
            <a:fld id="{F24F7AA7-6C19-374E-9C0E-C6115D33A45D}" type="slidenum">
              <a:rPr lang="en-US" altLang="x-none"/>
              <a:pPr/>
              <a:t>‹#›</a:t>
            </a:fld>
            <a:endParaRPr lang="en-US" altLang="x-none"/>
          </a:p>
        </p:txBody>
      </p:sp>
    </p:spTree>
    <p:extLst>
      <p:ext uri="{BB962C8B-B14F-4D97-AF65-F5344CB8AC3E}">
        <p14:creationId xmlns:p14="http://schemas.microsoft.com/office/powerpoint/2010/main" val="5231854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4" name="TextBox 3"/>
          <p:cNvSpPr txBox="1">
            <a:spLocks noChangeArrowheads="1"/>
          </p:cNvSpPr>
          <p:nvPr/>
        </p:nvSpPr>
        <p:spPr bwMode="auto">
          <a:xfrm>
            <a:off x="8588375" y="5319713"/>
            <a:ext cx="423863" cy="33813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fld id="{4F6BF429-32C7-B14C-B7A5-05E4EB3502F7}" type="slidenum">
              <a:rPr lang="en-US" altLang="x-none" sz="1600"/>
              <a:pPr/>
              <a:t>‹#›</a:t>
            </a:fld>
            <a:endParaRPr lang="en-US" altLang="x-none" sz="1600"/>
          </a:p>
        </p:txBody>
      </p:sp>
      <p:sp>
        <p:nvSpPr>
          <p:cNvPr id="2" name="Title 1"/>
          <p:cNvSpPr>
            <a:spLocks noGrp="1"/>
          </p:cNvSpPr>
          <p:nvPr>
            <p:ph type="title"/>
          </p:nvPr>
        </p:nvSpPr>
        <p:spPr>
          <a:xfrm>
            <a:off x="612648" y="190500"/>
            <a:ext cx="8153400" cy="825500"/>
          </a:xfrm>
        </p:spPr>
        <p:txBody>
          <a:bodyPr/>
          <a:lstStyle/>
          <a:p>
            <a:r>
              <a:rPr lang="en-US" smtClean="0"/>
              <a:t>Click to edit Master title style</a:t>
            </a:r>
            <a:endParaRPr lang="en-US" dirty="0"/>
          </a:p>
        </p:txBody>
      </p:sp>
      <p:sp>
        <p:nvSpPr>
          <p:cNvPr id="8" name="Content Placeholder 7"/>
          <p:cNvSpPr>
            <a:spLocks noGrp="1"/>
          </p:cNvSpPr>
          <p:nvPr>
            <p:ph sz="quarter" idx="1"/>
          </p:nvPr>
        </p:nvSpPr>
        <p:spPr>
          <a:xfrm>
            <a:off x="612648" y="1333500"/>
            <a:ext cx="8153400" cy="37465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Footer Placeholder 4"/>
          <p:cNvSpPr>
            <a:spLocks noGrp="1"/>
          </p:cNvSpPr>
          <p:nvPr>
            <p:ph type="ftr" sz="quarter" idx="10"/>
          </p:nvPr>
        </p:nvSpPr>
        <p:spPr/>
        <p:txBody>
          <a:bodyPr/>
          <a:lstStyle>
            <a:lvl1pPr algn="l">
              <a:defRPr/>
            </a:lvl1pPr>
          </a:lstStyle>
          <a:p>
            <a:pPr>
              <a:defRPr/>
            </a:pPr>
            <a:r>
              <a:rPr lang="en-US"/>
              <a:t>Aswath Damodaran</a:t>
            </a:r>
          </a:p>
        </p:txBody>
      </p:sp>
      <p:sp>
        <p:nvSpPr>
          <p:cNvPr id="6" name="Slide Number Placeholder 5"/>
          <p:cNvSpPr>
            <a:spLocks noGrp="1"/>
          </p:cNvSpPr>
          <p:nvPr>
            <p:ph type="sldNum" sz="quarter" idx="11"/>
          </p:nvPr>
        </p:nvSpPr>
        <p:spPr/>
        <p:txBody>
          <a:bodyPr/>
          <a:lstStyle>
            <a:lvl1pPr>
              <a:defRPr sz="1400">
                <a:solidFill>
                  <a:srgbClr val="FFFFFF"/>
                </a:solidFill>
              </a:defRPr>
            </a:lvl1pPr>
          </a:lstStyle>
          <a:p>
            <a:fld id="{2473CF8B-0149-7940-9050-DB6474A93083}" type="slidenum">
              <a:rPr lang="en-US" altLang="x-none"/>
              <a:pPr/>
              <a:t>‹#›</a:t>
            </a:fld>
            <a:endParaRPr lang="en-US" altLang="x-none"/>
          </a:p>
        </p:txBody>
      </p:sp>
    </p:spTree>
    <p:extLst>
      <p:ext uri="{BB962C8B-B14F-4D97-AF65-F5344CB8AC3E}">
        <p14:creationId xmlns:p14="http://schemas.microsoft.com/office/powerpoint/2010/main" val="138036196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4" name="Rectangle 3"/>
          <p:cNvSpPr/>
          <p:nvPr/>
        </p:nvSpPr>
        <p:spPr bwMode="white">
          <a:xfrm>
            <a:off x="0" y="1270000"/>
            <a:ext cx="9144000" cy="952500"/>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5" name="Rectangle 4"/>
          <p:cNvSpPr/>
          <p:nvPr/>
        </p:nvSpPr>
        <p:spPr>
          <a:xfrm>
            <a:off x="0" y="1333500"/>
            <a:ext cx="1295400" cy="825500"/>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6" name="Rectangle 5"/>
          <p:cNvSpPr/>
          <p:nvPr/>
        </p:nvSpPr>
        <p:spPr>
          <a:xfrm>
            <a:off x="1371600" y="1333500"/>
            <a:ext cx="7772400" cy="825500"/>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3" name="Text Placeholder 2"/>
          <p:cNvSpPr>
            <a:spLocks noGrp="1"/>
          </p:cNvSpPr>
          <p:nvPr>
            <p:ph type="body" idx="1"/>
          </p:nvPr>
        </p:nvSpPr>
        <p:spPr>
          <a:xfrm>
            <a:off x="1371602" y="2286002"/>
            <a:ext cx="7123113" cy="1394354"/>
          </a:xfrm>
        </p:spPr>
        <p:txBody>
          <a:bodyPr/>
          <a:lstStyle>
            <a:lvl1pPr>
              <a:buNone/>
              <a:defRPr sz="2800">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a:r>
              <a:rPr lang="en-US" smtClean="0"/>
              <a:t>Click to edit Master text styles</a:t>
            </a:r>
          </a:p>
        </p:txBody>
      </p:sp>
      <p:sp>
        <p:nvSpPr>
          <p:cNvPr id="2" name="Title 1"/>
          <p:cNvSpPr>
            <a:spLocks noGrp="1"/>
          </p:cNvSpPr>
          <p:nvPr>
            <p:ph type="title"/>
          </p:nvPr>
        </p:nvSpPr>
        <p:spPr>
          <a:xfrm>
            <a:off x="1371600" y="1333500"/>
            <a:ext cx="7620000" cy="825500"/>
          </a:xfrm>
        </p:spPr>
        <p:txBody>
          <a:bodyPr/>
          <a:lstStyle>
            <a:lvl1pPr algn="l">
              <a:buNone/>
              <a:defRPr sz="4400" b="0" cap="none">
                <a:solidFill>
                  <a:srgbClr val="FFFFFF"/>
                </a:solidFill>
              </a:defRPr>
            </a:lvl1pPr>
          </a:lstStyle>
          <a:p>
            <a:r>
              <a:rPr lang="en-US" smtClean="0"/>
              <a:t>Click to edit Master title style</a:t>
            </a:r>
            <a:endParaRPr lang="en-US" dirty="0"/>
          </a:p>
        </p:txBody>
      </p:sp>
      <p:sp>
        <p:nvSpPr>
          <p:cNvPr id="7" name="Date Placeholder 11"/>
          <p:cNvSpPr>
            <a:spLocks noGrp="1"/>
          </p:cNvSpPr>
          <p:nvPr>
            <p:ph type="dt" sz="half" idx="10"/>
          </p:nvPr>
        </p:nvSpPr>
        <p:spPr/>
        <p:txBody>
          <a:bodyPr/>
          <a:lstStyle>
            <a:lvl1pPr>
              <a:defRPr/>
            </a:lvl1pPr>
          </a:lstStyle>
          <a:p>
            <a:r>
              <a:rPr lang="en-US" altLang="x-none"/>
              <a:t>‹#›</a:t>
            </a:r>
          </a:p>
        </p:txBody>
      </p:sp>
      <p:sp>
        <p:nvSpPr>
          <p:cNvPr id="8" name="Slide Number Placeholder 12"/>
          <p:cNvSpPr>
            <a:spLocks noGrp="1"/>
          </p:cNvSpPr>
          <p:nvPr>
            <p:ph type="sldNum" sz="quarter" idx="11"/>
          </p:nvPr>
        </p:nvSpPr>
        <p:spPr>
          <a:xfrm>
            <a:off x="0" y="1460500"/>
            <a:ext cx="1295400" cy="585788"/>
          </a:xfrm>
        </p:spPr>
        <p:txBody>
          <a:bodyPr>
            <a:noAutofit/>
          </a:bodyPr>
          <a:lstStyle>
            <a:lvl1pPr>
              <a:defRPr sz="2400">
                <a:solidFill>
                  <a:srgbClr val="FFFFFF"/>
                </a:solidFill>
              </a:defRPr>
            </a:lvl1pPr>
          </a:lstStyle>
          <a:p>
            <a:fld id="{9E45F366-F431-F748-8F60-992A186F4043}" type="slidenum">
              <a:rPr lang="en-US" altLang="x-none"/>
              <a:pPr/>
              <a:t>‹#›</a:t>
            </a:fld>
            <a:endParaRPr lang="en-US" altLang="x-none"/>
          </a:p>
        </p:txBody>
      </p:sp>
      <p:sp>
        <p:nvSpPr>
          <p:cNvPr id="9" name="Footer Placeholder 13"/>
          <p:cNvSpPr>
            <a:spLocks noGrp="1"/>
          </p:cNvSpPr>
          <p:nvPr>
            <p:ph type="ftr" sz="quarter" idx="12"/>
          </p:nvPr>
        </p:nvSpPr>
        <p:spPr/>
        <p:txBody>
          <a:bodyPr/>
          <a:lstStyle>
            <a:lvl1pPr>
              <a:defRPr/>
            </a:lvl1pPr>
          </a:lstStyle>
          <a:p>
            <a:pPr>
              <a:defRPr/>
            </a:pPr>
            <a:r>
              <a:rPr lang="en-US"/>
              <a:t>Aswath Damodaran</a:t>
            </a:r>
          </a:p>
        </p:txBody>
      </p:sp>
    </p:spTree>
    <p:extLst>
      <p:ext uri="{BB962C8B-B14F-4D97-AF65-F5344CB8AC3E}">
        <p14:creationId xmlns:p14="http://schemas.microsoft.com/office/powerpoint/2010/main" val="47767360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9" name="Content Placeholder 8"/>
          <p:cNvSpPr>
            <a:spLocks noGrp="1"/>
          </p:cNvSpPr>
          <p:nvPr>
            <p:ph sz="quarter" idx="1"/>
          </p:nvPr>
        </p:nvSpPr>
        <p:spPr>
          <a:xfrm>
            <a:off x="609600" y="1324639"/>
            <a:ext cx="3886200" cy="38100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1" name="Content Placeholder 10"/>
          <p:cNvSpPr>
            <a:spLocks noGrp="1"/>
          </p:cNvSpPr>
          <p:nvPr>
            <p:ph sz="quarter" idx="2"/>
          </p:nvPr>
        </p:nvSpPr>
        <p:spPr>
          <a:xfrm>
            <a:off x="4844901" y="1324639"/>
            <a:ext cx="3886200" cy="38100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7"/>
          <p:cNvSpPr>
            <a:spLocks noGrp="1"/>
          </p:cNvSpPr>
          <p:nvPr>
            <p:ph type="dt" sz="half" idx="10"/>
          </p:nvPr>
        </p:nvSpPr>
        <p:spPr/>
        <p:txBody>
          <a:bodyPr/>
          <a:lstStyle>
            <a:lvl1pPr>
              <a:defRPr/>
            </a:lvl1pPr>
          </a:lstStyle>
          <a:p>
            <a:r>
              <a:rPr lang="en-US" altLang="x-none"/>
              <a:t>‹#›</a:t>
            </a:r>
          </a:p>
        </p:txBody>
      </p:sp>
      <p:sp>
        <p:nvSpPr>
          <p:cNvPr id="6" name="Slide Number Placeholder 9"/>
          <p:cNvSpPr>
            <a:spLocks noGrp="1"/>
          </p:cNvSpPr>
          <p:nvPr>
            <p:ph type="sldNum" sz="quarter" idx="11"/>
          </p:nvPr>
        </p:nvSpPr>
        <p:spPr/>
        <p:txBody>
          <a:bodyPr/>
          <a:lstStyle>
            <a:lvl1pPr>
              <a:defRPr sz="1400">
                <a:solidFill>
                  <a:srgbClr val="FFFFFF"/>
                </a:solidFill>
              </a:defRPr>
            </a:lvl1pPr>
          </a:lstStyle>
          <a:p>
            <a:fld id="{30D756C2-3EDC-A34D-BB9B-79F3E5D52036}" type="slidenum">
              <a:rPr lang="en-US" altLang="x-none"/>
              <a:pPr/>
              <a:t>‹#›</a:t>
            </a:fld>
            <a:endParaRPr lang="en-US" altLang="x-none"/>
          </a:p>
        </p:txBody>
      </p:sp>
      <p:sp>
        <p:nvSpPr>
          <p:cNvPr id="7" name="Footer Placeholder 11"/>
          <p:cNvSpPr>
            <a:spLocks noGrp="1"/>
          </p:cNvSpPr>
          <p:nvPr>
            <p:ph type="ftr" sz="quarter" idx="12"/>
          </p:nvPr>
        </p:nvSpPr>
        <p:spPr/>
        <p:txBody>
          <a:bodyPr rtlCol="0"/>
          <a:lstStyle>
            <a:lvl1pPr>
              <a:defRPr/>
            </a:lvl1pPr>
          </a:lstStyle>
          <a:p>
            <a:pPr>
              <a:defRPr/>
            </a:pPr>
            <a:r>
              <a:rPr lang="en-US"/>
              <a:t>Aswath Damodaran</a:t>
            </a:r>
          </a:p>
        </p:txBody>
      </p:sp>
    </p:spTree>
    <p:extLst>
      <p:ext uri="{BB962C8B-B14F-4D97-AF65-F5344CB8AC3E}">
        <p14:creationId xmlns:p14="http://schemas.microsoft.com/office/powerpoint/2010/main" val="96632271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Comparison">
    <p:spTree>
      <p:nvGrpSpPr>
        <p:cNvPr id="1" name=""/>
        <p:cNvGrpSpPr/>
        <p:nvPr/>
      </p:nvGrpSpPr>
      <p:grpSpPr>
        <a:xfrm>
          <a:off x="0" y="0"/>
          <a:ext cx="0" cy="0"/>
          <a:chOff x="0" y="0"/>
          <a:chExt cx="0" cy="0"/>
        </a:xfrm>
      </p:grpSpPr>
      <p:sp>
        <p:nvSpPr>
          <p:cNvPr id="11" name="Content Placeholder 10"/>
          <p:cNvSpPr>
            <a:spLocks noGrp="1"/>
          </p:cNvSpPr>
          <p:nvPr>
            <p:ph sz="quarter" idx="2"/>
          </p:nvPr>
        </p:nvSpPr>
        <p:spPr>
          <a:xfrm>
            <a:off x="609600" y="2032000"/>
            <a:ext cx="3886200" cy="29845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3" name="Content Placeholder 12"/>
          <p:cNvSpPr>
            <a:spLocks noGrp="1"/>
          </p:cNvSpPr>
          <p:nvPr>
            <p:ph sz="quarter" idx="4"/>
          </p:nvPr>
        </p:nvSpPr>
        <p:spPr>
          <a:xfrm>
            <a:off x="4800600" y="2032000"/>
            <a:ext cx="3886200" cy="29845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6" name="Text Placeholder 15"/>
          <p:cNvSpPr>
            <a:spLocks noGrp="1"/>
          </p:cNvSpPr>
          <p:nvPr>
            <p:ph type="body" sz="quarter" idx="1"/>
          </p:nvPr>
        </p:nvSpPr>
        <p:spPr>
          <a:xfrm>
            <a:off x="609600" y="1460500"/>
            <a:ext cx="3886200" cy="533400"/>
          </a:xfrm>
          <a:solidFill>
            <a:schemeClr val="accent2"/>
          </a:solidFill>
        </p:spPr>
        <p:txBody>
          <a:bodyPr rtlCol="0" anchor="ctr"/>
          <a:lstStyle>
            <a:lvl1pPr marL="0" indent="0">
              <a:buFontTx/>
              <a:buNone/>
              <a:defRPr sz="2000" b="1">
                <a:solidFill>
                  <a:srgbClr val="FFFFFF"/>
                </a:solidFill>
              </a:defRPr>
            </a:lvl1pPr>
          </a:lstStyle>
          <a:p>
            <a:pPr lvl="0"/>
            <a:r>
              <a:rPr lang="en-US" smtClean="0"/>
              <a:t>Click to edit Master text styles</a:t>
            </a:r>
          </a:p>
        </p:txBody>
      </p:sp>
      <p:sp>
        <p:nvSpPr>
          <p:cNvPr id="15" name="Text Placeholder 14"/>
          <p:cNvSpPr>
            <a:spLocks noGrp="1"/>
          </p:cNvSpPr>
          <p:nvPr>
            <p:ph type="body" sz="quarter" idx="3"/>
          </p:nvPr>
        </p:nvSpPr>
        <p:spPr>
          <a:xfrm>
            <a:off x="4800600" y="1460500"/>
            <a:ext cx="3886200" cy="533400"/>
          </a:xfrm>
          <a:solidFill>
            <a:schemeClr val="accent4"/>
          </a:solidFill>
        </p:spPr>
        <p:txBody>
          <a:bodyPr rtlCol="0" anchor="ctr"/>
          <a:lstStyle>
            <a:lvl1pPr marL="0" indent="0">
              <a:buFontTx/>
              <a:buNone/>
              <a:defRPr sz="2000" b="1">
                <a:solidFill>
                  <a:srgbClr val="FFFFFF"/>
                </a:solidFill>
              </a:defRPr>
            </a:lvl1pPr>
          </a:lstStyle>
          <a:p>
            <a:pPr lvl="0"/>
            <a:r>
              <a:rPr lang="en-US" smtClean="0"/>
              <a:t>Click to edit Master text styles</a:t>
            </a:r>
          </a:p>
        </p:txBody>
      </p:sp>
      <p:sp>
        <p:nvSpPr>
          <p:cNvPr id="6" name="Date Placeholder 13"/>
          <p:cNvSpPr>
            <a:spLocks noGrp="1"/>
          </p:cNvSpPr>
          <p:nvPr>
            <p:ph type="dt" sz="half" idx="10"/>
          </p:nvPr>
        </p:nvSpPr>
        <p:spPr/>
        <p:txBody>
          <a:bodyPr/>
          <a:lstStyle>
            <a:lvl1pPr>
              <a:defRPr/>
            </a:lvl1pPr>
          </a:lstStyle>
          <a:p>
            <a:r>
              <a:rPr lang="en-US" altLang="x-none"/>
              <a:t>‹#›</a:t>
            </a:r>
          </a:p>
        </p:txBody>
      </p:sp>
      <p:sp>
        <p:nvSpPr>
          <p:cNvPr id="7" name="Footer Placeholder 2"/>
          <p:cNvSpPr>
            <a:spLocks noGrp="1"/>
          </p:cNvSpPr>
          <p:nvPr>
            <p:ph type="ftr" sz="quarter" idx="11"/>
          </p:nvPr>
        </p:nvSpPr>
        <p:spPr/>
        <p:txBody>
          <a:bodyPr/>
          <a:lstStyle>
            <a:lvl1pPr>
              <a:defRPr/>
            </a:lvl1pPr>
          </a:lstStyle>
          <a:p>
            <a:pPr>
              <a:defRPr/>
            </a:pPr>
            <a:r>
              <a:rPr lang="en-US"/>
              <a:t>Aswath Damodaran</a:t>
            </a:r>
          </a:p>
        </p:txBody>
      </p:sp>
      <p:sp>
        <p:nvSpPr>
          <p:cNvPr id="8" name="Slide Number Placeholder 22"/>
          <p:cNvSpPr>
            <a:spLocks noGrp="1"/>
          </p:cNvSpPr>
          <p:nvPr>
            <p:ph type="sldNum" sz="quarter" idx="12"/>
          </p:nvPr>
        </p:nvSpPr>
        <p:spPr/>
        <p:txBody>
          <a:bodyPr/>
          <a:lstStyle>
            <a:lvl1pPr>
              <a:defRPr/>
            </a:lvl1pPr>
          </a:lstStyle>
          <a:p>
            <a:fld id="{2A921CD5-6AE4-3546-A393-D183458DCAFC}" type="slidenum">
              <a:rPr lang="en-US" altLang="x-none"/>
              <a:pPr/>
              <a:t>‹#›</a:t>
            </a:fld>
            <a:endParaRPr lang="en-US" altLang="x-none" sz="1400">
              <a:solidFill>
                <a:srgbClr val="FFFFFF"/>
              </a:solidFill>
            </a:endParaRPr>
          </a:p>
        </p:txBody>
      </p:sp>
    </p:spTree>
    <p:extLst>
      <p:ext uri="{BB962C8B-B14F-4D97-AF65-F5344CB8AC3E}">
        <p14:creationId xmlns:p14="http://schemas.microsoft.com/office/powerpoint/2010/main" val="41144113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lvl1pPr>
              <a:defRPr/>
            </a:lvl1pPr>
          </a:lstStyle>
          <a:p>
            <a:r>
              <a:rPr lang="en-US" altLang="x-none"/>
              <a:t>‹#›</a:t>
            </a:r>
          </a:p>
        </p:txBody>
      </p:sp>
      <p:sp>
        <p:nvSpPr>
          <p:cNvPr id="4" name="Footer Placeholder 3"/>
          <p:cNvSpPr>
            <a:spLocks noGrp="1"/>
          </p:cNvSpPr>
          <p:nvPr>
            <p:ph type="ftr" sz="quarter" idx="11"/>
          </p:nvPr>
        </p:nvSpPr>
        <p:spPr/>
        <p:txBody>
          <a:bodyPr/>
          <a:lstStyle>
            <a:lvl1pPr>
              <a:defRPr/>
            </a:lvl1pPr>
          </a:lstStyle>
          <a:p>
            <a:pPr>
              <a:defRPr/>
            </a:pPr>
            <a:r>
              <a:rPr lang="en-US"/>
              <a:t>Aswath Damodaran</a:t>
            </a:r>
          </a:p>
        </p:txBody>
      </p:sp>
      <p:sp>
        <p:nvSpPr>
          <p:cNvPr id="5" name="Slide Number Placeholder 4"/>
          <p:cNvSpPr>
            <a:spLocks noGrp="1"/>
          </p:cNvSpPr>
          <p:nvPr>
            <p:ph type="sldNum" sz="quarter" idx="12"/>
          </p:nvPr>
        </p:nvSpPr>
        <p:spPr/>
        <p:txBody>
          <a:bodyPr/>
          <a:lstStyle>
            <a:lvl1pPr>
              <a:defRPr sz="1400">
                <a:solidFill>
                  <a:srgbClr val="FFFFFF"/>
                </a:solidFill>
              </a:defRPr>
            </a:lvl1pPr>
          </a:lstStyle>
          <a:p>
            <a:fld id="{F779353C-D42E-DF43-A3F3-5D3F799D969E}" type="slidenum">
              <a:rPr lang="en-US" altLang="x-none"/>
              <a:pPr/>
              <a:t>‹#›</a:t>
            </a:fld>
            <a:endParaRPr lang="en-US" altLang="x-none"/>
          </a:p>
        </p:txBody>
      </p:sp>
    </p:spTree>
    <p:extLst>
      <p:ext uri="{BB962C8B-B14F-4D97-AF65-F5344CB8AC3E}">
        <p14:creationId xmlns:p14="http://schemas.microsoft.com/office/powerpoint/2010/main" val="171451558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lvl1pPr>
              <a:defRPr/>
            </a:lvl1pPr>
          </a:lstStyle>
          <a:p>
            <a:r>
              <a:rPr lang="en-US" altLang="x-none"/>
              <a:t>‹#›</a:t>
            </a:r>
          </a:p>
        </p:txBody>
      </p:sp>
      <p:sp>
        <p:nvSpPr>
          <p:cNvPr id="3" name="Footer Placeholder 2"/>
          <p:cNvSpPr>
            <a:spLocks noGrp="1"/>
          </p:cNvSpPr>
          <p:nvPr>
            <p:ph type="ftr" sz="quarter" idx="11"/>
          </p:nvPr>
        </p:nvSpPr>
        <p:spPr/>
        <p:txBody>
          <a:bodyPr/>
          <a:lstStyle>
            <a:lvl1pPr>
              <a:defRPr/>
            </a:lvl1pPr>
          </a:lstStyle>
          <a:p>
            <a:pPr>
              <a:defRPr/>
            </a:pPr>
            <a:r>
              <a:rPr lang="en-US"/>
              <a:t>Aswath Damodaran</a:t>
            </a:r>
          </a:p>
        </p:txBody>
      </p:sp>
      <p:sp>
        <p:nvSpPr>
          <p:cNvPr id="4" name="Slide Number Placeholder 3"/>
          <p:cNvSpPr>
            <a:spLocks noGrp="1"/>
          </p:cNvSpPr>
          <p:nvPr>
            <p:ph type="sldNum" sz="quarter" idx="12"/>
          </p:nvPr>
        </p:nvSpPr>
        <p:spPr>
          <a:xfrm>
            <a:off x="0" y="5207000"/>
            <a:ext cx="533400" cy="317500"/>
          </a:xfrm>
        </p:spPr>
        <p:txBody>
          <a:bodyPr/>
          <a:lstStyle>
            <a:lvl1pPr>
              <a:defRPr sz="1400"/>
            </a:lvl1pPr>
          </a:lstStyle>
          <a:p>
            <a:fld id="{E2470B32-5546-C742-B4DA-B1AE46BD4A39}" type="slidenum">
              <a:rPr lang="en-US" altLang="x-none"/>
              <a:pPr/>
              <a:t>‹#›</a:t>
            </a:fld>
            <a:endParaRPr lang="en-US" altLang="x-none"/>
          </a:p>
        </p:txBody>
      </p:sp>
    </p:spTree>
    <p:extLst>
      <p:ext uri="{BB962C8B-B14F-4D97-AF65-F5344CB8AC3E}">
        <p14:creationId xmlns:p14="http://schemas.microsoft.com/office/powerpoint/2010/main" val="92784484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Content with Caption">
    <p:spTree>
      <p:nvGrpSpPr>
        <p:cNvPr id="1" name=""/>
        <p:cNvGrpSpPr/>
        <p:nvPr/>
      </p:nvGrpSpPr>
      <p:grpSpPr>
        <a:xfrm>
          <a:off x="0" y="0"/>
          <a:ext cx="0" cy="0"/>
          <a:chOff x="0" y="0"/>
          <a:chExt cx="0" cy="0"/>
        </a:xfrm>
      </p:grpSpPr>
      <p:pic>
        <p:nvPicPr>
          <p:cNvPr id="4" name="Picture 9" descr="sm_globe.pn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612775" y="1462088"/>
            <a:ext cx="1614488" cy="1408112"/>
          </a:xfrm>
          <a:prstGeom prst="rect">
            <a:avLst/>
          </a:prstGeom>
          <a:noFill/>
          <a:ln w="50800" cap="sq" cmpd="dbl">
            <a:solidFill>
              <a:schemeClr val="accent2"/>
            </a:solidFill>
            <a:miter lim="800000"/>
            <a:headEnd/>
            <a:tailEnd/>
          </a:ln>
          <a:extLst>
            <a:ext uri="{909E8E84-426E-40DD-AFC4-6F175D3DCCD1}">
              <a14:hiddenFill xmlns:a14="http://schemas.microsoft.com/office/drawing/2010/main">
                <a:solidFill>
                  <a:srgbClr val="FFFFFF"/>
                </a:solidFill>
              </a14:hiddenFill>
            </a:ext>
          </a:extLst>
        </p:spPr>
      </p:pic>
      <p:sp>
        <p:nvSpPr>
          <p:cNvPr id="2" name="Title 1"/>
          <p:cNvSpPr>
            <a:spLocks noGrp="1"/>
          </p:cNvSpPr>
          <p:nvPr>
            <p:ph type="title"/>
          </p:nvPr>
        </p:nvSpPr>
        <p:spPr>
          <a:xfrm>
            <a:off x="609600" y="227543"/>
            <a:ext cx="8077200" cy="724959"/>
          </a:xfrm>
        </p:spPr>
        <p:txBody>
          <a:bodyPr/>
          <a:lstStyle>
            <a:lvl1pPr algn="l">
              <a:buNone/>
              <a:defRPr sz="4400" b="0"/>
            </a:lvl1pPr>
          </a:lstStyle>
          <a:p>
            <a:r>
              <a:rPr lang="en-US" smtClean="0"/>
              <a:t>Click to edit Master title style</a:t>
            </a:r>
            <a:endParaRPr lang="en-US" dirty="0"/>
          </a:p>
        </p:txBody>
      </p:sp>
      <p:sp>
        <p:nvSpPr>
          <p:cNvPr id="9" name="Content Placeholder 8"/>
          <p:cNvSpPr>
            <a:spLocks noGrp="1"/>
          </p:cNvSpPr>
          <p:nvPr>
            <p:ph sz="quarter" idx="1"/>
          </p:nvPr>
        </p:nvSpPr>
        <p:spPr>
          <a:xfrm>
            <a:off x="2362200" y="1460500"/>
            <a:ext cx="6400800" cy="36830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lvl1pPr>
              <a:defRPr/>
            </a:lvl1pPr>
          </a:lstStyle>
          <a:p>
            <a:r>
              <a:rPr lang="en-US" altLang="x-none"/>
              <a:t>‹#›</a:t>
            </a:r>
          </a:p>
        </p:txBody>
      </p:sp>
      <p:sp>
        <p:nvSpPr>
          <p:cNvPr id="6" name="Footer Placeholder 5"/>
          <p:cNvSpPr>
            <a:spLocks noGrp="1"/>
          </p:cNvSpPr>
          <p:nvPr>
            <p:ph type="ftr" sz="quarter" idx="11"/>
          </p:nvPr>
        </p:nvSpPr>
        <p:spPr/>
        <p:txBody>
          <a:bodyPr/>
          <a:lstStyle>
            <a:lvl1pPr>
              <a:defRPr/>
            </a:lvl1pPr>
          </a:lstStyle>
          <a:p>
            <a:pPr>
              <a:defRPr/>
            </a:pPr>
            <a:r>
              <a:rPr lang="en-US"/>
              <a:t>Aswath Damodaran</a:t>
            </a:r>
          </a:p>
        </p:txBody>
      </p:sp>
      <p:sp>
        <p:nvSpPr>
          <p:cNvPr id="7" name="Slide Number Placeholder 6"/>
          <p:cNvSpPr>
            <a:spLocks noGrp="1"/>
          </p:cNvSpPr>
          <p:nvPr>
            <p:ph type="sldNum" sz="quarter" idx="12"/>
          </p:nvPr>
        </p:nvSpPr>
        <p:spPr/>
        <p:txBody>
          <a:bodyPr/>
          <a:lstStyle>
            <a:lvl1pPr>
              <a:defRPr sz="1400">
                <a:solidFill>
                  <a:srgbClr val="FFFFFF"/>
                </a:solidFill>
              </a:defRPr>
            </a:lvl1pPr>
          </a:lstStyle>
          <a:p>
            <a:fld id="{4366A499-F9D5-B84E-94D2-CB5F3DAB5949}" type="slidenum">
              <a:rPr lang="en-US" altLang="x-none"/>
              <a:pPr/>
              <a:t>‹#›</a:t>
            </a:fld>
            <a:endParaRPr lang="en-US" altLang="x-none"/>
          </a:p>
        </p:txBody>
      </p:sp>
    </p:spTree>
    <p:extLst>
      <p:ext uri="{BB962C8B-B14F-4D97-AF65-F5344CB8AC3E}">
        <p14:creationId xmlns:p14="http://schemas.microsoft.com/office/powerpoint/2010/main" val="140949862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5" name="Rectangle 4"/>
          <p:cNvSpPr/>
          <p:nvPr/>
        </p:nvSpPr>
        <p:spPr bwMode="white">
          <a:xfrm>
            <a:off x="-9525" y="3810000"/>
            <a:ext cx="9144000" cy="739775"/>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6" name="Rectangle 5"/>
          <p:cNvSpPr/>
          <p:nvPr/>
        </p:nvSpPr>
        <p:spPr>
          <a:xfrm>
            <a:off x="-9525" y="3886200"/>
            <a:ext cx="1463675" cy="595313"/>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7" name="Rectangle 6"/>
          <p:cNvSpPr/>
          <p:nvPr/>
        </p:nvSpPr>
        <p:spPr>
          <a:xfrm>
            <a:off x="1544638" y="3878263"/>
            <a:ext cx="7599362" cy="595312"/>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8" name="Rectangle 7"/>
          <p:cNvSpPr/>
          <p:nvPr/>
        </p:nvSpPr>
        <p:spPr bwMode="white">
          <a:xfrm>
            <a:off x="1447800" y="0"/>
            <a:ext cx="100013" cy="5724525"/>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4" name="Text Placeholder 3"/>
          <p:cNvSpPr>
            <a:spLocks noGrp="1"/>
          </p:cNvSpPr>
          <p:nvPr>
            <p:ph type="body" sz="half" idx="2"/>
          </p:nvPr>
        </p:nvSpPr>
        <p:spPr>
          <a:xfrm>
            <a:off x="1600200" y="4572000"/>
            <a:ext cx="7315200" cy="571500"/>
          </a:xfrm>
        </p:spPr>
        <p:txBody>
          <a:bodyPr/>
          <a:lstStyle>
            <a:lvl1pPr marL="0" indent="0">
              <a:buFontTx/>
              <a:buNone/>
              <a:defRPr sz="1700"/>
            </a:lvl1pPr>
            <a:lvl2pPr>
              <a:buFontTx/>
              <a:buNone/>
              <a:defRPr sz="1200"/>
            </a:lvl2pPr>
            <a:lvl3pPr>
              <a:buFontTx/>
              <a:buNone/>
              <a:defRPr sz="1000"/>
            </a:lvl3pPr>
            <a:lvl4pPr>
              <a:buFontTx/>
              <a:buNone/>
              <a:defRPr sz="900"/>
            </a:lvl4pPr>
            <a:lvl5pPr>
              <a:buFontTx/>
              <a:buNone/>
              <a:defRPr sz="900"/>
            </a:lvl5pPr>
          </a:lstStyle>
          <a:p>
            <a:pPr lvl="0"/>
            <a:r>
              <a:rPr lang="en-US" smtClean="0"/>
              <a:t>Click to edit Master text styles</a:t>
            </a:r>
          </a:p>
        </p:txBody>
      </p:sp>
      <p:sp>
        <p:nvSpPr>
          <p:cNvPr id="2" name="Title 1"/>
          <p:cNvSpPr>
            <a:spLocks noGrp="1"/>
          </p:cNvSpPr>
          <p:nvPr>
            <p:ph type="title"/>
          </p:nvPr>
        </p:nvSpPr>
        <p:spPr>
          <a:xfrm>
            <a:off x="1600200" y="3873500"/>
            <a:ext cx="7315200" cy="571500"/>
          </a:xfrm>
        </p:spPr>
        <p:txBody>
          <a:bodyPr/>
          <a:lstStyle>
            <a:lvl1pPr algn="l">
              <a:buNone/>
              <a:defRPr sz="2800" b="0">
                <a:solidFill>
                  <a:srgbClr val="FFFFFF"/>
                </a:solidFill>
              </a:defRPr>
            </a:lvl1pPr>
          </a:lstStyle>
          <a:p>
            <a:r>
              <a:rPr lang="en-US" smtClean="0"/>
              <a:t>Click to edit Master title style</a:t>
            </a:r>
            <a:endParaRPr lang="en-US" dirty="0"/>
          </a:p>
        </p:txBody>
      </p:sp>
      <p:sp>
        <p:nvSpPr>
          <p:cNvPr id="3" name="Picture Placeholder 2"/>
          <p:cNvSpPr>
            <a:spLocks noGrp="1"/>
          </p:cNvSpPr>
          <p:nvPr>
            <p:ph type="pic" idx="1"/>
          </p:nvPr>
        </p:nvSpPr>
        <p:spPr>
          <a:xfrm>
            <a:off x="1560576" y="0"/>
            <a:ext cx="7583424" cy="3807460"/>
          </a:xfrm>
          <a:solidFill>
            <a:schemeClr val="accent1">
              <a:tint val="40000"/>
            </a:schemeClr>
          </a:solidFill>
          <a:ln>
            <a:noFill/>
          </a:ln>
        </p:spPr>
        <p:txBody>
          <a:bodyPr>
            <a:normAutofit/>
          </a:bodyPr>
          <a:lstStyle>
            <a:lvl1pPr marL="0" indent="0">
              <a:buNone/>
              <a:defRPr sz="3200"/>
            </a:lvl1pPr>
          </a:lstStyle>
          <a:p>
            <a:pPr lvl="0"/>
            <a:r>
              <a:rPr lang="en-US" noProof="0" smtClean="0"/>
              <a:t>Drag picture to placeholder or click icon to add</a:t>
            </a:r>
            <a:endParaRPr lang="en-US" noProof="0" dirty="0"/>
          </a:p>
        </p:txBody>
      </p:sp>
      <p:sp>
        <p:nvSpPr>
          <p:cNvPr id="9" name="Date Placeholder 11"/>
          <p:cNvSpPr>
            <a:spLocks noGrp="1"/>
          </p:cNvSpPr>
          <p:nvPr>
            <p:ph type="dt" sz="half" idx="10"/>
          </p:nvPr>
        </p:nvSpPr>
        <p:spPr>
          <a:xfrm>
            <a:off x="6248400" y="5207000"/>
            <a:ext cx="2667000" cy="306388"/>
          </a:xfrm>
        </p:spPr>
        <p:txBody>
          <a:bodyPr/>
          <a:lstStyle>
            <a:lvl1pPr>
              <a:defRPr/>
            </a:lvl1pPr>
          </a:lstStyle>
          <a:p>
            <a:r>
              <a:rPr lang="en-US" altLang="x-none"/>
              <a:t>‹#›</a:t>
            </a:r>
          </a:p>
        </p:txBody>
      </p:sp>
      <p:sp>
        <p:nvSpPr>
          <p:cNvPr id="10" name="Slide Number Placeholder 12"/>
          <p:cNvSpPr>
            <a:spLocks noGrp="1"/>
          </p:cNvSpPr>
          <p:nvPr>
            <p:ph type="sldNum" sz="quarter" idx="11"/>
          </p:nvPr>
        </p:nvSpPr>
        <p:spPr>
          <a:xfrm>
            <a:off x="0" y="3889375"/>
            <a:ext cx="1447800" cy="554038"/>
          </a:xfrm>
        </p:spPr>
        <p:txBody>
          <a:bodyPr/>
          <a:lstStyle>
            <a:lvl1pPr>
              <a:defRPr sz="2800">
                <a:solidFill>
                  <a:srgbClr val="FFFFFF"/>
                </a:solidFill>
              </a:defRPr>
            </a:lvl1pPr>
          </a:lstStyle>
          <a:p>
            <a:fld id="{6A9F1A14-4A1F-AB44-89FB-379CE188B97C}" type="slidenum">
              <a:rPr lang="en-US" altLang="x-none"/>
              <a:pPr/>
              <a:t>‹#›</a:t>
            </a:fld>
            <a:endParaRPr lang="en-US" altLang="x-none"/>
          </a:p>
        </p:txBody>
      </p:sp>
      <p:sp>
        <p:nvSpPr>
          <p:cNvPr id="11" name="Footer Placeholder 13"/>
          <p:cNvSpPr>
            <a:spLocks noGrp="1"/>
          </p:cNvSpPr>
          <p:nvPr>
            <p:ph type="ftr" sz="quarter" idx="12"/>
          </p:nvPr>
        </p:nvSpPr>
        <p:spPr>
          <a:xfrm>
            <a:off x="1600200" y="5207000"/>
            <a:ext cx="4572000" cy="306388"/>
          </a:xfrm>
        </p:spPr>
        <p:txBody>
          <a:bodyPr rtlCol="0"/>
          <a:lstStyle>
            <a:lvl1pPr>
              <a:defRPr/>
            </a:lvl1pPr>
          </a:lstStyle>
          <a:p>
            <a:pPr>
              <a:defRPr/>
            </a:pPr>
            <a:r>
              <a:rPr lang="en-US"/>
              <a:t>Aswath Damodaran</a:t>
            </a:r>
          </a:p>
        </p:txBody>
      </p:sp>
    </p:spTree>
    <p:extLst>
      <p:ext uri="{BB962C8B-B14F-4D97-AF65-F5344CB8AC3E}">
        <p14:creationId xmlns:p14="http://schemas.microsoft.com/office/powerpoint/2010/main" val="55131393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13"/>
          <p:cNvSpPr>
            <a:spLocks noGrp="1"/>
          </p:cNvSpPr>
          <p:nvPr>
            <p:ph type="dt" sz="half" idx="10"/>
          </p:nvPr>
        </p:nvSpPr>
        <p:spPr/>
        <p:txBody>
          <a:bodyPr/>
          <a:lstStyle>
            <a:lvl1pPr>
              <a:defRPr/>
            </a:lvl1pPr>
          </a:lstStyle>
          <a:p>
            <a:r>
              <a:rPr lang="en-US" altLang="x-none"/>
              <a:t>‹#›</a:t>
            </a:r>
          </a:p>
        </p:txBody>
      </p:sp>
      <p:sp>
        <p:nvSpPr>
          <p:cNvPr id="5" name="Footer Placeholder 2"/>
          <p:cNvSpPr>
            <a:spLocks noGrp="1"/>
          </p:cNvSpPr>
          <p:nvPr>
            <p:ph type="ftr" sz="quarter" idx="11"/>
          </p:nvPr>
        </p:nvSpPr>
        <p:spPr/>
        <p:txBody>
          <a:bodyPr/>
          <a:lstStyle>
            <a:lvl1pPr>
              <a:defRPr/>
            </a:lvl1pPr>
          </a:lstStyle>
          <a:p>
            <a:pPr>
              <a:defRPr/>
            </a:pPr>
            <a:r>
              <a:rPr lang="en-US"/>
              <a:t>Aswath Damodaran</a:t>
            </a:r>
          </a:p>
        </p:txBody>
      </p:sp>
      <p:sp>
        <p:nvSpPr>
          <p:cNvPr id="6" name="Slide Number Placeholder 22"/>
          <p:cNvSpPr>
            <a:spLocks noGrp="1"/>
          </p:cNvSpPr>
          <p:nvPr>
            <p:ph type="sldNum" sz="quarter" idx="12"/>
          </p:nvPr>
        </p:nvSpPr>
        <p:spPr/>
        <p:txBody>
          <a:bodyPr/>
          <a:lstStyle>
            <a:lvl1pPr>
              <a:defRPr/>
            </a:lvl1pPr>
          </a:lstStyle>
          <a:p>
            <a:fld id="{14969EF2-DE36-FF47-9F4E-A5E2568FFFD5}" type="slidenum">
              <a:rPr lang="en-US" altLang="x-none"/>
              <a:pPr/>
              <a:t>‹#›</a:t>
            </a:fld>
            <a:endParaRPr lang="en-US" altLang="x-none" sz="1400">
              <a:solidFill>
                <a:srgbClr val="FFFFFF"/>
              </a:solidFill>
            </a:endParaRPr>
          </a:p>
        </p:txBody>
      </p:sp>
    </p:spTree>
    <p:extLst>
      <p:ext uri="{BB962C8B-B14F-4D97-AF65-F5344CB8AC3E}">
        <p14:creationId xmlns:p14="http://schemas.microsoft.com/office/powerpoint/2010/main" val="19386302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4" name="Rectangle 3"/>
          <p:cNvSpPr/>
          <p:nvPr/>
        </p:nvSpPr>
        <p:spPr bwMode="white">
          <a:xfrm>
            <a:off x="6096000" y="0"/>
            <a:ext cx="320675" cy="5715000"/>
          </a:xfrm>
          <a:prstGeom prst="rect">
            <a:avLst/>
          </a:prstGeom>
          <a:solidFill>
            <a:srgbClr val="FFFFFF"/>
          </a:solidFill>
          <a:ln w="19050" cap="flat" cmpd="sng" algn="ctr">
            <a:noFill/>
            <a:prstDash val="solid"/>
          </a:ln>
        </p:spPr>
        <p:style>
          <a:lnRef idx="2">
            <a:schemeClr val="accent1"/>
          </a:lnRef>
          <a:fillRef idx="1">
            <a:schemeClr val="accent1"/>
          </a:fillRef>
          <a:effectRef idx="0">
            <a:schemeClr val="accent1"/>
          </a:effectRef>
          <a:fontRef idx="minor">
            <a:schemeClr val="lt1"/>
          </a:fontRef>
        </p:style>
        <p:txBody>
          <a:bodyPr anchor="ctr"/>
          <a:lstStyle/>
          <a:p>
            <a:pPr algn="ctr">
              <a:defRPr/>
            </a:pPr>
            <a:endParaRPr lang="en-US"/>
          </a:p>
        </p:txBody>
      </p:sp>
      <p:sp>
        <p:nvSpPr>
          <p:cNvPr id="5" name="Rectangle 4"/>
          <p:cNvSpPr/>
          <p:nvPr/>
        </p:nvSpPr>
        <p:spPr>
          <a:xfrm>
            <a:off x="6142038" y="508000"/>
            <a:ext cx="228600" cy="5207000"/>
          </a:xfrm>
          <a:prstGeom prst="rect">
            <a:avLst/>
          </a:prstGeom>
          <a:solidFill>
            <a:schemeClr val="accent1"/>
          </a:solidFill>
          <a:ln w="19050" cap="flat" cmpd="sng" algn="ctr">
            <a:noFill/>
            <a:prstDash val="solid"/>
          </a:ln>
        </p:spPr>
        <p:style>
          <a:lnRef idx="2">
            <a:schemeClr val="accent1"/>
          </a:lnRef>
          <a:fillRef idx="1">
            <a:schemeClr val="accent1"/>
          </a:fillRef>
          <a:effectRef idx="0">
            <a:schemeClr val="accent1"/>
          </a:effectRef>
          <a:fontRef idx="minor">
            <a:schemeClr val="lt1"/>
          </a:fontRef>
        </p:style>
        <p:txBody>
          <a:bodyPr anchor="ctr"/>
          <a:lstStyle/>
          <a:p>
            <a:pPr algn="ctr">
              <a:defRPr/>
            </a:pPr>
            <a:endParaRPr lang="en-US"/>
          </a:p>
        </p:txBody>
      </p:sp>
      <p:sp>
        <p:nvSpPr>
          <p:cNvPr id="6" name="Rectangle 5"/>
          <p:cNvSpPr/>
          <p:nvPr/>
        </p:nvSpPr>
        <p:spPr>
          <a:xfrm>
            <a:off x="6142038" y="0"/>
            <a:ext cx="228600" cy="444500"/>
          </a:xfrm>
          <a:prstGeom prst="rect">
            <a:avLst/>
          </a:prstGeom>
          <a:solidFill>
            <a:schemeClr val="accent2"/>
          </a:solidFill>
          <a:ln w="19050" cap="flat" cmpd="sng" algn="ctr">
            <a:noFill/>
            <a:prstDash val="solid"/>
          </a:ln>
        </p:spPr>
        <p:style>
          <a:lnRef idx="2">
            <a:schemeClr val="accent1"/>
          </a:lnRef>
          <a:fillRef idx="1">
            <a:schemeClr val="accent1"/>
          </a:fillRef>
          <a:effectRef idx="0">
            <a:schemeClr val="accent1"/>
          </a:effectRef>
          <a:fontRef idx="minor">
            <a:schemeClr val="lt1"/>
          </a:fontRef>
        </p:style>
        <p:txBody>
          <a:bodyPr anchor="ctr"/>
          <a:lstStyle/>
          <a:p>
            <a:pPr algn="ctr">
              <a:defRPr/>
            </a:pPr>
            <a:endParaRPr lang="en-US"/>
          </a:p>
        </p:txBody>
      </p:sp>
      <p:sp>
        <p:nvSpPr>
          <p:cNvPr id="2" name="Vertical Title 1"/>
          <p:cNvSpPr>
            <a:spLocks noGrp="1"/>
          </p:cNvSpPr>
          <p:nvPr>
            <p:ph type="title" orient="vert"/>
          </p:nvPr>
        </p:nvSpPr>
        <p:spPr>
          <a:xfrm>
            <a:off x="6553200" y="508001"/>
            <a:ext cx="2057400" cy="4597136"/>
          </a:xfrm>
        </p:spPr>
        <p:txBody>
          <a:bodyPr vert="eaVert"/>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457200" y="508002"/>
            <a:ext cx="5562600" cy="4597137"/>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3"/>
          <p:cNvSpPr>
            <a:spLocks noGrp="1"/>
          </p:cNvSpPr>
          <p:nvPr>
            <p:ph type="dt" sz="half" idx="10"/>
          </p:nvPr>
        </p:nvSpPr>
        <p:spPr>
          <a:xfrm>
            <a:off x="6553200" y="5207000"/>
            <a:ext cx="2209800" cy="306388"/>
          </a:xfrm>
        </p:spPr>
        <p:txBody>
          <a:bodyPr/>
          <a:lstStyle>
            <a:lvl1pPr>
              <a:defRPr/>
            </a:lvl1pPr>
          </a:lstStyle>
          <a:p>
            <a:r>
              <a:rPr lang="en-US" altLang="x-none"/>
              <a:t>‹#›</a:t>
            </a:r>
          </a:p>
        </p:txBody>
      </p:sp>
      <p:sp>
        <p:nvSpPr>
          <p:cNvPr id="8" name="Footer Placeholder 4"/>
          <p:cNvSpPr>
            <a:spLocks noGrp="1"/>
          </p:cNvSpPr>
          <p:nvPr>
            <p:ph type="ftr" sz="quarter" idx="11"/>
          </p:nvPr>
        </p:nvSpPr>
        <p:spPr>
          <a:xfrm>
            <a:off x="457200" y="5207000"/>
            <a:ext cx="5573713" cy="306388"/>
          </a:xfrm>
        </p:spPr>
        <p:txBody>
          <a:bodyPr/>
          <a:lstStyle>
            <a:lvl1pPr>
              <a:defRPr/>
            </a:lvl1pPr>
          </a:lstStyle>
          <a:p>
            <a:pPr>
              <a:defRPr/>
            </a:pPr>
            <a:r>
              <a:rPr lang="en-US"/>
              <a:t>Aswath Damodaran</a:t>
            </a:r>
          </a:p>
        </p:txBody>
      </p:sp>
      <p:sp>
        <p:nvSpPr>
          <p:cNvPr id="9" name="Slide Number Placeholder 5"/>
          <p:cNvSpPr>
            <a:spLocks noGrp="1"/>
          </p:cNvSpPr>
          <p:nvPr>
            <p:ph type="sldNum" sz="quarter" idx="12"/>
          </p:nvPr>
        </p:nvSpPr>
        <p:spPr>
          <a:xfrm rot="5400000">
            <a:off x="6034088" y="100012"/>
            <a:ext cx="444500" cy="244475"/>
          </a:xfrm>
        </p:spPr>
        <p:txBody>
          <a:bodyPr/>
          <a:lstStyle>
            <a:lvl1pPr>
              <a:defRPr/>
            </a:lvl1pPr>
          </a:lstStyle>
          <a:p>
            <a:fld id="{2C65B332-4D2E-8A43-9877-45A9D3B06E16}" type="slidenum">
              <a:rPr lang="en-US" altLang="x-none"/>
              <a:pPr/>
              <a:t>‹#›</a:t>
            </a:fld>
            <a:endParaRPr lang="en-US" altLang="x-none" sz="1400">
              <a:solidFill>
                <a:srgbClr val="FFFFFF"/>
              </a:solidFill>
            </a:endParaRPr>
          </a:p>
        </p:txBody>
      </p:sp>
    </p:spTree>
    <p:extLst>
      <p:ext uri="{BB962C8B-B14F-4D97-AF65-F5344CB8AC3E}">
        <p14:creationId xmlns:p14="http://schemas.microsoft.com/office/powerpoint/2010/main" val="168880196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1_Comparison">
    <p:spTree>
      <p:nvGrpSpPr>
        <p:cNvPr id="1" name=""/>
        <p:cNvGrpSpPr/>
        <p:nvPr/>
      </p:nvGrpSpPr>
      <p:grpSpPr>
        <a:xfrm>
          <a:off x="0" y="0"/>
          <a:ext cx="0" cy="0"/>
          <a:chOff x="0" y="0"/>
          <a:chExt cx="0" cy="0"/>
        </a:xfrm>
      </p:grpSpPr>
      <p:sp>
        <p:nvSpPr>
          <p:cNvPr id="11" name="Content Placeholder 10"/>
          <p:cNvSpPr>
            <a:spLocks noGrp="1"/>
          </p:cNvSpPr>
          <p:nvPr>
            <p:ph sz="quarter" idx="2"/>
          </p:nvPr>
        </p:nvSpPr>
        <p:spPr>
          <a:xfrm>
            <a:off x="609600" y="2032000"/>
            <a:ext cx="3886200" cy="29845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3" name="Content Placeholder 12"/>
          <p:cNvSpPr>
            <a:spLocks noGrp="1"/>
          </p:cNvSpPr>
          <p:nvPr>
            <p:ph sz="quarter" idx="4"/>
          </p:nvPr>
        </p:nvSpPr>
        <p:spPr>
          <a:xfrm>
            <a:off x="4800600" y="2032000"/>
            <a:ext cx="3886200" cy="29845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6" name="Text Placeholder 15"/>
          <p:cNvSpPr>
            <a:spLocks noGrp="1"/>
          </p:cNvSpPr>
          <p:nvPr>
            <p:ph type="body" sz="quarter" idx="1"/>
          </p:nvPr>
        </p:nvSpPr>
        <p:spPr>
          <a:xfrm>
            <a:off x="609600" y="1460500"/>
            <a:ext cx="3886200" cy="533400"/>
          </a:xfrm>
          <a:solidFill>
            <a:schemeClr val="accent2"/>
          </a:solidFill>
        </p:spPr>
        <p:txBody>
          <a:bodyPr rtlCol="0" anchor="ctr"/>
          <a:lstStyle>
            <a:lvl1pPr marL="0" indent="0">
              <a:buFontTx/>
              <a:buNone/>
              <a:defRPr sz="2000" b="1">
                <a:solidFill>
                  <a:srgbClr val="FFFFFF"/>
                </a:solidFill>
              </a:defRPr>
            </a:lvl1pPr>
          </a:lstStyle>
          <a:p>
            <a:pPr lvl="0"/>
            <a:r>
              <a:rPr lang="en-US" smtClean="0"/>
              <a:t>Click to edit Master text styles</a:t>
            </a:r>
          </a:p>
        </p:txBody>
      </p:sp>
      <p:sp>
        <p:nvSpPr>
          <p:cNvPr id="15" name="Text Placeholder 14"/>
          <p:cNvSpPr>
            <a:spLocks noGrp="1"/>
          </p:cNvSpPr>
          <p:nvPr>
            <p:ph type="body" sz="quarter" idx="3"/>
          </p:nvPr>
        </p:nvSpPr>
        <p:spPr>
          <a:xfrm>
            <a:off x="4800600" y="1460500"/>
            <a:ext cx="3886200" cy="533400"/>
          </a:xfrm>
          <a:solidFill>
            <a:schemeClr val="accent4"/>
          </a:solidFill>
        </p:spPr>
        <p:txBody>
          <a:bodyPr rtlCol="0" anchor="ctr"/>
          <a:lstStyle>
            <a:lvl1pPr marL="0" indent="0">
              <a:buFontTx/>
              <a:buNone/>
              <a:defRPr sz="2000" b="1">
                <a:solidFill>
                  <a:srgbClr val="FFFFFF"/>
                </a:solidFill>
              </a:defRPr>
            </a:lvl1pPr>
          </a:lstStyle>
          <a:p>
            <a:pPr lvl="0"/>
            <a:r>
              <a:rPr lang="en-US" smtClean="0"/>
              <a:t>Click to edit Master text styles</a:t>
            </a:r>
          </a:p>
        </p:txBody>
      </p:sp>
      <p:sp>
        <p:nvSpPr>
          <p:cNvPr id="6" name="Date Placeholder 13"/>
          <p:cNvSpPr>
            <a:spLocks noGrp="1"/>
          </p:cNvSpPr>
          <p:nvPr>
            <p:ph type="dt" sz="half" idx="10"/>
          </p:nvPr>
        </p:nvSpPr>
        <p:spPr/>
        <p:txBody>
          <a:bodyPr/>
          <a:lstStyle>
            <a:lvl1pPr>
              <a:defRPr/>
            </a:lvl1pPr>
          </a:lstStyle>
          <a:p>
            <a:r>
              <a:rPr lang="en-US" altLang="x-none"/>
              <a:t>‹#›</a:t>
            </a:r>
          </a:p>
        </p:txBody>
      </p:sp>
      <p:sp>
        <p:nvSpPr>
          <p:cNvPr id="7" name="Footer Placeholder 2"/>
          <p:cNvSpPr>
            <a:spLocks noGrp="1"/>
          </p:cNvSpPr>
          <p:nvPr>
            <p:ph type="ftr" sz="quarter" idx="11"/>
          </p:nvPr>
        </p:nvSpPr>
        <p:spPr/>
        <p:txBody>
          <a:bodyPr/>
          <a:lstStyle>
            <a:lvl1pPr>
              <a:defRPr/>
            </a:lvl1pPr>
          </a:lstStyle>
          <a:p>
            <a:pPr>
              <a:defRPr/>
            </a:pPr>
            <a:r>
              <a:rPr lang="en-US"/>
              <a:t>Aswath Damodaran</a:t>
            </a:r>
            <a:endParaRPr lang="en-US" dirty="0"/>
          </a:p>
        </p:txBody>
      </p:sp>
      <p:sp>
        <p:nvSpPr>
          <p:cNvPr id="8" name="Slide Number Placeholder 22"/>
          <p:cNvSpPr>
            <a:spLocks noGrp="1"/>
          </p:cNvSpPr>
          <p:nvPr>
            <p:ph type="sldNum" sz="quarter" idx="12"/>
          </p:nvPr>
        </p:nvSpPr>
        <p:spPr/>
        <p:txBody>
          <a:bodyPr/>
          <a:lstStyle>
            <a:lvl1pPr>
              <a:defRPr sz="1400">
                <a:solidFill>
                  <a:srgbClr val="FFFFFF"/>
                </a:solidFill>
              </a:defRPr>
            </a:lvl1pPr>
          </a:lstStyle>
          <a:p>
            <a:fld id="{742E2347-7CDC-2C4C-9606-57B916A5AC69}" type="slidenum">
              <a:rPr lang="en-US" altLang="x-none"/>
              <a:pPr/>
              <a:t>‹#›</a:t>
            </a:fld>
            <a:endParaRPr lang="en-US" altLang="x-none"/>
          </a:p>
        </p:txBody>
      </p:sp>
    </p:spTree>
    <p:extLst>
      <p:ext uri="{BB962C8B-B14F-4D97-AF65-F5344CB8AC3E}">
        <p14:creationId xmlns:p14="http://schemas.microsoft.com/office/powerpoint/2010/main" val="40328016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woTxTwoObj">
  <p:cSld name="2_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28866"/>
            <a:ext cx="8229600" cy="9525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279261"/>
            <a:ext cx="4040188" cy="533136"/>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1812396"/>
            <a:ext cx="4040188" cy="3292740"/>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8" y="1279261"/>
            <a:ext cx="4041775" cy="533136"/>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8" y="1812396"/>
            <a:ext cx="4041775" cy="3292740"/>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471309609"/>
      </p:ext>
    </p:extLst>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slideLayout" Target="../slideLayouts/slideLayout12.xml"/><Relationship Id="rId13" Type="http://schemas.openxmlformats.org/officeDocument/2006/relationships/slideLayout" Target="../slideLayouts/slideLayout13.xml"/><Relationship Id="rId14" Type="http://schemas.openxmlformats.org/officeDocument/2006/relationships/theme" Target="../theme/theme1.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lumMod val="95000"/>
          </a:schemeClr>
        </a:solidFill>
        <a:effectLst/>
      </p:bgPr>
    </p:bg>
    <p:spTree>
      <p:nvGrpSpPr>
        <p:cNvPr id="1" name=""/>
        <p:cNvGrpSpPr/>
        <p:nvPr/>
      </p:nvGrpSpPr>
      <p:grpSpPr>
        <a:xfrm>
          <a:off x="0" y="0"/>
          <a:ext cx="0" cy="0"/>
          <a:chOff x="0" y="0"/>
          <a:chExt cx="0" cy="0"/>
        </a:xfrm>
      </p:grpSpPr>
      <p:sp>
        <p:nvSpPr>
          <p:cNvPr id="1026" name="Title Placeholder 21"/>
          <p:cNvSpPr>
            <a:spLocks noGrp="1"/>
          </p:cNvSpPr>
          <p:nvPr>
            <p:ph type="title"/>
          </p:nvPr>
        </p:nvSpPr>
        <p:spPr bwMode="auto">
          <a:xfrm>
            <a:off x="609600" y="190500"/>
            <a:ext cx="8153400" cy="825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vert="horz" wrap="square" lIns="91440" tIns="45720" rIns="91440" bIns="45720" numCol="1" anchor="ctr" anchorCtr="0" compatLnSpc="1">
            <a:prstTxWarp prst="textNoShape">
              <a:avLst/>
            </a:prstTxWarp>
          </a:bodyPr>
          <a:lstStyle/>
          <a:p>
            <a:pPr lvl="0"/>
            <a:r>
              <a:rPr lang="en-US" altLang="x-none"/>
              <a:t>Click to edit Master title style</a:t>
            </a:r>
          </a:p>
        </p:txBody>
      </p:sp>
      <p:sp>
        <p:nvSpPr>
          <p:cNvPr id="1027" name="Text Placeholder 12"/>
          <p:cNvSpPr>
            <a:spLocks noGrp="1"/>
          </p:cNvSpPr>
          <p:nvPr>
            <p:ph type="body" idx="1"/>
          </p:nvPr>
        </p:nvSpPr>
        <p:spPr bwMode="auto">
          <a:xfrm>
            <a:off x="612775" y="1333500"/>
            <a:ext cx="8153400" cy="3771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vert="horz" wrap="square" lIns="91440" tIns="45720" rIns="91440" bIns="45720" numCol="1" anchor="t" anchorCtr="0" compatLnSpc="1">
            <a:prstTxWarp prst="textNoShape">
              <a:avLst/>
            </a:prstTxWarp>
          </a:bodyPr>
          <a:lstStyle/>
          <a:p>
            <a:pPr lvl="0"/>
            <a:r>
              <a:rPr lang="en-US" altLang="x-none"/>
              <a:t>Click to edit Master text styles</a:t>
            </a:r>
          </a:p>
          <a:p>
            <a:pPr lvl="1"/>
            <a:r>
              <a:rPr lang="en-US" altLang="x-none"/>
              <a:t>Second level</a:t>
            </a:r>
          </a:p>
          <a:p>
            <a:pPr lvl="2"/>
            <a:r>
              <a:rPr lang="en-US" altLang="x-none"/>
              <a:t>Third level</a:t>
            </a:r>
          </a:p>
          <a:p>
            <a:pPr lvl="3"/>
            <a:r>
              <a:rPr lang="en-US" altLang="x-none"/>
              <a:t>Fourth level</a:t>
            </a:r>
          </a:p>
          <a:p>
            <a:pPr lvl="4"/>
            <a:r>
              <a:rPr lang="en-US" altLang="x-none"/>
              <a:t>Fifth level</a:t>
            </a:r>
          </a:p>
        </p:txBody>
      </p:sp>
      <p:sp>
        <p:nvSpPr>
          <p:cNvPr id="14" name="Date Placeholder 13"/>
          <p:cNvSpPr>
            <a:spLocks noGrp="1"/>
          </p:cNvSpPr>
          <p:nvPr>
            <p:ph type="dt" sz="half" idx="2"/>
          </p:nvPr>
        </p:nvSpPr>
        <p:spPr>
          <a:xfrm>
            <a:off x="6096000" y="5207000"/>
            <a:ext cx="2667000" cy="306388"/>
          </a:xfrm>
          <a:prstGeom prst="rect">
            <a:avLst/>
          </a:prstGeom>
        </p:spPr>
        <p:txBody>
          <a:bodyPr vert="horz" wrap="square" lIns="91440" tIns="45720" rIns="91440" bIns="45720" numCol="1" anchor="ctr" anchorCtr="0" compatLnSpc="1">
            <a:prstTxWarp prst="textNoShape">
              <a:avLst/>
            </a:prstTxWarp>
          </a:bodyPr>
          <a:lstStyle>
            <a:lvl1pPr algn="r">
              <a:defRPr sz="1400">
                <a:solidFill>
                  <a:schemeClr val="tx2"/>
                </a:solidFill>
              </a:defRPr>
            </a:lvl1pPr>
          </a:lstStyle>
          <a:p>
            <a:r>
              <a:rPr lang="en-US" altLang="x-none"/>
              <a:t>‹#›</a:t>
            </a:r>
          </a:p>
        </p:txBody>
      </p:sp>
      <p:sp>
        <p:nvSpPr>
          <p:cNvPr id="3" name="Footer Placeholder 2"/>
          <p:cNvSpPr>
            <a:spLocks noGrp="1"/>
          </p:cNvSpPr>
          <p:nvPr>
            <p:ph type="ftr" sz="quarter" idx="3"/>
          </p:nvPr>
        </p:nvSpPr>
        <p:spPr>
          <a:xfrm>
            <a:off x="609600" y="5207000"/>
            <a:ext cx="5421313" cy="306388"/>
          </a:xfrm>
          <a:prstGeom prst="rect">
            <a:avLst/>
          </a:prstGeom>
        </p:spPr>
        <p:txBody>
          <a:bodyPr vert="horz" anchor="ctr"/>
          <a:lstStyle>
            <a:lvl1pPr algn="l">
              <a:defRPr sz="1400">
                <a:solidFill>
                  <a:schemeClr val="tx2"/>
                </a:solidFill>
                <a:ea typeface="ＭＳ Ｐゴシック" charset="0"/>
                <a:cs typeface="ＭＳ Ｐゴシック" charset="0"/>
              </a:defRPr>
            </a:lvl1pPr>
          </a:lstStyle>
          <a:p>
            <a:pPr>
              <a:defRPr/>
            </a:pPr>
            <a:r>
              <a:rPr lang="en-US"/>
              <a:t>Aswath Damodaran</a:t>
            </a:r>
          </a:p>
        </p:txBody>
      </p:sp>
      <p:sp>
        <p:nvSpPr>
          <p:cNvPr id="7" name="Rectangle 6"/>
          <p:cNvSpPr/>
          <p:nvPr/>
        </p:nvSpPr>
        <p:spPr bwMode="white">
          <a:xfrm>
            <a:off x="0" y="1028700"/>
            <a:ext cx="9144000" cy="266700"/>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8" name="Rectangle 7"/>
          <p:cNvSpPr/>
          <p:nvPr/>
        </p:nvSpPr>
        <p:spPr>
          <a:xfrm>
            <a:off x="0" y="1068388"/>
            <a:ext cx="533400" cy="190500"/>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solidFill>
                <a:schemeClr val="tx1"/>
              </a:solidFill>
            </a:endParaRPr>
          </a:p>
        </p:txBody>
      </p:sp>
      <p:sp>
        <p:nvSpPr>
          <p:cNvPr id="9" name="Rectangle 8"/>
          <p:cNvSpPr/>
          <p:nvPr/>
        </p:nvSpPr>
        <p:spPr>
          <a:xfrm>
            <a:off x="590550" y="1068388"/>
            <a:ext cx="8553450" cy="190500"/>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23" name="Slide Number Placeholder 22"/>
          <p:cNvSpPr>
            <a:spLocks noGrp="1"/>
          </p:cNvSpPr>
          <p:nvPr>
            <p:ph type="sldNum" sz="quarter" idx="4"/>
          </p:nvPr>
        </p:nvSpPr>
        <p:spPr>
          <a:xfrm>
            <a:off x="0" y="1060450"/>
            <a:ext cx="533400" cy="203200"/>
          </a:xfrm>
          <a:prstGeom prst="rect">
            <a:avLst/>
          </a:prstGeom>
        </p:spPr>
        <p:txBody>
          <a:bodyPr vert="horz" wrap="square" lIns="91440" tIns="45720" rIns="91440" bIns="45720" numCol="1" anchor="ctr" anchorCtr="0" compatLnSpc="1">
            <a:prstTxWarp prst="textNoShape">
              <a:avLst/>
            </a:prstTxWarp>
            <a:normAutofit/>
          </a:bodyPr>
          <a:lstStyle>
            <a:lvl1pPr algn="ctr">
              <a:defRPr sz="1200" b="1">
                <a:solidFill>
                  <a:schemeClr val="tx2"/>
                </a:solidFill>
              </a:defRPr>
            </a:lvl1pPr>
          </a:lstStyle>
          <a:p>
            <a:fld id="{777D91EB-B153-EC48-9CA3-0F3ED38C2B94}" type="slidenum">
              <a:rPr lang="en-US" altLang="x-none"/>
              <a:pPr/>
              <a:t>‹#›</a:t>
            </a:fld>
            <a:endParaRPr lang="en-US" altLang="x-none" sz="1400">
              <a:solidFill>
                <a:srgbClr val="FFFFFF"/>
              </a:solidFill>
            </a:endParaRPr>
          </a:p>
        </p:txBody>
      </p:sp>
    </p:spTree>
  </p:cSld>
  <p:clrMap bg1="lt1" tx1="dk1" bg2="lt2" tx2="dk2" accent1="accent1" accent2="accent2" accent3="accent3" accent4="accent4" accent5="accent5" accent6="accent6" hlink="hlink" folHlink="folHlink"/>
  <p:sldLayoutIdLst>
    <p:sldLayoutId id="2147484431" r:id="rId1"/>
    <p:sldLayoutId id="2147484432" r:id="rId2"/>
    <p:sldLayoutId id="2147484433" r:id="rId3"/>
    <p:sldLayoutId id="2147484434" r:id="rId4"/>
    <p:sldLayoutId id="2147484429" r:id="rId5"/>
    <p:sldLayoutId id="2147484435" r:id="rId6"/>
    <p:sldLayoutId id="2147484436" r:id="rId7"/>
    <p:sldLayoutId id="2147484437" r:id="rId8"/>
    <p:sldLayoutId id="2147484438" r:id="rId9"/>
    <p:sldLayoutId id="2147484430" r:id="rId10"/>
    <p:sldLayoutId id="2147484439" r:id="rId11"/>
    <p:sldLayoutId id="2147484440" r:id="rId12"/>
    <p:sldLayoutId id="2147484441" r:id="rId13"/>
  </p:sldLayoutIdLst>
  <p:hf sldNum="0" hdr="0" ftr="0" dt="0"/>
  <p:txStyles>
    <p:titleStyle>
      <a:lvl1pPr algn="l" rtl="0" eaLnBrk="0" fontAlgn="base" hangingPunct="0">
        <a:spcBef>
          <a:spcPct val="0"/>
        </a:spcBef>
        <a:spcAft>
          <a:spcPct val="0"/>
        </a:spcAft>
        <a:defRPr sz="3200" kern="1200">
          <a:solidFill>
            <a:schemeClr val="tx2"/>
          </a:solidFill>
          <a:latin typeface="+mj-lt"/>
          <a:ea typeface="ＭＳ Ｐゴシック" charset="0"/>
          <a:cs typeface="ＭＳ Ｐゴシック" charset="0"/>
        </a:defRPr>
      </a:lvl1pPr>
      <a:lvl2pPr algn="l" rtl="0" eaLnBrk="0" fontAlgn="base" hangingPunct="0">
        <a:spcBef>
          <a:spcPct val="0"/>
        </a:spcBef>
        <a:spcAft>
          <a:spcPct val="0"/>
        </a:spcAft>
        <a:defRPr sz="3200">
          <a:solidFill>
            <a:schemeClr val="tx2"/>
          </a:solidFill>
          <a:latin typeface="Calibri" charset="0"/>
          <a:ea typeface="ＭＳ Ｐゴシック" charset="0"/>
          <a:cs typeface="ＭＳ Ｐゴシック" charset="0"/>
        </a:defRPr>
      </a:lvl2pPr>
      <a:lvl3pPr algn="l" rtl="0" eaLnBrk="0" fontAlgn="base" hangingPunct="0">
        <a:spcBef>
          <a:spcPct val="0"/>
        </a:spcBef>
        <a:spcAft>
          <a:spcPct val="0"/>
        </a:spcAft>
        <a:defRPr sz="3200">
          <a:solidFill>
            <a:schemeClr val="tx2"/>
          </a:solidFill>
          <a:latin typeface="Calibri" charset="0"/>
          <a:ea typeface="ＭＳ Ｐゴシック" charset="0"/>
          <a:cs typeface="ＭＳ Ｐゴシック" charset="0"/>
        </a:defRPr>
      </a:lvl3pPr>
      <a:lvl4pPr algn="l" rtl="0" eaLnBrk="0" fontAlgn="base" hangingPunct="0">
        <a:spcBef>
          <a:spcPct val="0"/>
        </a:spcBef>
        <a:spcAft>
          <a:spcPct val="0"/>
        </a:spcAft>
        <a:defRPr sz="3200">
          <a:solidFill>
            <a:schemeClr val="tx2"/>
          </a:solidFill>
          <a:latin typeface="Calibri" charset="0"/>
          <a:ea typeface="ＭＳ Ｐゴシック" charset="0"/>
          <a:cs typeface="ＭＳ Ｐゴシック" charset="0"/>
        </a:defRPr>
      </a:lvl4pPr>
      <a:lvl5pPr algn="l" rtl="0" eaLnBrk="0" fontAlgn="base" hangingPunct="0">
        <a:spcBef>
          <a:spcPct val="0"/>
        </a:spcBef>
        <a:spcAft>
          <a:spcPct val="0"/>
        </a:spcAft>
        <a:defRPr sz="3200">
          <a:solidFill>
            <a:schemeClr val="tx2"/>
          </a:solidFill>
          <a:latin typeface="Calibri" charset="0"/>
          <a:ea typeface="ＭＳ Ｐゴシック" charset="0"/>
          <a:cs typeface="ＭＳ Ｐゴシック" charset="0"/>
        </a:defRPr>
      </a:lvl5pPr>
      <a:lvl6pPr marL="457200" algn="l" rtl="0" eaLnBrk="1" fontAlgn="base" hangingPunct="1">
        <a:spcBef>
          <a:spcPct val="0"/>
        </a:spcBef>
        <a:spcAft>
          <a:spcPct val="0"/>
        </a:spcAft>
        <a:defRPr sz="3600">
          <a:solidFill>
            <a:schemeClr val="tx2"/>
          </a:solidFill>
          <a:latin typeface="Calibri" charset="0"/>
          <a:ea typeface="ＭＳ Ｐゴシック" charset="0"/>
          <a:cs typeface="ＭＳ Ｐゴシック" charset="0"/>
        </a:defRPr>
      </a:lvl6pPr>
      <a:lvl7pPr marL="914400" algn="l" rtl="0" eaLnBrk="1" fontAlgn="base" hangingPunct="1">
        <a:spcBef>
          <a:spcPct val="0"/>
        </a:spcBef>
        <a:spcAft>
          <a:spcPct val="0"/>
        </a:spcAft>
        <a:defRPr sz="3600">
          <a:solidFill>
            <a:schemeClr val="tx2"/>
          </a:solidFill>
          <a:latin typeface="Calibri" charset="0"/>
          <a:ea typeface="ＭＳ Ｐゴシック" charset="0"/>
          <a:cs typeface="ＭＳ Ｐゴシック" charset="0"/>
        </a:defRPr>
      </a:lvl7pPr>
      <a:lvl8pPr marL="1371600" algn="l" rtl="0" eaLnBrk="1" fontAlgn="base" hangingPunct="1">
        <a:spcBef>
          <a:spcPct val="0"/>
        </a:spcBef>
        <a:spcAft>
          <a:spcPct val="0"/>
        </a:spcAft>
        <a:defRPr sz="3600">
          <a:solidFill>
            <a:schemeClr val="tx2"/>
          </a:solidFill>
          <a:latin typeface="Calibri" charset="0"/>
          <a:ea typeface="ＭＳ Ｐゴシック" charset="0"/>
          <a:cs typeface="ＭＳ Ｐゴシック" charset="0"/>
        </a:defRPr>
      </a:lvl8pPr>
      <a:lvl9pPr marL="1828800" algn="l" rtl="0" eaLnBrk="1" fontAlgn="base" hangingPunct="1">
        <a:spcBef>
          <a:spcPct val="0"/>
        </a:spcBef>
        <a:spcAft>
          <a:spcPct val="0"/>
        </a:spcAft>
        <a:defRPr sz="3600">
          <a:solidFill>
            <a:schemeClr val="tx2"/>
          </a:solidFill>
          <a:latin typeface="Calibri" charset="0"/>
          <a:ea typeface="ＭＳ Ｐゴシック" charset="0"/>
          <a:cs typeface="ＭＳ Ｐゴシック" charset="0"/>
        </a:defRPr>
      </a:lvl9pPr>
    </p:titleStyle>
    <p:bodyStyle>
      <a:lvl1pPr marL="319088" indent="-319088" algn="l" rtl="0" eaLnBrk="0" fontAlgn="base" hangingPunct="0">
        <a:spcBef>
          <a:spcPts val="700"/>
        </a:spcBef>
        <a:spcAft>
          <a:spcPct val="0"/>
        </a:spcAft>
        <a:buClr>
          <a:schemeClr val="accent2"/>
        </a:buClr>
        <a:buSzPct val="60000"/>
        <a:buFont typeface="Wingdings" charset="2"/>
        <a:buChar char=""/>
        <a:defRPr sz="2800" kern="1200">
          <a:solidFill>
            <a:schemeClr val="tx1"/>
          </a:solidFill>
          <a:latin typeface="+mn-lt"/>
          <a:ea typeface="ＭＳ Ｐゴシック" charset="0"/>
          <a:cs typeface="ＭＳ Ｐゴシック" charset="0"/>
        </a:defRPr>
      </a:lvl1pPr>
      <a:lvl2pPr marL="639763" indent="-273050" algn="l" rtl="0" eaLnBrk="0" fontAlgn="base" hangingPunct="0">
        <a:spcBef>
          <a:spcPts val="550"/>
        </a:spcBef>
        <a:spcAft>
          <a:spcPct val="0"/>
        </a:spcAft>
        <a:buClr>
          <a:schemeClr val="accent1"/>
        </a:buClr>
        <a:buSzPct val="70000"/>
        <a:buFont typeface="Wingdings 2" charset="2"/>
        <a:buChar char=""/>
        <a:defRPr sz="2400" kern="1200">
          <a:solidFill>
            <a:schemeClr val="tx1"/>
          </a:solidFill>
          <a:latin typeface="+mn-lt"/>
          <a:ea typeface="ＭＳ Ｐゴシック" charset="0"/>
          <a:cs typeface="+mn-cs"/>
        </a:defRPr>
      </a:lvl2pPr>
      <a:lvl3pPr marL="914400" indent="-228600" algn="l" rtl="0" eaLnBrk="0" fontAlgn="base" hangingPunct="0">
        <a:spcBef>
          <a:spcPts val="500"/>
        </a:spcBef>
        <a:spcAft>
          <a:spcPct val="0"/>
        </a:spcAft>
        <a:buClr>
          <a:schemeClr val="accent2"/>
        </a:buClr>
        <a:buSzPct val="75000"/>
        <a:buFont typeface="Wingdings" charset="2"/>
        <a:buChar char=""/>
        <a:defRPr sz="2400" kern="1200">
          <a:solidFill>
            <a:schemeClr val="tx1"/>
          </a:solidFill>
          <a:latin typeface="+mn-lt"/>
          <a:ea typeface="ＭＳ Ｐゴシック" charset="0"/>
          <a:cs typeface="+mn-cs"/>
        </a:defRPr>
      </a:lvl3pPr>
      <a:lvl4pPr marL="1371600" indent="-228600" algn="l" rtl="0" eaLnBrk="0" fontAlgn="base" hangingPunct="0">
        <a:spcBef>
          <a:spcPts val="400"/>
        </a:spcBef>
        <a:spcAft>
          <a:spcPct val="0"/>
        </a:spcAft>
        <a:buClr>
          <a:srgbClr val="A04DA3"/>
        </a:buClr>
        <a:buSzPct val="75000"/>
        <a:buFont typeface="Wingdings" charset="2"/>
        <a:buChar char=""/>
        <a:defRPr sz="2000" kern="1200">
          <a:solidFill>
            <a:schemeClr val="tx1"/>
          </a:solidFill>
          <a:latin typeface="+mn-lt"/>
          <a:ea typeface="ＭＳ Ｐゴシック" charset="0"/>
          <a:cs typeface="+mn-cs"/>
        </a:defRPr>
      </a:lvl4pPr>
      <a:lvl5pPr marL="1828800" indent="-228600" algn="l" rtl="0" eaLnBrk="0" fontAlgn="base" hangingPunct="0">
        <a:spcBef>
          <a:spcPts val="400"/>
        </a:spcBef>
        <a:spcAft>
          <a:spcPct val="0"/>
        </a:spcAft>
        <a:buClr>
          <a:srgbClr val="C4652D"/>
        </a:buClr>
        <a:buSzPct val="65000"/>
        <a:buFont typeface="Wingdings" charset="2"/>
        <a:buChar char=""/>
        <a:defRPr sz="2000" kern="1200">
          <a:solidFill>
            <a:schemeClr val="tx1"/>
          </a:solidFill>
          <a:latin typeface="+mn-lt"/>
          <a:ea typeface="ＭＳ Ｐゴシック" charset="0"/>
          <a:cs typeface="+mn-cs"/>
        </a:defRPr>
      </a:lvl5pPr>
      <a:lvl6pPr marL="2103120" indent="-228600" algn="l" rtl="0" eaLnBrk="1" latinLnBrk="0" hangingPunct="1">
        <a:spcBef>
          <a:spcPct val="20000"/>
        </a:spcBef>
        <a:buClr>
          <a:schemeClr val="accent1"/>
        </a:buClr>
        <a:buFont typeface="Wingdings"/>
        <a:buChar char="§"/>
        <a:defRPr sz="1800" kern="1200" baseline="0">
          <a:solidFill>
            <a:schemeClr val="tx1"/>
          </a:solidFill>
          <a:latin typeface="+mn-lt"/>
          <a:ea typeface="+mn-ea"/>
          <a:cs typeface="+mn-cs"/>
        </a:defRPr>
      </a:lvl6pPr>
      <a:lvl7pPr marL="2377440" indent="-228600" algn="l" rtl="0" eaLnBrk="1" latinLnBrk="0" hangingPunct="1">
        <a:spcBef>
          <a:spcPct val="20000"/>
        </a:spcBef>
        <a:buClr>
          <a:schemeClr val="accent2"/>
        </a:buClr>
        <a:buFont typeface="Wingdings"/>
        <a:buChar char="§"/>
        <a:defRPr sz="1800" kern="1200" baseline="0">
          <a:solidFill>
            <a:schemeClr val="tx1"/>
          </a:solidFill>
          <a:latin typeface="+mn-lt"/>
          <a:ea typeface="+mn-ea"/>
          <a:cs typeface="+mn-cs"/>
        </a:defRPr>
      </a:lvl7pPr>
      <a:lvl8pPr marL="2651760" indent="-228600" algn="l" rtl="0" eaLnBrk="1" latinLnBrk="0" hangingPunct="1">
        <a:spcBef>
          <a:spcPct val="20000"/>
        </a:spcBef>
        <a:buClr>
          <a:schemeClr val="accent3"/>
        </a:buClr>
        <a:buFont typeface="Wingdings"/>
        <a:buChar char="§"/>
        <a:defRPr sz="1800" kern="1200" baseline="0">
          <a:solidFill>
            <a:schemeClr val="tx1"/>
          </a:solidFill>
          <a:latin typeface="+mn-lt"/>
          <a:ea typeface="+mn-ea"/>
          <a:cs typeface="+mn-cs"/>
        </a:defRPr>
      </a:lvl8pPr>
      <a:lvl9pPr marL="2926080" indent="-228600" algn="l" rtl="0" eaLnBrk="1" latinLnBrk="0" hangingPunct="1">
        <a:spcBef>
          <a:spcPct val="20000"/>
        </a:spcBef>
        <a:buClr>
          <a:schemeClr val="accent4"/>
        </a:buClr>
        <a:buFont typeface="Wingdings"/>
        <a:buChar char="§"/>
        <a:defRPr sz="1800" kern="1200" baseline="0">
          <a:solidFill>
            <a:schemeClr val="tx1"/>
          </a:solidFill>
          <a:latin typeface="+mn-lt"/>
          <a:ea typeface="+mn-ea"/>
          <a:cs typeface="+mn-cs"/>
        </a:defRPr>
      </a:lvl9pPr>
    </p:bodyStyle>
    <p:otherStyle>
      <a:lvl1pPr marL="0" algn="l" rtl="0" eaLnBrk="1" hangingPunct="1">
        <a:defRPr kern="1200">
          <a:solidFill>
            <a:schemeClr val="tx1"/>
          </a:solidFill>
          <a:latin typeface="+mn-lt"/>
          <a:ea typeface="+mn-ea"/>
          <a:cs typeface="+mn-cs"/>
        </a:defRPr>
      </a:lvl1pPr>
      <a:lvl2pPr marL="457200" algn="l" rtl="0" eaLnBrk="1" hangingPunct="1">
        <a:defRPr kern="1200">
          <a:solidFill>
            <a:schemeClr val="tx1"/>
          </a:solidFill>
          <a:latin typeface="+mn-lt"/>
          <a:ea typeface="+mn-ea"/>
          <a:cs typeface="+mn-cs"/>
        </a:defRPr>
      </a:lvl2pPr>
      <a:lvl3pPr marL="914400" algn="l" rtl="0" eaLnBrk="1" hangingPunct="1">
        <a:defRPr kern="1200">
          <a:solidFill>
            <a:schemeClr val="tx1"/>
          </a:solidFill>
          <a:latin typeface="+mn-lt"/>
          <a:ea typeface="+mn-ea"/>
          <a:cs typeface="+mn-cs"/>
        </a:defRPr>
      </a:lvl3pPr>
      <a:lvl4pPr marL="1371600" algn="l" rtl="0" eaLnBrk="1" hangingPunct="1">
        <a:defRPr kern="1200">
          <a:solidFill>
            <a:schemeClr val="tx1"/>
          </a:solidFill>
          <a:latin typeface="+mn-lt"/>
          <a:ea typeface="+mn-ea"/>
          <a:cs typeface="+mn-cs"/>
        </a:defRPr>
      </a:lvl4pPr>
      <a:lvl5pPr marL="1828800" algn="l" rtl="0" eaLnBrk="1" hangingPunct="1">
        <a:defRPr kern="1200">
          <a:solidFill>
            <a:schemeClr val="tx1"/>
          </a:solidFill>
          <a:latin typeface="+mn-lt"/>
          <a:ea typeface="+mn-ea"/>
          <a:cs typeface="+mn-cs"/>
        </a:defRPr>
      </a:lvl5pPr>
      <a:lvl6pPr marL="2286000" algn="l" rtl="0" eaLnBrk="1" hangingPunct="1">
        <a:defRPr kern="1200">
          <a:solidFill>
            <a:schemeClr val="tx1"/>
          </a:solidFill>
          <a:latin typeface="+mn-lt"/>
          <a:ea typeface="+mn-ea"/>
          <a:cs typeface="+mn-cs"/>
        </a:defRPr>
      </a:lvl6pPr>
      <a:lvl7pPr marL="2743200" algn="l" rtl="0" eaLnBrk="1" hangingPunct="1">
        <a:defRPr kern="1200">
          <a:solidFill>
            <a:schemeClr val="tx1"/>
          </a:solidFill>
          <a:latin typeface="+mn-lt"/>
          <a:ea typeface="+mn-ea"/>
          <a:cs typeface="+mn-cs"/>
        </a:defRPr>
      </a:lvl7pPr>
      <a:lvl8pPr marL="3200400" algn="l" rtl="0" eaLnBrk="1" hangingPunct="1">
        <a:defRPr kern="1200">
          <a:solidFill>
            <a:schemeClr val="tx1"/>
          </a:solidFill>
          <a:latin typeface="+mn-lt"/>
          <a:ea typeface="+mn-ea"/>
          <a:cs typeface="+mn-cs"/>
        </a:defRPr>
      </a:lvl8pPr>
      <a:lvl9pPr marL="3657600" algn="l" rtl="0" eaLnBrk="1" hangingPunct="1">
        <a:defRPr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4.emf"/></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 Id="rId3" Type="http://schemas.openxmlformats.org/officeDocument/2006/relationships/image" Target="../media/image5.emf"/></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 Id="rId3" Type="http://schemas.openxmlformats.org/officeDocument/2006/relationships/image" Target="../media/image6.emf"/></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xml"/><Relationship Id="rId3" Type="http://schemas.openxmlformats.org/officeDocument/2006/relationships/chart" Target="../charts/chart1.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xml"/><Relationship Id="rId3" Type="http://schemas.openxmlformats.org/officeDocument/2006/relationships/chart" Target="../charts/char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6.xml"/><Relationship Id="rId3" Type="http://schemas.openxmlformats.org/officeDocument/2006/relationships/image" Target="../media/image7.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xml"/><Relationship Id="rId3" Type="http://schemas.openxmlformats.org/officeDocument/2006/relationships/chart" Target="../charts/char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xml"/><Relationship Id="rId3" Type="http://schemas.openxmlformats.org/officeDocument/2006/relationships/image" Target="../media/image8.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xml"/><Relationship Id="rId3" Type="http://schemas.openxmlformats.org/officeDocument/2006/relationships/hyperlink" Target="file:///localhost/All%20My%20Stuff/TEACHING/TriumMBA/2012%20class/projworkbook.pptx#41. Dividend yield and payout" TargetMode="Externa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0.xml"/><Relationship Id="rId3" Type="http://schemas.openxmlformats.org/officeDocument/2006/relationships/chart" Target="../charts/chart4.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1.xml"/><Relationship Id="rId3" Type="http://schemas.openxmlformats.org/officeDocument/2006/relationships/chart" Target="../charts/chart5.xml"/></Relationships>
</file>

<file path=ppt/slides/_rels/slide13.xml.rels><?xml version="1.0" encoding="UTF-8" standalone="yes"?>
<Relationships xmlns="http://schemas.openxmlformats.org/package/2006/relationships"><Relationship Id="rId3" Type="http://schemas.openxmlformats.org/officeDocument/2006/relationships/notesSlide" Target="../notesSlides/notesSlide12.xml"/><Relationship Id="rId4" Type="http://schemas.openxmlformats.org/officeDocument/2006/relationships/oleObject" Target="file:////All%20My%20Stuff/Home%20Page%202002/AppldCF3ed/New%20Chapters/Chap10.doc!OLE_LINK7" TargetMode="External"/><Relationship Id="rId5" Type="http://schemas.openxmlformats.org/officeDocument/2006/relationships/image" Target="../media/image11.png"/><Relationship Id="rId1" Type="http://schemas.openxmlformats.org/officeDocument/2006/relationships/vmlDrawing" Target="../drawings/vmlDrawing1.vml"/><Relationship Id="rId2"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3.xml"/><Relationship Id="rId3" Type="http://schemas.openxmlformats.org/officeDocument/2006/relationships/chart" Target="../charts/chart6.xml"/></Relationships>
</file>

<file path=ppt/slides/_rels/slide15.xml.rels><?xml version="1.0" encoding="UTF-8" standalone="yes"?>
<Relationships xmlns="http://schemas.openxmlformats.org/package/2006/relationships"><Relationship Id="rId3" Type="http://schemas.openxmlformats.org/officeDocument/2006/relationships/notesSlide" Target="../notesSlides/notesSlide14.xml"/><Relationship Id="rId4" Type="http://schemas.openxmlformats.org/officeDocument/2006/relationships/oleObject" Target="../embeddings/oleObject1.bin"/><Relationship Id="rId5" Type="http://schemas.openxmlformats.org/officeDocument/2006/relationships/package" Target="../embeddings/Microsoft_Word_Document1.docx"/><Relationship Id="rId6" Type="http://schemas.openxmlformats.org/officeDocument/2006/relationships/image" Target="../media/image12.emf"/><Relationship Id="rId1" Type="http://schemas.openxmlformats.org/officeDocument/2006/relationships/vmlDrawing" Target="../drawings/vmlDrawing2.vml"/><Relationship Id="rId2"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3.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7" name="Rectangle 2"/>
          <p:cNvSpPr>
            <a:spLocks noGrp="1" noChangeArrowheads="1"/>
          </p:cNvSpPr>
          <p:nvPr>
            <p:ph type="ctrTitle"/>
          </p:nvPr>
        </p:nvSpPr>
        <p:spPr/>
        <p:txBody>
          <a:bodyPr/>
          <a:lstStyle/>
          <a:p>
            <a:pPr eaLnBrk="1" hangingPunct="1">
              <a:defRPr/>
            </a:pPr>
            <a:r>
              <a:rPr lang="en-US" dirty="0" smtClean="0"/>
              <a:t>Dividends: Just the facts!</a:t>
            </a:r>
            <a:endParaRPr lang="en-US" dirty="0"/>
          </a:p>
        </p:txBody>
      </p:sp>
      <p:sp>
        <p:nvSpPr>
          <p:cNvPr id="16386" name="Rectangle 3"/>
          <p:cNvSpPr>
            <a:spLocks noGrp="1" noChangeArrowheads="1"/>
          </p:cNvSpPr>
          <p:nvPr>
            <p:ph type="subTitle" idx="1"/>
          </p:nvPr>
        </p:nvSpPr>
        <p:spPr>
          <a:xfrm>
            <a:off x="2362200" y="5041900"/>
            <a:ext cx="6705600" cy="571500"/>
          </a:xfrm>
        </p:spPr>
        <p:txBody>
          <a:bodyPr/>
          <a:lstStyle/>
          <a:p>
            <a:pPr eaLnBrk="1" hangingPunct="1"/>
            <a:r>
              <a:rPr lang="en-US" altLang="x-none">
                <a:ea typeface="ＭＳ Ｐゴシック" charset="-128"/>
              </a:rPr>
              <a:t>Dividends are sticky.</a:t>
            </a:r>
          </a:p>
        </p:txBody>
      </p:sp>
    </p:spTree>
  </p:cSld>
  <p:clrMapOvr>
    <a:masterClrMapping/>
  </p:clrMapOvr>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433" name="Picture 2"/>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1028700" y="0"/>
            <a:ext cx="7080250" cy="5715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7" name="Rectangle 2"/>
          <p:cNvSpPr>
            <a:spLocks noGrp="1" noChangeArrowheads="1"/>
          </p:cNvSpPr>
          <p:nvPr>
            <p:ph type="title"/>
          </p:nvPr>
        </p:nvSpPr>
        <p:spPr>
          <a:xfrm>
            <a:off x="612775" y="190500"/>
            <a:ext cx="8153400" cy="825500"/>
          </a:xfrm>
        </p:spPr>
        <p:txBody>
          <a:bodyPr/>
          <a:lstStyle/>
          <a:p>
            <a:pPr eaLnBrk="1" hangingPunct="1"/>
            <a:r>
              <a:rPr lang="en-US" altLang="x-none">
                <a:ea typeface="ＭＳ Ｐゴシック" charset="-128"/>
              </a:rPr>
              <a:t>First Principles</a:t>
            </a:r>
          </a:p>
        </p:txBody>
      </p:sp>
      <p:pic>
        <p:nvPicPr>
          <p:cNvPr id="19458" name="Content Placeholder 2"/>
          <p:cNvPicPr>
            <a:picLocks noGrp="1" noChangeAspect="1"/>
          </p:cNvPicPr>
          <p:nvPr>
            <p:ph sz="quarter" idx="1"/>
          </p:nvPr>
        </p:nvPicPr>
        <p:blipFill>
          <a:blip r:embed="rId3">
            <a:extLst>
              <a:ext uri="{28A0092B-C50C-407E-A947-70E740481C1C}">
                <a14:useLocalDpi xmlns:a14="http://schemas.microsoft.com/office/drawing/2010/main" val="0"/>
              </a:ext>
            </a:extLst>
          </a:blip>
          <a:srcRect l="-16631" r="-16631"/>
          <a:stretch>
            <a:fillRect/>
          </a:stretch>
        </p:blipFill>
        <p:spPr>
          <a:xfrm>
            <a:off x="612775" y="1333500"/>
            <a:ext cx="8153400" cy="3746500"/>
          </a:xfrm>
        </p:spPr>
      </p:pic>
    </p:spTree>
  </p:cSld>
  <p:clrMapOvr>
    <a:masterClrMapping/>
  </p:clrMapOvr>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5" name="Rectangle 2"/>
          <p:cNvSpPr>
            <a:spLocks noGrp="1" noChangeArrowheads="1"/>
          </p:cNvSpPr>
          <p:nvPr>
            <p:ph type="title"/>
          </p:nvPr>
        </p:nvSpPr>
        <p:spPr>
          <a:xfrm>
            <a:off x="612775" y="190500"/>
            <a:ext cx="8153400" cy="825500"/>
          </a:xfrm>
        </p:spPr>
        <p:txBody>
          <a:bodyPr/>
          <a:lstStyle/>
          <a:p>
            <a:pPr eaLnBrk="1" hangingPunct="1"/>
            <a:r>
              <a:rPr lang="en-US" altLang="x-none">
                <a:ea typeface="ＭＳ Ｐゴシック" charset="-128"/>
              </a:rPr>
              <a:t>Steps to the Dividend Decision…</a:t>
            </a:r>
          </a:p>
        </p:txBody>
      </p:sp>
      <p:pic>
        <p:nvPicPr>
          <p:cNvPr id="21506" name="Picture 3"/>
          <p:cNvPicPr>
            <a:picLocks noGrp="1" noChangeAspect="1" noChangeArrowheads="1"/>
          </p:cNvPicPr>
          <p:nvPr>
            <p:ph sz="quarter" idx="1"/>
          </p:nvPr>
        </p:nvPicPr>
        <p:blipFill>
          <a:blip r:embed="rId3">
            <a:extLst>
              <a:ext uri="{28A0092B-C50C-407E-A947-70E740481C1C}">
                <a14:useLocalDpi xmlns:a14="http://schemas.microsoft.com/office/drawing/2010/main" val="0"/>
              </a:ext>
            </a:extLst>
          </a:blip>
          <a:srcRect l="-19263" r="-19263"/>
          <a:stretch>
            <a:fillRect/>
          </a:stretch>
        </p:blipFill>
        <p:spPr>
          <a:xfrm>
            <a:off x="612775" y="1333500"/>
            <a:ext cx="8153400" cy="3746500"/>
          </a:xfrm>
        </p:spPr>
      </p:pic>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3" name="Rectangle 2"/>
          <p:cNvSpPr>
            <a:spLocks noGrp="1" noChangeArrowheads="1"/>
          </p:cNvSpPr>
          <p:nvPr>
            <p:ph type="title"/>
          </p:nvPr>
        </p:nvSpPr>
        <p:spPr>
          <a:xfrm>
            <a:off x="612775" y="190500"/>
            <a:ext cx="8153400" cy="825500"/>
          </a:xfrm>
        </p:spPr>
        <p:txBody>
          <a:bodyPr/>
          <a:lstStyle/>
          <a:p>
            <a:pPr eaLnBrk="1" hangingPunct="1"/>
            <a:r>
              <a:rPr lang="en-US" altLang="x-none">
                <a:ea typeface="ＭＳ Ｐゴシック" charset="-128"/>
              </a:rPr>
              <a:t>I. Dividends are sticky</a:t>
            </a:r>
          </a:p>
        </p:txBody>
      </p:sp>
      <p:graphicFrame>
        <p:nvGraphicFramePr>
          <p:cNvPr id="6" name="Content Placeholder 6"/>
          <p:cNvGraphicFramePr>
            <a:graphicFrameLocks noGrp="1"/>
          </p:cNvGraphicFramePr>
          <p:nvPr>
            <p:ph sz="quarter" idx="1"/>
            <p:extLst>
              <p:ext uri="{D42A27DB-BD31-4B8C-83A1-F6EECF244321}">
                <p14:modId xmlns:p14="http://schemas.microsoft.com/office/powerpoint/2010/main" val="1453458307"/>
              </p:ext>
            </p:extLst>
          </p:nvPr>
        </p:nvGraphicFramePr>
        <p:xfrm>
          <a:off x="612775" y="1333500"/>
          <a:ext cx="8153400" cy="3746500"/>
        </p:xfrm>
        <a:graphic>
          <a:graphicData uri="http://schemas.openxmlformats.org/drawingml/2006/chart">
            <c:chart xmlns:c="http://schemas.openxmlformats.org/drawingml/2006/chart" xmlns:r="http://schemas.openxmlformats.org/officeDocument/2006/relationships" r:id="rId3"/>
          </a:graphicData>
        </a:graphic>
      </p:graphicFrame>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1" name="Rectangle 2"/>
          <p:cNvSpPr>
            <a:spLocks noGrp="1" noChangeArrowheads="1"/>
          </p:cNvSpPr>
          <p:nvPr>
            <p:ph type="title"/>
          </p:nvPr>
        </p:nvSpPr>
        <p:spPr>
          <a:xfrm>
            <a:off x="612775" y="190500"/>
            <a:ext cx="8153400" cy="825500"/>
          </a:xfrm>
        </p:spPr>
        <p:txBody>
          <a:bodyPr/>
          <a:lstStyle/>
          <a:p>
            <a:pPr eaLnBrk="1" hangingPunct="1"/>
            <a:r>
              <a:rPr lang="en-US" altLang="x-none">
                <a:ea typeface="ＭＳ Ｐゴシック" charset="-128"/>
              </a:rPr>
              <a:t>II. Dividends tend to follow earnings</a:t>
            </a:r>
          </a:p>
        </p:txBody>
      </p:sp>
      <p:graphicFrame>
        <p:nvGraphicFramePr>
          <p:cNvPr id="6" name="Content Placeholder 7"/>
          <p:cNvGraphicFramePr>
            <a:graphicFrameLocks noGrp="1"/>
          </p:cNvGraphicFramePr>
          <p:nvPr>
            <p:ph sz="quarter" idx="1"/>
            <p:extLst>
              <p:ext uri="{D42A27DB-BD31-4B8C-83A1-F6EECF244321}">
                <p14:modId xmlns:p14="http://schemas.microsoft.com/office/powerpoint/2010/main" val="2144360105"/>
              </p:ext>
            </p:extLst>
          </p:nvPr>
        </p:nvGraphicFramePr>
        <p:xfrm>
          <a:off x="612775" y="1333500"/>
          <a:ext cx="8153400" cy="3746500"/>
        </p:xfrm>
        <a:graphic>
          <a:graphicData uri="http://schemas.openxmlformats.org/drawingml/2006/chart">
            <c:chart xmlns:c="http://schemas.openxmlformats.org/drawingml/2006/chart" xmlns:r="http://schemas.openxmlformats.org/officeDocument/2006/relationships" r:id="rId3"/>
          </a:graphicData>
        </a:graphic>
      </p:graphicFrame>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49" name="Title 1"/>
          <p:cNvSpPr>
            <a:spLocks noGrp="1"/>
          </p:cNvSpPr>
          <p:nvPr>
            <p:ph type="title"/>
          </p:nvPr>
        </p:nvSpPr>
        <p:spPr>
          <a:xfrm>
            <a:off x="457200" y="228600"/>
            <a:ext cx="8229600" cy="952500"/>
          </a:xfrm>
        </p:spPr>
        <p:txBody>
          <a:bodyPr/>
          <a:lstStyle/>
          <a:p>
            <a:pPr eaLnBrk="1" hangingPunct="1"/>
            <a:r>
              <a:rPr lang="en-US" altLang="x-none">
                <a:ea typeface="ＭＳ Ｐゴシック" charset="-128"/>
              </a:rPr>
              <a:t>II. Are affected by tax laws…</a:t>
            </a:r>
          </a:p>
        </p:txBody>
      </p:sp>
      <p:sp>
        <p:nvSpPr>
          <p:cNvPr id="27650" name="Text Placeholder 2"/>
          <p:cNvSpPr>
            <a:spLocks noGrp="1"/>
          </p:cNvSpPr>
          <p:nvPr>
            <p:ph type="body" idx="1"/>
          </p:nvPr>
        </p:nvSpPr>
        <p:spPr>
          <a:xfrm>
            <a:off x="457200" y="1279525"/>
            <a:ext cx="4040188" cy="534988"/>
          </a:xfrm>
        </p:spPr>
        <p:txBody>
          <a:bodyPr/>
          <a:lstStyle/>
          <a:p>
            <a:pPr eaLnBrk="1" hangingPunct="1"/>
            <a:r>
              <a:rPr lang="en-US" altLang="x-none">
                <a:ea typeface="ＭＳ Ｐゴシック" charset="-128"/>
              </a:rPr>
              <a:t>In 2003</a:t>
            </a:r>
          </a:p>
        </p:txBody>
      </p:sp>
      <p:pic>
        <p:nvPicPr>
          <p:cNvPr id="27651" name="Content Placeholder 3"/>
          <p:cNvPicPr>
            <a:picLocks noGrp="1" noChangeAspect="1" noChangeArrowheads="1"/>
          </p:cNvPicPr>
          <p:nvPr>
            <p:ph sz="half" idx="2"/>
          </p:nvPr>
        </p:nvPicPr>
        <p:blipFill>
          <a:blip r:embed="rId3">
            <a:extLst>
              <a:ext uri="{28A0092B-C50C-407E-A947-70E740481C1C}">
                <a14:useLocalDpi xmlns:a14="http://schemas.microsoft.com/office/drawing/2010/main" val="0"/>
              </a:ext>
            </a:extLst>
          </a:blip>
          <a:srcRect t="-3679" b="-3679"/>
          <a:stretch>
            <a:fillRect/>
          </a:stretch>
        </p:blipFill>
        <p:spPr>
          <a:xfrm>
            <a:off x="457200" y="1811338"/>
            <a:ext cx="4040188" cy="3294062"/>
          </a:xfrm>
        </p:spPr>
      </p:pic>
      <p:sp>
        <p:nvSpPr>
          <p:cNvPr id="27652" name="Text Placeholder 4"/>
          <p:cNvSpPr>
            <a:spLocks noGrp="1"/>
          </p:cNvSpPr>
          <p:nvPr>
            <p:ph type="body" sz="quarter" idx="3"/>
          </p:nvPr>
        </p:nvSpPr>
        <p:spPr>
          <a:xfrm>
            <a:off x="4645025" y="1279525"/>
            <a:ext cx="4041775" cy="534988"/>
          </a:xfrm>
        </p:spPr>
        <p:txBody>
          <a:bodyPr/>
          <a:lstStyle/>
          <a:p>
            <a:pPr eaLnBrk="1" hangingPunct="1"/>
            <a:r>
              <a:rPr lang="en-US" altLang="x-none">
                <a:ea typeface="ＭＳ Ｐゴシック" charset="-128"/>
              </a:rPr>
              <a:t>In the last quarter of 2012</a:t>
            </a:r>
          </a:p>
        </p:txBody>
      </p:sp>
      <p:sp>
        <p:nvSpPr>
          <p:cNvPr id="27653" name="Content Placeholder 5"/>
          <p:cNvSpPr>
            <a:spLocks noGrp="1"/>
          </p:cNvSpPr>
          <p:nvPr>
            <p:ph sz="quarter" idx="4"/>
          </p:nvPr>
        </p:nvSpPr>
        <p:spPr>
          <a:xfrm>
            <a:off x="4645025" y="1811338"/>
            <a:ext cx="4041775" cy="3294062"/>
          </a:xfrm>
        </p:spPr>
        <p:txBody>
          <a:bodyPr/>
          <a:lstStyle/>
          <a:p>
            <a:pPr eaLnBrk="1" hangingPunct="1"/>
            <a:r>
              <a:rPr lang="en-US" altLang="x-none">
                <a:ea typeface="ＭＳ Ｐゴシック" charset="-128"/>
              </a:rPr>
              <a:t>As the possibility of tax rates reverting back to pre-2003 levels rose, 233 companies paid out $31 billion in dividends.</a:t>
            </a:r>
          </a:p>
          <a:p>
            <a:pPr eaLnBrk="1" hangingPunct="1"/>
            <a:r>
              <a:rPr lang="en-US" altLang="x-none">
                <a:ea typeface="ＭＳ Ｐゴシック" charset="-128"/>
              </a:rPr>
              <a:t>Of these companies, 101 had insider holdings in excess of 20% of the outstanding stock. </a:t>
            </a:r>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7" name="Rectangle 2"/>
          <p:cNvSpPr>
            <a:spLocks noGrp="1" noChangeArrowheads="1"/>
          </p:cNvSpPr>
          <p:nvPr>
            <p:ph type="title"/>
          </p:nvPr>
        </p:nvSpPr>
        <p:spPr>
          <a:xfrm>
            <a:off x="612775" y="190500"/>
            <a:ext cx="8153400" cy="825500"/>
          </a:xfrm>
        </p:spPr>
        <p:txBody>
          <a:bodyPr/>
          <a:lstStyle/>
          <a:p>
            <a:pPr eaLnBrk="1" hangingPunct="1"/>
            <a:r>
              <a:rPr lang="en-US" altLang="x-none">
                <a:ea typeface="ＭＳ Ｐゴシック" charset="-128"/>
              </a:rPr>
              <a:t>IV. More and more firms are buying back stock, rather than pay dividends...</a:t>
            </a:r>
          </a:p>
        </p:txBody>
      </p:sp>
      <p:graphicFrame>
        <p:nvGraphicFramePr>
          <p:cNvPr id="5" name="Content Placeholder 6"/>
          <p:cNvGraphicFramePr>
            <a:graphicFrameLocks noGrp="1"/>
          </p:cNvGraphicFramePr>
          <p:nvPr>
            <p:ph sz="quarter" idx="1"/>
            <p:extLst>
              <p:ext uri="{D42A27DB-BD31-4B8C-83A1-F6EECF244321}">
                <p14:modId xmlns:p14="http://schemas.microsoft.com/office/powerpoint/2010/main" val="1169398685"/>
              </p:ext>
            </p:extLst>
          </p:nvPr>
        </p:nvGraphicFramePr>
        <p:xfrm>
          <a:off x="612775" y="1333500"/>
          <a:ext cx="8153400" cy="3746500"/>
        </p:xfrm>
        <a:graphic>
          <a:graphicData uri="http://schemas.openxmlformats.org/drawingml/2006/chart">
            <c:chart xmlns:c="http://schemas.openxmlformats.org/drawingml/2006/chart" xmlns:r="http://schemas.openxmlformats.org/officeDocument/2006/relationships" r:id="rId3"/>
          </a:graphicData>
        </a:graphic>
      </p:graphicFrame>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5" name="Title 1"/>
          <p:cNvSpPr>
            <a:spLocks noGrp="1"/>
          </p:cNvSpPr>
          <p:nvPr>
            <p:ph type="title"/>
          </p:nvPr>
        </p:nvSpPr>
        <p:spPr>
          <a:xfrm>
            <a:off x="612775" y="190500"/>
            <a:ext cx="8153400" cy="825500"/>
          </a:xfrm>
        </p:spPr>
        <p:txBody>
          <a:bodyPr/>
          <a:lstStyle/>
          <a:p>
            <a:pPr eaLnBrk="1" hangingPunct="1"/>
            <a:r>
              <a:rPr lang="en-US" altLang="x-none">
                <a:ea typeface="ＭＳ Ｐゴシック" charset="-128"/>
              </a:rPr>
              <a:t>V. And there are differences across countries…</a:t>
            </a:r>
          </a:p>
        </p:txBody>
      </p:sp>
      <p:pic>
        <p:nvPicPr>
          <p:cNvPr id="31746" name="Content Placeholder 4"/>
          <p:cNvPicPr>
            <a:picLocks noGrp="1" noChangeAspect="1"/>
          </p:cNvPicPr>
          <p:nvPr>
            <p:ph sz="quarter" idx="1"/>
          </p:nvPr>
        </p:nvPicPr>
        <p:blipFill>
          <a:blip r:embed="rId3">
            <a:extLst>
              <a:ext uri="{28A0092B-C50C-407E-A947-70E740481C1C}">
                <a14:useLocalDpi xmlns:a14="http://schemas.microsoft.com/office/drawing/2010/main" val="0"/>
              </a:ext>
            </a:extLst>
          </a:blip>
          <a:srcRect l="-32281" r="-32281"/>
          <a:stretch>
            <a:fillRect/>
          </a:stretch>
        </p:blipFill>
        <p:spPr>
          <a:xfrm>
            <a:off x="612775" y="1333500"/>
            <a:ext cx="8153400" cy="3746500"/>
          </a:xfrm>
        </p:spPr>
      </p:pic>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3" name="Rectangle 2"/>
          <p:cNvSpPr>
            <a:spLocks noGrp="1" noChangeArrowheads="1"/>
          </p:cNvSpPr>
          <p:nvPr>
            <p:ph type="title"/>
          </p:nvPr>
        </p:nvSpPr>
        <p:spPr>
          <a:xfrm>
            <a:off x="612775" y="190500"/>
            <a:ext cx="8153400" cy="825500"/>
          </a:xfrm>
        </p:spPr>
        <p:txBody>
          <a:bodyPr/>
          <a:lstStyle/>
          <a:p>
            <a:pPr eaLnBrk="1" hangingPunct="1"/>
            <a:r>
              <a:rPr lang="en-US" altLang="x-none">
                <a:ea typeface="ＭＳ Ｐゴシック" charset="-128"/>
              </a:rPr>
              <a:t>Measures of Dividend Policy</a:t>
            </a:r>
          </a:p>
        </p:txBody>
      </p:sp>
      <p:sp>
        <p:nvSpPr>
          <p:cNvPr id="33794" name="Rectangle 3"/>
          <p:cNvSpPr>
            <a:spLocks noGrp="1" noChangeArrowheads="1"/>
          </p:cNvSpPr>
          <p:nvPr>
            <p:ph sz="quarter" idx="1"/>
          </p:nvPr>
        </p:nvSpPr>
        <p:spPr>
          <a:xfrm>
            <a:off x="612775" y="1333500"/>
            <a:ext cx="8153400" cy="3746500"/>
          </a:xfrm>
        </p:spPr>
        <p:txBody>
          <a:bodyPr/>
          <a:lstStyle/>
          <a:p>
            <a:pPr eaLnBrk="1" hangingPunct="1"/>
            <a:r>
              <a:rPr lang="en-US" altLang="x-none">
                <a:ea typeface="ＭＳ Ｐゴシック" charset="-128"/>
              </a:rPr>
              <a:t>Dividend Payout = Dividends/ Net Income</a:t>
            </a:r>
          </a:p>
          <a:p>
            <a:pPr lvl="1" eaLnBrk="1" hangingPunct="1"/>
            <a:r>
              <a:rPr lang="en-US" altLang="x-none">
                <a:ea typeface="ＭＳ Ｐゴシック" charset="-128"/>
              </a:rPr>
              <a:t>Measures the percentage of earnings that the company pays in dividends</a:t>
            </a:r>
          </a:p>
          <a:p>
            <a:pPr lvl="1" eaLnBrk="1" hangingPunct="1"/>
            <a:r>
              <a:rPr lang="en-US" altLang="x-none">
                <a:ea typeface="ＭＳ Ｐゴシック" charset="-128"/>
              </a:rPr>
              <a:t>If the net income is negative, the payout ratio cannot be computed.	</a:t>
            </a:r>
          </a:p>
          <a:p>
            <a:pPr eaLnBrk="1" hangingPunct="1"/>
            <a:r>
              <a:rPr lang="en-US" altLang="x-none">
                <a:ea typeface="ＭＳ Ｐゴシック" charset="-128"/>
              </a:rPr>
              <a:t>Dividend Yield = Dividends per share/ Stock price</a:t>
            </a:r>
          </a:p>
          <a:p>
            <a:pPr lvl="1" eaLnBrk="1" hangingPunct="1"/>
            <a:r>
              <a:rPr lang="en-US" altLang="x-none">
                <a:ea typeface="ＭＳ Ｐゴシック" charset="-128"/>
              </a:rPr>
              <a:t>Measures the return that an investor can make from dividends alone</a:t>
            </a:r>
          </a:p>
          <a:p>
            <a:pPr lvl="1" eaLnBrk="1" hangingPunct="1"/>
            <a:r>
              <a:rPr lang="en-US" altLang="x-none">
                <a:ea typeface="ＭＳ Ｐゴシック" charset="-128"/>
              </a:rPr>
              <a:t>Becomes part of the expected return on the investment.</a:t>
            </a:r>
          </a:p>
        </p:txBody>
      </p:sp>
      <p:sp>
        <p:nvSpPr>
          <p:cNvPr id="4" name="TextBox 3">
            <a:hlinkClick r:id="rId3" action="ppaction://hlinkpres?slideindex=41&amp;slidetitle=Dividend yield and payout"/>
          </p:cNvPr>
          <p:cNvSpPr txBox="1"/>
          <p:nvPr/>
        </p:nvSpPr>
        <p:spPr>
          <a:xfrm>
            <a:off x="7086600" y="4699000"/>
            <a:ext cx="1376363" cy="584200"/>
          </a:xfrm>
          <a:prstGeom prst="rect">
            <a:avLst/>
          </a:prstGeom>
        </p:spPr>
        <p:style>
          <a:lnRef idx="2">
            <a:schemeClr val="dk1"/>
          </a:lnRef>
          <a:fillRef idx="1">
            <a:schemeClr val="lt1"/>
          </a:fillRef>
          <a:effectRef idx="0">
            <a:schemeClr val="dk1"/>
          </a:effectRef>
          <a:fontRef idx="minor">
            <a:schemeClr val="dk1"/>
          </a:fontRef>
        </p:style>
        <p:txBody>
          <a:bodyPr wrap="none">
            <a:spAutoFit/>
          </a:bodyPr>
          <a:lstStyle/>
          <a:p>
            <a:pPr>
              <a:defRPr/>
            </a:pPr>
            <a:r>
              <a:rPr lang="en-US" sz="1600" dirty="0"/>
              <a:t>B DES Page 3</a:t>
            </a:r>
          </a:p>
          <a:p>
            <a:pPr>
              <a:defRPr/>
            </a:pPr>
            <a:r>
              <a:rPr lang="en-US" sz="1600" dirty="0"/>
              <a:t>PB Page 41-43</a:t>
            </a:r>
          </a:p>
        </p:txBody>
      </p:sp>
    </p:spTree>
  </p:cSld>
  <p:clrMapOvr>
    <a:masterClrMapping/>
  </p:clrMapOvr>
  <p:transition/>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1" name="Rectangle 2"/>
          <p:cNvSpPr>
            <a:spLocks noGrp="1" noChangeArrowheads="1"/>
          </p:cNvSpPr>
          <p:nvPr>
            <p:ph type="title"/>
          </p:nvPr>
        </p:nvSpPr>
        <p:spPr>
          <a:xfrm>
            <a:off x="612775" y="190500"/>
            <a:ext cx="8153400" cy="825500"/>
          </a:xfrm>
        </p:spPr>
        <p:txBody>
          <a:bodyPr/>
          <a:lstStyle/>
          <a:p>
            <a:pPr eaLnBrk="1" hangingPunct="1"/>
            <a:r>
              <a:rPr lang="en-US" altLang="x-none">
                <a:ea typeface="ＭＳ Ｐゴシック" charset="-128"/>
              </a:rPr>
              <a:t>Dividend Payout Ratios</a:t>
            </a:r>
          </a:p>
        </p:txBody>
      </p:sp>
      <p:graphicFrame>
        <p:nvGraphicFramePr>
          <p:cNvPr id="6" name="Content Placeholder 11"/>
          <p:cNvGraphicFramePr>
            <a:graphicFrameLocks noGrp="1"/>
          </p:cNvGraphicFramePr>
          <p:nvPr>
            <p:ph sz="quarter" idx="1"/>
            <p:extLst>
              <p:ext uri="{D42A27DB-BD31-4B8C-83A1-F6EECF244321}">
                <p14:modId xmlns:p14="http://schemas.microsoft.com/office/powerpoint/2010/main" val="1720549621"/>
              </p:ext>
            </p:extLst>
          </p:nvPr>
        </p:nvGraphicFramePr>
        <p:xfrm>
          <a:off x="612775" y="1333500"/>
          <a:ext cx="8153400" cy="3746500"/>
        </p:xfrm>
        <a:graphic>
          <a:graphicData uri="http://schemas.openxmlformats.org/drawingml/2006/chart">
            <c:chart xmlns:c="http://schemas.openxmlformats.org/drawingml/2006/chart" xmlns:r="http://schemas.openxmlformats.org/officeDocument/2006/relationships" r:id="rId3"/>
          </a:graphicData>
        </a:graphic>
      </p:graphicFrame>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89" name="Rectangle 2"/>
          <p:cNvSpPr>
            <a:spLocks noGrp="1" noChangeArrowheads="1"/>
          </p:cNvSpPr>
          <p:nvPr>
            <p:ph type="title"/>
          </p:nvPr>
        </p:nvSpPr>
        <p:spPr>
          <a:xfrm>
            <a:off x="612775" y="190500"/>
            <a:ext cx="8153400" cy="825500"/>
          </a:xfrm>
        </p:spPr>
        <p:txBody>
          <a:bodyPr/>
          <a:lstStyle/>
          <a:p>
            <a:pPr eaLnBrk="1" hangingPunct="1"/>
            <a:r>
              <a:rPr lang="en-US" altLang="x-none">
                <a:ea typeface="ＭＳ Ｐゴシック" charset="-128"/>
              </a:rPr>
              <a:t>Dividend Yields</a:t>
            </a:r>
          </a:p>
        </p:txBody>
      </p:sp>
      <p:graphicFrame>
        <p:nvGraphicFramePr>
          <p:cNvPr id="6" name="Content Placeholder 10"/>
          <p:cNvGraphicFramePr>
            <a:graphicFrameLocks noGrp="1"/>
          </p:cNvGraphicFramePr>
          <p:nvPr>
            <p:ph sz="quarter" idx="1"/>
            <p:extLst>
              <p:ext uri="{D42A27DB-BD31-4B8C-83A1-F6EECF244321}">
                <p14:modId xmlns:p14="http://schemas.microsoft.com/office/powerpoint/2010/main" val="167268202"/>
              </p:ext>
            </p:extLst>
          </p:nvPr>
        </p:nvGraphicFramePr>
        <p:xfrm>
          <a:off x="612775" y="1333500"/>
          <a:ext cx="8153400" cy="3746500"/>
        </p:xfrm>
        <a:graphic>
          <a:graphicData uri="http://schemas.openxmlformats.org/drawingml/2006/chart">
            <c:chart xmlns:c="http://schemas.openxmlformats.org/drawingml/2006/chart" xmlns:r="http://schemas.openxmlformats.org/officeDocument/2006/relationships" r:id="rId3"/>
          </a:graphicData>
        </a:graphic>
      </p:graphicFrame>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9937" name="Object 2"/>
          <p:cNvGraphicFramePr>
            <a:graphicFrameLocks noChangeAspect="1"/>
          </p:cNvGraphicFramePr>
          <p:nvPr/>
        </p:nvGraphicFramePr>
        <p:xfrm>
          <a:off x="823913" y="508000"/>
          <a:ext cx="7710487" cy="4835525"/>
        </p:xfrm>
        <a:graphic>
          <a:graphicData uri="http://schemas.openxmlformats.org/presentationml/2006/ole">
            <mc:AlternateContent xmlns:mc="http://schemas.openxmlformats.org/markup-compatibility/2006">
              <mc:Choice xmlns:v="urn:schemas-microsoft-com:vml" Requires="v">
                <p:oleObj spid="_x0000_s39938" name="Document" r:id="rId4" imgW="21942857" imgH="16507937" progId="Word.Document.12">
                  <p:link updateAutomatic="1"/>
                </p:oleObj>
              </mc:Choice>
              <mc:Fallback>
                <p:oleObj name="Document" r:id="rId4" imgW="21942857" imgH="16507937" progId="Word.Document.12">
                  <p:link updateAutomatic="1"/>
                  <p:pic>
                    <p:nvPicPr>
                      <p:cNvPr id="0" name="Object 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823913" y="508000"/>
                        <a:ext cx="7710487" cy="48355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7"/>
                                </a:schemeClr>
                              </a:outerShdw>
                            </a:effectLst>
                          </a14:hiddenEffects>
                        </a:ext>
                      </a:extLst>
                    </p:spPr>
                  </p:pic>
                </p:oleObj>
              </mc:Fallback>
            </mc:AlternateContent>
          </a:graphicData>
        </a:graphic>
      </p:graphicFrame>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0273" name="Title 1"/>
          <p:cNvSpPr>
            <a:spLocks noGrp="1"/>
          </p:cNvSpPr>
          <p:nvPr>
            <p:ph type="title"/>
          </p:nvPr>
        </p:nvSpPr>
        <p:spPr>
          <a:xfrm>
            <a:off x="612775" y="190500"/>
            <a:ext cx="8153400" cy="825500"/>
          </a:xfrm>
        </p:spPr>
        <p:txBody>
          <a:bodyPr>
            <a:normAutofit fontScale="90000"/>
          </a:bodyPr>
          <a:lstStyle/>
          <a:p>
            <a:pPr eaLnBrk="1" fontAlgn="auto" hangingPunct="1">
              <a:spcAft>
                <a:spcPts val="0"/>
              </a:spcAft>
              <a:defRPr/>
            </a:pPr>
            <a:r>
              <a:rPr lang="en-US" smtClean="0">
                <a:ea typeface="+mj-ea"/>
                <a:cs typeface="+mj-cs"/>
              </a:rPr>
              <a:t>Dividend Yields and Payout Ratios: Growth Classes</a:t>
            </a:r>
            <a:endParaRPr lang="en-US">
              <a:ea typeface="+mj-ea"/>
              <a:cs typeface="+mj-cs"/>
            </a:endParaRPr>
          </a:p>
        </p:txBody>
      </p:sp>
      <p:graphicFrame>
        <p:nvGraphicFramePr>
          <p:cNvPr id="8" name="Content Placeholder 7"/>
          <p:cNvGraphicFramePr>
            <a:graphicFrameLocks noGrp="1"/>
          </p:cNvGraphicFramePr>
          <p:nvPr>
            <p:ph sz="quarter" idx="1"/>
          </p:nvPr>
        </p:nvGraphicFramePr>
        <p:xfrm>
          <a:off x="612775" y="1333500"/>
          <a:ext cx="8153400" cy="3746500"/>
        </p:xfrm>
        <a:graphic>
          <a:graphicData uri="http://schemas.openxmlformats.org/drawingml/2006/chart">
            <c:chart xmlns:c="http://schemas.openxmlformats.org/drawingml/2006/chart" xmlns:r="http://schemas.openxmlformats.org/officeDocument/2006/relationships" r:id="rId3"/>
          </a:graphicData>
        </a:graphic>
      </p:graphicFrame>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3" name="Title 1"/>
          <p:cNvSpPr>
            <a:spLocks noGrp="1"/>
          </p:cNvSpPr>
          <p:nvPr>
            <p:ph type="title"/>
          </p:nvPr>
        </p:nvSpPr>
        <p:spPr>
          <a:xfrm>
            <a:off x="612775" y="190500"/>
            <a:ext cx="8153400" cy="825500"/>
          </a:xfrm>
        </p:spPr>
        <p:txBody>
          <a:bodyPr/>
          <a:lstStyle/>
          <a:p>
            <a:pPr eaLnBrk="1" hangingPunct="1"/>
            <a:r>
              <a:rPr lang="en-US" altLang="x-none">
                <a:ea typeface="ＭＳ Ｐゴシック" charset="-128"/>
              </a:rPr>
              <a:t>Dividend Policy: Disney et al.</a:t>
            </a:r>
          </a:p>
        </p:txBody>
      </p:sp>
      <p:graphicFrame>
        <p:nvGraphicFramePr>
          <p:cNvPr id="44034" name="Content Placeholder 6"/>
          <p:cNvGraphicFramePr>
            <a:graphicFrameLocks noGrp="1" noChangeAspect="1"/>
          </p:cNvGraphicFramePr>
          <p:nvPr>
            <p:ph sz="quarter" idx="1"/>
          </p:nvPr>
        </p:nvGraphicFramePr>
        <p:xfrm>
          <a:off x="1497013" y="1587500"/>
          <a:ext cx="6702425" cy="1714500"/>
        </p:xfrm>
        <a:graphic>
          <a:graphicData uri="http://schemas.openxmlformats.org/presentationml/2006/ole">
            <mc:AlternateContent xmlns:mc="http://schemas.openxmlformats.org/markup-compatibility/2006">
              <mc:Choice xmlns:v="urn:schemas-microsoft-com:vml" Requires="v">
                <p:oleObj spid="_x0000_s44035" name="Document" r:id="rId5" imgW="5626100" imgH="1295400" progId="Word.Document.12">
                  <p:embed/>
                </p:oleObj>
              </mc:Choice>
              <mc:Fallback>
                <p:oleObj name="Document" r:id="rId5" imgW="5626100" imgH="1295400" progId="Word.Document.12">
                  <p:embed/>
                  <p:pic>
                    <p:nvPicPr>
                      <p:cNvPr id="0" name="Content Placeholder 6"/>
                      <p:cNvPicPr>
                        <a:picLocks noGrp="1"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497013" y="1587500"/>
                        <a:ext cx="6702425" cy="1714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p:cNvSpPr>
            <a:spLocks noGrp="1"/>
          </p:cNvSpPr>
          <p:nvPr>
            <p:ph type="sldNum" sz="quarter" idx="12"/>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90000"/>
              </a:lnSpc>
            </a:pPr>
            <a:fld id="{5C440E7D-F65A-F044-A66A-3730A81C64C5}" type="slidenum">
              <a:rPr lang="en-US" altLang="x-none" sz="1400">
                <a:solidFill>
                  <a:schemeClr val="tx2"/>
                </a:solidFill>
              </a:rPr>
              <a:pPr>
                <a:lnSpc>
                  <a:spcPct val="90000"/>
                </a:lnSpc>
              </a:pPr>
              <a:t>16</a:t>
            </a:fld>
            <a:endParaRPr lang="en-US" altLang="x-none" sz="1400">
              <a:solidFill>
                <a:schemeClr val="tx2"/>
              </a:solidFill>
            </a:endParaRPr>
          </a:p>
        </p:txBody>
      </p:sp>
      <p:pic>
        <p:nvPicPr>
          <p:cNvPr id="46082" name="Picture 8"/>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2603500" y="0"/>
            <a:ext cx="3919538" cy="5715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Line Callout 1 10"/>
          <p:cNvSpPr>
            <a:spLocks/>
          </p:cNvSpPr>
          <p:nvPr/>
        </p:nvSpPr>
        <p:spPr bwMode="auto">
          <a:xfrm>
            <a:off x="7162800" y="487363"/>
            <a:ext cx="1676400" cy="930275"/>
          </a:xfrm>
          <a:prstGeom prst="borderCallout1">
            <a:avLst>
              <a:gd name="adj1" fmla="val 18750"/>
              <a:gd name="adj2" fmla="val -8333"/>
              <a:gd name="adj3" fmla="val 112500"/>
              <a:gd name="adj4" fmla="val -38333"/>
            </a:avLst>
          </a:prstGeom>
          <a:solidFill>
            <a:schemeClr val="tx1"/>
          </a:solidFill>
          <a:ln w="10000">
            <a:solidFill>
              <a:schemeClr val="tx1"/>
            </a:solidFill>
            <a:miter lim="800000"/>
            <a:headEnd/>
            <a:tailEnd/>
          </a:ln>
          <a:effectLst>
            <a:outerShdw blurRad="38100" dist="30000" dir="5400000" rotWithShape="0">
              <a:srgbClr val="000000">
                <a:alpha val="45000"/>
              </a:srgbClr>
            </a:outerShdw>
          </a:effectLst>
        </p:spPr>
        <p:txBody>
          <a:bodyPr anchor="ctr"/>
          <a:lstStyle/>
          <a:p>
            <a:pPr algn="ctr">
              <a:defRPr/>
            </a:pPr>
            <a:r>
              <a:rPr lang="en-US" b="1" dirty="0">
                <a:solidFill>
                  <a:schemeClr val="lt1"/>
                </a:solidFill>
                <a:latin typeface="+mn-lt"/>
                <a:ea typeface="+mn-ea"/>
              </a:rPr>
              <a:t>Read</a:t>
            </a:r>
          </a:p>
          <a:p>
            <a:pPr algn="ctr">
              <a:defRPr/>
            </a:pPr>
            <a:r>
              <a:rPr lang="en-US" dirty="0">
                <a:solidFill>
                  <a:schemeClr val="lt1"/>
                </a:solidFill>
                <a:latin typeface="+mn-lt"/>
                <a:ea typeface="+mn-ea"/>
              </a:rPr>
              <a:t>Chapter 10</a:t>
            </a:r>
          </a:p>
        </p:txBody>
      </p:sp>
      <p:sp>
        <p:nvSpPr>
          <p:cNvPr id="6" name="Line Callout 1 5"/>
          <p:cNvSpPr>
            <a:spLocks/>
          </p:cNvSpPr>
          <p:nvPr/>
        </p:nvSpPr>
        <p:spPr bwMode="auto">
          <a:xfrm>
            <a:off x="152400" y="233363"/>
            <a:ext cx="2362200" cy="3640137"/>
          </a:xfrm>
          <a:prstGeom prst="borderCallout1">
            <a:avLst>
              <a:gd name="adj1" fmla="val 99306"/>
              <a:gd name="adj2" fmla="val 49074"/>
              <a:gd name="adj3" fmla="val 121481"/>
              <a:gd name="adj4" fmla="val 103704"/>
            </a:avLst>
          </a:prstGeom>
          <a:solidFill>
            <a:schemeClr val="accent1"/>
          </a:solidFill>
          <a:ln w="10000">
            <a:solidFill>
              <a:schemeClr val="accent1"/>
            </a:solidFill>
            <a:miter lim="800000"/>
            <a:headEnd/>
            <a:tailEnd/>
          </a:ln>
          <a:effectLst>
            <a:outerShdw blurRad="38100" dist="30000" dir="5400000" rotWithShape="0">
              <a:srgbClr val="000000">
                <a:alpha val="45000"/>
              </a:srgbClr>
            </a:outerShdw>
          </a:effectLst>
        </p:spPr>
        <p:txBody>
          <a:bodyPr anchor="ctr"/>
          <a:lstStyle/>
          <a:p>
            <a:pPr algn="ctr">
              <a:defRPr/>
            </a:pPr>
            <a:r>
              <a:rPr lang="en-US" b="1" dirty="0">
                <a:solidFill>
                  <a:schemeClr val="lt1"/>
                </a:solidFill>
                <a:latin typeface="+mn-lt"/>
                <a:ea typeface="+mn-ea"/>
              </a:rPr>
              <a:t>Task</a:t>
            </a:r>
          </a:p>
          <a:p>
            <a:pPr algn="ctr">
              <a:defRPr/>
            </a:pPr>
            <a:r>
              <a:rPr lang="en-US" dirty="0">
                <a:solidFill>
                  <a:schemeClr val="lt1"/>
                </a:solidFill>
                <a:latin typeface="+mn-lt"/>
                <a:ea typeface="+mn-ea"/>
              </a:rPr>
              <a:t>Evaluate how much your company has paid out in dividends, relative to earnings &amp; market cap</a:t>
            </a:r>
          </a:p>
        </p:txBody>
      </p:sp>
    </p:spTree>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 Id="rId2" Type="http://schemas.openxmlformats.org/officeDocument/2006/relationships/image" Target="../media/image2.jpeg"/></Relationships>
</file>

<file path=ppt/theme/_rels/themeOverride1.xml.rels><?xml version="1.0" encoding="UTF-8" standalone="yes"?>
<Relationships xmlns="http://schemas.openxmlformats.org/package/2006/relationships"><Relationship Id="rId1" Type="http://schemas.openxmlformats.org/officeDocument/2006/relationships/image" Target="../media/image1.jpeg"/><Relationship Id="rId2" Type="http://schemas.openxmlformats.org/officeDocument/2006/relationships/image" Target="../media/image2.jpeg"/></Relationships>
</file>

<file path=ppt/theme/theme1.xml><?xml version="1.0" encoding="utf-8"?>
<a:theme xmlns:a="http://schemas.openxmlformats.org/drawingml/2006/main" name="WebcastSimple">
  <a:themeElements>
    <a:clrScheme name="Urban">
      <a:dk1>
        <a:sysClr val="windowText" lastClr="000000"/>
      </a:dk1>
      <a:lt1>
        <a:sysClr val="window" lastClr="FFFFFF"/>
      </a:lt1>
      <a:dk2>
        <a:srgbClr val="424456"/>
      </a:dk2>
      <a:lt2>
        <a:srgbClr val="DEDEDE"/>
      </a:lt2>
      <a:accent1>
        <a:srgbClr val="53548A"/>
      </a:accent1>
      <a:accent2>
        <a:srgbClr val="438086"/>
      </a:accent2>
      <a:accent3>
        <a:srgbClr val="A04DA3"/>
      </a:accent3>
      <a:accent4>
        <a:srgbClr val="C4652D"/>
      </a:accent4>
      <a:accent5>
        <a:srgbClr val="8B5D3D"/>
      </a:accent5>
      <a:accent6>
        <a:srgbClr val="5C92B5"/>
      </a:accent6>
      <a:hlink>
        <a:srgbClr val="67AFBD"/>
      </a:hlink>
      <a:folHlink>
        <a:srgbClr val="C2A874"/>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Median">
      <a:fillStyleLst>
        <a:solidFill>
          <a:schemeClr val="phClr"/>
        </a:solidFill>
        <a:solidFill>
          <a:schemeClr val="phClr">
            <a:tint val="50000"/>
          </a:schemeClr>
        </a:solidFill>
        <a:solidFill>
          <a:schemeClr val="phClr"/>
        </a:solidFill>
      </a:fillStyleLst>
      <a:lnStyleLst>
        <a:ln w="10000" cap="flat" cmpd="sng" algn="ctr">
          <a:solidFill>
            <a:schemeClr val="phClr"/>
          </a:solidFill>
          <a:prstDash val="solid"/>
        </a:ln>
        <a:ln w="19050" cap="flat" cmpd="sng" algn="ctr">
          <a:solidFill>
            <a:schemeClr val="phClr"/>
          </a:solidFill>
          <a:prstDash val="solid"/>
        </a:ln>
        <a:ln w="47625" cap="flat" cmpd="dbl" algn="ctr">
          <a:solidFill>
            <a:schemeClr val="phClr"/>
          </a:solidFill>
          <a:prstDash val="solid"/>
        </a:ln>
      </a:lnStyleLst>
      <a:effectStyleLst>
        <a:effectStyle>
          <a:effectLst>
            <a:outerShdw blurRad="38100" dist="30000" dir="5400000" rotWithShape="0">
              <a:srgbClr val="000000">
                <a:alpha val="45000"/>
              </a:srgbClr>
            </a:outerShdw>
          </a:effectLst>
        </a:effectStyle>
        <a:effectStyle>
          <a:effectLst>
            <a:outerShdw blurRad="38100" dist="30000" dir="5400000" rotWithShape="0">
              <a:srgbClr val="000000">
                <a:alpha val="45000"/>
              </a:srgbClr>
            </a:outerShdw>
          </a:effectLst>
        </a:effectStyle>
        <a:effectStyle>
          <a:effectLst>
            <a:outerShdw blurRad="38100" dist="25400" dir="5400000" rotWithShape="0">
              <a:srgbClr val="000000">
                <a:alpha val="35000"/>
              </a:srgbClr>
            </a:outerShdw>
          </a:effectLst>
          <a:scene3d>
            <a:camera prst="isometricTopDown" fov="0">
              <a:rot lat="0" lon="0" rev="0"/>
            </a:camera>
            <a:lightRig rig="balanced" dir="t">
              <a:rot lat="0" lon="0" rev="13800000"/>
            </a:lightRig>
          </a:scene3d>
          <a:sp3d extrusionH="12700" prstMaterial="plastic">
            <a:bevelT w="38100" h="25400" prst="softRound"/>
            <a:contourClr>
              <a:schemeClr val="phClr"/>
            </a:contourClr>
          </a:sp3d>
        </a:effectStyle>
      </a:effectStyleLst>
      <a:bgFillStyleLst>
        <a:solidFill>
          <a:schemeClr val="phClr"/>
        </a:solidFill>
        <a:blipFill>
          <a:blip xmlns:r="http://schemas.openxmlformats.org/officeDocument/2006/relationships" r:embed="rId1">
            <a:duotone>
              <a:schemeClr val="phClr">
                <a:shade val="90000"/>
                <a:satMod val="140000"/>
              </a:schemeClr>
              <a:schemeClr val="phClr">
                <a:satMod val="120000"/>
              </a:schemeClr>
            </a:duotone>
          </a:blip>
          <a:tile tx="0" ty="0" sx="100000" sy="100000" flip="none" algn="tl"/>
        </a:blipFill>
        <a:blipFill>
          <a:blip xmlns:r="http://schemas.openxmlformats.org/officeDocument/2006/relationships" r:embed="rId2">
            <a:duotone>
              <a:schemeClr val="phClr">
                <a:shade val="90000"/>
                <a:satMod val="140000"/>
              </a:schemeClr>
              <a:schemeClr val="phClr">
                <a:satMod val="120000"/>
              </a:schemeClr>
            </a:duotone>
          </a:blip>
          <a:tile tx="0" ty="0" sx="100000" sy="100000" flip="none" algn="tl"/>
        </a:blipFill>
      </a:bgFillStyleLst>
    </a:fmtScheme>
  </a:themeElements>
  <a:objectDefaults/>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919191"/>
      </a:lt2>
      <a:accent1>
        <a:srgbClr val="618FFD"/>
      </a:accent1>
      <a:accent2>
        <a:srgbClr val="00AE00"/>
      </a:accent2>
      <a:accent3>
        <a:srgbClr val="FFFFFF"/>
      </a:accent3>
      <a:accent4>
        <a:srgbClr val="000000"/>
      </a:accent4>
      <a:accent5>
        <a:srgbClr val="B7C6FE"/>
      </a:accent5>
      <a:accent6>
        <a:srgbClr val="009D00"/>
      </a:accent6>
      <a:hlink>
        <a:srgbClr val="FC0128"/>
      </a:hlink>
      <a:folHlink>
        <a:srgbClr val="CECECE"/>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919191"/>
      </a:lt2>
      <a:accent1>
        <a:srgbClr val="618FFD"/>
      </a:accent1>
      <a:accent2>
        <a:srgbClr val="00AE00"/>
      </a:accent2>
      <a:accent3>
        <a:srgbClr val="FFFFFF"/>
      </a:accent3>
      <a:accent4>
        <a:srgbClr val="000000"/>
      </a:accent4>
      <a:accent5>
        <a:srgbClr val="B7C6FE"/>
      </a:accent5>
      <a:accent6>
        <a:srgbClr val="009D00"/>
      </a:accent6>
      <a:hlink>
        <a:srgbClr val="FC0128"/>
      </a:hlink>
      <a:folHlink>
        <a:srgbClr val="CECECE"/>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Override1.xml><?xml version="1.0" encoding="utf-8"?>
<a:themeOverride xmlns:a="http://schemas.openxmlformats.org/drawingml/2006/main">
  <a:clrScheme name="Urban">
    <a:dk1>
      <a:sysClr val="windowText" lastClr="000000"/>
    </a:dk1>
    <a:lt1>
      <a:sysClr val="window" lastClr="FFFFFF"/>
    </a:lt1>
    <a:dk2>
      <a:srgbClr val="424456"/>
    </a:dk2>
    <a:lt2>
      <a:srgbClr val="DEDEDE"/>
    </a:lt2>
    <a:accent1>
      <a:srgbClr val="53548A"/>
    </a:accent1>
    <a:accent2>
      <a:srgbClr val="438086"/>
    </a:accent2>
    <a:accent3>
      <a:srgbClr val="A04DA3"/>
    </a:accent3>
    <a:accent4>
      <a:srgbClr val="C4652D"/>
    </a:accent4>
    <a:accent5>
      <a:srgbClr val="8B5D3D"/>
    </a:accent5>
    <a:accent6>
      <a:srgbClr val="5C92B5"/>
    </a:accent6>
    <a:hlink>
      <a:srgbClr val="67AFBD"/>
    </a:hlink>
    <a:folHlink>
      <a:srgbClr val="C2A874"/>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Median">
    <a:fillStyleLst>
      <a:solidFill>
        <a:schemeClr val="phClr"/>
      </a:solidFill>
      <a:solidFill>
        <a:schemeClr val="phClr">
          <a:tint val="50000"/>
        </a:schemeClr>
      </a:solidFill>
      <a:solidFill>
        <a:schemeClr val="phClr"/>
      </a:solidFill>
    </a:fillStyleLst>
    <a:lnStyleLst>
      <a:ln w="10000" cap="flat" cmpd="sng" algn="ctr">
        <a:solidFill>
          <a:schemeClr val="phClr"/>
        </a:solidFill>
        <a:prstDash val="solid"/>
      </a:ln>
      <a:ln w="19050" cap="flat" cmpd="sng" algn="ctr">
        <a:solidFill>
          <a:schemeClr val="phClr"/>
        </a:solidFill>
        <a:prstDash val="solid"/>
      </a:ln>
      <a:ln w="47625" cap="flat" cmpd="dbl" algn="ctr">
        <a:solidFill>
          <a:schemeClr val="phClr"/>
        </a:solidFill>
        <a:prstDash val="solid"/>
      </a:ln>
    </a:lnStyleLst>
    <a:effectStyleLst>
      <a:effectStyle>
        <a:effectLst>
          <a:outerShdw blurRad="38100" dist="30000" dir="5400000" rotWithShape="0">
            <a:srgbClr val="000000">
              <a:alpha val="45000"/>
            </a:srgbClr>
          </a:outerShdw>
        </a:effectLst>
      </a:effectStyle>
      <a:effectStyle>
        <a:effectLst>
          <a:outerShdw blurRad="38100" dist="30000" dir="5400000" rotWithShape="0">
            <a:srgbClr val="000000">
              <a:alpha val="45000"/>
            </a:srgbClr>
          </a:outerShdw>
        </a:effectLst>
      </a:effectStyle>
      <a:effectStyle>
        <a:effectLst>
          <a:outerShdw blurRad="38100" dist="25400" dir="5400000" rotWithShape="0">
            <a:srgbClr val="000000">
              <a:alpha val="35000"/>
            </a:srgbClr>
          </a:outerShdw>
        </a:effectLst>
        <a:scene3d>
          <a:camera prst="isometricTopDown" fov="0">
            <a:rot lat="0" lon="0" rev="0"/>
          </a:camera>
          <a:lightRig rig="balanced" dir="t">
            <a:rot lat="0" lon="0" rev="13800000"/>
          </a:lightRig>
        </a:scene3d>
        <a:sp3d extrusionH="12700" prstMaterial="plastic">
          <a:bevelT w="38100" h="25400" prst="softRound"/>
          <a:contourClr>
            <a:schemeClr val="phClr"/>
          </a:contourClr>
        </a:sp3d>
      </a:effectStyle>
    </a:effectStyleLst>
    <a:bgFillStyleLst>
      <a:solidFill>
        <a:schemeClr val="phClr"/>
      </a:solidFill>
      <a:blipFill>
        <a:blip xmlns:r="http://schemas.openxmlformats.org/officeDocument/2006/relationships" r:embed="rId1">
          <a:duotone>
            <a:schemeClr val="phClr">
              <a:shade val="90000"/>
              <a:satMod val="140000"/>
            </a:schemeClr>
            <a:schemeClr val="phClr">
              <a:satMod val="120000"/>
            </a:schemeClr>
          </a:duotone>
        </a:blip>
        <a:tile tx="0" ty="0" sx="100000" sy="100000" flip="none" algn="tl"/>
      </a:blipFill>
      <a:blipFill>
        <a:blip xmlns:r="http://schemas.openxmlformats.org/officeDocument/2006/relationships" r:embed="rId2">
          <a:duotone>
            <a:schemeClr val="phClr">
              <a:shade val="90000"/>
              <a:satMod val="140000"/>
            </a:schemeClr>
            <a:schemeClr val="phClr">
              <a:satMod val="120000"/>
            </a:schemeClr>
          </a:duotone>
        </a:blip>
        <a:tile tx="0" ty="0" sx="100000" sy="100000" flip="none" algn="tl"/>
      </a:blipFill>
    </a:bgFillStyleLst>
  </a:fmtScheme>
</a:themeOverride>
</file>

<file path=docProps/app.xml><?xml version="1.0" encoding="utf-8"?>
<Properties xmlns="http://schemas.openxmlformats.org/officeDocument/2006/extended-properties" xmlns:vt="http://schemas.openxmlformats.org/officeDocument/2006/docPropsVTypes">
  <Template>WebcastSimple.thmx</Template>
  <TotalTime>27239</TotalTime>
  <Pages>13</Pages>
  <Words>1172</Words>
  <Application>Microsoft Macintosh PowerPoint</Application>
  <PresentationFormat>On-screen Show (16:10)</PresentationFormat>
  <Paragraphs>72</Paragraphs>
  <Slides>16</Slides>
  <Notes>14</Notes>
  <HiddenSlides>0</HiddenSlides>
  <MMClips>0</MMClips>
  <ScaleCrop>false</ScaleCrop>
  <HeadingPairs>
    <vt:vector size="10" baseType="variant">
      <vt:variant>
        <vt:lpstr>Fonts Used</vt:lpstr>
      </vt:variant>
      <vt:variant>
        <vt:i4>6</vt:i4>
      </vt:variant>
      <vt:variant>
        <vt:lpstr>Theme</vt:lpstr>
      </vt:variant>
      <vt:variant>
        <vt:i4>1</vt:i4>
      </vt:variant>
      <vt:variant>
        <vt:lpstr>Links</vt:lpstr>
      </vt:variant>
      <vt:variant>
        <vt:i4>1</vt:i4>
      </vt:variant>
      <vt:variant>
        <vt:lpstr>Embedded OLE Servers</vt:lpstr>
      </vt:variant>
      <vt:variant>
        <vt:i4>1</vt:i4>
      </vt:variant>
      <vt:variant>
        <vt:lpstr>Slide Titles</vt:lpstr>
      </vt:variant>
      <vt:variant>
        <vt:i4>16</vt:i4>
      </vt:variant>
    </vt:vector>
  </HeadingPairs>
  <TitlesOfParts>
    <vt:vector size="25" baseType="lpstr">
      <vt:lpstr>Times</vt:lpstr>
      <vt:lpstr>ＭＳ Ｐゴシック</vt:lpstr>
      <vt:lpstr>Arial</vt:lpstr>
      <vt:lpstr>Calibri</vt:lpstr>
      <vt:lpstr>Wingdings</vt:lpstr>
      <vt:lpstr>Wingdings 2</vt:lpstr>
      <vt:lpstr>WebcastSimple</vt:lpstr>
      <vt:lpstr>/All My Stuff/Home Page 2002/AppldCF3ed/New Chapters/Chap10.doc!OLE_LINK7</vt:lpstr>
      <vt:lpstr>Microsoft Word Document</vt:lpstr>
      <vt:lpstr>Dividends: Just the facts!</vt:lpstr>
      <vt:lpstr>PowerPoint Presentation</vt:lpstr>
      <vt:lpstr>First Principles</vt:lpstr>
      <vt:lpstr>Steps to the Dividend Decision…</vt:lpstr>
      <vt:lpstr>I. Dividends are sticky</vt:lpstr>
      <vt:lpstr>II. Dividends tend to follow earnings</vt:lpstr>
      <vt:lpstr>II. Are affected by tax laws…</vt:lpstr>
      <vt:lpstr>IV. More and more firms are buying back stock, rather than pay dividends...</vt:lpstr>
      <vt:lpstr>V. And there are differences across countries…</vt:lpstr>
      <vt:lpstr>Measures of Dividend Policy</vt:lpstr>
      <vt:lpstr>Dividend Payout Ratios</vt:lpstr>
      <vt:lpstr>Dividend Yields</vt:lpstr>
      <vt:lpstr>PowerPoint Presentation</vt:lpstr>
      <vt:lpstr>Dividend Yields and Payout Ratios: Growth Classes</vt:lpstr>
      <vt:lpstr>Dividend Policy: Disney et al.</vt:lpstr>
      <vt:lpstr>PowerPoint Presentation</vt:lpstr>
    </vt:vector>
  </TitlesOfParts>
  <LinksUpToDate>false</LinksUpToDate>
  <SharedDoc>false</SharedDoc>
  <HyperlinksChanged>false</HyperlinksChanged>
  <AppVersion>15.0032</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Corporate Finance</dc:title>
  <dc:subject/>
  <dc:creator>Aswath Damodaran</dc:creator>
  <cp:keywords/>
  <dc:description/>
  <cp:lastModifiedBy>Aswath Damodaran</cp:lastModifiedBy>
  <cp:revision>340</cp:revision>
  <cp:lastPrinted>2014-08-21T23:09:12Z</cp:lastPrinted>
  <dcterms:created xsi:type="dcterms:W3CDTF">2010-01-13T22:41:50Z</dcterms:created>
  <dcterms:modified xsi:type="dcterms:W3CDTF">2017-05-22T07:29:56Z</dcterms:modified>
</cp:coreProperties>
</file>