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427" r:id="rId1"/>
  </p:sldMasterIdLst>
  <p:notesMasterIdLst>
    <p:notesMasterId r:id="rId21"/>
  </p:notesMasterIdLst>
  <p:handoutMasterIdLst>
    <p:handoutMasterId r:id="rId22"/>
  </p:handoutMasterIdLst>
  <p:sldIdLst>
    <p:sldId id="1175" r:id="rId2"/>
    <p:sldId id="1214" r:id="rId3"/>
    <p:sldId id="1190" r:id="rId4"/>
    <p:sldId id="1192" r:id="rId5"/>
    <p:sldId id="1193" r:id="rId6"/>
    <p:sldId id="1194" r:id="rId7"/>
    <p:sldId id="1195" r:id="rId8"/>
    <p:sldId id="1196" r:id="rId9"/>
    <p:sldId id="1197" r:id="rId10"/>
    <p:sldId id="1200" r:id="rId11"/>
    <p:sldId id="1201" r:id="rId12"/>
    <p:sldId id="1203" r:id="rId13"/>
    <p:sldId id="1206" r:id="rId14"/>
    <p:sldId id="1209" r:id="rId15"/>
    <p:sldId id="1210" r:id="rId16"/>
    <p:sldId id="1211" r:id="rId17"/>
    <p:sldId id="1212" r:id="rId18"/>
    <p:sldId id="1213" r:id="rId19"/>
    <p:sldId id="1216" r:id="rId20"/>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10:taxratesondiv&amp;CG.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Workbook2" TargetMode="External"/><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10:div%20reaction%20over%20ti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t> Tax rates on</a:t>
            </a:r>
            <a:r>
              <a:rPr lang="en-US" sz="1400" b="0" i="1" baseline="0"/>
              <a:t> dividends and capital gains- US</a:t>
            </a:r>
            <a:endParaRPr lang="en-US" sz="1400" b="0" i="1"/>
          </a:p>
        </c:rich>
      </c:tx>
      <c:layout/>
      <c:overlay val="0"/>
    </c:title>
    <c:autoTitleDeleted val="0"/>
    <c:plotArea>
      <c:layout/>
      <c:barChart>
        <c:barDir val="col"/>
        <c:grouping val="clustered"/>
        <c:varyColors val="0"/>
        <c:ser>
          <c:idx val="0"/>
          <c:order val="0"/>
          <c:tx>
            <c:strRef>
              <c:f>Sheet1!$B$1</c:f>
              <c:strCache>
                <c:ptCount val="1"/>
                <c:pt idx="0">
                  <c:v>Dividend tax rate</c:v>
                </c:pt>
              </c:strCache>
            </c:strRef>
          </c:tx>
          <c:invertIfNegative val="0"/>
          <c:cat>
            <c:numRef>
              <c:f>Sheet1!$A$2:$A$100</c:f>
              <c:numCache>
                <c:formatCode>General</c:formatCode>
                <c:ptCount val="99"/>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numCache>
            </c:numRef>
          </c:cat>
          <c:val>
            <c:numRef>
              <c:f>Sheet1!$B$2:$B$100</c:f>
              <c:numCache>
                <c:formatCode>0.00%</c:formatCode>
                <c:ptCount val="99"/>
                <c:pt idx="0">
                  <c:v>0.15</c:v>
                </c:pt>
                <c:pt idx="1">
                  <c:v>0.67</c:v>
                </c:pt>
                <c:pt idx="2">
                  <c:v>0.77</c:v>
                </c:pt>
                <c:pt idx="3">
                  <c:v>0.73</c:v>
                </c:pt>
                <c:pt idx="4">
                  <c:v>0.73</c:v>
                </c:pt>
                <c:pt idx="5">
                  <c:v>0.73</c:v>
                </c:pt>
                <c:pt idx="6">
                  <c:v>0.58</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0.865</c:v>
                </c:pt>
                <c:pt idx="31">
                  <c:v>0.865</c:v>
                </c:pt>
                <c:pt idx="32">
                  <c:v>0.821</c:v>
                </c:pt>
                <c:pt idx="33">
                  <c:v>0.821</c:v>
                </c:pt>
                <c:pt idx="34">
                  <c:v>0.844</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0.735</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c:v>
                </c:pt>
                <c:pt idx="72">
                  <c:v>0.28</c:v>
                </c:pt>
                <c:pt idx="73">
                  <c:v>0.28</c:v>
                </c:pt>
                <c:pt idx="74">
                  <c:v>0.28</c:v>
                </c:pt>
                <c:pt idx="75">
                  <c:v>0.31</c:v>
                </c:pt>
                <c:pt idx="76">
                  <c:v>0.31</c:v>
                </c:pt>
                <c:pt idx="77">
                  <c:v>0.4</c:v>
                </c:pt>
                <c:pt idx="78">
                  <c:v>0.4</c:v>
                </c:pt>
                <c:pt idx="79">
                  <c:v>0.4</c:v>
                </c:pt>
                <c:pt idx="80">
                  <c:v>0.4</c:v>
                </c:pt>
                <c:pt idx="81">
                  <c:v>0.4</c:v>
                </c:pt>
                <c:pt idx="82">
                  <c:v>0.4</c:v>
                </c:pt>
                <c:pt idx="83">
                  <c:v>0.4</c:v>
                </c:pt>
                <c:pt idx="84">
                  <c:v>0.4</c:v>
                </c:pt>
                <c:pt idx="85">
                  <c:v>0.391</c:v>
                </c:pt>
                <c:pt idx="86">
                  <c:v>0.386</c:v>
                </c:pt>
                <c:pt idx="87">
                  <c:v>0.15</c:v>
                </c:pt>
                <c:pt idx="88">
                  <c:v>0.15</c:v>
                </c:pt>
                <c:pt idx="89">
                  <c:v>0.15</c:v>
                </c:pt>
                <c:pt idx="90">
                  <c:v>0.15</c:v>
                </c:pt>
                <c:pt idx="91">
                  <c:v>0.15</c:v>
                </c:pt>
                <c:pt idx="92">
                  <c:v>0.15</c:v>
                </c:pt>
                <c:pt idx="93">
                  <c:v>0.15</c:v>
                </c:pt>
                <c:pt idx="94">
                  <c:v>0.15</c:v>
                </c:pt>
                <c:pt idx="95">
                  <c:v>0.15</c:v>
                </c:pt>
                <c:pt idx="96">
                  <c:v>0.15</c:v>
                </c:pt>
                <c:pt idx="97">
                  <c:v>0.15</c:v>
                </c:pt>
                <c:pt idx="98">
                  <c:v>0.238</c:v>
                </c:pt>
              </c:numCache>
            </c:numRef>
          </c:val>
        </c:ser>
        <c:ser>
          <c:idx val="1"/>
          <c:order val="1"/>
          <c:tx>
            <c:strRef>
              <c:f>Sheet1!$C$1</c:f>
              <c:strCache>
                <c:ptCount val="1"/>
                <c:pt idx="0">
                  <c:v>Capital gains tax rate</c:v>
                </c:pt>
              </c:strCache>
            </c:strRef>
          </c:tx>
          <c:invertIfNegative val="0"/>
          <c:cat>
            <c:numRef>
              <c:f>Sheet1!$A$2:$A$100</c:f>
              <c:numCache>
                <c:formatCode>General</c:formatCode>
                <c:ptCount val="99"/>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numCache>
            </c:numRef>
          </c:cat>
          <c:val>
            <c:numRef>
              <c:f>Sheet1!$C$2:$C$100</c:f>
              <c:numCache>
                <c:formatCode>0.00%</c:formatCode>
                <c:ptCount val="99"/>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c:v>
                </c:pt>
                <c:pt idx="53">
                  <c:v>0.275</c:v>
                </c:pt>
                <c:pt idx="54">
                  <c:v>0.323</c:v>
                </c:pt>
                <c:pt idx="55">
                  <c:v>0.343</c:v>
                </c:pt>
                <c:pt idx="56">
                  <c:v>0.365</c:v>
                </c:pt>
                <c:pt idx="57">
                  <c:v>0.365</c:v>
                </c:pt>
                <c:pt idx="58">
                  <c:v>0.365</c:v>
                </c:pt>
                <c:pt idx="59">
                  <c:v>0.365</c:v>
                </c:pt>
                <c:pt idx="60">
                  <c:v>0.399</c:v>
                </c:pt>
                <c:pt idx="61">
                  <c:v>0.399</c:v>
                </c:pt>
                <c:pt idx="62">
                  <c:v>0.39</c:v>
                </c:pt>
                <c:pt idx="63">
                  <c:v>0.28</c:v>
                </c:pt>
                <c:pt idx="64">
                  <c:v>0.28</c:v>
                </c:pt>
                <c:pt idx="65">
                  <c:v>0.237</c:v>
                </c:pt>
                <c:pt idx="66">
                  <c:v>0.2</c:v>
                </c:pt>
                <c:pt idx="67">
                  <c:v>0.2</c:v>
                </c:pt>
                <c:pt idx="68">
                  <c:v>0.2</c:v>
                </c:pt>
                <c:pt idx="69">
                  <c:v>0.2</c:v>
                </c:pt>
                <c:pt idx="70">
                  <c:v>0.2</c:v>
                </c:pt>
                <c:pt idx="71">
                  <c:v>0.28</c:v>
                </c:pt>
                <c:pt idx="72">
                  <c:v>0.28</c:v>
                </c:pt>
                <c:pt idx="73">
                  <c:v>0.28</c:v>
                </c:pt>
                <c:pt idx="74">
                  <c:v>0.28</c:v>
                </c:pt>
                <c:pt idx="75">
                  <c:v>0.28</c:v>
                </c:pt>
                <c:pt idx="76">
                  <c:v>0.28</c:v>
                </c:pt>
                <c:pt idx="77">
                  <c:v>0.28</c:v>
                </c:pt>
                <c:pt idx="78">
                  <c:v>0.28</c:v>
                </c:pt>
                <c:pt idx="79">
                  <c:v>0.28</c:v>
                </c:pt>
                <c:pt idx="80">
                  <c:v>0.28</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0.238</c:v>
                </c:pt>
              </c:numCache>
            </c:numRef>
          </c:val>
        </c:ser>
        <c:dLbls>
          <c:showLegendKey val="0"/>
          <c:showVal val="0"/>
          <c:showCatName val="0"/>
          <c:showSerName val="0"/>
          <c:showPercent val="0"/>
          <c:showBubbleSize val="0"/>
        </c:dLbls>
        <c:gapWidth val="150"/>
        <c:axId val="1581098096"/>
        <c:axId val="1577284096"/>
      </c:barChart>
      <c:catAx>
        <c:axId val="1581098096"/>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1577284096"/>
        <c:crosses val="autoZero"/>
        <c:auto val="1"/>
        <c:lblAlgn val="ctr"/>
        <c:lblOffset val="100"/>
        <c:noMultiLvlLbl val="0"/>
      </c:catAx>
      <c:valAx>
        <c:axId val="1577284096"/>
        <c:scaling>
          <c:orientation val="minMax"/>
        </c:scaling>
        <c:delete val="0"/>
        <c:axPos val="l"/>
        <c:majorGridlines/>
        <c:numFmt formatCode="0.00%" sourceLinked="1"/>
        <c:majorTickMark val="out"/>
        <c:minorTickMark val="none"/>
        <c:tickLblPos val="nextTo"/>
        <c:crossAx val="1581098096"/>
        <c:crosses val="autoZero"/>
        <c:crossBetween val="between"/>
      </c:valAx>
    </c:plotArea>
    <c:legend>
      <c:legendPos val="b"/>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layout/>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-4.0</c:v>
                </c:pt>
                <c:pt idx="1">
                  <c:v>-3.0</c:v>
                </c:pt>
                <c:pt idx="2">
                  <c:v>-2.0</c:v>
                </c:pt>
                <c:pt idx="3">
                  <c:v>-1.0</c:v>
                </c:pt>
                <c:pt idx="4">
                  <c:v>1.0</c:v>
                </c:pt>
                <c:pt idx="5">
                  <c:v>2.0</c:v>
                </c:pt>
                <c:pt idx="6">
                  <c:v>3.0</c:v>
                </c:pt>
                <c:pt idx="7">
                  <c:v>4.0</c:v>
                </c:pt>
              </c:numCache>
            </c:numRef>
          </c:cat>
          <c:val>
            <c:numRef>
              <c:f>Sheet1!$B$2:$B$9</c:f>
              <c:numCache>
                <c:formatCode>0.00%</c:formatCode>
                <c:ptCount val="8"/>
                <c:pt idx="0">
                  <c:v>0.1922</c:v>
                </c:pt>
                <c:pt idx="1">
                  <c:v>0.0925</c:v>
                </c:pt>
                <c:pt idx="2">
                  <c:v>0.105</c:v>
                </c:pt>
                <c:pt idx="3">
                  <c:v>0.296</c:v>
                </c:pt>
                <c:pt idx="4">
                  <c:v>0.405</c:v>
                </c:pt>
                <c:pt idx="5">
                  <c:v>0.321</c:v>
                </c:pt>
                <c:pt idx="6">
                  <c:v>0.262</c:v>
                </c:pt>
                <c:pt idx="7">
                  <c:v>0.2015</c:v>
                </c:pt>
              </c:numCache>
            </c:numRef>
          </c:val>
        </c:ser>
        <c:dLbls>
          <c:showLegendKey val="0"/>
          <c:showVal val="0"/>
          <c:showCatName val="0"/>
          <c:showSerName val="0"/>
          <c:showPercent val="0"/>
          <c:showBubbleSize val="0"/>
        </c:dLbls>
        <c:gapWidth val="150"/>
        <c:axId val="1246929248"/>
        <c:axId val="1611895056"/>
      </c:barChart>
      <c:catAx>
        <c:axId val="1246929248"/>
        <c:scaling>
          <c:orientation val="minMax"/>
        </c:scaling>
        <c:delete val="0"/>
        <c:axPos val="b"/>
        <c:title>
          <c:tx>
            <c:rich>
              <a:bodyPr/>
              <a:lstStyle/>
              <a:p>
                <a:pPr>
                  <a:defRPr/>
                </a:pPr>
                <a:r>
                  <a:rPr lang="en-US"/>
                  <a:t>Year</a:t>
                </a:r>
                <a:r>
                  <a:rPr lang="en-US" baseline="0"/>
                  <a:t> relative to dividend initiation (Before and after)</a:t>
                </a:r>
                <a:endParaRPr lang="en-US"/>
              </a:p>
            </c:rich>
          </c:tx>
          <c:layout/>
          <c:overlay val="0"/>
        </c:title>
        <c:numFmt formatCode="General" sourceLinked="1"/>
        <c:majorTickMark val="out"/>
        <c:minorTickMark val="none"/>
        <c:tickLblPos val="nextTo"/>
        <c:crossAx val="1611895056"/>
        <c:crosses val="autoZero"/>
        <c:auto val="1"/>
        <c:lblAlgn val="ctr"/>
        <c:lblOffset val="100"/>
        <c:noMultiLvlLbl val="0"/>
      </c:catAx>
      <c:valAx>
        <c:axId val="1611895056"/>
        <c:scaling>
          <c:orientation val="minMax"/>
        </c:scaling>
        <c:delete val="0"/>
        <c:axPos val="l"/>
        <c:majorGridlines/>
        <c:title>
          <c:tx>
            <c:rich>
              <a:bodyPr rot="-5400000" vert="horz"/>
              <a:lstStyle/>
              <a:p>
                <a:pPr>
                  <a:defRPr/>
                </a:pPr>
                <a:r>
                  <a:rPr lang="en-US"/>
                  <a:t>Annual Earnings Growth Rate</a:t>
                </a:r>
              </a:p>
            </c:rich>
          </c:tx>
          <c:layout/>
          <c:overlay val="0"/>
        </c:title>
        <c:numFmt formatCode="0.00%" sourceLinked="1"/>
        <c:majorTickMark val="out"/>
        <c:minorTickMark val="none"/>
        <c:tickLblPos val="nextTo"/>
        <c:crossAx val="1246929248"/>
        <c:crosses val="autoZero"/>
        <c:crossBetween val="between"/>
      </c:valAx>
    </c:plotArea>
    <c:plotVisOnly val="1"/>
    <c:dispBlanksAs val="gap"/>
    <c:showDLblsOverMax val="0"/>
  </c:chart>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0.0081</c:v>
                </c:pt>
                <c:pt idx="1">
                  <c:v>0.0065</c:v>
                </c:pt>
                <c:pt idx="2">
                  <c:v>0.0023</c:v>
                </c:pt>
              </c:numCache>
            </c:numRef>
          </c:val>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-0.0597</c:v>
                </c:pt>
                <c:pt idx="1">
                  <c:v>-0.0355</c:v>
                </c:pt>
                <c:pt idx="2">
                  <c:v>-0.0177</c:v>
                </c:pt>
              </c:numCache>
            </c:numRef>
          </c:val>
        </c:ser>
        <c:dLbls>
          <c:showLegendKey val="0"/>
          <c:showVal val="0"/>
          <c:showCatName val="0"/>
          <c:showSerName val="0"/>
          <c:showPercent val="0"/>
          <c:showBubbleSize val="0"/>
        </c:dLbls>
        <c:gapWidth val="150"/>
        <c:shape val="box"/>
        <c:axId val="1215328128"/>
        <c:axId val="1241956208"/>
        <c:axId val="0"/>
      </c:bar3DChart>
      <c:catAx>
        <c:axId val="1215328128"/>
        <c:scaling>
          <c:orientation val="minMax"/>
        </c:scaling>
        <c:delete val="0"/>
        <c:axPos val="b"/>
        <c:numFmt formatCode="General" sourceLinked="0"/>
        <c:majorTickMark val="out"/>
        <c:minorTickMark val="none"/>
        <c:tickLblPos val="nextTo"/>
        <c:crossAx val="1241956208"/>
        <c:crosses val="autoZero"/>
        <c:auto val="1"/>
        <c:lblAlgn val="ctr"/>
        <c:lblOffset val="100"/>
        <c:noMultiLvlLbl val="0"/>
      </c:catAx>
      <c:valAx>
        <c:axId val="1241956208"/>
        <c:scaling>
          <c:orientation val="minMax"/>
        </c:scaling>
        <c:delete val="0"/>
        <c:axPos val="l"/>
        <c:majorGridlines/>
        <c:numFmt formatCode="0.00%" sourceLinked="1"/>
        <c:majorTickMark val="out"/>
        <c:minorTickMark val="none"/>
        <c:tickLblPos val="nextTo"/>
        <c:crossAx val="1215328128"/>
        <c:crosses val="autoZero"/>
        <c:crossBetween val="between"/>
      </c:valAx>
    </c:plotArea>
    <c:legend>
      <c:legendPos val="r"/>
      <c:layout/>
      <c:overlay val="0"/>
    </c:legend>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smtClean="0"/>
            <a:t>1966-1969</a:t>
          </a:r>
          <a:endParaRPr lang="en-US" dirty="0"/>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smtClean="0"/>
            <a:t>Ordinary tax rate = 70%</a:t>
          </a:r>
          <a:endParaRPr lang="en-US" dirty="0"/>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smtClean="0"/>
            <a:t>Capital gains rate = 28%</a:t>
          </a:r>
          <a:endParaRPr lang="en-US" dirty="0"/>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smtClean="0"/>
            <a:t>1981-1985</a:t>
          </a:r>
          <a:endParaRPr lang="en-US" dirty="0"/>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smtClean="0"/>
            <a:t>Ordinary tax rate = 50%</a:t>
          </a:r>
          <a:endParaRPr lang="en-US" dirty="0"/>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smtClean="0"/>
            <a:t>Capital gains rate = 20%</a:t>
          </a:r>
          <a:endParaRPr lang="en-US" dirty="0"/>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smtClean="0"/>
            <a:t>1986-1990</a:t>
          </a:r>
          <a:endParaRPr lang="en-US" dirty="0"/>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smtClean="0"/>
            <a:t>Ordinary tax rate = 28%</a:t>
          </a:r>
          <a:endParaRPr lang="en-US" dirty="0"/>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smtClean="0"/>
            <a:t>Capital gains rate = 28%</a:t>
          </a:r>
          <a:endParaRPr lang="en-US" dirty="0"/>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smtClean="0"/>
            <a:t>Price change as % of Dividend = 78%</a:t>
          </a:r>
          <a:endParaRPr lang="en-US" dirty="0"/>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smtClean="0"/>
            <a:t>Price change as % of Dividend = 85%</a:t>
          </a:r>
          <a:endParaRPr lang="en-US" dirty="0"/>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smtClean="0"/>
            <a:t>Price change as % of Dividend = 90%</a:t>
          </a:r>
          <a:endParaRPr lang="en-US" dirty="0"/>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t>
        <a:bodyPr/>
        <a:lstStyle/>
        <a:p>
          <a:endParaRPr lang="en-US"/>
        </a:p>
      </dgm:t>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t>
        <a:bodyPr/>
        <a:lstStyle/>
        <a:p>
          <a:endParaRPr lang="en-US"/>
        </a:p>
      </dgm:t>
    </dgm:pt>
    <dgm:pt modelId="{A38F45C6-7BE9-5C46-B9DB-23AFBB5B5F5F}" type="pres">
      <dgm:prSet presAssocID="{38B0AD5B-4A8C-9F48-B7BF-3C170A977C49}" presName="parentText" presStyleLbl="node1" presStyleIdx="0" presStyleCnt="3">
        <dgm:presLayoutVars>
          <dgm:chMax val="0"/>
          <dgm:bulletEnabled val="1"/>
        </dgm:presLayoutVars>
      </dgm:prSet>
      <dgm:spPr/>
      <dgm:t>
        <a:bodyPr/>
        <a:lstStyle/>
        <a:p>
          <a:endParaRPr lang="en-US"/>
        </a:p>
      </dgm:t>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t>
        <a:bodyPr/>
        <a:lstStyle/>
        <a:p>
          <a:endParaRPr lang="en-US"/>
        </a:p>
      </dgm:t>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t>
        <a:bodyPr/>
        <a:lstStyle/>
        <a:p>
          <a:endParaRPr lang="en-US"/>
        </a:p>
      </dgm:t>
    </dgm:pt>
    <dgm:pt modelId="{2945A8ED-B81A-F34E-A059-2CEBFAD1E66B}" type="pres">
      <dgm:prSet presAssocID="{42E16103-B503-904B-8E15-071E91E755D9}" presName="parentText" presStyleLbl="node1" presStyleIdx="1" presStyleCnt="3">
        <dgm:presLayoutVars>
          <dgm:chMax val="0"/>
          <dgm:bulletEnabled val="1"/>
        </dgm:presLayoutVars>
      </dgm:prSet>
      <dgm:spPr/>
      <dgm:t>
        <a:bodyPr/>
        <a:lstStyle/>
        <a:p>
          <a:endParaRPr lang="en-US"/>
        </a:p>
      </dgm:t>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t>
        <a:bodyPr/>
        <a:lstStyle/>
        <a:p>
          <a:endParaRPr lang="en-US"/>
        </a:p>
      </dgm:t>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t>
        <a:bodyPr/>
        <a:lstStyle/>
        <a:p>
          <a:endParaRPr lang="en-US"/>
        </a:p>
      </dgm:t>
    </dgm:pt>
    <dgm:pt modelId="{A9B66E76-3948-C047-B59C-3D217E4B7343}" type="pres">
      <dgm:prSet presAssocID="{F804F2DA-FF65-4146-B3D3-70F4573FDF06}" presName="parentText" presStyleLbl="node1" presStyleIdx="2" presStyleCnt="3">
        <dgm:presLayoutVars>
          <dgm:chMax val="0"/>
          <dgm:bulletEnabled val="1"/>
        </dgm:presLayoutVars>
      </dgm:prSet>
      <dgm:spPr/>
      <dgm:t>
        <a:bodyPr/>
        <a:lstStyle/>
        <a:p>
          <a:endParaRPr lang="en-US"/>
        </a:p>
      </dgm:t>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t>
        <a:bodyPr/>
        <a:lstStyle/>
        <a:p>
          <a:endParaRPr lang="en-US"/>
        </a:p>
      </dgm:t>
    </dgm:pt>
  </dgm:ptLst>
  <dgm:cxnLst>
    <dgm:cxn modelId="{CBE1A5C4-A286-C440-9F4F-6B657341CFC5}" srcId="{42E16103-B503-904B-8E15-071E91E755D9}" destId="{C6ABCF60-3C0C-2A4E-AE17-00B4EA15F204}" srcOrd="0" destOrd="0" parTransId="{1867E6A4-124B-6D41-880C-374760D33D45}" sibTransId="{5F79869F-8B79-A641-AD89-F62BBE4F4398}"/>
    <dgm:cxn modelId="{67DE733D-FD72-5C42-B754-6809382826A4}" type="presOf" srcId="{589FDC8F-BB8B-874A-B528-D36EE0DE5C0F}" destId="{0F4DF5BD-E60D-0C43-811B-BD9BD8A849F8}" srcOrd="0" destOrd="0" presId="urn:microsoft.com/office/officeart/2005/8/layout/list1"/>
    <dgm:cxn modelId="{ED26796F-FF3C-314D-A7DE-D7F9912F542B}" type="presOf" srcId="{8C838400-547D-4749-83F3-D4A63C648EEB}" destId="{E66EFE46-B9C0-0D46-BF58-B25A139A7057}" srcOrd="0" destOrd="1" presId="urn:microsoft.com/office/officeart/2005/8/layout/list1"/>
    <dgm:cxn modelId="{65AD2775-99F9-8741-B858-025E34281BA1}" srcId="{589FDC8F-BB8B-874A-B528-D36EE0DE5C0F}" destId="{42E16103-B503-904B-8E15-071E91E755D9}" srcOrd="1" destOrd="0" parTransId="{BFB8E9A8-1EE7-2F4B-A930-4DFCA1C7305E}" sibTransId="{071B4F34-0B82-E44D-863D-B6B6221DA510}"/>
    <dgm:cxn modelId="{759A1F9E-F747-0F43-B24C-E739514F21C1}" type="presOf" srcId="{E8688632-3E1E-FC4F-88F9-28840E2C763B}" destId="{E66EFE46-B9C0-0D46-BF58-B25A139A7057}" srcOrd="0" destOrd="0" presId="urn:microsoft.com/office/officeart/2005/8/layout/list1"/>
    <dgm:cxn modelId="{B5AA9301-79EE-5F42-BAF8-467FB70A0AD8}" srcId="{F804F2DA-FF65-4146-B3D3-70F4573FDF06}" destId="{2A490B34-05B7-784C-9684-6701BECDEF18}" srcOrd="0" destOrd="0" parTransId="{5C0962AF-D2EB-0847-AC74-1171AEEBB461}" sibTransId="{B5308943-6642-7844-B184-BCF4C15C6945}"/>
    <dgm:cxn modelId="{64397A09-D05E-A94D-974C-57CE0950E91F}" srcId="{42E16103-B503-904B-8E15-071E91E755D9}" destId="{B05812CD-D901-F54B-8EF5-551E46E78B3F}" srcOrd="2" destOrd="0" parTransId="{58B7A7C3-C4A4-274B-9337-8C35F855A5A9}" sibTransId="{7CACA7BF-5C77-CF44-B994-10EDA6D45ED4}"/>
    <dgm:cxn modelId="{C3B35155-A591-E445-961F-653761BA8249}" type="presOf" srcId="{42E16103-B503-904B-8E15-071E91E755D9}" destId="{2945A8ED-B81A-F34E-A059-2CEBFAD1E66B}" srcOrd="1" destOrd="0" presId="urn:microsoft.com/office/officeart/2005/8/layout/list1"/>
    <dgm:cxn modelId="{8FEEB193-DB70-4E4F-946A-3784BB179E11}" type="presOf" srcId="{D70F3404-DF7C-084A-A671-01125D383325}" destId="{E66EFE46-B9C0-0D46-BF58-B25A139A7057}" srcOrd="0" destOrd="2" presId="urn:microsoft.com/office/officeart/2005/8/layout/list1"/>
    <dgm:cxn modelId="{FA7E4A82-5425-0144-BFF1-15FF1F2326FA}" srcId="{42E16103-B503-904B-8E15-071E91E755D9}" destId="{8FF6B378-32C0-8246-B87A-9478702CB2EA}" srcOrd="1" destOrd="0" parTransId="{F4B98B9E-B2D7-CE4C-9741-E17A6CF3AA1A}" sibTransId="{0D179AA8-F1D3-9943-8521-9BECD3AF2EF1}"/>
    <dgm:cxn modelId="{C45CF9AC-F332-844B-A5C8-FD13683E12D9}" srcId="{38B0AD5B-4A8C-9F48-B7BF-3C170A977C49}" destId="{E8688632-3E1E-FC4F-88F9-28840E2C763B}" srcOrd="0" destOrd="0" parTransId="{4CCCC988-F382-1045-BC01-400890DCE0B5}" sibTransId="{12637C87-2D7F-F64C-B07D-480E1B87A552}"/>
    <dgm:cxn modelId="{622D168E-7099-AC4E-B366-181319DF4890}" srcId="{589FDC8F-BB8B-874A-B528-D36EE0DE5C0F}" destId="{F804F2DA-FF65-4146-B3D3-70F4573FDF06}" srcOrd="2" destOrd="0" parTransId="{FD2F944D-51BB-2742-876E-9CA56426AB9D}" sibTransId="{8BBD14B1-5D98-7E4B-9D4E-4AD33AE99F39}"/>
    <dgm:cxn modelId="{3029C16A-DE40-9648-94C9-58CBC97F2EB5}" srcId="{589FDC8F-BB8B-874A-B528-D36EE0DE5C0F}" destId="{38B0AD5B-4A8C-9F48-B7BF-3C170A977C49}" srcOrd="0" destOrd="0" parTransId="{059F2A75-1A22-A54F-88F4-691CE539CDCF}" sibTransId="{DFE78B3E-7FD7-FA4A-9E9E-592F936E5AAB}"/>
    <dgm:cxn modelId="{4C6D722B-C6E9-434B-BEA4-7EFD4F503A41}" type="presOf" srcId="{B05812CD-D901-F54B-8EF5-551E46E78B3F}" destId="{9AF73639-CEFF-224E-9B6E-A41EE5FABF53}" srcOrd="0" destOrd="2"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5C5D58DB-321F-5046-91E9-93646781EBA8}" type="presOf" srcId="{6194B8AB-324C-D345-8E70-404A479A9019}" destId="{B82D4C8F-A2BA-C04E-A922-E857CFCC43F8}" srcOrd="0" destOrd="1" presId="urn:microsoft.com/office/officeart/2005/8/layout/list1"/>
    <dgm:cxn modelId="{2E79BF50-BEDE-184F-8C92-39747EBCCD65}" type="presOf" srcId="{38B0AD5B-4A8C-9F48-B7BF-3C170A977C49}" destId="{A38F45C6-7BE9-5C46-B9DB-23AFBB5B5F5F}" srcOrd="1" destOrd="0" presId="urn:microsoft.com/office/officeart/2005/8/layout/list1"/>
    <dgm:cxn modelId="{752108BF-2EDC-0948-B64B-207CC7D79BDB}" type="presOf" srcId="{714922D1-6B9F-254F-A013-1C396F927449}" destId="{B82D4C8F-A2BA-C04E-A922-E857CFCC43F8}" srcOrd="0" destOrd="2"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9D97C606-B134-6F4D-B4B9-C002C4842E8C}" type="presOf" srcId="{42E16103-B503-904B-8E15-071E91E755D9}" destId="{3A5FBA27-640A-3C48-89CF-CCBFBE359BED}"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AA97E199-48F5-E04C-AD02-4ECF45C9D72C}" type="presOf" srcId="{2A490B34-05B7-784C-9684-6701BECDEF18}" destId="{B82D4C8F-A2BA-C04E-A922-E857CFCC43F8}"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F10B6D61-4875-8E44-ACAF-EDCF46B7FEC4}" type="presOf" srcId="{F804F2DA-FF65-4146-B3D3-70F4573FDF06}" destId="{A9B66E76-3948-C047-B59C-3D217E4B7343}" srcOrd="1" destOrd="0" presId="urn:microsoft.com/office/officeart/2005/8/layout/list1"/>
    <dgm:cxn modelId="{94286BA6-BA82-CD40-ACFF-2E3400C8208F}" type="presOf" srcId="{C6ABCF60-3C0C-2A4E-AE17-00B4EA15F204}" destId="{9AF73639-CEFF-224E-9B6E-A41EE5FABF53}" srcOrd="0" destOrd="0" presId="urn:microsoft.com/office/officeart/2005/8/layout/list1"/>
    <dgm:cxn modelId="{8C8314C3-42E7-544E-8A03-11830B6F0B5C}" type="presOf" srcId="{8FF6B378-32C0-8246-B87A-9478702CB2EA}" destId="{9AF73639-CEFF-224E-9B6E-A41EE5FABF53}" srcOrd="0" destOrd="1" presId="urn:microsoft.com/office/officeart/2005/8/layout/list1"/>
    <dgm:cxn modelId="{EB20679B-E00A-3941-ADCF-31892C0BBD2C}" type="presOf" srcId="{F804F2DA-FF65-4146-B3D3-70F4573FDF06}" destId="{D940172B-E2E5-3640-9986-F52654630A12}" srcOrd="0" destOrd="0" presId="urn:microsoft.com/office/officeart/2005/8/layout/list1"/>
    <dgm:cxn modelId="{BCD95C25-167E-3B47-8F86-B20591F68225}" type="presOf" srcId="{38B0AD5B-4A8C-9F48-B7BF-3C170A977C49}" destId="{710FFD88-EC9F-094A-A7EE-F884B8B63D07}" srcOrd="0" destOrd="0" presId="urn:microsoft.com/office/officeart/2005/8/layout/list1"/>
    <dgm:cxn modelId="{E7A242DD-FC9D-7E46-823A-709688E03FB5}" type="presParOf" srcId="{0F4DF5BD-E60D-0C43-811B-BD9BD8A849F8}" destId="{06D07A5E-C17C-364E-A7E9-C0DEED3DE14F}" srcOrd="0" destOrd="0" presId="urn:microsoft.com/office/officeart/2005/8/layout/list1"/>
    <dgm:cxn modelId="{8E85B7C3-D480-694C-90EA-20939C01EFD0}" type="presParOf" srcId="{06D07A5E-C17C-364E-A7E9-C0DEED3DE14F}" destId="{710FFD88-EC9F-094A-A7EE-F884B8B63D07}" srcOrd="0" destOrd="0" presId="urn:microsoft.com/office/officeart/2005/8/layout/list1"/>
    <dgm:cxn modelId="{20A965CF-3297-3249-B79B-BBCB24048CC3}" type="presParOf" srcId="{06D07A5E-C17C-364E-A7E9-C0DEED3DE14F}" destId="{A38F45C6-7BE9-5C46-B9DB-23AFBB5B5F5F}" srcOrd="1" destOrd="0" presId="urn:microsoft.com/office/officeart/2005/8/layout/list1"/>
    <dgm:cxn modelId="{64482FDF-191C-2E41-952E-AEA3679DAACD}" type="presParOf" srcId="{0F4DF5BD-E60D-0C43-811B-BD9BD8A849F8}" destId="{C946288D-4CEE-DC42-A29F-A4FBF9602633}" srcOrd="1" destOrd="0" presId="urn:microsoft.com/office/officeart/2005/8/layout/list1"/>
    <dgm:cxn modelId="{C7DF8B0D-5305-FD40-9DB6-02E9ED564B10}" type="presParOf" srcId="{0F4DF5BD-E60D-0C43-811B-BD9BD8A849F8}" destId="{E66EFE46-B9C0-0D46-BF58-B25A139A7057}" srcOrd="2" destOrd="0" presId="urn:microsoft.com/office/officeart/2005/8/layout/list1"/>
    <dgm:cxn modelId="{06D5367E-4673-5444-B9B4-C05E24C522F5}" type="presParOf" srcId="{0F4DF5BD-E60D-0C43-811B-BD9BD8A849F8}" destId="{CD2BF724-C6AC-E048-A650-004C3A8F6F83}" srcOrd="3" destOrd="0" presId="urn:microsoft.com/office/officeart/2005/8/layout/list1"/>
    <dgm:cxn modelId="{CDBC5CC1-C283-AC4F-9633-05F022C8DB85}" type="presParOf" srcId="{0F4DF5BD-E60D-0C43-811B-BD9BD8A849F8}" destId="{85FEF03D-52E6-C94F-B482-341F7EF1867C}" srcOrd="4" destOrd="0" presId="urn:microsoft.com/office/officeart/2005/8/layout/list1"/>
    <dgm:cxn modelId="{3C7FA7C8-AD4B-7540-9F42-6A0A30528F04}" type="presParOf" srcId="{85FEF03D-52E6-C94F-B482-341F7EF1867C}" destId="{3A5FBA27-640A-3C48-89CF-CCBFBE359BED}" srcOrd="0" destOrd="0" presId="urn:microsoft.com/office/officeart/2005/8/layout/list1"/>
    <dgm:cxn modelId="{F3C9E5C6-5084-2B41-ACFA-64016E6612CD}" type="presParOf" srcId="{85FEF03D-52E6-C94F-B482-341F7EF1867C}" destId="{2945A8ED-B81A-F34E-A059-2CEBFAD1E66B}" srcOrd="1" destOrd="0" presId="urn:microsoft.com/office/officeart/2005/8/layout/list1"/>
    <dgm:cxn modelId="{62F5BF8B-014A-044F-A906-200AB5E49AD9}" type="presParOf" srcId="{0F4DF5BD-E60D-0C43-811B-BD9BD8A849F8}" destId="{055D386F-BAA5-6D42-95AC-C0ECB5D267D0}" srcOrd="5" destOrd="0" presId="urn:microsoft.com/office/officeart/2005/8/layout/list1"/>
    <dgm:cxn modelId="{B2741AE2-5091-AC4C-9C39-5468CD9F7571}" type="presParOf" srcId="{0F4DF5BD-E60D-0C43-811B-BD9BD8A849F8}" destId="{9AF73639-CEFF-224E-9B6E-A41EE5FABF53}" srcOrd="6" destOrd="0" presId="urn:microsoft.com/office/officeart/2005/8/layout/list1"/>
    <dgm:cxn modelId="{855B1EAB-7C1F-4D4E-9AE9-45A5D360969E}" type="presParOf" srcId="{0F4DF5BD-E60D-0C43-811B-BD9BD8A849F8}" destId="{D5B9F1D8-4B2C-D14B-83A0-20B4851E2C98}" srcOrd="7" destOrd="0" presId="urn:microsoft.com/office/officeart/2005/8/layout/list1"/>
    <dgm:cxn modelId="{B802E68B-AA4B-FF46-AA44-6766626BCB71}" type="presParOf" srcId="{0F4DF5BD-E60D-0C43-811B-BD9BD8A849F8}" destId="{871833C0-5CF8-4E42-A94F-9FA05C6243F0}" srcOrd="8" destOrd="0" presId="urn:microsoft.com/office/officeart/2005/8/layout/list1"/>
    <dgm:cxn modelId="{88D1EB57-3761-3842-BEC6-11AE9786B6EE}" type="presParOf" srcId="{871833C0-5CF8-4E42-A94F-9FA05C6243F0}" destId="{D940172B-E2E5-3640-9986-F52654630A12}" srcOrd="0" destOrd="0" presId="urn:microsoft.com/office/officeart/2005/8/layout/list1"/>
    <dgm:cxn modelId="{6247A6FD-4EAC-6F44-BA46-950666AB8F80}" type="presParOf" srcId="{871833C0-5CF8-4E42-A94F-9FA05C6243F0}" destId="{A9B66E76-3948-C047-B59C-3D217E4B7343}" srcOrd="1" destOrd="0" presId="urn:microsoft.com/office/officeart/2005/8/layout/list1"/>
    <dgm:cxn modelId="{12AECACB-63A6-474E-B179-A2E8DEA8877A}" type="presParOf" srcId="{0F4DF5BD-E60D-0C43-811B-BD9BD8A849F8}" destId="{5780EAE8-886C-0746-8E61-0F952A5524D7}" srcOrd="9" destOrd="0" presId="urn:microsoft.com/office/officeart/2005/8/layout/list1"/>
    <dgm:cxn modelId="{6F668347-0BCF-4B4D-9E99-B3740AE3A7BB}"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297944"/>
          <a:ext cx="8153400" cy="8316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229108" rIns="632794"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smtClean="0"/>
            <a:t>Ordinary tax rate = 70%</a:t>
          </a:r>
          <a:endParaRPr lang="en-US" sz="1100" kern="1200" dirty="0"/>
        </a:p>
        <a:p>
          <a:pPr marL="57150" lvl="1" indent="-57150" algn="l" defTabSz="488950">
            <a:lnSpc>
              <a:spcPct val="90000"/>
            </a:lnSpc>
            <a:spcBef>
              <a:spcPct val="0"/>
            </a:spcBef>
            <a:spcAft>
              <a:spcPct val="15000"/>
            </a:spcAft>
            <a:buChar char="•"/>
          </a:pPr>
          <a:r>
            <a:rPr lang="en-US" sz="1100" kern="1200" dirty="0" smtClean="0"/>
            <a:t>Capital gains rate = 28%</a:t>
          </a:r>
          <a:endParaRPr lang="en-US" sz="1100" kern="1200" dirty="0"/>
        </a:p>
        <a:p>
          <a:pPr marL="57150" lvl="1" indent="-57150" algn="l" defTabSz="488950">
            <a:lnSpc>
              <a:spcPct val="90000"/>
            </a:lnSpc>
            <a:spcBef>
              <a:spcPct val="0"/>
            </a:spcBef>
            <a:spcAft>
              <a:spcPct val="15000"/>
            </a:spcAft>
            <a:buChar char="•"/>
          </a:pPr>
          <a:r>
            <a:rPr lang="en-US" sz="1100" kern="1200" dirty="0" smtClean="0"/>
            <a:t>Price change as % of Dividend = 78%</a:t>
          </a:r>
          <a:endParaRPr lang="en-US" sz="1100" kern="1200" dirty="0"/>
        </a:p>
      </dsp:txBody>
      <dsp:txXfrm>
        <a:off x="0" y="297944"/>
        <a:ext cx="8153400" cy="831600"/>
      </dsp:txXfrm>
    </dsp:sp>
    <dsp:sp modelId="{A38F45C6-7BE9-5C46-B9DB-23AFBB5B5F5F}">
      <dsp:nvSpPr>
        <dsp:cNvPr id="0" name=""/>
        <dsp:cNvSpPr/>
      </dsp:nvSpPr>
      <dsp:spPr>
        <a:xfrm>
          <a:off x="407670" y="135584"/>
          <a:ext cx="5707380" cy="3247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488950">
            <a:lnSpc>
              <a:spcPct val="90000"/>
            </a:lnSpc>
            <a:spcBef>
              <a:spcPct val="0"/>
            </a:spcBef>
            <a:spcAft>
              <a:spcPct val="35000"/>
            </a:spcAft>
          </a:pPr>
          <a:r>
            <a:rPr lang="en-US" sz="1100" kern="1200" dirty="0" smtClean="0"/>
            <a:t>1966-1969</a:t>
          </a:r>
          <a:endParaRPr lang="en-US" sz="1100" kern="1200" dirty="0"/>
        </a:p>
      </dsp:txBody>
      <dsp:txXfrm>
        <a:off x="423522" y="151436"/>
        <a:ext cx="5675676" cy="293016"/>
      </dsp:txXfrm>
    </dsp:sp>
    <dsp:sp modelId="{9AF73639-CEFF-224E-9B6E-A41EE5FABF53}">
      <dsp:nvSpPr>
        <dsp:cNvPr id="0" name=""/>
        <dsp:cNvSpPr/>
      </dsp:nvSpPr>
      <dsp:spPr>
        <a:xfrm>
          <a:off x="0" y="1351305"/>
          <a:ext cx="8153400" cy="8316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229108" rIns="632794"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smtClean="0"/>
            <a:t>Ordinary tax rate = 50%</a:t>
          </a:r>
          <a:endParaRPr lang="en-US" sz="1100" kern="1200" dirty="0"/>
        </a:p>
        <a:p>
          <a:pPr marL="57150" lvl="1" indent="-57150" algn="l" defTabSz="488950">
            <a:lnSpc>
              <a:spcPct val="90000"/>
            </a:lnSpc>
            <a:spcBef>
              <a:spcPct val="0"/>
            </a:spcBef>
            <a:spcAft>
              <a:spcPct val="15000"/>
            </a:spcAft>
            <a:buChar char="•"/>
          </a:pPr>
          <a:r>
            <a:rPr lang="en-US" sz="1100" kern="1200" dirty="0" smtClean="0"/>
            <a:t>Capital gains rate = 20%</a:t>
          </a:r>
          <a:endParaRPr lang="en-US" sz="1100" kern="1200" dirty="0"/>
        </a:p>
        <a:p>
          <a:pPr marL="57150" lvl="1" indent="-57150" algn="l" defTabSz="488950">
            <a:lnSpc>
              <a:spcPct val="90000"/>
            </a:lnSpc>
            <a:spcBef>
              <a:spcPct val="0"/>
            </a:spcBef>
            <a:spcAft>
              <a:spcPct val="15000"/>
            </a:spcAft>
            <a:buChar char="•"/>
          </a:pPr>
          <a:r>
            <a:rPr lang="en-US" sz="1100" kern="1200" dirty="0" smtClean="0"/>
            <a:t>Price change as % of Dividend = 85%</a:t>
          </a:r>
          <a:endParaRPr lang="en-US" sz="1100" kern="1200" dirty="0"/>
        </a:p>
      </dsp:txBody>
      <dsp:txXfrm>
        <a:off x="0" y="1351305"/>
        <a:ext cx="8153400" cy="831600"/>
      </dsp:txXfrm>
    </dsp:sp>
    <dsp:sp modelId="{2945A8ED-B81A-F34E-A059-2CEBFAD1E66B}">
      <dsp:nvSpPr>
        <dsp:cNvPr id="0" name=""/>
        <dsp:cNvSpPr/>
      </dsp:nvSpPr>
      <dsp:spPr>
        <a:xfrm>
          <a:off x="407670" y="1188945"/>
          <a:ext cx="5707380" cy="3247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488950">
            <a:lnSpc>
              <a:spcPct val="90000"/>
            </a:lnSpc>
            <a:spcBef>
              <a:spcPct val="0"/>
            </a:spcBef>
            <a:spcAft>
              <a:spcPct val="35000"/>
            </a:spcAft>
          </a:pPr>
          <a:r>
            <a:rPr lang="en-US" sz="1100" kern="1200" dirty="0" smtClean="0"/>
            <a:t>1981-1985</a:t>
          </a:r>
          <a:endParaRPr lang="en-US" sz="1100" kern="1200" dirty="0"/>
        </a:p>
      </dsp:txBody>
      <dsp:txXfrm>
        <a:off x="423522" y="1204797"/>
        <a:ext cx="5675676" cy="293016"/>
      </dsp:txXfrm>
    </dsp:sp>
    <dsp:sp modelId="{B82D4C8F-A2BA-C04E-A922-E857CFCC43F8}">
      <dsp:nvSpPr>
        <dsp:cNvPr id="0" name=""/>
        <dsp:cNvSpPr/>
      </dsp:nvSpPr>
      <dsp:spPr>
        <a:xfrm>
          <a:off x="0" y="2404665"/>
          <a:ext cx="8153400" cy="8316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229108" rIns="632794"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smtClean="0"/>
            <a:t>Ordinary tax rate = 28%</a:t>
          </a:r>
          <a:endParaRPr lang="en-US" sz="1100" kern="1200" dirty="0"/>
        </a:p>
        <a:p>
          <a:pPr marL="57150" lvl="1" indent="-57150" algn="l" defTabSz="488950">
            <a:lnSpc>
              <a:spcPct val="90000"/>
            </a:lnSpc>
            <a:spcBef>
              <a:spcPct val="0"/>
            </a:spcBef>
            <a:spcAft>
              <a:spcPct val="15000"/>
            </a:spcAft>
            <a:buChar char="•"/>
          </a:pPr>
          <a:r>
            <a:rPr lang="en-US" sz="1100" kern="1200" dirty="0" smtClean="0"/>
            <a:t>Capital gains rate = 28%</a:t>
          </a:r>
          <a:endParaRPr lang="en-US" sz="1100" kern="1200" dirty="0"/>
        </a:p>
        <a:p>
          <a:pPr marL="57150" lvl="1" indent="-57150" algn="l" defTabSz="488950">
            <a:lnSpc>
              <a:spcPct val="90000"/>
            </a:lnSpc>
            <a:spcBef>
              <a:spcPct val="0"/>
            </a:spcBef>
            <a:spcAft>
              <a:spcPct val="15000"/>
            </a:spcAft>
            <a:buChar char="•"/>
          </a:pPr>
          <a:r>
            <a:rPr lang="en-US" sz="1100" kern="1200" dirty="0" smtClean="0"/>
            <a:t>Price change as % of Dividend = 90%</a:t>
          </a:r>
          <a:endParaRPr lang="en-US" sz="1100" kern="1200" dirty="0"/>
        </a:p>
      </dsp:txBody>
      <dsp:txXfrm>
        <a:off x="0" y="2404665"/>
        <a:ext cx="8153400" cy="831600"/>
      </dsp:txXfrm>
    </dsp:sp>
    <dsp:sp modelId="{A9B66E76-3948-C047-B59C-3D217E4B7343}">
      <dsp:nvSpPr>
        <dsp:cNvPr id="0" name=""/>
        <dsp:cNvSpPr/>
      </dsp:nvSpPr>
      <dsp:spPr>
        <a:xfrm>
          <a:off x="407670" y="2242305"/>
          <a:ext cx="5707380" cy="3247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488950">
            <a:lnSpc>
              <a:spcPct val="90000"/>
            </a:lnSpc>
            <a:spcBef>
              <a:spcPct val="0"/>
            </a:spcBef>
            <a:spcAft>
              <a:spcPct val="35000"/>
            </a:spcAft>
          </a:pPr>
          <a:r>
            <a:rPr lang="en-US" sz="1100" kern="1200" dirty="0" smtClean="0"/>
            <a:t>1986-1990</a:t>
          </a:r>
          <a:endParaRPr lang="en-US" sz="1100" kern="1200" dirty="0"/>
        </a:p>
      </dsp:txBody>
      <dsp:txXfrm>
        <a:off x="423522" y="2258157"/>
        <a:ext cx="5675676"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drawing1.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final piece of the corporate finance puzzle.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x-none">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summarizes the MM argument for why dividend policy is irrelevant. </a:t>
            </a:r>
          </a:p>
          <a:p>
            <a:pPr marL="685800" lvl="1" indent="-228600">
              <a:buFont typeface="Calibri" charset="0"/>
              <a:buAutoNum type="arabicPeriod"/>
            </a:pPr>
            <a:r>
              <a:rPr lang="en-US" altLang="x-none">
                <a:latin typeface="Times" charset="0"/>
                <a:ea typeface="ＭＳ Ｐゴシック"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marL="685800" lvl="1" indent="-228600">
              <a:buFont typeface="Calibri" charset="0"/>
              <a:buAutoNum type="arabicPeriod"/>
            </a:pPr>
            <a:r>
              <a:rPr lang="en-US" altLang="x-none">
                <a:latin typeface="Times" charset="0"/>
                <a:ea typeface="ＭＳ Ｐゴシック" charset="-128"/>
              </a:rPr>
              <a:t>Investors who receive dividends often face a much larger tax bill than investors who get capital gains. This is eliminated by assuming that there are no tax disadvantages associated with dividends.</a:t>
            </a:r>
          </a:p>
          <a:p>
            <a:pPr marL="685800" lvl="1" indent="-228600">
              <a:buFont typeface="Calibri" charset="0"/>
              <a:buAutoNum type="arabicPeriod"/>
            </a:pPr>
            <a:r>
              <a:rPr lang="en-US" altLang="x-none">
                <a:latin typeface="Times" charset="0"/>
                <a:ea typeface="ＭＳ Ｐゴシック" charset="-128"/>
              </a:rPr>
              <a:t>Intuitively, the MM proposition argues that your total returns on a stock will be unaffected by dividend policy.</a:t>
            </a:r>
          </a:p>
          <a:p>
            <a:pPr>
              <a:buFont typeface="+mj-lt" charset="0"/>
              <a:buNone/>
            </a:pPr>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x-none">
                <a:latin typeface="Times" charset="0"/>
                <a:ea typeface="ＭＳ Ｐゴシック" charset="-128"/>
              </a:rPr>
              <a:t>There are several markets where capital gains are not taxed at all and some where neither dividends nor capital gains are taxed.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For this market to be stable, the cash flow from selling before has to be equal to the cash flow from selling after for most of the investors in this firm (or for the median investor).</a:t>
            </a:r>
          </a:p>
          <a:p>
            <a:r>
              <a:rPr lang="en-US" altLang="x-none">
                <a:latin typeface="Times" charset="0"/>
                <a:ea typeface="ＭＳ Ｐゴシック" charset="-128"/>
              </a:rPr>
              <a:t>If, for instance, the cash flow from selling before was greater than the cash flow from selling after for the median investor, the market would collapse, with every one selling before the ex-dividend day. </a:t>
            </a:r>
          </a:p>
          <a:p>
            <a:r>
              <a:rPr lang="en-US" altLang="x-none">
                <a:latin typeface="Times" charset="0"/>
                <a:ea typeface="ＭＳ Ｐゴシック" charset="-128"/>
              </a:rPr>
              <a:t>If the cash flow from selling after was greater for the median investor, every one would hold through the ex-dividend day and sell after.</a:t>
            </a:r>
          </a:p>
          <a:p>
            <a:r>
              <a:rPr lang="en-US" altLang="x-none">
                <a:latin typeface="Times" charset="0"/>
                <a:ea typeface="ＭＳ Ｐゴシック" charset="-128"/>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equality has to hold, in equilibrium, for the median investor in the firm to be indifferent between selling before and selling after.</a:t>
            </a:r>
          </a:p>
          <a:p>
            <a:r>
              <a:rPr lang="en-US" altLang="x-none">
                <a:latin typeface="Times" charset="0"/>
                <a:ea typeface="ＭＳ Ｐゴシック" charset="-128"/>
              </a:rPr>
              <a:t>By looking at price behavior on ex-dividend days, we should be able to get a snap shot of what differential tax rate investors in this stock, on average, face on dividends as opposed to capital gains.</a:t>
            </a:r>
          </a:p>
          <a:p>
            <a:pPr lvl="1"/>
            <a:r>
              <a:rPr lang="en-US" altLang="x-none">
                <a:latin typeface="Times" charset="0"/>
                <a:ea typeface="ＭＳ Ｐゴシック" charset="-128"/>
              </a:rPr>
              <a:t>If the price drop is much smaller than the dividend, the median investor, it can be argued, faces a tax rate on dividends that is higher than the tax rate on capital gains.</a:t>
            </a:r>
          </a:p>
          <a:p>
            <a:pPr lvl="1"/>
            <a:r>
              <a:rPr lang="en-US" altLang="x-none">
                <a:latin typeface="Times" charset="0"/>
                <a:ea typeface="ＭＳ Ｐゴシック" charset="-128"/>
              </a:rPr>
              <a:t>If it is equal, the median investor faces the same tax rate on both (or does not pay taxes at all)</a:t>
            </a:r>
          </a:p>
          <a:p>
            <a:pPr lvl="1"/>
            <a:r>
              <a:rPr lang="en-US" altLang="x-none">
                <a:latin typeface="Times" charset="0"/>
                <a:ea typeface="ＭＳ Ｐゴシック" charset="-128"/>
              </a:rPr>
              <a:t>If the price drop is greater than the dividend, the median investor pays more taxes on capital gains than he or she does on dividends.</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x-none">
                <a:latin typeface="Times" charset="0"/>
                <a:ea typeface="ＭＳ Ｐゴシック"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Excess cash might be a temporary phenomenon. To initiate dividends with the cash will create the expectation that the firm will continue to pay those dividends, which might be unsustainable.</a:t>
            </a:r>
          </a:p>
          <a:p>
            <a:r>
              <a:rPr lang="en-US" altLang="x-none">
                <a:latin typeface="Times" charset="0"/>
                <a:ea typeface="ＭＳ Ｐゴシック" charset="-128"/>
              </a:rPr>
              <a:t>Stock buybacks provide more flexibility in terms of future actions. An alternative is issue a special dividend.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Given how many firms pay dividends, there must be good reasons for companies to start paying dividends, continue paying dividends or increase dividends.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x-none">
                <a:latin typeface="Times" charset="0"/>
                <a:ea typeface="ＭＳ Ｐゴシック" charset="-128"/>
              </a:rPr>
              <a:t>If an imbalance occurs between supply and demand in any clientele, there can be an effect on stock prices.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x-none">
                <a:latin typeface="Times" charset="0"/>
                <a:ea typeface="ＭＳ Ｐゴシック"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The flip side  of the </a:t>
            </a:r>
            <a:r>
              <a:rPr lang="en-US" altLang="en-US">
                <a:latin typeface="Times" charset="0"/>
                <a:ea typeface="ＭＳ Ｐゴシック" charset="-128"/>
              </a:rPr>
              <a:t>“</a:t>
            </a:r>
            <a:r>
              <a:rPr lang="en-US" altLang="x-none">
                <a:latin typeface="Times" charset="0"/>
                <a:ea typeface="ＭＳ Ｐゴシック" charset="-128"/>
              </a:rPr>
              <a:t>dividends are good news</a:t>
            </a:r>
            <a:r>
              <a:rPr lang="en-US" altLang="en-US">
                <a:latin typeface="Times" charset="0"/>
                <a:ea typeface="ＭＳ Ｐゴシック" charset="-128"/>
              </a:rPr>
              <a:t>”</a:t>
            </a:r>
            <a:r>
              <a:rPr lang="en-US" altLang="x-none">
                <a:latin typeface="Times" charset="0"/>
                <a:ea typeface="ＭＳ Ｐゴシック" charset="-128"/>
              </a:rPr>
              <a:t> signal! 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p:cNvSpPr>
          <p:nvPr>
            <p:ph type="sldImg"/>
          </p:nvPr>
        </p:nvSpPr>
        <p:spPr>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Bondholders view dividend increases as bad news. It makes the bonds much riskier. To the extent that the dividend increase was unanticipated and was not built into interest rate, this transfers wealth from bondholders to stockholders.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a:ln/>
        </p:spPr>
      </p:sp>
      <p:sp>
        <p:nvSpPr>
          <p:cNvPr id="51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survey was from 1985. In an updated and comprehensive survey of dividend policy published in 2004, Brav, Graham, Harvey, and Michaely conclude that management</a:t>
            </a:r>
            <a:r>
              <a:rPr lang="ja-JP" altLang="en-US">
                <a:latin typeface="Times" charset="0"/>
                <a:ea typeface="ＭＳ Ｐゴシック" charset="-128"/>
              </a:rPr>
              <a:t>’</a:t>
            </a:r>
            <a:r>
              <a:rPr lang="en-US" altLang="ja-JP">
                <a:latin typeface="Times" charset="0"/>
                <a:ea typeface="ＭＳ Ｐゴシック"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128"/>
              </a:rPr>
              <a:t>“</a:t>
            </a:r>
            <a:r>
              <a:rPr lang="en-US" altLang="ja-JP">
                <a:latin typeface="Times" charset="0"/>
                <a:ea typeface="ＭＳ Ｐゴシック" charset="-128"/>
              </a:rPr>
              <a:t>Payout Policy in the 21st Century,</a:t>
            </a:r>
            <a:r>
              <a:rPr lang="ja-JP" altLang="en-US">
                <a:latin typeface="Times" charset="0"/>
                <a:ea typeface="ＭＳ Ｐゴシック" charset="-128"/>
              </a:rPr>
              <a:t>”</a:t>
            </a:r>
            <a:r>
              <a:rPr lang="en-US" altLang="ja-JP">
                <a:latin typeface="Times" charset="0"/>
                <a:ea typeface="ＭＳ Ｐゴシック" charset="-128"/>
              </a:rPr>
              <a:t> Working Paper, Duke University, Durham, NC.</a:t>
            </a:r>
          </a:p>
          <a:p>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8CC0EE16-1322-3548-888C-C9173FF99178}" type="slidenum">
              <a:rPr lang="en-US" altLang="x-none"/>
              <a:pPr/>
              <a:t>‹#›</a:t>
            </a:fld>
            <a:endParaRPr lang="en-US" altLang="x-none"/>
          </a:p>
        </p:txBody>
      </p:sp>
    </p:spTree>
    <p:extLst>
      <p:ext uri="{BB962C8B-B14F-4D97-AF65-F5344CB8AC3E}">
        <p14:creationId xmlns:p14="http://schemas.microsoft.com/office/powerpoint/2010/main" val="999151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75AD6238-8737-B942-8017-41980153ED5D}"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8F7CABFF-EE59-4F40-A9CC-9E90F0A28EFB}" type="slidenum">
              <a:rPr lang="en-US" altLang="x-none"/>
              <a:pPr/>
              <a:t>‹#›</a:t>
            </a:fld>
            <a:endParaRPr lang="en-US" altLang="x-none"/>
          </a:p>
        </p:txBody>
      </p:sp>
    </p:spTree>
    <p:extLst>
      <p:ext uri="{BB962C8B-B14F-4D97-AF65-F5344CB8AC3E}">
        <p14:creationId xmlns:p14="http://schemas.microsoft.com/office/powerpoint/2010/main" val="1570305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B746E68A-7B2F-524E-AE2A-67709D67270B}"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695866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60E92CC-DE2D-1643-B0C4-3E61DEFF80AB}"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17369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601EC5B-0898-E844-87C0-3518C64911A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980032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B1777196-E5D3-3A47-874C-FC251AD0CD64}" type="slidenum">
              <a:rPr lang="en-US" altLang="x-none"/>
              <a:pPr/>
              <a:t>‹#›</a:t>
            </a:fld>
            <a:endParaRPr lang="en-US" altLang="x-none"/>
          </a:p>
        </p:txBody>
      </p:sp>
    </p:spTree>
    <p:extLst>
      <p:ext uri="{BB962C8B-B14F-4D97-AF65-F5344CB8AC3E}">
        <p14:creationId xmlns:p14="http://schemas.microsoft.com/office/powerpoint/2010/main" val="666271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5A15804D-AF69-C94D-8756-B499B328C85A}" type="slidenum">
              <a:rPr lang="en-US" altLang="x-none"/>
              <a:pPr/>
              <a:t>‹#›</a:t>
            </a:fld>
            <a:endParaRPr lang="en-US" altLang="x-none"/>
          </a:p>
        </p:txBody>
      </p:sp>
    </p:spTree>
    <p:extLst>
      <p:ext uri="{BB962C8B-B14F-4D97-AF65-F5344CB8AC3E}">
        <p14:creationId xmlns:p14="http://schemas.microsoft.com/office/powerpoint/2010/main" val="1044860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C59D4116-4C13-D34A-B396-66D5C8023AFC}" type="slidenum">
              <a:rPr lang="en-US" altLang="x-none"/>
              <a:pPr/>
              <a:t>‹#›</a:t>
            </a:fld>
            <a:endParaRPr lang="en-US" altLang="x-none"/>
          </a:p>
        </p:txBody>
      </p:sp>
    </p:spTree>
    <p:extLst>
      <p:ext uri="{BB962C8B-B14F-4D97-AF65-F5344CB8AC3E}">
        <p14:creationId xmlns:p14="http://schemas.microsoft.com/office/powerpoint/2010/main" val="1002221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39A0F32-281F-0043-99C2-05235C4965F4}"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29313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EAE3E71-C8F2-1541-BFEF-1CF1BE87D0B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003717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026AF74D-5708-D34B-9CFC-B1A5776DB3C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14969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8E755F1B-1CB9-364F-8E17-262F8A92FC65}" type="slidenum">
              <a:rPr lang="en-US" altLang="x-none"/>
              <a:pPr/>
              <a:t>‹#›</a:t>
            </a:fld>
            <a:endParaRPr lang="en-US" altLang="x-none"/>
          </a:p>
        </p:txBody>
      </p:sp>
    </p:spTree>
    <p:extLst>
      <p:ext uri="{BB962C8B-B14F-4D97-AF65-F5344CB8AC3E}">
        <p14:creationId xmlns:p14="http://schemas.microsoft.com/office/powerpoint/2010/main" val="941553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171450"/>
            <a:ext cx="7696200" cy="85725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371600"/>
            <a:ext cx="7753350" cy="3143250"/>
          </a:xfrm>
        </p:spPr>
        <p:txBody>
          <a:bodyPr>
            <a:normAutofit/>
          </a:bodyPr>
          <a:lstStyle/>
          <a:p>
            <a:pPr lvl="0"/>
            <a:endParaRPr lang="en-US" noProof="0" smtClean="0"/>
          </a:p>
        </p:txBody>
      </p:sp>
    </p:spTree>
    <p:extLst>
      <p:ext uri="{BB962C8B-B14F-4D97-AF65-F5344CB8AC3E}">
        <p14:creationId xmlns:p14="http://schemas.microsoft.com/office/powerpoint/2010/main" val="20289869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2CF4B45B-6B21-C742-A6E0-4F72E3D55DD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02" r:id="rId1"/>
    <p:sldLayoutId id="2147484503" r:id="rId2"/>
    <p:sldLayoutId id="2147484504" r:id="rId3"/>
    <p:sldLayoutId id="2147484505" r:id="rId4"/>
    <p:sldLayoutId id="2147484500" r:id="rId5"/>
    <p:sldLayoutId id="2147484506" r:id="rId6"/>
    <p:sldLayoutId id="2147484507" r:id="rId7"/>
    <p:sldLayoutId id="2147484508" r:id="rId8"/>
    <p:sldLayoutId id="2147484509" r:id="rId9"/>
    <p:sldLayoutId id="2147484501" r:id="rId10"/>
    <p:sldLayoutId id="2147484510" r:id="rId11"/>
    <p:sldLayoutId id="2147484511" r:id="rId12"/>
    <p:sldLayoutId id="2147484512" r:id="rId13"/>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chart" Target="../charts/chart3.xml"/></Relationships>
</file>

<file path=ppt/slides/_rels/slide17.xml.rels><?xml version="1.0" encoding="UTF-8" standalone="yes"?>
<Relationships xmlns="http://schemas.openxmlformats.org/package/2006/relationships"><Relationship Id="rId11" Type="http://schemas.openxmlformats.org/officeDocument/2006/relationships/image" Target="../media/image15.png"/><Relationship Id="rId12" Type="http://schemas.openxmlformats.org/officeDocument/2006/relationships/image" Target="../media/image16.png"/><Relationship Id="rId13" Type="http://schemas.openxmlformats.org/officeDocument/2006/relationships/image" Target="../media/image17.png"/><Relationship Id="rId14" Type="http://schemas.openxmlformats.org/officeDocument/2006/relationships/image" Target="../media/image18.png"/><Relationship Id="rId15" Type="http://schemas.openxmlformats.org/officeDocument/2006/relationships/image" Target="../media/image19.png"/><Relationship Id="rId16" Type="http://schemas.openxmlformats.org/officeDocument/2006/relationships/image" Target="../media/image20.png"/><Relationship Id="rId17" Type="http://schemas.openxmlformats.org/officeDocument/2006/relationships/image" Target="../media/image21.png"/><Relationship Id="rId18" Type="http://schemas.openxmlformats.org/officeDocument/2006/relationships/image" Target="../media/image22.png"/><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Dividends: The trade off</a:t>
            </a:r>
            <a:endParaRPr lang="en-US" dirty="0">
              <a:ea typeface="+mj-ea"/>
              <a:cs typeface="+mj-cs"/>
            </a:endParaRPr>
          </a:p>
        </p:txBody>
      </p:sp>
      <p:sp>
        <p:nvSpPr>
          <p:cNvPr id="283650" name="Rectangle 3"/>
          <p:cNvSpPr>
            <a:spLocks noGrp="1" noChangeArrowheads="1"/>
          </p:cNvSpPr>
          <p:nvPr>
            <p:ph type="subTitle" idx="1"/>
          </p:nvPr>
        </p:nvSpPr>
        <p:spPr>
          <a:xfrm>
            <a:off x="2362200" y="4537075"/>
            <a:ext cx="6705600" cy="51435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Companies don</a:t>
            </a:r>
            <a:r>
              <a:rPr lang="ja-JP" altLang="en-US" sz="1800">
                <a:ea typeface="ＭＳ Ｐゴシック" charset="-128"/>
              </a:rPr>
              <a:t>’</a:t>
            </a:r>
            <a:r>
              <a:rPr lang="en-US" altLang="ja-JP" sz="1800">
                <a:ea typeface="ＭＳ Ｐゴシック" charset="-128"/>
              </a:rPr>
              <a:t>t have cash. They hold cash for their stockholders.</a:t>
            </a:r>
            <a:r>
              <a:rPr lang="ja-JP" altLang="en-US" sz="1800">
                <a:ea typeface="ＭＳ Ｐゴシック" charset="-128"/>
              </a:rPr>
              <a:t>”</a:t>
            </a:r>
            <a:endParaRPr lang="en-US" altLang="x-none" sz="1800">
              <a:ea typeface="ＭＳ Ｐゴシック" charset="-128"/>
            </a:endParaRPr>
          </a:p>
        </p:txBody>
      </p:sp>
      <p:sp>
        <p:nvSpPr>
          <p:cNvPr id="16388" name="Slide Number Placeholder 2"/>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8F7036F-3966-3D4B-B7D4-EE0CEC27FAF9}"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A6FC7526-8DDB-094E-8B04-0B6D72CD758B}" type="slidenum">
              <a:rPr lang="en-US" altLang="x-none" sz="1400">
                <a:solidFill>
                  <a:schemeClr val="tx2"/>
                </a:solidFill>
              </a:rPr>
              <a:pPr eaLnBrk="1" hangingPunct="1">
                <a:lnSpc>
                  <a:spcPct val="90000"/>
                </a:lnSpc>
              </a:pPr>
              <a:t>2</a:t>
            </a:fld>
            <a:endParaRPr lang="en-US" altLang="x-none" sz="1400">
              <a:solidFill>
                <a:schemeClr val="tx2"/>
              </a:solidFill>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Three Schools Of Thought On Dividends</a:t>
            </a:r>
          </a:p>
        </p:txBody>
      </p:sp>
      <p:sp>
        <p:nvSpPr>
          <p:cNvPr id="455682" name="Rectangle 3"/>
          <p:cNvSpPr>
            <a:spLocks noGrp="1" noChangeArrowheads="1"/>
          </p:cNvSpPr>
          <p:nvPr>
            <p:ph sz="quarter" idx="1"/>
          </p:nvPr>
        </p:nvSpPr>
        <p:spPr>
          <a:xfrm>
            <a:off x="612775" y="1200150"/>
            <a:ext cx="8153400" cy="3371850"/>
          </a:xfrm>
        </p:spPr>
        <p:txBody>
          <a:bodyPr>
            <a:normAutofit fontScale="85000" lnSpcReduction="2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514350" indent="-514350" eaLnBrk="1" hangingPunct="1">
              <a:buFont typeface="+mj-lt"/>
              <a:buAutoNum type="arabicPeriod"/>
              <a:defRPr/>
            </a:pPr>
            <a:r>
              <a:rPr lang="en-US" dirty="0" smtClean="0"/>
              <a:t>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DC25067-50A3-8244-A49D-0D6803E5BC2A}" type="slidenum">
              <a:rPr lang="en-US" altLang="x-none" sz="700">
                <a:solidFill>
                  <a:srgbClr val="FFFFFF"/>
                </a:solidFill>
              </a:rPr>
              <a:pPr eaLnBrk="1" hangingPunct="1">
                <a:lnSpc>
                  <a:spcPct val="80000"/>
                </a:lnSpc>
              </a:pPr>
              <a:t>3</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The Dividends don</a:t>
            </a:r>
            <a:r>
              <a:rPr lang="ja-JP" altLang="en-US" sz="2900">
                <a:ea typeface="ＭＳ Ｐゴシック" charset="-128"/>
              </a:rPr>
              <a:t>’</a:t>
            </a:r>
            <a:r>
              <a:rPr lang="en-US" altLang="ja-JP" sz="2900">
                <a:ea typeface="ＭＳ Ｐゴシック" charset="-128"/>
              </a:rPr>
              <a:t>t matter school</a:t>
            </a:r>
            <a:br>
              <a:rPr lang="en-US" altLang="ja-JP" sz="2900">
                <a:ea typeface="ＭＳ Ｐゴシック" charset="-128"/>
              </a:rPr>
            </a:br>
            <a:r>
              <a:rPr lang="en-US" altLang="ja-JP" sz="2900">
                <a:ea typeface="ＭＳ Ｐゴシック" charset="-128"/>
              </a:rPr>
              <a:t>The Miller Modigliani Hypothesis</a:t>
            </a:r>
            <a:endParaRPr lang="en-US" altLang="x-none" sz="2900">
              <a:ea typeface="ＭＳ Ｐゴシック" charset="-128"/>
            </a:endParaRPr>
          </a:p>
        </p:txBody>
      </p:sp>
      <p:sp>
        <p:nvSpPr>
          <p:cNvPr id="318466" name="Rectangle 3"/>
          <p:cNvSpPr>
            <a:spLocks noGrp="1" noChangeArrowheads="1"/>
          </p:cNvSpPr>
          <p:nvPr>
            <p:ph sz="quarter" idx="1"/>
          </p:nvPr>
        </p:nvSpPr>
        <p:spPr>
          <a:xfrm>
            <a:off x="612775" y="1200150"/>
            <a:ext cx="8153400" cy="337185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smtClean="0">
                <a:ea typeface="+mn-ea"/>
                <a:cs typeface="+mn-cs"/>
              </a:rPr>
              <a:t>Basis:</a:t>
            </a:r>
          </a:p>
          <a:p>
            <a:pPr marL="640080" lvl="1" indent="-274320" eaLnBrk="1" fontAlgn="auto" hangingPunct="1">
              <a:spcAft>
                <a:spcPts val="0"/>
              </a:spcAft>
              <a:buFont typeface="Wingdings 2"/>
              <a:buChar char=""/>
              <a:defRPr/>
            </a:pPr>
            <a:r>
              <a:rPr lang="en-US" dirty="0" smtClean="0">
                <a:ea typeface="+mn-ea"/>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smtClean="0">
                <a:ea typeface="+mn-ea"/>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smtClean="0">
                <a:ea typeface="+mn-ea"/>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smtClean="0">
                <a:ea typeface="+mn-ea"/>
                <a:cs typeface="+mn-cs"/>
              </a:rPr>
              <a:t>Underlying Assumptions:</a:t>
            </a:r>
          </a:p>
          <a:p>
            <a:pPr marL="320040" lvl="1" indent="0" eaLnBrk="1" fontAlgn="auto" hangingPunct="1">
              <a:spcAft>
                <a:spcPts val="0"/>
              </a:spcAft>
              <a:buFont typeface="Wingdings 2"/>
              <a:buNone/>
              <a:defRPr/>
            </a:pPr>
            <a:r>
              <a:rPr lang="en-US" dirty="0" smtClean="0">
                <a:ea typeface="+mn-ea"/>
              </a:rPr>
              <a:t>(a) There are no tax differences to investors between dividends and capital gains.</a:t>
            </a:r>
          </a:p>
          <a:p>
            <a:pPr marL="320040" lvl="1" indent="0" eaLnBrk="1" fontAlgn="auto" hangingPunct="1">
              <a:spcAft>
                <a:spcPts val="0"/>
              </a:spcAft>
              <a:buFont typeface="Wingdings 2"/>
              <a:buNone/>
              <a:defRPr/>
            </a:pPr>
            <a:r>
              <a:rPr lang="en-US" dirty="0" smtClean="0">
                <a:ea typeface="+mn-ea"/>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smtClean="0">
                <a:ea typeface="+mn-ea"/>
              </a:rPr>
              <a:t>(c) If companies pay too little in dividends, they do not use the excess cash for bad projects or acquisitions.</a:t>
            </a:r>
            <a:endParaRPr lang="en-US" dirty="0">
              <a:ea typeface="+mn-ea"/>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7D99F826-39FD-A84F-A742-C1E4B295F2DF}" type="slidenum">
              <a:rPr lang="en-US" altLang="x-none" sz="700">
                <a:solidFill>
                  <a:srgbClr val="FFFFFF"/>
                </a:solidFill>
              </a:rPr>
              <a:pPr eaLnBrk="1" hangingPunct="1">
                <a:lnSpc>
                  <a:spcPct val="80000"/>
                </a:lnSpc>
              </a:pPr>
              <a:t>4</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II. The Dividends are </a:t>
            </a:r>
            <a:r>
              <a:rPr lang="ja-JP" altLang="en-US" sz="2900">
                <a:ea typeface="ＭＳ Ｐゴシック" charset="-128"/>
              </a:rPr>
              <a:t>“</a:t>
            </a:r>
            <a:r>
              <a:rPr lang="en-US" altLang="ja-JP" sz="2900">
                <a:ea typeface="ＭＳ Ｐゴシック" charset="-128"/>
              </a:rPr>
              <a:t>bad</a:t>
            </a:r>
            <a:r>
              <a:rPr lang="ja-JP" altLang="en-US" sz="2900">
                <a:ea typeface="ＭＳ Ｐゴシック" charset="-128"/>
              </a:rPr>
              <a:t>”</a:t>
            </a:r>
            <a:r>
              <a:rPr lang="en-US" altLang="ja-JP" sz="2900">
                <a:ea typeface="ＭＳ Ｐゴシック" charset="-128"/>
              </a:rPr>
              <a:t> school: And the evidence to back them up…</a:t>
            </a:r>
            <a:endParaRPr lang="en-US" altLang="x-none" sz="2900">
              <a:ea typeface="ＭＳ Ｐゴシック" charset="-128"/>
            </a:endParaRPr>
          </a:p>
        </p:txBody>
      </p:sp>
      <p:graphicFrame>
        <p:nvGraphicFramePr>
          <p:cNvPr id="7" name="Content Placeholder 6"/>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6CD0BBB-6493-024B-8B31-A9DC80631844}" type="slidenum">
              <a:rPr lang="en-US" altLang="x-none" sz="700">
                <a:solidFill>
                  <a:srgbClr val="FFFFFF"/>
                </a:solidFill>
              </a:rPr>
              <a:pPr eaLnBrk="1" hangingPunct="1">
                <a:lnSpc>
                  <a:spcPct val="80000"/>
                </a:lnSpc>
              </a:pPr>
              <a:t>5</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What do investors in your stock think about dividends? Clues on the ex-dividend day!</a:t>
            </a:r>
            <a:endParaRPr lang="en-US">
              <a:ea typeface="+mj-ea"/>
              <a:cs typeface="+mj-cs"/>
            </a:endParaRPr>
          </a:p>
        </p:txBody>
      </p:sp>
      <p:sp>
        <p:nvSpPr>
          <p:cNvPr id="32256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a:ea typeface="ＭＳ Ｐゴシック"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buFont typeface="Wingdings" charset="2"/>
              <a:buNone/>
            </a:pPr>
            <a:r>
              <a:rPr lang="en-US" altLang="x-none" sz="1500">
                <a:ea typeface="ＭＳ Ｐゴシック" charset="-128"/>
              </a:rPr>
              <a:t>P = Price at which you bought the stock a </a:t>
            </a:r>
            <a:r>
              <a:rPr lang="ja-JP" altLang="en-US" sz="1500">
                <a:ea typeface="ＭＳ Ｐゴシック" charset="-128"/>
              </a:rPr>
              <a:t>“</a:t>
            </a:r>
            <a:r>
              <a:rPr lang="en-US" altLang="ja-JP" sz="1500">
                <a:ea typeface="ＭＳ Ｐゴシック" charset="-128"/>
              </a:rPr>
              <a:t>while</a:t>
            </a:r>
            <a:r>
              <a:rPr lang="ja-JP" altLang="en-US" sz="1500">
                <a:ea typeface="ＭＳ Ｐゴシック" charset="-128"/>
              </a:rPr>
              <a:t>”</a:t>
            </a:r>
            <a:r>
              <a:rPr lang="en-US" altLang="ja-JP" sz="1500">
                <a:ea typeface="ＭＳ Ｐゴシック" charset="-128"/>
              </a:rPr>
              <a:t> back</a:t>
            </a:r>
          </a:p>
          <a:p>
            <a:pPr eaLnBrk="1" hangingPunct="1">
              <a:lnSpc>
                <a:spcPct val="80000"/>
              </a:lnSpc>
              <a:buFont typeface="Wingdings" charset="2"/>
              <a:buNone/>
            </a:pPr>
            <a:r>
              <a:rPr lang="en-US" altLang="x-none" sz="1500">
                <a:ea typeface="ＭＳ Ｐゴシック" charset="-128"/>
              </a:rPr>
              <a:t>P</a:t>
            </a:r>
            <a:r>
              <a:rPr lang="en-US" altLang="x-none" sz="1500" baseline="-25000">
                <a:ea typeface="ＭＳ Ｐゴシック" charset="-128"/>
              </a:rPr>
              <a:t>b</a:t>
            </a:r>
            <a:r>
              <a:rPr lang="en-US" altLang="x-none" sz="1500">
                <a:ea typeface="ＭＳ Ｐゴシック" charset="-128"/>
              </a:rPr>
              <a:t>= Price before the stock goes ex-dividend</a:t>
            </a:r>
          </a:p>
          <a:p>
            <a:pPr eaLnBrk="1" hangingPunct="1">
              <a:lnSpc>
                <a:spcPct val="80000"/>
              </a:lnSpc>
              <a:buFont typeface="Wingdings" charset="2"/>
              <a:buNone/>
            </a:pPr>
            <a:r>
              <a:rPr lang="en-US" altLang="x-none" sz="1500">
                <a:ea typeface="ＭＳ Ｐゴシック" charset="-128"/>
              </a:rPr>
              <a:t>P</a:t>
            </a:r>
            <a:r>
              <a:rPr lang="en-US" altLang="x-none" sz="1500" baseline="-25000">
                <a:ea typeface="ＭＳ Ｐゴシック" charset="-128"/>
              </a:rPr>
              <a:t>a</a:t>
            </a:r>
            <a:r>
              <a:rPr lang="en-US" altLang="x-none" sz="1500">
                <a:ea typeface="ＭＳ Ｐゴシック" charset="-128"/>
              </a:rPr>
              <a:t>=Price after the stock goes ex-dividend</a:t>
            </a:r>
          </a:p>
          <a:p>
            <a:pPr eaLnBrk="1" hangingPunct="1">
              <a:lnSpc>
                <a:spcPct val="80000"/>
              </a:lnSpc>
              <a:buFont typeface="Wingdings" charset="2"/>
              <a:buNone/>
            </a:pPr>
            <a:r>
              <a:rPr lang="en-US" altLang="x-none" sz="1500">
                <a:ea typeface="ＭＳ Ｐゴシック" charset="-128"/>
              </a:rPr>
              <a:t>D = Dividends declared on stock</a:t>
            </a:r>
          </a:p>
          <a:p>
            <a:pPr eaLnBrk="1" hangingPunct="1">
              <a:lnSpc>
                <a:spcPct val="80000"/>
              </a:lnSpc>
              <a:buFont typeface="Wingdings" charset="2"/>
              <a:buNone/>
            </a:pPr>
            <a:r>
              <a:rPr lang="en-US" altLang="x-none" sz="1500">
                <a:ea typeface="ＭＳ Ｐゴシック" charset="-128"/>
              </a:rPr>
              <a:t>t</a:t>
            </a:r>
            <a:r>
              <a:rPr lang="en-US" altLang="x-none" sz="1500" baseline="-25000">
                <a:ea typeface="ＭＳ Ｐゴシック" charset="-128"/>
              </a:rPr>
              <a:t>o</a:t>
            </a:r>
            <a:r>
              <a:rPr lang="en-US" altLang="x-none" sz="1500">
                <a:ea typeface="ＭＳ Ｐゴシック" charset="-128"/>
              </a:rPr>
              <a:t>, t</a:t>
            </a:r>
            <a:r>
              <a:rPr lang="en-US" altLang="x-none" sz="1500" baseline="-25000">
                <a:ea typeface="ＭＳ Ｐゴシック" charset="-128"/>
              </a:rPr>
              <a:t>cg</a:t>
            </a:r>
            <a:r>
              <a:rPr lang="en-US" altLang="x-none" sz="1500">
                <a:ea typeface="ＭＳ Ｐゴシック" charset="-128"/>
              </a:rPr>
              <a:t> = Taxes paid on ordinary income and capital gains respectively</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83B4C727-209A-DF42-9963-4938F17E171E}" type="slidenum">
              <a:rPr lang="en-US" altLang="x-none" sz="700">
                <a:solidFill>
                  <a:srgbClr val="FFFFFF"/>
                </a:solidFill>
              </a:rPr>
              <a:pPr eaLnBrk="1" hangingPunct="1">
                <a:lnSpc>
                  <a:spcPct val="80000"/>
                </a:lnSpc>
              </a:pPr>
              <a:t>6</a:t>
            </a:fld>
            <a:endParaRPr lang="en-US" altLang="x-none" sz="700">
              <a:solidFill>
                <a:srgbClr val="FFFFFF"/>
              </a:solidFill>
            </a:endParaRPr>
          </a:p>
        </p:txBody>
      </p:sp>
      <p:sp>
        <p:nvSpPr>
          <p:cNvPr id="25604" name="Line 5"/>
          <p:cNvSpPr>
            <a:spLocks noChangeShapeType="1"/>
          </p:cNvSpPr>
          <p:nvPr/>
        </p:nvSpPr>
        <p:spPr bwMode="auto">
          <a:xfrm>
            <a:off x="1524000" y="26289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05" name="Line 6"/>
          <p:cNvSpPr>
            <a:spLocks noChangeShapeType="1"/>
          </p:cNvSpPr>
          <p:nvPr/>
        </p:nvSpPr>
        <p:spPr bwMode="auto">
          <a:xfrm>
            <a:off x="1524000" y="2514600"/>
            <a:ext cx="0" cy="1714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6" name="Line 7"/>
          <p:cNvSpPr>
            <a:spLocks noChangeShapeType="1"/>
          </p:cNvSpPr>
          <p:nvPr/>
        </p:nvSpPr>
        <p:spPr bwMode="auto">
          <a:xfrm>
            <a:off x="5334000" y="2457450"/>
            <a:ext cx="0" cy="342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7" name="Line 8"/>
          <p:cNvSpPr>
            <a:spLocks noChangeShapeType="1"/>
          </p:cNvSpPr>
          <p:nvPr/>
        </p:nvSpPr>
        <p:spPr bwMode="auto">
          <a:xfrm>
            <a:off x="7467600" y="2457450"/>
            <a:ext cx="0" cy="342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8" name="Text Box 9"/>
          <p:cNvSpPr txBox="1">
            <a:spLocks noChangeArrowheads="1"/>
          </p:cNvSpPr>
          <p:nvPr/>
        </p:nvSpPr>
        <p:spPr bwMode="auto">
          <a:xfrm>
            <a:off x="5562600" y="1733550"/>
            <a:ext cx="1730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50000"/>
              </a:spcBef>
            </a:pPr>
            <a:r>
              <a:rPr lang="en-US" altLang="x-none" sz="1600"/>
              <a:t>Ex-dividend day</a:t>
            </a:r>
          </a:p>
          <a:p>
            <a:pPr>
              <a:spcBef>
                <a:spcPct val="50000"/>
              </a:spcBef>
            </a:pPr>
            <a:r>
              <a:rPr lang="en-US" altLang="x-none" sz="1600"/>
              <a:t>Dividend = $ D</a:t>
            </a:r>
            <a:endParaRPr lang="en-US" altLang="x-none"/>
          </a:p>
        </p:txBody>
      </p:sp>
      <p:sp>
        <p:nvSpPr>
          <p:cNvPr id="25609" name="Text Box 10"/>
          <p:cNvSpPr txBox="1">
            <a:spLocks noChangeArrowheads="1"/>
          </p:cNvSpPr>
          <p:nvPr/>
        </p:nvSpPr>
        <p:spPr bwMode="auto">
          <a:xfrm>
            <a:off x="990600" y="1809750"/>
            <a:ext cx="1033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Initial buy</a:t>
            </a:r>
          </a:p>
          <a:p>
            <a:r>
              <a:rPr lang="en-US" altLang="x-none" sz="1600"/>
              <a:t>At $P</a:t>
            </a:r>
            <a:endParaRPr lang="en-US" altLang="x-none"/>
          </a:p>
        </p:txBody>
      </p:sp>
      <p:sp>
        <p:nvSpPr>
          <p:cNvPr id="25610" name="Text Box 11"/>
          <p:cNvSpPr txBox="1">
            <a:spLocks noChangeArrowheads="1"/>
          </p:cNvSpPr>
          <p:nvPr/>
        </p:nvSpPr>
        <p:spPr bwMode="auto">
          <a:xfrm>
            <a:off x="5089525" y="2112963"/>
            <a:ext cx="3667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P</a:t>
            </a:r>
            <a:r>
              <a:rPr lang="en-US" altLang="x-none" sz="1600" baseline="-25000"/>
              <a:t>b</a:t>
            </a:r>
            <a:endParaRPr lang="en-US" altLang="x-none"/>
          </a:p>
        </p:txBody>
      </p:sp>
      <p:sp>
        <p:nvSpPr>
          <p:cNvPr id="25611" name="Text Box 12"/>
          <p:cNvSpPr txBox="1">
            <a:spLocks noChangeArrowheads="1"/>
          </p:cNvSpPr>
          <p:nvPr/>
        </p:nvSpPr>
        <p:spPr bwMode="auto">
          <a:xfrm>
            <a:off x="7299325" y="2112963"/>
            <a:ext cx="3762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P</a:t>
            </a:r>
            <a:r>
              <a:rPr lang="en-US" altLang="x-none" sz="1600" baseline="-25000"/>
              <a:t>a</a:t>
            </a:r>
            <a:endParaRPr lang="en-US" altLang="x-non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171450"/>
            <a:ext cx="8153400" cy="742950"/>
          </a:xfrm>
        </p:spPr>
        <p:txBody>
          <a:bodyPr>
            <a:normAutofit/>
          </a:bodyPr>
          <a:lstStyle/>
          <a:p>
            <a:pPr eaLnBrk="1" fontAlgn="auto" hangingPunct="1">
              <a:spcAft>
                <a:spcPts val="0"/>
              </a:spcAft>
              <a:defRPr/>
            </a:pPr>
            <a:r>
              <a:rPr lang="en-US" smtClean="0">
                <a:ea typeface="+mj-ea"/>
                <a:cs typeface="+mj-cs"/>
              </a:rPr>
              <a:t>Cashflows from Selling around Ex-Dividend Day</a:t>
            </a:r>
            <a:endParaRPr lang="en-US">
              <a:ea typeface="+mj-ea"/>
              <a:cs typeface="+mj-cs"/>
            </a:endParaRPr>
          </a:p>
        </p:txBody>
      </p:sp>
      <p:sp>
        <p:nvSpPr>
          <p:cNvPr id="324610" name="Rectangle 3"/>
          <p:cNvSpPr>
            <a:spLocks noGrp="1" noChangeArrowheads="1"/>
          </p:cNvSpPr>
          <p:nvPr>
            <p:ph sz="quarter" idx="1"/>
          </p:nvPr>
        </p:nvSpPr>
        <p:spPr>
          <a:xfrm>
            <a:off x="612775" y="1200150"/>
            <a:ext cx="8153400" cy="337185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The cash flows from selling before ex-dividend day are:</a:t>
            </a:r>
          </a:p>
          <a:p>
            <a:pPr marL="320040" lvl="1" indent="0" eaLnBrk="1" fontAlgn="auto" hangingPunct="1">
              <a:spcAft>
                <a:spcPts val="0"/>
              </a:spcAft>
              <a:buFont typeface="Wingdings 2"/>
              <a:buNone/>
              <a:defRPr/>
            </a:pPr>
            <a:r>
              <a:rPr lang="en-US" sz="2000" dirty="0" err="1" smtClean="0">
                <a:ea typeface="+mn-ea"/>
              </a:rPr>
              <a:t>P</a:t>
            </a:r>
            <a:r>
              <a:rPr lang="en-US" sz="2000" baseline="-25000" dirty="0" err="1" smtClean="0">
                <a:ea typeface="+mn-ea"/>
              </a:rPr>
              <a:t>b</a:t>
            </a:r>
            <a:r>
              <a:rPr lang="en-US" sz="2000" dirty="0" smtClean="0">
                <a:ea typeface="+mn-ea"/>
              </a:rPr>
              <a:t> - (</a:t>
            </a:r>
            <a:r>
              <a:rPr lang="en-US" sz="2000" dirty="0" err="1" smtClean="0">
                <a:ea typeface="+mn-ea"/>
              </a:rPr>
              <a:t>P</a:t>
            </a:r>
            <a:r>
              <a:rPr lang="en-US" sz="2000" baseline="-25000" dirty="0" err="1" smtClean="0">
                <a:ea typeface="+mn-ea"/>
              </a:rPr>
              <a:t>b</a:t>
            </a:r>
            <a:r>
              <a:rPr lang="en-US" sz="2000" dirty="0" smtClean="0">
                <a:ea typeface="+mn-ea"/>
              </a:rPr>
              <a:t> - P) </a:t>
            </a:r>
            <a:r>
              <a:rPr lang="en-US" sz="2000" dirty="0" err="1" smtClean="0">
                <a:ea typeface="+mn-ea"/>
              </a:rPr>
              <a:t>t</a:t>
            </a:r>
            <a:r>
              <a:rPr lang="en-US" sz="2000" baseline="-25000" dirty="0" err="1" smtClean="0">
                <a:ea typeface="+mn-ea"/>
              </a:rPr>
              <a:t>cg</a:t>
            </a:r>
            <a:r>
              <a:rPr lang="en-US" sz="2000" dirty="0" smtClean="0">
                <a:ea typeface="+mn-ea"/>
              </a:rPr>
              <a:t> </a:t>
            </a:r>
          </a:p>
          <a:p>
            <a:pPr marL="320040" indent="-320040" eaLnBrk="1" fontAlgn="auto" hangingPunct="1">
              <a:spcAft>
                <a:spcPts val="0"/>
              </a:spcAft>
              <a:buFont typeface="Wingdings"/>
              <a:buChar char=""/>
              <a:defRPr/>
            </a:pPr>
            <a:r>
              <a:rPr lang="en-US" sz="2000" dirty="0" smtClean="0">
                <a:ea typeface="+mn-ea"/>
                <a:cs typeface="+mn-cs"/>
              </a:rPr>
              <a:t>The cash flows from selling after ex-dividend day are:</a:t>
            </a:r>
          </a:p>
          <a:p>
            <a:pPr marL="320040" lvl="1" indent="0" eaLnBrk="1" fontAlgn="auto" hangingPunct="1">
              <a:spcAft>
                <a:spcPts val="0"/>
              </a:spcAft>
              <a:buFont typeface="Wingdings 2"/>
              <a:buNone/>
              <a:defRPr/>
            </a:pPr>
            <a:r>
              <a:rPr lang="en-US" sz="2000" dirty="0" smtClean="0">
                <a:ea typeface="+mn-ea"/>
              </a:rPr>
              <a:t>P</a:t>
            </a:r>
            <a:r>
              <a:rPr lang="en-US" sz="2000" baseline="-25000" dirty="0" smtClean="0">
                <a:ea typeface="+mn-ea"/>
              </a:rPr>
              <a:t>a</a:t>
            </a:r>
            <a:r>
              <a:rPr lang="en-US" sz="2000" dirty="0" smtClean="0">
                <a:ea typeface="+mn-ea"/>
              </a:rPr>
              <a:t> - (P</a:t>
            </a:r>
            <a:r>
              <a:rPr lang="en-US" sz="2000" baseline="-25000" dirty="0" smtClean="0">
                <a:ea typeface="+mn-ea"/>
              </a:rPr>
              <a:t>a</a:t>
            </a:r>
            <a:r>
              <a:rPr lang="en-US" sz="2000" dirty="0" smtClean="0">
                <a:ea typeface="+mn-ea"/>
              </a:rPr>
              <a:t> - P) </a:t>
            </a:r>
            <a:r>
              <a:rPr lang="en-US" sz="2000" dirty="0" err="1" smtClean="0">
                <a:ea typeface="+mn-ea"/>
              </a:rPr>
              <a:t>t</a:t>
            </a:r>
            <a:r>
              <a:rPr lang="en-US" sz="2000" baseline="-25000" dirty="0" err="1" smtClean="0">
                <a:ea typeface="+mn-ea"/>
              </a:rPr>
              <a:t>cg</a:t>
            </a:r>
            <a:r>
              <a:rPr lang="en-US" sz="2000" dirty="0" smtClean="0">
                <a:ea typeface="+mn-ea"/>
              </a:rPr>
              <a:t> + D(1-t</a:t>
            </a:r>
            <a:r>
              <a:rPr lang="en-US" sz="2000" baseline="-25000" dirty="0" smtClean="0">
                <a:ea typeface="+mn-ea"/>
              </a:rPr>
              <a:t>o</a:t>
            </a:r>
            <a:r>
              <a:rPr lang="en-US" sz="2000" dirty="0" smtClean="0">
                <a:ea typeface="+mn-ea"/>
              </a:rPr>
              <a:t>)</a:t>
            </a:r>
          </a:p>
          <a:p>
            <a:pPr marL="320040" indent="-320040" eaLnBrk="1" fontAlgn="auto" hangingPunct="1">
              <a:spcAft>
                <a:spcPts val="0"/>
              </a:spcAft>
              <a:buFont typeface="Wingdings"/>
              <a:buChar char=""/>
              <a:defRPr/>
            </a:pPr>
            <a:r>
              <a:rPr lang="en-US" sz="2000" dirty="0" smtClean="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sz="2000" dirty="0" err="1" smtClean="0">
                <a:ea typeface="+mn-ea"/>
              </a:rPr>
              <a:t>P</a:t>
            </a:r>
            <a:r>
              <a:rPr lang="en-US" sz="2000" baseline="-25000" dirty="0" err="1" smtClean="0">
                <a:ea typeface="+mn-ea"/>
              </a:rPr>
              <a:t>b</a:t>
            </a:r>
            <a:r>
              <a:rPr lang="en-US" sz="2000" dirty="0" smtClean="0">
                <a:ea typeface="+mn-ea"/>
              </a:rPr>
              <a:t> - (</a:t>
            </a:r>
            <a:r>
              <a:rPr lang="en-US" sz="2000" dirty="0" err="1" smtClean="0">
                <a:ea typeface="+mn-ea"/>
              </a:rPr>
              <a:t>P</a:t>
            </a:r>
            <a:r>
              <a:rPr lang="en-US" sz="2000" baseline="-25000" dirty="0" err="1" smtClean="0">
                <a:ea typeface="+mn-ea"/>
              </a:rPr>
              <a:t>b</a:t>
            </a:r>
            <a:r>
              <a:rPr lang="en-US" sz="2000" dirty="0" smtClean="0">
                <a:ea typeface="+mn-ea"/>
              </a:rPr>
              <a:t> - P) </a:t>
            </a:r>
            <a:r>
              <a:rPr lang="en-US" sz="2000" dirty="0" err="1" smtClean="0">
                <a:ea typeface="+mn-ea"/>
              </a:rPr>
              <a:t>t</a:t>
            </a:r>
            <a:r>
              <a:rPr lang="en-US" sz="2000" baseline="-25000" dirty="0" err="1" smtClean="0">
                <a:ea typeface="+mn-ea"/>
              </a:rPr>
              <a:t>cg</a:t>
            </a:r>
            <a:r>
              <a:rPr lang="en-US" sz="2000" dirty="0" smtClean="0">
                <a:ea typeface="+mn-ea"/>
              </a:rPr>
              <a:t> = P</a:t>
            </a:r>
            <a:r>
              <a:rPr lang="en-US" sz="2000" baseline="-25000" dirty="0" smtClean="0">
                <a:ea typeface="+mn-ea"/>
              </a:rPr>
              <a:t>a</a:t>
            </a:r>
            <a:r>
              <a:rPr lang="en-US" sz="2000" dirty="0" smtClean="0">
                <a:ea typeface="+mn-ea"/>
              </a:rPr>
              <a:t> - (P</a:t>
            </a:r>
            <a:r>
              <a:rPr lang="en-US" sz="2000" baseline="-25000" dirty="0" smtClean="0">
                <a:ea typeface="+mn-ea"/>
              </a:rPr>
              <a:t>a</a:t>
            </a:r>
            <a:r>
              <a:rPr lang="en-US" sz="2000" dirty="0" smtClean="0">
                <a:ea typeface="+mn-ea"/>
              </a:rPr>
              <a:t> - P) </a:t>
            </a:r>
            <a:r>
              <a:rPr lang="en-US" sz="2000" dirty="0" err="1" smtClean="0">
                <a:ea typeface="+mn-ea"/>
              </a:rPr>
              <a:t>t</a:t>
            </a:r>
            <a:r>
              <a:rPr lang="en-US" sz="2000" baseline="-25000" dirty="0" err="1" smtClean="0">
                <a:ea typeface="+mn-ea"/>
              </a:rPr>
              <a:t>cg</a:t>
            </a:r>
            <a:r>
              <a:rPr lang="en-US" sz="2000" dirty="0" smtClean="0">
                <a:ea typeface="+mn-ea"/>
              </a:rPr>
              <a:t> + D(1-t</a:t>
            </a:r>
            <a:r>
              <a:rPr lang="en-US" sz="2000" baseline="-25000" dirty="0" smtClean="0">
                <a:ea typeface="+mn-ea"/>
              </a:rPr>
              <a:t>o</a:t>
            </a:r>
            <a:r>
              <a:rPr lang="en-US" sz="2000" dirty="0" smtClean="0">
                <a:ea typeface="+mn-ea"/>
              </a:rPr>
              <a:t>)</a:t>
            </a:r>
          </a:p>
          <a:p>
            <a:pPr marL="320040" indent="-320040" eaLnBrk="1" fontAlgn="auto" hangingPunct="1">
              <a:spcAft>
                <a:spcPts val="0"/>
              </a:spcAft>
              <a:buFont typeface="Wingdings"/>
              <a:buChar char=""/>
              <a:defRPr/>
            </a:pPr>
            <a:r>
              <a:rPr lang="en-US" sz="2000" dirty="0" smtClean="0">
                <a:ea typeface="+mn-ea"/>
                <a:cs typeface="+mn-cs"/>
              </a:rPr>
              <a:t>Some basic algebra leads us to the following:</a:t>
            </a:r>
          </a:p>
          <a:p>
            <a:pPr marL="320040" indent="-320040" eaLnBrk="1" fontAlgn="auto" hangingPunct="1">
              <a:spcAft>
                <a:spcPts val="0"/>
              </a:spcAft>
              <a:buFont typeface="Wingdings"/>
              <a:buChar char=""/>
              <a:defRPr/>
            </a:pPr>
            <a:endParaRPr lang="en-US" sz="2000" dirty="0" smtClean="0">
              <a:ea typeface="+mn-ea"/>
              <a:cs typeface="+mn-cs"/>
            </a:endParaRPr>
          </a:p>
          <a:p>
            <a:pPr marL="320040" indent="-320040" eaLnBrk="1" fontAlgn="auto" hangingPunct="1">
              <a:spcAft>
                <a:spcPts val="0"/>
              </a:spcAft>
              <a:buFont typeface="Wingdings"/>
              <a:buChar char=""/>
              <a:defRPr/>
            </a:pPr>
            <a:endParaRPr lang="en-US" sz="2000"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0DB181C-0F07-6F4F-8A16-A6F94F7032F3}" type="slidenum">
              <a:rPr lang="en-US" altLang="x-none" sz="700">
                <a:solidFill>
                  <a:srgbClr val="FFFFFF"/>
                </a:solidFill>
              </a:rPr>
              <a:pPr eaLnBrk="1" hangingPunct="1">
                <a:lnSpc>
                  <a:spcPct val="80000"/>
                </a:lnSpc>
              </a:pPr>
              <a:t>7</a:t>
            </a:fld>
            <a:endParaRPr lang="en-US" altLang="x-none" sz="700">
              <a:solidFill>
                <a:srgbClr val="FFFFFF"/>
              </a:solidFill>
            </a:endParaRPr>
          </a:p>
        </p:txBody>
      </p:sp>
      <p:graphicFrame>
        <p:nvGraphicFramePr>
          <p:cNvPr id="27652" name="Object 2"/>
          <p:cNvGraphicFramePr>
            <a:graphicFrameLocks noChangeAspect="1"/>
          </p:cNvGraphicFramePr>
          <p:nvPr/>
        </p:nvGraphicFramePr>
        <p:xfrm>
          <a:off x="3581400" y="4171950"/>
          <a:ext cx="1811338" cy="588963"/>
        </p:xfrm>
        <a:graphic>
          <a:graphicData uri="http://schemas.openxmlformats.org/presentationml/2006/ole">
            <mc:AlternateContent xmlns:mc="http://schemas.openxmlformats.org/markup-compatibility/2006">
              <mc:Choice xmlns:v="urn:schemas-microsoft-com:vml" Requires="v">
                <p:oleObj spid="_x0000_s27653" name="Equation" r:id="rId4" imgW="965200" imgH="419100" progId="Equation.3">
                  <p:embed/>
                </p:oleObj>
              </mc:Choice>
              <mc:Fallback>
                <p:oleObj name="Equation" r:id="rId4" imgW="9652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4171950"/>
                        <a:ext cx="1811338" cy="58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Intuitive Implications</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x-none" sz="2000">
              <a:ea typeface="ＭＳ Ｐゴシック" charset="-128"/>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3459ED4-4B4E-7747-9F18-DF9A0A803EF0}" type="slidenum">
              <a:rPr lang="en-US" altLang="x-none" sz="700">
                <a:solidFill>
                  <a:srgbClr val="FFFFFF"/>
                </a:solidFill>
              </a:rPr>
              <a:pPr eaLnBrk="1" hangingPunct="1">
                <a:lnSpc>
                  <a:spcPct val="80000"/>
                </a:lnSpc>
              </a:pPr>
              <a:t>8</a:t>
            </a:fld>
            <a:endParaRPr lang="en-US" altLang="x-none" sz="700">
              <a:solidFill>
                <a:srgbClr val="FFFFFF"/>
              </a:solidFill>
            </a:endParaRPr>
          </a:p>
        </p:txBody>
      </p:sp>
      <p:graphicFrame>
        <p:nvGraphicFramePr>
          <p:cNvPr id="1086487" name="Group 23"/>
          <p:cNvGraphicFramePr>
            <a:graphicFrameLocks noGrp="1"/>
          </p:cNvGraphicFramePr>
          <p:nvPr/>
        </p:nvGraphicFramePr>
        <p:xfrm>
          <a:off x="1828800" y="2457450"/>
          <a:ext cx="6858000" cy="1947863"/>
        </p:xfrm>
        <a:graphic>
          <a:graphicData uri="http://schemas.openxmlformats.org/drawingml/2006/table">
            <a:tbl>
              <a:tblPr/>
              <a:tblGrid>
                <a:gridCol w="3429000"/>
                <a:gridCol w="3429000"/>
              </a:tblGrid>
              <a:tr h="332185">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35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97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35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empirical evidence…</a:t>
            </a:r>
          </a:p>
        </p:txBody>
      </p:sp>
      <p:graphicFrame>
        <p:nvGraphicFramePr>
          <p:cNvPr id="4" name="Content Placeholder 3"/>
          <p:cNvGraphicFramePr>
            <a:graphicFrameLocks noGrp="1"/>
          </p:cNvGraphicFramePr>
          <p:nvPr>
            <p:ph sz="quarter" idx="1"/>
          </p:nvPr>
        </p:nvGraphicFramePr>
        <p:xfrm>
          <a:off x="612775" y="1200150"/>
          <a:ext cx="8153400" cy="3371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1F728261-7E11-1B4D-B4ED-1034EDAFFB0C}" type="slidenum">
              <a:rPr lang="en-US" altLang="x-none" sz="700">
                <a:solidFill>
                  <a:srgbClr val="FFFFFF"/>
                </a:solidFill>
              </a:rPr>
              <a:pPr eaLnBrk="1" hangingPunct="1">
                <a:lnSpc>
                  <a:spcPct val="80000"/>
                </a:lnSpc>
              </a:pPr>
              <a:t>9</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Two bad reasons for paying dividends</a:t>
            </a:r>
            <a:br>
              <a:rPr lang="en-US" smtClean="0">
                <a:ea typeface="+mj-ea"/>
                <a:cs typeface="+mj-cs"/>
              </a:rPr>
            </a:br>
            <a:r>
              <a:rPr lang="en-US" smtClean="0">
                <a:ea typeface="+mj-ea"/>
                <a:cs typeface="+mj-cs"/>
              </a:rPr>
              <a:t>1. The bird in the hand fallacy</a:t>
            </a:r>
            <a:endParaRPr lang="en-US">
              <a:ea typeface="+mj-ea"/>
              <a:cs typeface="+mj-cs"/>
            </a:endParaRPr>
          </a:p>
        </p:txBody>
      </p:sp>
      <p:sp>
        <p:nvSpPr>
          <p:cNvPr id="32772"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u="sng" dirty="0"/>
              <a:t>Argument</a:t>
            </a:r>
            <a:r>
              <a:rPr lang="en-US" dirty="0"/>
              <a:t>: Dividends now are more certain than capital gains later. Hence dividends are more valuable than capital gains. Stocks that pay dividends will therefore be more highly valued than stocks that do not.</a:t>
            </a:r>
          </a:p>
          <a:p>
            <a:pPr eaLnBrk="1" hangingPunct="1">
              <a:buFont typeface="Wingdings" charset="0"/>
              <a:buChar char=""/>
              <a:defRPr/>
            </a:pPr>
            <a:r>
              <a:rPr lang="en-US" u="sng" dirty="0"/>
              <a:t>Counter</a:t>
            </a:r>
            <a:r>
              <a:rPr lang="en-US" dirty="0"/>
              <a:t>: The appropriate comparison should be between dividends today and price appreciation today. The stock price drops on the ex-dividend day.</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8F376B3-466E-9942-BEF0-9E71ED0DE48E}" type="slidenum">
              <a:rPr lang="en-US" altLang="x-none" sz="700">
                <a:solidFill>
                  <a:srgbClr val="FFFFFF"/>
                </a:solidFill>
              </a:rPr>
              <a:pPr eaLnBrk="1" hangingPunct="1">
                <a:lnSpc>
                  <a:spcPct val="80000"/>
                </a:lnSpc>
              </a:pPr>
              <a:t>10</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2. We have excess cash this year…</a:t>
            </a:r>
          </a:p>
        </p:txBody>
      </p:sp>
      <p:sp>
        <p:nvSpPr>
          <p:cNvPr id="34820"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u="sng" dirty="0"/>
              <a:t>Argument</a:t>
            </a:r>
            <a:r>
              <a:rPr lang="en-US" dirty="0"/>
              <a:t>: The firm has excess cash on its hands this year, no investment projects this year and wants to give the money back to stockholders.</a:t>
            </a:r>
          </a:p>
          <a:p>
            <a:pPr eaLnBrk="1" hangingPunct="1">
              <a:buFont typeface="Wingdings" charset="0"/>
              <a:buChar char=""/>
              <a:defRPr/>
            </a:pPr>
            <a:r>
              <a:rPr lang="en-US" u="sng" dirty="0"/>
              <a:t>Counter</a:t>
            </a:r>
            <a:r>
              <a:rPr lang="en-US" dirty="0"/>
              <a:t>: So why not just repurchase stock? If this is a one-time phenomenon, the firm has to consider future financing needs.   The cost of raising new financing in future years, especially by issuing new equity, can be staggering.</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31C170D6-9DD4-B24A-A605-BEF8B651CB53}" type="slidenum">
              <a:rPr lang="en-US" altLang="x-none" sz="700">
                <a:solidFill>
                  <a:srgbClr val="FFFFFF"/>
                </a:solidFill>
              </a:rPr>
              <a:pPr eaLnBrk="1" hangingPunct="1">
                <a:lnSpc>
                  <a:spcPct val="80000"/>
                </a:lnSpc>
              </a:pPr>
              <a:t>11</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a:ea typeface="ＭＳ Ｐゴシック" charset="-128"/>
              </a:rPr>
              <a:t>Three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reasons for paying dividends…</a:t>
            </a:r>
            <a:endParaRPr lang="en-US" altLang="x-none">
              <a:ea typeface="ＭＳ Ｐゴシック" charset="-128"/>
            </a:endParaRPr>
          </a:p>
        </p:txBody>
      </p:sp>
      <p:sp>
        <p:nvSpPr>
          <p:cNvPr id="36868" name="Rectangle 3"/>
          <p:cNvSpPr>
            <a:spLocks noGrp="1" noChangeArrowheads="1"/>
          </p:cNvSpPr>
          <p:nvPr>
            <p:ph sz="quarter" idx="1"/>
          </p:nvPr>
        </p:nvSpPr>
        <p:spPr>
          <a:xfrm>
            <a:off x="612775" y="1200150"/>
            <a:ext cx="8153400" cy="3371850"/>
          </a:xfrm>
        </p:spPr>
        <p:txBody>
          <a:bodyPr>
            <a:normAutofit fontScale="92500" lnSpcReduction="10000"/>
          </a:bodyPr>
          <a:lstStyle/>
          <a:p>
            <a:pPr eaLnBrk="1" hangingPunct="1">
              <a:buFont typeface="Wingdings" charset="0"/>
              <a:buChar char=""/>
              <a:defRPr/>
            </a:pPr>
            <a:r>
              <a:rPr lang="en-US" u="sng" dirty="0"/>
              <a:t>Clientele Effect</a:t>
            </a:r>
            <a:r>
              <a:rPr lang="en-US" dirty="0"/>
              <a:t>: The investors in your company like dividends.</a:t>
            </a:r>
          </a:p>
          <a:p>
            <a:pPr eaLnBrk="1" hangingPunct="1">
              <a:buFont typeface="Wingdings" charset="0"/>
              <a:buChar char=""/>
              <a:defRPr/>
            </a:pPr>
            <a:r>
              <a:rPr lang="en-US" u="sng" dirty="0"/>
              <a:t>The </a:t>
            </a:r>
            <a:r>
              <a:rPr lang="en-US" u="sng" dirty="0" err="1"/>
              <a:t>Signalling</a:t>
            </a:r>
            <a:r>
              <a:rPr lang="en-US" u="sng" dirty="0"/>
              <a:t> Story</a:t>
            </a:r>
            <a:r>
              <a:rPr lang="en-US" dirty="0"/>
              <a:t>: Dividends can be signals to the market that you believe that you have good cash flow prospects in the future.</a:t>
            </a:r>
          </a:p>
          <a:p>
            <a:pPr eaLnBrk="1" hangingPunct="1">
              <a:buFont typeface="Wingdings" charset="0"/>
              <a:buChar char=""/>
              <a:defRPr/>
            </a:pPr>
            <a:r>
              <a:rPr lang="en-US" u="sng" dirty="0"/>
              <a:t>The Wealth Appropriation Story</a:t>
            </a:r>
            <a:r>
              <a:rPr lang="en-US" dirty="0"/>
              <a:t>: Dividends are one way of transferring wealth from lenders to equity investors (this is good for equity investors but bad for lenders)</a:t>
            </a:r>
          </a:p>
          <a:p>
            <a:pPr eaLnBrk="1" hangingPunct="1">
              <a:buFont typeface="Wingdings" charset="0"/>
              <a:buChar char=""/>
              <a:defRPr/>
            </a:pPr>
            <a:endParaRPr lang="en-US" dirty="0"/>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1308F8D4-C5A9-D947-BD3D-7C393B54ACDA}" type="slidenum">
              <a:rPr lang="en-US" altLang="x-none" sz="700">
                <a:solidFill>
                  <a:srgbClr val="FFFFFF"/>
                </a:solidFill>
              </a:rPr>
              <a:pPr eaLnBrk="1" hangingPunct="1">
                <a:lnSpc>
                  <a:spcPct val="80000"/>
                </a:lnSpc>
              </a:pPr>
              <a:t>12</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 The Clientele Effect</a:t>
            </a:r>
          </a:p>
        </p:txBody>
      </p:sp>
      <p:sp>
        <p:nvSpPr>
          <p:cNvPr id="347138" name="Rectangle 3"/>
          <p:cNvSpPr>
            <a:spLocks noGrp="1" noChangeArrowheads="1"/>
          </p:cNvSpPr>
          <p:nvPr>
            <p:ph sz="quarter" idx="1"/>
          </p:nvPr>
        </p:nvSpPr>
        <p:spPr>
          <a:xfrm>
            <a:off x="612775" y="1200150"/>
            <a:ext cx="8153400" cy="337185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Basis</a:t>
            </a:r>
            <a:r>
              <a:rPr lang="en-US" dirty="0" smtClean="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smtClean="0">
                <a:ea typeface="+mn-ea"/>
                <a:cs typeface="+mn-cs"/>
              </a:rPr>
              <a:t>Evidence</a:t>
            </a:r>
            <a:r>
              <a:rPr lang="en-US" dirty="0" smtClean="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smtClean="0">
                <a:ea typeface="+mn-ea"/>
              </a:rPr>
              <a:t>(a) Older investors were more likely to hold high dividend stocks and</a:t>
            </a:r>
          </a:p>
          <a:p>
            <a:pPr marL="640080" lvl="1" indent="-274320" eaLnBrk="1" fontAlgn="auto" hangingPunct="1">
              <a:spcAft>
                <a:spcPts val="0"/>
              </a:spcAft>
              <a:buFont typeface="Wingdings 2"/>
              <a:buChar char=""/>
              <a:defRPr/>
            </a:pPr>
            <a:r>
              <a:rPr lang="en-US" dirty="0" smtClean="0">
                <a:ea typeface="+mn-ea"/>
              </a:rPr>
              <a:t>(b) Poorer investors tended to hold high dividend stocks</a:t>
            </a:r>
            <a:endParaRPr lang="en-US" dirty="0">
              <a:ea typeface="+mn-ea"/>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427C5D6-8A9D-224D-AD66-D583D5DED655}" type="slidenum">
              <a:rPr lang="en-US" altLang="x-none" sz="700">
                <a:solidFill>
                  <a:srgbClr val="FFFFFF"/>
                </a:solidFill>
              </a:rPr>
              <a:pPr eaLnBrk="1" hangingPunct="1">
                <a:lnSpc>
                  <a:spcPct val="80000"/>
                </a:lnSpc>
              </a:pPr>
              <a:t>13</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2. Dividends send a signal</a:t>
            </a:r>
            <a:r>
              <a:rPr lang="ja-JP" altLang="en-US" sz="2900">
                <a:ea typeface="ＭＳ Ｐゴシック" charset="-128"/>
              </a:rPr>
              <a:t>”</a:t>
            </a:r>
            <a:r>
              <a:rPr lang="en-US" altLang="ja-JP" sz="2900">
                <a:ea typeface="ＭＳ Ｐゴシック" charset="-128"/>
              </a:rPr>
              <a:t/>
            </a:r>
            <a:br>
              <a:rPr lang="en-US" altLang="ja-JP" sz="2900">
                <a:ea typeface="ＭＳ Ｐゴシック" charset="-128"/>
              </a:rPr>
            </a:br>
            <a:r>
              <a:rPr lang="en-US" altLang="ja-JP" sz="2900">
                <a:ea typeface="ＭＳ Ｐゴシック" charset="-128"/>
              </a:rPr>
              <a:t>Increases in dividends are good news..</a:t>
            </a:r>
            <a:endParaRPr lang="en-US" altLang="x-none" sz="2900">
              <a:ea typeface="ＭＳ Ｐゴシック" charset="-128"/>
            </a:endParaRPr>
          </a:p>
        </p:txBody>
      </p:sp>
      <p:pic>
        <p:nvPicPr>
          <p:cNvPr id="41986"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25824" r="-25824"/>
          <a:stretch>
            <a:fillRect/>
          </a:stretch>
        </p:blipFill>
        <p:spPr>
          <a:xfrm>
            <a:off x="612775" y="1200150"/>
            <a:ext cx="8153400" cy="3371850"/>
          </a:xfrm>
        </p:spPr>
      </p:pic>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0B18CDF0-5C1E-2E4C-8DFF-D6F07DC325C5}" type="slidenum">
              <a:rPr lang="en-US" altLang="x-none" sz="700">
                <a:solidFill>
                  <a:srgbClr val="FFFFFF"/>
                </a:solidFill>
              </a:rPr>
              <a:pPr eaLnBrk="1" hangingPunct="1">
                <a:lnSpc>
                  <a:spcPct val="80000"/>
                </a:lnSpc>
              </a:pPr>
              <a:t>14</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But higher or new dividends may signal bad news (not good)</a:t>
            </a:r>
          </a:p>
        </p:txBody>
      </p:sp>
      <p:graphicFrame>
        <p:nvGraphicFramePr>
          <p:cNvPr id="6" name="Content Placeholder 5"/>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FAC8DEC-ADA0-914B-8F29-1D193C4B1289}" type="slidenum">
              <a:rPr lang="en-US" altLang="x-none" sz="700">
                <a:solidFill>
                  <a:srgbClr val="FFFFFF"/>
                </a:solidFill>
              </a:rPr>
              <a:pPr eaLnBrk="1" hangingPunct="1">
                <a:lnSpc>
                  <a:spcPct val="80000"/>
                </a:lnSpc>
              </a:pPr>
              <a:t>15</a:t>
            </a:fld>
            <a:endParaRPr lang="en-US" altLang="x-none" sz="7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Title 1"/>
          <p:cNvSpPr>
            <a:spLocks noGrp="1"/>
          </p:cNvSpPr>
          <p:nvPr>
            <p:ph type="title"/>
          </p:nvPr>
        </p:nvSpPr>
        <p:spPr/>
        <p:txBody>
          <a:bodyPr>
            <a:normAutofit/>
          </a:bodyPr>
          <a:lstStyle/>
          <a:p>
            <a:pPr eaLnBrk="1" hangingPunct="1"/>
            <a:r>
              <a:rPr lang="en-US" altLang="x-none" sz="2900">
                <a:ea typeface="ＭＳ Ｐゴシック" charset="-128"/>
              </a:rPr>
              <a:t>Both dividend increases and decreases are becoming less informative…</a:t>
            </a:r>
          </a:p>
        </p:txBody>
      </p:sp>
      <p:graphicFrame>
        <p:nvGraphicFramePr>
          <p:cNvPr id="5" name="Chart Placeholder 4"/>
          <p:cNvGraphicFramePr>
            <a:graphicFrameLocks noGrp="1"/>
          </p:cNvGraphicFramePr>
          <p:nvPr>
            <p:ph type="chart" idx="1"/>
          </p:nvPr>
        </p:nvGraphicFramePr>
        <p:xfrm>
          <a:off x="1143000" y="1371600"/>
          <a:ext cx="7753350" cy="31432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p:nvPr>
        </p:nvSpPr>
        <p:spPr/>
        <p:txBody>
          <a:bodyPr>
            <a:normAutofit/>
          </a:bodyPr>
          <a:lstStyle/>
          <a:p>
            <a:pPr eaLnBrk="1" hangingPunct="1"/>
            <a:r>
              <a:rPr lang="en-US" altLang="x-none" sz="2900">
                <a:ea typeface="ＭＳ Ｐゴシック" charset="-128"/>
              </a:rPr>
              <a:t>3. Dividend increases may be good for stocks… but bad for bonds..</a:t>
            </a:r>
          </a:p>
        </p:txBody>
      </p:sp>
      <p:sp>
        <p:nvSpPr>
          <p:cNvPr id="48130" name="Line 3"/>
          <p:cNvSpPr>
            <a:spLocks noChangeShapeType="1"/>
          </p:cNvSpPr>
          <p:nvPr/>
        </p:nvSpPr>
        <p:spPr bwMode="auto">
          <a:xfrm flipV="1">
            <a:off x="2382838" y="2006600"/>
            <a:ext cx="0" cy="19335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1" name="Line 4"/>
          <p:cNvSpPr>
            <a:spLocks noChangeShapeType="1"/>
          </p:cNvSpPr>
          <p:nvPr/>
        </p:nvSpPr>
        <p:spPr bwMode="auto">
          <a:xfrm>
            <a:off x="2355850" y="3940175"/>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2" name="Line 5"/>
          <p:cNvSpPr>
            <a:spLocks noChangeShapeType="1"/>
          </p:cNvSpPr>
          <p:nvPr/>
        </p:nvSpPr>
        <p:spPr bwMode="auto">
          <a:xfrm>
            <a:off x="2355850" y="3559175"/>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3" name="Line 6"/>
          <p:cNvSpPr>
            <a:spLocks noChangeShapeType="1"/>
          </p:cNvSpPr>
          <p:nvPr/>
        </p:nvSpPr>
        <p:spPr bwMode="auto">
          <a:xfrm>
            <a:off x="2355850" y="31638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4" name="Line 7"/>
          <p:cNvSpPr>
            <a:spLocks noChangeShapeType="1"/>
          </p:cNvSpPr>
          <p:nvPr/>
        </p:nvSpPr>
        <p:spPr bwMode="auto">
          <a:xfrm>
            <a:off x="2355850" y="27828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5" name="Line 8"/>
          <p:cNvSpPr>
            <a:spLocks noChangeShapeType="1"/>
          </p:cNvSpPr>
          <p:nvPr/>
        </p:nvSpPr>
        <p:spPr bwMode="auto">
          <a:xfrm>
            <a:off x="2355850" y="2387600"/>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6" name="Line 9"/>
          <p:cNvSpPr>
            <a:spLocks noChangeShapeType="1"/>
          </p:cNvSpPr>
          <p:nvPr/>
        </p:nvSpPr>
        <p:spPr bwMode="auto">
          <a:xfrm>
            <a:off x="2355850" y="2006600"/>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7" name="Line 10"/>
          <p:cNvSpPr>
            <a:spLocks noChangeShapeType="1"/>
          </p:cNvSpPr>
          <p:nvPr/>
        </p:nvSpPr>
        <p:spPr bwMode="auto">
          <a:xfrm>
            <a:off x="2389188" y="2387600"/>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8" name="Line 11"/>
          <p:cNvSpPr>
            <a:spLocks noChangeShapeType="1"/>
          </p:cNvSpPr>
          <p:nvPr/>
        </p:nvSpPr>
        <p:spPr bwMode="auto">
          <a:xfrm flipV="1">
            <a:off x="238283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9" name="Line 12"/>
          <p:cNvSpPr>
            <a:spLocks noChangeShapeType="1"/>
          </p:cNvSpPr>
          <p:nvPr/>
        </p:nvSpPr>
        <p:spPr bwMode="auto">
          <a:xfrm flipV="1">
            <a:off x="25241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0" name="Line 13"/>
          <p:cNvSpPr>
            <a:spLocks noChangeShapeType="1"/>
          </p:cNvSpPr>
          <p:nvPr/>
        </p:nvSpPr>
        <p:spPr bwMode="auto">
          <a:xfrm flipV="1">
            <a:off x="26479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1" name="Line 14"/>
          <p:cNvSpPr>
            <a:spLocks noChangeShapeType="1"/>
          </p:cNvSpPr>
          <p:nvPr/>
        </p:nvSpPr>
        <p:spPr bwMode="auto">
          <a:xfrm flipV="1">
            <a:off x="27876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2" name="Line 15"/>
          <p:cNvSpPr>
            <a:spLocks noChangeShapeType="1"/>
          </p:cNvSpPr>
          <p:nvPr/>
        </p:nvSpPr>
        <p:spPr bwMode="auto">
          <a:xfrm flipV="1">
            <a:off x="290988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3" name="Line 16"/>
          <p:cNvSpPr>
            <a:spLocks noChangeShapeType="1"/>
          </p:cNvSpPr>
          <p:nvPr/>
        </p:nvSpPr>
        <p:spPr bwMode="auto">
          <a:xfrm flipV="1">
            <a:off x="30321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4" name="Line 17"/>
          <p:cNvSpPr>
            <a:spLocks noChangeShapeType="1"/>
          </p:cNvSpPr>
          <p:nvPr/>
        </p:nvSpPr>
        <p:spPr bwMode="auto">
          <a:xfrm flipV="1">
            <a:off x="317341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5" name="Line 18"/>
          <p:cNvSpPr>
            <a:spLocks noChangeShapeType="1"/>
          </p:cNvSpPr>
          <p:nvPr/>
        </p:nvSpPr>
        <p:spPr bwMode="auto">
          <a:xfrm flipV="1">
            <a:off x="329723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6" name="Line 19"/>
          <p:cNvSpPr>
            <a:spLocks noChangeShapeType="1"/>
          </p:cNvSpPr>
          <p:nvPr/>
        </p:nvSpPr>
        <p:spPr bwMode="auto">
          <a:xfrm flipV="1">
            <a:off x="34353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7" name="Line 20"/>
          <p:cNvSpPr>
            <a:spLocks noChangeShapeType="1"/>
          </p:cNvSpPr>
          <p:nvPr/>
        </p:nvSpPr>
        <p:spPr bwMode="auto">
          <a:xfrm flipV="1">
            <a:off x="355917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8" name="Line 21"/>
          <p:cNvSpPr>
            <a:spLocks noChangeShapeType="1"/>
          </p:cNvSpPr>
          <p:nvPr/>
        </p:nvSpPr>
        <p:spPr bwMode="auto">
          <a:xfrm flipV="1">
            <a:off x="370046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9" name="Line 22"/>
          <p:cNvSpPr>
            <a:spLocks noChangeShapeType="1"/>
          </p:cNvSpPr>
          <p:nvPr/>
        </p:nvSpPr>
        <p:spPr bwMode="auto">
          <a:xfrm flipV="1">
            <a:off x="382111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0" name="Line 23"/>
          <p:cNvSpPr>
            <a:spLocks noChangeShapeType="1"/>
          </p:cNvSpPr>
          <p:nvPr/>
        </p:nvSpPr>
        <p:spPr bwMode="auto">
          <a:xfrm flipV="1">
            <a:off x="396240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1" name="Line 24"/>
          <p:cNvSpPr>
            <a:spLocks noChangeShapeType="1"/>
          </p:cNvSpPr>
          <p:nvPr/>
        </p:nvSpPr>
        <p:spPr bwMode="auto">
          <a:xfrm flipV="1">
            <a:off x="40862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2" name="Line 25"/>
          <p:cNvSpPr>
            <a:spLocks noChangeShapeType="1"/>
          </p:cNvSpPr>
          <p:nvPr/>
        </p:nvSpPr>
        <p:spPr bwMode="auto">
          <a:xfrm flipV="1">
            <a:off x="422751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3" name="Line 26"/>
          <p:cNvSpPr>
            <a:spLocks noChangeShapeType="1"/>
          </p:cNvSpPr>
          <p:nvPr/>
        </p:nvSpPr>
        <p:spPr bwMode="auto">
          <a:xfrm flipV="1">
            <a:off x="434816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4" name="Line 27"/>
          <p:cNvSpPr>
            <a:spLocks noChangeShapeType="1"/>
          </p:cNvSpPr>
          <p:nvPr/>
        </p:nvSpPr>
        <p:spPr bwMode="auto">
          <a:xfrm flipV="1">
            <a:off x="44894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5" name="Line 28"/>
          <p:cNvSpPr>
            <a:spLocks noChangeShapeType="1"/>
          </p:cNvSpPr>
          <p:nvPr/>
        </p:nvSpPr>
        <p:spPr bwMode="auto">
          <a:xfrm flipV="1">
            <a:off x="461168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6" name="Line 29"/>
          <p:cNvSpPr>
            <a:spLocks noChangeShapeType="1"/>
          </p:cNvSpPr>
          <p:nvPr/>
        </p:nvSpPr>
        <p:spPr bwMode="auto">
          <a:xfrm flipV="1">
            <a:off x="475297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7" name="Line 30"/>
          <p:cNvSpPr>
            <a:spLocks noChangeShapeType="1"/>
          </p:cNvSpPr>
          <p:nvPr/>
        </p:nvSpPr>
        <p:spPr bwMode="auto">
          <a:xfrm flipV="1">
            <a:off x="48736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8" name="Line 31"/>
          <p:cNvSpPr>
            <a:spLocks noChangeShapeType="1"/>
          </p:cNvSpPr>
          <p:nvPr/>
        </p:nvSpPr>
        <p:spPr bwMode="auto">
          <a:xfrm flipV="1">
            <a:off x="501491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9" name="Line 32"/>
          <p:cNvSpPr>
            <a:spLocks noChangeShapeType="1"/>
          </p:cNvSpPr>
          <p:nvPr/>
        </p:nvSpPr>
        <p:spPr bwMode="auto">
          <a:xfrm flipV="1">
            <a:off x="513873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0" name="Line 33"/>
          <p:cNvSpPr>
            <a:spLocks noChangeShapeType="1"/>
          </p:cNvSpPr>
          <p:nvPr/>
        </p:nvSpPr>
        <p:spPr bwMode="auto">
          <a:xfrm flipV="1">
            <a:off x="52768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1" name="Line 34"/>
          <p:cNvSpPr>
            <a:spLocks noChangeShapeType="1"/>
          </p:cNvSpPr>
          <p:nvPr/>
        </p:nvSpPr>
        <p:spPr bwMode="auto">
          <a:xfrm flipV="1">
            <a:off x="540067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2" name="Line 35"/>
          <p:cNvSpPr>
            <a:spLocks noChangeShapeType="1"/>
          </p:cNvSpPr>
          <p:nvPr/>
        </p:nvSpPr>
        <p:spPr bwMode="auto">
          <a:xfrm flipV="1">
            <a:off x="554196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3" name="Line 36"/>
          <p:cNvSpPr>
            <a:spLocks noChangeShapeType="1"/>
          </p:cNvSpPr>
          <p:nvPr/>
        </p:nvSpPr>
        <p:spPr bwMode="auto">
          <a:xfrm flipV="1">
            <a:off x="566578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4" name="Line 37"/>
          <p:cNvSpPr>
            <a:spLocks noChangeShapeType="1"/>
          </p:cNvSpPr>
          <p:nvPr/>
        </p:nvSpPr>
        <p:spPr bwMode="auto">
          <a:xfrm flipV="1">
            <a:off x="578643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5" name="Line 38"/>
          <p:cNvSpPr>
            <a:spLocks noChangeShapeType="1"/>
          </p:cNvSpPr>
          <p:nvPr/>
        </p:nvSpPr>
        <p:spPr bwMode="auto">
          <a:xfrm flipV="1">
            <a:off x="59277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6" name="Line 39"/>
          <p:cNvSpPr>
            <a:spLocks noChangeShapeType="1"/>
          </p:cNvSpPr>
          <p:nvPr/>
        </p:nvSpPr>
        <p:spPr bwMode="auto">
          <a:xfrm flipV="1">
            <a:off x="604996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7" name="Line 40"/>
          <p:cNvSpPr>
            <a:spLocks noChangeShapeType="1"/>
          </p:cNvSpPr>
          <p:nvPr/>
        </p:nvSpPr>
        <p:spPr bwMode="auto">
          <a:xfrm flipV="1">
            <a:off x="61912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8" name="Line 41"/>
          <p:cNvSpPr>
            <a:spLocks noChangeShapeType="1"/>
          </p:cNvSpPr>
          <p:nvPr/>
        </p:nvSpPr>
        <p:spPr bwMode="auto">
          <a:xfrm flipV="1">
            <a:off x="631190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9" name="Line 42"/>
          <p:cNvSpPr>
            <a:spLocks noChangeShapeType="1"/>
          </p:cNvSpPr>
          <p:nvPr/>
        </p:nvSpPr>
        <p:spPr bwMode="auto">
          <a:xfrm>
            <a:off x="2389188" y="2603500"/>
            <a:ext cx="115887"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70" name="Freeform 43"/>
          <p:cNvSpPr>
            <a:spLocks/>
          </p:cNvSpPr>
          <p:nvPr/>
        </p:nvSpPr>
        <p:spPr bwMode="auto">
          <a:xfrm>
            <a:off x="2524125" y="2568575"/>
            <a:ext cx="247650" cy="133350"/>
          </a:xfrm>
          <a:custGeom>
            <a:avLst/>
            <a:gdLst>
              <a:gd name="T0" fmla="*/ 0 w 156"/>
              <a:gd name="T1" fmla="*/ 2147483647 h 112"/>
              <a:gd name="T2" fmla="*/ 2147483647 w 156"/>
              <a:gd name="T3" fmla="*/ 2147483647 h 112"/>
              <a:gd name="T4" fmla="*/ 2147483647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1" name="Freeform 44"/>
          <p:cNvSpPr>
            <a:spLocks/>
          </p:cNvSpPr>
          <p:nvPr/>
        </p:nvSpPr>
        <p:spPr bwMode="auto">
          <a:xfrm>
            <a:off x="2787650" y="2568575"/>
            <a:ext cx="369888" cy="407988"/>
          </a:xfrm>
          <a:custGeom>
            <a:avLst/>
            <a:gdLst>
              <a:gd name="T0" fmla="*/ 0 w 233"/>
              <a:gd name="T1" fmla="*/ 0 h 343"/>
              <a:gd name="T2" fmla="*/ 2147483647 w 233"/>
              <a:gd name="T3" fmla="*/ 2147483647 h 343"/>
              <a:gd name="T4" fmla="*/ 2147483647 w 233"/>
              <a:gd name="T5" fmla="*/ 2147483647 h 343"/>
              <a:gd name="T6" fmla="*/ 2147483647 w 233"/>
              <a:gd name="T7" fmla="*/ 2147483647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2" name="Freeform 45"/>
          <p:cNvSpPr>
            <a:spLocks/>
          </p:cNvSpPr>
          <p:nvPr/>
        </p:nvSpPr>
        <p:spPr bwMode="auto">
          <a:xfrm>
            <a:off x="3173413" y="2763838"/>
            <a:ext cx="246062" cy="344487"/>
          </a:xfrm>
          <a:custGeom>
            <a:avLst/>
            <a:gdLst>
              <a:gd name="T0" fmla="*/ 0 w 155"/>
              <a:gd name="T1" fmla="*/ 0 h 289"/>
              <a:gd name="T2" fmla="*/ 2147483647 w 155"/>
              <a:gd name="T3" fmla="*/ 2147483647 h 289"/>
              <a:gd name="T4" fmla="*/ 2147483647 w 155"/>
              <a:gd name="T5" fmla="*/ 2147483647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3" name="Freeform 46"/>
          <p:cNvSpPr>
            <a:spLocks/>
          </p:cNvSpPr>
          <p:nvPr/>
        </p:nvSpPr>
        <p:spPr bwMode="auto">
          <a:xfrm>
            <a:off x="3435350" y="2843213"/>
            <a:ext cx="249238" cy="265112"/>
          </a:xfrm>
          <a:custGeom>
            <a:avLst/>
            <a:gdLst>
              <a:gd name="T0" fmla="*/ 0 w 157"/>
              <a:gd name="T1" fmla="*/ 2147483647 h 223"/>
              <a:gd name="T2" fmla="*/ 2147483647 w 157"/>
              <a:gd name="T3" fmla="*/ 2147483647 h 223"/>
              <a:gd name="T4" fmla="*/ 2147483647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4" name="Freeform 47"/>
          <p:cNvSpPr>
            <a:spLocks/>
          </p:cNvSpPr>
          <p:nvPr/>
        </p:nvSpPr>
        <p:spPr bwMode="auto">
          <a:xfrm>
            <a:off x="3700463" y="2830513"/>
            <a:ext cx="246062" cy="303212"/>
          </a:xfrm>
          <a:custGeom>
            <a:avLst/>
            <a:gdLst>
              <a:gd name="T0" fmla="*/ 0 w 155"/>
              <a:gd name="T1" fmla="*/ 0 h 255"/>
              <a:gd name="T2" fmla="*/ 2147483647 w 155"/>
              <a:gd name="T3" fmla="*/ 2147483647 h 255"/>
              <a:gd name="T4" fmla="*/ 2147483647 w 155"/>
              <a:gd name="T5" fmla="*/ 2147483647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5" name="Freeform 48"/>
          <p:cNvSpPr>
            <a:spLocks/>
          </p:cNvSpPr>
          <p:nvPr/>
        </p:nvSpPr>
        <p:spPr bwMode="auto">
          <a:xfrm>
            <a:off x="3962400" y="3108325"/>
            <a:ext cx="247650" cy="25400"/>
          </a:xfrm>
          <a:custGeom>
            <a:avLst/>
            <a:gdLst>
              <a:gd name="T0" fmla="*/ 0 w 156"/>
              <a:gd name="T1" fmla="*/ 2147483647 h 22"/>
              <a:gd name="T2" fmla="*/ 2147483647 w 156"/>
              <a:gd name="T3" fmla="*/ 2147483647 h 22"/>
              <a:gd name="T4" fmla="*/ 2147483647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6" name="Line 49"/>
          <p:cNvSpPr>
            <a:spLocks noChangeShapeType="1"/>
          </p:cNvSpPr>
          <p:nvPr/>
        </p:nvSpPr>
        <p:spPr bwMode="auto">
          <a:xfrm>
            <a:off x="4240213" y="3113088"/>
            <a:ext cx="10795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77" name="Line 50"/>
          <p:cNvSpPr>
            <a:spLocks noChangeShapeType="1"/>
          </p:cNvSpPr>
          <p:nvPr/>
        </p:nvSpPr>
        <p:spPr bwMode="auto">
          <a:xfrm>
            <a:off x="4354513" y="3322638"/>
            <a:ext cx="128587" cy="1873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78" name="Freeform 51"/>
          <p:cNvSpPr>
            <a:spLocks/>
          </p:cNvSpPr>
          <p:nvPr/>
        </p:nvSpPr>
        <p:spPr bwMode="auto">
          <a:xfrm>
            <a:off x="4489450" y="3171825"/>
            <a:ext cx="247650" cy="331788"/>
          </a:xfrm>
          <a:custGeom>
            <a:avLst/>
            <a:gdLst>
              <a:gd name="T0" fmla="*/ 0 w 156"/>
              <a:gd name="T1" fmla="*/ 2147483647 h 278"/>
              <a:gd name="T2" fmla="*/ 2147483647 w 156"/>
              <a:gd name="T3" fmla="*/ 0 h 278"/>
              <a:gd name="T4" fmla="*/ 2147483647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9" name="Freeform 52"/>
          <p:cNvSpPr>
            <a:spLocks/>
          </p:cNvSpPr>
          <p:nvPr/>
        </p:nvSpPr>
        <p:spPr bwMode="auto">
          <a:xfrm>
            <a:off x="4752975" y="3171825"/>
            <a:ext cx="246063" cy="93663"/>
          </a:xfrm>
          <a:custGeom>
            <a:avLst/>
            <a:gdLst>
              <a:gd name="T0" fmla="*/ 0 w 155"/>
              <a:gd name="T1" fmla="*/ 0 h 79"/>
              <a:gd name="T2" fmla="*/ 2147483647 w 155"/>
              <a:gd name="T3" fmla="*/ 2147483647 h 79"/>
              <a:gd name="T4" fmla="*/ 2147483647 w 155"/>
              <a:gd name="T5" fmla="*/ 2147483647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0" name="Line 53"/>
          <p:cNvSpPr>
            <a:spLocks noChangeShapeType="1"/>
          </p:cNvSpPr>
          <p:nvPr/>
        </p:nvSpPr>
        <p:spPr bwMode="auto">
          <a:xfrm flipV="1">
            <a:off x="5021263" y="3270250"/>
            <a:ext cx="115887"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1" name="Line 54"/>
          <p:cNvSpPr>
            <a:spLocks noChangeShapeType="1"/>
          </p:cNvSpPr>
          <p:nvPr/>
        </p:nvSpPr>
        <p:spPr bwMode="auto">
          <a:xfrm flipV="1">
            <a:off x="5145088" y="3198813"/>
            <a:ext cx="125412"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2" name="Freeform 55"/>
          <p:cNvSpPr>
            <a:spLocks/>
          </p:cNvSpPr>
          <p:nvPr/>
        </p:nvSpPr>
        <p:spPr bwMode="auto">
          <a:xfrm>
            <a:off x="5276850" y="3198813"/>
            <a:ext cx="249238" cy="382587"/>
          </a:xfrm>
          <a:custGeom>
            <a:avLst/>
            <a:gdLst>
              <a:gd name="T0" fmla="*/ 0 w 157"/>
              <a:gd name="T1" fmla="*/ 0 h 321"/>
              <a:gd name="T2" fmla="*/ 2147483647 w 157"/>
              <a:gd name="T3" fmla="*/ 2147483647 h 321"/>
              <a:gd name="T4" fmla="*/ 2147483647 w 157"/>
              <a:gd name="T5" fmla="*/ 2147483647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3" name="Line 56"/>
          <p:cNvSpPr>
            <a:spLocks noChangeShapeType="1"/>
          </p:cNvSpPr>
          <p:nvPr/>
        </p:nvSpPr>
        <p:spPr bwMode="auto">
          <a:xfrm>
            <a:off x="5548313" y="3584575"/>
            <a:ext cx="128587" cy="161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4" name="Freeform 57"/>
          <p:cNvSpPr>
            <a:spLocks/>
          </p:cNvSpPr>
          <p:nvPr/>
        </p:nvSpPr>
        <p:spPr bwMode="auto">
          <a:xfrm>
            <a:off x="5665788" y="3660775"/>
            <a:ext cx="246062" cy="146050"/>
          </a:xfrm>
          <a:custGeom>
            <a:avLst/>
            <a:gdLst>
              <a:gd name="T0" fmla="*/ 0 w 155"/>
              <a:gd name="T1" fmla="*/ 2147483647 h 123"/>
              <a:gd name="T2" fmla="*/ 2147483647 w 155"/>
              <a:gd name="T3" fmla="*/ 0 h 123"/>
              <a:gd name="T4" fmla="*/ 2147483647 w 155"/>
              <a:gd name="T5" fmla="*/ 2147483647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5" name="Freeform 58"/>
          <p:cNvSpPr>
            <a:spLocks/>
          </p:cNvSpPr>
          <p:nvPr/>
        </p:nvSpPr>
        <p:spPr bwMode="auto">
          <a:xfrm>
            <a:off x="5927725" y="3541713"/>
            <a:ext cx="247650" cy="395287"/>
          </a:xfrm>
          <a:custGeom>
            <a:avLst/>
            <a:gdLst>
              <a:gd name="T0" fmla="*/ 0 w 156"/>
              <a:gd name="T1" fmla="*/ 2147483647 h 332"/>
              <a:gd name="T2" fmla="*/ 2147483647 w 156"/>
              <a:gd name="T3" fmla="*/ 2147483647 h 332"/>
              <a:gd name="T4" fmla="*/ 2147483647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6" name="Line 59"/>
          <p:cNvSpPr>
            <a:spLocks noChangeShapeType="1"/>
          </p:cNvSpPr>
          <p:nvPr/>
        </p:nvSpPr>
        <p:spPr bwMode="auto">
          <a:xfrm>
            <a:off x="6197600" y="3532188"/>
            <a:ext cx="125413"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7" name="Line 60"/>
          <p:cNvSpPr>
            <a:spLocks noChangeShapeType="1"/>
          </p:cNvSpPr>
          <p:nvPr/>
        </p:nvSpPr>
        <p:spPr bwMode="auto">
          <a:xfrm>
            <a:off x="2389188" y="2454275"/>
            <a:ext cx="128587" cy="555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8" name="Freeform 61"/>
          <p:cNvSpPr>
            <a:spLocks/>
          </p:cNvSpPr>
          <p:nvPr/>
        </p:nvSpPr>
        <p:spPr bwMode="auto">
          <a:xfrm>
            <a:off x="2524125" y="2514600"/>
            <a:ext cx="247650" cy="26988"/>
          </a:xfrm>
          <a:custGeom>
            <a:avLst/>
            <a:gdLst>
              <a:gd name="T0" fmla="*/ 0 w 156"/>
              <a:gd name="T1" fmla="*/ 0 h 23"/>
              <a:gd name="T2" fmla="*/ 2147483647 w 156"/>
              <a:gd name="T3" fmla="*/ 2147483647 h 23"/>
              <a:gd name="T4" fmla="*/ 2147483647 w 156"/>
              <a:gd name="T5" fmla="*/ 2147483647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9" name="Freeform 62"/>
          <p:cNvSpPr>
            <a:spLocks/>
          </p:cNvSpPr>
          <p:nvPr/>
        </p:nvSpPr>
        <p:spPr bwMode="auto">
          <a:xfrm>
            <a:off x="2787650" y="2370138"/>
            <a:ext cx="246063" cy="158750"/>
          </a:xfrm>
          <a:custGeom>
            <a:avLst/>
            <a:gdLst>
              <a:gd name="T0" fmla="*/ 0 w 155"/>
              <a:gd name="T1" fmla="*/ 2147483647 h 134"/>
              <a:gd name="T2" fmla="*/ 2147483647 w 155"/>
              <a:gd name="T3" fmla="*/ 0 h 134"/>
              <a:gd name="T4" fmla="*/ 2147483647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90" name="Line 63"/>
          <p:cNvSpPr>
            <a:spLocks noChangeShapeType="1"/>
          </p:cNvSpPr>
          <p:nvPr/>
        </p:nvSpPr>
        <p:spPr bwMode="auto">
          <a:xfrm>
            <a:off x="3038475" y="2360613"/>
            <a:ext cx="128588" cy="825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1" name="Freeform 64"/>
          <p:cNvSpPr>
            <a:spLocks/>
          </p:cNvSpPr>
          <p:nvPr/>
        </p:nvSpPr>
        <p:spPr bwMode="auto">
          <a:xfrm>
            <a:off x="3173413" y="2449513"/>
            <a:ext cx="246062" cy="1587"/>
          </a:xfrm>
          <a:custGeom>
            <a:avLst/>
            <a:gdLst>
              <a:gd name="T0" fmla="*/ 0 w 155"/>
              <a:gd name="T1" fmla="*/ 0 h 1"/>
              <a:gd name="T2" fmla="*/ 2147483647 w 155"/>
              <a:gd name="T3" fmla="*/ 0 h 1"/>
              <a:gd name="T4" fmla="*/ 2147483647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92" name="Freeform 65"/>
          <p:cNvSpPr>
            <a:spLocks/>
          </p:cNvSpPr>
          <p:nvPr/>
        </p:nvSpPr>
        <p:spPr bwMode="auto">
          <a:xfrm>
            <a:off x="3435350" y="2185988"/>
            <a:ext cx="249238" cy="265112"/>
          </a:xfrm>
          <a:custGeom>
            <a:avLst/>
            <a:gdLst>
              <a:gd name="T0" fmla="*/ 0 w 157"/>
              <a:gd name="T1" fmla="*/ 2147483647 h 222"/>
              <a:gd name="T2" fmla="*/ 2147483647 w 157"/>
              <a:gd name="T3" fmla="*/ 0 h 222"/>
              <a:gd name="T4" fmla="*/ 2147483647 w 157"/>
              <a:gd name="T5" fmla="*/ 2147483647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93" name="Freeform 66"/>
          <p:cNvSpPr>
            <a:spLocks/>
          </p:cNvSpPr>
          <p:nvPr/>
        </p:nvSpPr>
        <p:spPr bwMode="auto">
          <a:xfrm>
            <a:off x="3700463" y="2420938"/>
            <a:ext cx="246062" cy="82550"/>
          </a:xfrm>
          <a:custGeom>
            <a:avLst/>
            <a:gdLst>
              <a:gd name="T0" fmla="*/ 0 w 155"/>
              <a:gd name="T1" fmla="*/ 2147483647 h 68"/>
              <a:gd name="T2" fmla="*/ 2147483647 w 155"/>
              <a:gd name="T3" fmla="*/ 2147483647 h 68"/>
              <a:gd name="T4" fmla="*/ 2147483647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94" name="Line 67"/>
          <p:cNvSpPr>
            <a:spLocks noChangeShapeType="1"/>
          </p:cNvSpPr>
          <p:nvPr/>
        </p:nvSpPr>
        <p:spPr bwMode="auto">
          <a:xfrm flipV="1">
            <a:off x="3968750" y="2265363"/>
            <a:ext cx="128588" cy="1698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5" name="Line 68"/>
          <p:cNvSpPr>
            <a:spLocks noChangeShapeType="1"/>
          </p:cNvSpPr>
          <p:nvPr/>
        </p:nvSpPr>
        <p:spPr bwMode="auto">
          <a:xfrm>
            <a:off x="4092575" y="2255838"/>
            <a:ext cx="127000"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6" name="Line 69"/>
          <p:cNvSpPr>
            <a:spLocks noChangeShapeType="1"/>
          </p:cNvSpPr>
          <p:nvPr/>
        </p:nvSpPr>
        <p:spPr bwMode="auto">
          <a:xfrm>
            <a:off x="4233863" y="2360613"/>
            <a:ext cx="125412" cy="428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7" name="Line 70"/>
          <p:cNvSpPr>
            <a:spLocks noChangeShapeType="1"/>
          </p:cNvSpPr>
          <p:nvPr/>
        </p:nvSpPr>
        <p:spPr bwMode="auto">
          <a:xfrm flipV="1">
            <a:off x="4354513" y="2292350"/>
            <a:ext cx="128587" cy="1301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8" name="Line 71"/>
          <p:cNvSpPr>
            <a:spLocks noChangeShapeType="1"/>
          </p:cNvSpPr>
          <p:nvPr/>
        </p:nvSpPr>
        <p:spPr bwMode="auto">
          <a:xfrm>
            <a:off x="4495800" y="2289175"/>
            <a:ext cx="114300" cy="31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9" name="Line 72"/>
          <p:cNvSpPr>
            <a:spLocks noChangeShapeType="1"/>
          </p:cNvSpPr>
          <p:nvPr/>
        </p:nvSpPr>
        <p:spPr bwMode="auto">
          <a:xfrm flipV="1">
            <a:off x="4618038" y="2284413"/>
            <a:ext cx="115887" cy="254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200" name="Line 73"/>
          <p:cNvSpPr>
            <a:spLocks noChangeShapeType="1"/>
          </p:cNvSpPr>
          <p:nvPr/>
        </p:nvSpPr>
        <p:spPr bwMode="auto">
          <a:xfrm>
            <a:off x="4759325" y="2270125"/>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201" name="Line 74"/>
          <p:cNvSpPr>
            <a:spLocks noChangeShapeType="1"/>
          </p:cNvSpPr>
          <p:nvPr/>
        </p:nvSpPr>
        <p:spPr bwMode="auto">
          <a:xfrm flipV="1">
            <a:off x="4879975" y="2255838"/>
            <a:ext cx="115888" cy="285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202" name="Freeform 75"/>
          <p:cNvSpPr>
            <a:spLocks/>
          </p:cNvSpPr>
          <p:nvPr/>
        </p:nvSpPr>
        <p:spPr bwMode="auto">
          <a:xfrm>
            <a:off x="5014913" y="2251075"/>
            <a:ext cx="246062" cy="68263"/>
          </a:xfrm>
          <a:custGeom>
            <a:avLst/>
            <a:gdLst>
              <a:gd name="T0" fmla="*/ 0 w 155"/>
              <a:gd name="T1" fmla="*/ 0 h 57"/>
              <a:gd name="T2" fmla="*/ 2147483647 w 155"/>
              <a:gd name="T3" fmla="*/ 2147483647 h 57"/>
              <a:gd name="T4" fmla="*/ 2147483647 w 155"/>
              <a:gd name="T5" fmla="*/ 2147483647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203" name="Freeform 76"/>
          <p:cNvSpPr>
            <a:spLocks/>
          </p:cNvSpPr>
          <p:nvPr/>
        </p:nvSpPr>
        <p:spPr bwMode="auto">
          <a:xfrm>
            <a:off x="5276850" y="2106613"/>
            <a:ext cx="249238" cy="212725"/>
          </a:xfrm>
          <a:custGeom>
            <a:avLst/>
            <a:gdLst>
              <a:gd name="T0" fmla="*/ 0 w 157"/>
              <a:gd name="T1" fmla="*/ 2147483647 h 179"/>
              <a:gd name="T2" fmla="*/ 2147483647 w 157"/>
              <a:gd name="T3" fmla="*/ 2147483647 h 179"/>
              <a:gd name="T4" fmla="*/ 2147483647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204" name="Line 77"/>
          <p:cNvSpPr>
            <a:spLocks noChangeShapeType="1"/>
          </p:cNvSpPr>
          <p:nvPr/>
        </p:nvSpPr>
        <p:spPr bwMode="auto">
          <a:xfrm>
            <a:off x="5548313" y="2097088"/>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205" name="Freeform 78"/>
          <p:cNvSpPr>
            <a:spLocks/>
          </p:cNvSpPr>
          <p:nvPr/>
        </p:nvSpPr>
        <p:spPr bwMode="auto">
          <a:xfrm>
            <a:off x="5665788" y="2106613"/>
            <a:ext cx="246062" cy="344487"/>
          </a:xfrm>
          <a:custGeom>
            <a:avLst/>
            <a:gdLst>
              <a:gd name="T0" fmla="*/ 0 w 155"/>
              <a:gd name="T1" fmla="*/ 0 h 289"/>
              <a:gd name="T2" fmla="*/ 2147483647 w 155"/>
              <a:gd name="T3" fmla="*/ 0 h 289"/>
              <a:gd name="T4" fmla="*/ 2147483647 w 155"/>
              <a:gd name="T5" fmla="*/ 2147483647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206" name="Freeform 79"/>
          <p:cNvSpPr>
            <a:spLocks/>
          </p:cNvSpPr>
          <p:nvPr/>
        </p:nvSpPr>
        <p:spPr bwMode="auto">
          <a:xfrm>
            <a:off x="5927725" y="2173288"/>
            <a:ext cx="247650" cy="290512"/>
          </a:xfrm>
          <a:custGeom>
            <a:avLst/>
            <a:gdLst>
              <a:gd name="T0" fmla="*/ 0 w 156"/>
              <a:gd name="T1" fmla="*/ 2147483647 h 244"/>
              <a:gd name="T2" fmla="*/ 2147483647 w 156"/>
              <a:gd name="T3" fmla="*/ 2147483647 h 244"/>
              <a:gd name="T4" fmla="*/ 2147483647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207" name="Line 80"/>
          <p:cNvSpPr>
            <a:spLocks noChangeShapeType="1"/>
          </p:cNvSpPr>
          <p:nvPr/>
        </p:nvSpPr>
        <p:spPr bwMode="auto">
          <a:xfrm flipV="1">
            <a:off x="6197600" y="2014538"/>
            <a:ext cx="125413" cy="1587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8208"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255428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09"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255428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0"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2581275"/>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1"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2581275"/>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2"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2659063"/>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3"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2659063"/>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4"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2514600"/>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5"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2514600"/>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6"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29352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7"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29352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8"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2724150"/>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9"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2724150"/>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0"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2713038"/>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1"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2713038"/>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2"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2949575"/>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3"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2949575"/>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4"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3055938"/>
            <a:ext cx="128588" cy="9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5"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3055938"/>
            <a:ext cx="128588" cy="9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6"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284321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7"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284321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8"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27781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9"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27781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0"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30940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1"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30940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2"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30940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3"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30940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4"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3094038"/>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5"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3094038"/>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6"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68638"/>
            <a:ext cx="127000" cy="9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7"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68638"/>
            <a:ext cx="127000" cy="9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8"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26548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9"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26548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0"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3463925"/>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1"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3463925"/>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2"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31194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3"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31194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4"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3119438"/>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5"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3119438"/>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6"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3159125"/>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7"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3159125"/>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8"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3225800"/>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9"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3225800"/>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0"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198813"/>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1"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198813"/>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2"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314483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3"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314483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4"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3422650"/>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5"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3422650"/>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6"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3541713"/>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7"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3541713"/>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8"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369887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9"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369887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0"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3606800"/>
            <a:ext cx="125412"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1"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3606800"/>
            <a:ext cx="125412"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2"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75126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3"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75126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4"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38830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5"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38830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6"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3476625"/>
            <a:ext cx="125413"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7"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3476625"/>
            <a:ext cx="125413"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8"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3554413"/>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9"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3554413"/>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0"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240823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1"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240823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2"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2462213"/>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3"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2462213"/>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4"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2487613"/>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5"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2487613"/>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6"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2474913"/>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7"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2474913"/>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8"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2317750"/>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9"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2317750"/>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0"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2317750"/>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1"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2317750"/>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2"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239553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3"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239553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4"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2395538"/>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5"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2395538"/>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6"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24082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7"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24082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8"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146300"/>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9"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146300"/>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0"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23955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1"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23955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2"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2462213"/>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3"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2462213"/>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4"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23701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5"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23701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6"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21138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7"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21138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8"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23177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9"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23177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0"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2355850"/>
            <a:ext cx="127000"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1"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2355850"/>
            <a:ext cx="127000"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2"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225675"/>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3"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225675"/>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4"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2251075"/>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5"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2251075"/>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6"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225675"/>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7"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225675"/>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8"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238375"/>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9"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238375"/>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0"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1986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1"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1986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2"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2251075"/>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3"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2251075"/>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4"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22796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5"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22796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6"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1859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7"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1859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8"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0542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9"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0542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0"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0542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1"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0542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2"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066925"/>
            <a:ext cx="125412"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3"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066925"/>
            <a:ext cx="125412"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4"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242093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5"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242093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6"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18598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7"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18598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8"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119313"/>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9"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119313"/>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30"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196056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31"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196056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8332" name="Rectangle 205"/>
          <p:cNvSpPr>
            <a:spLocks noChangeArrowheads="1"/>
          </p:cNvSpPr>
          <p:nvPr/>
        </p:nvSpPr>
        <p:spPr bwMode="auto">
          <a:xfrm>
            <a:off x="2014538" y="3857625"/>
            <a:ext cx="252412"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33" name="Rectangle 206"/>
          <p:cNvSpPr>
            <a:spLocks noChangeArrowheads="1"/>
          </p:cNvSpPr>
          <p:nvPr/>
        </p:nvSpPr>
        <p:spPr bwMode="auto">
          <a:xfrm>
            <a:off x="1936750" y="3830638"/>
            <a:ext cx="369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-2</a:t>
            </a:r>
          </a:p>
        </p:txBody>
      </p:sp>
      <p:sp>
        <p:nvSpPr>
          <p:cNvPr id="48334" name="Rectangle 207"/>
          <p:cNvSpPr>
            <a:spLocks noChangeArrowheads="1"/>
          </p:cNvSpPr>
          <p:nvPr/>
        </p:nvSpPr>
        <p:spPr bwMode="auto">
          <a:xfrm>
            <a:off x="1841500" y="3476625"/>
            <a:ext cx="425450"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35" name="Rectangle 208"/>
          <p:cNvSpPr>
            <a:spLocks noChangeArrowheads="1"/>
          </p:cNvSpPr>
          <p:nvPr/>
        </p:nvSpPr>
        <p:spPr bwMode="auto">
          <a:xfrm>
            <a:off x="1762125" y="3449638"/>
            <a:ext cx="544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-1.5</a:t>
            </a:r>
          </a:p>
        </p:txBody>
      </p:sp>
      <p:sp>
        <p:nvSpPr>
          <p:cNvPr id="48336" name="Rectangle 209"/>
          <p:cNvSpPr>
            <a:spLocks noChangeArrowheads="1"/>
          </p:cNvSpPr>
          <p:nvPr/>
        </p:nvSpPr>
        <p:spPr bwMode="auto">
          <a:xfrm>
            <a:off x="2014538" y="3081338"/>
            <a:ext cx="252412"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37" name="Rectangle 210"/>
          <p:cNvSpPr>
            <a:spLocks noChangeArrowheads="1"/>
          </p:cNvSpPr>
          <p:nvPr/>
        </p:nvSpPr>
        <p:spPr bwMode="auto">
          <a:xfrm>
            <a:off x="1935163" y="3054350"/>
            <a:ext cx="369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a:t>
            </a:r>
          </a:p>
        </p:txBody>
      </p:sp>
      <p:sp>
        <p:nvSpPr>
          <p:cNvPr id="48338" name="Rectangle 211"/>
          <p:cNvSpPr>
            <a:spLocks noChangeArrowheads="1"/>
          </p:cNvSpPr>
          <p:nvPr/>
        </p:nvSpPr>
        <p:spPr bwMode="auto">
          <a:xfrm>
            <a:off x="1841500" y="2700338"/>
            <a:ext cx="425450"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39" name="Rectangle 212"/>
          <p:cNvSpPr>
            <a:spLocks noChangeArrowheads="1"/>
          </p:cNvSpPr>
          <p:nvPr/>
        </p:nvSpPr>
        <p:spPr bwMode="auto">
          <a:xfrm>
            <a:off x="1762125" y="2671763"/>
            <a:ext cx="544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-0.5</a:t>
            </a:r>
          </a:p>
        </p:txBody>
      </p:sp>
      <p:sp>
        <p:nvSpPr>
          <p:cNvPr id="48340" name="Rectangle 213"/>
          <p:cNvSpPr>
            <a:spLocks noChangeArrowheads="1"/>
          </p:cNvSpPr>
          <p:nvPr/>
        </p:nvSpPr>
        <p:spPr bwMode="auto">
          <a:xfrm>
            <a:off x="2138363" y="2305050"/>
            <a:ext cx="128587"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1" name="Rectangle 214"/>
          <p:cNvSpPr>
            <a:spLocks noChangeArrowheads="1"/>
          </p:cNvSpPr>
          <p:nvPr/>
        </p:nvSpPr>
        <p:spPr bwMode="auto">
          <a:xfrm>
            <a:off x="2060575" y="227806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0</a:t>
            </a:r>
          </a:p>
        </p:txBody>
      </p:sp>
      <p:sp>
        <p:nvSpPr>
          <p:cNvPr id="48342" name="Rectangle 215"/>
          <p:cNvSpPr>
            <a:spLocks noChangeArrowheads="1"/>
          </p:cNvSpPr>
          <p:nvPr/>
        </p:nvSpPr>
        <p:spPr bwMode="auto">
          <a:xfrm>
            <a:off x="1962150" y="1922463"/>
            <a:ext cx="3048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3" name="Rectangle 216"/>
          <p:cNvSpPr>
            <a:spLocks noChangeArrowheads="1"/>
          </p:cNvSpPr>
          <p:nvPr/>
        </p:nvSpPr>
        <p:spPr bwMode="auto">
          <a:xfrm>
            <a:off x="1882775" y="1895475"/>
            <a:ext cx="476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0.5</a:t>
            </a:r>
          </a:p>
        </p:txBody>
      </p:sp>
      <p:sp>
        <p:nvSpPr>
          <p:cNvPr id="48344" name="Rectangle 217"/>
          <p:cNvSpPr>
            <a:spLocks noChangeArrowheads="1"/>
          </p:cNvSpPr>
          <p:nvPr/>
        </p:nvSpPr>
        <p:spPr bwMode="auto">
          <a:xfrm>
            <a:off x="2262188" y="2474913"/>
            <a:ext cx="249237"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5" name="Rectangle 218"/>
          <p:cNvSpPr>
            <a:spLocks noChangeArrowheads="1"/>
          </p:cNvSpPr>
          <p:nvPr/>
        </p:nvSpPr>
        <p:spPr bwMode="auto">
          <a:xfrm>
            <a:off x="2182813" y="2449513"/>
            <a:ext cx="384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t:-</a:t>
            </a:r>
          </a:p>
        </p:txBody>
      </p:sp>
      <p:sp>
        <p:nvSpPr>
          <p:cNvPr id="48346" name="Rectangle 219"/>
          <p:cNvSpPr>
            <a:spLocks noChangeArrowheads="1"/>
          </p:cNvSpPr>
          <p:nvPr/>
        </p:nvSpPr>
        <p:spPr bwMode="auto">
          <a:xfrm>
            <a:off x="2262188" y="2646363"/>
            <a:ext cx="249237"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7" name="Rectangle 220"/>
          <p:cNvSpPr>
            <a:spLocks noChangeArrowheads="1"/>
          </p:cNvSpPr>
          <p:nvPr/>
        </p:nvSpPr>
        <p:spPr bwMode="auto">
          <a:xfrm>
            <a:off x="2184400" y="2619375"/>
            <a:ext cx="422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15</a:t>
            </a:r>
          </a:p>
        </p:txBody>
      </p:sp>
      <p:sp>
        <p:nvSpPr>
          <p:cNvPr id="48348" name="Rectangle 221"/>
          <p:cNvSpPr>
            <a:spLocks noChangeArrowheads="1"/>
          </p:cNvSpPr>
          <p:nvPr/>
        </p:nvSpPr>
        <p:spPr bwMode="auto">
          <a:xfrm>
            <a:off x="2593975" y="2474913"/>
            <a:ext cx="37306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9" name="Rectangle 222"/>
          <p:cNvSpPr>
            <a:spLocks noChangeArrowheads="1"/>
          </p:cNvSpPr>
          <p:nvPr/>
        </p:nvSpPr>
        <p:spPr bwMode="auto">
          <a:xfrm>
            <a:off x="2514600" y="2449513"/>
            <a:ext cx="4905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-12</a:t>
            </a:r>
          </a:p>
        </p:txBody>
      </p:sp>
      <p:sp>
        <p:nvSpPr>
          <p:cNvPr id="48350" name="Rectangle 223"/>
          <p:cNvSpPr>
            <a:spLocks noChangeArrowheads="1"/>
          </p:cNvSpPr>
          <p:nvPr/>
        </p:nvSpPr>
        <p:spPr bwMode="auto">
          <a:xfrm>
            <a:off x="3032125" y="2474913"/>
            <a:ext cx="25241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1" name="Rectangle 224"/>
          <p:cNvSpPr>
            <a:spLocks noChangeArrowheads="1"/>
          </p:cNvSpPr>
          <p:nvPr/>
        </p:nvSpPr>
        <p:spPr bwMode="auto">
          <a:xfrm>
            <a:off x="2954338" y="2449513"/>
            <a:ext cx="369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-9</a:t>
            </a:r>
          </a:p>
        </p:txBody>
      </p:sp>
      <p:sp>
        <p:nvSpPr>
          <p:cNvPr id="48352" name="Rectangle 225"/>
          <p:cNvSpPr>
            <a:spLocks noChangeArrowheads="1"/>
          </p:cNvSpPr>
          <p:nvPr/>
        </p:nvSpPr>
        <p:spPr bwMode="auto">
          <a:xfrm>
            <a:off x="3435350" y="2474913"/>
            <a:ext cx="25241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3" name="Rectangle 226"/>
          <p:cNvSpPr>
            <a:spLocks noChangeArrowheads="1"/>
          </p:cNvSpPr>
          <p:nvPr/>
        </p:nvSpPr>
        <p:spPr bwMode="auto">
          <a:xfrm>
            <a:off x="3357563" y="2449513"/>
            <a:ext cx="369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-6</a:t>
            </a:r>
          </a:p>
        </p:txBody>
      </p:sp>
      <p:sp>
        <p:nvSpPr>
          <p:cNvPr id="48354" name="Rectangle 227"/>
          <p:cNvSpPr>
            <a:spLocks noChangeArrowheads="1"/>
          </p:cNvSpPr>
          <p:nvPr/>
        </p:nvSpPr>
        <p:spPr bwMode="auto">
          <a:xfrm>
            <a:off x="3821113" y="2474913"/>
            <a:ext cx="252412"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5" name="Rectangle 228"/>
          <p:cNvSpPr>
            <a:spLocks noChangeArrowheads="1"/>
          </p:cNvSpPr>
          <p:nvPr/>
        </p:nvSpPr>
        <p:spPr bwMode="auto">
          <a:xfrm>
            <a:off x="3743325" y="2449513"/>
            <a:ext cx="369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-3</a:t>
            </a:r>
          </a:p>
        </p:txBody>
      </p:sp>
      <p:sp>
        <p:nvSpPr>
          <p:cNvPr id="48356" name="Rectangle 229"/>
          <p:cNvSpPr>
            <a:spLocks noChangeArrowheads="1"/>
          </p:cNvSpPr>
          <p:nvPr/>
        </p:nvSpPr>
        <p:spPr bwMode="auto">
          <a:xfrm>
            <a:off x="4279900" y="2474913"/>
            <a:ext cx="12541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7" name="Rectangle 230"/>
          <p:cNvSpPr>
            <a:spLocks noChangeArrowheads="1"/>
          </p:cNvSpPr>
          <p:nvPr/>
        </p:nvSpPr>
        <p:spPr bwMode="auto">
          <a:xfrm>
            <a:off x="4197350" y="244951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0</a:t>
            </a:r>
          </a:p>
        </p:txBody>
      </p:sp>
      <p:sp>
        <p:nvSpPr>
          <p:cNvPr id="48358" name="Rectangle 231"/>
          <p:cNvSpPr>
            <a:spLocks noChangeArrowheads="1"/>
          </p:cNvSpPr>
          <p:nvPr/>
        </p:nvSpPr>
        <p:spPr bwMode="auto">
          <a:xfrm>
            <a:off x="4683125" y="2474913"/>
            <a:ext cx="12541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9" name="Rectangle 232"/>
          <p:cNvSpPr>
            <a:spLocks noChangeArrowheads="1"/>
          </p:cNvSpPr>
          <p:nvPr/>
        </p:nvSpPr>
        <p:spPr bwMode="auto">
          <a:xfrm>
            <a:off x="4603750" y="244951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3</a:t>
            </a:r>
          </a:p>
        </p:txBody>
      </p:sp>
      <p:sp>
        <p:nvSpPr>
          <p:cNvPr id="48360" name="Rectangle 233"/>
          <p:cNvSpPr>
            <a:spLocks noChangeArrowheads="1"/>
          </p:cNvSpPr>
          <p:nvPr/>
        </p:nvSpPr>
        <p:spPr bwMode="auto">
          <a:xfrm>
            <a:off x="5068888" y="2474913"/>
            <a:ext cx="1270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1" name="Rectangle 234"/>
          <p:cNvSpPr>
            <a:spLocks noChangeArrowheads="1"/>
          </p:cNvSpPr>
          <p:nvPr/>
        </p:nvSpPr>
        <p:spPr bwMode="auto">
          <a:xfrm>
            <a:off x="4989513" y="244951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6</a:t>
            </a:r>
          </a:p>
        </p:txBody>
      </p:sp>
      <p:sp>
        <p:nvSpPr>
          <p:cNvPr id="48362" name="Rectangle 235"/>
          <p:cNvSpPr>
            <a:spLocks noChangeArrowheads="1"/>
          </p:cNvSpPr>
          <p:nvPr/>
        </p:nvSpPr>
        <p:spPr bwMode="auto">
          <a:xfrm>
            <a:off x="5470525" y="2474913"/>
            <a:ext cx="128588"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3" name="Rectangle 236"/>
          <p:cNvSpPr>
            <a:spLocks noChangeArrowheads="1"/>
          </p:cNvSpPr>
          <p:nvPr/>
        </p:nvSpPr>
        <p:spPr bwMode="auto">
          <a:xfrm>
            <a:off x="5392738" y="244951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9</a:t>
            </a:r>
          </a:p>
        </p:txBody>
      </p:sp>
      <p:sp>
        <p:nvSpPr>
          <p:cNvPr id="48364" name="Rectangle 237"/>
          <p:cNvSpPr>
            <a:spLocks noChangeArrowheads="1"/>
          </p:cNvSpPr>
          <p:nvPr/>
        </p:nvSpPr>
        <p:spPr bwMode="auto">
          <a:xfrm>
            <a:off x="5786438" y="2474913"/>
            <a:ext cx="250825"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5" name="Rectangle 238"/>
          <p:cNvSpPr>
            <a:spLocks noChangeArrowheads="1"/>
          </p:cNvSpPr>
          <p:nvPr/>
        </p:nvSpPr>
        <p:spPr bwMode="auto">
          <a:xfrm>
            <a:off x="5707063" y="2449513"/>
            <a:ext cx="422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12</a:t>
            </a:r>
          </a:p>
        </p:txBody>
      </p:sp>
      <p:sp>
        <p:nvSpPr>
          <p:cNvPr id="48366" name="Rectangle 239"/>
          <p:cNvSpPr>
            <a:spLocks noChangeArrowheads="1"/>
          </p:cNvSpPr>
          <p:nvPr/>
        </p:nvSpPr>
        <p:spPr bwMode="auto">
          <a:xfrm>
            <a:off x="6191250" y="2474913"/>
            <a:ext cx="249238"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7" name="Rectangle 240"/>
          <p:cNvSpPr>
            <a:spLocks noChangeArrowheads="1"/>
          </p:cNvSpPr>
          <p:nvPr/>
        </p:nvSpPr>
        <p:spPr bwMode="auto">
          <a:xfrm>
            <a:off x="6113463" y="2449513"/>
            <a:ext cx="422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15</a:t>
            </a:r>
          </a:p>
        </p:txBody>
      </p:sp>
      <p:sp>
        <p:nvSpPr>
          <p:cNvPr id="48368" name="Rectangle 241"/>
          <p:cNvSpPr>
            <a:spLocks noChangeArrowheads="1"/>
          </p:cNvSpPr>
          <p:nvPr/>
        </p:nvSpPr>
        <p:spPr bwMode="auto">
          <a:xfrm>
            <a:off x="6635750" y="2665413"/>
            <a:ext cx="1974850" cy="6111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9" name="Rectangle 242"/>
          <p:cNvSpPr>
            <a:spLocks noChangeArrowheads="1"/>
          </p:cNvSpPr>
          <p:nvPr/>
        </p:nvSpPr>
        <p:spPr bwMode="auto">
          <a:xfrm>
            <a:off x="6732588" y="2736850"/>
            <a:ext cx="15843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70" name="Line 243"/>
          <p:cNvSpPr>
            <a:spLocks noChangeShapeType="1"/>
          </p:cNvSpPr>
          <p:nvPr/>
        </p:nvSpPr>
        <p:spPr bwMode="auto">
          <a:xfrm>
            <a:off x="6757988" y="2820988"/>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8371"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27638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72"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27638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8373" name="Rectangle 246"/>
          <p:cNvSpPr>
            <a:spLocks noChangeArrowheads="1"/>
          </p:cNvSpPr>
          <p:nvPr/>
        </p:nvSpPr>
        <p:spPr bwMode="auto">
          <a:xfrm>
            <a:off x="6989763" y="2725738"/>
            <a:ext cx="13160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CAR (Div Up)</a:t>
            </a:r>
          </a:p>
        </p:txBody>
      </p:sp>
      <p:sp>
        <p:nvSpPr>
          <p:cNvPr id="48374" name="Rectangle 247"/>
          <p:cNvSpPr>
            <a:spLocks noChangeArrowheads="1"/>
          </p:cNvSpPr>
          <p:nvPr/>
        </p:nvSpPr>
        <p:spPr bwMode="auto">
          <a:xfrm>
            <a:off x="6732588" y="3016250"/>
            <a:ext cx="1779587"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75" name="Line 248"/>
          <p:cNvSpPr>
            <a:spLocks noChangeShapeType="1"/>
          </p:cNvSpPr>
          <p:nvPr/>
        </p:nvSpPr>
        <p:spPr bwMode="auto">
          <a:xfrm>
            <a:off x="6757988" y="3098800"/>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8376"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30416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77"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30416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8378" name="Rectangle 251"/>
          <p:cNvSpPr>
            <a:spLocks noChangeArrowheads="1"/>
          </p:cNvSpPr>
          <p:nvPr/>
        </p:nvSpPr>
        <p:spPr bwMode="auto">
          <a:xfrm>
            <a:off x="6989763" y="3000375"/>
            <a:ext cx="1550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CAR (Div down)</a:t>
            </a:r>
          </a:p>
        </p:txBody>
      </p:sp>
      <p:sp>
        <p:nvSpPr>
          <p:cNvPr id="48379" name="Rectangle 252"/>
          <p:cNvSpPr>
            <a:spLocks noChangeArrowheads="1"/>
          </p:cNvSpPr>
          <p:nvPr/>
        </p:nvSpPr>
        <p:spPr bwMode="auto">
          <a:xfrm>
            <a:off x="1454150" y="1516063"/>
            <a:ext cx="5775325"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i="1"/>
          </a:p>
        </p:txBody>
      </p:sp>
      <p:sp>
        <p:nvSpPr>
          <p:cNvPr id="48380" name="Rectangle 253"/>
          <p:cNvSpPr>
            <a:spLocks noChangeArrowheads="1"/>
          </p:cNvSpPr>
          <p:nvPr/>
        </p:nvSpPr>
        <p:spPr bwMode="auto">
          <a:xfrm>
            <a:off x="1373188" y="14874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i="1">
                <a:latin typeface="Geneva" charset="0"/>
              </a:rPr>
              <a:t>EXCESS RETURNS ON STOCKS AND BONDS AROUND DIVIDEND CHANGES</a:t>
            </a:r>
          </a:p>
        </p:txBody>
      </p:sp>
      <p:sp>
        <p:nvSpPr>
          <p:cNvPr id="48381" name="Rectangle 254"/>
          <p:cNvSpPr>
            <a:spLocks noChangeArrowheads="1"/>
          </p:cNvSpPr>
          <p:nvPr/>
        </p:nvSpPr>
        <p:spPr bwMode="auto">
          <a:xfrm>
            <a:off x="3138488" y="4121150"/>
            <a:ext cx="2408237"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82" name="Rectangle 255"/>
          <p:cNvSpPr>
            <a:spLocks noChangeArrowheads="1"/>
          </p:cNvSpPr>
          <p:nvPr/>
        </p:nvSpPr>
        <p:spPr bwMode="auto">
          <a:xfrm>
            <a:off x="3060700" y="4094163"/>
            <a:ext cx="27225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Day (0: Announcement date)</a:t>
            </a:r>
          </a:p>
        </p:txBody>
      </p:sp>
      <p:sp>
        <p:nvSpPr>
          <p:cNvPr id="48383" name="Rectangle 256"/>
          <p:cNvSpPr>
            <a:spLocks noChangeArrowheads="1"/>
          </p:cNvSpPr>
          <p:nvPr/>
        </p:nvSpPr>
        <p:spPr bwMode="auto">
          <a:xfrm>
            <a:off x="1382713" y="2884488"/>
            <a:ext cx="339725"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84" name="Rectangle 257"/>
          <p:cNvSpPr>
            <a:spLocks noChangeArrowheads="1"/>
          </p:cNvSpPr>
          <p:nvPr/>
        </p:nvSpPr>
        <p:spPr bwMode="auto">
          <a:xfrm>
            <a:off x="1303338" y="2857500"/>
            <a:ext cx="539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CAR</a:t>
            </a:r>
          </a:p>
        </p:txBody>
      </p:sp>
      <p:sp>
        <p:nvSpPr>
          <p:cNvPr id="48385" name="TextBox 1"/>
          <p:cNvSpPr txBox="1">
            <a:spLocks noChangeArrowheads="1"/>
          </p:cNvSpPr>
          <p:nvPr/>
        </p:nvSpPr>
        <p:spPr bwMode="auto">
          <a:xfrm>
            <a:off x="6477000" y="371475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Bond price drops</a:t>
            </a:r>
          </a:p>
        </p:txBody>
      </p:sp>
      <p:sp>
        <p:nvSpPr>
          <p:cNvPr id="48386" name="TextBox 2"/>
          <p:cNvSpPr txBox="1">
            <a:spLocks noChangeArrowheads="1"/>
          </p:cNvSpPr>
          <p:nvPr/>
        </p:nvSpPr>
        <p:spPr bwMode="auto">
          <a:xfrm>
            <a:off x="6477000" y="18288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Stock price rises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What managers believe about dividends…</a:t>
            </a:r>
          </a:p>
        </p:txBody>
      </p:sp>
      <p:pic>
        <p:nvPicPr>
          <p:cNvPr id="5017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2117" r="-42117"/>
          <a:stretch>
            <a:fillRect/>
          </a:stretch>
        </p:blipFill>
        <p:spPr>
          <a:xfrm>
            <a:off x="612775" y="1200150"/>
            <a:ext cx="8153400" cy="3371850"/>
          </a:xfrm>
        </p:spPr>
      </p:pic>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022AF066-19E5-8D4D-AFD5-8340873A4C32}" type="slidenum">
              <a:rPr lang="en-US" altLang="x-none" sz="700">
                <a:solidFill>
                  <a:srgbClr val="FFFFFF"/>
                </a:solidFill>
              </a:rPr>
              <a:pPr eaLnBrk="1" hangingPunct="1">
                <a:lnSpc>
                  <a:spcPct val="80000"/>
                </a:lnSpc>
              </a:pPr>
              <a:t>18</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51C348DE-60E0-DD4F-B686-2F07BA657F73}" type="slidenum">
              <a:rPr lang="en-US" altLang="x-none" sz="1400">
                <a:solidFill>
                  <a:schemeClr val="tx2"/>
                </a:solidFill>
              </a:rPr>
              <a:pPr eaLnBrk="1" hangingPunct="1">
                <a:lnSpc>
                  <a:spcPct val="90000"/>
                </a:lnSpc>
              </a:pPr>
              <a:t>19</a:t>
            </a:fld>
            <a:endParaRPr lang="en-US" altLang="x-none" sz="1400">
              <a:solidFill>
                <a:schemeClr val="tx2"/>
              </a:solidFill>
            </a:endParaRPr>
          </a:p>
        </p:txBody>
      </p:sp>
      <p:pic>
        <p:nvPicPr>
          <p:cNvPr id="5222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10</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Examine the trade offs on whether your company should be paying more or less </a:t>
            </a:r>
            <a:r>
              <a:rPr lang="en-US">
                <a:solidFill>
                  <a:schemeClr val="lt1"/>
                </a:solidFill>
                <a:latin typeface="+mn-lt"/>
                <a:ea typeface="+mn-ea"/>
              </a:rPr>
              <a:t>in dividends.</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WebcastSimple.thmx</Template>
  <TotalTime>20751</TotalTime>
  <Pages>13</Pages>
  <Words>2605</Words>
  <Application>Microsoft Macintosh PowerPoint</Application>
  <PresentationFormat>On-screen Show (16:9)</PresentationFormat>
  <Paragraphs>174</Paragraphs>
  <Slides>19</Slides>
  <Notes>17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30" baseType="lpstr">
      <vt:lpstr>Times</vt:lpstr>
      <vt:lpstr>ＭＳ Ｐゴシック</vt:lpstr>
      <vt:lpstr>Arial</vt:lpstr>
      <vt:lpstr>Calibri</vt:lpstr>
      <vt:lpstr>Wingdings</vt:lpstr>
      <vt:lpstr>Wingdings 2</vt:lpstr>
      <vt:lpstr>Monotype Sorts</vt:lpstr>
      <vt:lpstr>Geneva</vt:lpstr>
      <vt:lpstr>+mj-lt</vt:lpstr>
      <vt:lpstr>WebcastSimple</vt:lpstr>
      <vt:lpstr>Equation</vt:lpstr>
      <vt:lpstr>Dividends: The trade off</vt:lpstr>
      <vt:lpstr>PowerPoint Presentation</vt:lpstr>
      <vt:lpstr>Three Schools Of Thought On Dividends</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Two bad reasons for paying dividends 1. The bird in the hand fallacy</vt:lpstr>
      <vt:lpstr>2. We have excess cash this year…</vt:lpstr>
      <vt:lpstr>Three “good” reasons for paying dividends…</vt:lpstr>
      <vt:lpstr>I. The Clientele Effect</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282</cp:revision>
  <cp:lastPrinted>2014-01-22T17:02:43Z</cp:lastPrinted>
  <dcterms:created xsi:type="dcterms:W3CDTF">2010-03-22T12:36:23Z</dcterms:created>
  <dcterms:modified xsi:type="dcterms:W3CDTF">2017-05-22T07:30:40Z</dcterms:modified>
</cp:coreProperties>
</file>