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78" r:id="rId1"/>
  </p:sldMasterIdLst>
  <p:notesMasterIdLst>
    <p:notesMasterId r:id="rId12"/>
  </p:notesMasterIdLst>
  <p:handoutMasterIdLst>
    <p:handoutMasterId r:id="rId13"/>
  </p:handoutMasterIdLst>
  <p:sldIdLst>
    <p:sldId id="256" r:id="rId2"/>
    <p:sldId id="265" r:id="rId3"/>
    <p:sldId id="257" r:id="rId4"/>
    <p:sldId id="258" r:id="rId5"/>
    <p:sldId id="259" r:id="rId6"/>
    <p:sldId id="260" r:id="rId7"/>
    <p:sldId id="261" r:id="rId8"/>
    <p:sldId id="262" r:id="rId9"/>
    <p:sldId id="264" r:id="rId10"/>
    <p:sldId id="267" r:id="rId11"/>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All of the companies looks surprisingly similar to their peer groups. (Actually, not so surprising).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4.39%, but many returned more cash than they had available to pay out (as FCFE).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x-none">
                <a:latin typeface="Times" charset="0"/>
                <a:ea typeface="ＭＳ Ｐゴシック" charset="-128"/>
              </a:rPr>
              <a:t>Higher growth companies tend to pay lower dividends. These simple regressions allow us to adjust payout ratios and yields for differences across US companies.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Two things to note:</a:t>
            </a:r>
          </a:p>
          <a:p>
            <a:pPr marL="228600" indent="-228600">
              <a:buFontTx/>
              <a:buAutoNum type="arabicPeriod"/>
            </a:pPr>
            <a:r>
              <a:rPr lang="en-US" altLang="x-none">
                <a:latin typeface="Times" charset="0"/>
                <a:ea typeface="ＭＳ Ｐゴシック" charset="-128"/>
              </a:rPr>
              <a:t>The low R-squared on the regressions will create large prediction ranges. Disney may very well be paying out too little in dividends, but there is enough noise in the predictions that you may not be willing to make that judgment.</a:t>
            </a:r>
          </a:p>
          <a:p>
            <a:pPr marL="228600" indent="-228600">
              <a:buFontTx/>
              <a:buAutoNum type="arabicPeriod"/>
            </a:pPr>
            <a:r>
              <a:rPr lang="en-US" altLang="x-none">
                <a:latin typeface="Times" charset="0"/>
                <a:ea typeface="ＭＳ Ｐゴシック" charset="-128"/>
              </a:rPr>
              <a:t> We are assuming linear relationships between each of the independent variables and the dividend measures.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x-none">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smtClean="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BC5C7354-A6B2-5E49-BF0D-2D9C2D10F010}" type="slidenum">
              <a:rPr lang="en-US" altLang="x-none"/>
              <a:pPr>
                <a:defRPr/>
              </a:pPr>
              <a:t>‹#›</a:t>
            </a:fld>
            <a:endParaRPr lang="en-US" altLang="x-none"/>
          </a:p>
        </p:txBody>
      </p:sp>
    </p:spTree>
    <p:extLst>
      <p:ext uri="{BB962C8B-B14F-4D97-AF65-F5344CB8AC3E}">
        <p14:creationId xmlns:p14="http://schemas.microsoft.com/office/powerpoint/2010/main" val="1650250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171CEF97-21E0-2C46-883B-8F7D220C9702}" type="slidenum">
              <a:rPr lang="en-US" altLang="x-none" sz="1600" smtClean="0"/>
              <a:pPr>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6FFA0525-5156-7C4C-B040-4FBBC84E539F}" type="slidenum">
              <a:rPr lang="en-US" altLang="x-none"/>
              <a:pPr>
                <a:defRPr/>
              </a:pPr>
              <a:t>‹#›</a:t>
            </a:fld>
            <a:endParaRPr lang="en-US" altLang="x-none"/>
          </a:p>
        </p:txBody>
      </p:sp>
    </p:spTree>
    <p:extLst>
      <p:ext uri="{BB962C8B-B14F-4D97-AF65-F5344CB8AC3E}">
        <p14:creationId xmlns:p14="http://schemas.microsoft.com/office/powerpoint/2010/main" val="1012953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BB2B97F9-1F84-1F44-B40F-81FFDDACB096}"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604974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D2101B95-B6AD-5F41-8105-D1871BBBBDBD}"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63524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34270004-C3BE-3F47-B260-047C2698791C}"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449360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7D997802-34B7-5E49-9FA0-4517FEC40F5E}" type="slidenum">
              <a:rPr lang="en-US" altLang="x-none"/>
              <a:pPr>
                <a:defRPr/>
              </a:pPr>
              <a:t>‹#›</a:t>
            </a:fld>
            <a:endParaRPr lang="en-US" altLang="x-none"/>
          </a:p>
        </p:txBody>
      </p:sp>
    </p:spTree>
    <p:extLst>
      <p:ext uri="{BB962C8B-B14F-4D97-AF65-F5344CB8AC3E}">
        <p14:creationId xmlns:p14="http://schemas.microsoft.com/office/powerpoint/2010/main" val="94998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9C36212D-1388-FA44-A81E-92420CFA8CA8}" type="slidenum">
              <a:rPr lang="en-US" altLang="x-none"/>
              <a:pPr>
                <a:defRPr/>
              </a:pPr>
              <a:t>‹#›</a:t>
            </a:fld>
            <a:endParaRPr lang="en-US" altLang="x-none"/>
          </a:p>
        </p:txBody>
      </p:sp>
    </p:spTree>
    <p:extLst>
      <p:ext uri="{BB962C8B-B14F-4D97-AF65-F5344CB8AC3E}">
        <p14:creationId xmlns:p14="http://schemas.microsoft.com/office/powerpoint/2010/main" val="1971941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7CB8EBD5-07B4-DB47-BEA5-56D04D9A8D44}" type="slidenum">
              <a:rPr lang="en-US" altLang="x-none"/>
              <a:pPr>
                <a:defRPr/>
              </a:pPr>
              <a:t>‹#›</a:t>
            </a:fld>
            <a:endParaRPr lang="en-US" altLang="x-none"/>
          </a:p>
        </p:txBody>
      </p:sp>
    </p:spTree>
    <p:extLst>
      <p:ext uri="{BB962C8B-B14F-4D97-AF65-F5344CB8AC3E}">
        <p14:creationId xmlns:p14="http://schemas.microsoft.com/office/powerpoint/2010/main" val="308305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smtClean="0"/>
            </a:lvl1pPr>
          </a:lstStyle>
          <a:p>
            <a:pPr>
              <a:defRPr/>
            </a:pPr>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6313C06A-A3E5-2446-88E5-2B5C3212FD38}"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5238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C6A90FC0-AF1D-F04A-AD75-C7EF839EB1EC}"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84143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smtClean="0"/>
            </a:lvl1pPr>
          </a:lstStyle>
          <a:p>
            <a:pPr>
              <a:defRPr/>
            </a:pPr>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6144EB70-7D4B-F248-B2F2-B5E4386AC57B}"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87459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D8F42BBD-F189-E24C-81C1-220C134E4ABC}" type="slidenum">
              <a:rPr lang="en-US" altLang="x-none"/>
              <a:pPr>
                <a:defRPr/>
              </a:pPr>
              <a:t>‹#›</a:t>
            </a:fld>
            <a:endParaRPr lang="en-US" altLang="x-none"/>
          </a:p>
        </p:txBody>
      </p:sp>
    </p:spTree>
    <p:extLst>
      <p:ext uri="{BB962C8B-B14F-4D97-AF65-F5344CB8AC3E}">
        <p14:creationId xmlns:p14="http://schemas.microsoft.com/office/powerpoint/2010/main" val="2757265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smtClean="0">
                <a:solidFill>
                  <a:schemeClr val="tx2"/>
                </a:solidFill>
              </a:defRPr>
            </a:lvl1pPr>
          </a:lstStyle>
          <a:p>
            <a:pPr>
              <a:defRPr/>
            </a:pPr>
            <a:fld id="{4EA93742-FA39-244B-8EB0-936ACCEB2AF9}"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13" r:id="rId1"/>
    <p:sldLayoutId id="2147484414" r:id="rId2"/>
    <p:sldLayoutId id="2147484415" r:id="rId3"/>
    <p:sldLayoutId id="2147484416" r:id="rId4"/>
    <p:sldLayoutId id="2147484411" r:id="rId5"/>
    <p:sldLayoutId id="2147484417" r:id="rId6"/>
    <p:sldLayoutId id="2147484418" r:id="rId7"/>
    <p:sldLayoutId id="2147484419" r:id="rId8"/>
    <p:sldLayoutId id="2147484420" r:id="rId9"/>
    <p:sldLayoutId id="2147484412" r:id="rId10"/>
    <p:sldLayoutId id="2147484421" r:id="rId11"/>
    <p:sldLayoutId id="214748442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Dividends: Peer group analysis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Me too, Me too..</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Peer Group Approach </a:t>
            </a:r>
          </a:p>
        </p:txBody>
      </p:sp>
      <p:sp>
        <p:nvSpPr>
          <p:cNvPr id="19458" name="Content Placeholder 1"/>
          <p:cNvSpPr>
            <a:spLocks noGrp="1"/>
          </p:cNvSpPr>
          <p:nvPr>
            <p:ph sz="quarter" idx="1"/>
          </p:nvPr>
        </p:nvSpPr>
        <p:spPr>
          <a:xfrm>
            <a:off x="612775" y="1200150"/>
            <a:ext cx="8153400" cy="3371850"/>
          </a:xfrm>
        </p:spPr>
        <p:txBody>
          <a:bodyPr/>
          <a:lstStyle/>
          <a:p>
            <a:pPr eaLnBrk="1" hangingPunct="1"/>
            <a:r>
              <a:rPr lang="en-US" altLang="x-none">
                <a:ea typeface="ＭＳ Ｐゴシック" charset="-128"/>
              </a:rPr>
              <a:t>In the peer group approach, you compare your company to similar companies (usually in the same market and sector) to assess whether and if yes, how much to pay in dividends.</a:t>
            </a:r>
          </a:p>
          <a:p>
            <a:pPr eaLnBrk="1" hangingPunct="1"/>
            <a:endParaRPr lang="en-US" altLang="x-none">
              <a:ea typeface="ＭＳ Ｐゴシック" charset="-128"/>
            </a:endParaRPr>
          </a:p>
        </p:txBody>
      </p:sp>
      <p:graphicFrame>
        <p:nvGraphicFramePr>
          <p:cNvPr id="2" name="Table 1"/>
          <p:cNvGraphicFramePr>
            <a:graphicFrameLocks noGrp="1"/>
          </p:cNvGraphicFramePr>
          <p:nvPr/>
        </p:nvGraphicFramePr>
        <p:xfrm>
          <a:off x="685800" y="2971800"/>
          <a:ext cx="7759700" cy="1431925"/>
        </p:xfrm>
        <a:graphic>
          <a:graphicData uri="http://schemas.openxmlformats.org/drawingml/2006/table">
            <a:tbl>
              <a:tblPr/>
              <a:tblGrid>
                <a:gridCol w="1016000"/>
                <a:gridCol w="469900"/>
                <a:gridCol w="1155700"/>
                <a:gridCol w="622300"/>
                <a:gridCol w="1155700"/>
                <a:gridCol w="1270000"/>
                <a:gridCol w="965200"/>
                <a:gridCol w="1104900"/>
              </a:tblGrid>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 </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Yield</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Payout</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900" b="0" i="0" u="none" strike="noStrike" cap="none" normalizeH="0" baseline="0">
                        <a:ln>
                          <a:noFill/>
                        </a:ln>
                        <a:solidFill>
                          <a:srgbClr val="000000"/>
                        </a:solidFill>
                        <a:effectLst/>
                        <a:latin typeface="Calibri" charset="0"/>
                        <a:ea typeface="ＭＳ Ｐゴシック" charset="-128"/>
                      </a:endParaRPr>
                    </a:p>
                  </a:txBody>
                  <a:tcPr marL="12700" marR="12700" marT="9526"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900" b="0" i="0" u="none" strike="noStrike" cap="none" normalizeH="0" baseline="0">
                        <a:ln>
                          <a:noFill/>
                        </a:ln>
                        <a:solidFill>
                          <a:srgbClr val="000000"/>
                        </a:solidFill>
                        <a:effectLst/>
                        <a:latin typeface="Calibri" charset="0"/>
                        <a:ea typeface="ＭＳ Ｐゴシック" charset="-128"/>
                      </a:endParaRPr>
                    </a:p>
                  </a:txBody>
                  <a:tcPr marL="12700" marR="12700" marT="9526"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900" b="0" i="0" u="none" strike="noStrike" cap="none" normalizeH="0" baseline="0">
                        <a:ln>
                          <a:noFill/>
                        </a:ln>
                        <a:solidFill>
                          <a:srgbClr val="000000"/>
                        </a:solidFill>
                        <a:effectLst/>
                        <a:latin typeface="Calibri" charset="0"/>
                        <a:ea typeface="ＭＳ Ｐゴシック" charset="-128"/>
                      </a:endParaRPr>
                    </a:p>
                  </a:txBody>
                  <a:tcPr marL="12700" marR="12700" marT="9526"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Company</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2013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Average 2008-12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2013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Average 2008-12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Comparable Group</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Yield</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1" u="none" strike="noStrike" cap="none" normalizeH="0" baseline="0">
                          <a:ln>
                            <a:noFill/>
                          </a:ln>
                          <a:solidFill>
                            <a:srgbClr val="000000"/>
                          </a:solidFill>
                          <a:effectLst/>
                          <a:latin typeface="Calibri" charset="0"/>
                          <a:ea typeface="ＭＳ Ｐゴシック" charset="-128"/>
                        </a:rPr>
                        <a:t>Dividend Payout</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Disney</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1.09%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1.17%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21.58%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17.11%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US Entertainment</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22.51%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52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Vale</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6.56%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4.01%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113.45%</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37.69%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3.07%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316.32%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411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Tata Motors</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1.31%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1.82%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16.09%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15.53%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2.13%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27.00%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3823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Baidu</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0.09%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8.66%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74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Deutsche Bank</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3.14%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362.63%</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37.39%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800" b="0" i="0" u="none" strike="noStrike" cap="none" normalizeH="0" baseline="0">
                          <a:ln>
                            <a:noFill/>
                          </a:ln>
                          <a:solidFill>
                            <a:srgbClr val="000000"/>
                          </a:solidFill>
                          <a:effectLst/>
                          <a:latin typeface="Times" charset="0"/>
                          <a:ea typeface="ＭＳ Ｐゴシック" charset="-128"/>
                        </a:rPr>
                        <a:t>European Banks</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1.96%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79.32%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 closer look at Disney</a:t>
            </a:r>
            <a:r>
              <a:rPr lang="en-US" altLang="en-US">
                <a:ea typeface="ＭＳ Ｐゴシック" charset="-128"/>
              </a:rPr>
              <a:t>’</a:t>
            </a:r>
            <a:r>
              <a:rPr lang="en-US" altLang="x-none">
                <a:ea typeface="ＭＳ Ｐゴシック" charset="-128"/>
              </a:rPr>
              <a:t>s peer group</a:t>
            </a:r>
          </a:p>
        </p:txBody>
      </p:sp>
      <p:graphicFrame>
        <p:nvGraphicFramePr>
          <p:cNvPr id="21506" name="Content Placeholder 6"/>
          <p:cNvGraphicFramePr>
            <a:graphicFrameLocks noGrp="1" noChangeAspect="1"/>
          </p:cNvGraphicFramePr>
          <p:nvPr>
            <p:ph sz="quarter" idx="1"/>
          </p:nvPr>
        </p:nvGraphicFramePr>
        <p:xfrm>
          <a:off x="1450975" y="1200150"/>
          <a:ext cx="6477000" cy="3371850"/>
        </p:xfrm>
        <a:graphic>
          <a:graphicData uri="http://schemas.openxmlformats.org/presentationml/2006/ole">
            <mc:AlternateContent xmlns:mc="http://schemas.openxmlformats.org/markup-compatibility/2006">
              <mc:Choice xmlns:v="urn:schemas-microsoft-com:vml" Requires="v">
                <p:oleObj spid="_x0000_s21507" name="Document" r:id="rId5" imgW="8369300" imgH="4356100" progId="Word.Document.12">
                  <p:embed/>
                </p:oleObj>
              </mc:Choice>
              <mc:Fallback>
                <p:oleObj name="Document" r:id="rId5" imgW="8369300" imgH="4356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0975" y="1200150"/>
                        <a:ext cx="64770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Going beyond averages… Looking at the market</a:t>
            </a:r>
          </a:p>
        </p:txBody>
      </p:sp>
      <p:sp>
        <p:nvSpPr>
          <p:cNvPr id="441346" name="Rectangle 3"/>
          <p:cNvSpPr>
            <a:spLocks noGrp="1" noChangeArrowheads="1"/>
          </p:cNvSpPr>
          <p:nvPr>
            <p:ph sz="quarter" idx="1"/>
          </p:nvPr>
        </p:nvSpPr>
        <p:spPr>
          <a:xfrm>
            <a:off x="612775" y="1200150"/>
            <a:ext cx="8153400" cy="337185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lvl="1" indent="0" eaLnBrk="1" fontAlgn="auto" hangingPunct="1">
              <a:spcAft>
                <a:spcPts val="0"/>
              </a:spcAft>
              <a:buFont typeface="Wingdings 2"/>
              <a:buNone/>
              <a:defRPr/>
            </a:pPr>
            <a:r>
              <a:rPr lang="en-US" dirty="0" smtClean="0">
                <a:ea typeface="+mn-ea"/>
              </a:rPr>
              <a:t>PYT = Dividend Payout Ratio = Dividends/Net Income</a:t>
            </a:r>
          </a:p>
          <a:p>
            <a:pPr marL="320040" lvl="1" indent="0" eaLnBrk="1" fontAlgn="auto" hangingPunct="1">
              <a:spcAft>
                <a:spcPts val="0"/>
              </a:spcAft>
              <a:buFont typeface="Wingdings 2"/>
              <a:buNone/>
              <a:defRPr/>
            </a:pPr>
            <a:r>
              <a:rPr lang="en-US" dirty="0" smtClean="0">
                <a:ea typeface="+mn-ea"/>
              </a:rPr>
              <a:t>YLD = Dividend Yield = Dividends/Current Price</a:t>
            </a:r>
          </a:p>
          <a:p>
            <a:pPr marL="320040" lvl="1" indent="0" eaLnBrk="1" fontAlgn="auto" hangingPunct="1">
              <a:spcAft>
                <a:spcPts val="0"/>
              </a:spcAft>
              <a:buFont typeface="Wingdings 2"/>
              <a:buNone/>
              <a:defRPr/>
            </a:pPr>
            <a:r>
              <a:rPr lang="en-US" dirty="0" smtClean="0">
                <a:ea typeface="+mn-ea"/>
              </a:rPr>
              <a:t>BETA = Beta (Regression or Bottom up) for company</a:t>
            </a:r>
          </a:p>
          <a:p>
            <a:pPr marL="320040" lvl="1" indent="0" eaLnBrk="1" fontAlgn="auto" hangingPunct="1">
              <a:spcAft>
                <a:spcPts val="0"/>
              </a:spcAft>
              <a:buFont typeface="Wingdings 2"/>
              <a:buNone/>
              <a:defRPr/>
            </a:pPr>
            <a:r>
              <a:rPr lang="en-US" dirty="0" smtClean="0">
                <a:ea typeface="+mn-ea"/>
              </a:rPr>
              <a:t>EGR = Expected growth rate in earnings over next 5 years (analyst estimates)</a:t>
            </a:r>
          </a:p>
          <a:p>
            <a:pPr marL="320040" lvl="1" indent="0" eaLnBrk="1" fontAlgn="auto" hangingPunct="1">
              <a:spcAft>
                <a:spcPts val="0"/>
              </a:spcAft>
              <a:buFont typeface="Wingdings 2"/>
              <a:buNone/>
              <a:defRPr/>
            </a:pPr>
            <a:r>
              <a:rPr lang="en-US" dirty="0" smtClean="0">
                <a:ea typeface="+mn-ea"/>
              </a:rPr>
              <a:t>DCAP = Total Debt / (Total Debt + Market Value of equity)</a:t>
            </a:r>
          </a:p>
        </p:txBody>
      </p:sp>
      <p:pic>
        <p:nvPicPr>
          <p:cNvPr id="2355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771650"/>
            <a:ext cx="6872288"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Using the market regression on Disney</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1800">
                <a:ea typeface="ＭＳ Ｐゴシック" charset="-128"/>
              </a:rPr>
              <a:t>To illustrate the applicability of the market regression in analyzing the dividend policy of Disney, we estimate the values of the independent variables in the regressions for the firm.</a:t>
            </a:r>
          </a:p>
          <a:p>
            <a:pPr lvl="1" eaLnBrk="1" hangingPunct="1">
              <a:lnSpc>
                <a:spcPct val="80000"/>
              </a:lnSpc>
            </a:pPr>
            <a:r>
              <a:rPr lang="en-US" altLang="x-none" sz="1500">
                <a:ea typeface="ＭＳ Ｐゴシック" charset="-128"/>
              </a:rPr>
              <a:t>Beta for Disney (bottom up)		 = 1.00</a:t>
            </a:r>
          </a:p>
          <a:p>
            <a:pPr lvl="1" eaLnBrk="1" hangingPunct="1">
              <a:lnSpc>
                <a:spcPct val="80000"/>
              </a:lnSpc>
            </a:pPr>
            <a:r>
              <a:rPr lang="en-US" altLang="x-none" sz="1500">
                <a:ea typeface="ＭＳ Ｐゴシック" charset="-128"/>
              </a:rPr>
              <a:t>Disney</a:t>
            </a:r>
            <a:r>
              <a:rPr lang="en-US" altLang="en-US" sz="1500">
                <a:ea typeface="ＭＳ Ｐゴシック" charset="-128"/>
              </a:rPr>
              <a:t>’</a:t>
            </a:r>
            <a:r>
              <a:rPr lang="en-US" altLang="x-none" sz="1500">
                <a:ea typeface="ＭＳ Ｐゴシック" charset="-128"/>
              </a:rPr>
              <a:t>s expected growth in earnings per share = 14.73% (analyst estimate)</a:t>
            </a:r>
          </a:p>
          <a:p>
            <a:pPr lvl="1" eaLnBrk="1" hangingPunct="1">
              <a:lnSpc>
                <a:spcPct val="80000"/>
              </a:lnSpc>
            </a:pPr>
            <a:r>
              <a:rPr lang="en-US" altLang="x-none" sz="1500">
                <a:ea typeface="ＭＳ Ｐゴシック" charset="-128"/>
              </a:rPr>
              <a:t>Disney</a:t>
            </a:r>
            <a:r>
              <a:rPr lang="en-US" altLang="en-US" sz="1500">
                <a:ea typeface="ＭＳ Ｐゴシック" charset="-128"/>
              </a:rPr>
              <a:t>’</a:t>
            </a:r>
            <a:r>
              <a:rPr lang="en-US" altLang="x-none" sz="1500">
                <a:ea typeface="ＭＳ Ｐゴシック" charset="-128"/>
              </a:rPr>
              <a:t>s market debt to capital ratio  = 11.58% </a:t>
            </a:r>
          </a:p>
          <a:p>
            <a:pPr eaLnBrk="1" hangingPunct="1">
              <a:lnSpc>
                <a:spcPct val="80000"/>
              </a:lnSpc>
            </a:pPr>
            <a:r>
              <a:rPr lang="en-US" altLang="x-none" sz="18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x-none" sz="1500">
                <a:ea typeface="ＭＳ Ｐゴシック" charset="-128"/>
              </a:rPr>
              <a:t>Predicted Payout = .649 – 0.296 (1.00)-.800 (.1473) + .300 (.1158) = .2695 </a:t>
            </a:r>
          </a:p>
          <a:p>
            <a:pPr lvl="1" eaLnBrk="1" hangingPunct="1">
              <a:lnSpc>
                <a:spcPct val="80000"/>
              </a:lnSpc>
            </a:pPr>
            <a:r>
              <a:rPr lang="en-US" altLang="x-none" sz="1500">
                <a:ea typeface="ＭＳ Ｐゴシック" charset="-128"/>
              </a:rPr>
              <a:t>Predicted Yield = 0.0324 – .0154 (1.00)-.038 (.1473) + .023 (.1158) =  .0140 </a:t>
            </a:r>
          </a:p>
          <a:p>
            <a:pPr eaLnBrk="1" hangingPunct="1">
              <a:lnSpc>
                <a:spcPct val="80000"/>
              </a:lnSpc>
              <a:buFont typeface="Wingdings 2" charset="2"/>
              <a:buChar char=""/>
            </a:pPr>
            <a:r>
              <a:rPr lang="en-US" altLang="x-none" sz="18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problem with changing dividends</a:t>
            </a:r>
          </a:p>
        </p:txBody>
      </p:sp>
      <p:sp>
        <p:nvSpPr>
          <p:cNvPr id="27650" name="Content Placeholder 2"/>
          <p:cNvSpPr>
            <a:spLocks noGrp="1"/>
          </p:cNvSpPr>
          <p:nvPr>
            <p:ph sz="quarter" idx="1"/>
          </p:nvPr>
        </p:nvSpPr>
        <p:spPr>
          <a:xfrm>
            <a:off x="612775" y="1200150"/>
            <a:ext cx="8153400" cy="3371850"/>
          </a:xfrm>
        </p:spPr>
        <p:txBody>
          <a:bodyPr/>
          <a:lstStyle/>
          <a:p>
            <a:pPr eaLnBrk="1" hangingPunct="1">
              <a:lnSpc>
                <a:spcPct val="90000"/>
              </a:lnSpc>
            </a:pPr>
            <a:r>
              <a:rPr lang="en-US" altLang="x-none">
                <a:ea typeface="ＭＳ Ｐゴシック" charset="-128"/>
              </a:rPr>
              <a:t>Investors pick companies based on dividend policy and companies generally pick dividend policies that reflect their characteristics (growth, reinvestment needs etc.)</a:t>
            </a:r>
          </a:p>
          <a:p>
            <a:pPr eaLnBrk="1" hangingPunct="1">
              <a:lnSpc>
                <a:spcPct val="90000"/>
              </a:lnSpc>
            </a:pPr>
            <a:r>
              <a:rPr lang="en-US" altLang="x-none">
                <a:ea typeface="ＭＳ Ｐゴシック" charset="-128"/>
              </a:rPr>
              <a:t>When a company</a:t>
            </a:r>
            <a:r>
              <a:rPr lang="en-US" altLang="en-US">
                <a:ea typeface="ＭＳ Ｐゴシック" charset="-128"/>
              </a:rPr>
              <a:t>’</a:t>
            </a:r>
            <a:r>
              <a:rPr lang="en-US" altLang="x-none">
                <a:ea typeface="ＭＳ Ｐゴシック" charset="-128"/>
              </a:rPr>
              <a:t>s characteristics change, and it needs to change its dividend policy, the clientele may not react well to the change, no matter how well intentioned.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Dividend Policy and Clientele</a:t>
            </a:r>
          </a:p>
        </p:txBody>
      </p:sp>
      <p:sp>
        <p:nvSpPr>
          <p:cNvPr id="351234"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smtClean="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smtClean="0">
                <a:ea typeface="+mn-ea"/>
                <a:cs typeface="+mn-cs"/>
              </a:rPr>
              <a:t>Other</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Time for a reset on dividends</a:t>
            </a:r>
          </a:p>
        </p:txBody>
      </p:sp>
      <p:sp>
        <p:nvSpPr>
          <p:cNvPr id="30722" name="Content Placeholder 2"/>
          <p:cNvSpPr>
            <a:spLocks noGrp="1"/>
          </p:cNvSpPr>
          <p:nvPr>
            <p:ph sz="quarter" idx="1"/>
          </p:nvPr>
        </p:nvSpPr>
        <p:spPr>
          <a:xfrm>
            <a:off x="612775" y="1200150"/>
            <a:ext cx="8153400" cy="3371850"/>
          </a:xfrm>
        </p:spPr>
        <p:txBody>
          <a:bodyPr/>
          <a:lstStyle/>
          <a:p>
            <a:pPr eaLnBrk="1" hangingPunct="1">
              <a:lnSpc>
                <a:spcPct val="90000"/>
              </a:lnSpc>
            </a:pPr>
            <a:r>
              <a:rPr lang="en-US" altLang="x-none" sz="2400">
                <a:ea typeface="ＭＳ Ｐゴシック" charset="-128"/>
              </a:rPr>
              <a:t>Dividends, as we know them, were designed and structured for equity investments a century ago, when these investments were competing with bonds for investor money.</a:t>
            </a:r>
          </a:p>
          <a:p>
            <a:pPr eaLnBrk="1" hangingPunct="1">
              <a:lnSpc>
                <a:spcPct val="90000"/>
              </a:lnSpc>
            </a:pPr>
            <a:r>
              <a:rPr lang="en-US" altLang="x-none" sz="2400">
                <a:ea typeface="ＭＳ Ｐゴシック" charset="-128"/>
              </a:rPr>
              <a:t>In today</a:t>
            </a:r>
            <a:r>
              <a:rPr lang="en-US" altLang="en-US" sz="2400">
                <a:ea typeface="ＭＳ Ｐゴシック" charset="-128"/>
              </a:rPr>
              <a:t>’</a:t>
            </a:r>
            <a:r>
              <a:rPr lang="en-US" altLang="x-none" sz="2400">
                <a:ea typeface="ＭＳ Ｐゴシック" charset="-128"/>
              </a:rPr>
              <a:t>s unpredictable and uncertain world, equity investments in most businesses cannot be viewed as bonds (fixed dividend yield) with price appreciation.</a:t>
            </a:r>
          </a:p>
          <a:p>
            <a:pPr eaLnBrk="1" hangingPunct="1">
              <a:lnSpc>
                <a:spcPct val="90000"/>
              </a:lnSpc>
            </a:pPr>
            <a:r>
              <a:rPr lang="en-US" altLang="x-none" sz="2400">
                <a:ea typeface="ＭＳ Ｐゴシック" charset="-128"/>
              </a:rPr>
              <a:t>Thus, the notion of fixed dividends may have to be abandoned for more flexible dividends, and this may already be happening in the shift to buybacks.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AAC3A498-4681-1445-9931-5B6582BC789D}" type="slidenum">
              <a:rPr lang="en-US" altLang="x-none" sz="1400">
                <a:solidFill>
                  <a:schemeClr val="tx2"/>
                </a:solidFill>
                <a:latin typeface="Times" charset="0"/>
              </a:rPr>
              <a:pPr>
                <a:lnSpc>
                  <a:spcPct val="90000"/>
                </a:lnSpc>
                <a:spcBef>
                  <a:spcPct val="0"/>
                </a:spcBef>
                <a:buClrTx/>
                <a:buSzTx/>
                <a:buFontTx/>
                <a:buNone/>
              </a:pPr>
              <a:t>10</a:t>
            </a:fld>
            <a:endParaRPr lang="en-US" altLang="x-none" sz="1400">
              <a:solidFill>
                <a:schemeClr val="tx2"/>
              </a:solidFill>
              <a:latin typeface="Times" charset="0"/>
            </a:endParaRPr>
          </a:p>
        </p:txBody>
      </p:sp>
      <p:pic>
        <p:nvPicPr>
          <p:cNvPr id="3174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11</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Relative to the sector in which your company operates, evaluate whether it returns too much or too little cash.</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27060</TotalTime>
  <Pages>13</Pages>
  <Words>979</Words>
  <Application>Microsoft Macintosh PowerPoint</Application>
  <PresentationFormat>On-screen Show (16:9)</PresentationFormat>
  <Paragraphs>107</Paragraphs>
  <Slides>10</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Times</vt:lpstr>
      <vt:lpstr>ＭＳ Ｐゴシック</vt:lpstr>
      <vt:lpstr>Arial</vt:lpstr>
      <vt:lpstr>Calibri</vt:lpstr>
      <vt:lpstr>Wingdings</vt:lpstr>
      <vt:lpstr>Wingdings 2</vt:lpstr>
      <vt:lpstr>WebcastSimple</vt:lpstr>
      <vt:lpstr>Microsoft Word Document</vt:lpstr>
      <vt:lpstr>Dividends: Peer group analysis</vt:lpstr>
      <vt:lpstr>PowerPoint Presentation</vt:lpstr>
      <vt:lpstr>The Peer Group Approach </vt:lpstr>
      <vt:lpstr>A closer look at Disney’s peer group</vt:lpstr>
      <vt:lpstr>Going beyond averages… Looking at the market</vt:lpstr>
      <vt:lpstr>Using the market regression on Disney</vt:lpstr>
      <vt:lpstr>The problem with changing dividends</vt:lpstr>
      <vt:lpstr>Dividend Policy and Clientele</vt:lpstr>
      <vt:lpstr>Time for a reset on dividends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2017-05-22T07:41:58Z</dcterms:modified>
</cp:coreProperties>
</file>