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421" r:id="rId1"/>
  </p:sldMasterIdLst>
  <p:notesMasterIdLst>
    <p:notesMasterId r:id="rId14"/>
  </p:notesMasterIdLst>
  <p:handoutMasterIdLst>
    <p:handoutMasterId r:id="rId15"/>
  </p:handoutMasterIdLst>
  <p:sldIdLst>
    <p:sldId id="1250" r:id="rId2"/>
    <p:sldId id="1267" r:id="rId3"/>
    <p:sldId id="1258" r:id="rId4"/>
    <p:sldId id="1259" r:id="rId5"/>
    <p:sldId id="1260" r:id="rId6"/>
    <p:sldId id="1261" r:id="rId7"/>
    <p:sldId id="1262" r:id="rId8"/>
    <p:sldId id="1263" r:id="rId9"/>
    <p:sldId id="1264" r:id="rId10"/>
    <p:sldId id="1265" r:id="rId11"/>
    <p:sldId id="1266" r:id="rId12"/>
    <p:sldId id="1269"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corporate finance is all about maximizing value, you do have to know how to estimate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Shows the different cash flows that can be used in valuation.</a:t>
            </a:r>
          </a:p>
          <a:p>
            <a:r>
              <a:rPr lang="en-US" altLang="x-none">
                <a:latin typeface="Times" charset="0"/>
                <a:ea typeface="ＭＳ Ｐゴシック" charset="-128"/>
              </a:rPr>
              <a:t>In equity valuation,</a:t>
            </a:r>
          </a:p>
          <a:p>
            <a:pPr>
              <a:buFontTx/>
              <a:buChar char="-"/>
            </a:pPr>
            <a:r>
              <a:rPr lang="en-US" altLang="x-none">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x-none">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x-none">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x-none">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x-none">
              <a:latin typeface="Times" charset="0"/>
              <a:ea typeface="ＭＳ Ｐゴシック" charset="-128"/>
            </a:endParaRPr>
          </a:p>
          <a:p>
            <a:r>
              <a:rPr lang="en-US" altLang="x-none">
                <a:latin typeface="Times" charset="0"/>
                <a:ea typeface="ＭＳ Ｐゴシック" charset="-128"/>
              </a:rPr>
              <a:t>Cap Ex includes acquisitions and the effect of R&amp;D. (R&amp;D is capitalized)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x-none">
              <a:latin typeface="Times" charset="0"/>
              <a:ea typeface="ＭＳ Ｐゴシック" charset="-128"/>
            </a:endParaRPr>
          </a:p>
          <a:p>
            <a:r>
              <a:rPr lang="en-US" altLang="x-none">
                <a:latin typeface="Times" charset="0"/>
                <a:ea typeface="ＭＳ Ｐゴシック"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Like most firms, Tata Motors has volatile capital expenditures and its usage of debt varies widely over time. In making our projections, we will also look at averages over time.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We include acquisitions made during 2013 in capital expenditures, but this is a volatile item. We also used the numbers that we obtained after adjusting for leases (as financial expenses rather than operating expenses).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Recaps what we stated when we talked about investment analysis.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Currency is a choice. While it is usually easiest to get financial information in the local currency, there may be times when you choose to value a company in a different currency. Thus, if getting a riskfree rate in the local currency is difficult to do, you may decide to value a company in dollars or Euros.</a:t>
            </a:r>
          </a:p>
          <a:p>
            <a:endParaRPr lang="en-US" altLang="x-none">
              <a:latin typeface="Times" charset="0"/>
              <a:ea typeface="ＭＳ Ｐゴシック" charset="-128"/>
            </a:endParaRPr>
          </a:p>
          <a:p>
            <a:r>
              <a:rPr lang="en-US" altLang="x-none">
                <a:latin typeface="Times" charset="0"/>
                <a:ea typeface="ＭＳ Ｐゴシック" charset="-128"/>
              </a:rPr>
              <a:t>Since we are discounting FCFE with the income from cash included in the cash flows, we adjust the beta (zero) for Tata Motor</a:t>
            </a:r>
            <a:r>
              <a:rPr lang="en-US" altLang="en-US">
                <a:latin typeface="Times" charset="0"/>
                <a:ea typeface="ＭＳ Ｐゴシック" charset="-128"/>
              </a:rPr>
              <a:t>’</a:t>
            </a:r>
            <a:r>
              <a:rPr lang="en-US" altLang="x-none">
                <a:latin typeface="Times" charset="0"/>
                <a:ea typeface="ＭＳ Ｐゴシック" charset="-128"/>
              </a:rPr>
              <a:t>s cash balance (202 billion Rs). If we had planned to discount the FCFE from just the operating assets, we would have used the equity beta of just the operating assets in this valuation.</a:t>
            </a:r>
            <a:endParaRPr lang="en-US" altLang="ja-JP">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one point we do know for Disney…</a:t>
            </a:r>
          </a:p>
          <a:p>
            <a:endParaRPr lang="en-US" altLang="x-none">
              <a:latin typeface="Times" charset="0"/>
              <a:ea typeface="ＭＳ Ｐゴシック" charset="-128"/>
            </a:endParaRPr>
          </a:p>
          <a:p>
            <a:r>
              <a:rPr lang="en-US" altLang="x-none">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In the case of Disney, the debt ratio is the number that changes the most. If Disney</a:t>
            </a:r>
            <a:r>
              <a:rPr lang="en-US" altLang="en-US">
                <a:latin typeface="Times" charset="0"/>
                <a:ea typeface="ＭＳ Ｐゴシック" charset="-128"/>
              </a:rPr>
              <a:t>’</a:t>
            </a:r>
            <a:r>
              <a:rPr lang="en-US" altLang="x-none">
                <a:latin typeface="Times" charset="0"/>
                <a:ea typeface="ＭＳ Ｐゴシック" charset="-128"/>
              </a:rPr>
              <a:t>s beta &amp; cost of debt had been much higher or lower than that of a mature firm, those would have changed as well.</a:t>
            </a:r>
          </a:p>
          <a:p>
            <a:endParaRPr lang="en-US" altLang="x-none">
              <a:latin typeface="Times" charset="0"/>
              <a:ea typeface="ＭＳ Ｐゴシック" charset="-128"/>
            </a:endParaRPr>
          </a:p>
          <a:p>
            <a:r>
              <a:rPr lang="en-US" altLang="x-none">
                <a:latin typeface="Times" charset="0"/>
                <a:ea typeface="ＭＳ Ｐゴシック" charset="-128"/>
              </a:rPr>
              <a:t>For evolving firms, with rapidly changing growth rates, the beta, the cost of debt and the debt ratio can all change over time as the firm matures.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1C31B681-C6E2-5740-9594-AD78F012CE9B}" type="slidenum">
              <a:rPr lang="en-US" altLang="x-none"/>
              <a:pPr/>
              <a:t>‹#›</a:t>
            </a:fld>
            <a:endParaRPr lang="en-US" altLang="x-none"/>
          </a:p>
        </p:txBody>
      </p:sp>
    </p:spTree>
    <p:extLst>
      <p:ext uri="{BB962C8B-B14F-4D97-AF65-F5344CB8AC3E}">
        <p14:creationId xmlns:p14="http://schemas.microsoft.com/office/powerpoint/2010/main" val="517353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A4850ECE-0D65-784E-8858-BD9C2CBF1FED}" type="slidenum">
              <a:rPr lang="en-US" altLang="x-none" sz="1600"/>
              <a:pPr eaLnBrk="1" hangingPunct="1"/>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BAD86034-BBED-B646-9ABD-1783C8E49CD7}" type="slidenum">
              <a:rPr lang="en-US" altLang="x-none"/>
              <a:pPr/>
              <a:t>‹#›</a:t>
            </a:fld>
            <a:endParaRPr lang="en-US" altLang="x-none"/>
          </a:p>
        </p:txBody>
      </p:sp>
    </p:spTree>
    <p:extLst>
      <p:ext uri="{BB962C8B-B14F-4D97-AF65-F5344CB8AC3E}">
        <p14:creationId xmlns:p14="http://schemas.microsoft.com/office/powerpoint/2010/main" val="6786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C9C71151-2817-BA46-8B75-E119F12981BA}"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239786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25A3191E-54EE-E04C-9990-D049CE763F2F}"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11106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FB2F17F9-0633-9F40-B949-36554B855F86}"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367270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B6D0FFE0-339B-F24D-8E84-3249DD665135}" type="slidenum">
              <a:rPr lang="en-US" altLang="x-none"/>
              <a:pPr/>
              <a:t>‹#›</a:t>
            </a:fld>
            <a:endParaRPr lang="en-US" altLang="x-none"/>
          </a:p>
        </p:txBody>
      </p:sp>
    </p:spTree>
    <p:extLst>
      <p:ext uri="{BB962C8B-B14F-4D97-AF65-F5344CB8AC3E}">
        <p14:creationId xmlns:p14="http://schemas.microsoft.com/office/powerpoint/2010/main" val="1803283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FF1266F4-7A95-8742-9010-B51ED6A4CB95}" type="slidenum">
              <a:rPr lang="en-US" altLang="x-none"/>
              <a:pPr/>
              <a:t>‹#›</a:t>
            </a:fld>
            <a:endParaRPr lang="en-US" altLang="x-none"/>
          </a:p>
        </p:txBody>
      </p:sp>
    </p:spTree>
    <p:extLst>
      <p:ext uri="{BB962C8B-B14F-4D97-AF65-F5344CB8AC3E}">
        <p14:creationId xmlns:p14="http://schemas.microsoft.com/office/powerpoint/2010/main" val="353292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4A2FF70A-5D43-D848-9167-C368D7B8494A}" type="slidenum">
              <a:rPr lang="en-US" altLang="x-none"/>
              <a:pPr/>
              <a:t>‹#›</a:t>
            </a:fld>
            <a:endParaRPr lang="en-US" altLang="x-none"/>
          </a:p>
        </p:txBody>
      </p:sp>
    </p:spTree>
    <p:extLst>
      <p:ext uri="{BB962C8B-B14F-4D97-AF65-F5344CB8AC3E}">
        <p14:creationId xmlns:p14="http://schemas.microsoft.com/office/powerpoint/2010/main" val="2259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D1C9B707-3F10-3C40-9A77-C24A2B04F653}"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67639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DDB31CD7-7CF9-1347-BAC0-0C470375EF75}"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849594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EC6C8590-D7A5-7B4A-8D8A-F3795A4867B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26125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5F922909-146D-B543-80EB-A07865634014}" type="slidenum">
              <a:rPr lang="en-US" altLang="x-none"/>
              <a:pPr/>
              <a:t>‹#›</a:t>
            </a:fld>
            <a:endParaRPr lang="en-US" altLang="x-none"/>
          </a:p>
        </p:txBody>
      </p:sp>
    </p:spTree>
    <p:extLst>
      <p:ext uri="{BB962C8B-B14F-4D97-AF65-F5344CB8AC3E}">
        <p14:creationId xmlns:p14="http://schemas.microsoft.com/office/powerpoint/2010/main" val="62389563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23CA4DE8-3F83-5448-A227-AEEDB3ECC7B6}"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34" r:id="rId1"/>
    <p:sldLayoutId id="2147484535" r:id="rId2"/>
    <p:sldLayoutId id="2147484536" r:id="rId3"/>
    <p:sldLayoutId id="2147484537" r:id="rId4"/>
    <p:sldLayoutId id="2147484532" r:id="rId5"/>
    <p:sldLayoutId id="2147484538" r:id="rId6"/>
    <p:sldLayoutId id="2147484539" r:id="rId7"/>
    <p:sldLayoutId id="2147484540" r:id="rId8"/>
    <p:sldLayoutId id="2147484541" r:id="rId9"/>
    <p:sldLayoutId id="2147484533" r:id="rId10"/>
    <p:sldLayoutId id="2147484542" r:id="rId11"/>
    <p:sldLayoutId id="2147484543" r:id="rId12"/>
  </p:sldLayoutIdLst>
  <p:hf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Valuation: cash flows &amp; discount rates</a:t>
            </a:r>
            <a:endParaRPr lang="en-US" dirty="0">
              <a:ea typeface="+mj-ea"/>
              <a:cs typeface="+mj-cs"/>
            </a:endParaRPr>
          </a:p>
        </p:txBody>
      </p:sp>
      <p:sp>
        <p:nvSpPr>
          <p:cNvPr id="445442" name="Rectangle 3"/>
          <p:cNvSpPr>
            <a:spLocks noGrp="1" noChangeArrowheads="1"/>
          </p:cNvSpPr>
          <p:nvPr>
            <p:ph type="subTitle" idx="1"/>
          </p:nvPr>
        </p:nvSpPr>
        <p:spPr>
          <a:xfrm>
            <a:off x="2362200" y="4537075"/>
            <a:ext cx="6705600" cy="514350"/>
          </a:xfrm>
        </p:spPr>
        <p:txBody>
          <a:bodyPr/>
          <a:lstStyle/>
          <a:p>
            <a:pPr eaLnBrk="1" fontAlgn="auto" hangingPunct="1">
              <a:spcAft>
                <a:spcPts val="0"/>
              </a:spcAft>
              <a:buFont typeface="Wingdings"/>
              <a:buNone/>
              <a:defRPr/>
            </a:pPr>
            <a:r>
              <a:rPr lang="en-US" dirty="0" smtClean="0">
                <a:ea typeface="+mn-ea"/>
                <a:cs typeface="+mn-cs"/>
              </a:rPr>
              <a:t>Cash </a:t>
            </a:r>
            <a:r>
              <a:rPr lang="en-US" smtClean="0">
                <a:ea typeface="+mn-ea"/>
                <a:cs typeface="+mn-cs"/>
              </a:rPr>
              <a:t>is king.</a:t>
            </a:r>
            <a:endParaRPr lang="en-US" dirty="0">
              <a:ea typeface="+mn-ea"/>
              <a:cs typeface="+mn-cs"/>
            </a:endParaRPr>
          </a:p>
        </p:txBody>
      </p:sp>
      <p:sp>
        <p:nvSpPr>
          <p:cNvPr id="16388" name="Slide Number Placeholder 2"/>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50BF3D98-F5C0-6143-B7BF-2B5800DC75AC}" type="slidenum">
              <a:rPr lang="en-US" altLang="x-none" sz="1400">
                <a:solidFill>
                  <a:schemeClr val="tx2"/>
                </a:solidFill>
              </a:rPr>
              <a:pPr>
                <a:lnSpc>
                  <a:spcPct val="90000"/>
                </a:lnSpc>
              </a:pPr>
              <a:t>1</a:t>
            </a:fld>
            <a:endParaRPr lang="en-US" altLang="x-none"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80D0C4CB-558E-E94B-B3BC-5CED4B43B3E1}" type="slidenum">
              <a:rPr lang="en-US" altLang="x-none" sz="1400">
                <a:solidFill>
                  <a:schemeClr val="tx2"/>
                </a:solidFill>
              </a:rPr>
              <a:pPr eaLnBrk="1" hangingPunct="1">
                <a:lnSpc>
                  <a:spcPct val="90000"/>
                </a:lnSpc>
              </a:pPr>
              <a:t>2</a:t>
            </a:fld>
            <a:endParaRPr lang="en-US" altLang="x-none" sz="1400">
              <a:solidFill>
                <a:schemeClr val="tx2"/>
              </a:solidFill>
            </a:endParaRPr>
          </a:p>
        </p:txBody>
      </p:sp>
      <p:pic>
        <p:nvPicPr>
          <p:cNvPr id="1843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 Estimating Cash Flows</a:t>
            </a:r>
          </a:p>
        </p:txBody>
      </p:sp>
      <p:pic>
        <p:nvPicPr>
          <p:cNvPr id="1945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26999" r="-26999"/>
          <a:stretch>
            <a:fillRect/>
          </a:stretch>
        </p:blipFill>
        <p:spPr>
          <a:xfrm>
            <a:off x="612775" y="1200150"/>
            <a:ext cx="8153400" cy="3371850"/>
          </a:xfrm>
        </p:spPr>
      </p:pic>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EF626D8-B1BF-7B4E-84F4-8AFE6C75682D}" type="slidenum">
              <a:rPr lang="en-US" altLang="x-none" sz="700">
                <a:solidFill>
                  <a:srgbClr val="FFFFFF"/>
                </a:solidFill>
              </a:rPr>
              <a:pPr eaLnBrk="1" hangingPunct="1">
                <a:lnSpc>
                  <a:spcPct val="80000"/>
                </a:lnSpc>
              </a:pPr>
              <a:t>3</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p:cNvSpPr>
            <a:spLocks noGrp="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Dividends and Modified Dividends for Deutsche Bank</a:t>
            </a:r>
            <a:endParaRPr lang="en-US">
              <a:ea typeface="+mj-ea"/>
              <a:cs typeface="+mj-cs"/>
            </a:endParaRPr>
          </a:p>
        </p:txBody>
      </p:sp>
      <p:sp>
        <p:nvSpPr>
          <p:cNvPr id="21506" name="Content Placeholder 2"/>
          <p:cNvSpPr>
            <a:spLocks noGrp="1"/>
          </p:cNvSpPr>
          <p:nvPr>
            <p:ph sz="quarter" idx="1"/>
          </p:nvPr>
        </p:nvSpPr>
        <p:spPr>
          <a:xfrm>
            <a:off x="612775" y="1200150"/>
            <a:ext cx="8153400" cy="3371850"/>
          </a:xfrm>
        </p:spPr>
        <p:txBody>
          <a:bodyPr/>
          <a:lstStyle/>
          <a:p>
            <a:pPr eaLnBrk="1" hangingPunct="1"/>
            <a:r>
              <a:rPr lang="en-US" altLang="x-none" sz="1600">
                <a:ea typeface="ＭＳ Ｐゴシック" charset="-128"/>
              </a:rPr>
              <a:t>In 2007, Deutsche Bank paid out dividends of 2,146 million Euros on net income of 6,510 million Euros. In early 2008, we valued Deutsche Bank using the dividends it paid in 2007. </a:t>
            </a:r>
            <a:r>
              <a:rPr lang="en-US" altLang="x-none" sz="1600" u="sng">
                <a:ea typeface="ＭＳ Ｐゴシック" charset="-128"/>
              </a:rPr>
              <a:t>In my 2008 valuation I am assuming the dividends are not only reasonable but sustainable</a:t>
            </a:r>
            <a:r>
              <a:rPr lang="en-US" altLang="x-none" sz="1600">
                <a:ea typeface="ＭＳ Ｐゴシック" charset="-128"/>
              </a:rPr>
              <a:t>.</a:t>
            </a:r>
          </a:p>
          <a:p>
            <a:pPr eaLnBrk="1" hangingPunct="1"/>
            <a:r>
              <a:rPr lang="en-US" altLang="x-none" sz="1600">
                <a:ea typeface="ＭＳ Ｐゴシック" charset="-128"/>
              </a:rPr>
              <a:t>In November 2013, Deutsche Bank</a:t>
            </a:r>
            <a:r>
              <a:rPr lang="ja-JP" altLang="en-US" sz="1600">
                <a:ea typeface="ＭＳ Ｐゴシック" charset="-128"/>
              </a:rPr>
              <a:t>’</a:t>
            </a:r>
            <a:r>
              <a:rPr lang="en-US" altLang="ja-JP" sz="1600">
                <a:ea typeface="ＭＳ Ｐゴシック" charset="-128"/>
              </a:rPr>
              <a:t>s dividend policy was in flux. Not only did it report losses but it was on a pathway to increase its regulatory capital ratio. Rather than focus on the dividends (which were small), we estimated the potential dividends (by estimating the free cash flows to equity after investments in regulatory capital)</a:t>
            </a:r>
            <a:endParaRPr lang="en-US" altLang="x-none" sz="1600">
              <a:ea typeface="ＭＳ Ｐゴシック" charset="-128"/>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CF0B893E-EE36-3548-A9D5-B684B06343A9}" type="slidenum">
              <a:rPr lang="en-US" altLang="x-none" sz="700">
                <a:solidFill>
                  <a:srgbClr val="FFFFFF"/>
                </a:solidFill>
              </a:rPr>
              <a:pPr eaLnBrk="1" hangingPunct="1">
                <a:lnSpc>
                  <a:spcPct val="80000"/>
                </a:lnSpc>
              </a:pPr>
              <a:t>4</a:t>
            </a:fld>
            <a:endParaRPr lang="en-US" altLang="x-none" sz="700">
              <a:solidFill>
                <a:srgbClr val="FFFFFF"/>
              </a:solidFill>
            </a:endParaRPr>
          </a:p>
        </p:txBody>
      </p:sp>
      <p:graphicFrame>
        <p:nvGraphicFramePr>
          <p:cNvPr id="2" name="Table 1"/>
          <p:cNvGraphicFramePr>
            <a:graphicFrameLocks noGrp="1"/>
          </p:cNvGraphicFramePr>
          <p:nvPr/>
        </p:nvGraphicFramePr>
        <p:xfrm>
          <a:off x="762000" y="3257550"/>
          <a:ext cx="8153400" cy="1274768"/>
        </p:xfrm>
        <a:graphic>
          <a:graphicData uri="http://schemas.openxmlformats.org/drawingml/2006/table">
            <a:tbl>
              <a:tblPr/>
              <a:tblGrid>
                <a:gridCol w="2130425"/>
                <a:gridCol w="858838"/>
                <a:gridCol w="858837"/>
                <a:gridCol w="858838"/>
                <a:gridCol w="858837"/>
                <a:gridCol w="858838"/>
                <a:gridCol w="869950"/>
                <a:gridCol w="858837"/>
              </a:tblGrid>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Current</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2014</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2015</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2016</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2017</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2018</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Steady state</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Asset Base</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439,851 €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453,047 €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466,638 €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480,637 €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495,056 €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509,908 €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517,556 €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Capital ratio</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15.13%</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15.71%</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16.28%</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16.85%</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17.43%</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18.00%</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18.00%</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Tier 1 Capital</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66,561 €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71,156 €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75,967 €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81,002 €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86,271 €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91,783 €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93,160 €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Change in regulatory capital</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4,595 €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4,811 €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5,035 €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5,269 €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5,512 €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1,377 €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Book Equity</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76,829 €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81,424 €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86,235 €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91,270 €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96,539 €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102,051 €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103,605 €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ROE</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-1.08%</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0.74%</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2.55%</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4.37%</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6.18%</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8.00%</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8.00%</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Net Income</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-716 €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602 €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2,203 €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3,988 €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5,971 €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8,164 €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8,287 €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 Investment in Regulatory Capital</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4,595 €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4,811 €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5,035 €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5,269 €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5,512 €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1,554 €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5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FCFE</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-3,993 €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-2,608 €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-1,047 €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702 €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2,652 €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700" b="0" i="0" u="none" strike="noStrike" cap="none" normalizeH="0" baseline="0">
                          <a:ln>
                            <a:noFill/>
                          </a:ln>
                          <a:solidFill>
                            <a:schemeClr val="tx1"/>
                          </a:solidFill>
                          <a:effectLst/>
                          <a:latin typeface="Verdana" charset="0"/>
                          <a:ea typeface="ＭＳ Ｐゴシック" charset="-128"/>
                        </a:rPr>
                        <a:t>6,733 €</a:t>
                      </a:r>
                    </a:p>
                  </a:txBody>
                  <a:tcPr marL="11451" marR="11451" marT="859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09600" y="171450"/>
            <a:ext cx="8153400" cy="742950"/>
          </a:xfrm>
        </p:spPr>
        <p:txBody>
          <a:bodyPr/>
          <a:lstStyle/>
          <a:p>
            <a:pPr eaLnBrk="1" hangingPunct="1"/>
            <a:r>
              <a:rPr lang="en-US" altLang="x-none">
                <a:ea typeface="ＭＳ Ｐゴシック" charset="-128"/>
              </a:rPr>
              <a:t>Estimating FCFE (past) : Tata Motors</a:t>
            </a:r>
          </a:p>
        </p:txBody>
      </p:sp>
      <p:sp>
        <p:nvSpPr>
          <p:cNvPr id="23554" name="Rectangle 3"/>
          <p:cNvSpPr>
            <a:spLocks noGrp="1" noChangeArrowheads="1"/>
          </p:cNvSpPr>
          <p:nvPr>
            <p:ph sz="quarter" idx="1"/>
          </p:nvPr>
        </p:nvSpPr>
        <p:spPr>
          <a:xfrm>
            <a:off x="612775" y="1200150"/>
            <a:ext cx="8153400" cy="3371850"/>
          </a:xfrm>
        </p:spPr>
        <p:txBody>
          <a:bodyPr/>
          <a:lstStyle/>
          <a:p>
            <a:pPr marL="0" indent="0" eaLnBrk="1" hangingPunct="1">
              <a:buFont typeface="Wingdings" charset="2"/>
              <a:buNone/>
            </a:pPr>
            <a:r>
              <a:rPr lang="en-US" altLang="x-none">
                <a:ea typeface="ＭＳ Ｐゴシック" charset="-128"/>
              </a:rPr>
              <a:t>		</a:t>
            </a: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6CAEB0CC-4379-014A-8057-4137490A6172}" type="slidenum">
              <a:rPr lang="en-US" altLang="x-none" sz="700">
                <a:solidFill>
                  <a:srgbClr val="FFFFFF"/>
                </a:solidFill>
              </a:rPr>
              <a:pPr eaLnBrk="1" hangingPunct="1">
                <a:lnSpc>
                  <a:spcPct val="80000"/>
                </a:lnSpc>
              </a:pPr>
              <a:t>5</a:t>
            </a:fld>
            <a:endParaRPr lang="en-US" altLang="x-none" sz="700">
              <a:solidFill>
                <a:srgbClr val="FFFFFF"/>
              </a:solidFill>
            </a:endParaRPr>
          </a:p>
        </p:txBody>
      </p:sp>
      <p:sp>
        <p:nvSpPr>
          <p:cNvPr id="23556" name="Rectangle 4"/>
          <p:cNvSpPr>
            <a:spLocks noChangeArrowheads="1"/>
          </p:cNvSpPr>
          <p:nvPr/>
        </p:nvSpPr>
        <p:spPr bwMode="auto">
          <a:xfrm>
            <a:off x="5330825" y="-642938"/>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graphicFrame>
        <p:nvGraphicFramePr>
          <p:cNvPr id="2" name="Table 1"/>
          <p:cNvGraphicFramePr>
            <a:graphicFrameLocks noGrp="1"/>
          </p:cNvGraphicFramePr>
          <p:nvPr/>
        </p:nvGraphicFramePr>
        <p:xfrm>
          <a:off x="762000" y="1485900"/>
          <a:ext cx="7442200" cy="1552598"/>
        </p:xfrm>
        <a:graphic>
          <a:graphicData uri="http://schemas.openxmlformats.org/drawingml/2006/table">
            <a:tbl>
              <a:tblPr/>
              <a:tblGrid>
                <a:gridCol w="825500"/>
                <a:gridCol w="927100"/>
                <a:gridCol w="863600"/>
                <a:gridCol w="901700"/>
                <a:gridCol w="838200"/>
                <a:gridCol w="927100"/>
                <a:gridCol w="1066800"/>
                <a:gridCol w="1092200"/>
              </a:tblGrid>
              <a:tr h="489602">
                <a:tc>
                  <a:txBody>
                    <a:bodyPr/>
                    <a:lstStyle/>
                    <a:p>
                      <a:pPr algn="l" fontAlgn="b"/>
                      <a:r>
                        <a:rPr lang="en-US" sz="1100" b="0" i="0" u="none" strike="noStrike" dirty="0">
                          <a:solidFill>
                            <a:srgbClr val="000000"/>
                          </a:solidFill>
                          <a:effectLst/>
                          <a:latin typeface="Times"/>
                        </a:rPr>
                        <a:t>Year</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Times"/>
                        </a:rPr>
                        <a:t>Net Income</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Cap Ex</a:t>
                      </a:r>
                    </a:p>
                  </a:txBody>
                  <a:tcPr marL="12700" marR="12700" marT="95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Depreciation</a:t>
                      </a:r>
                    </a:p>
                  </a:txBody>
                  <a:tcPr marL="12700" marR="12700" marT="95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Change in WC</a:t>
                      </a:r>
                    </a:p>
                  </a:txBody>
                  <a:tcPr marL="12700" marR="12700" marT="95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Change in Debt</a:t>
                      </a:r>
                    </a:p>
                  </a:txBody>
                  <a:tcPr marL="12700" marR="12700" marT="95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Equity Reinvestment</a:t>
                      </a:r>
                    </a:p>
                  </a:txBody>
                  <a:tcPr marL="12700" marR="12700" marT="95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Equity Reinvestment Rate</a:t>
                      </a:r>
                    </a:p>
                  </a:txBody>
                  <a:tcPr marL="12700" marR="12700" marT="95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62">
                <a:tc>
                  <a:txBody>
                    <a:bodyPr/>
                    <a:lstStyle/>
                    <a:p>
                      <a:pPr algn="l" fontAlgn="b"/>
                      <a:r>
                        <a:rPr lang="en-US" sz="1100" b="0" i="0" u="none" strike="noStrike">
                          <a:solidFill>
                            <a:srgbClr val="000000"/>
                          </a:solidFill>
                          <a:effectLst/>
                          <a:latin typeface="Calibri"/>
                        </a:rPr>
                        <a:t>2008-09</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-25,053₹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99,708₹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25,072₹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13,441₹</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25,789₹</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62,288₹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-248.63%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62">
                <a:tc>
                  <a:txBody>
                    <a:bodyPr/>
                    <a:lstStyle/>
                    <a:p>
                      <a:pPr algn="l" fontAlgn="b"/>
                      <a:r>
                        <a:rPr lang="en-US" sz="1100" b="0" i="0" u="none" strike="noStrike">
                          <a:solidFill>
                            <a:srgbClr val="000000"/>
                          </a:solidFill>
                          <a:effectLst/>
                          <a:latin typeface="Calibri"/>
                        </a:rPr>
                        <a:t>2009-10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29,151₹</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84,754₹</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a:rPr>
                        <a:t>39,602₹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-26,009₹</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5,605₹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13,538₹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46.44%</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62">
                <a:tc>
                  <a:txBody>
                    <a:bodyPr/>
                    <a:lstStyle/>
                    <a:p>
                      <a:pPr algn="l" fontAlgn="b"/>
                      <a:r>
                        <a:rPr lang="en-US" sz="1100" b="0" i="0" u="none" strike="noStrike">
                          <a:solidFill>
                            <a:srgbClr val="000000"/>
                          </a:solidFill>
                          <a:effectLst/>
                          <a:latin typeface="Calibri"/>
                        </a:rPr>
                        <a:t>2010-11</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92,736₹</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81,240₹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46,510₹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a:rPr>
                        <a:t>50,484₹</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a:rPr>
                        <a:t>24,951₹</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60,263₹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64.98%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62">
                <a:tc>
                  <a:txBody>
                    <a:bodyPr/>
                    <a:lstStyle/>
                    <a:p>
                      <a:pPr algn="l" fontAlgn="b"/>
                      <a:r>
                        <a:rPr lang="en-US" sz="1100" b="0" i="0" u="none" strike="noStrike">
                          <a:solidFill>
                            <a:srgbClr val="000000"/>
                          </a:solidFill>
                          <a:effectLst/>
                          <a:latin typeface="Calibri"/>
                        </a:rPr>
                        <a:t>2011-12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135,165₹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138,756₹</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56,209₹</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22,801₹</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a:rPr>
                        <a:t>30,846₹</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74,502₹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55.12%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162">
                <a:tc>
                  <a:txBody>
                    <a:bodyPr/>
                    <a:lstStyle/>
                    <a:p>
                      <a:pPr algn="l" fontAlgn="b"/>
                      <a:r>
                        <a:rPr lang="en-US" sz="1100" b="0" i="0" u="none" strike="noStrike">
                          <a:solidFill>
                            <a:srgbClr val="000000"/>
                          </a:solidFill>
                          <a:effectLst/>
                          <a:latin typeface="Calibri"/>
                        </a:rPr>
                        <a:t>2012-13</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98,926₹</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187,570₹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75,648₹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680₹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32,970₹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79,632₹</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a:rPr>
                        <a:t>80.50%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162">
                <a:tc>
                  <a:txBody>
                    <a:bodyPr/>
                    <a:lstStyle/>
                    <a:p>
                      <a:pPr algn="l" fontAlgn="b"/>
                      <a:r>
                        <a:rPr lang="en-US" sz="1100" b="0" i="0" u="none" strike="noStrike">
                          <a:solidFill>
                            <a:srgbClr val="000000"/>
                          </a:solidFill>
                          <a:effectLst/>
                          <a:latin typeface="Calibri"/>
                        </a:rPr>
                        <a:t>Aggregate</a:t>
                      </a:r>
                    </a:p>
                  </a:txBody>
                  <a:tcPr marL="12700" marR="12700" marT="952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330,925₹</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592,028₹</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243,041₹</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61,397₹</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120,160₹</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290,224₹</a:t>
                      </a:r>
                    </a:p>
                  </a:txBody>
                  <a:tcPr marL="12700" marR="12700"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alibri"/>
                        </a:rPr>
                        <a:t>87.70%</a:t>
                      </a:r>
                    </a:p>
                  </a:txBody>
                  <a:tcPr marL="12700" marR="12700" marT="952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FCFF: Disney</a:t>
            </a:r>
          </a:p>
        </p:txBody>
      </p:sp>
      <p:sp>
        <p:nvSpPr>
          <p:cNvPr id="549890" name="Rectangle 3"/>
          <p:cNvSpPr>
            <a:spLocks noGrp="1" noChangeArrowheads="1"/>
          </p:cNvSpPr>
          <p:nvPr>
            <p:ph sz="quarter" idx="1"/>
          </p:nvPr>
        </p:nvSpPr>
        <p:spPr>
          <a:xfrm>
            <a:off x="612775" y="1200150"/>
            <a:ext cx="8153400" cy="3371850"/>
          </a:xfrm>
        </p:spPr>
        <p:txBody>
          <a:bodyPr>
            <a:normAutofit fontScale="55000" lnSpcReduction="20000"/>
          </a:bodyPr>
          <a:lstStyle/>
          <a:p>
            <a:pPr eaLnBrk="1" hangingPunct="1">
              <a:buFont typeface="Wingdings" charset="0"/>
              <a:buChar char=""/>
              <a:defRPr/>
            </a:pPr>
            <a:r>
              <a:rPr lang="en-US" dirty="0" smtClean="0"/>
              <a:t>In the fiscal year ended September 2013, Disney reported the following:</a:t>
            </a:r>
          </a:p>
          <a:p>
            <a:pPr lvl="1" eaLnBrk="1" hangingPunct="1">
              <a:buFont typeface="Wingdings 2" charset="0"/>
              <a:buChar char=""/>
              <a:defRPr/>
            </a:pPr>
            <a:r>
              <a:rPr lang="en-US" dirty="0" smtClean="0"/>
              <a:t>Operating income (adjusted for leases) = $10,032 million</a:t>
            </a:r>
          </a:p>
          <a:p>
            <a:pPr lvl="1" eaLnBrk="1" hangingPunct="1">
              <a:buFont typeface="Wingdings 2" charset="0"/>
              <a:buChar char=""/>
              <a:defRPr/>
            </a:pPr>
            <a:r>
              <a:rPr lang="en-US" dirty="0" smtClean="0"/>
              <a:t>Effective tax rate = 31.02%</a:t>
            </a:r>
          </a:p>
          <a:p>
            <a:pPr lvl="1" eaLnBrk="1" hangingPunct="1">
              <a:buFont typeface="Wingdings 2" charset="0"/>
              <a:buChar char=""/>
              <a:defRPr/>
            </a:pPr>
            <a:r>
              <a:rPr lang="en-US" dirty="0" smtClean="0"/>
              <a:t>Capital Expenditures (including acquisitions) = $5,239 million</a:t>
            </a:r>
          </a:p>
          <a:p>
            <a:pPr lvl="1" eaLnBrk="1" hangingPunct="1">
              <a:buFont typeface="Wingdings 2" charset="0"/>
              <a:buChar char=""/>
              <a:defRPr/>
            </a:pPr>
            <a:r>
              <a:rPr lang="en-US" dirty="0" smtClean="0"/>
              <a:t>Depreciation  &amp; Amortization = $2,192 million</a:t>
            </a:r>
          </a:p>
          <a:p>
            <a:pPr lvl="1" eaLnBrk="1" hangingPunct="1">
              <a:buFont typeface="Wingdings 2" charset="0"/>
              <a:buChar char=""/>
              <a:defRPr/>
            </a:pPr>
            <a:r>
              <a:rPr lang="en-US" dirty="0" smtClean="0"/>
              <a:t>Change in non-cash working capital = $103 million</a:t>
            </a:r>
          </a:p>
          <a:p>
            <a:pPr eaLnBrk="1" hangingPunct="1">
              <a:buFont typeface="Wingdings" charset="0"/>
              <a:buChar char=""/>
              <a:defRPr/>
            </a:pPr>
            <a:r>
              <a:rPr lang="en-US" dirty="0" smtClean="0"/>
              <a:t>The free cash flow to the firm can be computed as follows:</a:t>
            </a:r>
          </a:p>
          <a:p>
            <a:pPr marL="366713" lvl="1" indent="0" eaLnBrk="1" hangingPunct="1">
              <a:buFont typeface="Wingdings 2" charset="0"/>
              <a:buNone/>
              <a:defRPr/>
            </a:pPr>
            <a:r>
              <a:rPr lang="en-US" dirty="0"/>
              <a:t>After-tax Operating </a:t>
            </a:r>
            <a:r>
              <a:rPr lang="en-US" dirty="0" smtClean="0"/>
              <a:t>Income 	= 10,032 (1 -.3102) 	= </a:t>
            </a:r>
            <a:r>
              <a:rPr lang="en-US" dirty="0"/>
              <a:t>$6,920 </a:t>
            </a:r>
            <a:endParaRPr lang="en-US" dirty="0" smtClean="0"/>
          </a:p>
          <a:p>
            <a:pPr marL="366713" lvl="1" indent="0" eaLnBrk="1" hangingPunct="1">
              <a:buFont typeface="Wingdings 2" charset="0"/>
              <a:buNone/>
              <a:defRPr/>
            </a:pPr>
            <a:r>
              <a:rPr lang="en-US" dirty="0" smtClean="0"/>
              <a:t> </a:t>
            </a:r>
            <a:r>
              <a:rPr lang="en-US" dirty="0"/>
              <a:t>- </a:t>
            </a:r>
            <a:r>
              <a:rPr lang="en-US" dirty="0" smtClean="0"/>
              <a:t>Net Cap Expenditures 		= $5,239 - $2,192  	= </a:t>
            </a:r>
            <a:r>
              <a:rPr lang="en-US" dirty="0"/>
              <a:t>$3,629  </a:t>
            </a:r>
            <a:endParaRPr lang="en-US" dirty="0" smtClean="0"/>
          </a:p>
          <a:p>
            <a:pPr lvl="1" eaLnBrk="1" hangingPunct="1">
              <a:buFontTx/>
              <a:buChar char="-"/>
              <a:defRPr/>
            </a:pPr>
            <a:r>
              <a:rPr lang="en-US" dirty="0" smtClean="0"/>
              <a:t>Change in </a:t>
            </a:r>
            <a:r>
              <a:rPr lang="en-US" dirty="0"/>
              <a:t>Working Capital</a:t>
            </a:r>
            <a:r>
              <a:rPr lang="en-US" dirty="0" smtClean="0"/>
              <a:t> 	=  		=$103</a:t>
            </a:r>
          </a:p>
          <a:p>
            <a:pPr marL="366713" lvl="1" indent="0" eaLnBrk="1" hangingPunct="1">
              <a:buFont typeface="Wingdings 2" charset="0"/>
              <a:buNone/>
              <a:defRPr/>
            </a:pPr>
            <a:r>
              <a:rPr lang="en-US" dirty="0" smtClean="0"/>
              <a:t>= </a:t>
            </a:r>
            <a:r>
              <a:rPr lang="en-US" dirty="0"/>
              <a:t>Free </a:t>
            </a:r>
            <a:r>
              <a:rPr lang="en-US" dirty="0" err="1"/>
              <a:t>Cashflow</a:t>
            </a:r>
            <a:r>
              <a:rPr lang="en-US" dirty="0"/>
              <a:t> to </a:t>
            </a:r>
            <a:r>
              <a:rPr lang="en-US" dirty="0" smtClean="0"/>
              <a:t>Firm (FCFF)	=		 = $</a:t>
            </a:r>
            <a:r>
              <a:rPr lang="en-US" dirty="0"/>
              <a:t>3,188 </a:t>
            </a:r>
            <a:endParaRPr lang="en-US" dirty="0" smtClean="0"/>
          </a:p>
          <a:p>
            <a:pPr eaLnBrk="1" hangingPunct="1">
              <a:buFont typeface="Wingdings" charset="0"/>
              <a:buChar char=""/>
              <a:defRPr/>
            </a:pPr>
            <a:r>
              <a:rPr lang="en-US" dirty="0" smtClean="0"/>
              <a:t>The reinvestment and reinvestment rate are as follows:</a:t>
            </a:r>
          </a:p>
          <a:p>
            <a:pPr lvl="1" eaLnBrk="1" hangingPunct="1">
              <a:buFont typeface="Wingdings 2" charset="0"/>
              <a:buChar char=""/>
              <a:defRPr/>
            </a:pPr>
            <a:r>
              <a:rPr lang="en-US" dirty="0" smtClean="0"/>
              <a:t>Reinvestment = $3,629 + $103 = $3,732 million</a:t>
            </a:r>
          </a:p>
          <a:p>
            <a:pPr lvl="1" eaLnBrk="1" hangingPunct="1">
              <a:buFont typeface="Wingdings 2" charset="0"/>
              <a:buChar char=""/>
              <a:defRPr/>
            </a:pPr>
            <a:r>
              <a:rPr lang="en-US" dirty="0" smtClean="0"/>
              <a:t>Reinvestment Rate = $3,732/ $6,920 = 53.93%</a:t>
            </a:r>
          </a:p>
        </p:txBody>
      </p:sp>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8BEFCB93-3DE6-C844-BEF4-6A1136E3A7F5}" type="slidenum">
              <a:rPr lang="en-US" altLang="x-none" sz="700">
                <a:solidFill>
                  <a:srgbClr val="FFFFFF"/>
                </a:solidFill>
              </a:rPr>
              <a:pPr eaLnBrk="1" hangingPunct="1">
                <a:lnSpc>
                  <a:spcPct val="80000"/>
                </a:lnSpc>
              </a:pPr>
              <a:t>6</a:t>
            </a:fld>
            <a:endParaRPr lang="en-US" altLang="x-none" sz="700">
              <a:solidFill>
                <a:srgbClr val="FFFFFF"/>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II.  Discount Rates</a:t>
            </a:r>
          </a:p>
        </p:txBody>
      </p:sp>
      <p:sp>
        <p:nvSpPr>
          <p:cNvPr id="470018" name="Rectangle 3"/>
          <p:cNvSpPr>
            <a:spLocks noGrp="1" noChangeArrowheads="1"/>
          </p:cNvSpPr>
          <p:nvPr>
            <p:ph sz="quarter" idx="1"/>
          </p:nvPr>
        </p:nvSpPr>
        <p:spPr>
          <a:xfrm>
            <a:off x="612775" y="1200150"/>
            <a:ext cx="8153400" cy="337185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Critical ingredient </a:t>
            </a:r>
            <a:r>
              <a:rPr lang="en-US" dirty="0" smtClean="0">
                <a:ea typeface="+mn-ea"/>
                <a:cs typeface="+mn-cs"/>
              </a:rPr>
              <a:t>in discounted </a:t>
            </a:r>
            <a:r>
              <a:rPr lang="en-US" dirty="0" err="1" smtClean="0">
                <a:ea typeface="+mn-ea"/>
                <a:cs typeface="+mn-cs"/>
              </a:rPr>
              <a:t>cashflow</a:t>
            </a:r>
            <a:r>
              <a:rPr lang="en-US" dirty="0" smtClean="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smtClean="0">
                <a:ea typeface="+mn-ea"/>
                <a:cs typeface="+mn-cs"/>
              </a:rPr>
              <a:t>At an intuitive level, </a:t>
            </a:r>
            <a:r>
              <a:rPr lang="en-US" u="sng" dirty="0" smtClean="0">
                <a:ea typeface="+mn-ea"/>
                <a:cs typeface="+mn-cs"/>
              </a:rPr>
              <a:t>the discount rate used should be consistent with both the riskiness and the type of </a:t>
            </a:r>
            <a:r>
              <a:rPr lang="en-US" u="sng" dirty="0" err="1" smtClean="0">
                <a:ea typeface="+mn-ea"/>
                <a:cs typeface="+mn-cs"/>
              </a:rPr>
              <a:t>cashflow</a:t>
            </a:r>
            <a:r>
              <a:rPr lang="en-US" u="sng" dirty="0" smtClean="0">
                <a:ea typeface="+mn-ea"/>
                <a:cs typeface="+mn-cs"/>
              </a:rPr>
              <a:t> being discounted</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The cost of equity is the rate at which we discount cash flows to equity (dividends or free cash flows to equity). The cost of capital is the rate at which we discount free cash flows to the firm.</a:t>
            </a:r>
            <a:endParaRPr lang="en-US" dirty="0">
              <a:ea typeface="+mn-ea"/>
              <a:cs typeface="+mn-cs"/>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3014D1C-2A1F-E04F-96F5-74F0AF72E3A0}" type="slidenum">
              <a:rPr lang="en-US" altLang="x-none" sz="700">
                <a:solidFill>
                  <a:srgbClr val="FFFFFF"/>
                </a:solidFill>
              </a:rPr>
              <a:pPr eaLnBrk="1" hangingPunct="1">
                <a:lnSpc>
                  <a:spcPct val="80000"/>
                </a:lnSpc>
              </a:pPr>
              <a:t>7</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p:cNvSpPr>
            <a:spLocks noGrp="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Cost of Equity: Deutsche Bank</a:t>
            </a:r>
            <a:br>
              <a:rPr lang="en-US" dirty="0" smtClean="0">
                <a:ea typeface="+mj-ea"/>
                <a:cs typeface="+mj-cs"/>
              </a:rPr>
            </a:br>
            <a:r>
              <a:rPr lang="en-US" dirty="0" smtClean="0">
                <a:ea typeface="+mj-ea"/>
                <a:cs typeface="+mj-cs"/>
              </a:rPr>
              <a:t>2008 versus 2013</a:t>
            </a:r>
            <a:endParaRPr lang="en-US" dirty="0">
              <a:ea typeface="+mj-ea"/>
              <a:cs typeface="+mj-cs"/>
            </a:endParaRPr>
          </a:p>
        </p:txBody>
      </p:sp>
      <p:sp>
        <p:nvSpPr>
          <p:cNvPr id="472066"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In early 2008, we estimated a beta of 1.162 for Deutsche Bank, which used in conjunction with the Euro risk-free rate of 4% (in January 2008) and an equity risk premium of 4.50%, yielded a cost of equity of 9.23%.</a:t>
            </a:r>
          </a:p>
          <a:p>
            <a:pPr marL="365125" lvl="1" indent="0" eaLnBrk="1" hangingPunct="1">
              <a:lnSpc>
                <a:spcPct val="80000"/>
              </a:lnSpc>
              <a:buFont typeface="Wingdings 2" charset="2"/>
              <a:buNone/>
            </a:pPr>
            <a:r>
              <a:rPr lang="en-US" altLang="x-none" sz="1300">
                <a:ea typeface="ＭＳ Ｐゴシック" charset="-128"/>
              </a:rPr>
              <a:t>Cost of Equity </a:t>
            </a:r>
            <a:r>
              <a:rPr lang="en-US" altLang="x-none" sz="1500" baseline="-25000">
                <a:ea typeface="ＭＳ Ｐゴシック" charset="-128"/>
              </a:rPr>
              <a:t>Jan 2008 </a:t>
            </a:r>
            <a:r>
              <a:rPr lang="en-US" altLang="x-none" sz="1500">
                <a:ea typeface="ＭＳ Ｐゴシック" charset="-128"/>
              </a:rPr>
              <a:t>= </a:t>
            </a:r>
            <a:r>
              <a:rPr lang="en-US" altLang="x-none" sz="1300">
                <a:ea typeface="ＭＳ Ｐゴシック" charset="-128"/>
              </a:rPr>
              <a:t>Riskfree Rate</a:t>
            </a:r>
            <a:r>
              <a:rPr lang="en-US" altLang="x-none" sz="1500">
                <a:ea typeface="ＭＳ Ｐゴシック" charset="-128"/>
              </a:rPr>
              <a:t> </a:t>
            </a:r>
            <a:r>
              <a:rPr lang="en-US" altLang="x-none" sz="1500" baseline="-25000">
                <a:ea typeface="ＭＳ Ｐゴシック" charset="-128"/>
              </a:rPr>
              <a:t>Jan 2008 </a:t>
            </a:r>
            <a:r>
              <a:rPr lang="en-US" altLang="x-none" sz="1500">
                <a:ea typeface="ＭＳ Ｐゴシック" charset="-128"/>
              </a:rPr>
              <a:t>+ </a:t>
            </a:r>
            <a:r>
              <a:rPr lang="en-US" altLang="x-none" sz="1300">
                <a:ea typeface="ＭＳ Ｐゴシック" charset="-128"/>
              </a:rPr>
              <a:t>Beta* Mature Market </a:t>
            </a:r>
            <a:r>
              <a:rPr lang="en-US" altLang="x-none" sz="1500">
                <a:ea typeface="ＭＳ Ｐゴシック" charset="-128"/>
              </a:rPr>
              <a:t>Risk </a:t>
            </a:r>
            <a:r>
              <a:rPr lang="en-US" altLang="x-none" sz="1300">
                <a:ea typeface="ＭＳ Ｐゴシック" charset="-128"/>
              </a:rPr>
              <a:t>Premium</a:t>
            </a:r>
          </a:p>
          <a:p>
            <a:pPr marL="365125" lvl="1" indent="0" eaLnBrk="1" hangingPunct="1">
              <a:lnSpc>
                <a:spcPct val="80000"/>
              </a:lnSpc>
              <a:buFont typeface="Wingdings 2" charset="2"/>
              <a:buNone/>
            </a:pPr>
            <a:r>
              <a:rPr lang="en-US" altLang="x-none" sz="1900">
                <a:ea typeface="ＭＳ Ｐゴシック" charset="-128"/>
              </a:rPr>
              <a:t>		= 4.00% + 1.162 (4.5%) = 9.23%</a:t>
            </a:r>
          </a:p>
          <a:p>
            <a:pPr eaLnBrk="1" hangingPunct="1">
              <a:lnSpc>
                <a:spcPct val="80000"/>
              </a:lnSpc>
            </a:pPr>
            <a:r>
              <a:rPr lang="en-US" altLang="x-none" sz="2200">
                <a:ea typeface="ＭＳ Ｐゴシック" charset="-128"/>
              </a:rPr>
              <a:t>In November 2013, the Euro riskfree rate had dropped to 1.75% and the Deutsche</a:t>
            </a:r>
            <a:r>
              <a:rPr lang="en-US" altLang="en-US" sz="2200">
                <a:ea typeface="ＭＳ Ｐゴシック" charset="-128"/>
              </a:rPr>
              <a:t>’</a:t>
            </a:r>
            <a:r>
              <a:rPr lang="en-US" altLang="x-none" sz="2200">
                <a:ea typeface="ＭＳ Ｐゴシック" charset="-128"/>
              </a:rPr>
              <a:t>s equity risk premium had risen to 6.12%:</a:t>
            </a:r>
          </a:p>
          <a:p>
            <a:pPr marL="365125" lvl="1" indent="0" eaLnBrk="1" hangingPunct="1">
              <a:lnSpc>
                <a:spcPct val="80000"/>
              </a:lnSpc>
              <a:buFont typeface="Wingdings 2" charset="2"/>
              <a:buNone/>
            </a:pPr>
            <a:r>
              <a:rPr lang="en-US" altLang="x-none" sz="1900">
                <a:ea typeface="ＭＳ Ｐゴシック" charset="-128"/>
              </a:rPr>
              <a:t>Cost of equity </a:t>
            </a:r>
            <a:r>
              <a:rPr lang="en-US" altLang="x-none" sz="1900" baseline="-25000">
                <a:ea typeface="ＭＳ Ｐゴシック" charset="-128"/>
              </a:rPr>
              <a:t>Nov </a:t>
            </a:r>
            <a:r>
              <a:rPr lang="en-US" altLang="en-US" sz="1900" baseline="-25000">
                <a:ea typeface="ＭＳ Ｐゴシック" charset="-128"/>
              </a:rPr>
              <a:t>’</a:t>
            </a:r>
            <a:r>
              <a:rPr lang="en-US" altLang="x-none" sz="1900" baseline="-25000">
                <a:ea typeface="ＭＳ Ｐゴシック" charset="-128"/>
              </a:rPr>
              <a:t>13 </a:t>
            </a:r>
            <a:r>
              <a:rPr lang="en-US" altLang="x-none" sz="1900">
                <a:ea typeface="ＭＳ Ｐゴシック" charset="-128"/>
              </a:rPr>
              <a:t>= Riskfree Rate </a:t>
            </a:r>
            <a:r>
              <a:rPr lang="en-US" altLang="x-none" sz="1900" baseline="-25000">
                <a:ea typeface="ＭＳ Ｐゴシック" charset="-128"/>
              </a:rPr>
              <a:t>Nov </a:t>
            </a:r>
            <a:r>
              <a:rPr lang="en-US" altLang="en-US" sz="1900" baseline="-25000">
                <a:ea typeface="ＭＳ Ｐゴシック" charset="-128"/>
              </a:rPr>
              <a:t>‘</a:t>
            </a:r>
            <a:r>
              <a:rPr lang="en-US" altLang="x-none" sz="1900" baseline="-25000">
                <a:ea typeface="ＭＳ Ｐゴシック" charset="-128"/>
              </a:rPr>
              <a:t>13</a:t>
            </a:r>
            <a:r>
              <a:rPr lang="en-US" altLang="x-none" sz="1900">
                <a:ea typeface="ＭＳ Ｐゴシック" charset="-128"/>
              </a:rPr>
              <a:t> + Beta (ERP)</a:t>
            </a:r>
          </a:p>
          <a:p>
            <a:pPr marL="365125" lvl="1" indent="0" eaLnBrk="1" hangingPunct="1">
              <a:lnSpc>
                <a:spcPct val="80000"/>
              </a:lnSpc>
              <a:buFont typeface="Wingdings 2" charset="2"/>
              <a:buNone/>
            </a:pPr>
            <a:r>
              <a:rPr lang="en-US" altLang="x-none" sz="1900">
                <a:ea typeface="ＭＳ Ｐゴシック" charset="-128"/>
              </a:rPr>
              <a:t>		= 1.75% + 1.1516 (6.12%) = 8.80%</a:t>
            </a:r>
          </a:p>
          <a:p>
            <a:pPr eaLnBrk="1" hangingPunct="1">
              <a:lnSpc>
                <a:spcPct val="80000"/>
              </a:lnSpc>
            </a:pPr>
            <a:endParaRPr lang="en-US" altLang="x-none" sz="2200">
              <a:ea typeface="ＭＳ Ｐゴシック" charset="-128"/>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86A7C009-CBA4-FB46-9761-C77BE4F81F47}" type="slidenum">
              <a:rPr lang="en-US" altLang="x-none" sz="700">
                <a:solidFill>
                  <a:srgbClr val="FFFFFF"/>
                </a:solidFill>
              </a:rPr>
              <a:pPr eaLnBrk="1" hangingPunct="1">
                <a:lnSpc>
                  <a:spcPct val="80000"/>
                </a:lnSpc>
              </a:pPr>
              <a:t>8</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Cost of Equity: Tata Motors</a:t>
            </a:r>
          </a:p>
        </p:txBody>
      </p:sp>
      <p:sp>
        <p:nvSpPr>
          <p:cNvPr id="474114"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We will be valuing Tata Motors in rupee terms. That is a choice. Any company can be valued in any currency. </a:t>
            </a:r>
          </a:p>
          <a:p>
            <a:pPr eaLnBrk="1" hangingPunct="1">
              <a:lnSpc>
                <a:spcPct val="80000"/>
              </a:lnSpc>
            </a:pPr>
            <a:r>
              <a:rPr lang="en-US" altLang="x-none" sz="2200">
                <a:ea typeface="ＭＳ Ｐゴシック" charset="-128"/>
              </a:rPr>
              <a:t>Earlier, we estimated a levered beta for equity of 1.1007 for Tata Motor</a:t>
            </a:r>
            <a:r>
              <a:rPr lang="ja-JP" altLang="en-US" sz="2200">
                <a:ea typeface="ＭＳ Ｐゴシック" charset="-128"/>
              </a:rPr>
              <a:t>’</a:t>
            </a:r>
            <a:r>
              <a:rPr lang="en-US" altLang="ja-JP" sz="2200">
                <a:ea typeface="ＭＳ Ｐゴシック" charset="-128"/>
              </a:rPr>
              <a:t>s operating assets . Since we will be discounting FCFE with the income from cash included in the cash, we recomputed a beta for Tata Motors as a company (with cash):</a:t>
            </a:r>
          </a:p>
          <a:p>
            <a:pPr marL="320675" lvl="1" indent="0" eaLnBrk="1" hangingPunct="1">
              <a:lnSpc>
                <a:spcPct val="80000"/>
              </a:lnSpc>
              <a:buFont typeface="Wingdings 2" charset="2"/>
              <a:buNone/>
            </a:pPr>
            <a:r>
              <a:rPr lang="en-US" altLang="ja-JP" sz="1900">
                <a:ea typeface="ＭＳ Ｐゴシック" charset="-128"/>
              </a:rPr>
              <a:t>Levered Beta</a:t>
            </a:r>
            <a:r>
              <a:rPr lang="en-US" altLang="ja-JP" sz="1900" baseline="-25000">
                <a:ea typeface="ＭＳ Ｐゴシック" charset="-128"/>
              </a:rPr>
              <a:t>Company</a:t>
            </a:r>
            <a:r>
              <a:rPr lang="en-US" altLang="ja-JP" sz="1900">
                <a:ea typeface="ＭＳ Ｐゴシック" charset="-128"/>
              </a:rPr>
              <a:t>= 1.1007 (1428/1630)+ 0 (202/1630) = 0.964</a:t>
            </a:r>
          </a:p>
          <a:p>
            <a:pPr eaLnBrk="1" hangingPunct="1">
              <a:lnSpc>
                <a:spcPct val="80000"/>
              </a:lnSpc>
            </a:pPr>
            <a:r>
              <a:rPr lang="en-US" altLang="ja-JP" sz="2200">
                <a:ea typeface="ＭＳ Ｐゴシック" charset="-128"/>
              </a:rPr>
              <a:t>With a nominal rupee risk-free rate of 6.57 percent and an equity risk premium of 7.19% for Tata Motors, we arrive at a cost of equity of 13.50%.</a:t>
            </a:r>
          </a:p>
          <a:p>
            <a:pPr marL="320675" lvl="1" indent="0" algn="ctr" eaLnBrk="1" hangingPunct="1">
              <a:lnSpc>
                <a:spcPct val="80000"/>
              </a:lnSpc>
              <a:buFont typeface="Wingdings" charset="2"/>
              <a:buNone/>
            </a:pPr>
            <a:r>
              <a:rPr lang="en-US" altLang="x-none" sz="1900">
                <a:ea typeface="ＭＳ Ｐゴシック" charset="-128"/>
              </a:rPr>
              <a:t>Cost of Equity = 6.57% + 0.964 (7.19%) = 13.50%</a:t>
            </a:r>
          </a:p>
          <a:p>
            <a:pPr eaLnBrk="1" hangingPunct="1">
              <a:lnSpc>
                <a:spcPct val="80000"/>
              </a:lnSpc>
            </a:pPr>
            <a:endParaRPr lang="en-US" altLang="x-none" sz="2200">
              <a:ea typeface="ＭＳ Ｐゴシック" charset="-128"/>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A65759D-A8A5-4E4A-B06B-76AE66B34CA1}" type="slidenum">
              <a:rPr lang="en-US" altLang="x-none" sz="700">
                <a:solidFill>
                  <a:srgbClr val="FFFFFF"/>
                </a:solidFill>
              </a:rPr>
              <a:pPr eaLnBrk="1" hangingPunct="1">
                <a:lnSpc>
                  <a:spcPct val="80000"/>
                </a:lnSpc>
              </a:pPr>
              <a:t>9</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Current Cost of Capital: Disney</a:t>
            </a:r>
          </a:p>
        </p:txBody>
      </p:sp>
      <p:sp>
        <p:nvSpPr>
          <p:cNvPr id="32973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The beta for Disney</a:t>
            </a:r>
            <a:r>
              <a:rPr lang="ja-JP" altLang="en-US" sz="2000">
                <a:ea typeface="ＭＳ Ｐゴシック" charset="-128"/>
              </a:rPr>
              <a:t>’</a:t>
            </a:r>
            <a:r>
              <a:rPr lang="en-US" altLang="ja-JP" sz="20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x-none" sz="2000">
                <a:ea typeface="ＭＳ Ｐゴシック" charset="-128"/>
              </a:rPr>
              <a:t>	Cost of Equity = 2.75% + 1.0013(5.76%) = 8.52% </a:t>
            </a:r>
          </a:p>
          <a:p>
            <a:pPr eaLnBrk="1" hangingPunct="1">
              <a:lnSpc>
                <a:spcPct val="80000"/>
              </a:lnSpc>
            </a:pPr>
            <a:r>
              <a:rPr lang="en-US" altLang="x-none" sz="2000">
                <a:ea typeface="ＭＳ Ｐゴシック" charset="-128"/>
              </a:rPr>
              <a:t>Disney</a:t>
            </a:r>
            <a:r>
              <a:rPr lang="ja-JP" altLang="en-US" sz="2000">
                <a:ea typeface="ＭＳ Ｐゴシック" charset="-128"/>
              </a:rPr>
              <a:t>’</a:t>
            </a:r>
            <a:r>
              <a:rPr lang="en-US" altLang="ja-JP" sz="20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x-none" sz="2000">
                <a:ea typeface="ＭＳ Ｐゴシック" charset="-128"/>
              </a:rPr>
              <a:t>	After-Tax Cost of Debt 	= 3.75% (1 – 0.361) = 2.40%</a:t>
            </a:r>
          </a:p>
          <a:p>
            <a:pPr eaLnBrk="1" hangingPunct="1">
              <a:lnSpc>
                <a:spcPct val="80000"/>
              </a:lnSpc>
            </a:pPr>
            <a:r>
              <a:rPr lang="en-US" altLang="x-none" sz="20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x-none" sz="2000">
                <a:ea typeface="ＭＳ Ｐゴシック" charset="-128"/>
              </a:rPr>
              <a:t>	Cost of capital  = </a:t>
            </a:r>
          </a:p>
        </p:txBody>
      </p:sp>
      <p:graphicFrame>
        <p:nvGraphicFramePr>
          <p:cNvPr id="33795" name="Object 1"/>
          <p:cNvGraphicFramePr>
            <a:graphicFrameLocks noChangeAspect="1"/>
          </p:cNvGraphicFramePr>
          <p:nvPr/>
        </p:nvGraphicFramePr>
        <p:xfrm>
          <a:off x="3581400" y="4114800"/>
          <a:ext cx="5334000" cy="436563"/>
        </p:xfrm>
        <a:graphic>
          <a:graphicData uri="http://schemas.openxmlformats.org/presentationml/2006/ole">
            <mc:AlternateContent xmlns:mc="http://schemas.openxmlformats.org/markup-compatibility/2006">
              <mc:Choice xmlns:v="urn:schemas-microsoft-com:vml" Requires="v">
                <p:oleObj spid="_x0000_s33797" name="Equation" r:id="rId4" imgW="3848100" imgH="419100" progId="Equation.3">
                  <p:embed/>
                </p:oleObj>
              </mc:Choice>
              <mc:Fallback>
                <p:oleObj name="Equation" r:id="rId4" imgW="3848100" imgH="4191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4114800"/>
                        <a:ext cx="533400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31FD2F6C-B664-3C46-9F3E-6AB226DD2145}" type="slidenum">
              <a:rPr lang="en-US" altLang="x-none" sz="700">
                <a:solidFill>
                  <a:srgbClr val="FFFFFF"/>
                </a:solidFill>
              </a:rPr>
              <a:pPr eaLnBrk="1" hangingPunct="1">
                <a:lnSpc>
                  <a:spcPct val="80000"/>
                </a:lnSpc>
              </a:pPr>
              <a:t>10</a:t>
            </a:fld>
            <a:endParaRPr lang="en-US" altLang="x-none" sz="700">
              <a:solidFill>
                <a:srgbClr val="FFFFFF"/>
              </a:solidFill>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But costs of equity and capital can and should change over time…</a:t>
            </a:r>
          </a:p>
        </p:txBody>
      </p:sp>
      <p:graphicFrame>
        <p:nvGraphicFramePr>
          <p:cNvPr id="3" name="Content Placeholder 2"/>
          <p:cNvGraphicFramePr>
            <a:graphicFrameLocks noGrp="1"/>
          </p:cNvGraphicFramePr>
          <p:nvPr>
            <p:ph sz="quarter" idx="1"/>
          </p:nvPr>
        </p:nvGraphicFramePr>
        <p:xfrm>
          <a:off x="1066800" y="1314450"/>
          <a:ext cx="7467599" cy="3136898"/>
        </p:xfrm>
        <a:graphic>
          <a:graphicData uri="http://schemas.openxmlformats.org/drawingml/2006/table">
            <a:tbl>
              <a:tblPr/>
              <a:tblGrid>
                <a:gridCol w="1181007"/>
                <a:gridCol w="1181007"/>
                <a:gridCol w="1181007"/>
                <a:gridCol w="1181007"/>
                <a:gridCol w="1181007"/>
                <a:gridCol w="1562564"/>
              </a:tblGrid>
              <a:tr h="695238">
                <a:tc>
                  <a:txBody>
                    <a:bodyPr/>
                    <a:lstStyle/>
                    <a:p>
                      <a:pPr algn="ctr" fontAlgn="b"/>
                      <a:r>
                        <a:rPr lang="en-US" sz="1500" b="0" i="0" u="none" strike="noStrike" dirty="0">
                          <a:solidFill>
                            <a:srgbClr val="000000"/>
                          </a:solidFill>
                          <a:effectLst/>
                          <a:latin typeface="Calibri"/>
                        </a:rPr>
                        <a:t>Year</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Beta</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Cost of Equity</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After-tax Cost of Debt</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Debt Ratio</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Cost of capital</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dirty="0">
                          <a:solidFill>
                            <a:srgbClr val="000000"/>
                          </a:solidFill>
                          <a:effectLst/>
                          <a:latin typeface="Calibri"/>
                        </a:rPr>
                        <a:t>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1.0013</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8.52%</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11.50%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7.81%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2</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1.0013</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8.52%</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11.50%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7.81%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3</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a:rPr>
                        <a:t>1.0013</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8.52%</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11.50%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7.81%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4</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1.0013</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8.52%</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11.50%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7.81%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5</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1.0013</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8.52%</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11.50%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7.81%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6</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1.0010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8.52%</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13.20%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7.71%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7</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1.0008</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14.90%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7.60%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8</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1.0005</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16.60%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7.50%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9</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1.0003</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18.30%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7.39%</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166">
                <a:tc>
                  <a:txBody>
                    <a:bodyPr/>
                    <a:lstStyle/>
                    <a:p>
                      <a:pPr algn="ctr" fontAlgn="b"/>
                      <a:r>
                        <a:rPr lang="en-US" sz="1500" b="0" i="0" u="none" strike="noStrike">
                          <a:solidFill>
                            <a:srgbClr val="000000"/>
                          </a:solidFill>
                          <a:effectLst/>
                          <a:latin typeface="Calibri"/>
                        </a:rPr>
                        <a:t>10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1.0000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8.51%</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2.40%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a:rPr>
                        <a:t>20.00%</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dirty="0">
                          <a:solidFill>
                            <a:srgbClr val="000000"/>
                          </a:solidFill>
                          <a:effectLst/>
                          <a:latin typeface="Calibri"/>
                        </a:rPr>
                        <a:t>7.29%</a:t>
                      </a:r>
                    </a:p>
                  </a:txBody>
                  <a:tcPr marL="12700" marR="12700" marT="95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0371FFF3-A000-F04D-BCD0-4A325B2884AB}" type="slidenum">
              <a:rPr lang="en-US" altLang="x-none" sz="700">
                <a:solidFill>
                  <a:srgbClr val="FFFFFF"/>
                </a:solidFill>
              </a:rPr>
              <a:pPr eaLnBrk="1" hangingPunct="1">
                <a:lnSpc>
                  <a:spcPct val="80000"/>
                </a:lnSpc>
              </a:pPr>
              <a:t>11</a:t>
            </a:fld>
            <a:endParaRPr lang="en-US" altLang="x-none" sz="700">
              <a:solidFill>
                <a:srgbClr val="FFFFFF"/>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92F6B601-2245-134F-AA5C-781CBA1E34B7}" type="slidenum">
              <a:rPr lang="en-US" altLang="x-none" sz="1400">
                <a:solidFill>
                  <a:schemeClr val="tx2"/>
                </a:solidFill>
              </a:rPr>
              <a:pPr eaLnBrk="1" hangingPunct="1">
                <a:lnSpc>
                  <a:spcPct val="90000"/>
                </a:lnSpc>
              </a:pPr>
              <a:t>12</a:t>
            </a:fld>
            <a:endParaRPr lang="en-US" altLang="x-none" sz="1400">
              <a:solidFill>
                <a:schemeClr val="tx2"/>
              </a:solidFill>
            </a:endParaRPr>
          </a:p>
        </p:txBody>
      </p:sp>
      <p:pic>
        <p:nvPicPr>
          <p:cNvPr id="3789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12</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eaLnBrk="1" hangingPunct="1"/>
            <a:r>
              <a:rPr lang="en-US" altLang="x-none" b="1">
                <a:solidFill>
                  <a:srgbClr val="FFFFFF"/>
                </a:solidFill>
                <a:latin typeface="Calibri" charset="0"/>
              </a:rPr>
              <a:t>Task</a:t>
            </a:r>
          </a:p>
          <a:p>
            <a:pPr algn="ctr" eaLnBrk="1" hangingPunct="1"/>
            <a:r>
              <a:rPr lang="en-US" altLang="x-none">
                <a:solidFill>
                  <a:srgbClr val="FFFFFF"/>
                </a:solidFill>
                <a:latin typeface="Calibri" charset="0"/>
              </a:rPr>
              <a:t>Estimate the base year</a:t>
            </a:r>
            <a:r>
              <a:rPr lang="en-US" altLang="en-US">
                <a:solidFill>
                  <a:srgbClr val="FFFFFF"/>
                </a:solidFill>
                <a:latin typeface="Calibri" charset="0"/>
              </a:rPr>
              <a:t>’</a:t>
            </a:r>
            <a:r>
              <a:rPr lang="en-US" altLang="x-none">
                <a:solidFill>
                  <a:srgbClr val="FFFFFF"/>
                </a:solidFill>
                <a:latin typeface="Calibri" charset="0"/>
              </a:rPr>
              <a:t>s cash flows &amp; current discount rate for your firm.</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20707</TotalTime>
  <Pages>13</Pages>
  <Words>1744</Words>
  <Application>Microsoft Macintosh PowerPoint</Application>
  <PresentationFormat>On-screen Show (16:9)</PresentationFormat>
  <Paragraphs>299</Paragraphs>
  <Slides>12</Slides>
  <Notes>10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1" baseType="lpstr">
      <vt:lpstr>Times</vt:lpstr>
      <vt:lpstr>ＭＳ Ｐゴシック</vt:lpstr>
      <vt:lpstr>Arial</vt:lpstr>
      <vt:lpstr>Calibri</vt:lpstr>
      <vt:lpstr>Wingdings</vt:lpstr>
      <vt:lpstr>Wingdings 2</vt:lpstr>
      <vt:lpstr>Verdana</vt:lpstr>
      <vt:lpstr>WebcastSimple</vt:lpstr>
      <vt:lpstr>Equation</vt:lpstr>
      <vt:lpstr>Valuation: cash flows &amp; discount rates</vt:lpstr>
      <vt:lpstr>PowerPoint Presentation</vt:lpstr>
      <vt:lpstr>I. Estimating Cash Flows</vt:lpstr>
      <vt:lpstr>Dividends and Modified Dividends for Deutsche Bank</vt:lpstr>
      <vt:lpstr>Estimating FCFE (past) : Tata Motors</vt:lpstr>
      <vt:lpstr>Estimating FCFF: Disney</vt:lpstr>
      <vt:lpstr>II.  Discount Rates</vt:lpstr>
      <vt:lpstr>Cost of Equity: Deutsche Bank 2008 versus 2013</vt:lpstr>
      <vt:lpstr>Cost of Equity: Tata Motors</vt:lpstr>
      <vt:lpstr>Current Cost of Capital: Disney</vt:lpstr>
      <vt:lpstr>But costs of equity and capital can and should change over time…</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284</cp:revision>
  <cp:lastPrinted>2014-01-22T17:02:43Z</cp:lastPrinted>
  <dcterms:created xsi:type="dcterms:W3CDTF">2010-03-22T12:36:23Z</dcterms:created>
  <dcterms:modified xsi:type="dcterms:W3CDTF">2017-05-22T07:36:30Z</dcterms:modified>
</cp:coreProperties>
</file>