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443" r:id="rId1"/>
  </p:sldMasterIdLst>
  <p:notesMasterIdLst>
    <p:notesMasterId r:id="rId14"/>
  </p:notesMasterIdLst>
  <p:handoutMasterIdLst>
    <p:handoutMasterId r:id="rId15"/>
  </p:handoutMasterIdLst>
  <p:sldIdLst>
    <p:sldId id="1250" r:id="rId2"/>
    <p:sldId id="1275" r:id="rId3"/>
    <p:sldId id="1276" r:id="rId4"/>
    <p:sldId id="1267" r:id="rId5"/>
    <p:sldId id="1268" r:id="rId6"/>
    <p:sldId id="1269" r:id="rId7"/>
    <p:sldId id="1270" r:id="rId8"/>
    <p:sldId id="1271" r:id="rId9"/>
    <p:sldId id="1272" r:id="rId10"/>
    <p:sldId id="1273" r:id="rId11"/>
    <p:sldId id="1274" r:id="rId12"/>
    <p:sldId id="1278" r:id="rId13"/>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50" d="100"/>
          <a:sy n="150" d="100"/>
        </p:scale>
        <p:origin x="-23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9.emf"/><Relationship Id="rId1" Type="http://schemas.openxmlformats.org/officeDocument/2006/relationships/image" Target="../media/image6.emf"/><Relationship Id="rId2"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 Id="rId2"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p:cNvSpPr>
          <p:nvPr>
            <p:ph type="sldImg"/>
          </p:nvPr>
        </p:nvSpPr>
        <p:spPr>
          <a:solidFill>
            <a:srgbClr val="FFFFFF"/>
          </a:solidFill>
          <a:ln/>
        </p:spPr>
      </p:sp>
      <p:sp>
        <p:nvSpPr>
          <p:cNvPr id="174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If corporate finance is all about maximizing value, you do have to know how to estimate value.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p:cNvSpPr>
          <p:nvPr>
            <p:ph type="sldImg"/>
          </p:nvPr>
        </p:nvSpPr>
        <p:spPr>
          <a:solidFill>
            <a:srgbClr val="FFFFFF"/>
          </a:solidFill>
          <a:ln/>
        </p:spPr>
      </p:sp>
      <p:sp>
        <p:nvSpPr>
          <p:cNvPr id="2150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Note that the approaches are similar, with the only difference being in how we define how much the firm reinvests and how well it reinvests.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a:ln/>
        </p:spPr>
      </p:sp>
      <p:sp>
        <p:nvSpPr>
          <p:cNvPr id="23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When forecasting future growth, we want estimates of the future retention ratio and future return on equity. While the current year</a:t>
            </a:r>
            <a:r>
              <a:rPr lang="ja-JP" altLang="en-US">
                <a:latin typeface="Times" charset="0"/>
                <a:ea typeface="ＭＳ Ｐゴシック" charset="-128"/>
              </a:rPr>
              <a:t>’</a:t>
            </a:r>
            <a:r>
              <a:rPr lang="en-US" altLang="ja-JP">
                <a:latin typeface="Times" charset="0"/>
                <a:ea typeface="ＭＳ Ｐゴシック" charset="-128"/>
              </a:rPr>
              <a:t>s numbers may be a good place to start, we should have no qualms about replacing those numbers with normalized values.</a:t>
            </a:r>
            <a:endParaRPr lang="en-US" altLang="x-none">
              <a:latin typeface="Times"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a:ln/>
        </p:spPr>
      </p:sp>
      <p:sp>
        <p:nvSpPr>
          <p:cNvPr id="256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We looked at both 2013 numbers and the aggregate values from 2008 to 2013. The acquisition of Landrover Jaguar has created accounting distortions in the return on equity in the years immediately after the acquisition.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p:cNvSpPr>
          <p:nvPr>
            <p:ph type="sldImg"/>
          </p:nvPr>
        </p:nvSpPr>
        <p:spPr>
          <a:solidFill>
            <a:srgbClr val="FFFFFF"/>
          </a:solidFill>
          <a:ln/>
        </p:spPr>
      </p:sp>
      <p:sp>
        <p:nvSpPr>
          <p:cNvPr id="2765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Leverage will have a positive effect on expected growth as long as the projects taken with the leverage earn more than the after-tax cost of debt.</a:t>
            </a:r>
          </a:p>
          <a:p>
            <a:r>
              <a:rPr lang="en-US" altLang="x-none">
                <a:latin typeface="Times" charset="0"/>
                <a:ea typeface="ＭＳ Ｐゴシック" charset="-128"/>
              </a:rPr>
              <a:t>Again, while we need to use book values if our objective is to explain past growth, looking forward, we need to make the best estimates we can for each of these inputs.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p:cNvSpPr>
          <p:nvPr>
            <p:ph type="sldImg"/>
          </p:nvPr>
        </p:nvSpPr>
        <p:spPr>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return on equity for the first firm = 15% + 1 (15% -5%)= 25%</a:t>
            </a:r>
          </a:p>
          <a:p>
            <a:r>
              <a:rPr lang="en-US" altLang="x-none">
                <a:latin typeface="Times" charset="0"/>
                <a:ea typeface="ＭＳ Ｐゴシック" charset="-128"/>
              </a:rPr>
              <a:t>The two firms, if they have the same ROE and retention ratio, will have the same earnings per share growth rate.</a:t>
            </a:r>
          </a:p>
          <a:p>
            <a:r>
              <a:rPr lang="en-US" altLang="x-none">
                <a:latin typeface="Times" charset="0"/>
                <a:ea typeface="ＭＳ Ｐゴシック" charset="-128"/>
              </a:rPr>
              <a:t>However, the first firm will have a higher cost of equity, since it has the higher debt ratio, and thus a lower equity value.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p:cNvSpPr>
          <p:nvPr>
            <p:ph type="sldImg"/>
          </p:nvPr>
        </p:nvSpPr>
        <p:spPr>
          <a:solidFill>
            <a:srgbClr val="FFFFFF"/>
          </a:solidFill>
          <a:ln/>
        </p:spPr>
      </p:sp>
      <p:sp>
        <p:nvSpPr>
          <p:cNvPr id="31746" name="Rectangle 3"/>
          <p:cNvSpPr>
            <a:spLocks noGrp="1" noChangeArrowheads="1"/>
          </p:cNvSpPr>
          <p:nvPr>
            <p:ph type="body" idx="1"/>
          </p:nvPr>
        </p:nvSpPr>
        <p:spPr>
          <a:solidFill>
            <a:srgbClr val="FFFFFF"/>
          </a:solidFill>
          <a:ln>
            <a:solidFill>
              <a:srgbClr val="000000"/>
            </a:solidFill>
          </a:ln>
        </p:spPr>
        <p:txBody>
          <a:bodyPr/>
          <a:lstStyle/>
          <a:p>
            <a:pPr lvl="1"/>
            <a:r>
              <a:rPr lang="en-US" altLang="x-none">
                <a:latin typeface="Times" charset="0"/>
                <a:ea typeface="ＭＳ Ｐゴシック"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x-none">
              <a:latin typeface="Times New Roman"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Estimating the growth rate from the Reinvestment Rate and the Return on capital works only for firms with stable margins and ROC. When a company</a:t>
            </a:r>
            <a:r>
              <a:rPr lang="en-US" altLang="en-US">
                <a:latin typeface="Times" charset="0"/>
                <a:ea typeface="ＭＳ Ｐゴシック" charset="-128"/>
              </a:rPr>
              <a:t>’</a:t>
            </a:r>
            <a:r>
              <a:rPr lang="en-US" altLang="x-none">
                <a:latin typeface="Times" charset="0"/>
                <a:ea typeface="ＭＳ Ｐゴシック" charset="-128"/>
              </a:rPr>
              <a:t>s margins are expected to change over time, you have to start with revenues and work down the cash flow statement. In making your estimates, though, you still have to tie revenue growth to reinvestment, which I accomplish using the sales to capital ration.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Note that high revenue growth is accompanied by declining margins over time, as competition picks up and the revenues become larger. The reinvestment each year is computed by dividing the change in revenues by the sales to capital ratio to get the reinvestment each year (a composite value that includes net cap ex and change in working capital).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DEE1FABD-0735-824E-9CD8-8ED4C7C2A397}" type="slidenum">
              <a:rPr lang="en-US" altLang="x-none"/>
              <a:pPr/>
              <a:t>‹#›</a:t>
            </a:fld>
            <a:endParaRPr lang="en-US" altLang="x-none"/>
          </a:p>
        </p:txBody>
      </p:sp>
    </p:spTree>
    <p:extLst>
      <p:ext uri="{BB962C8B-B14F-4D97-AF65-F5344CB8AC3E}">
        <p14:creationId xmlns:p14="http://schemas.microsoft.com/office/powerpoint/2010/main" val="1082798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FB3C41C2-CD90-6649-8F7E-0E678A201782}" type="slidenum">
              <a:rPr lang="en-US" altLang="x-none" sz="1600"/>
              <a:pPr eaLnBrk="1" hangingPunct="1"/>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94B09C00-A08E-1743-B36C-73F6E62180F0}" type="slidenum">
              <a:rPr lang="en-US" altLang="x-none"/>
              <a:pPr/>
              <a:t>‹#›</a:t>
            </a:fld>
            <a:endParaRPr lang="en-US" altLang="x-none"/>
          </a:p>
        </p:txBody>
      </p:sp>
    </p:spTree>
    <p:extLst>
      <p:ext uri="{BB962C8B-B14F-4D97-AF65-F5344CB8AC3E}">
        <p14:creationId xmlns:p14="http://schemas.microsoft.com/office/powerpoint/2010/main" val="814721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C9EB363F-52B0-C14D-9197-E92BC538A065}"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661307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1B481380-9C26-2740-8F0F-2802720E69FF}"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359295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DACD90C0-C67B-7B47-819A-95291D81C26B}"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493812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5B819305-CD08-A847-9FFF-1564DE988C73}" type="slidenum">
              <a:rPr lang="en-US" altLang="x-none"/>
              <a:pPr/>
              <a:t>‹#›</a:t>
            </a:fld>
            <a:endParaRPr lang="en-US" altLang="x-none"/>
          </a:p>
        </p:txBody>
      </p:sp>
    </p:spTree>
    <p:extLst>
      <p:ext uri="{BB962C8B-B14F-4D97-AF65-F5344CB8AC3E}">
        <p14:creationId xmlns:p14="http://schemas.microsoft.com/office/powerpoint/2010/main" val="755994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414324D4-C7F2-044C-A50D-A6F59C6856DB}" type="slidenum">
              <a:rPr lang="en-US" altLang="x-none"/>
              <a:pPr/>
              <a:t>‹#›</a:t>
            </a:fld>
            <a:endParaRPr lang="en-US" altLang="x-none"/>
          </a:p>
        </p:txBody>
      </p:sp>
    </p:spTree>
    <p:extLst>
      <p:ext uri="{BB962C8B-B14F-4D97-AF65-F5344CB8AC3E}">
        <p14:creationId xmlns:p14="http://schemas.microsoft.com/office/powerpoint/2010/main" val="1492423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32E47D73-AAAF-C146-B005-8D3AB38CD949}" type="slidenum">
              <a:rPr lang="en-US" altLang="x-none"/>
              <a:pPr/>
              <a:t>‹#›</a:t>
            </a:fld>
            <a:endParaRPr lang="en-US" altLang="x-none"/>
          </a:p>
        </p:txBody>
      </p:sp>
    </p:spTree>
    <p:extLst>
      <p:ext uri="{BB962C8B-B14F-4D97-AF65-F5344CB8AC3E}">
        <p14:creationId xmlns:p14="http://schemas.microsoft.com/office/powerpoint/2010/main" val="554381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B004981B-8AAE-7749-B782-2FD0C15BF8C8}"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697607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3FBEAE22-5209-CF40-9B3C-717CFBCFC711}"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81420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918DB910-26D8-9149-A846-35B874CB448B}"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29888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56F47CCF-2AA9-C44B-9E0C-8F5FC22FDB02}" type="slidenum">
              <a:rPr lang="en-US" altLang="x-none"/>
              <a:pPr/>
              <a:t>‹#›</a:t>
            </a:fld>
            <a:endParaRPr lang="en-US" altLang="x-none"/>
          </a:p>
        </p:txBody>
      </p:sp>
    </p:spTree>
    <p:extLst>
      <p:ext uri="{BB962C8B-B14F-4D97-AF65-F5344CB8AC3E}">
        <p14:creationId xmlns:p14="http://schemas.microsoft.com/office/powerpoint/2010/main" val="41031665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C524761-FD05-F345-B23C-12066D7D6200}"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534" r:id="rId1"/>
    <p:sldLayoutId id="2147484535" r:id="rId2"/>
    <p:sldLayoutId id="2147484536" r:id="rId3"/>
    <p:sldLayoutId id="2147484537" r:id="rId4"/>
    <p:sldLayoutId id="2147484532" r:id="rId5"/>
    <p:sldLayoutId id="2147484538" r:id="rId6"/>
    <p:sldLayoutId id="2147484539" r:id="rId7"/>
    <p:sldLayoutId id="2147484540" r:id="rId8"/>
    <p:sldLayoutId id="2147484541" r:id="rId9"/>
    <p:sldLayoutId id="2147484533" r:id="rId10"/>
    <p:sldLayoutId id="2147484542" r:id="rId11"/>
    <p:sldLayoutId id="2147484543" r:id="rId12"/>
  </p:sldLayoutIdLst>
  <p:hf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1.bin"/><Relationship Id="rId5" Type="http://schemas.openxmlformats.org/officeDocument/2006/relationships/image" Target="../media/image6.emf"/><Relationship Id="rId6" Type="http://schemas.openxmlformats.org/officeDocument/2006/relationships/oleObject" Target="../embeddings/oleObject2.bin"/><Relationship Id="rId7" Type="http://schemas.openxmlformats.org/officeDocument/2006/relationships/image" Target="../media/image7.emf"/><Relationship Id="rId8" Type="http://schemas.openxmlformats.org/officeDocument/2006/relationships/oleObject" Target="../embeddings/oleObject3.bin"/><Relationship Id="rId9" Type="http://schemas.openxmlformats.org/officeDocument/2006/relationships/image" Target="../media/image8.emf"/><Relationship Id="rId10" Type="http://schemas.openxmlformats.org/officeDocument/2006/relationships/oleObject" Target="../embeddings/oleObject4.bin"/><Relationship Id="rId11"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5.bin"/><Relationship Id="rId5" Type="http://schemas.openxmlformats.org/officeDocument/2006/relationships/image" Target="../media/image10.emf"/><Relationship Id="rId6" Type="http://schemas.openxmlformats.org/officeDocument/2006/relationships/oleObject" Target="../embeddings/oleObject6.bin"/><Relationship Id="rId7" Type="http://schemas.openxmlformats.org/officeDocument/2006/relationships/image" Target="../media/image11.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dirty="0" smtClean="0">
                <a:ea typeface="+mj-ea"/>
                <a:cs typeface="+mj-cs"/>
              </a:rPr>
              <a:t>Valuation: future growth and cash flows</a:t>
            </a:r>
            <a:endParaRPr lang="en-US" dirty="0">
              <a:ea typeface="+mj-ea"/>
              <a:cs typeface="+mj-cs"/>
            </a:endParaRPr>
          </a:p>
        </p:txBody>
      </p:sp>
      <p:sp>
        <p:nvSpPr>
          <p:cNvPr id="445442" name="Rectangle 3"/>
          <p:cNvSpPr>
            <a:spLocks noGrp="1" noChangeArrowheads="1"/>
          </p:cNvSpPr>
          <p:nvPr>
            <p:ph type="subTitle" idx="1"/>
          </p:nvPr>
        </p:nvSpPr>
        <p:spPr>
          <a:xfrm>
            <a:off x="2362200" y="4537075"/>
            <a:ext cx="6705600" cy="514350"/>
          </a:xfrm>
        </p:spPr>
        <p:txBody>
          <a:bodyPr>
            <a:normAutofit fontScale="92500"/>
          </a:bodyPr>
          <a:lstStyle/>
          <a:p>
            <a:pPr eaLnBrk="1" fontAlgn="auto" hangingPunct="1">
              <a:spcAft>
                <a:spcPts val="0"/>
              </a:spcAft>
              <a:buFont typeface="Wingdings"/>
              <a:buNone/>
              <a:defRPr/>
            </a:pPr>
            <a:r>
              <a:rPr lang="en-US" dirty="0" smtClean="0">
                <a:ea typeface="+mn-ea"/>
                <a:cs typeface="+mn-cs"/>
              </a:rPr>
              <a:t>You will be wrong 100% of the time and it is okay.</a:t>
            </a:r>
          </a:p>
        </p:txBody>
      </p:sp>
      <p:sp>
        <p:nvSpPr>
          <p:cNvPr id="16388" name="Slide Number Placeholder 2"/>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E5225719-B1F9-7041-88A8-35E0BFDC27DC}" type="slidenum">
              <a:rPr lang="en-US" altLang="x-none" sz="1400">
                <a:solidFill>
                  <a:schemeClr val="tx2"/>
                </a:solidFill>
              </a:rPr>
              <a:pPr>
                <a:lnSpc>
                  <a:spcPct val="90000"/>
                </a:lnSpc>
              </a:pPr>
              <a:t>1</a:t>
            </a:fld>
            <a:endParaRPr lang="en-US" altLang="x-none" sz="1400">
              <a:solidFill>
                <a:schemeClr val="tx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0BBA3F10-3045-3F48-BC02-C0A5AECB8DC7}" type="slidenum">
              <a:rPr lang="en-US" altLang="x-none" sz="1400">
                <a:solidFill>
                  <a:schemeClr val="tx2"/>
                </a:solidFill>
              </a:rPr>
              <a:pPr eaLnBrk="1" hangingPunct="1">
                <a:lnSpc>
                  <a:spcPct val="90000"/>
                </a:lnSpc>
              </a:pPr>
              <a:t>2</a:t>
            </a:fld>
            <a:endParaRPr lang="en-US" altLang="x-none" sz="1400">
              <a:solidFill>
                <a:schemeClr val="tx2"/>
              </a:solidFill>
            </a:endParaRPr>
          </a:p>
        </p:txBody>
      </p:sp>
      <p:pic>
        <p:nvPicPr>
          <p:cNvPr id="1843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Historical Growth &amp; Outside Estimates</a:t>
            </a:r>
          </a:p>
        </p:txBody>
      </p:sp>
      <p:sp>
        <p:nvSpPr>
          <p:cNvPr id="3" name="Content Placeholder 2"/>
          <p:cNvSpPr>
            <a:spLocks noGrp="1"/>
          </p:cNvSpPr>
          <p:nvPr>
            <p:ph sz="quarter" idx="1"/>
          </p:nvPr>
        </p:nvSpPr>
        <p:spPr>
          <a:xfrm>
            <a:off x="612775" y="1200150"/>
            <a:ext cx="8153400" cy="3371850"/>
          </a:xfrm>
        </p:spPr>
        <p:txBody>
          <a:bodyPr>
            <a:normAutofit lnSpcReduction="10000"/>
          </a:bodyPr>
          <a:lstStyle/>
          <a:p>
            <a:pPr eaLnBrk="1" hangingPunct="1">
              <a:buFont typeface="Wingdings" charset="0"/>
              <a:buChar char=""/>
              <a:defRPr/>
            </a:pPr>
            <a:r>
              <a:rPr lang="en-US" u="sng" dirty="0" smtClean="0"/>
              <a:t>Historical growth </a:t>
            </a:r>
            <a:r>
              <a:rPr lang="en-US" dirty="0" smtClean="0"/>
              <a:t>is a function of the time period you look at (starting and ending points), the measure of earnings you look at and a function of your averaging approach. It is also not a particularly good predictor of the future.</a:t>
            </a:r>
          </a:p>
          <a:p>
            <a:pPr eaLnBrk="1" hangingPunct="1">
              <a:buFont typeface="Wingdings" charset="0"/>
              <a:buChar char=""/>
              <a:defRPr/>
            </a:pPr>
            <a:r>
              <a:rPr lang="en-US" u="sng" dirty="0" smtClean="0"/>
              <a:t>Outside estimates </a:t>
            </a:r>
            <a:r>
              <a:rPr lang="en-US" dirty="0" smtClean="0"/>
              <a:t>(from analysts or managers) is not only biased but tend not to be very good, especially for longer term forecasts.</a:t>
            </a:r>
            <a:endParaRPr lang="en-US" dirty="0"/>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77018554-57DD-9D4D-8014-78079E1F5525}" type="slidenum">
              <a:rPr lang="en-US" altLang="x-none" sz="700">
                <a:solidFill>
                  <a:srgbClr val="FFFFFF"/>
                </a:solidFill>
              </a:rPr>
              <a:pPr eaLnBrk="1" hangingPunct="1">
                <a:lnSpc>
                  <a:spcPct val="80000"/>
                </a:lnSpc>
              </a:pPr>
              <a:t>3</a:t>
            </a:fld>
            <a:endParaRPr lang="en-US" altLang="x-none" sz="7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Expected Growth and Fundamentals</a:t>
            </a: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E6D9332F-2422-A648-B6C5-4E8313D54BD2}" type="slidenum">
              <a:rPr lang="en-US" altLang="x-none" sz="700">
                <a:solidFill>
                  <a:srgbClr val="FFFFFF"/>
                </a:solidFill>
              </a:rPr>
              <a:pPr eaLnBrk="1" hangingPunct="1">
                <a:lnSpc>
                  <a:spcPct val="80000"/>
                </a:lnSpc>
              </a:pPr>
              <a:t>4</a:t>
            </a:fld>
            <a:endParaRPr lang="en-US" altLang="x-none" sz="700">
              <a:solidFill>
                <a:srgbClr val="FFFFFF"/>
              </a:solidFill>
            </a:endParaRPr>
          </a:p>
        </p:txBody>
      </p:sp>
      <p:pic>
        <p:nvPicPr>
          <p:cNvPr id="20483"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25014" b="-25014"/>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Title 1"/>
          <p:cNvSpPr>
            <a:spLocks noGrp="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Estimating growth in EPS: Deutsche Bank in January 2008</a:t>
            </a:r>
            <a:endParaRPr lang="en-US">
              <a:ea typeface="+mj-ea"/>
              <a:cs typeface="+mj-cs"/>
            </a:endParaRPr>
          </a:p>
        </p:txBody>
      </p:sp>
      <p:sp>
        <p:nvSpPr>
          <p:cNvPr id="482306" name="Content Placeholder 2"/>
          <p:cNvSpPr>
            <a:spLocks noGrp="1"/>
          </p:cNvSpPr>
          <p:nvPr>
            <p:ph sz="quarter" idx="1"/>
          </p:nvPr>
        </p:nvSpPr>
        <p:spPr>
          <a:xfrm>
            <a:off x="612775" y="1200150"/>
            <a:ext cx="8153400" cy="3371850"/>
          </a:xfrm>
        </p:spPr>
        <p:txBody>
          <a:bodyPr>
            <a:normAutofit fontScale="47500" lnSpcReduction="20000"/>
          </a:bodyPr>
          <a:lstStyle/>
          <a:p>
            <a:pPr marL="320040" indent="-320040" eaLnBrk="1" fontAlgn="auto" hangingPunct="1">
              <a:spcAft>
                <a:spcPts val="0"/>
              </a:spcAft>
              <a:buFont typeface="Wingdings"/>
              <a:buChar char=""/>
              <a:defRPr/>
            </a:pPr>
            <a:r>
              <a:rPr lang="en-US" dirty="0" smtClean="0">
                <a:ea typeface="+mn-ea"/>
                <a:cs typeface="+mn-cs"/>
              </a:rPr>
              <a:t>In 2007, Deutsche Bank reported net income of 6.51 billion Euros on a book value of equity of 33.475 billion Euros at the start of the year (end of 2006), and paid out 2.146 billion Euros as dividends. </a:t>
            </a:r>
          </a:p>
          <a:p>
            <a:pPr marL="0" indent="0" eaLnBrk="1" fontAlgn="auto" hangingPunct="1">
              <a:spcAft>
                <a:spcPts val="0"/>
              </a:spcAft>
              <a:buFont typeface="Wingdings"/>
              <a:buNone/>
              <a:defRPr/>
            </a:pPr>
            <a:r>
              <a:rPr lang="en-US" dirty="0" smtClean="0">
                <a:ea typeface="+mn-ea"/>
                <a:cs typeface="+mn-cs"/>
              </a:rPr>
              <a:t>	Return on Equity = </a:t>
            </a:r>
          </a:p>
          <a:p>
            <a:pPr marL="0" indent="0" eaLnBrk="1" fontAlgn="auto" hangingPunct="1">
              <a:spcAft>
                <a:spcPts val="0"/>
              </a:spcAft>
              <a:buFont typeface="Wingdings"/>
              <a:buNone/>
              <a:defRPr/>
            </a:pPr>
            <a:r>
              <a:rPr lang="en-US" dirty="0" smtClean="0">
                <a:ea typeface="+mn-ea"/>
                <a:cs typeface="+mn-cs"/>
              </a:rPr>
              <a:t>	</a:t>
            </a:r>
          </a:p>
          <a:p>
            <a:pPr marL="0" indent="0" eaLnBrk="1" fontAlgn="auto" hangingPunct="1">
              <a:spcAft>
                <a:spcPts val="0"/>
              </a:spcAft>
              <a:buFont typeface="Wingdings"/>
              <a:buNone/>
              <a:defRPr/>
            </a:pPr>
            <a:r>
              <a:rPr lang="en-US" dirty="0">
                <a:ea typeface="+mn-ea"/>
                <a:cs typeface="+mn-cs"/>
              </a:rPr>
              <a:t>	</a:t>
            </a:r>
            <a:r>
              <a:rPr lang="en-US" dirty="0" smtClean="0">
                <a:ea typeface="+mn-ea"/>
                <a:cs typeface="+mn-cs"/>
              </a:rPr>
              <a:t>Retention Ratio =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Deutsche Bank maintains the return on equity (ROE) and retention ratio that it delivered in 2007 for the long run:</a:t>
            </a:r>
          </a:p>
          <a:p>
            <a:pPr marL="0" indent="0" eaLnBrk="1" fontAlgn="auto" hangingPunct="1">
              <a:spcAft>
                <a:spcPts val="0"/>
              </a:spcAft>
              <a:buFont typeface="Wingdings"/>
              <a:buNone/>
              <a:defRPr/>
            </a:pPr>
            <a:r>
              <a:rPr lang="en-US" dirty="0" smtClean="0">
                <a:ea typeface="+mn-ea"/>
                <a:cs typeface="+mn-cs"/>
              </a:rPr>
              <a:t>	Expected Growth Rate </a:t>
            </a:r>
            <a:r>
              <a:rPr lang="en-US" baseline="-25000" dirty="0" smtClean="0">
                <a:ea typeface="+mn-ea"/>
                <a:cs typeface="+mn-cs"/>
              </a:rPr>
              <a:t>Existing Fundamentals </a:t>
            </a:r>
            <a:r>
              <a:rPr lang="en-US" dirty="0" smtClean="0">
                <a:ea typeface="+mn-ea"/>
                <a:cs typeface="+mn-cs"/>
              </a:rPr>
              <a:t>= 0.6703 * 0.1945 = 13.04%</a:t>
            </a:r>
          </a:p>
          <a:p>
            <a:pPr marL="320040" indent="-320040" eaLnBrk="1" fontAlgn="auto" hangingPunct="1">
              <a:spcAft>
                <a:spcPts val="0"/>
              </a:spcAft>
              <a:buFont typeface="Wingdings"/>
              <a:buChar char=""/>
              <a:defRPr/>
            </a:pPr>
            <a:r>
              <a:rPr lang="en-US" dirty="0" smtClean="0">
                <a:ea typeface="+mn-ea"/>
                <a:cs typeface="+mn-cs"/>
              </a:rPr>
              <a:t>If we replace the net income in 2007 with average net income of $3,954 million, from 2003 to 2007:</a:t>
            </a:r>
          </a:p>
          <a:p>
            <a:pPr marL="0" indent="0" eaLnBrk="1" fontAlgn="auto" hangingPunct="1">
              <a:spcAft>
                <a:spcPts val="0"/>
              </a:spcAft>
              <a:buFont typeface="Wingdings"/>
              <a:buNone/>
              <a:defRPr/>
            </a:pPr>
            <a:r>
              <a:rPr lang="en-US" dirty="0" smtClean="0">
                <a:ea typeface="+mn-ea"/>
                <a:cs typeface="+mn-cs"/>
              </a:rPr>
              <a:t>	Normalized Return on Equity = </a:t>
            </a:r>
          </a:p>
          <a:p>
            <a:pPr marL="0" indent="0" eaLnBrk="1" fontAlgn="auto" hangingPunct="1">
              <a:spcAft>
                <a:spcPts val="0"/>
              </a:spcAft>
              <a:buFont typeface="Wingdings"/>
              <a:buNone/>
              <a:defRPr/>
            </a:pPr>
            <a:r>
              <a:rPr lang="en-US" dirty="0" smtClean="0">
                <a:ea typeface="+mn-ea"/>
                <a:cs typeface="+mn-cs"/>
              </a:rPr>
              <a:t>	Normalized Retention Ratio = </a:t>
            </a:r>
          </a:p>
          <a:p>
            <a:pPr marL="0" indent="0" algn="ctr" eaLnBrk="1" fontAlgn="auto" hangingPunct="1">
              <a:spcAft>
                <a:spcPts val="0"/>
              </a:spcAft>
              <a:buFont typeface="Wingdings"/>
              <a:buNone/>
              <a:defRPr/>
            </a:pPr>
            <a:endParaRPr lang="en-US" dirty="0" smtClean="0">
              <a:ea typeface="+mn-ea"/>
              <a:cs typeface="+mn-cs"/>
            </a:endParaRPr>
          </a:p>
          <a:p>
            <a:pPr marL="0" indent="0" algn="ctr" eaLnBrk="1" fontAlgn="auto" hangingPunct="1">
              <a:spcAft>
                <a:spcPts val="0"/>
              </a:spcAft>
              <a:buFont typeface="Wingdings"/>
              <a:buNone/>
              <a:defRPr/>
            </a:pPr>
            <a:r>
              <a:rPr lang="en-US" dirty="0" smtClean="0">
                <a:ea typeface="+mn-ea"/>
                <a:cs typeface="+mn-cs"/>
              </a:rPr>
              <a:t>Expected Growth Rate </a:t>
            </a:r>
            <a:r>
              <a:rPr lang="en-US" baseline="-25000" dirty="0" smtClean="0">
                <a:ea typeface="+mn-ea"/>
                <a:cs typeface="+mn-cs"/>
              </a:rPr>
              <a:t>Normalized Fundamentals </a:t>
            </a:r>
            <a:r>
              <a:rPr lang="en-US" dirty="0" smtClean="0">
                <a:ea typeface="+mn-ea"/>
                <a:cs typeface="+mn-cs"/>
              </a:rPr>
              <a:t>= 0.4572 * 0.1181 = 5.40%</a:t>
            </a:r>
          </a:p>
          <a:p>
            <a:pPr marL="320040" indent="-320040" eaLnBrk="1" fontAlgn="auto" hangingPunct="1">
              <a:spcAft>
                <a:spcPts val="0"/>
              </a:spcAft>
              <a:buFont typeface="Wingdings"/>
              <a:buChar char=""/>
              <a:defRPr/>
            </a:pPr>
            <a:endParaRPr lang="en-US" dirty="0">
              <a:ea typeface="+mn-ea"/>
              <a:cs typeface="+mn-cs"/>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A3C0EF78-B937-2C4B-889B-92650B6DBD80}" type="slidenum">
              <a:rPr lang="en-US" altLang="x-none" sz="700">
                <a:solidFill>
                  <a:srgbClr val="FFFFFF"/>
                </a:solidFill>
              </a:rPr>
              <a:pPr eaLnBrk="1" hangingPunct="1">
                <a:lnSpc>
                  <a:spcPct val="80000"/>
                </a:lnSpc>
              </a:pPr>
              <a:t>5</a:t>
            </a:fld>
            <a:endParaRPr lang="en-US" altLang="x-none" sz="700">
              <a:solidFill>
                <a:srgbClr val="FFFFFF"/>
              </a:solidFill>
            </a:endParaRPr>
          </a:p>
        </p:txBody>
      </p:sp>
      <p:graphicFrame>
        <p:nvGraphicFramePr>
          <p:cNvPr id="22532" name="Object 2"/>
          <p:cNvGraphicFramePr>
            <a:graphicFrameLocks noChangeAspect="1"/>
          </p:cNvGraphicFramePr>
          <p:nvPr/>
        </p:nvGraphicFramePr>
        <p:xfrm>
          <a:off x="3124200" y="1657350"/>
          <a:ext cx="2819400" cy="304800"/>
        </p:xfrm>
        <a:graphic>
          <a:graphicData uri="http://schemas.openxmlformats.org/presentationml/2006/ole">
            <mc:AlternateContent xmlns:mc="http://schemas.openxmlformats.org/markup-compatibility/2006">
              <mc:Choice xmlns:v="urn:schemas-microsoft-com:vml" Requires="v">
                <p:oleObj spid="_x0000_s22536" name="Equation" r:id="rId4" imgW="2819400" imgH="406400" progId="Equation.3">
                  <p:embed/>
                </p:oleObj>
              </mc:Choice>
              <mc:Fallback>
                <p:oleObj name="Equation" r:id="rId4" imgW="28194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1657350"/>
                        <a:ext cx="2819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22533" name="Object 3"/>
          <p:cNvGraphicFramePr>
            <a:graphicFrameLocks noChangeAspect="1"/>
          </p:cNvGraphicFramePr>
          <p:nvPr/>
        </p:nvGraphicFramePr>
        <p:xfrm>
          <a:off x="3048000" y="2114550"/>
          <a:ext cx="2184400" cy="285750"/>
        </p:xfrm>
        <a:graphic>
          <a:graphicData uri="http://schemas.openxmlformats.org/presentationml/2006/ole">
            <mc:AlternateContent xmlns:mc="http://schemas.openxmlformats.org/markup-compatibility/2006">
              <mc:Choice xmlns:v="urn:schemas-microsoft-com:vml" Requires="v">
                <p:oleObj spid="_x0000_s22537" name="Equation" r:id="rId6" imgW="2184400" imgH="381000" progId="Equation.3">
                  <p:embed/>
                </p:oleObj>
              </mc:Choice>
              <mc:Fallback>
                <p:oleObj name="Equation" r:id="rId6" imgW="2184400" imgH="3810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0" y="2114550"/>
                        <a:ext cx="2184400"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22534" name="Object 4"/>
          <p:cNvGraphicFramePr>
            <a:graphicFrameLocks noChangeAspect="1"/>
          </p:cNvGraphicFramePr>
          <p:nvPr/>
        </p:nvGraphicFramePr>
        <p:xfrm>
          <a:off x="3962400" y="3486150"/>
          <a:ext cx="2870200" cy="304800"/>
        </p:xfrm>
        <a:graphic>
          <a:graphicData uri="http://schemas.openxmlformats.org/presentationml/2006/ole">
            <mc:AlternateContent xmlns:mc="http://schemas.openxmlformats.org/markup-compatibility/2006">
              <mc:Choice xmlns:v="urn:schemas-microsoft-com:vml" Requires="v">
                <p:oleObj spid="_x0000_s22538" name="Equation" r:id="rId8" imgW="2870200" imgH="406400" progId="Equation.3">
                  <p:embed/>
                </p:oleObj>
              </mc:Choice>
              <mc:Fallback>
                <p:oleObj name="Equation" r:id="rId8" imgW="2870200" imgH="4064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62400" y="3486150"/>
                        <a:ext cx="2870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22535" name="Object 5"/>
          <p:cNvGraphicFramePr>
            <a:graphicFrameLocks noChangeAspect="1"/>
          </p:cNvGraphicFramePr>
          <p:nvPr/>
        </p:nvGraphicFramePr>
        <p:xfrm>
          <a:off x="3733800" y="3867150"/>
          <a:ext cx="2197100" cy="285750"/>
        </p:xfrm>
        <a:graphic>
          <a:graphicData uri="http://schemas.openxmlformats.org/presentationml/2006/ole">
            <mc:AlternateContent xmlns:mc="http://schemas.openxmlformats.org/markup-compatibility/2006">
              <mc:Choice xmlns:v="urn:schemas-microsoft-com:vml" Requires="v">
                <p:oleObj spid="_x0000_s22539" name="Equation" r:id="rId10" imgW="2197100" imgH="381000" progId="Equation.3">
                  <p:embed/>
                </p:oleObj>
              </mc:Choice>
              <mc:Fallback>
                <p:oleObj name="Equation" r:id="rId10" imgW="2197100" imgH="3810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33800" y="3867150"/>
                        <a:ext cx="2197100"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Title 1"/>
          <p:cNvSpPr>
            <a:spLocks noGrp="1"/>
          </p:cNvSpPr>
          <p:nvPr>
            <p:ph type="title"/>
          </p:nvPr>
        </p:nvSpPr>
        <p:spPr>
          <a:xfrm>
            <a:off x="612775" y="171450"/>
            <a:ext cx="8153400" cy="742950"/>
          </a:xfrm>
        </p:spPr>
        <p:txBody>
          <a:bodyPr>
            <a:normAutofit/>
          </a:bodyPr>
          <a:lstStyle/>
          <a:p>
            <a:pPr eaLnBrk="1" fontAlgn="auto" hangingPunct="1">
              <a:spcAft>
                <a:spcPts val="0"/>
              </a:spcAft>
              <a:defRPr/>
            </a:pPr>
            <a:r>
              <a:rPr lang="en-US" dirty="0" smtClean="0">
                <a:ea typeface="+mj-ea"/>
                <a:cs typeface="+mj-cs"/>
              </a:rPr>
              <a:t>Estimating growth in Net Income: Tata Motors</a:t>
            </a:r>
            <a:endParaRPr lang="en-US" dirty="0">
              <a:ea typeface="+mj-ea"/>
              <a:cs typeface="+mj-cs"/>
            </a:endParaRPr>
          </a:p>
        </p:txBody>
      </p:sp>
      <p:sp>
        <p:nvSpPr>
          <p:cNvPr id="484354" name="Content Placeholder 2"/>
          <p:cNvSpPr>
            <a:spLocks noGrp="1"/>
          </p:cNvSpPr>
          <p:nvPr>
            <p:ph sz="quarter" idx="1"/>
          </p:nvPr>
        </p:nvSpPr>
        <p:spPr>
          <a:xfrm>
            <a:off x="612775" y="1200150"/>
            <a:ext cx="8153400" cy="3371850"/>
          </a:xfrm>
        </p:spPr>
        <p:txBody>
          <a:bodyPr>
            <a:normAutofit fontScale="550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a:t>
            </a:r>
          </a:p>
          <a:p>
            <a:pPr marL="0" indent="0" algn="ctr" eaLnBrk="1" fontAlgn="auto" hangingPunct="1">
              <a:spcAft>
                <a:spcPts val="0"/>
              </a:spcAft>
              <a:buFont typeface="Wingdings"/>
              <a:buNone/>
              <a:defRPr/>
            </a:pPr>
            <a:r>
              <a:rPr lang="en-US" dirty="0" smtClean="0">
                <a:ea typeface="+mn-ea"/>
                <a:cs typeface="+mn-cs"/>
              </a:rPr>
              <a:t>	</a:t>
            </a:r>
            <a:endParaRPr lang="en-US" dirty="0">
              <a:ea typeface="+mn-ea"/>
              <a:cs typeface="+mn-cs"/>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B6883C90-38B7-8D4C-8D32-A433D482FC62}" type="slidenum">
              <a:rPr lang="en-US" altLang="x-none" sz="700">
                <a:solidFill>
                  <a:srgbClr val="FFFFFF"/>
                </a:solidFill>
              </a:rPr>
              <a:pPr eaLnBrk="1" hangingPunct="1">
                <a:lnSpc>
                  <a:spcPct val="80000"/>
                </a:lnSpc>
              </a:pPr>
              <a:t>6</a:t>
            </a:fld>
            <a:endParaRPr lang="en-US" altLang="x-none" sz="700">
              <a:solidFill>
                <a:srgbClr val="FFFFFF"/>
              </a:solidFill>
            </a:endParaRPr>
          </a:p>
        </p:txBody>
      </p:sp>
      <p:graphicFrame>
        <p:nvGraphicFramePr>
          <p:cNvPr id="2" name="Table 1"/>
          <p:cNvGraphicFramePr>
            <a:graphicFrameLocks noGrp="1"/>
          </p:cNvGraphicFramePr>
          <p:nvPr/>
        </p:nvGraphicFramePr>
        <p:xfrm>
          <a:off x="990600" y="1314450"/>
          <a:ext cx="7442200" cy="1312862"/>
        </p:xfrm>
        <a:graphic>
          <a:graphicData uri="http://schemas.openxmlformats.org/drawingml/2006/table">
            <a:tbl>
              <a:tblPr/>
              <a:tblGrid>
                <a:gridCol w="825500"/>
                <a:gridCol w="927100"/>
                <a:gridCol w="863600"/>
                <a:gridCol w="901700"/>
                <a:gridCol w="838200"/>
                <a:gridCol w="927100"/>
                <a:gridCol w="1066800"/>
                <a:gridCol w="1092200"/>
              </a:tblGrid>
              <a:tr h="421246">
                <a:tc>
                  <a:txBody>
                    <a:bodyPr/>
                    <a:lstStyle/>
                    <a:p>
                      <a:pPr algn="l" fontAlgn="b"/>
                      <a:r>
                        <a:rPr lang="en-US" sz="900" b="0" i="0" u="none" strike="noStrike">
                          <a:solidFill>
                            <a:srgbClr val="000000"/>
                          </a:solidFill>
                          <a:effectLst/>
                          <a:latin typeface="Times"/>
                        </a:rPr>
                        <a:t>Year</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a:rPr>
                        <a:t>Net Income</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Times"/>
                        </a:rPr>
                        <a:t>Cap Ex</a:t>
                      </a:r>
                    </a:p>
                  </a:txBody>
                  <a:tcPr marL="12700" marR="12700" marT="9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Times"/>
                        </a:rPr>
                        <a:t>Depreciation</a:t>
                      </a:r>
                    </a:p>
                  </a:txBody>
                  <a:tcPr marL="12700" marR="12700" marT="9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Times"/>
                        </a:rPr>
                        <a:t>Change in WC</a:t>
                      </a:r>
                    </a:p>
                  </a:txBody>
                  <a:tcPr marL="12700" marR="12700" marT="9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Times"/>
                        </a:rPr>
                        <a:t>Change in Debt</a:t>
                      </a:r>
                    </a:p>
                  </a:txBody>
                  <a:tcPr marL="12700" marR="12700" marT="9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Times"/>
                        </a:rPr>
                        <a:t>Equity Reinvestment</a:t>
                      </a:r>
                    </a:p>
                  </a:txBody>
                  <a:tcPr marL="12700" marR="12700" marT="9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Times"/>
                        </a:rPr>
                        <a:t>Equity Reinvestment Rate</a:t>
                      </a:r>
                    </a:p>
                  </a:txBody>
                  <a:tcPr marL="12700" marR="12700" marT="9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61">
                <a:tc>
                  <a:txBody>
                    <a:bodyPr/>
                    <a:lstStyle/>
                    <a:p>
                      <a:pPr algn="l" fontAlgn="b"/>
                      <a:r>
                        <a:rPr lang="en-US" sz="900" b="0" i="0" u="none" strike="noStrike">
                          <a:solidFill>
                            <a:srgbClr val="000000"/>
                          </a:solidFill>
                          <a:effectLst/>
                          <a:latin typeface="Calibri"/>
                        </a:rPr>
                        <a:t>2008-09</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-25,053₹</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99,708₹</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Calibri"/>
                        </a:rPr>
                        <a:t>25,072₹</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13,441₹</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25,789₹</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62,288₹</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-248.63%</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61">
                <a:tc>
                  <a:txBody>
                    <a:bodyPr/>
                    <a:lstStyle/>
                    <a:p>
                      <a:pPr algn="l" fontAlgn="b"/>
                      <a:r>
                        <a:rPr lang="en-US" sz="900" b="0" i="0" u="none" strike="noStrike">
                          <a:solidFill>
                            <a:srgbClr val="000000"/>
                          </a:solidFill>
                          <a:effectLst/>
                          <a:latin typeface="Calibri"/>
                        </a:rPr>
                        <a:t>2009-10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29,151₹</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84,754₹</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Calibri"/>
                        </a:rPr>
                        <a:t>39,602₹</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-26,009₹</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5,605₹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13,538₹</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46.44%</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61">
                <a:tc>
                  <a:txBody>
                    <a:bodyPr/>
                    <a:lstStyle/>
                    <a:p>
                      <a:pPr algn="l" fontAlgn="b"/>
                      <a:r>
                        <a:rPr lang="en-US" sz="900" b="0" i="0" u="none" strike="noStrike">
                          <a:solidFill>
                            <a:srgbClr val="000000"/>
                          </a:solidFill>
                          <a:effectLst/>
                          <a:latin typeface="Calibri"/>
                        </a:rPr>
                        <a:t>2010-11</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92,736₹</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81,240₹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46,510₹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50,484₹</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24,951₹</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60,263₹</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64.98%</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61">
                <a:tc>
                  <a:txBody>
                    <a:bodyPr/>
                    <a:lstStyle/>
                    <a:p>
                      <a:pPr algn="l" fontAlgn="b"/>
                      <a:r>
                        <a:rPr lang="en-US" sz="900" b="0" i="0" u="none" strike="noStrike">
                          <a:solidFill>
                            <a:srgbClr val="000000"/>
                          </a:solidFill>
                          <a:effectLst/>
                          <a:latin typeface="Calibri"/>
                        </a:rPr>
                        <a:t>2011-12</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135,165₹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138,756₹</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Calibri"/>
                        </a:rPr>
                        <a:t>56,209₹</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22,801₹</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30,846₹</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74,502₹</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55.12%</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286">
                <a:tc>
                  <a:txBody>
                    <a:bodyPr/>
                    <a:lstStyle/>
                    <a:p>
                      <a:pPr algn="l" fontAlgn="b"/>
                      <a:r>
                        <a:rPr lang="en-US" sz="900" b="0" i="0" u="none" strike="noStrike">
                          <a:solidFill>
                            <a:srgbClr val="000000"/>
                          </a:solidFill>
                          <a:effectLst/>
                          <a:latin typeface="Calibri"/>
                        </a:rPr>
                        <a:t>2012-13</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98,926₹</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187,570₹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75,648₹</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680₹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32,970₹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79,632₹</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80.50%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286">
                <a:tc>
                  <a:txBody>
                    <a:bodyPr/>
                    <a:lstStyle/>
                    <a:p>
                      <a:pPr algn="l" fontAlgn="b"/>
                      <a:r>
                        <a:rPr lang="en-US" sz="900" b="0" i="0" u="none" strike="noStrike">
                          <a:solidFill>
                            <a:srgbClr val="000000"/>
                          </a:solidFill>
                          <a:effectLst/>
                          <a:latin typeface="Calibri"/>
                        </a:rPr>
                        <a:t>Aggregate</a:t>
                      </a:r>
                    </a:p>
                  </a:txBody>
                  <a:tcPr marL="12700" marR="12700" marT="951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330,925₹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592,028₹</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Calibri"/>
                        </a:rPr>
                        <a:t>243,041₹</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61,397₹</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120,160₹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290,224₹</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libri"/>
                        </a:rPr>
                        <a:t>87.70%</a:t>
                      </a:r>
                    </a:p>
                  </a:txBody>
                  <a:tcPr marL="12700" marR="12700" marT="951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3048000" y="2800350"/>
          <a:ext cx="3708400" cy="1165295"/>
        </p:xfrm>
        <a:graphic>
          <a:graphicData uri="http://schemas.openxmlformats.org/drawingml/2006/table">
            <a:tbl>
              <a:tblPr/>
              <a:tblGrid>
                <a:gridCol w="825500"/>
                <a:gridCol w="863600"/>
                <a:gridCol w="1193800"/>
                <a:gridCol w="825500"/>
              </a:tblGrid>
              <a:tr h="285275">
                <a:tc>
                  <a:txBody>
                    <a:bodyPr/>
                    <a:lstStyle/>
                    <a:p>
                      <a:pPr algn="l" fontAlgn="b"/>
                      <a:r>
                        <a:rPr lang="en-US" sz="900" b="0" i="0" u="none" strike="noStrike">
                          <a:solidFill>
                            <a:srgbClr val="000000"/>
                          </a:solidFill>
                          <a:effectLst/>
                          <a:latin typeface="Times"/>
                        </a:rPr>
                        <a:t>Year</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Net Income</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BV of Equity at start of the year</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ROE</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58">
                <a:tc>
                  <a:txBody>
                    <a:bodyPr/>
                    <a:lstStyle/>
                    <a:p>
                      <a:pPr algn="l" fontAlgn="b"/>
                      <a:r>
                        <a:rPr lang="en-US" sz="900" b="0" i="0" u="none" strike="noStrike">
                          <a:solidFill>
                            <a:srgbClr val="000000"/>
                          </a:solidFill>
                          <a:effectLst/>
                          <a:latin typeface="Calibri"/>
                        </a:rPr>
                        <a:t>2008-09</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-25,053₹</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91,658₹</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-27.33%</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58">
                <a:tc>
                  <a:txBody>
                    <a:bodyPr/>
                    <a:lstStyle/>
                    <a:p>
                      <a:pPr algn="l" fontAlgn="b"/>
                      <a:r>
                        <a:rPr lang="en-US" sz="900" b="0" i="0" u="none" strike="noStrike">
                          <a:solidFill>
                            <a:srgbClr val="000000"/>
                          </a:solidFill>
                          <a:effectLst/>
                          <a:latin typeface="Calibri"/>
                        </a:rPr>
                        <a:t>2009-10</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29,151₹</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63,437₹</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45.95%</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58">
                <a:tc>
                  <a:txBody>
                    <a:bodyPr/>
                    <a:lstStyle/>
                    <a:p>
                      <a:pPr algn="l" fontAlgn="b"/>
                      <a:r>
                        <a:rPr lang="en-US" sz="900" b="0" i="0" u="none" strike="noStrike">
                          <a:solidFill>
                            <a:srgbClr val="000000"/>
                          </a:solidFill>
                          <a:effectLst/>
                          <a:latin typeface="Calibri"/>
                        </a:rPr>
                        <a:t>2010-11</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92,736₹</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84,200₹</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110.14%</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58">
                <a:tc>
                  <a:txBody>
                    <a:bodyPr/>
                    <a:lstStyle/>
                    <a:p>
                      <a:pPr algn="l" fontAlgn="b"/>
                      <a:r>
                        <a:rPr lang="en-US" sz="900" b="0" i="0" u="none" strike="noStrike">
                          <a:solidFill>
                            <a:srgbClr val="000000"/>
                          </a:solidFill>
                          <a:effectLst/>
                          <a:latin typeface="Calibri"/>
                        </a:rPr>
                        <a:t>2011-12</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135,165₹</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194,181₹</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69.61%</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58">
                <a:tc>
                  <a:txBody>
                    <a:bodyPr/>
                    <a:lstStyle/>
                    <a:p>
                      <a:pPr algn="l" fontAlgn="b"/>
                      <a:r>
                        <a:rPr lang="en-US" sz="900" b="0" i="0" u="none" strike="noStrike">
                          <a:solidFill>
                            <a:srgbClr val="000000"/>
                          </a:solidFill>
                          <a:effectLst/>
                          <a:latin typeface="Calibri"/>
                        </a:rPr>
                        <a:t>2012-13</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98,926₹</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330,056₹</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29.97%</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58">
                <a:tc>
                  <a:txBody>
                    <a:bodyPr/>
                    <a:lstStyle/>
                    <a:p>
                      <a:pPr algn="l" fontAlgn="b"/>
                      <a:r>
                        <a:rPr lang="en-US" sz="900" b="1" i="0" u="none" strike="noStrike">
                          <a:solidFill>
                            <a:srgbClr val="000000"/>
                          </a:solidFill>
                          <a:effectLst/>
                          <a:latin typeface="Calibri"/>
                        </a:rPr>
                        <a:t>Aggregate</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Calibri"/>
                        </a:rPr>
                        <a:t>330,925₹</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Calibri"/>
                        </a:rPr>
                        <a:t>763,532₹</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libri"/>
                        </a:rPr>
                        <a:t>43.34%</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3429000" y="4057650"/>
          <a:ext cx="2984500" cy="868659"/>
        </p:xfrm>
        <a:graphic>
          <a:graphicData uri="http://schemas.openxmlformats.org/drawingml/2006/table">
            <a:tbl>
              <a:tblPr/>
              <a:tblGrid>
                <a:gridCol w="1447800"/>
                <a:gridCol w="774700"/>
                <a:gridCol w="762000"/>
              </a:tblGrid>
              <a:tr h="42862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 </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i-FI" altLang="x-none" sz="900" b="0" i="0" u="none" strike="noStrike" cap="none" normalizeH="0" baseline="0">
                          <a:ln>
                            <a:noFill/>
                          </a:ln>
                          <a:solidFill>
                            <a:srgbClr val="000000"/>
                          </a:solidFill>
                          <a:effectLst/>
                          <a:latin typeface="Calibri" charset="0"/>
                          <a:ea typeface="ＭＳ Ｐゴシック" charset="-128"/>
                        </a:rPr>
                        <a:t>2013 value</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fi-FI" altLang="x-none" sz="900" b="0" i="0" u="none" strike="noStrike" cap="none" normalizeH="0" baseline="0">
                          <a:ln>
                            <a:noFill/>
                          </a:ln>
                          <a:solidFill>
                            <a:srgbClr val="000000"/>
                          </a:solidFill>
                          <a:effectLst/>
                          <a:latin typeface="Calibri" charset="0"/>
                          <a:ea typeface="ＭＳ Ｐゴシック" charset="-128"/>
                        </a:rPr>
                        <a:t>Average values: 2008-2013</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Reinvestment rate</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80.50%</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87.70%</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ROE</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29.97%</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43.34%</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Expected growth</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24.13%</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38.01%</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ROE and Leverage</a:t>
            </a:r>
          </a:p>
        </p:txBody>
      </p:sp>
      <p:sp>
        <p:nvSpPr>
          <p:cNvPr id="486402" name="Rectangle 3"/>
          <p:cNvSpPr>
            <a:spLocks noGrp="1" noChangeArrowheads="1"/>
          </p:cNvSpPr>
          <p:nvPr>
            <p:ph sz="quarter" idx="1"/>
          </p:nvPr>
        </p:nvSpPr>
        <p:spPr>
          <a:xfrm>
            <a:off x="612775" y="1200150"/>
            <a:ext cx="8153400" cy="3371850"/>
          </a:xfrm>
        </p:spPr>
        <p:txBody>
          <a:bodyPr>
            <a:normAutofit fontScale="62500" lnSpcReduction="20000"/>
          </a:bodyPr>
          <a:lstStyle/>
          <a:p>
            <a:pPr marL="320040" indent="-320040" eaLnBrk="1" fontAlgn="auto" hangingPunct="1">
              <a:spcAft>
                <a:spcPts val="0"/>
              </a:spcAft>
              <a:buFont typeface="Wingdings"/>
              <a:buChar char=""/>
              <a:defRPr/>
            </a:pPr>
            <a:r>
              <a:rPr lang="en-US" dirty="0" smtClean="0">
                <a:ea typeface="+mn-ea"/>
                <a:cs typeface="+mn-cs"/>
              </a:rPr>
              <a:t>A high ROE, other things remaining equal, should yield a higher expected growth rate in equity earnings. </a:t>
            </a:r>
          </a:p>
          <a:p>
            <a:pPr marL="320040" indent="-320040" eaLnBrk="1" fontAlgn="auto" hangingPunct="1">
              <a:spcAft>
                <a:spcPts val="0"/>
              </a:spcAft>
              <a:buFont typeface="Wingdings"/>
              <a:buChar char=""/>
              <a:defRPr/>
            </a:pPr>
            <a:r>
              <a:rPr lang="en-US" dirty="0" smtClean="0">
                <a:ea typeface="+mn-ea"/>
                <a:cs typeface="+mn-cs"/>
              </a:rPr>
              <a:t>The ROE for a firm is a function of both the quality of its investments and how much debt it uses in funding these investments. In particular</a:t>
            </a:r>
          </a:p>
          <a:p>
            <a:pPr marL="0" indent="0" eaLnBrk="1" fontAlgn="auto" hangingPunct="1">
              <a:spcAft>
                <a:spcPts val="0"/>
              </a:spcAft>
              <a:buFont typeface="Wingdings"/>
              <a:buNone/>
              <a:defRPr/>
            </a:pPr>
            <a:r>
              <a:rPr lang="en-US" dirty="0" smtClean="0">
                <a:ea typeface="+mn-ea"/>
                <a:cs typeface="+mn-cs"/>
              </a:rPr>
              <a:t>ROE = ROC + D/E (ROC - </a:t>
            </a:r>
            <a:r>
              <a:rPr lang="en-US" dirty="0" err="1" smtClean="0">
                <a:ea typeface="+mn-ea"/>
                <a:cs typeface="+mn-cs"/>
              </a:rPr>
              <a:t>i</a:t>
            </a:r>
            <a:r>
              <a:rPr lang="en-US" dirty="0" smtClean="0">
                <a:ea typeface="+mn-ea"/>
                <a:cs typeface="+mn-cs"/>
              </a:rPr>
              <a:t> (1-t))</a:t>
            </a:r>
          </a:p>
          <a:p>
            <a:pPr marL="0" indent="0" eaLnBrk="1" fontAlgn="auto" hangingPunct="1">
              <a:spcAft>
                <a:spcPts val="0"/>
              </a:spcAft>
              <a:buFont typeface="Wingdings"/>
              <a:buNone/>
              <a:defRPr/>
            </a:pPr>
            <a:r>
              <a:rPr lang="en-US" dirty="0" smtClean="0">
                <a:ea typeface="+mn-ea"/>
                <a:cs typeface="+mn-cs"/>
              </a:rPr>
              <a:t>where,</a:t>
            </a:r>
          </a:p>
          <a:p>
            <a:pPr marL="0" indent="0" eaLnBrk="1" fontAlgn="auto" hangingPunct="1">
              <a:spcAft>
                <a:spcPts val="0"/>
              </a:spcAft>
              <a:buFont typeface="Wingdings"/>
              <a:buNone/>
              <a:defRPr/>
            </a:pPr>
            <a:r>
              <a:rPr lang="en-US" dirty="0" smtClean="0">
                <a:ea typeface="+mn-ea"/>
                <a:cs typeface="+mn-cs"/>
              </a:rPr>
              <a:t>	ROC = (EBIT (1 - tax rate)) / (Book Value of Capital)</a:t>
            </a:r>
          </a:p>
          <a:p>
            <a:pPr marL="0" indent="0" eaLnBrk="1" fontAlgn="auto" hangingPunct="1">
              <a:spcAft>
                <a:spcPts val="0"/>
              </a:spcAft>
              <a:buFont typeface="Wingdings"/>
              <a:buNone/>
              <a:defRPr/>
            </a:pPr>
            <a:r>
              <a:rPr lang="en-US" dirty="0">
                <a:ea typeface="+mn-ea"/>
                <a:cs typeface="+mn-cs"/>
              </a:rPr>
              <a:t>	</a:t>
            </a:r>
            <a:r>
              <a:rPr lang="en-US" dirty="0" smtClean="0">
                <a:ea typeface="+mn-ea"/>
                <a:cs typeface="+mn-cs"/>
              </a:rPr>
              <a:t>BV of Capital = BV of Debt + BV of Equity - Cash</a:t>
            </a:r>
          </a:p>
          <a:p>
            <a:pPr marL="0" indent="0" eaLnBrk="1" fontAlgn="auto" hangingPunct="1">
              <a:spcAft>
                <a:spcPts val="0"/>
              </a:spcAft>
              <a:buFont typeface="Wingdings"/>
              <a:buNone/>
              <a:defRPr/>
            </a:pPr>
            <a:r>
              <a:rPr lang="en-US" dirty="0" smtClean="0">
                <a:ea typeface="+mn-ea"/>
                <a:cs typeface="+mn-cs"/>
              </a:rPr>
              <a:t>	D/E = Debt/ Equity ratio </a:t>
            </a:r>
          </a:p>
          <a:p>
            <a:pPr marL="0" indent="0" eaLnBrk="1" fontAlgn="auto" hangingPunct="1">
              <a:spcAft>
                <a:spcPts val="0"/>
              </a:spcAft>
              <a:buFont typeface="Wingdings"/>
              <a:buNone/>
              <a:defRPr/>
            </a:pPr>
            <a:r>
              <a:rPr lang="en-US" dirty="0" smtClean="0">
                <a:ea typeface="+mn-ea"/>
                <a:cs typeface="+mn-cs"/>
              </a:rPr>
              <a:t>	</a:t>
            </a:r>
            <a:r>
              <a:rPr lang="en-US" dirty="0" err="1" smtClean="0">
                <a:ea typeface="+mn-ea"/>
                <a:cs typeface="+mn-cs"/>
              </a:rPr>
              <a:t>i</a:t>
            </a:r>
            <a:r>
              <a:rPr lang="en-US" dirty="0" smtClean="0">
                <a:ea typeface="+mn-ea"/>
                <a:cs typeface="+mn-cs"/>
              </a:rPr>
              <a:t> = Interest rate on debt</a:t>
            </a:r>
          </a:p>
          <a:p>
            <a:pPr marL="0" indent="0" eaLnBrk="1" fontAlgn="auto" hangingPunct="1">
              <a:spcAft>
                <a:spcPts val="0"/>
              </a:spcAft>
              <a:buFont typeface="Wingdings"/>
              <a:buNone/>
              <a:defRPr/>
            </a:pPr>
            <a:r>
              <a:rPr lang="en-US" dirty="0" smtClean="0">
                <a:ea typeface="+mn-ea"/>
                <a:cs typeface="+mn-cs"/>
              </a:rPr>
              <a:t>	t = Tax rate on ordinary income.</a:t>
            </a:r>
            <a:endParaRPr lang="en-US" dirty="0">
              <a:ea typeface="+mn-ea"/>
              <a:cs typeface="+mn-cs"/>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C93B1D52-49A6-384B-BA1F-AAFD8DEFA08C}" type="slidenum">
              <a:rPr lang="en-US" altLang="x-none" sz="700">
                <a:solidFill>
                  <a:srgbClr val="FFFFFF"/>
                </a:solidFill>
              </a:rPr>
              <a:pPr eaLnBrk="1" hangingPunct="1">
                <a:lnSpc>
                  <a:spcPct val="80000"/>
                </a:lnSpc>
              </a:pPr>
              <a:t>7</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Decomposing ROE</a:t>
            </a:r>
          </a:p>
        </p:txBody>
      </p:sp>
      <p:sp>
        <p:nvSpPr>
          <p:cNvPr id="488450"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Assume that you are analyzing a company with a 15% return on capital, an after-tax cost of debt of 5% and a book debt to equity ratio of 100%. Estimate the ROE for this company.</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Now assume that another company in the same sector has the same ROE as the company that you have just analyzed but no debt. Will these two firms have the same growth rates in earnings per share if they have the same dividend payout ratio?</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Will they have the same equity value?</a:t>
            </a:r>
            <a:endParaRPr lang="en-US">
              <a:ea typeface="+mn-ea"/>
              <a:cs typeface="+mn-cs"/>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451961D7-A3CE-F548-A409-DC2E06BD157D}" type="slidenum">
              <a:rPr lang="en-US" altLang="x-none" sz="700">
                <a:solidFill>
                  <a:srgbClr val="FFFFFF"/>
                </a:solidFill>
              </a:rPr>
              <a:pPr eaLnBrk="1" hangingPunct="1">
                <a:lnSpc>
                  <a:spcPct val="80000"/>
                </a:lnSpc>
              </a:pPr>
              <a:t>8</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Growth in EBIT: Disney</a:t>
            </a:r>
          </a:p>
        </p:txBody>
      </p:sp>
      <p:sp>
        <p:nvSpPr>
          <p:cNvPr id="551938" name="Rectangle 3"/>
          <p:cNvSpPr>
            <a:spLocks noGrp="1" noChangeArrowheads="1"/>
          </p:cNvSpPr>
          <p:nvPr>
            <p:ph sz="quarter" idx="1"/>
          </p:nvPr>
        </p:nvSpPr>
        <p:spPr>
          <a:xfrm>
            <a:off x="609600" y="1200150"/>
            <a:ext cx="8153400" cy="3371850"/>
          </a:xfrm>
        </p:spPr>
        <p:txBody>
          <a:bodyPr>
            <a:normAutofit/>
          </a:bodyPr>
          <a:lstStyle/>
          <a:p>
            <a:pPr eaLnBrk="1" hangingPunct="1">
              <a:lnSpc>
                <a:spcPct val="80000"/>
              </a:lnSpc>
            </a:pPr>
            <a:r>
              <a:rPr lang="en-US" altLang="x-none" sz="1500">
                <a:ea typeface="ＭＳ Ｐゴシック" charset="-128"/>
              </a:rPr>
              <a:t>We started with the reinvestment rate that we computed from the 2013 financial statements:</a:t>
            </a:r>
          </a:p>
          <a:p>
            <a:pPr eaLnBrk="1" hangingPunct="1">
              <a:lnSpc>
                <a:spcPct val="80000"/>
              </a:lnSpc>
              <a:buFont typeface="Wingdings" charset="2"/>
              <a:buNone/>
            </a:pPr>
            <a:r>
              <a:rPr lang="en-US" altLang="x-none" sz="1500">
                <a:ea typeface="ＭＳ Ｐゴシック" charset="-128"/>
              </a:rPr>
              <a:t>	Reinvestment rate =</a:t>
            </a:r>
          </a:p>
          <a:p>
            <a:pPr marL="320675" lvl="1" indent="0" eaLnBrk="1" hangingPunct="1">
              <a:lnSpc>
                <a:spcPct val="80000"/>
              </a:lnSpc>
              <a:buFont typeface="Wingdings 2" charset="2"/>
              <a:buNone/>
            </a:pPr>
            <a:r>
              <a:rPr lang="en-US" altLang="x-none" sz="1300">
                <a:ea typeface="ＭＳ Ｐゴシック" charset="-128"/>
              </a:rPr>
              <a:t>We computed the reinvestment rate in prior years to ensure that the 2013 values were not unusual or outliers.</a:t>
            </a:r>
          </a:p>
          <a:p>
            <a:pPr eaLnBrk="1" hangingPunct="1">
              <a:lnSpc>
                <a:spcPct val="80000"/>
              </a:lnSpc>
            </a:pPr>
            <a:r>
              <a:rPr lang="en-US" altLang="x-none" sz="1500">
                <a:ea typeface="ＭＳ Ｐゴシック" charset="-128"/>
              </a:rPr>
              <a:t>We compute the return on capital, using operating income in 2013 and capital invested at the start of the year:</a:t>
            </a:r>
          </a:p>
          <a:p>
            <a:pPr eaLnBrk="1" hangingPunct="1">
              <a:lnSpc>
                <a:spcPct val="80000"/>
              </a:lnSpc>
              <a:buFont typeface="Wingdings" charset="2"/>
              <a:buNone/>
            </a:pPr>
            <a:r>
              <a:rPr lang="en-US" altLang="x-none" sz="1500">
                <a:ea typeface="ＭＳ Ｐゴシック" charset="-128"/>
              </a:rPr>
              <a:t>Return on Capital</a:t>
            </a:r>
            <a:r>
              <a:rPr lang="en-US" altLang="x-none" sz="1500" baseline="-25000">
                <a:ea typeface="ＭＳ Ｐゴシック" charset="-128"/>
              </a:rPr>
              <a:t>2013</a:t>
            </a:r>
            <a:r>
              <a:rPr lang="en-US" altLang="x-none" sz="1500">
                <a:ea typeface="ＭＳ Ｐゴシック" charset="-128"/>
              </a:rPr>
              <a:t> = </a:t>
            </a:r>
          </a:p>
          <a:p>
            <a:pPr marL="320675" lvl="1" indent="0" eaLnBrk="1" hangingPunct="1">
              <a:lnSpc>
                <a:spcPct val="80000"/>
              </a:lnSpc>
              <a:buFont typeface="Wingdings 2" charset="2"/>
              <a:buNone/>
            </a:pPr>
            <a:endParaRPr lang="en-US" altLang="x-none" sz="1300">
              <a:ea typeface="ＭＳ Ｐゴシック" charset="-128"/>
            </a:endParaRPr>
          </a:p>
          <a:p>
            <a:pPr marL="320675" lvl="1" indent="0" eaLnBrk="1" hangingPunct="1">
              <a:lnSpc>
                <a:spcPct val="80000"/>
              </a:lnSpc>
              <a:buFont typeface="Wingdings 2" charset="2"/>
              <a:buNone/>
            </a:pPr>
            <a:r>
              <a:rPr lang="en-US" altLang="x-none" sz="1300">
                <a:ea typeface="ＭＳ Ｐゴシック" charset="-128"/>
              </a:rPr>
              <a:t>Disney</a:t>
            </a:r>
            <a:r>
              <a:rPr lang="en-US" altLang="en-US" sz="1300">
                <a:ea typeface="ＭＳ Ｐゴシック" charset="-128"/>
              </a:rPr>
              <a:t>’</a:t>
            </a:r>
            <a:r>
              <a:rPr lang="en-US" altLang="x-none" sz="1300">
                <a:ea typeface="ＭＳ Ｐゴシック" charset="-128"/>
              </a:rPr>
              <a:t>s return on capital has improved gradually over the last decade and has levelled off in the last two years.</a:t>
            </a:r>
          </a:p>
          <a:p>
            <a:pPr eaLnBrk="1" hangingPunct="1">
              <a:lnSpc>
                <a:spcPct val="80000"/>
              </a:lnSpc>
            </a:pPr>
            <a:r>
              <a:rPr lang="en-US" altLang="x-none" sz="1500">
                <a:ea typeface="ＭＳ Ｐゴシック" charset="-128"/>
              </a:rPr>
              <a:t>If Disney maintains its 2013 reinvestment rate and return on capital for the next five years, its growth rate will be 6.80 percent.</a:t>
            </a:r>
          </a:p>
          <a:p>
            <a:pPr marL="320675" lvl="1" indent="0" algn="ctr" eaLnBrk="1" hangingPunct="1">
              <a:lnSpc>
                <a:spcPct val="80000"/>
              </a:lnSpc>
              <a:buFont typeface="Wingdings" charset="2"/>
              <a:buNone/>
            </a:pPr>
            <a:r>
              <a:rPr lang="en-US" altLang="x-none" sz="1300">
                <a:ea typeface="ＭＳ Ｐゴシック" charset="-128"/>
              </a:rPr>
              <a:t>Expected Growth Rate from Existing Fundamentals = 53.93% * 12.61% = 6.8%</a:t>
            </a:r>
          </a:p>
        </p:txBody>
      </p:sp>
      <p:graphicFrame>
        <p:nvGraphicFramePr>
          <p:cNvPr id="30723" name="Object 2"/>
          <p:cNvGraphicFramePr>
            <a:graphicFrameLocks noChangeAspect="1"/>
          </p:cNvGraphicFramePr>
          <p:nvPr/>
        </p:nvGraphicFramePr>
        <p:xfrm>
          <a:off x="3352800" y="1428750"/>
          <a:ext cx="1689100" cy="314325"/>
        </p:xfrm>
        <a:graphic>
          <a:graphicData uri="http://schemas.openxmlformats.org/presentationml/2006/ole">
            <mc:AlternateContent xmlns:mc="http://schemas.openxmlformats.org/markup-compatibility/2006">
              <mc:Choice xmlns:v="urn:schemas-microsoft-com:vml" Requires="v">
                <p:oleObj spid="_x0000_s30726" name="Equation" r:id="rId4" imgW="1689100" imgH="419100" progId="Equation.3">
                  <p:embed/>
                </p:oleObj>
              </mc:Choice>
              <mc:Fallback>
                <p:oleObj name="Equation" r:id="rId4" imgW="16891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1428750"/>
                        <a:ext cx="1689100" cy="3143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24" name="Object 4"/>
          <p:cNvGraphicFramePr>
            <a:graphicFrameLocks noChangeAspect="1"/>
          </p:cNvGraphicFramePr>
          <p:nvPr/>
        </p:nvGraphicFramePr>
        <p:xfrm>
          <a:off x="2590800" y="2419350"/>
          <a:ext cx="4521200" cy="323850"/>
        </p:xfrm>
        <a:graphic>
          <a:graphicData uri="http://schemas.openxmlformats.org/presentationml/2006/ole">
            <mc:AlternateContent xmlns:mc="http://schemas.openxmlformats.org/markup-compatibility/2006">
              <mc:Choice xmlns:v="urn:schemas-microsoft-com:vml" Requires="v">
                <p:oleObj spid="_x0000_s30727" name="Equation" r:id="rId6" imgW="4521200" imgH="431800" progId="Equation.3">
                  <p:embed/>
                </p:oleObj>
              </mc:Choice>
              <mc:Fallback>
                <p:oleObj name="Equation" r:id="rId6" imgW="4521200" imgH="4318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0800" y="2419350"/>
                        <a:ext cx="4521200" cy="3238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Slide Number Placeholder 1"/>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ACD72569-74DC-F94F-BDC0-0530B5790583}" type="slidenum">
              <a:rPr lang="en-US" altLang="x-none" sz="700">
                <a:solidFill>
                  <a:srgbClr val="FFFFFF"/>
                </a:solidFill>
              </a:rPr>
              <a:pPr eaLnBrk="1" hangingPunct="1">
                <a:lnSpc>
                  <a:spcPct val="80000"/>
                </a:lnSpc>
              </a:pPr>
              <a:t>9</a:t>
            </a:fld>
            <a:endParaRPr lang="en-US" altLang="x-none" sz="700">
              <a:solidFill>
                <a:srgbClr val="FFFFFF"/>
              </a:solidFill>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When everything is in flux: Changing growth and margins</a:t>
            </a:r>
          </a:p>
        </p:txBody>
      </p:sp>
      <p:sp>
        <p:nvSpPr>
          <p:cNvPr id="3"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The elegant connection between reinvestment and growth in operating income breaks down, when you have a company in transition, where margins are changing over time.</a:t>
            </a:r>
          </a:p>
          <a:p>
            <a:pPr eaLnBrk="1" hangingPunct="1">
              <a:lnSpc>
                <a:spcPct val="80000"/>
              </a:lnSpc>
            </a:pPr>
            <a:r>
              <a:rPr lang="en-US" altLang="x-none" sz="2200">
                <a:ea typeface="ＭＳ Ｐゴシック" charset="-128"/>
              </a:rPr>
              <a:t>If that is the case, you have to estimate cash flows in three steps:</a:t>
            </a:r>
          </a:p>
          <a:p>
            <a:pPr lvl="1" eaLnBrk="1" hangingPunct="1">
              <a:lnSpc>
                <a:spcPct val="80000"/>
              </a:lnSpc>
            </a:pPr>
            <a:r>
              <a:rPr lang="en-US" altLang="x-none" sz="1900">
                <a:ea typeface="ＭＳ Ｐゴシック" charset="-128"/>
              </a:rPr>
              <a:t>Forecast revenue growth and revenues in future years, taking into account market potential and competition.</a:t>
            </a:r>
          </a:p>
          <a:p>
            <a:pPr lvl="1" eaLnBrk="1" hangingPunct="1">
              <a:lnSpc>
                <a:spcPct val="80000"/>
              </a:lnSpc>
            </a:pPr>
            <a:r>
              <a:rPr lang="en-US" altLang="x-none" sz="1900">
                <a:ea typeface="ＭＳ Ｐゴシック" charset="-128"/>
              </a:rPr>
              <a:t>Forecast a </a:t>
            </a:r>
            <a:r>
              <a:rPr lang="en-US" altLang="en-US" sz="1900">
                <a:ea typeface="ＭＳ Ｐゴシック" charset="-128"/>
              </a:rPr>
              <a:t>“</a:t>
            </a:r>
            <a:r>
              <a:rPr lang="en-US" altLang="x-none" sz="1900">
                <a:ea typeface="ＭＳ Ｐゴシック" charset="-128"/>
              </a:rPr>
              <a:t>target</a:t>
            </a:r>
            <a:r>
              <a:rPr lang="en-US" altLang="en-US" sz="1900">
                <a:ea typeface="ＭＳ Ｐゴシック" charset="-128"/>
              </a:rPr>
              <a:t>”</a:t>
            </a:r>
            <a:r>
              <a:rPr lang="en-US" altLang="x-none" sz="1900">
                <a:ea typeface="ＭＳ Ｐゴシック" charset="-128"/>
              </a:rPr>
              <a:t> margin in the future and a pathway from current margins to the target.</a:t>
            </a:r>
          </a:p>
          <a:p>
            <a:pPr lvl="1" eaLnBrk="1" hangingPunct="1">
              <a:lnSpc>
                <a:spcPct val="80000"/>
              </a:lnSpc>
            </a:pPr>
            <a:r>
              <a:rPr lang="en-US" altLang="x-none" sz="1900">
                <a:ea typeface="ＭＳ Ｐゴシック" charset="-128"/>
              </a:rPr>
              <a:t>Estimate reinvestment from revenues, using a sales to capital ratio (measuring the dollars of revenues you get from each dollar of investment).</a:t>
            </a:r>
          </a:p>
          <a:p>
            <a:pPr lvl="1" eaLnBrk="1" hangingPunct="1">
              <a:lnSpc>
                <a:spcPct val="80000"/>
              </a:lnSpc>
              <a:buFont typeface="Wingdings 2" charset="2"/>
              <a:buNone/>
            </a:pPr>
            <a:endParaRPr lang="en-US" altLang="x-none" sz="1900">
              <a:ea typeface="ＭＳ Ｐゴシック" charset="-128"/>
            </a:endParaRP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4F655155-4C1E-ED4D-96B3-9B76C5A78E9B}" type="slidenum">
              <a:rPr lang="en-US" altLang="x-none" sz="700">
                <a:solidFill>
                  <a:srgbClr val="FFFFFF"/>
                </a:solidFill>
              </a:rPr>
              <a:pPr eaLnBrk="1" hangingPunct="1">
                <a:lnSpc>
                  <a:spcPct val="80000"/>
                </a:lnSpc>
              </a:pPr>
              <a:t>10</a:t>
            </a:fld>
            <a:endParaRPr lang="en-US" altLang="x-none" sz="7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Here is an example: Baidu</a:t>
            </a:r>
            <a:r>
              <a:rPr lang="en-US" altLang="en-US">
                <a:ea typeface="ＭＳ Ｐゴシック" charset="-128"/>
              </a:rPr>
              <a:t>’</a:t>
            </a:r>
            <a:r>
              <a:rPr lang="en-US" altLang="x-none">
                <a:ea typeface="ＭＳ Ｐゴシック" charset="-128"/>
              </a:rPr>
              <a:t>s Expected FCFF</a:t>
            </a:r>
          </a:p>
        </p:txBody>
      </p:sp>
      <p:graphicFrame>
        <p:nvGraphicFramePr>
          <p:cNvPr id="8" name="Content Placeholder 7"/>
          <p:cNvGraphicFramePr>
            <a:graphicFrameLocks noGrp="1"/>
          </p:cNvGraphicFramePr>
          <p:nvPr>
            <p:ph sz="quarter" idx="1"/>
          </p:nvPr>
        </p:nvGraphicFramePr>
        <p:xfrm>
          <a:off x="685800" y="1257300"/>
          <a:ext cx="8153400" cy="2886710"/>
        </p:xfrm>
        <a:graphic>
          <a:graphicData uri="http://schemas.openxmlformats.org/drawingml/2006/table">
            <a:tbl>
              <a:tblPr/>
              <a:tblGrid>
                <a:gridCol w="533400"/>
                <a:gridCol w="762000"/>
                <a:gridCol w="914400"/>
                <a:gridCol w="763588"/>
                <a:gridCol w="768350"/>
                <a:gridCol w="712787"/>
                <a:gridCol w="768350"/>
                <a:gridCol w="714375"/>
                <a:gridCol w="712788"/>
                <a:gridCol w="790575"/>
                <a:gridCol w="712787"/>
              </a:tblGrid>
              <a:tr h="411163">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Revenue growth</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Revenues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Operating Margin</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EBIT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Tax rate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EBIT (1-t)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Chg in Revenues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Sales/Capital</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Reinvestment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FCFF</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11163">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Base 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$28,756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48.72%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$14,009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$11,724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63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$35,945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47.35%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$17,019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$14,243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$7,189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$2,722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$11,521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63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$44,931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45.97%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$20,657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$17,288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$8,986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$3,403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$13,885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63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$56,164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$25,051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$20,965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$11,233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$4,253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$16,712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63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$70,205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43.23%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$30,350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$25,400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$14,041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$5,316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$20,084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63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$87,756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41.86%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$36,734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$30,743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$17,551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$6,646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$24,097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63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20.70%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$105,922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40.49%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$42,885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18.05%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$35,145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$18,166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$6,878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$28,267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63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16.40%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$123,293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39.12%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$48,227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19.79%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$38,685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$17,371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$6,577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$32,107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63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12.10%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$138,212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37.74%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$52,166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21.52%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$40,938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$14,918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$5,649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$35,289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63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7.80%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$148,992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36.37%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$54,191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23.26%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$41,585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$10,781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$4,082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$37,503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63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3.50%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$154,207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35.00%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$53,972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$40,479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$5,215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$1,974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$38,505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26AA4BC0-09F1-284A-ADAA-44CC3DF46CE8}" type="slidenum">
              <a:rPr lang="en-US" altLang="x-none" sz="700">
                <a:solidFill>
                  <a:srgbClr val="FFFFFF"/>
                </a:solidFill>
              </a:rPr>
              <a:pPr eaLnBrk="1" hangingPunct="1">
                <a:lnSpc>
                  <a:spcPct val="80000"/>
                </a:lnSpc>
              </a:pPr>
              <a:t>11</a:t>
            </a:fld>
            <a:endParaRPr lang="en-US" altLang="x-none" sz="700">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F9D9356A-429C-8140-831A-01FBD8BE1853}" type="slidenum">
              <a:rPr lang="en-US" altLang="x-none" sz="1400">
                <a:solidFill>
                  <a:schemeClr val="tx2"/>
                </a:solidFill>
              </a:rPr>
              <a:pPr eaLnBrk="1" hangingPunct="1">
                <a:lnSpc>
                  <a:spcPct val="90000"/>
                </a:lnSpc>
              </a:pPr>
              <a:t>12</a:t>
            </a:fld>
            <a:endParaRPr lang="en-US" altLang="x-none" sz="1400">
              <a:solidFill>
                <a:schemeClr val="tx2"/>
              </a:solidFill>
            </a:endParaRPr>
          </a:p>
        </p:txBody>
      </p:sp>
      <p:pic>
        <p:nvPicPr>
          <p:cNvPr id="3686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12</a:t>
            </a:r>
          </a:p>
        </p:txBody>
      </p:sp>
      <p:sp>
        <p:nvSpPr>
          <p:cNvPr id="6" name="Line Callout 1 5"/>
          <p:cNvSpPr>
            <a:spLocks/>
          </p:cNvSpPr>
          <p:nvPr/>
        </p:nvSpPr>
        <p:spPr bwMode="auto">
          <a:xfrm>
            <a:off x="152400" y="209550"/>
            <a:ext cx="2362200" cy="3276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Estimate the expected growth/future cash flows for your firm.</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20740</TotalTime>
  <Pages>13</Pages>
  <Words>1430</Words>
  <Application>Microsoft Macintosh PowerPoint</Application>
  <PresentationFormat>On-screen Show (16:9)</PresentationFormat>
  <Paragraphs>322</Paragraphs>
  <Slides>12</Slides>
  <Notes>9</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2" baseType="lpstr">
      <vt:lpstr>Times</vt:lpstr>
      <vt:lpstr>ＭＳ Ｐゴシック</vt:lpstr>
      <vt:lpstr>Arial</vt:lpstr>
      <vt:lpstr>Calibri</vt:lpstr>
      <vt:lpstr>Wingdings</vt:lpstr>
      <vt:lpstr>Wingdings 2</vt:lpstr>
      <vt:lpstr>Geneva</vt:lpstr>
      <vt:lpstr>Times New Roman</vt:lpstr>
      <vt:lpstr>WebcastSimple</vt:lpstr>
      <vt:lpstr>Equation</vt:lpstr>
      <vt:lpstr>Valuation: future growth and cash flows</vt:lpstr>
      <vt:lpstr>PowerPoint Presentation</vt:lpstr>
      <vt:lpstr>Historical Growth &amp; Outside Estimates</vt:lpstr>
      <vt:lpstr>Expected Growth and Fundamentals</vt:lpstr>
      <vt:lpstr>Estimating growth in EPS: Deutsche Bank in January 2008</vt:lpstr>
      <vt:lpstr>Estimating growth in Net Income: Tata Motors</vt:lpstr>
      <vt:lpstr>ROE and Leverage</vt:lpstr>
      <vt:lpstr>Decomposing ROE</vt:lpstr>
      <vt:lpstr>Estimating Growth in EBIT: Disney</vt:lpstr>
      <vt:lpstr>When everything is in flux: Changing growth and margins</vt:lpstr>
      <vt:lpstr>Here is an example: Baidu’s Expected FCFF</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286</cp:revision>
  <cp:lastPrinted>2014-01-22T17:02:43Z</cp:lastPrinted>
  <dcterms:created xsi:type="dcterms:W3CDTF">2010-03-22T12:36:23Z</dcterms:created>
  <dcterms:modified xsi:type="dcterms:W3CDTF">2017-05-22T07:37:58Z</dcterms:modified>
</cp:coreProperties>
</file>