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39" r:id="rId1"/>
  </p:sldMasterIdLst>
  <p:notesMasterIdLst>
    <p:notesMasterId r:id="rId20"/>
  </p:notesMasterIdLst>
  <p:handoutMasterIdLst>
    <p:handoutMasterId r:id="rId21"/>
  </p:handoutMasterIdLst>
  <p:sldIdLst>
    <p:sldId id="975" r:id="rId2"/>
    <p:sldId id="998" r:id="rId3"/>
    <p:sldId id="994" r:id="rId4"/>
    <p:sldId id="995" r:id="rId5"/>
    <p:sldId id="978" r:id="rId6"/>
    <p:sldId id="979" r:id="rId7"/>
    <p:sldId id="980" r:id="rId8"/>
    <p:sldId id="981" r:id="rId9"/>
    <p:sldId id="982" r:id="rId10"/>
    <p:sldId id="1001" r:id="rId11"/>
    <p:sldId id="988" r:id="rId12"/>
    <p:sldId id="989" r:id="rId13"/>
    <p:sldId id="990" r:id="rId14"/>
    <p:sldId id="991" r:id="rId15"/>
    <p:sldId id="992" r:id="rId16"/>
    <p:sldId id="996" r:id="rId17"/>
    <p:sldId id="997" r:id="rId18"/>
    <p:sldId id="1000" r:id="rId19"/>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varScale="1">
        <p:scale>
          <a:sx n="113" d="100"/>
          <a:sy n="113" d="100"/>
        </p:scale>
        <p:origin x="184" y="39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Datasets:Datasets14:USData:MultiplesAnalysisUS&amp;Glob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PE Ratios for US stocks:</a:t>
            </a:r>
            <a:r>
              <a:rPr lang="en-US" baseline="0"/>
              <a:t> January 2014</a:t>
            </a:r>
            <a:endParaRPr lang="en-US"/>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'US PE'!$B$1</c:f>
              <c:strCache>
                <c:ptCount val="1"/>
                <c:pt idx="0">
                  <c:v>Current</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PE'!$B$2:$B$15</c:f>
              <c:numCache>
                <c:formatCode>#,##0.##</c:formatCode>
                <c:ptCount val="14"/>
                <c:pt idx="0">
                  <c:v>149.0</c:v>
                </c:pt>
                <c:pt idx="1">
                  <c:v>192.0</c:v>
                </c:pt>
                <c:pt idx="2">
                  <c:v>367.0</c:v>
                </c:pt>
                <c:pt idx="3">
                  <c:v>418.0</c:v>
                </c:pt>
                <c:pt idx="4">
                  <c:v>410.0</c:v>
                </c:pt>
                <c:pt idx="5">
                  <c:v>369.0</c:v>
                </c:pt>
                <c:pt idx="6">
                  <c:v>276.0</c:v>
                </c:pt>
                <c:pt idx="7">
                  <c:v>198.0</c:v>
                </c:pt>
                <c:pt idx="8">
                  <c:v>121.0</c:v>
                </c:pt>
                <c:pt idx="9">
                  <c:v>98.0</c:v>
                </c:pt>
                <c:pt idx="10">
                  <c:v>172.0</c:v>
                </c:pt>
                <c:pt idx="11">
                  <c:v>187.0</c:v>
                </c:pt>
                <c:pt idx="12">
                  <c:v>74.0</c:v>
                </c:pt>
                <c:pt idx="13">
                  <c:v>214.0</c:v>
                </c:pt>
              </c:numCache>
            </c:numRef>
          </c:val>
        </c:ser>
        <c:ser>
          <c:idx val="1"/>
          <c:order val="1"/>
          <c:tx>
            <c:strRef>
              <c:f>'US PE'!$C$1</c:f>
              <c:strCache>
                <c:ptCount val="1"/>
                <c:pt idx="0">
                  <c:v>Trailing</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PE'!$C$2:$C$15</c:f>
              <c:numCache>
                <c:formatCode>#,##0.##</c:formatCode>
                <c:ptCount val="14"/>
                <c:pt idx="0">
                  <c:v>152.0</c:v>
                </c:pt>
                <c:pt idx="1">
                  <c:v>167.0</c:v>
                </c:pt>
                <c:pt idx="2">
                  <c:v>360.0</c:v>
                </c:pt>
                <c:pt idx="3">
                  <c:v>456.0</c:v>
                </c:pt>
                <c:pt idx="4">
                  <c:v>482.0</c:v>
                </c:pt>
                <c:pt idx="5">
                  <c:v>395.0</c:v>
                </c:pt>
                <c:pt idx="6">
                  <c:v>251.0</c:v>
                </c:pt>
                <c:pt idx="7">
                  <c:v>185.0</c:v>
                </c:pt>
                <c:pt idx="8">
                  <c:v>110.0</c:v>
                </c:pt>
                <c:pt idx="9">
                  <c:v>100.0</c:v>
                </c:pt>
                <c:pt idx="10">
                  <c:v>126.0</c:v>
                </c:pt>
                <c:pt idx="11">
                  <c:v>154.0</c:v>
                </c:pt>
                <c:pt idx="12">
                  <c:v>61.0</c:v>
                </c:pt>
                <c:pt idx="13">
                  <c:v>184.0</c:v>
                </c:pt>
              </c:numCache>
            </c:numRef>
          </c:val>
        </c:ser>
        <c:ser>
          <c:idx val="2"/>
          <c:order val="2"/>
          <c:tx>
            <c:strRef>
              <c:f>'US PE'!$D$1</c:f>
              <c:strCache>
                <c:ptCount val="1"/>
                <c:pt idx="0">
                  <c:v>Forward</c:v>
                </c:pt>
              </c:strCache>
            </c:strRef>
          </c:tx>
          <c:invertIfNegative val="0"/>
          <c:cat>
            <c:strRef>
              <c:f>'US PE'!$A$2:$A$15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More</c:v>
                </c:pt>
              </c:strCache>
            </c:strRef>
          </c:cat>
          <c:val>
            <c:numRef>
              <c:f>'US PE'!$D$2:$D$15</c:f>
              <c:numCache>
                <c:formatCode>#,##0.##</c:formatCode>
                <c:ptCount val="14"/>
                <c:pt idx="0">
                  <c:v>9.0</c:v>
                </c:pt>
                <c:pt idx="1">
                  <c:v>70.0</c:v>
                </c:pt>
                <c:pt idx="2">
                  <c:v>233.0</c:v>
                </c:pt>
                <c:pt idx="3">
                  <c:v>585.0</c:v>
                </c:pt>
                <c:pt idx="4">
                  <c:v>668.0</c:v>
                </c:pt>
                <c:pt idx="5">
                  <c:v>378.0</c:v>
                </c:pt>
                <c:pt idx="6">
                  <c:v>197.0</c:v>
                </c:pt>
                <c:pt idx="7">
                  <c:v>126.0</c:v>
                </c:pt>
                <c:pt idx="8">
                  <c:v>72.0</c:v>
                </c:pt>
                <c:pt idx="9">
                  <c:v>48.0</c:v>
                </c:pt>
                <c:pt idx="10">
                  <c:v>79.0</c:v>
                </c:pt>
                <c:pt idx="11">
                  <c:v>109.0</c:v>
                </c:pt>
                <c:pt idx="12">
                  <c:v>42.0</c:v>
                </c:pt>
                <c:pt idx="13">
                  <c:v>83.0</c:v>
                </c:pt>
              </c:numCache>
            </c:numRef>
          </c:val>
        </c:ser>
        <c:dLbls>
          <c:showLegendKey val="0"/>
          <c:showVal val="0"/>
          <c:showCatName val="0"/>
          <c:showSerName val="0"/>
          <c:showPercent val="0"/>
          <c:showBubbleSize val="0"/>
        </c:dLbls>
        <c:gapWidth val="150"/>
        <c:shape val="box"/>
        <c:axId val="1473437568"/>
        <c:axId val="1528793408"/>
        <c:axId val="0"/>
      </c:bar3DChart>
      <c:catAx>
        <c:axId val="1473437568"/>
        <c:scaling>
          <c:orientation val="minMax"/>
        </c:scaling>
        <c:delete val="0"/>
        <c:axPos val="b"/>
        <c:numFmt formatCode="General" sourceLinked="0"/>
        <c:majorTickMark val="out"/>
        <c:minorTickMark val="none"/>
        <c:tickLblPos val="nextTo"/>
        <c:crossAx val="1528793408"/>
        <c:crosses val="autoZero"/>
        <c:auto val="1"/>
        <c:lblAlgn val="ctr"/>
        <c:lblOffset val="100"/>
        <c:noMultiLvlLbl val="0"/>
      </c:catAx>
      <c:valAx>
        <c:axId val="1528793408"/>
        <c:scaling>
          <c:orientation val="minMax"/>
        </c:scaling>
        <c:delete val="0"/>
        <c:axPos val="l"/>
        <c:majorGridlines/>
        <c:numFmt formatCode="#,##0.##" sourceLinked="1"/>
        <c:majorTickMark val="out"/>
        <c:minorTickMark val="none"/>
        <c:tickLblPos val="nextTo"/>
        <c:crossAx val="1473437568"/>
        <c:crosses val="autoZero"/>
        <c:crossBetween val="between"/>
      </c:valAx>
    </c:plotArea>
    <c:legend>
      <c:legendPos val="r"/>
      <c:layout/>
      <c:overlay val="0"/>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1.emf"/><Relationship Id="rId1" Type="http://schemas.openxmlformats.org/officeDocument/2006/relationships/image" Target="../media/image8.emf"/><Relationship Id="rId2"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393700" y="692150"/>
            <a:ext cx="6070600"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p:cNvSpPr>
          <p:nvPr>
            <p:ph type="sldImg"/>
          </p:nvPr>
        </p:nvSpPr>
        <p:spPr>
          <a:xfrm>
            <a:off x="393700" y="692150"/>
            <a:ext cx="6070600" cy="3416300"/>
          </a:xfrm>
          <a:solidFill>
            <a:srgbClr val="FFFFFF"/>
          </a:solidFill>
          <a:ln/>
        </p:spPr>
      </p:sp>
      <p:sp>
        <p:nvSpPr>
          <p:cNvPr id="1945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These are the three ingredients you find in almost every equity research report - comparables, a multiple (or standardized price) and a story (which represents the attempt to control for differences).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393700" y="692150"/>
            <a:ext cx="6070600"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distinction between price (representing equity value) and value (representing the combined market value of equity and debt) and enterprise value (representing firm value - cash and marketable securities) should be noted.</a:t>
            </a:r>
          </a:p>
          <a:p>
            <a:r>
              <a:rPr lang="en-US">
                <a:latin typeface="Times" charset="0"/>
                <a:ea typeface="ＭＳ Ｐゴシック" charset="0"/>
                <a:cs typeface="ＭＳ Ｐゴシック" charset="0"/>
              </a:rPr>
              <a:t>Note that the denominator can be a number from the income statement (revenues, earnings) or one from the balance sheet (book value). It can even be a non-financial input (number of employees or units of the product produced).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393700" y="692150"/>
            <a:ext cx="6070600"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While we can rail about the fact that a valuation based upon multiples is not as detailed as a discounted cashflow valuation,, the reality is that analysts will continue to use multiples to value companies and that we will often have to use these valuations.</a:t>
            </a:r>
          </a:p>
          <a:p>
            <a:r>
              <a:rPr lang="en-US">
                <a:latin typeface="Helvetica" charset="0"/>
                <a:ea typeface="ＭＳ Ｐゴシック" charset="0"/>
                <a:cs typeface="ＭＳ Ｐゴシック" charset="0"/>
              </a:rPr>
              <a:t>Given this reality, we have to think about how best to use multiples. These four steps represent a way in which we can deconstruct any multiple, understand how to use it well and discover when it is being misused.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393700" y="692150"/>
            <a:ext cx="6070600"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i="1">
                <a:latin typeface="Helvetica" charset="0"/>
                <a:ea typeface="ＭＳ Ｐゴシック" charset="0"/>
                <a:cs typeface="ＭＳ Ｐゴシック" charset="0"/>
              </a:rPr>
              <a:t>Consistent definition:</a:t>
            </a:r>
            <a:endParaRPr lang="en-US">
              <a:latin typeface="Helvetica" charset="0"/>
              <a:ea typeface="ＭＳ Ｐゴシック" charset="0"/>
              <a:cs typeface="ＭＳ Ｐゴシック" charset="0"/>
            </a:endParaRPr>
          </a:p>
          <a:p>
            <a:pPr marL="228600" indent="-228600"/>
            <a:r>
              <a:rPr lang="en-US">
                <a:latin typeface="Helvetica" charset="0"/>
                <a:ea typeface="ＭＳ Ｐゴシック" charset="0"/>
                <a:cs typeface="ＭＳ Ｐゴシック" charset="0"/>
              </a:rPr>
              <a:t>Consider two widely used multiples that are consistently defined. In the price-earnings ratio (PE), the numerator is equity value per share and the denominator is equity earnings per share. In the enterprise value/ EBITDA multiple, the numerator is firm value and the denominator is a pre-tax cash flow to all claimholders in the firm. In contrast, the price to EBITDA multiple is inconsistent. Why is this a problem? If you are comparing firms with different debt ratios, the firms will more debt will look cheaper on a price to EBITDA basis.</a:t>
            </a:r>
          </a:p>
          <a:p>
            <a:pPr marL="228600" indent="-228600"/>
            <a:r>
              <a:rPr lang="en-US" i="1">
                <a:latin typeface="Helvetica" charset="0"/>
                <a:ea typeface="ＭＳ Ｐゴシック" charset="0"/>
                <a:cs typeface="ＭＳ Ｐゴシック" charset="0"/>
              </a:rPr>
              <a:t>Uniformally Estimated:</a:t>
            </a:r>
            <a:endParaRPr lang="en-US">
              <a:latin typeface="Helvetica" charset="0"/>
              <a:ea typeface="ＭＳ Ｐゴシック" charset="0"/>
              <a:cs typeface="ＭＳ Ｐゴシック" charset="0"/>
            </a:endParaRPr>
          </a:p>
          <a:p>
            <a:pPr marL="228600" indent="-228600"/>
            <a:r>
              <a:rPr lang="en-US">
                <a:latin typeface="Helvetica" charset="0"/>
                <a:ea typeface="ＭＳ Ｐゴシック" charset="0"/>
                <a:cs typeface="ＭＳ Ｐゴシック" charset="0"/>
              </a:rPr>
              <a:t>This is actually much more difficult than it looks. Even if accounting standards are the same across firms, you run into two problems:</a:t>
            </a:r>
          </a:p>
          <a:p>
            <a:pPr marL="228600" indent="-228600">
              <a:buFontTx/>
              <a:buAutoNum type="arabicPeriod"/>
            </a:pPr>
            <a:r>
              <a:rPr lang="en-US">
                <a:latin typeface="Helvetica" charset="0"/>
                <a:ea typeface="ＭＳ Ｐゴシック" charset="0"/>
                <a:cs typeface="ＭＳ Ｐゴシック" charset="0"/>
              </a:rPr>
              <a:t>The degree to which firms bend accounting rules for their own purposes varies across firms. Some firms are inherently more conservative in reporting earnings than others.</a:t>
            </a:r>
          </a:p>
          <a:p>
            <a:pPr marL="228600" indent="-228600">
              <a:buFontTx/>
              <a:buAutoNum type="arabicPeriod"/>
            </a:pPr>
            <a:r>
              <a:rPr lang="en-US">
                <a:latin typeface="Helvetica" charset="0"/>
                <a:ea typeface="ＭＳ Ｐゴシック" charset="0"/>
                <a:cs typeface="ＭＳ Ｐゴシック" charset="0"/>
              </a:rPr>
              <a:t>The financial year ends at different points for different firms. If the denominator is the earnings in the most recent financial year, the multiple may not be comparable if some firms have December year-ends and some have June year-ends.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393700" y="692150"/>
            <a:ext cx="6070600"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This is only the tip of the iceberg. You can have EPS before and after extraordinary items, primary and diluted EPS..</a:t>
            </a:r>
          </a:p>
          <a:p>
            <a:r>
              <a:rPr lang="en-US">
                <a:latin typeface="Helvetica" charset="0"/>
                <a:ea typeface="ＭＳ Ｐゴシック" charset="0"/>
                <a:cs typeface="ＭＳ Ｐゴシック" charset="0"/>
              </a:rPr>
              <a:t>When you are negotiating with someone else and you are both using PE ratios to make your case, the first step is to make sure that you are using the same PE ratio.</a:t>
            </a:r>
          </a:p>
          <a:p>
            <a:r>
              <a:rPr lang="en-US">
                <a:latin typeface="Helvetica" charset="0"/>
                <a:ea typeface="ＭＳ Ｐゴシック" charset="0"/>
                <a:cs typeface="ＭＳ Ｐゴシック" charset="0"/>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Rot="1" noChangeAspect="1" noChangeArrowheads="1"/>
          </p:cNvSpPr>
          <p:nvPr>
            <p:ph type="sldImg"/>
          </p:nvPr>
        </p:nvSpPr>
        <p:spPr>
          <a:xfrm>
            <a:off x="393700" y="692150"/>
            <a:ext cx="6070600" cy="3416300"/>
          </a:xfrm>
          <a:solidFill>
            <a:srgbClr val="FFFFFF"/>
          </a:solidFill>
          <a:ln/>
        </p:spPr>
      </p:sp>
      <p:sp>
        <p:nvSpPr>
          <p:cNvPr id="220162"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The problem with using firm value is that cash is included in the numerator but not in the denominator. That is why the enterprise value version makes more sense…</a:t>
            </a:r>
          </a:p>
          <a:p>
            <a:r>
              <a:rPr lang="en-US">
                <a:latin typeface="Helvetica" charset="0"/>
                <a:ea typeface="ＭＳ Ｐゴシック" charset="0"/>
                <a:cs typeface="ＭＳ Ｐゴシック" charset="0"/>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atin typeface="Helvetica" charset="0"/>
                <a:ea typeface="ＭＳ Ｐゴシック" charset="0"/>
                <a:cs typeface="ＭＳ Ｐゴシック" charset="0"/>
              </a:rPr>
              <a:t>The safest thing to do (assuming you can do this) is to net out the market value of your holdings from the numerator (for both active and passive holdings) and the EBITDA of your holdings from the denominator ( for majority active holdings)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393700" y="692150"/>
            <a:ext cx="6070600"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Before you use a multiple and develop rules of thumb (8 times EBITDA is cheap), you need to get a sense of the cross-sectional distribution. </a:t>
            </a:r>
          </a:p>
          <a:p>
            <a:r>
              <a:rPr lang="en-US">
                <a:latin typeface="Helvetica" charset="0"/>
                <a:ea typeface="ＭＳ Ｐゴシック" charset="0"/>
                <a:cs typeface="ＭＳ Ｐゴシック" charset="0"/>
              </a:rPr>
              <a:t>Multiples have skewed distributions. Because a multiple cannot be less than zero but can potentially be infinite, the averages for multiples will be much higher than their medians, and the difference will increase as the outliers become larger. Many services cap outliers to prevent them from altering the averages too much, results…</a:t>
            </a:r>
          </a:p>
          <a:p>
            <a:r>
              <a:rPr lang="en-US">
                <a:latin typeface="Helvetica" charset="0"/>
                <a:ea typeface="ＭＳ Ｐゴシック" charset="0"/>
                <a:cs typeface="ＭＳ Ｐゴシック" charset="0"/>
              </a:rPr>
              <a:t>The PE ratio cannot be estimated when the earnings per share are negative. Thus, if you have a sample of 20 firms and 10 have negative earnings, you will be able to compute the PE ratio for only the 10 that have positive earnings and will throw out the remaining firms. This will induce a bias in your sample. One way to avoid this is to take the cumulative values for market capitalization and net income for all 20 firms, and compute a PE ratio based upon the cumulated values. The resulting PE ratio will generally be much higher….</a:t>
            </a:r>
          </a:p>
          <a:p>
            <a:endParaRPr lang="en-US">
              <a:latin typeface="Helvetica"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noTextEdit="1"/>
          </p:cNvSpPr>
          <p:nvPr>
            <p:ph type="sldImg"/>
          </p:nvPr>
        </p:nvSpPr>
        <p:spPr>
          <a:xfrm>
            <a:off x="393700" y="692150"/>
            <a:ext cx="6070600" cy="3416300"/>
          </a:xfrm>
          <a:ln/>
        </p:spPr>
      </p:sp>
      <p:sp>
        <p:nvSpPr>
          <p:cNvPr id="224258"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graph for all U.S. firms with data available on the Value Line CD ROM (contains about 7200 firms in the overall sample). Notice that the distributions are skewed to the left and that we have capped the PE ratios at 100….</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p:cNvSpPr>
          <p:nvPr>
            <p:ph type="sldImg"/>
          </p:nvPr>
        </p:nvSpPr>
        <p:spPr>
          <a:xfrm>
            <a:off x="393700" y="692150"/>
            <a:ext cx="6070600" cy="3416300"/>
          </a:xfrm>
          <a:solidFill>
            <a:srgbClr val="FFFFFF"/>
          </a:solidFill>
          <a:ln/>
        </p:spPr>
      </p:sp>
      <p:sp>
        <p:nvSpPr>
          <p:cNvPr id="23347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2"/>
          <p:cNvSpPr>
            <a:spLocks noGrp="1" noRot="1" noChangeAspect="1" noChangeArrowheads="1"/>
          </p:cNvSpPr>
          <p:nvPr>
            <p:ph type="sldImg"/>
          </p:nvPr>
        </p:nvSpPr>
        <p:spPr>
          <a:xfrm>
            <a:off x="393700" y="692150"/>
            <a:ext cx="6070600" cy="3416300"/>
          </a:xfrm>
          <a:solidFill>
            <a:srgbClr val="FFFFFF"/>
          </a:solidFill>
          <a:ln/>
        </p:spPr>
      </p:sp>
      <p:sp>
        <p:nvSpPr>
          <p:cNvPr id="2355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atin typeface="Helvetica" charset="0"/>
                <a:ea typeface="ＭＳ Ｐゴシック" charset="0"/>
                <a:cs typeface="ＭＳ Ｐゴシック" charset="0"/>
              </a:rPr>
              <a:t>To get to the heart of equity multiples, we start with an equity DCF model. In this case, we consider the simplest equity valuation model - a stable growth dividend discount model. Restated in terms of the PE ratio, we find that the PE ratio fo a stable growth firm can be written in terms of three variables:</a:t>
            </a:r>
          </a:p>
          <a:p>
            <a:pPr marL="228600" indent="-228600">
              <a:buFontTx/>
              <a:buAutoNum type="arabicPeriod"/>
            </a:pPr>
            <a:r>
              <a:rPr lang="en-US">
                <a:latin typeface="Helvetica" charset="0"/>
                <a:ea typeface="ＭＳ Ｐゴシック" charset="0"/>
                <a:cs typeface="ＭＳ Ｐゴシック" charset="0"/>
              </a:rPr>
              <a:t>The expected growth rate in earnings per share</a:t>
            </a:r>
          </a:p>
          <a:p>
            <a:pPr marL="228600" indent="-228600">
              <a:buFontTx/>
              <a:buAutoNum type="arabicPeriod"/>
            </a:pPr>
            <a:r>
              <a:rPr lang="en-US">
                <a:latin typeface="Helvetica" charset="0"/>
                <a:ea typeface="ＭＳ Ｐゴシック" charset="0"/>
                <a:cs typeface="ＭＳ Ｐゴシック" charset="0"/>
              </a:rPr>
              <a:t>The riskiness of the equity, which determines the cost of equity</a:t>
            </a:r>
          </a:p>
          <a:p>
            <a:pPr marL="228600" indent="-228600">
              <a:buFontTx/>
              <a:buAutoNum type="arabicPeriod"/>
            </a:pPr>
            <a:r>
              <a:rPr lang="en-US">
                <a:latin typeface="Helvetica" charset="0"/>
                <a:ea typeface="ＭＳ Ｐゴシック" charset="0"/>
                <a:cs typeface="ＭＳ Ｐゴシック" charset="0"/>
              </a:rPr>
              <a:t>The efficiency with which the firm generates growth,which is measured by how much the firm can pay out or afford to pay out after reinvested to create the growth.</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Rot="1" noChangeAspect="1" noChangeArrowheads="1"/>
          </p:cNvSpPr>
          <p:nvPr>
            <p:ph type="sldImg"/>
          </p:nvPr>
        </p:nvSpPr>
        <p:spPr>
          <a:xfrm>
            <a:off x="393700" y="692150"/>
            <a:ext cx="6070600" cy="3416300"/>
          </a:xfrm>
          <a:solidFill>
            <a:srgbClr val="FFFFFF"/>
          </a:solidFill>
          <a:ln/>
        </p:spPr>
      </p:sp>
      <p:sp>
        <p:nvSpPr>
          <p:cNvPr id="2375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p:cNvSpPr>
          <p:nvPr>
            <p:ph type="sldImg"/>
          </p:nvPr>
        </p:nvSpPr>
        <p:spPr>
          <a:xfrm>
            <a:off x="393700" y="692150"/>
            <a:ext cx="6070600" cy="3416300"/>
          </a:xfrm>
          <a:solidFill>
            <a:srgbClr val="FFFFFF"/>
          </a:solidFill>
          <a:ln/>
        </p:spPr>
      </p:sp>
      <p:sp>
        <p:nvSpPr>
          <p:cNvPr id="23961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In practice, we all too often define comparable as a firm in the same industry or business. This is too narrow a definition. You can have firms in different businesses that have similar cashflow, growth and risk characteristics. These firms can be viewed as comparable firms.</a:t>
            </a:r>
          </a:p>
          <a:p>
            <a:r>
              <a:rPr lang="en-US">
                <a:latin typeface="Helvetica" charset="0"/>
                <a:ea typeface="ＭＳ Ｐゴシック" charset="0"/>
                <a:cs typeface="ＭＳ Ｐゴシック" charset="0"/>
              </a:rPr>
              <a:t>You will never find two identical firms, no matter how hard you search. You therefore have to always control for the residual differences when making comparisons.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p:cNvSpPr>
          <p:nvPr>
            <p:ph type="sldImg"/>
          </p:nvPr>
        </p:nvSpPr>
        <p:spPr>
          <a:xfrm>
            <a:off x="393700" y="692150"/>
            <a:ext cx="6070600" cy="3416300"/>
          </a:xfrm>
          <a:solidFill>
            <a:srgbClr val="FFFFFF"/>
          </a:solidFill>
          <a:ln/>
        </p:spPr>
      </p:sp>
      <p:sp>
        <p:nvSpPr>
          <p:cNvPr id="241666"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In this sample, note that some of the firms in the sample are emerging market firms any may be exposed to more risk (political risk, economic risk, inflation risk…)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7942"/>
            <a:ext cx="9144000" cy="665559"/>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39855"/>
            <a:ext cx="2249488" cy="53459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8" y="4532711"/>
            <a:ext cx="6784975" cy="535781"/>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760"/>
            <a:ext cx="2057400" cy="514350"/>
          </a:xfrm>
        </p:spPr>
        <p:txBody>
          <a:bodyPr>
            <a:noAutofit/>
          </a:bodyPr>
          <a:lstStyle>
            <a:lvl1pPr algn="ctr">
              <a:defRPr sz="2000" dirty="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405"/>
            <a:ext cx="5867400" cy="273844"/>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solidFill>
                  <a:schemeClr val="tx2"/>
                </a:solidFill>
              </a:defRPr>
            </a:lvl1pPr>
          </a:lstStyle>
          <a:p>
            <a:pPr>
              <a:defRPr/>
            </a:pPr>
            <a:fld id="{B548DA48-CD55-7D46-9088-BD1D4AF668F0}" type="slidenum">
              <a:rPr lang="en-US"/>
              <a:pPr>
                <a:defRPr/>
              </a:pPr>
              <a:t>‹#›</a:t>
            </a:fld>
            <a:endParaRPr lang="en-US" dirty="0"/>
          </a:p>
        </p:txBody>
      </p:sp>
    </p:spTree>
    <p:extLst>
      <p:ext uri="{BB962C8B-B14F-4D97-AF65-F5344CB8AC3E}">
        <p14:creationId xmlns:p14="http://schemas.microsoft.com/office/powerpoint/2010/main" val="3810571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8" y="4787504"/>
            <a:ext cx="47901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a:defRPr/>
            </a:pPr>
            <a:fld id="{13EF5F4F-DCD1-8A48-92D2-ABA8E377A854}" type="slidenum">
              <a:rPr lang="en-US" sz="1600" smtClean="0"/>
              <a:pPr>
                <a:defRPr/>
              </a:pPr>
              <a:t>‹#›</a:t>
            </a:fld>
            <a:endParaRPr lang="en-US" sz="1600" smtClean="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6676B625-3D4B-DA41-B517-73906BEC34A2}" type="slidenum">
              <a:rPr lang="en-US"/>
              <a:pPr>
                <a:defRPr/>
              </a:pPr>
              <a:t>‹#›</a:t>
            </a:fld>
            <a:endParaRPr lang="en-US" dirty="0"/>
          </a:p>
        </p:txBody>
      </p:sp>
    </p:spTree>
    <p:extLst>
      <p:ext uri="{BB962C8B-B14F-4D97-AF65-F5344CB8AC3E}">
        <p14:creationId xmlns:p14="http://schemas.microsoft.com/office/powerpoint/2010/main" val="247568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dirty="0"/>
            </a:lvl1pPr>
          </a:lstStyle>
          <a:p>
            <a:pPr>
              <a:defRPr/>
            </a:pPr>
            <a:endParaRPr lang="en-US"/>
          </a:p>
        </p:txBody>
      </p:sp>
      <p:sp>
        <p:nvSpPr>
          <p:cNvPr id="8" name="Slide Number Placeholder 12"/>
          <p:cNvSpPr>
            <a:spLocks noGrp="1"/>
          </p:cNvSpPr>
          <p:nvPr>
            <p:ph type="sldNum" sz="quarter" idx="11"/>
          </p:nvPr>
        </p:nvSpPr>
        <p:spPr>
          <a:xfrm>
            <a:off x="0" y="1314451"/>
            <a:ext cx="1295400" cy="526256"/>
          </a:xfrm>
        </p:spPr>
        <p:txBody>
          <a:bodyPr>
            <a:noAutofit/>
          </a:bodyPr>
          <a:lstStyle>
            <a:lvl1pPr>
              <a:defRPr sz="2400">
                <a:solidFill>
                  <a:srgbClr val="FFFFFF"/>
                </a:solidFill>
              </a:defRPr>
            </a:lvl1pPr>
          </a:lstStyle>
          <a:p>
            <a:pPr>
              <a:defRPr/>
            </a:pPr>
            <a:fld id="{CA031F07-3481-9143-935D-C9BC1BAF8C14}"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076341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dirty="0"/>
            </a:lvl1pPr>
          </a:lstStyle>
          <a:p>
            <a:pPr>
              <a:defRPr/>
            </a:pPr>
            <a:endParaRPr lang="en-US"/>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913FE882-B1F3-B841-804C-47F5F1A52C1A}"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735903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9468C3F3-1361-C145-832B-13042B53AC6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16372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500F3875-3E8C-C840-A055-17855AA13C79}" type="slidenum">
              <a:rPr lang="en-US"/>
              <a:pPr>
                <a:defRPr/>
              </a:pPr>
              <a:t>‹#›</a:t>
            </a:fld>
            <a:endParaRPr lang="en-US" dirty="0"/>
          </a:p>
        </p:txBody>
      </p:sp>
    </p:spTree>
    <p:extLst>
      <p:ext uri="{BB962C8B-B14F-4D97-AF65-F5344CB8AC3E}">
        <p14:creationId xmlns:p14="http://schemas.microsoft.com/office/powerpoint/2010/main" val="306180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dirty="0"/>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solidFill>
                  <a:schemeClr val="tx2"/>
                </a:solidFill>
              </a:defRPr>
            </a:lvl1pPr>
          </a:lstStyle>
          <a:p>
            <a:pPr>
              <a:defRPr/>
            </a:pPr>
            <a:fld id="{B9BA377C-7D64-3F47-856A-286272E12FC8}" type="slidenum">
              <a:rPr lang="en-US"/>
              <a:pPr>
                <a:defRPr/>
              </a:pPr>
              <a:t>‹#›</a:t>
            </a:fld>
            <a:endParaRPr lang="en-US" dirty="0"/>
          </a:p>
        </p:txBody>
      </p:sp>
    </p:spTree>
    <p:extLst>
      <p:ext uri="{BB962C8B-B14F-4D97-AF65-F5344CB8AC3E}">
        <p14:creationId xmlns:p14="http://schemas.microsoft.com/office/powerpoint/2010/main" val="138651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831"/>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dirty="0"/>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CCD9D39-5D18-C44B-89B6-1979AF36A9D4}" type="slidenum">
              <a:rPr lang="en-US"/>
              <a:pPr>
                <a:defRPr/>
              </a:pPr>
              <a:t>‹#›</a:t>
            </a:fld>
            <a:endParaRPr lang="en-US" dirty="0"/>
          </a:p>
        </p:txBody>
      </p:sp>
    </p:spTree>
    <p:extLst>
      <p:ext uri="{BB962C8B-B14F-4D97-AF65-F5344CB8AC3E}">
        <p14:creationId xmlns:p14="http://schemas.microsoft.com/office/powerpoint/2010/main" val="212927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56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4" y="3498056"/>
            <a:ext cx="1463675" cy="534591"/>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591"/>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3" y="0"/>
            <a:ext cx="100013" cy="51506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3844"/>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9"/>
            <a:ext cx="1447800" cy="497681"/>
          </a:xfrm>
        </p:spPr>
        <p:txBody>
          <a:bodyPr rtlCol="0"/>
          <a:lstStyle>
            <a:lvl1pPr>
              <a:defRPr sz="2800">
                <a:solidFill>
                  <a:srgbClr val="FFFFFF"/>
                </a:solidFill>
              </a:defRPr>
            </a:lvl1pPr>
          </a:lstStyle>
          <a:p>
            <a:pPr>
              <a:defRPr/>
            </a:pPr>
            <a:fld id="{3CC3F1FF-FCC0-0849-955C-7A2EFAD0A42E}" type="slidenum">
              <a:rPr lang="en-US"/>
              <a:pPr>
                <a:defRPr/>
              </a:pPr>
              <a:t>‹#›</a:t>
            </a:fld>
            <a:endParaRPr lang="en-US" dirty="0"/>
          </a:p>
        </p:txBody>
      </p:sp>
      <p:sp>
        <p:nvSpPr>
          <p:cNvPr id="11" name="Footer Placeholder 13"/>
          <p:cNvSpPr>
            <a:spLocks noGrp="1"/>
          </p:cNvSpPr>
          <p:nvPr>
            <p:ph type="ftr" sz="quarter" idx="12"/>
          </p:nvPr>
        </p:nvSpPr>
        <p:spPr>
          <a:xfrm>
            <a:off x="1600200" y="4686300"/>
            <a:ext cx="4572000" cy="273844"/>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57239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72DD20CE-6EFA-0E4E-8849-9F692B4E9FA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3984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3"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3844"/>
          </a:xfrm>
        </p:spPr>
        <p:txBody>
          <a:bodyPr/>
          <a:lstStyle>
            <a:lvl1pPr>
              <a:defRPr dirty="0"/>
            </a:lvl1pPr>
          </a:lstStyle>
          <a:p>
            <a:pPr>
              <a:defRPr/>
            </a:pPr>
            <a:endParaRPr lang="en-US"/>
          </a:p>
        </p:txBody>
      </p:sp>
      <p:sp>
        <p:nvSpPr>
          <p:cNvPr id="8" name="Footer Placeholder 4"/>
          <p:cNvSpPr>
            <a:spLocks noGrp="1"/>
          </p:cNvSpPr>
          <p:nvPr>
            <p:ph type="ftr" sz="quarter" idx="11"/>
          </p:nvPr>
        </p:nvSpPr>
        <p:spPr>
          <a:xfrm>
            <a:off x="457203" y="4686300"/>
            <a:ext cx="5573713" cy="273844"/>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9"/>
            <a:ext cx="400050" cy="244475"/>
          </a:xfrm>
        </p:spPr>
        <p:txBody>
          <a:bodyPr/>
          <a:lstStyle>
            <a:lvl1pPr>
              <a:defRPr/>
            </a:lvl1pPr>
          </a:lstStyle>
          <a:p>
            <a:pPr>
              <a:defRPr/>
            </a:pPr>
            <a:fld id="{A3AC4EA3-55AD-D845-A812-AEED6F2651D9}"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208672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FF727645-F1F3-344C-AF2E-C01B0C31F5ED}" type="slidenum">
              <a:rPr lang="en-US"/>
              <a:pPr>
                <a:defRPr/>
              </a:pPr>
              <a:t>‹#›</a:t>
            </a:fld>
            <a:endParaRPr lang="en-US" dirty="0"/>
          </a:p>
        </p:txBody>
      </p:sp>
    </p:spTree>
    <p:extLst>
      <p:ext uri="{BB962C8B-B14F-4D97-AF65-F5344CB8AC3E}">
        <p14:creationId xmlns:p14="http://schemas.microsoft.com/office/powerpoint/2010/main" val="372286876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200151"/>
            <a:ext cx="8153400" cy="3394472"/>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dirty="0">
                <a:solidFill>
                  <a:schemeClr val="tx2"/>
                </a:solidFill>
              </a:defRPr>
            </a:lvl1pPr>
          </a:lstStyle>
          <a:p>
            <a:pPr>
              <a:defRPr/>
            </a:pPr>
            <a:endParaRPr lang="en-US"/>
          </a:p>
        </p:txBody>
      </p:sp>
      <p:sp>
        <p:nvSpPr>
          <p:cNvPr id="3" name="Footer Placeholder 2"/>
          <p:cNvSpPr>
            <a:spLocks noGrp="1"/>
          </p:cNvSpPr>
          <p:nvPr>
            <p:ph type="ftr" sz="quarter" idx="3"/>
          </p:nvPr>
        </p:nvSpPr>
        <p:spPr>
          <a:xfrm>
            <a:off x="609603" y="4686300"/>
            <a:ext cx="5421313" cy="273844"/>
          </a:xfrm>
          <a:prstGeom prst="rect">
            <a:avLst/>
          </a:prstGeom>
        </p:spPr>
        <p:txBody>
          <a:bodyPr vert="horz" anchor="ctr"/>
          <a:lstStyle>
            <a:lvl1pPr algn="l">
              <a:defRPr sz="1400">
                <a:solidFill>
                  <a:schemeClr val="tx2"/>
                </a:solidFill>
              </a:defRPr>
            </a:lvl1pPr>
          </a:lstStyle>
          <a:p>
            <a:pPr>
              <a:defRPr/>
            </a:pPr>
            <a:r>
              <a:rPr lang="en-US"/>
              <a:t>Aswath Damodaran</a:t>
            </a:r>
          </a:p>
        </p:txBody>
      </p:sp>
      <p:sp>
        <p:nvSpPr>
          <p:cNvPr id="7" name="Rectangle 6"/>
          <p:cNvSpPr/>
          <p:nvPr/>
        </p:nvSpPr>
        <p:spPr bwMode="white">
          <a:xfrm>
            <a:off x="0" y="926306"/>
            <a:ext cx="9144000" cy="23931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59644"/>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59644"/>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3692"/>
            <a:ext cx="533400" cy="183356"/>
          </a:xfrm>
          <a:prstGeom prst="rect">
            <a:avLst/>
          </a:prstGeom>
        </p:spPr>
        <p:txBody>
          <a:bodyPr vert="horz" anchor="ctr" anchorCtr="0">
            <a:normAutofit/>
          </a:bodyPr>
          <a:lstStyle>
            <a:lvl1pPr algn="ctr">
              <a:defRPr sz="1200" b="1">
                <a:solidFill>
                  <a:schemeClr val="tx2"/>
                </a:solidFill>
              </a:defRPr>
            </a:lvl1pPr>
          </a:lstStyle>
          <a:p>
            <a:pPr>
              <a:defRPr/>
            </a:pPr>
            <a:fld id="{45BC606D-3CB3-0147-AA31-F86B6EE4E78A}"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78" r:id="rId5"/>
    <p:sldLayoutId id="2147483984" r:id="rId6"/>
    <p:sldLayoutId id="2147483985" r:id="rId7"/>
    <p:sldLayoutId id="2147483986" r:id="rId8"/>
    <p:sldLayoutId id="2147483987" r:id="rId9"/>
    <p:sldLayoutId id="2147483979" r:id="rId10"/>
    <p:sldLayoutId id="2147483988" r:id="rId11"/>
    <p:sldLayoutId id="2147483989"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2.bin"/><Relationship Id="rId5" Type="http://schemas.openxmlformats.org/officeDocument/2006/relationships/image" Target="../media/image8.emf"/><Relationship Id="rId6" Type="http://schemas.openxmlformats.org/officeDocument/2006/relationships/oleObject" Target="../embeddings/oleObject3.bin"/><Relationship Id="rId7" Type="http://schemas.openxmlformats.org/officeDocument/2006/relationships/image" Target="../media/image9.emf"/><Relationship Id="rId8" Type="http://schemas.openxmlformats.org/officeDocument/2006/relationships/oleObject" Target="../embeddings/oleObject4.bin"/><Relationship Id="rId9" Type="http://schemas.openxmlformats.org/officeDocument/2006/relationships/image" Target="../media/image10.emf"/><Relationship Id="rId10" Type="http://schemas.openxmlformats.org/officeDocument/2006/relationships/oleObject" Target="../embeddings/oleObject5.bin"/><Relationship Id="rId11" Type="http://schemas.openxmlformats.org/officeDocument/2006/relationships/image" Target="../media/image1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6.bin"/><Relationship Id="rId5" Type="http://schemas.openxmlformats.org/officeDocument/2006/relationships/package" Target="../embeddings/Microsoft_Word_Document1.docx"/><Relationship Id="rId6" Type="http://schemas.openxmlformats.org/officeDocument/2006/relationships/image" Target="../media/image13.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package" Target="../embeddings/Microsoft_Word_Document2.docx"/><Relationship Id="rId5" Type="http://schemas.openxmlformats.org/officeDocument/2006/relationships/image" Target="../media/image14.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ctrTitle"/>
          </p:nvPr>
        </p:nvSpPr>
        <p:spPr/>
        <p:txBody>
          <a:bodyPr>
            <a:normAutofit/>
          </a:bodyPr>
          <a:lstStyle/>
          <a:p>
            <a:pPr eaLnBrk="1" fontAlgn="auto" hangingPunct="1">
              <a:spcAft>
                <a:spcPts val="0"/>
              </a:spcAft>
              <a:defRPr/>
            </a:pPr>
            <a:r>
              <a:rPr lang="en-US" smtClean="0">
                <a:ea typeface="+mj-ea"/>
                <a:cs typeface="+mj-cs"/>
              </a:rPr>
              <a:t>RELATIVE VALUATION</a:t>
            </a:r>
            <a:endParaRPr lang="en-US" dirty="0">
              <a:ea typeface="+mj-ea"/>
              <a:cs typeface="+mj-cs"/>
            </a:endParaRPr>
          </a:p>
        </p:txBody>
      </p:sp>
      <p:sp>
        <p:nvSpPr>
          <p:cNvPr id="206850" name="Rectangle 3"/>
          <p:cNvSpPr>
            <a:spLocks noGrp="1" noChangeArrowheads="1"/>
          </p:cNvSpPr>
          <p:nvPr>
            <p:ph type="subTitle" idx="1"/>
          </p:nvPr>
        </p:nvSpPr>
        <p:spPr>
          <a:xfrm>
            <a:off x="2362200" y="4537472"/>
            <a:ext cx="6705600" cy="514350"/>
          </a:xfrm>
        </p:spPr>
        <p:txBody>
          <a:bodyPr/>
          <a:lstStyle/>
          <a:p>
            <a:pPr eaLnBrk="1" hangingPunct="1"/>
            <a:r>
              <a:rPr lang="en-US" dirty="0" smtClean="0">
                <a:latin typeface="Calibri" charset="0"/>
              </a:rPr>
              <a:t>It’s all relative.</a:t>
            </a:r>
            <a:endParaRPr lang="en-US" dirty="0">
              <a:latin typeface="Calibri"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28700" y="0"/>
            <a:ext cx="7079646" cy="5143500"/>
          </a:xfrm>
          <a:prstGeom prst="rect">
            <a:avLst/>
          </a:prstGeom>
        </p:spPr>
      </p:pic>
    </p:spTree>
    <p:extLst>
      <p:ext uri="{BB962C8B-B14F-4D97-AF65-F5344CB8AC3E}">
        <p14:creationId xmlns:p14="http://schemas.microsoft.com/office/powerpoint/2010/main" val="4262929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The Essence of  relative valuation?</a:t>
            </a:r>
          </a:p>
        </p:txBody>
      </p:sp>
      <p:sp>
        <p:nvSpPr>
          <p:cNvPr id="6146"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In relative valuation, the value of an asset is compared to the values assessed by the market for similar or comparable assets.</a:t>
            </a:r>
          </a:p>
          <a:p>
            <a:pPr marL="320040" indent="-320040" eaLnBrk="1" fontAlgn="auto" hangingPunct="1">
              <a:spcAft>
                <a:spcPts val="0"/>
              </a:spcAft>
              <a:buFont typeface="Wingdings"/>
              <a:buChar char=""/>
              <a:defRPr/>
            </a:pPr>
            <a:r>
              <a:rPr lang="en-US" smtClean="0">
                <a:ea typeface="+mn-ea"/>
                <a:cs typeface="+mn-cs"/>
              </a:rPr>
              <a:t>To do relative valuation then,</a:t>
            </a:r>
          </a:p>
          <a:p>
            <a:pPr marL="640080" lvl="1" indent="-274320" eaLnBrk="1" fontAlgn="auto" hangingPunct="1">
              <a:spcAft>
                <a:spcPts val="0"/>
              </a:spcAft>
              <a:buFont typeface="Wingdings 2"/>
              <a:buChar char=""/>
              <a:defRPr/>
            </a:pPr>
            <a:r>
              <a:rPr lang="en-US" smtClean="0">
                <a:ea typeface="+mn-ea"/>
              </a:rPr>
              <a:t>we need to identify comparable assets and obtain market values for these assets</a:t>
            </a:r>
          </a:p>
          <a:p>
            <a:pPr marL="640080" lvl="1" indent="-274320" eaLnBrk="1" fontAlgn="auto" hangingPunct="1">
              <a:spcAft>
                <a:spcPts val="0"/>
              </a:spcAft>
              <a:buFont typeface="Wingdings 2"/>
              <a:buChar char=""/>
              <a:defRPr/>
            </a:pPr>
            <a:r>
              <a:rPr lang="en-US" smtClean="0">
                <a:ea typeface="+mn-ea"/>
              </a:rPr>
              <a:t>convert these market values into standardized values, since the absolute prices cannot be compared This process of standardizing creates price multiples.</a:t>
            </a:r>
          </a:p>
          <a:p>
            <a:pPr marL="640080" lvl="1" indent="-274320" eaLnBrk="1" fontAlgn="auto" hangingPunct="1">
              <a:spcAft>
                <a:spcPts val="0"/>
              </a:spcAft>
              <a:buFont typeface="Wingdings 2"/>
              <a:buChar char=""/>
              <a:defRPr/>
            </a:pPr>
            <a:r>
              <a:rPr lang="en-US" smtClean="0">
                <a:ea typeface="+mn-ea"/>
              </a:rPr>
              <a:t>compare the standardized value or multiple for the asset being analyzed to the standardized values for comparable asset, controlling for any differences between the firms that might affect the multiple, to judge whether the asset is under or over valued</a:t>
            </a:r>
            <a:endParaRPr lang="en-US">
              <a:ea typeface="+mn-ea"/>
            </a:endParaRPr>
          </a:p>
        </p:txBody>
      </p:sp>
    </p:spTree>
    <p:extLst>
      <p:ext uri="{BB962C8B-B14F-4D97-AF65-F5344CB8AC3E}">
        <p14:creationId xmlns:p14="http://schemas.microsoft.com/office/powerpoint/2010/main" val="331085700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Multiples are just standardized estimates of price…</a:t>
            </a:r>
            <a:endParaRPr lang="en-US">
              <a:ea typeface="+mj-ea"/>
              <a:cs typeface="+mj-cs"/>
            </a:endParaRPr>
          </a:p>
        </p:txBody>
      </p:sp>
      <p:pic>
        <p:nvPicPr>
          <p:cNvPr id="2662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t="-13972" b="-13972"/>
          <a:stretch>
            <a:fillRect/>
          </a:stretch>
        </p:blipFill>
        <p:spPr>
          <a:xfrm>
            <a:off x="612775" y="1200150"/>
            <a:ext cx="8153400" cy="3371850"/>
          </a:xfrm>
        </p:spPr>
      </p:pic>
    </p:spTree>
    <p:extLst>
      <p:ext uri="{BB962C8B-B14F-4D97-AF65-F5344CB8AC3E}">
        <p14:creationId xmlns:p14="http://schemas.microsoft.com/office/powerpoint/2010/main" val="100257674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The Four Steps to Deconstructing Multiples</a:t>
            </a:r>
            <a:endParaRPr lang="en-US">
              <a:ea typeface="+mj-ea"/>
              <a:cs typeface="+mj-cs"/>
            </a:endParaRPr>
          </a:p>
        </p:txBody>
      </p:sp>
      <p:sp>
        <p:nvSpPr>
          <p:cNvPr id="139266" name="Rectangle 3"/>
          <p:cNvSpPr>
            <a:spLocks noGrp="1" noChangeArrowheads="1"/>
          </p:cNvSpPr>
          <p:nvPr>
            <p:ph sz="quarter" idx="1"/>
          </p:nvPr>
        </p:nvSpPr>
        <p:spPr>
          <a:xfrm>
            <a:off x="612775" y="1200150"/>
            <a:ext cx="8153400" cy="3371850"/>
          </a:xfrm>
        </p:spPr>
        <p:txBody>
          <a:bodyPr>
            <a:normAutofit fontScale="62500" lnSpcReduction="20000"/>
          </a:bodyPr>
          <a:lstStyle/>
          <a:p>
            <a:pPr marL="320040" indent="-320040" eaLnBrk="1" fontAlgn="auto" hangingPunct="1">
              <a:spcAft>
                <a:spcPts val="0"/>
              </a:spcAft>
              <a:buFont typeface="Wingdings"/>
              <a:buChar char=""/>
              <a:defRPr/>
            </a:pPr>
            <a:r>
              <a:rPr lang="en-US" smtClean="0">
                <a:ea typeface="+mn-ea"/>
                <a:cs typeface="+mn-cs"/>
              </a:rPr>
              <a:t>Define the multiple</a:t>
            </a:r>
          </a:p>
          <a:p>
            <a:pPr marL="640080" lvl="1" indent="-274320" eaLnBrk="1" fontAlgn="auto" hangingPunct="1">
              <a:spcAft>
                <a:spcPts val="0"/>
              </a:spcAft>
              <a:buFont typeface="Wingdings 2"/>
              <a:buChar char=""/>
              <a:defRPr/>
            </a:pPr>
            <a:r>
              <a:rPr lang="en-US" smtClean="0">
                <a:ea typeface="+mn-ea"/>
              </a:rPr>
              <a:t>In use, the same multiple can be defined in different ways by different users. When comparing and using multiples, estimated by someone else, it is critical that we understand how the multiples have been estimated</a:t>
            </a:r>
          </a:p>
          <a:p>
            <a:pPr marL="320040" indent="-320040" eaLnBrk="1" fontAlgn="auto" hangingPunct="1">
              <a:spcAft>
                <a:spcPts val="0"/>
              </a:spcAft>
              <a:buFont typeface="Wingdings"/>
              <a:buChar char=""/>
              <a:defRPr/>
            </a:pPr>
            <a:r>
              <a:rPr lang="en-US" smtClean="0">
                <a:ea typeface="+mn-ea"/>
                <a:cs typeface="+mn-cs"/>
              </a:rPr>
              <a:t>Describe the multiple</a:t>
            </a:r>
          </a:p>
          <a:p>
            <a:pPr marL="640080" lvl="1" indent="-274320" eaLnBrk="1" fontAlgn="auto" hangingPunct="1">
              <a:spcAft>
                <a:spcPts val="0"/>
              </a:spcAft>
              <a:buFont typeface="Wingdings 2"/>
              <a:buChar char=""/>
              <a:defRPr/>
            </a:pPr>
            <a:r>
              <a:rPr lang="en-US" smtClean="0">
                <a:ea typeface="+mn-ea"/>
              </a:rPr>
              <a:t>Too many people who use a multiple have no idea what its cross sectional distribution is. If you do not know what the cross sectional distribution of a multiple is, it is difficult to look at a number and pass judgment on whether it is too high or low.</a:t>
            </a:r>
          </a:p>
          <a:p>
            <a:pPr marL="320040" indent="-320040" eaLnBrk="1" fontAlgn="auto" hangingPunct="1">
              <a:spcAft>
                <a:spcPts val="0"/>
              </a:spcAft>
              <a:buFont typeface="Wingdings"/>
              <a:buChar char=""/>
              <a:defRPr/>
            </a:pPr>
            <a:r>
              <a:rPr lang="en-US" smtClean="0">
                <a:ea typeface="+mn-ea"/>
                <a:cs typeface="+mn-cs"/>
              </a:rPr>
              <a:t>Analyze the multiple</a:t>
            </a:r>
          </a:p>
          <a:p>
            <a:pPr marL="640080" lvl="1" indent="-274320" eaLnBrk="1" fontAlgn="auto" hangingPunct="1">
              <a:spcAft>
                <a:spcPts val="0"/>
              </a:spcAft>
              <a:buFont typeface="Wingdings 2"/>
              <a:buChar char=""/>
              <a:defRPr/>
            </a:pPr>
            <a:r>
              <a:rPr lang="en-US" smtClean="0">
                <a:ea typeface="+mn-ea"/>
              </a:rPr>
              <a:t>It is critical that we understand the fundamentals that drive each multiple, and the nature of the relationship between the multiple and each variable.</a:t>
            </a:r>
          </a:p>
          <a:p>
            <a:pPr marL="320040" indent="-320040" eaLnBrk="1" fontAlgn="auto" hangingPunct="1">
              <a:spcAft>
                <a:spcPts val="0"/>
              </a:spcAft>
              <a:buFont typeface="Wingdings"/>
              <a:buChar char=""/>
              <a:defRPr/>
            </a:pPr>
            <a:r>
              <a:rPr lang="en-US" smtClean="0">
                <a:ea typeface="+mn-ea"/>
                <a:cs typeface="+mn-cs"/>
              </a:rPr>
              <a:t>Apply the multiple</a:t>
            </a:r>
          </a:p>
          <a:p>
            <a:pPr marL="640080" lvl="1" indent="-274320" eaLnBrk="1" fontAlgn="auto" hangingPunct="1">
              <a:spcAft>
                <a:spcPts val="0"/>
              </a:spcAft>
              <a:buFont typeface="Wingdings 2"/>
              <a:buChar char=""/>
              <a:defRPr/>
            </a:pPr>
            <a:r>
              <a:rPr lang="en-US" smtClean="0">
                <a:ea typeface="+mn-ea"/>
              </a:rPr>
              <a:t>Defining the comparable universe and controlling for differences is far more difficult in practice than it is in theory.</a:t>
            </a:r>
            <a:endParaRPr lang="en-US">
              <a:ea typeface="+mn-ea"/>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Definitional Tests</a:t>
            </a:r>
          </a:p>
        </p:txBody>
      </p:sp>
      <p:sp>
        <p:nvSpPr>
          <p:cNvPr id="141314"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Is the multiple consistently defined?</a:t>
            </a:r>
          </a:p>
          <a:p>
            <a:pPr marL="640080" lvl="1" indent="-274320" eaLnBrk="1" fontAlgn="auto" hangingPunct="1">
              <a:spcAft>
                <a:spcPts val="0"/>
              </a:spcAft>
              <a:buFont typeface="Wingdings 2"/>
              <a:buChar char=""/>
              <a:defRPr/>
            </a:pPr>
            <a:r>
              <a:rPr lang="en-US" smtClean="0">
                <a:ea typeface="+mn-ea"/>
              </a:rPr>
              <a:t>Proposition 1: Both the value (the numerator) and the standardizing variable ( the denominator) should be to the same claimholders in the firm. In other words, the value of equity should be divided by equity earnings or equity book value, and firm value should be divided by firm earnings or book value.</a:t>
            </a:r>
          </a:p>
          <a:p>
            <a:pPr marL="320040" indent="-320040" eaLnBrk="1" fontAlgn="auto" hangingPunct="1">
              <a:spcAft>
                <a:spcPts val="0"/>
              </a:spcAft>
              <a:buFont typeface="Wingdings"/>
              <a:buChar char=""/>
              <a:defRPr/>
            </a:pPr>
            <a:r>
              <a:rPr lang="en-US" smtClean="0">
                <a:ea typeface="+mn-ea"/>
                <a:cs typeface="+mn-cs"/>
              </a:rPr>
              <a:t>Is the multiple uniformly estimated?</a:t>
            </a:r>
          </a:p>
          <a:p>
            <a:pPr marL="640080" lvl="1" indent="-274320" eaLnBrk="1" fontAlgn="auto" hangingPunct="1">
              <a:spcAft>
                <a:spcPts val="0"/>
              </a:spcAft>
              <a:buFont typeface="Wingdings 2"/>
              <a:buChar char=""/>
              <a:defRPr/>
            </a:pPr>
            <a:r>
              <a:rPr lang="en-US" smtClean="0">
                <a:ea typeface="+mn-ea"/>
              </a:rPr>
              <a:t>The variables used in defining the multiple should be estimated uniformly across assets in the </a:t>
            </a:r>
            <a:r>
              <a:rPr lang="ja-JP" altLang="en-US" smtClean="0">
                <a:ea typeface="+mn-ea"/>
              </a:rPr>
              <a:t>“</a:t>
            </a:r>
            <a:r>
              <a:rPr lang="en-US" altLang="ja-JP" smtClean="0">
                <a:ea typeface="+mn-ea"/>
              </a:rPr>
              <a:t>comparable firm</a:t>
            </a:r>
            <a:r>
              <a:rPr lang="ja-JP" altLang="en-US" smtClean="0">
                <a:ea typeface="+mn-ea"/>
              </a:rPr>
              <a:t>”</a:t>
            </a:r>
            <a:r>
              <a:rPr lang="en-US" altLang="ja-JP" smtClean="0">
                <a:ea typeface="+mn-ea"/>
              </a:rPr>
              <a:t> list.</a:t>
            </a:r>
          </a:p>
          <a:p>
            <a:pPr marL="640080" lvl="1" indent="-274320" eaLnBrk="1" fontAlgn="auto" hangingPunct="1">
              <a:spcAft>
                <a:spcPts val="0"/>
              </a:spcAft>
              <a:buFont typeface="Wingdings 2"/>
              <a:buChar char=""/>
              <a:defRPr/>
            </a:pPr>
            <a:r>
              <a:rPr lang="en-US" smtClean="0">
                <a:ea typeface="+mn-ea"/>
              </a:rPr>
              <a:t>If earnings-based multiples are used, the accounting rules to measure earnings should be applied consistently across assets. The same rule applies with book-value based multiples.</a:t>
            </a:r>
            <a:endParaRPr lang="en-US">
              <a:ea typeface="+mn-ea"/>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Example 1: Price Earnings Ratio: Definition</a:t>
            </a:r>
          </a:p>
        </p:txBody>
      </p:sp>
      <p:sp>
        <p:nvSpPr>
          <p:cNvPr id="143362" name="Rectangle 3"/>
          <p:cNvSpPr>
            <a:spLocks noGrp="1" noChangeArrowheads="1"/>
          </p:cNvSpPr>
          <p:nvPr>
            <p:ph sz="quarter" idx="1"/>
          </p:nvPr>
        </p:nvSpPr>
        <p:spPr>
          <a:xfrm>
            <a:off x="612775" y="1200150"/>
            <a:ext cx="8153400" cy="3371850"/>
          </a:xfrm>
        </p:spPr>
        <p:txBody>
          <a:bodyPr>
            <a:normAutofit fontScale="77500" lnSpcReduction="20000"/>
          </a:bodyPr>
          <a:lstStyle/>
          <a:p>
            <a:pPr marL="0" indent="0" algn="ctr" eaLnBrk="1" fontAlgn="auto" hangingPunct="1">
              <a:spcAft>
                <a:spcPts val="0"/>
              </a:spcAft>
              <a:buFont typeface="Wingdings"/>
              <a:buNone/>
              <a:defRPr/>
            </a:pPr>
            <a:r>
              <a:rPr lang="en-US" dirty="0" smtClean="0">
                <a:ea typeface="+mn-ea"/>
                <a:cs typeface="+mn-cs"/>
              </a:rPr>
              <a:t>PE = Market Price per Share / Earnings per Share</a:t>
            </a:r>
          </a:p>
          <a:p>
            <a:pPr marL="320040" indent="-320040" eaLnBrk="1" fontAlgn="auto" hangingPunct="1">
              <a:spcAft>
                <a:spcPts val="0"/>
              </a:spcAft>
              <a:buFont typeface="Wingdings"/>
              <a:buChar char=""/>
              <a:defRPr/>
            </a:pPr>
            <a:r>
              <a:rPr lang="en-US" dirty="0" smtClean="0">
                <a:ea typeface="+mn-ea"/>
                <a:cs typeface="+mn-cs"/>
              </a:rPr>
              <a:t>There are a number of variants on the basic PE ratio in use. They are based upon how the price and the earnings are defined.</a:t>
            </a:r>
          </a:p>
          <a:p>
            <a:pPr marL="0" indent="0" eaLnBrk="1" fontAlgn="auto" hangingPunct="1">
              <a:spcAft>
                <a:spcPts val="0"/>
              </a:spcAft>
              <a:buFont typeface="Wingdings"/>
              <a:buNone/>
              <a:defRPr/>
            </a:pPr>
            <a:r>
              <a:rPr lang="en-US" dirty="0" smtClean="0">
                <a:ea typeface="+mn-ea"/>
                <a:cs typeface="+mn-cs"/>
              </a:rPr>
              <a:t>Price:	is usually the current price</a:t>
            </a:r>
          </a:p>
          <a:p>
            <a:pPr marL="0" indent="0" eaLnBrk="1" fontAlgn="auto" hangingPunct="1">
              <a:spcAft>
                <a:spcPts val="0"/>
              </a:spcAft>
              <a:buFont typeface="Wingdings"/>
              <a:buNone/>
              <a:defRPr/>
            </a:pPr>
            <a:r>
              <a:rPr lang="en-US" dirty="0" smtClean="0">
                <a:ea typeface="+mn-ea"/>
                <a:cs typeface="+mn-cs"/>
              </a:rPr>
              <a:t>	is sometimes the average price for the year</a:t>
            </a:r>
          </a:p>
          <a:p>
            <a:pPr marL="0" indent="0" eaLnBrk="1" fontAlgn="auto" hangingPunct="1">
              <a:spcAft>
                <a:spcPts val="0"/>
              </a:spcAft>
              <a:buFont typeface="Wingdings"/>
              <a:buNone/>
              <a:defRPr/>
            </a:pPr>
            <a:r>
              <a:rPr lang="en-US" dirty="0" smtClean="0">
                <a:ea typeface="+mn-ea"/>
                <a:cs typeface="+mn-cs"/>
              </a:rPr>
              <a:t>EPS:	EPS in most recent financial year</a:t>
            </a:r>
          </a:p>
          <a:p>
            <a:pPr marL="0" indent="0" eaLnBrk="1" fontAlgn="auto" hangingPunct="1">
              <a:spcAft>
                <a:spcPts val="0"/>
              </a:spcAft>
              <a:buFont typeface="Wingdings"/>
              <a:buNone/>
              <a:defRPr/>
            </a:pPr>
            <a:r>
              <a:rPr lang="en-US" dirty="0" smtClean="0">
                <a:ea typeface="+mn-ea"/>
                <a:cs typeface="+mn-cs"/>
              </a:rPr>
              <a:t>	EPS in trailing 12 months (Trailing PE)</a:t>
            </a:r>
          </a:p>
          <a:p>
            <a:pPr marL="0" indent="0" eaLnBrk="1" fontAlgn="auto" hangingPunct="1">
              <a:spcAft>
                <a:spcPts val="0"/>
              </a:spcAft>
              <a:buFont typeface="Wingdings"/>
              <a:buNone/>
              <a:defRPr/>
            </a:pPr>
            <a:r>
              <a:rPr lang="en-US" dirty="0" smtClean="0">
                <a:ea typeface="+mn-ea"/>
                <a:cs typeface="+mn-cs"/>
              </a:rPr>
              <a:t>	Forecasted </a:t>
            </a:r>
            <a:r>
              <a:rPr lang="en-US" dirty="0" err="1" smtClean="0">
                <a:ea typeface="+mn-ea"/>
                <a:cs typeface="+mn-cs"/>
              </a:rPr>
              <a:t>EPSnnext</a:t>
            </a:r>
            <a:r>
              <a:rPr lang="en-US" dirty="0" smtClean="0">
                <a:ea typeface="+mn-ea"/>
                <a:cs typeface="+mn-cs"/>
              </a:rPr>
              <a:t> year (Forward PE)</a:t>
            </a:r>
          </a:p>
          <a:p>
            <a:pPr marL="0" indent="0" eaLnBrk="1" fontAlgn="auto" hangingPunct="1">
              <a:spcAft>
                <a:spcPts val="0"/>
              </a:spcAft>
              <a:buFont typeface="Wingdings"/>
              <a:buNone/>
              <a:defRPr/>
            </a:pPr>
            <a:r>
              <a:rPr lang="en-US" dirty="0" smtClean="0">
                <a:ea typeface="+mn-ea"/>
                <a:cs typeface="+mn-cs"/>
              </a:rPr>
              <a:t>	</a:t>
            </a:r>
            <a:r>
              <a:rPr lang="en-US" dirty="0">
                <a:ea typeface="+mn-ea"/>
                <a:cs typeface="+mn-cs"/>
              </a:rPr>
              <a:t>F</a:t>
            </a:r>
            <a:r>
              <a:rPr lang="en-US" dirty="0" smtClean="0">
                <a:ea typeface="+mn-ea"/>
                <a:cs typeface="+mn-cs"/>
              </a:rPr>
              <a:t>orecasted EPS in future year</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Example 2: Enterprise Value /EBITDA Multiple</a:t>
            </a:r>
            <a:endParaRPr lang="en-US">
              <a:ea typeface="+mj-ea"/>
              <a:cs typeface="+mj-cs"/>
            </a:endParaRPr>
          </a:p>
        </p:txBody>
      </p:sp>
      <p:sp>
        <p:nvSpPr>
          <p:cNvPr id="145410"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The enterprise value to EBITDA multiple is obtained by netting cash out against debt to arrive at enterprise value and dividing by EBITDA.</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Why do we net out cash from firm value?</a:t>
            </a:r>
          </a:p>
          <a:p>
            <a:pPr marL="320040" indent="-320040" eaLnBrk="1" fontAlgn="auto" hangingPunct="1">
              <a:spcAft>
                <a:spcPts val="0"/>
              </a:spcAft>
              <a:buFont typeface="Wingdings"/>
              <a:buChar char=""/>
              <a:defRPr/>
            </a:pPr>
            <a:r>
              <a:rPr lang="en-US" smtClean="0">
                <a:ea typeface="+mn-ea"/>
                <a:cs typeface="+mn-cs"/>
              </a:rPr>
              <a:t>What happens if a firm has cross holdings which are categorized as:</a:t>
            </a:r>
          </a:p>
          <a:p>
            <a:pPr marL="640080" lvl="1" indent="-274320" eaLnBrk="1" fontAlgn="auto" hangingPunct="1">
              <a:spcAft>
                <a:spcPts val="0"/>
              </a:spcAft>
              <a:buFont typeface="Wingdings 2"/>
              <a:buChar char=""/>
              <a:defRPr/>
            </a:pPr>
            <a:r>
              <a:rPr lang="en-US" smtClean="0">
                <a:ea typeface="+mn-ea"/>
              </a:rPr>
              <a:t>Minority interests?</a:t>
            </a:r>
          </a:p>
          <a:p>
            <a:pPr marL="640080" lvl="1" indent="-274320" eaLnBrk="1" fontAlgn="auto" hangingPunct="1">
              <a:spcAft>
                <a:spcPts val="0"/>
              </a:spcAft>
              <a:buFont typeface="Wingdings 2"/>
              <a:buChar char=""/>
              <a:defRPr/>
            </a:pPr>
            <a:r>
              <a:rPr lang="en-US" smtClean="0">
                <a:ea typeface="+mn-ea"/>
              </a:rPr>
              <a:t>Majority active interests?</a:t>
            </a:r>
          </a:p>
          <a:p>
            <a:pPr marL="320040" indent="-320040" eaLnBrk="1" fontAlgn="auto" hangingPunct="1">
              <a:spcAft>
                <a:spcPts val="0"/>
              </a:spcAft>
              <a:buFont typeface="Wingdings"/>
              <a:buChar char=""/>
              <a:defRPr/>
            </a:pPr>
            <a:endParaRPr lang="en-US">
              <a:ea typeface="+mn-ea"/>
              <a:cs typeface="+mn-cs"/>
            </a:endParaRPr>
          </a:p>
        </p:txBody>
      </p:sp>
      <p:graphicFrame>
        <p:nvGraphicFramePr>
          <p:cNvPr id="219140" name="Object 2"/>
          <p:cNvGraphicFramePr>
            <a:graphicFrameLocks/>
          </p:cNvGraphicFramePr>
          <p:nvPr/>
        </p:nvGraphicFramePr>
        <p:xfrm>
          <a:off x="838200" y="2343152"/>
          <a:ext cx="7188200" cy="432197"/>
        </p:xfrm>
        <a:graphic>
          <a:graphicData uri="http://schemas.openxmlformats.org/presentationml/2006/ole">
            <mc:AlternateContent xmlns:mc="http://schemas.openxmlformats.org/markup-compatibility/2006">
              <mc:Choice xmlns:v="urn:schemas-microsoft-com:vml" Requires="v">
                <p:oleObj spid="_x0000_s219201" name="Equation" r:id="rId4" imgW="4800600" imgH="393700" progId="Equation.3">
                  <p:embed/>
                </p:oleObj>
              </mc:Choice>
              <mc:Fallback>
                <p:oleObj name="Equation" r:id="rId4" imgW="48006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343152"/>
                        <a:ext cx="7188200" cy="432197"/>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Descriptive Tests</a:t>
            </a:r>
          </a:p>
        </p:txBody>
      </p:sp>
      <p:sp>
        <p:nvSpPr>
          <p:cNvPr id="147458"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What is the average and standard deviation for this multiple, across the universe (market)?</a:t>
            </a:r>
          </a:p>
          <a:p>
            <a:pPr marL="320040" indent="-320040" eaLnBrk="1" fontAlgn="auto" hangingPunct="1">
              <a:spcAft>
                <a:spcPts val="0"/>
              </a:spcAft>
              <a:buFont typeface="Wingdings"/>
              <a:buChar char=""/>
              <a:defRPr/>
            </a:pPr>
            <a:r>
              <a:rPr lang="en-US" smtClean="0">
                <a:ea typeface="+mn-ea"/>
                <a:cs typeface="+mn-cs"/>
              </a:rPr>
              <a:t>What is the median for this multiple? </a:t>
            </a:r>
          </a:p>
          <a:p>
            <a:pPr marL="640080" lvl="1" indent="-274320" eaLnBrk="1" fontAlgn="auto" hangingPunct="1">
              <a:spcAft>
                <a:spcPts val="0"/>
              </a:spcAft>
              <a:buFont typeface="Wingdings 2"/>
              <a:buChar char=""/>
              <a:defRPr/>
            </a:pPr>
            <a:r>
              <a:rPr lang="en-US" smtClean="0">
                <a:ea typeface="+mn-ea"/>
              </a:rPr>
              <a:t>The median for this multiple is often a more reliable comparison point.</a:t>
            </a:r>
          </a:p>
          <a:p>
            <a:pPr marL="320040" indent="-320040" eaLnBrk="1" fontAlgn="auto" hangingPunct="1">
              <a:spcAft>
                <a:spcPts val="0"/>
              </a:spcAft>
              <a:buFont typeface="Wingdings"/>
              <a:buChar char=""/>
              <a:defRPr/>
            </a:pPr>
            <a:r>
              <a:rPr lang="en-US" smtClean="0">
                <a:ea typeface="+mn-ea"/>
                <a:cs typeface="+mn-cs"/>
              </a:rPr>
              <a:t>How large are the outliers to the distribution, and how do we deal with the outliers?</a:t>
            </a:r>
          </a:p>
          <a:p>
            <a:pPr marL="640080" lvl="1" indent="-274320" eaLnBrk="1" fontAlgn="auto" hangingPunct="1">
              <a:spcAft>
                <a:spcPts val="0"/>
              </a:spcAft>
              <a:buFont typeface="Wingdings 2"/>
              <a:buChar char=""/>
              <a:defRPr/>
            </a:pPr>
            <a:r>
              <a:rPr lang="en-US" smtClean="0">
                <a:ea typeface="+mn-ea"/>
              </a:rPr>
              <a:t>Throwing out the outliers may seem like an obvious solution, but if the outliers all lie on one side of the distribution (they usually are large positive numbers), this can lead to a biased estimate.</a:t>
            </a:r>
          </a:p>
          <a:p>
            <a:pPr marL="320040" indent="-320040" eaLnBrk="1" fontAlgn="auto" hangingPunct="1">
              <a:spcAft>
                <a:spcPts val="0"/>
              </a:spcAft>
              <a:buFont typeface="Wingdings"/>
              <a:buChar char=""/>
              <a:defRPr/>
            </a:pPr>
            <a:r>
              <a:rPr lang="en-US" smtClean="0">
                <a:ea typeface="+mn-ea"/>
                <a:cs typeface="+mn-cs"/>
              </a:rPr>
              <a:t>Are there cases where the multiple cannot be estimated? Will ignoring these cases lead to a biased estimate of the multiple?</a:t>
            </a:r>
          </a:p>
          <a:p>
            <a:pPr marL="320040" indent="-320040" eaLnBrk="1" fontAlgn="auto" hangingPunct="1">
              <a:spcAft>
                <a:spcPts val="0"/>
              </a:spcAft>
              <a:buFont typeface="Wingdings"/>
              <a:buChar char=""/>
              <a:defRPr/>
            </a:pPr>
            <a:r>
              <a:rPr lang="en-US" smtClean="0">
                <a:ea typeface="+mn-ea"/>
                <a:cs typeface="+mn-cs"/>
              </a:rPr>
              <a:t>How has this multiple changed over time?</a:t>
            </a:r>
            <a:endParaRPr lang="en-US">
              <a:ea typeface="+mn-ea"/>
              <a:cs typeface="+mn-cs"/>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1026"/>
          <p:cNvSpPr>
            <a:spLocks noGrp="1" noChangeArrowheads="1"/>
          </p:cNvSpPr>
          <p:nvPr>
            <p:ph type="title"/>
          </p:nvPr>
        </p:nvSpPr>
        <p:spPr>
          <a:xfrm>
            <a:off x="612775" y="171450"/>
            <a:ext cx="8153400" cy="742950"/>
          </a:xfrm>
        </p:spPr>
        <p:txBody>
          <a:bodyPr/>
          <a:lstStyle/>
          <a:p>
            <a:pPr eaLnBrk="1" hangingPunct="1"/>
            <a:r>
              <a:rPr lang="en-US" dirty="0" smtClean="0">
                <a:latin typeface="Calibri" charset="0"/>
              </a:rPr>
              <a:t>Multiples </a:t>
            </a:r>
            <a:r>
              <a:rPr lang="en-US" dirty="0">
                <a:latin typeface="Calibri" charset="0"/>
              </a:rPr>
              <a:t>have skewed distributions…</a:t>
            </a:r>
          </a:p>
        </p:txBody>
      </p:sp>
      <p:sp>
        <p:nvSpPr>
          <p:cNvPr id="223234" name="Footer Placeholder 1"/>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graphicFrame>
        <p:nvGraphicFramePr>
          <p:cNvPr id="6" name="Content Placeholder 6"/>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367703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Analytical Tests</a:t>
            </a:r>
          </a:p>
        </p:txBody>
      </p:sp>
      <p:sp>
        <p:nvSpPr>
          <p:cNvPr id="158722"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What are the fundamentals that determine and drive these multiples?</a:t>
            </a:r>
          </a:p>
          <a:p>
            <a:pPr marL="640080" lvl="1" indent="-274320" eaLnBrk="1" fontAlgn="auto" hangingPunct="1">
              <a:spcAft>
                <a:spcPts val="0"/>
              </a:spcAft>
              <a:buFont typeface="Wingdings 2"/>
              <a:buChar char=""/>
              <a:defRPr/>
            </a:pPr>
            <a:r>
              <a:rPr lang="en-US" smtClean="0">
                <a:ea typeface="+mn-ea"/>
              </a:rPr>
              <a:t>Proposition 2: Embedded in every multiple are all of the variables that drive every discounted cash flow valuation - growth, risk and cash flow patterns.</a:t>
            </a:r>
          </a:p>
          <a:p>
            <a:pPr marL="640080" lvl="1" indent="-274320" eaLnBrk="1" fontAlgn="auto" hangingPunct="1">
              <a:spcAft>
                <a:spcPts val="0"/>
              </a:spcAft>
              <a:buFont typeface="Wingdings 2"/>
              <a:buChar char=""/>
              <a:defRPr/>
            </a:pPr>
            <a:r>
              <a:rPr lang="en-US" smtClean="0">
                <a:ea typeface="+mn-ea"/>
              </a:rPr>
              <a:t>In fact, using a simple discounted cash flow model and basic algebra should yield the fundamentals that drive a multiple</a:t>
            </a:r>
          </a:p>
          <a:p>
            <a:pPr marL="320040" indent="-320040" eaLnBrk="1" fontAlgn="auto" hangingPunct="1">
              <a:spcAft>
                <a:spcPts val="0"/>
              </a:spcAft>
              <a:buFont typeface="Wingdings"/>
              <a:buChar char=""/>
              <a:defRPr/>
            </a:pPr>
            <a:r>
              <a:rPr lang="en-US" smtClean="0">
                <a:ea typeface="+mn-ea"/>
                <a:cs typeface="+mn-cs"/>
              </a:rPr>
              <a:t>How do changes in these fundamentals change the multiple?</a:t>
            </a:r>
          </a:p>
          <a:p>
            <a:pPr marL="640080" lvl="1" indent="-274320" eaLnBrk="1" fontAlgn="auto" hangingPunct="1">
              <a:spcAft>
                <a:spcPts val="0"/>
              </a:spcAft>
              <a:buFont typeface="Wingdings 2"/>
              <a:buChar char=""/>
              <a:defRPr/>
            </a:pPr>
            <a:r>
              <a:rPr lang="en-US" smtClean="0">
                <a:ea typeface="+mn-ea"/>
              </a:rPr>
              <a:t>The relationship between a fundamental (like growth) and a multiple (such as PE) is seldom linear. For example, if firm A has twice the growth rate of firm B, it will generally not trade at twice its PE ratio</a:t>
            </a:r>
          </a:p>
          <a:p>
            <a:pPr marL="640080" lvl="1" indent="-274320" eaLnBrk="1" fontAlgn="auto" hangingPunct="1">
              <a:spcAft>
                <a:spcPts val="0"/>
              </a:spcAft>
              <a:buFont typeface="Wingdings 2"/>
              <a:buChar char=""/>
              <a:defRPr/>
            </a:pPr>
            <a:r>
              <a:rPr lang="en-US" smtClean="0">
                <a:ea typeface="+mn-ea"/>
              </a:rPr>
              <a:t>Proposition 3: It is impossible to properly compare firms on a multiple, if we do not know the nature of the relationship between fundamentals and the multiple.</a:t>
            </a:r>
            <a:endParaRPr lang="en-US">
              <a:ea typeface="+mn-ea"/>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PE Ratio: Understanding the Fundamentals</a:t>
            </a:r>
          </a:p>
        </p:txBody>
      </p:sp>
      <p:sp>
        <p:nvSpPr>
          <p:cNvPr id="160770"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To understand the fundamentals, start with a basic equity discounted cash flow model. </a:t>
            </a:r>
          </a:p>
          <a:p>
            <a:pPr marL="320040" indent="-320040" eaLnBrk="1" fontAlgn="auto" hangingPunct="1">
              <a:spcAft>
                <a:spcPts val="0"/>
              </a:spcAft>
              <a:buFont typeface="Wingdings"/>
              <a:buChar char=""/>
              <a:defRPr/>
            </a:pPr>
            <a:r>
              <a:rPr lang="en-US" dirty="0" smtClean="0">
                <a:ea typeface="+mn-ea"/>
                <a:cs typeface="+mn-cs"/>
              </a:rPr>
              <a:t>With the dividend discount model,</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Dividing both sides by the current earnings per share,</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this had been a FCFE Model,</a:t>
            </a:r>
          </a:p>
          <a:p>
            <a:pPr marL="0" indent="0"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graphicFrame>
        <p:nvGraphicFramePr>
          <p:cNvPr id="234500" name="Object 2"/>
          <p:cNvGraphicFramePr>
            <a:graphicFrameLocks/>
          </p:cNvGraphicFramePr>
          <p:nvPr/>
        </p:nvGraphicFramePr>
        <p:xfrm>
          <a:off x="3657603" y="2228851"/>
          <a:ext cx="923925" cy="359569"/>
        </p:xfrm>
        <a:graphic>
          <a:graphicData uri="http://schemas.openxmlformats.org/presentationml/2006/ole">
            <mc:AlternateContent xmlns:mc="http://schemas.openxmlformats.org/markup-compatibility/2006">
              <mc:Choice xmlns:v="urn:schemas-microsoft-com:vml" Requires="v">
                <p:oleObj spid="_x0000_s234681" name="Equation" r:id="rId4" imgW="749300" imgH="393700" progId="Equation.3">
                  <p:embed/>
                </p:oleObj>
              </mc:Choice>
              <mc:Fallback>
                <p:oleObj name="Equation" r:id="rId4" imgW="749300" imgH="3937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3" y="2228851"/>
                        <a:ext cx="923925" cy="35956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34501" name="Object 3"/>
          <p:cNvGraphicFramePr>
            <a:graphicFrameLocks/>
          </p:cNvGraphicFramePr>
          <p:nvPr/>
        </p:nvGraphicFramePr>
        <p:xfrm>
          <a:off x="2971800" y="3257550"/>
          <a:ext cx="2940050" cy="419100"/>
        </p:xfrm>
        <a:graphic>
          <a:graphicData uri="http://schemas.openxmlformats.org/presentationml/2006/ole">
            <mc:AlternateContent xmlns:mc="http://schemas.openxmlformats.org/markup-compatibility/2006">
              <mc:Choice xmlns:v="urn:schemas-microsoft-com:vml" Requires="v">
                <p:oleObj spid="_x0000_s234682" name="Equation" r:id="rId6" imgW="2362200" imgH="457200" progId="Equation.3">
                  <p:embed/>
                </p:oleObj>
              </mc:Choice>
              <mc:Fallback>
                <p:oleObj name="Equation" r:id="rId6" imgW="2362200" imgH="4572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3257550"/>
                        <a:ext cx="2940050" cy="4191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34502" name="Object 4"/>
          <p:cNvGraphicFramePr>
            <a:graphicFrameLocks/>
          </p:cNvGraphicFramePr>
          <p:nvPr/>
        </p:nvGraphicFramePr>
        <p:xfrm>
          <a:off x="3810002" y="4171950"/>
          <a:ext cx="2830513" cy="361950"/>
        </p:xfrm>
        <a:graphic>
          <a:graphicData uri="http://schemas.openxmlformats.org/presentationml/2006/ole">
            <mc:AlternateContent xmlns:mc="http://schemas.openxmlformats.org/markup-compatibility/2006">
              <mc:Choice xmlns:v="urn:schemas-microsoft-com:vml" Requires="v">
                <p:oleObj spid="_x0000_s234683" name="Equation" r:id="rId8" imgW="2260600" imgH="393700" progId="Equation.3">
                  <p:embed/>
                </p:oleObj>
              </mc:Choice>
              <mc:Fallback>
                <p:oleObj name="Equation" r:id="rId8" imgW="2260600" imgH="3937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2" y="4171950"/>
                        <a:ext cx="2830513" cy="36195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34503" name="Object 5"/>
          <p:cNvGraphicFramePr>
            <a:graphicFrameLocks/>
          </p:cNvGraphicFramePr>
          <p:nvPr/>
        </p:nvGraphicFramePr>
        <p:xfrm>
          <a:off x="3810001" y="4629150"/>
          <a:ext cx="3148013" cy="410766"/>
        </p:xfrm>
        <a:graphic>
          <a:graphicData uri="http://schemas.openxmlformats.org/presentationml/2006/ole">
            <mc:AlternateContent xmlns:mc="http://schemas.openxmlformats.org/markup-compatibility/2006">
              <mc:Choice xmlns:v="urn:schemas-microsoft-com:vml" Requires="v">
                <p:oleObj spid="_x0000_s234684" name="Equation" r:id="rId10" imgW="2565400" imgH="444500" progId="Equation.3">
                  <p:embed/>
                </p:oleObj>
              </mc:Choice>
              <mc:Fallback>
                <p:oleObj name="Equation" r:id="rId10" imgW="2565400" imgH="444500" progId="Equation.3">
                  <p:embed/>
                  <p:pic>
                    <p:nvPicPr>
                      <p:cNvPr id="0"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1" y="4629150"/>
                        <a:ext cx="3148013" cy="41076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The Determinants of Multiples…</a:t>
            </a:r>
          </a:p>
        </p:txBody>
      </p:sp>
      <p:pic>
        <p:nvPicPr>
          <p:cNvPr id="236547"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53" b="-1353"/>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title"/>
          </p:nvPr>
        </p:nvSpPr>
        <p:spPr>
          <a:xfrm>
            <a:off x="612775" y="171450"/>
            <a:ext cx="8153400" cy="742950"/>
          </a:xfrm>
        </p:spPr>
        <p:txBody>
          <a:bodyPr/>
          <a:lstStyle/>
          <a:p>
            <a:pPr eaLnBrk="1" hangingPunct="1"/>
            <a:r>
              <a:rPr lang="en-US">
                <a:latin typeface="Calibri" charset="0"/>
              </a:rPr>
              <a:t>Application Tests</a:t>
            </a:r>
          </a:p>
        </p:txBody>
      </p:sp>
      <p:sp>
        <p:nvSpPr>
          <p:cNvPr id="164866"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Given the firm that we are valuing, what is a </a:t>
            </a:r>
            <a:r>
              <a:rPr lang="ja-JP" altLang="en-US" smtClean="0">
                <a:ea typeface="+mn-ea"/>
                <a:cs typeface="+mn-cs"/>
              </a:rPr>
              <a:t>“</a:t>
            </a:r>
            <a:r>
              <a:rPr lang="en-US" altLang="ja-JP" smtClean="0">
                <a:ea typeface="+mn-ea"/>
                <a:cs typeface="+mn-cs"/>
              </a:rPr>
              <a:t>comparable</a:t>
            </a:r>
            <a:r>
              <a:rPr lang="ja-JP" altLang="en-US" smtClean="0">
                <a:ea typeface="+mn-ea"/>
                <a:cs typeface="+mn-cs"/>
              </a:rPr>
              <a:t>”</a:t>
            </a:r>
            <a:r>
              <a:rPr lang="en-US" altLang="ja-JP" smtClean="0">
                <a:ea typeface="+mn-ea"/>
                <a:cs typeface="+mn-cs"/>
              </a:rPr>
              <a:t> firm?</a:t>
            </a:r>
          </a:p>
          <a:p>
            <a:pPr marL="640080" lvl="1" indent="-274320" eaLnBrk="1" fontAlgn="auto" hangingPunct="1">
              <a:spcAft>
                <a:spcPts val="0"/>
              </a:spcAft>
              <a:buFont typeface="Wingdings 2"/>
              <a:buChar char=""/>
              <a:defRPr/>
            </a:pPr>
            <a:r>
              <a:rPr lang="en-US" smtClean="0">
                <a:ea typeface="+mn-ea"/>
              </a:rPr>
              <a:t>While traditional analysis is built on the premise that firms in the same sector are comparable firms, valuation theory would suggest that a comparable firm is one which is similar to the one being analyzed in terms of fundamentals.</a:t>
            </a:r>
          </a:p>
          <a:p>
            <a:pPr marL="640080" lvl="1" indent="-274320" eaLnBrk="1" fontAlgn="auto" hangingPunct="1">
              <a:spcAft>
                <a:spcPts val="0"/>
              </a:spcAft>
              <a:buFont typeface="Wingdings 2"/>
              <a:buChar char=""/>
              <a:defRPr/>
            </a:pPr>
            <a:r>
              <a:rPr lang="en-US" smtClean="0">
                <a:ea typeface="+mn-ea"/>
              </a:rPr>
              <a:t>Proposition 4: There is no reason why a firm cannot be compared with another firm in a very different business, if the two firms have the same risk, growth and cash flow characteristics.</a:t>
            </a:r>
          </a:p>
          <a:p>
            <a:pPr marL="320040" indent="-320040" eaLnBrk="1" fontAlgn="auto" hangingPunct="1">
              <a:spcAft>
                <a:spcPts val="0"/>
              </a:spcAft>
              <a:buFont typeface="Wingdings"/>
              <a:buChar char=""/>
              <a:defRPr/>
            </a:pPr>
            <a:r>
              <a:rPr lang="en-US" smtClean="0">
                <a:ea typeface="+mn-ea"/>
                <a:cs typeface="+mn-cs"/>
              </a:rPr>
              <a:t>Given the comparable firms, how do we adjust for differences across firms on  the fundamentals?</a:t>
            </a:r>
          </a:p>
          <a:p>
            <a:pPr marL="640080" lvl="1" indent="-274320" eaLnBrk="1" fontAlgn="auto" hangingPunct="1">
              <a:spcAft>
                <a:spcPts val="0"/>
              </a:spcAft>
              <a:buFont typeface="Wingdings 2"/>
              <a:buChar char=""/>
              <a:defRPr/>
            </a:pPr>
            <a:r>
              <a:rPr lang="en-US" smtClean="0">
                <a:ea typeface="+mn-ea"/>
              </a:rPr>
              <a:t>Proposition 5: It is impossible to find an exactly identical firm to the one you are valuing.</a:t>
            </a:r>
            <a:endParaRPr lang="en-US">
              <a:ea typeface="+mn-ea"/>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An Example: Comparing PE Ratios across a Sector</a:t>
            </a:r>
            <a:r>
              <a:rPr lang="en-US" dirty="0">
                <a:ea typeface="+mj-ea"/>
                <a:cs typeface="+mj-cs"/>
              </a:rPr>
              <a:t> </a:t>
            </a:r>
          </a:p>
        </p:txBody>
      </p:sp>
      <p:graphicFrame>
        <p:nvGraphicFramePr>
          <p:cNvPr id="7" name="Content Placeholder 6"/>
          <p:cNvGraphicFramePr>
            <a:graphicFrameLocks noGrp="1" noChangeAspect="1"/>
          </p:cNvGraphicFramePr>
          <p:nvPr>
            <p:ph sz="quarter" idx="1"/>
            <p:extLst>
              <p:ext uri="{D42A27DB-BD31-4B8C-83A1-F6EECF244321}">
                <p14:modId xmlns:p14="http://schemas.microsoft.com/office/powerpoint/2010/main" val="354870599"/>
              </p:ext>
            </p:extLst>
          </p:nvPr>
        </p:nvGraphicFramePr>
        <p:xfrm>
          <a:off x="612775" y="1350354"/>
          <a:ext cx="8153400" cy="3071444"/>
        </p:xfrm>
        <a:graphic>
          <a:graphicData uri="http://schemas.openxmlformats.org/presentationml/2006/ole">
            <mc:AlternateContent xmlns:mc="http://schemas.openxmlformats.org/markup-compatibility/2006">
              <mc:Choice xmlns:v="urn:schemas-microsoft-com:vml" Requires="v">
                <p:oleObj spid="_x0000_s240704" name="Document" r:id="rId5" imgW="8369300" imgH="4203700" progId="Word.Document.12">
                  <p:embed/>
                </p:oleObj>
              </mc:Choice>
              <mc:Fallback>
                <p:oleObj name="Document" r:id="rId5" imgW="8369300" imgH="4203700" progId="Word.Document.12">
                  <p:embed/>
                  <p:pic>
                    <p:nvPicPr>
                      <p:cNvPr id="0" name=""/>
                      <p:cNvPicPr/>
                      <p:nvPr/>
                    </p:nvPicPr>
                    <p:blipFill>
                      <a:blip r:embed="rId6"/>
                      <a:stretch>
                        <a:fillRect/>
                      </a:stretch>
                    </p:blipFill>
                    <p:spPr>
                      <a:xfrm>
                        <a:off x="612775" y="1350354"/>
                        <a:ext cx="8153400" cy="3071444"/>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example: European Banks</a:t>
            </a:r>
            <a:endParaRPr lang="en-US" dirty="0"/>
          </a:p>
        </p:txBody>
      </p:sp>
      <p:sp>
        <p:nvSpPr>
          <p:cNvPr id="3" name="Content Placeholder 2"/>
          <p:cNvSpPr>
            <a:spLocks noGrp="1"/>
          </p:cNvSpPr>
          <p:nvPr>
            <p:ph sz="quarter" idx="1"/>
          </p:nvPr>
        </p:nvSpPr>
        <p:spPr/>
        <p:txBody>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1012675"/>
              </p:ext>
            </p:extLst>
          </p:nvPr>
        </p:nvGraphicFramePr>
        <p:xfrm>
          <a:off x="3048000" y="1200151"/>
          <a:ext cx="3168650" cy="3464583"/>
        </p:xfrm>
        <a:graphic>
          <a:graphicData uri="http://schemas.openxmlformats.org/presentationml/2006/ole">
            <mc:AlternateContent xmlns:mc="http://schemas.openxmlformats.org/markup-compatibility/2006">
              <mc:Choice xmlns:v="urn:schemas-microsoft-com:vml" Requires="v">
                <p:oleObj spid="_x0000_s1040" name="Document" r:id="rId4" imgW="5626100" imgH="8204200" progId="Word.Document.12">
                  <p:embed/>
                </p:oleObj>
              </mc:Choice>
              <mc:Fallback>
                <p:oleObj name="Document" r:id="rId4" imgW="5626100" imgH="8204200" progId="Word.Document.12">
                  <p:embed/>
                  <p:pic>
                    <p:nvPicPr>
                      <p:cNvPr id="0" name=""/>
                      <p:cNvPicPr/>
                      <p:nvPr/>
                    </p:nvPicPr>
                    <p:blipFill>
                      <a:blip r:embed="rId5"/>
                      <a:stretch>
                        <a:fillRect/>
                      </a:stretch>
                    </p:blipFill>
                    <p:spPr>
                      <a:xfrm>
                        <a:off x="3048000" y="1200151"/>
                        <a:ext cx="3168650" cy="3464583"/>
                      </a:xfrm>
                      <a:prstGeom prst="rect">
                        <a:avLst/>
                      </a:prstGeom>
                    </p:spPr>
                  </p:pic>
                </p:oleObj>
              </mc:Fallback>
            </mc:AlternateContent>
          </a:graphicData>
        </a:graphic>
      </p:graphicFrame>
    </p:spTree>
    <p:extLst>
      <p:ext uri="{BB962C8B-B14F-4D97-AF65-F5344CB8AC3E}">
        <p14:creationId xmlns:p14="http://schemas.microsoft.com/office/powerpoint/2010/main" val="298144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Deutsche Bank cheap?</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a:t>Trading at 0.67 times book equity, Deutsche looks cheap, relative to the rest of the sector. However, part of the reason for this may be its low return on equity of -0.93% in </a:t>
            </a:r>
            <a:r>
              <a:rPr lang="en-US" dirty="0" smtClean="0"/>
              <a:t>2013.</a:t>
            </a:r>
          </a:p>
          <a:p>
            <a:r>
              <a:rPr lang="en-US" dirty="0" smtClean="0"/>
              <a:t>Because </a:t>
            </a:r>
            <a:r>
              <a:rPr lang="en-US" dirty="0"/>
              <a:t>these firms differ on both capital policy and return on equity, we run a regression of PBV ratios on both variables:</a:t>
            </a:r>
            <a:endParaRPr lang="en-US" i="1" dirty="0"/>
          </a:p>
          <a:p>
            <a:pPr marL="366713" lvl="1" indent="0">
              <a:buNone/>
            </a:pPr>
            <a:r>
              <a:rPr lang="en-US" dirty="0" smtClean="0"/>
              <a:t>PBV </a:t>
            </a:r>
            <a:r>
              <a:rPr lang="en-US" dirty="0"/>
              <a:t>= </a:t>
            </a:r>
            <a:r>
              <a:rPr lang="en-US" dirty="0" smtClean="0"/>
              <a:t>		0.48 </a:t>
            </a:r>
            <a:r>
              <a:rPr lang="en-US" dirty="0"/>
              <a:t>	+ 1.58 ROE 	+ 3.55 Tier 1 capital ratio	</a:t>
            </a:r>
            <a:r>
              <a:rPr lang="en-US" i="1" dirty="0"/>
              <a:t>R</a:t>
            </a:r>
            <a:r>
              <a:rPr lang="en-US" baseline="30000" dirty="0"/>
              <a:t>2</a:t>
            </a:r>
            <a:r>
              <a:rPr lang="en-US" dirty="0"/>
              <a:t> = 23.66%</a:t>
            </a:r>
            <a:endParaRPr lang="en-US" i="1" dirty="0"/>
          </a:p>
          <a:p>
            <a:pPr marL="366713" lvl="1" indent="0">
              <a:buNone/>
            </a:pPr>
            <a:r>
              <a:rPr lang="en-US" dirty="0"/>
              <a:t>	</a:t>
            </a:r>
            <a:r>
              <a:rPr lang="en-US" dirty="0" smtClean="0"/>
              <a:t>	(</a:t>
            </a:r>
            <a:r>
              <a:rPr lang="en-US" dirty="0"/>
              <a:t>2.63)	(2.44)	(2.76)</a:t>
            </a:r>
            <a:endParaRPr lang="en-US" i="1" dirty="0"/>
          </a:p>
          <a:p>
            <a:r>
              <a:rPr lang="en-US" dirty="0" smtClean="0"/>
              <a:t>The predicted </a:t>
            </a:r>
            <a:r>
              <a:rPr lang="en-US" dirty="0"/>
              <a:t>PBV ratio for Deutsche Bank, based on its return on equity of -0.93 percent and its tier 1 capital ratio of 15.13%, would be </a:t>
            </a:r>
            <a:r>
              <a:rPr lang="en-US" dirty="0" smtClean="0"/>
              <a:t>1.003.</a:t>
            </a:r>
            <a:endParaRPr lang="en-US" i="1" dirty="0"/>
          </a:p>
          <a:p>
            <a:pPr marL="0" indent="0">
              <a:buNone/>
            </a:pPr>
            <a:r>
              <a:rPr lang="en-US" dirty="0" smtClean="0"/>
              <a:t>Predicted </a:t>
            </a:r>
            <a:r>
              <a:rPr lang="en-US" dirty="0" err="1"/>
              <a:t>PBV</a:t>
            </a:r>
            <a:r>
              <a:rPr lang="en-US" baseline="-25000" dirty="0" err="1"/>
              <a:t>Deutsche</a:t>
            </a:r>
            <a:r>
              <a:rPr lang="en-US" baseline="-25000" dirty="0"/>
              <a:t> Bank</a:t>
            </a:r>
            <a:r>
              <a:rPr lang="en-US" dirty="0"/>
              <a:t> = 0.48 	+ 1.58 (-0.0093)	+ 3.55 (.1513) = </a:t>
            </a:r>
            <a:r>
              <a:rPr lang="en-US" dirty="0" smtClean="0"/>
              <a:t>1.003</a:t>
            </a:r>
            <a:endParaRPr lang="en-US" i="1" dirty="0"/>
          </a:p>
          <a:p>
            <a:r>
              <a:rPr lang="en-US" dirty="0"/>
              <a:t>Because the actual PBV ratio for Deutsche Bank at the time of the analysis was 0.67, this would suggest that the stock is under valued, relative to other banks. </a:t>
            </a:r>
            <a:endParaRPr lang="en-US" i="1" dirty="0"/>
          </a:p>
        </p:txBody>
      </p:sp>
    </p:spTree>
    <p:extLst>
      <p:ext uri="{BB962C8B-B14F-4D97-AF65-F5344CB8AC3E}">
        <p14:creationId xmlns:p14="http://schemas.microsoft.com/office/powerpoint/2010/main" val="496473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lnSpcReduction="10000"/>
          </a:bodyPr>
          <a:lstStyle/>
          <a:p>
            <a:pPr>
              <a:defRPr/>
            </a:pPr>
            <a:fld id="{793D9560-EE72-F046-B9F5-5A7DF09E926E}" type="slidenum">
              <a:rPr lang="en-US" smtClean="0"/>
              <a:pPr>
                <a:defRPr/>
              </a:pPr>
              <a:t>18</a:t>
            </a:fld>
            <a:endParaRPr lang="en-US" dirty="0"/>
          </a:p>
        </p:txBody>
      </p:sp>
      <p:pic>
        <p:nvPicPr>
          <p:cNvPr id="3789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Line Callout 1 10"/>
          <p:cNvSpPr/>
          <p:nvPr/>
        </p:nvSpPr>
        <p:spPr>
          <a:xfrm>
            <a:off x="7162800" y="438150"/>
            <a:ext cx="1676400" cy="838200"/>
          </a:xfrm>
          <a:prstGeom prst="borderCallout1">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b="1" i="0" dirty="0"/>
              <a:t>Read</a:t>
            </a:r>
          </a:p>
          <a:p>
            <a:pPr algn="ctr">
              <a:defRPr/>
            </a:pPr>
            <a:r>
              <a:rPr lang="en-US" i="0" dirty="0"/>
              <a:t>Chapter 12</a:t>
            </a:r>
          </a:p>
        </p:txBody>
      </p:sp>
      <p:sp>
        <p:nvSpPr>
          <p:cNvPr id="6" name="Line Callout 1 5"/>
          <p:cNvSpPr/>
          <p:nvPr/>
        </p:nvSpPr>
        <p:spPr>
          <a:xfrm>
            <a:off x="152400" y="209550"/>
            <a:ext cx="2362200" cy="3276600"/>
          </a:xfrm>
          <a:prstGeom prst="borderCallout1">
            <a:avLst>
              <a:gd name="adj1" fmla="val 99306"/>
              <a:gd name="adj2" fmla="val 49074"/>
              <a:gd name="adj3" fmla="val 121481"/>
              <a:gd name="adj4" fmla="val 103704"/>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b="1" i="0" dirty="0"/>
              <a:t>Task</a:t>
            </a:r>
          </a:p>
          <a:p>
            <a:pPr algn="ctr">
              <a:defRPr/>
            </a:pPr>
            <a:r>
              <a:rPr lang="en-US" i="0" dirty="0" smtClean="0"/>
              <a:t>Given how the sector in which your firm operates is being priced, estimate a relative value </a:t>
            </a:r>
            <a:r>
              <a:rPr lang="en-US" i="0" smtClean="0"/>
              <a:t>for your firm.</a:t>
            </a:r>
            <a:endParaRPr lang="en-US" i="0" dirty="0"/>
          </a:p>
        </p:txBody>
      </p:sp>
    </p:spTree>
    <p:extLst>
      <p:ext uri="{BB962C8B-B14F-4D97-AF65-F5344CB8AC3E}">
        <p14:creationId xmlns:p14="http://schemas.microsoft.com/office/powerpoint/2010/main" val="268702320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20184</TotalTime>
  <Pages>63</Pages>
  <Words>2275</Words>
  <Application>Microsoft Macintosh PowerPoint</Application>
  <PresentationFormat>On-screen Show (16:9)</PresentationFormat>
  <Paragraphs>120</Paragraphs>
  <Slides>18</Slides>
  <Notes>14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7" baseType="lpstr">
      <vt:lpstr>Helvetica</vt:lpstr>
      <vt:lpstr>ＭＳ Ｐゴシック</vt:lpstr>
      <vt:lpstr>Calibri</vt:lpstr>
      <vt:lpstr>Times</vt:lpstr>
      <vt:lpstr>Wingdings</vt:lpstr>
      <vt:lpstr>Wingdings 2</vt:lpstr>
      <vt:lpstr>Basic</vt:lpstr>
      <vt:lpstr>Equation</vt:lpstr>
      <vt:lpstr>Document</vt:lpstr>
      <vt:lpstr>RELATIVE VALUATION</vt:lpstr>
      <vt:lpstr>PowerPoint Presentation</vt:lpstr>
      <vt:lpstr>The Essence of  relative valuation?</vt:lpstr>
      <vt:lpstr>Multiples are just standardized estimates of price…</vt:lpstr>
      <vt:lpstr>The Four Steps to Deconstructing Multiples</vt:lpstr>
      <vt:lpstr>Definitional Tests</vt:lpstr>
      <vt:lpstr>Example 1: Price Earnings Ratio: Definition</vt:lpstr>
      <vt:lpstr>Example 2: Enterprise Value /EBITDA Multiple</vt:lpstr>
      <vt:lpstr>Descriptive Tests</vt:lpstr>
      <vt:lpstr>Multiples have skewed distributions…</vt:lpstr>
      <vt:lpstr>Analytical Tests</vt:lpstr>
      <vt:lpstr>PE Ratio: Understanding the Fundamentals</vt:lpstr>
      <vt:lpstr>The Determinants of Multiples…</vt:lpstr>
      <vt:lpstr>Application Tests</vt:lpstr>
      <vt:lpstr>An Example: Comparing PE Ratios across a Sector </vt:lpstr>
      <vt:lpstr>Another example: European Banks</vt:lpstr>
      <vt:lpstr>Is Deutsche Bank cheap?</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316</cp:revision>
  <cp:lastPrinted>2014-01-02T17:46:17Z</cp:lastPrinted>
  <dcterms:created xsi:type="dcterms:W3CDTF">2010-08-23T11:25:52Z</dcterms:created>
  <dcterms:modified xsi:type="dcterms:W3CDTF">2017-05-22T07:40:27Z</dcterms:modified>
</cp:coreProperties>
</file>