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71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48" r:id="rId3"/>
    <p:sldId id="301" r:id="rId4"/>
    <p:sldId id="347" r:id="rId5"/>
    <p:sldId id="349" r:id="rId6"/>
    <p:sldId id="337" r:id="rId7"/>
    <p:sldId id="339" r:id="rId8"/>
    <p:sldId id="340" r:id="rId9"/>
    <p:sldId id="345" r:id="rId10"/>
    <p:sldId id="346" r:id="rId11"/>
    <p:sldId id="350" r:id="rId12"/>
    <p:sldId id="341" r:id="rId13"/>
    <p:sldId id="342" r:id="rId14"/>
    <p:sldId id="344" r:id="rId15"/>
    <p:sldId id="343" r:id="rId16"/>
    <p:sldId id="335" r:id="rId17"/>
    <p:sldId id="352" r:id="rId18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/>
    <p:restoredTop sz="94634"/>
  </p:normalViewPr>
  <p:slideViewPr>
    <p:cSldViewPr>
      <p:cViewPr>
        <p:scale>
          <a:sx n="100" d="100"/>
          <a:sy n="100" d="100"/>
        </p:scale>
        <p:origin x="544" y="6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385EABA-3E46-4448-8376-A0369F8A3B5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17E339A-1F4E-514D-9866-3D26FB05F35F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D4F58AD2-3F53-D34D-BC2E-FB28279CE39A}" type="slidenum">
              <a:rPr lang="en-US" altLang="x-none" sz="1200"/>
              <a:pPr/>
              <a:t>1</a:t>
            </a:fld>
            <a:endParaRPr lang="en-US" altLang="x-none" sz="120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x-none" altLang="x-none">
              <a:latin typeface="Times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46FBDC37-9AEC-4F45-AC70-83A849D640B3}" type="slidenum">
              <a:rPr lang="en-US" altLang="x-none" sz="1200"/>
              <a:pPr/>
              <a:t>3</a:t>
            </a:fld>
            <a:endParaRPr lang="en-US" altLang="x-none" sz="120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buFontTx/>
              <a:buAutoNum type="arabicPeriod"/>
            </a:pPr>
            <a:r>
              <a:rPr lang="en-US" altLang="x-none">
                <a:latin typeface="Times" charset="0"/>
                <a:ea typeface="ＭＳ Ｐゴシック" charset="-128"/>
              </a:rPr>
              <a:t>Numbers don</a:t>
            </a:r>
            <a:r>
              <a:rPr lang="en-US" altLang="en-US">
                <a:latin typeface="Times" charset="0"/>
                <a:ea typeface="ＭＳ Ｐゴシック" charset="-128"/>
              </a:rPr>
              <a:t>’</a:t>
            </a:r>
            <a:r>
              <a:rPr lang="en-US" altLang="x-none">
                <a:latin typeface="Times" charset="0"/>
                <a:ea typeface="ＭＳ Ｐゴシック" charset="-128"/>
              </a:rPr>
              <a:t>t match. Different betas from different sources.</a:t>
            </a:r>
          </a:p>
          <a:p>
            <a:pPr marL="228600" indent="-228600">
              <a:buFontTx/>
              <a:buAutoNum type="arabicPeriod"/>
            </a:pPr>
            <a:r>
              <a:rPr lang="en-US" altLang="x-none">
                <a:latin typeface="Times" charset="0"/>
                <a:ea typeface="ＭＳ Ｐゴシック" charset="-128"/>
              </a:rPr>
              <a:t>Book value of equity is negative</a:t>
            </a:r>
          </a:p>
          <a:p>
            <a:pPr marL="228600" indent="-228600">
              <a:buFontTx/>
              <a:buAutoNum type="arabicPeriod"/>
            </a:pPr>
            <a:r>
              <a:rPr lang="en-US" altLang="x-none">
                <a:latin typeface="Times" charset="0"/>
                <a:ea typeface="ＭＳ Ｐゴシック" charset="-128"/>
              </a:rPr>
              <a:t>Optimal debt ratio for Co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x-none">
                <a:latin typeface="Times" charset="0"/>
                <a:ea typeface="ＭＳ Ｐゴシック" charset="-128"/>
              </a:rPr>
              <a:t>As we begin, so we end.</a:t>
            </a:r>
          </a:p>
        </p:txBody>
      </p:sp>
      <p:sp>
        <p:nvSpPr>
          <p:cNvPr id="34818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4478338"/>
            <a:ext cx="9144000" cy="66516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4540250"/>
            <a:ext cx="2249488" cy="5349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4532313"/>
            <a:ext cx="6784975" cy="5365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363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177800"/>
            <a:ext cx="5867400" cy="273050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 sz="1400"/>
            </a:lvl1pPr>
          </a:lstStyle>
          <a:p>
            <a:fld id="{1CCFC3F9-E74E-1B46-900E-2CF8DD7D5AC8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8727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588375" y="4787900"/>
            <a:ext cx="4238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fld id="{7A8DD5BC-135D-BD40-9B39-AE28DCFD70BD}" type="slidenum">
              <a:rPr lang="en-US" altLang="x-none" sz="1600"/>
              <a:pPr eaLnBrk="1" hangingPunct="1"/>
              <a:t>‹#›</a:t>
            </a:fld>
            <a:endParaRPr lang="en-US" altLang="x-none" sz="1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1E12C14-1693-424A-BE45-ED724A30DB3A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8559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057401"/>
            <a:ext cx="7123113" cy="1254919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7050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4D08F7-70E6-8141-ACCD-617CA9288E26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</p:spTree>
    <p:extLst>
      <p:ext uri="{BB962C8B-B14F-4D97-AF65-F5344CB8AC3E}">
        <p14:creationId xmlns:p14="http://schemas.microsoft.com/office/powerpoint/2010/main" val="432228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3258CBD-E01F-6946-8F40-C58DCF1E7232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</p:spTree>
    <p:extLst>
      <p:ext uri="{BB962C8B-B14F-4D97-AF65-F5344CB8AC3E}">
        <p14:creationId xmlns:p14="http://schemas.microsoft.com/office/powerpoint/2010/main" val="1680503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580416-3D17-8D42-A372-8B74A49967CA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45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B387A54-1AEC-AB4F-9759-8251BCECAC3D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2178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 sz="1400"/>
            </a:lvl1pPr>
          </a:lstStyle>
          <a:p>
            <a:fld id="{7BC59DD6-755C-634E-AE2F-B9DA8A86AF09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77924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m_gl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316038"/>
            <a:ext cx="1614488" cy="1266825"/>
          </a:xfrm>
          <a:prstGeom prst="rect">
            <a:avLst/>
          </a:prstGeom>
          <a:noFill/>
          <a:ln w="50800" cap="sq" cmpd="dbl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4788"/>
            <a:ext cx="8077200" cy="652463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29E3A01-0FB3-BC4D-B72C-28CAA1457309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7583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3429000"/>
            <a:ext cx="9144000" cy="66516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3497263"/>
            <a:ext cx="1463675" cy="5349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3490913"/>
            <a:ext cx="7599362" cy="53498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515143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4638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8"/>
            <a:ext cx="1447800" cy="498475"/>
          </a:xfr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fld id="{E9DDDFC6-E749-F44E-96B0-758BF68974A5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300"/>
            <a:ext cx="4572000" cy="274638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</p:spTree>
    <p:extLst>
      <p:ext uri="{BB962C8B-B14F-4D97-AF65-F5344CB8AC3E}">
        <p14:creationId xmlns:p14="http://schemas.microsoft.com/office/powerpoint/2010/main" val="146136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ACBBE-F5CD-9C40-98C1-4E7F8DBD53E1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91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5562600" cy="41374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4686300"/>
            <a:ext cx="2209800" cy="274638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686300"/>
            <a:ext cx="5573713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5"/>
          </a:xfrm>
        </p:spPr>
        <p:txBody>
          <a:bodyPr/>
          <a:lstStyle>
            <a:lvl1pPr>
              <a:defRPr/>
            </a:lvl1pPr>
          </a:lstStyle>
          <a:p>
            <a:fld id="{29DF22C3-1353-5647-B189-227D642B7DA0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244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244F2B0-B426-2744-85EB-E94A28D8CEFD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886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171450"/>
            <a:ext cx="81534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200150"/>
            <a:ext cx="81534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4686300"/>
            <a:ext cx="5421313" cy="274638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925513"/>
            <a:ext cx="9144000" cy="2397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960438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960438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954088"/>
            <a:ext cx="533400" cy="1825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fld id="{C9FE6FB5-3E34-2749-BA1F-B6D52D3F7A1E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07" r:id="rId5"/>
    <p:sldLayoutId id="2147483813" r:id="rId6"/>
    <p:sldLayoutId id="2147483814" r:id="rId7"/>
    <p:sldLayoutId id="2147483815" r:id="rId8"/>
    <p:sldLayoutId id="2147483816" r:id="rId9"/>
    <p:sldLayoutId id="2147483808" r:id="rId10"/>
    <p:sldLayoutId id="2147483817" r:id="rId11"/>
    <p:sldLayoutId id="214748381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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charset="2"/>
        <a:buChar char="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charset="2"/>
        <a:buChar char="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04DA3"/>
        </a:buClr>
        <a:buSzPct val="75000"/>
        <a:buFont typeface="Wingdings" charset="2"/>
        <a:buChar char="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C4652D"/>
        </a:buClr>
        <a:buSzPct val="65000"/>
        <a:buFont typeface="Wingdings" charset="2"/>
        <a:buChar char="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Closing thoughts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4537075"/>
            <a:ext cx="6705600" cy="5143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Alas, it is time to leave.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0"/>
            <a:ext cx="70802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Ponderous Thoughts, or maybe not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200150"/>
            <a:ext cx="8153400" cy="3371850"/>
          </a:xfrm>
        </p:spPr>
        <p:txBody>
          <a:bodyPr>
            <a:normAutofit/>
          </a:bodyPr>
          <a:lstStyle/>
          <a:p>
            <a:pPr marL="514350" indent="-514350" eaLnBrk="1" hangingPunct="1">
              <a:lnSpc>
                <a:spcPct val="80000"/>
              </a:lnSpc>
              <a:buFont typeface="Calibri" charset="0"/>
              <a:buAutoNum type="arabicPeriod"/>
            </a:pPr>
            <a:r>
              <a:rPr lang="en-US" altLang="x-none" sz="2600">
                <a:ea typeface="ＭＳ Ｐゴシック" charset="-128"/>
              </a:rPr>
              <a:t>There are few facts and lots of opinions.</a:t>
            </a:r>
          </a:p>
          <a:p>
            <a:pPr marL="833438" lvl="1" indent="-514350" eaLnBrk="1" hangingPunct="1">
              <a:lnSpc>
                <a:spcPct val="80000"/>
              </a:lnSpc>
              <a:buFont typeface="Calibri" charset="0"/>
              <a:buAutoNum type="alphaLcPeriod"/>
            </a:pPr>
            <a:r>
              <a:rPr lang="en-US" altLang="x-none" sz="2200">
                <a:ea typeface="ＭＳ Ｐゴシック" charset="-128"/>
              </a:rPr>
              <a:t>Even the givens (cash &amp; risk free rate) are not</a:t>
            </a:r>
          </a:p>
          <a:p>
            <a:pPr marL="833438" lvl="1" indent="-514350" eaLnBrk="1" hangingPunct="1">
              <a:lnSpc>
                <a:spcPct val="80000"/>
              </a:lnSpc>
              <a:buFont typeface="Calibri" charset="0"/>
              <a:buAutoNum type="alphaLcPeriod"/>
            </a:pPr>
            <a:r>
              <a:rPr lang="en-US" altLang="x-none" sz="2200">
                <a:ea typeface="ＭＳ Ｐゴシック" charset="-128"/>
              </a:rPr>
              <a:t>With accounting and market numbers, all bets are off.</a:t>
            </a:r>
          </a:p>
          <a:p>
            <a:pPr marL="514350" indent="-514350" eaLnBrk="1" hangingPunct="1">
              <a:lnSpc>
                <a:spcPct val="80000"/>
              </a:lnSpc>
              <a:buFont typeface="Calibri" charset="0"/>
              <a:buAutoNum type="arabicPeriod"/>
            </a:pPr>
            <a:r>
              <a:rPr lang="en-US" altLang="x-none" sz="2600">
                <a:ea typeface="ＭＳ Ｐゴシック" charset="-128"/>
              </a:rPr>
              <a:t>The real world is a messy place.</a:t>
            </a:r>
          </a:p>
          <a:p>
            <a:pPr marL="833438" lvl="1" indent="-514350" eaLnBrk="1" hangingPunct="1">
              <a:lnSpc>
                <a:spcPct val="80000"/>
              </a:lnSpc>
              <a:buFont typeface="Calibri" charset="0"/>
              <a:buAutoNum type="alphaLcPeriod"/>
            </a:pPr>
            <a:r>
              <a:rPr lang="en-US" altLang="x-none" sz="2200">
                <a:ea typeface="ＭＳ Ｐゴシック" charset="-128"/>
              </a:rPr>
              <a:t>Money making firms can become money losers</a:t>
            </a:r>
          </a:p>
          <a:p>
            <a:pPr marL="833438" lvl="1" indent="-514350" eaLnBrk="1" hangingPunct="1">
              <a:lnSpc>
                <a:spcPct val="80000"/>
              </a:lnSpc>
              <a:buFont typeface="Calibri" charset="0"/>
              <a:buAutoNum type="alphaLcPeriod"/>
            </a:pPr>
            <a:r>
              <a:rPr lang="en-US" altLang="x-none" sz="2200">
                <a:ea typeface="ＭＳ Ｐゴシック" charset="-128"/>
              </a:rPr>
              <a:t>Companies can be restructured/ given facelifts</a:t>
            </a:r>
          </a:p>
          <a:p>
            <a:pPr marL="514350" indent="-514350" eaLnBrk="1" hangingPunct="1">
              <a:lnSpc>
                <a:spcPct val="80000"/>
              </a:lnSpc>
              <a:buFont typeface="Calibri" charset="0"/>
              <a:buAutoNum type="arabicPeriod"/>
            </a:pPr>
            <a:r>
              <a:rPr lang="en-US" altLang="x-none" sz="2600">
                <a:ea typeface="ＭＳ Ｐゴシック" charset="-128"/>
              </a:rPr>
              <a:t>Models don</a:t>
            </a:r>
            <a:r>
              <a:rPr lang="en-US" altLang="en-US" sz="2600">
                <a:ea typeface="ＭＳ Ｐゴシック" charset="-128"/>
              </a:rPr>
              <a:t>’</a:t>
            </a:r>
            <a:r>
              <a:rPr lang="en-US" altLang="x-none" sz="2600">
                <a:ea typeface="ＭＳ Ｐゴシック" charset="-128"/>
              </a:rPr>
              <a:t>t compute values and optimal paths. You do.</a:t>
            </a:r>
          </a:p>
          <a:p>
            <a:pPr marL="514350" indent="-514350" eaLnBrk="1" hangingPunct="1">
              <a:lnSpc>
                <a:spcPct val="80000"/>
              </a:lnSpc>
              <a:buFont typeface="Calibri" charset="0"/>
              <a:buAutoNum type="arabicPeriod"/>
            </a:pPr>
            <a:r>
              <a:rPr lang="en-US" altLang="x-none" sz="2600">
                <a:ea typeface="ＭＳ Ｐゴシック" charset="-128"/>
              </a:rPr>
              <a:t>Change is the only constant.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I. What are the conflicts of interest?</a:t>
            </a:r>
          </a:p>
        </p:txBody>
      </p:sp>
      <p:pic>
        <p:nvPicPr>
          <p:cNvPr id="21506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2" r="-4172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II. Risk and the Marginal Investor</a:t>
            </a:r>
          </a:p>
        </p:txBody>
      </p:sp>
      <p:pic>
        <p:nvPicPr>
          <p:cNvPr id="22530" name="Content Placeholder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870" r="-27870"/>
          <a:stretch>
            <a:fillRect/>
          </a:stretch>
        </p:blipFill>
        <p:spPr>
          <a:xfrm>
            <a:off x="612775" y="1200150"/>
            <a:ext cx="8153400" cy="3371850"/>
          </a:xfrm>
          <a:solidFill>
            <a:srgbClr val="FFFFFF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III. Risk Profiles and Costs of Equity</a:t>
            </a:r>
          </a:p>
        </p:txBody>
      </p:sp>
      <p:pic>
        <p:nvPicPr>
          <p:cNvPr id="23554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3" r="-1273"/>
          <a:stretch>
            <a:fillRect/>
          </a:stretch>
        </p:blipFill>
        <p:spPr>
          <a:xfrm>
            <a:off x="612775" y="1200150"/>
            <a:ext cx="8153400" cy="33718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Cost of Capital</a:t>
            </a:r>
          </a:p>
        </p:txBody>
      </p:sp>
      <p:pic>
        <p:nvPicPr>
          <p:cNvPr id="24578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18" b="-1318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IV. The Quality of Investments: The Firm View</a:t>
            </a:r>
            <a:endParaRPr lang="en-US">
              <a:ea typeface="+mj-ea"/>
              <a:cs typeface="+mj-cs"/>
            </a:endParaRPr>
          </a:p>
        </p:txBody>
      </p:sp>
      <p:pic>
        <p:nvPicPr>
          <p:cNvPr id="2560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164" b="-30164"/>
          <a:stretch>
            <a:fillRect/>
          </a:stretch>
        </p:blipFill>
        <p:spPr>
          <a:xfrm>
            <a:off x="1676400" y="857250"/>
            <a:ext cx="5711825" cy="2362200"/>
          </a:xfrm>
        </p:spPr>
      </p:pic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28950"/>
            <a:ext cx="6248400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V. The Trade Off on Debt</a:t>
            </a:r>
          </a:p>
        </p:txBody>
      </p:sp>
      <p:pic>
        <p:nvPicPr>
          <p:cNvPr id="26626" name="Picture 8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55" r="-27055"/>
          <a:stretch>
            <a:fillRect/>
          </a:stretch>
        </p:blipFill>
        <p:spPr>
          <a:xfrm>
            <a:off x="612775" y="1200150"/>
            <a:ext cx="8153400" cy="33718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VI. The Optimal Mix of Debt and Equity</a:t>
            </a:r>
          </a:p>
        </p:txBody>
      </p:sp>
      <p:pic>
        <p:nvPicPr>
          <p:cNvPr id="27650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052" b="-9052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VII. Getting to the Optimal Mix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200150"/>
            <a:ext cx="8153400" cy="337185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charset="0"/>
              <a:buChar char=""/>
              <a:defRPr/>
            </a:pPr>
            <a:r>
              <a:rPr lang="en-US" dirty="0" smtClean="0"/>
              <a:t>How quickly?</a:t>
            </a:r>
          </a:p>
          <a:p>
            <a:pPr lvl="1" eaLnBrk="1" hangingPunct="1">
              <a:buFont typeface="Wingdings 2" charset="0"/>
              <a:buChar char=""/>
              <a:defRPr/>
            </a:pPr>
            <a:r>
              <a:rPr lang="en-US" dirty="0" smtClean="0"/>
              <a:t>If under levered, are you the potential target of a hostile acquisition?</a:t>
            </a:r>
          </a:p>
          <a:p>
            <a:pPr lvl="1" eaLnBrk="1" hangingPunct="1">
              <a:buFont typeface="Wingdings 2" charset="0"/>
              <a:buChar char=""/>
              <a:defRPr/>
            </a:pPr>
            <a:r>
              <a:rPr lang="en-US" dirty="0" smtClean="0"/>
              <a:t>If over levered, are you under threat of bankruptcy?</a:t>
            </a:r>
          </a:p>
          <a:p>
            <a:pPr eaLnBrk="1" hangingPunct="1">
              <a:buFont typeface="Wingdings" charset="0"/>
              <a:buChar char=""/>
              <a:defRPr/>
            </a:pPr>
            <a:r>
              <a:rPr lang="en-US" dirty="0" smtClean="0"/>
              <a:t>How?</a:t>
            </a:r>
          </a:p>
          <a:p>
            <a:pPr lvl="1" eaLnBrk="1" hangingPunct="1">
              <a:buFont typeface="Wingdings 2" charset="0"/>
              <a:buChar char=""/>
              <a:defRPr/>
            </a:pPr>
            <a:r>
              <a:rPr lang="en-US" dirty="0" smtClean="0"/>
              <a:t>Recapitalizations: Borrow money &amp; buy back stock, if under levered, or Issue equity and retire debt, if over levered.</a:t>
            </a:r>
          </a:p>
          <a:p>
            <a:pPr lvl="1" eaLnBrk="1" hangingPunct="1">
              <a:buFont typeface="Wingdings 2" charset="0"/>
              <a:buChar char=""/>
              <a:defRPr/>
            </a:pPr>
            <a:r>
              <a:rPr lang="en-US" dirty="0" smtClean="0"/>
              <a:t>Investments: Take investments primarily with debt, if under levered, or take investments primarily with equity, if over levered.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VIII. The Right Kind of Financing</a:t>
            </a:r>
          </a:p>
        </p:txBody>
      </p:sp>
      <p:pic>
        <p:nvPicPr>
          <p:cNvPr id="29698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0" r="-8510"/>
          <a:stretch>
            <a:fillRect/>
          </a:stretch>
        </p:blipFill>
        <p:spPr>
          <a:xfrm>
            <a:off x="612775" y="1200150"/>
            <a:ext cx="8153400" cy="3371850"/>
          </a:xfrm>
          <a:solidFill>
            <a:srgbClr val="FFFFFF"/>
          </a:solidFill>
        </p:spPr>
      </p:pic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1295400" y="3562350"/>
            <a:ext cx="716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x-none"/>
              <a:t>The perfect financing: Provides you with the tax benefits of debt, while also giving you the flexibility of equity.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IX. Measuring Potential Dividends</a:t>
            </a:r>
          </a:p>
        </p:txBody>
      </p:sp>
      <p:pic>
        <p:nvPicPr>
          <p:cNvPr id="3072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539" r="-35539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IX. Measuring Potential Dividends</a:t>
            </a:r>
          </a:p>
        </p:txBody>
      </p:sp>
      <p:pic>
        <p:nvPicPr>
          <p:cNvPr id="31746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539" r="-35539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x-none" sz="2900">
                <a:ea typeface="ＭＳ Ｐゴシック" charset="-128"/>
              </a:rPr>
              <a:t>X. Valuation: </a:t>
            </a:r>
            <a:br>
              <a:rPr lang="en-US" altLang="x-none" sz="2900">
                <a:ea typeface="ＭＳ Ｐゴシック" charset="-128"/>
              </a:rPr>
            </a:br>
            <a:r>
              <a:rPr lang="en-US" altLang="x-none" sz="2900">
                <a:ea typeface="ＭＳ Ｐゴシック" charset="-128"/>
              </a:rPr>
              <a:t>Match up cashflows and discount rates… </a:t>
            </a:r>
          </a:p>
        </p:txBody>
      </p:sp>
      <p:pic>
        <p:nvPicPr>
          <p:cNvPr id="32770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214" b="-28214"/>
          <a:stretch>
            <a:fillRect/>
          </a:stretch>
        </p:blipFill>
        <p:spPr>
          <a:xfrm>
            <a:off x="1828800" y="800100"/>
            <a:ext cx="5940425" cy="2455863"/>
          </a:xfrm>
        </p:spPr>
      </p:pic>
      <p:pic>
        <p:nvPicPr>
          <p:cNvPr id="327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086100"/>
            <a:ext cx="6553200" cy="15732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Back to First Principles</a:t>
            </a:r>
          </a:p>
        </p:txBody>
      </p:sp>
      <p:pic>
        <p:nvPicPr>
          <p:cNvPr id="33794" name="Content Placeholder 7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80" r="-7780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fld id="{D77065F9-8742-484E-8E33-FBEFFA7AE71E}" type="slidenum">
              <a:rPr lang="en-US" altLang="x-none" sz="1400">
                <a:solidFill>
                  <a:schemeClr val="tx2"/>
                </a:solidFill>
              </a:rPr>
              <a:pPr eaLnBrk="1" hangingPunct="1">
                <a:lnSpc>
                  <a:spcPct val="90000"/>
                </a:lnSpc>
              </a:pPr>
              <a:t>17</a:t>
            </a:fld>
            <a:endParaRPr lang="en-US" altLang="x-none" sz="1400">
              <a:solidFill>
                <a:schemeClr val="tx2"/>
              </a:solidFill>
            </a:endParaRPr>
          </a:p>
        </p:txBody>
      </p:sp>
      <p:pic>
        <p:nvPicPr>
          <p:cNvPr id="35842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0"/>
            <a:ext cx="39195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ine Callout 1 10"/>
          <p:cNvSpPr>
            <a:spLocks/>
          </p:cNvSpPr>
          <p:nvPr/>
        </p:nvSpPr>
        <p:spPr bwMode="auto">
          <a:xfrm>
            <a:off x="7162800" y="438150"/>
            <a:ext cx="1676400" cy="838200"/>
          </a:xfrm>
          <a:prstGeom prst="border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solidFill>
            <a:schemeClr val="tx1"/>
          </a:solidFill>
          <a:ln w="10000">
            <a:solidFill>
              <a:schemeClr val="tx1"/>
            </a:solidFill>
            <a:miter lim="800000"/>
            <a:headEnd/>
            <a:tailEnd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lt1"/>
                </a:solidFill>
                <a:latin typeface="+mn-lt"/>
                <a:ea typeface="+mn-ea"/>
              </a:rPr>
              <a:t>Read</a:t>
            </a:r>
          </a:p>
          <a:p>
            <a:pPr algn="ctr">
              <a:defRPr/>
            </a:pPr>
            <a:r>
              <a:rPr lang="en-US" dirty="0">
                <a:solidFill>
                  <a:schemeClr val="lt1"/>
                </a:solidFill>
                <a:latin typeface="+mn-lt"/>
                <a:ea typeface="+mn-ea"/>
              </a:rPr>
              <a:t>Chapter 12</a:t>
            </a:r>
          </a:p>
        </p:txBody>
      </p:sp>
      <p:sp>
        <p:nvSpPr>
          <p:cNvPr id="6" name="Line Callout 1 5"/>
          <p:cNvSpPr>
            <a:spLocks/>
          </p:cNvSpPr>
          <p:nvPr/>
        </p:nvSpPr>
        <p:spPr bwMode="auto">
          <a:xfrm>
            <a:off x="152400" y="742950"/>
            <a:ext cx="2286000" cy="2743200"/>
          </a:xfrm>
          <a:prstGeom prst="borderCallout1">
            <a:avLst>
              <a:gd name="adj1" fmla="val 99306"/>
              <a:gd name="adj2" fmla="val 49074"/>
              <a:gd name="adj3" fmla="val 121481"/>
              <a:gd name="adj4" fmla="val 103704"/>
            </a:avLst>
          </a:prstGeom>
          <a:solidFill>
            <a:schemeClr val="accent1"/>
          </a:solidFill>
          <a:ln w="10000">
            <a:solidFill>
              <a:schemeClr val="accent1"/>
            </a:solidFill>
            <a:miter lim="800000"/>
            <a:headEnd/>
            <a:tailEnd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lt1"/>
                </a:solidFill>
                <a:latin typeface="+mn-lt"/>
                <a:ea typeface="+mn-ea"/>
              </a:rPr>
              <a:t>Task</a:t>
            </a:r>
          </a:p>
          <a:p>
            <a:pPr algn="ctr">
              <a:defRPr/>
            </a:pPr>
            <a:r>
              <a:rPr lang="en-US" dirty="0">
                <a:solidFill>
                  <a:schemeClr val="lt1"/>
                </a:solidFill>
                <a:latin typeface="+mn-lt"/>
                <a:ea typeface="+mn-ea"/>
              </a:rPr>
              <a:t>From a first principles standpoint, judge your firm.</a:t>
            </a: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WebcastSimpl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9890</TotalTime>
  <Words>317</Words>
  <Application>Microsoft Macintosh PowerPoint</Application>
  <PresentationFormat>On-screen Show (16:9)</PresentationFormat>
  <Paragraphs>42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Times</vt:lpstr>
      <vt:lpstr>ＭＳ Ｐゴシック</vt:lpstr>
      <vt:lpstr>Arial</vt:lpstr>
      <vt:lpstr>Calibri</vt:lpstr>
      <vt:lpstr>Wingdings</vt:lpstr>
      <vt:lpstr>Wingdings 2</vt:lpstr>
      <vt:lpstr>WebcastSimple</vt:lpstr>
      <vt:lpstr>Closing thoughts</vt:lpstr>
      <vt:lpstr>PowerPoint Presentation</vt:lpstr>
      <vt:lpstr>Ponderous Thoughts, or maybe not</vt:lpstr>
      <vt:lpstr>I. What are the conflicts of interest?</vt:lpstr>
      <vt:lpstr>II. Risk and the Marginal Investor</vt:lpstr>
      <vt:lpstr>III. Risk Profiles and Costs of Equity</vt:lpstr>
      <vt:lpstr>Cost of Capital</vt:lpstr>
      <vt:lpstr>IV. The Quality of Investments: The Firm View</vt:lpstr>
      <vt:lpstr>V. The Trade Off on Debt</vt:lpstr>
      <vt:lpstr>VI. The Optimal Mix of Debt and Equity</vt:lpstr>
      <vt:lpstr>VII. Getting to the Optimal Mix</vt:lpstr>
      <vt:lpstr>VIII. The Right Kind of Financing</vt:lpstr>
      <vt:lpstr>IX. Measuring Potential Dividends</vt:lpstr>
      <vt:lpstr>IX. Measuring Potential Dividends</vt:lpstr>
      <vt:lpstr>X. Valuation:  Match up cashflows and discount rates… </vt:lpstr>
      <vt:lpstr>Back to First Principles</vt:lpstr>
      <vt:lpstr>PowerPoint Presentation</vt:lpstr>
    </vt:vector>
  </TitlesOfParts>
  <Company>Stern School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Finance: Spring 1998</dc:title>
  <dc:creator>Aswath Damodaran</dc:creator>
  <cp:lastModifiedBy>Aswath Damodaran</cp:lastModifiedBy>
  <cp:revision>198</cp:revision>
  <cp:lastPrinted>2014-05-12T13:51:35Z</cp:lastPrinted>
  <dcterms:created xsi:type="dcterms:W3CDTF">2010-05-03T12:27:58Z</dcterms:created>
  <dcterms:modified xsi:type="dcterms:W3CDTF">2017-05-22T07:41:01Z</dcterms:modified>
</cp:coreProperties>
</file>