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2" r:id="rId1"/>
  </p:sldMasterIdLst>
  <p:notesMasterIdLst>
    <p:notesMasterId r:id="rId16"/>
  </p:notesMasterIdLst>
  <p:handoutMasterIdLst>
    <p:handoutMasterId r:id="rId17"/>
  </p:handoutMasterIdLst>
  <p:sldIdLst>
    <p:sldId id="256" r:id="rId2"/>
    <p:sldId id="941" r:id="rId3"/>
    <p:sldId id="393" r:id="rId4"/>
    <p:sldId id="397" r:id="rId5"/>
    <p:sldId id="905" r:id="rId6"/>
    <p:sldId id="940" r:id="rId7"/>
    <p:sldId id="907" r:id="rId8"/>
    <p:sldId id="919" r:id="rId9"/>
    <p:sldId id="394" r:id="rId10"/>
    <p:sldId id="896" r:id="rId11"/>
    <p:sldId id="392" r:id="rId12"/>
    <p:sldId id="913" r:id="rId13"/>
    <p:sldId id="908" r:id="rId14"/>
    <p:sldId id="943" r:id="rId1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100" d="100"/>
          <a:sy n="100" d="100"/>
        </p:scale>
        <p:origin x="544" y="6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Datasets/Datasets17/To%20transfer/histimpl.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Premiums'!$A$8:$A$64</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numCache>
            </c:numRef>
          </c:cat>
          <c:val>
            <c:numRef>
              <c:f>'Historical Impl Premiums'!$P$8:$P$64</c:f>
              <c:numCache>
                <c:formatCode>0.00%</c:formatCode>
                <c:ptCount val="57"/>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pt idx="56">
                  <c:v>0.0569</c:v>
                </c:pt>
              </c:numCache>
            </c:numRef>
          </c:val>
          <c:smooth val="0"/>
        </c:ser>
        <c:dLbls>
          <c:showLegendKey val="0"/>
          <c:showVal val="0"/>
          <c:showCatName val="0"/>
          <c:showSerName val="0"/>
          <c:showPercent val="0"/>
          <c:showBubbleSize val="0"/>
        </c:dLbls>
        <c:marker val="1"/>
        <c:smooth val="0"/>
        <c:axId val="1349990544"/>
        <c:axId val="1534616304"/>
      </c:lineChart>
      <c:catAx>
        <c:axId val="1349990544"/>
        <c:scaling>
          <c:orientation val="minMax"/>
        </c:scaling>
        <c:delete val="0"/>
        <c:axPos val="b"/>
        <c:majorGridlines>
          <c:spPr>
            <a:ln w="3175">
              <a:solidFill>
                <a:srgbClr val="808080"/>
              </a:solidFill>
              <a:prstDash val="solid"/>
            </a:ln>
          </c:spPr>
        </c:majorGridlines>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1534616304"/>
        <c:crosses val="autoZero"/>
        <c:auto val="0"/>
        <c:lblAlgn val="ctr"/>
        <c:lblOffset val="100"/>
        <c:tickLblSkip val="1"/>
        <c:tickMarkSkip val="1"/>
        <c:noMultiLvlLbl val="0"/>
      </c:catAx>
      <c:valAx>
        <c:axId val="1534616304"/>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8922576"/>
              <c:y val="0.42701538068390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134999054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View stocks like you would a bond. This is the analog to computing the YTM on a bond. The expected return is the IRR that makes the present value of expected cash flows on stocks = level of the index today. This implied equity risk premium will change over time, as the index and treasury bond rates change every minute of every day and the cash flows and growth numbers also change (though they get updated less frequently).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x-none">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x-none">
                <a:latin typeface="Times" charset="0"/>
                <a:ea typeface="ＭＳ Ｐゴシック" charset="-128"/>
              </a:rPr>
              <a:t>If you thought that the crisis would continue and perhaps even worsen, you would stick with 6.43%.</a:t>
            </a:r>
          </a:p>
          <a:p>
            <a:pPr>
              <a:buFontTx/>
              <a:buAutoNum type="alphaLcPeriod"/>
            </a:pPr>
            <a:endParaRPr lang="en-US" altLang="x-none">
              <a:latin typeface="Times" charset="0"/>
              <a:ea typeface="ＭＳ Ｐゴシック" charset="-128"/>
            </a:endParaRPr>
          </a:p>
          <a:p>
            <a:r>
              <a:rPr lang="en-US" altLang="x-none">
                <a:latin typeface="Times" charset="0"/>
                <a:ea typeface="ＭＳ Ｐゴシック" charset="-128"/>
              </a:rPr>
              <a:t>In hindsight, equity risk premiums dropped dramatically over the rest of 2009 to reach about 4.73% in December 2009.</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x-none">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Helvetica" charset="0"/>
                <a:ea typeface="ＭＳ Ｐゴシック" charset="-128"/>
              </a:rPr>
              <a:t>Updated country risk premiums.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Equity risk premiums changed more in three months than they had in the previous 20 years put together. A wake-up call for those who stick with fixed premiums? That depends on whether we assume that this is an aberration or a break with the past.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x-none">
                <a:latin typeface="Times" charset="0"/>
                <a:ea typeface="ＭＳ Ｐゴシック" charset="-128"/>
              </a:rPr>
              <a:t>Would you settle for a 2% premium? If your answer is no, you believe that stocks are overvalued.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Helvetica" charset="0"/>
                <a:ea typeface="ＭＳ Ｐゴシック" charset="-128"/>
              </a:rPr>
              <a:t>Updated country risk premiums.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noTextEdit="1"/>
          </p:cNvSpPr>
          <p:nvPr>
            <p:ph type="sldImg"/>
          </p:nvPr>
        </p:nvSpPr>
        <p:spPr>
          <a:solidFill>
            <a:srgbClr val="FFFFFF"/>
          </a:solidFill>
          <a:ln/>
        </p:spPr>
      </p:sp>
      <p:sp>
        <p:nvSpPr>
          <p:cNvPr id="4096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While revenues are a convenient and accessible measure of operating risk exposure, they are only a piece of the puzzle. A company</a:t>
            </a:r>
            <a:r>
              <a:rPr lang="en-US" altLang="en-US">
                <a:latin typeface="Times" charset="0"/>
                <a:ea typeface="ＭＳ Ｐゴシック" charset="-128"/>
              </a:rPr>
              <a:t>’</a:t>
            </a:r>
            <a:r>
              <a:rPr lang="en-US" altLang="x-none">
                <a:latin typeface="Times" charset="0"/>
                <a:ea typeface="ＭＳ Ｐゴシック" charset="-128"/>
              </a:rPr>
              <a:t>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92384FD3-C678-924A-B4ED-4BD9236A55EC}" type="slidenum">
              <a:rPr lang="en-US" altLang="x-none"/>
              <a:pPr/>
              <a:t>‹#›</a:t>
            </a:fld>
            <a:endParaRPr lang="en-US" altLang="x-none"/>
          </a:p>
        </p:txBody>
      </p:sp>
    </p:spTree>
    <p:extLst>
      <p:ext uri="{BB962C8B-B14F-4D97-AF65-F5344CB8AC3E}">
        <p14:creationId xmlns:p14="http://schemas.microsoft.com/office/powerpoint/2010/main" val="1451569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3067401-B1DD-294A-B563-B058349B8A0A}"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AF130EED-78F2-764C-B74E-5FAFFF5BCE53}" type="slidenum">
              <a:rPr lang="en-US" altLang="x-none"/>
              <a:pPr/>
              <a:t>‹#›</a:t>
            </a:fld>
            <a:endParaRPr lang="en-US" altLang="x-none"/>
          </a:p>
        </p:txBody>
      </p:sp>
    </p:spTree>
    <p:extLst>
      <p:ext uri="{BB962C8B-B14F-4D97-AF65-F5344CB8AC3E}">
        <p14:creationId xmlns:p14="http://schemas.microsoft.com/office/powerpoint/2010/main" val="1113112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70040B22-0263-8A42-B0EA-9F8495D00F4D}"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57822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E68527F8-2916-AF41-B513-BC1FD7A758B7}"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76349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6FC37DD2-BD3A-AD4D-B3FE-7F820F2778BF}"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87438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BF09B6C-BCA3-9F47-80ED-D560D31CDEEB}" type="slidenum">
              <a:rPr lang="en-US" altLang="x-none"/>
              <a:pPr/>
              <a:t>‹#›</a:t>
            </a:fld>
            <a:endParaRPr lang="en-US" altLang="x-none"/>
          </a:p>
        </p:txBody>
      </p:sp>
    </p:spTree>
    <p:extLst>
      <p:ext uri="{BB962C8B-B14F-4D97-AF65-F5344CB8AC3E}">
        <p14:creationId xmlns:p14="http://schemas.microsoft.com/office/powerpoint/2010/main" val="1569693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6CAAEB8F-2475-644F-BB40-80F20F7C9605}" type="slidenum">
              <a:rPr lang="en-US" altLang="x-none"/>
              <a:pPr/>
              <a:t>‹#›</a:t>
            </a:fld>
            <a:endParaRPr lang="en-US" altLang="x-none"/>
          </a:p>
        </p:txBody>
      </p:sp>
    </p:spTree>
    <p:extLst>
      <p:ext uri="{BB962C8B-B14F-4D97-AF65-F5344CB8AC3E}">
        <p14:creationId xmlns:p14="http://schemas.microsoft.com/office/powerpoint/2010/main" val="4269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9F76817-7FF8-1E48-BBB1-2E91AF6ED315}" type="slidenum">
              <a:rPr lang="en-US" altLang="x-none"/>
              <a:pPr/>
              <a:t>‹#›</a:t>
            </a:fld>
            <a:endParaRPr lang="en-US" altLang="x-none"/>
          </a:p>
        </p:txBody>
      </p:sp>
    </p:spTree>
    <p:extLst>
      <p:ext uri="{BB962C8B-B14F-4D97-AF65-F5344CB8AC3E}">
        <p14:creationId xmlns:p14="http://schemas.microsoft.com/office/powerpoint/2010/main" val="892694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E48CD43C-206C-014A-91CC-95259AE09121}"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91535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4416F74-6451-0C4A-B272-FE8E0DF1CAE0}"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68095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B8D98C73-8339-2845-9D48-C30B6E809F2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50829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A5C3332F-2F62-574F-AE53-C3CFA9BF77D5}" type="slidenum">
              <a:rPr lang="en-US" altLang="x-none"/>
              <a:pPr/>
              <a:t>‹#›</a:t>
            </a:fld>
            <a:endParaRPr lang="en-US" altLang="x-none"/>
          </a:p>
        </p:txBody>
      </p:sp>
    </p:spTree>
    <p:extLst>
      <p:ext uri="{BB962C8B-B14F-4D97-AF65-F5344CB8AC3E}">
        <p14:creationId xmlns:p14="http://schemas.microsoft.com/office/powerpoint/2010/main" val="19415704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D71303A5-C9C7-BB47-A258-456343741F1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85" r:id="rId5"/>
    <p:sldLayoutId id="2147484391" r:id="rId6"/>
    <p:sldLayoutId id="2147484392" r:id="rId7"/>
    <p:sldLayoutId id="2147484393" r:id="rId8"/>
    <p:sldLayoutId id="2147484394" r:id="rId9"/>
    <p:sldLayoutId id="2147484386" r:id="rId10"/>
    <p:sldLayoutId id="2147484395" r:id="rId11"/>
    <p:sldLayoutId id="2147484396"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2.xml.rels><?xml version="1.0" encoding="UTF-8" standalone="yes"?>
<Relationships xmlns="http://schemas.openxmlformats.org/package/2006/relationships"><Relationship Id="rId11" Type="http://schemas.openxmlformats.org/officeDocument/2006/relationships/image" Target="../media/image17.png"/><Relationship Id="rId12"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7.jpe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a:xfrm flipH="1">
            <a:off x="2362200" y="3028950"/>
            <a:ext cx="6477000" cy="1371600"/>
          </a:xfrm>
        </p:spPr>
        <p:txBody>
          <a:bodyPr/>
          <a:lstStyle/>
          <a:p>
            <a:pPr eaLnBrk="1" hangingPunct="1">
              <a:defRPr/>
            </a:pPr>
            <a:r>
              <a:rPr lang="en-US" dirty="0"/>
              <a:t>Hurdle </a:t>
            </a:r>
            <a:r>
              <a:rPr lang="en-US"/>
              <a:t>rates </a:t>
            </a:r>
            <a:r>
              <a:rPr lang="en-US" smtClean="0"/>
              <a:t>IV: </a:t>
            </a:r>
            <a:r>
              <a:rPr lang="en-US" dirty="0" smtClean="0"/>
              <a:t>Implied ERP, country risk &amp; company risk</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Where there is opportunity, there is risk!</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Implied ERP in November 2013: Watch what I pay, not what I say..</a:t>
            </a:r>
          </a:p>
        </p:txBody>
      </p:sp>
      <p:sp>
        <p:nvSpPr>
          <p:cNvPr id="19458" name="Content Placeholder 2"/>
          <p:cNvSpPr>
            <a:spLocks noGrp="1"/>
          </p:cNvSpPr>
          <p:nvPr>
            <p:ph sz="quarter" idx="1"/>
          </p:nvPr>
        </p:nvSpPr>
        <p:spPr>
          <a:xfrm>
            <a:off x="612775" y="1200150"/>
            <a:ext cx="8153400" cy="3371850"/>
          </a:xfrm>
        </p:spPr>
        <p:txBody>
          <a:bodyPr/>
          <a:lstStyle/>
          <a:p>
            <a:pPr eaLnBrk="1" hangingPunct="1"/>
            <a:r>
              <a:rPr lang="en-US" altLang="x-none" sz="2000">
                <a:ea typeface="ＭＳ Ｐゴシック" charset="-128"/>
              </a:rPr>
              <a:t>If you can observe what investors are willing to pay for stocks, you can back out an expected return from that price and an implied equity risk premium.</a:t>
            </a:r>
          </a:p>
        </p:txBody>
      </p:sp>
      <p:sp>
        <p:nvSpPr>
          <p:cNvPr id="19459" name="Rectangle 4"/>
          <p:cNvSpPr>
            <a:spLocks noChangeArrowheads="1"/>
          </p:cNvSpPr>
          <p:nvPr/>
        </p:nvSpPr>
        <p:spPr bwMode="auto">
          <a:xfrm>
            <a:off x="8261350" y="421005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pic>
        <p:nvPicPr>
          <p:cNvPr id="1946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71700"/>
            <a:ext cx="9144000"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300" u="sng">
                <a:ea typeface="ＭＳ Ｐゴシック" charset="-128"/>
              </a:rPr>
              <a:t>Mature Markets</a:t>
            </a:r>
            <a:r>
              <a:rPr lang="en-US" altLang="x-none" sz="13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a:ea typeface="ＭＳ Ｐゴシック" charset="-128"/>
            </a:endParaRPr>
          </a:p>
          <a:p>
            <a:pPr eaLnBrk="1" hangingPunct="1">
              <a:lnSpc>
                <a:spcPct val="80000"/>
              </a:lnSpc>
            </a:pPr>
            <a:endParaRPr lang="en-US" altLang="x-none" sz="1300" u="sng">
              <a:ea typeface="ＭＳ Ｐゴシック" charset="-128"/>
            </a:endParaRPr>
          </a:p>
          <a:p>
            <a:pPr eaLnBrk="1" hangingPunct="1">
              <a:lnSpc>
                <a:spcPct val="80000"/>
              </a:lnSpc>
            </a:pPr>
            <a:endParaRPr lang="en-US" altLang="x-none" sz="1300" u="sng">
              <a:ea typeface="ＭＳ Ｐゴシック" charset="-128"/>
            </a:endParaRPr>
          </a:p>
          <a:p>
            <a:pPr eaLnBrk="1" hangingPunct="1">
              <a:lnSpc>
                <a:spcPct val="80000"/>
              </a:lnSpc>
            </a:pPr>
            <a:endParaRPr lang="en-US" altLang="x-none" sz="1300" u="sng">
              <a:ea typeface="ＭＳ Ｐゴシック" charset="-128"/>
            </a:endParaRPr>
          </a:p>
          <a:p>
            <a:pPr eaLnBrk="1" hangingPunct="1">
              <a:lnSpc>
                <a:spcPct val="80000"/>
              </a:lnSpc>
            </a:pPr>
            <a:r>
              <a:rPr lang="en-US" altLang="x-none" sz="1300" u="sng">
                <a:ea typeface="ＭＳ Ｐゴシック" charset="-128"/>
              </a:rPr>
              <a:t>For emerging markets</a:t>
            </a:r>
            <a:r>
              <a:rPr lang="en-US" altLang="x-none" sz="1300">
                <a:ea typeface="ＭＳ Ｐゴシック" charset="-128"/>
              </a:rPr>
              <a:t>, we will use the melded default spread approach (where default spreads are scaled up to reflect additional equity risk) to come up with the additional risk premium that we will add to the mature market premium. Thus, markets in countries with lower sovereign ratings will have higher risk premiums that 5.5%.</a:t>
            </a:r>
          </a:p>
          <a:p>
            <a:pPr marL="320675" lvl="1" indent="0" eaLnBrk="1" hangingPunct="1">
              <a:lnSpc>
                <a:spcPct val="80000"/>
              </a:lnSpc>
              <a:buFont typeface="Wingdings 2" charset="2"/>
              <a:buNone/>
            </a:pPr>
            <a:r>
              <a:rPr lang="en-US" altLang="x-none" sz="1100">
                <a:ea typeface="ＭＳ Ｐゴシック" charset="-128"/>
              </a:rPr>
              <a:t>Emerging Market ERP = 5.5% +</a:t>
            </a:r>
          </a:p>
        </p:txBody>
      </p:sp>
      <p:graphicFrame>
        <p:nvGraphicFramePr>
          <p:cNvPr id="21507" name="Object 3"/>
          <p:cNvGraphicFramePr>
            <a:graphicFrameLocks noChangeAspect="1"/>
          </p:cNvGraphicFramePr>
          <p:nvPr/>
        </p:nvGraphicFramePr>
        <p:xfrm>
          <a:off x="3124200" y="3790950"/>
          <a:ext cx="2336800" cy="381000"/>
        </p:xfrm>
        <a:graphic>
          <a:graphicData uri="http://schemas.openxmlformats.org/presentationml/2006/ole">
            <mc:AlternateContent xmlns:mc="http://schemas.openxmlformats.org/markup-compatibility/2006">
              <mc:Choice xmlns:v="urn:schemas-microsoft-com:vml" Requires="v">
                <p:oleObj spid="_x0000_s21562" name="Document" r:id="rId5" imgW="2336800" imgH="508000" progId="Word.Document.12">
                  <p:embed/>
                </p:oleObj>
              </mc:Choice>
              <mc:Fallback>
                <p:oleObj name="Document" r:id="rId5" imgW="2336800" imgH="5080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3790950"/>
                        <a:ext cx="2336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1981200" y="1885950"/>
          <a:ext cx="6197600" cy="1219200"/>
        </p:xfrm>
        <a:graphic>
          <a:graphicData uri="http://schemas.openxmlformats.org/drawingml/2006/table">
            <a:tbl>
              <a:tblPr/>
              <a:tblGrid>
                <a:gridCol w="965200"/>
                <a:gridCol w="1231900"/>
                <a:gridCol w="1384300"/>
                <a:gridCol w="1231900"/>
                <a:gridCol w="1384300"/>
              </a:tblGrid>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524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A Composite way of estimating ERP for countries</a:t>
            </a:r>
          </a:p>
        </p:txBody>
      </p:sp>
      <p:sp>
        <p:nvSpPr>
          <p:cNvPr id="99330" name="Content Placeholder 2"/>
          <p:cNvSpPr>
            <a:spLocks noGrp="1"/>
          </p:cNvSpPr>
          <p:nvPr>
            <p:ph sz="quarter" idx="1"/>
          </p:nvPr>
        </p:nvSpPr>
        <p:spPr>
          <a:xfrm>
            <a:off x="612775" y="1200150"/>
            <a:ext cx="8153400" cy="3371850"/>
          </a:xfrm>
        </p:spPr>
        <p:txBody>
          <a:bodyPr>
            <a:normAutofit fontScale="62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January 2014, my estimate for the implied premium in the US was 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
            <a:ext cx="84582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TextBox 19"/>
          <p:cNvSpPr txBox="1">
            <a:spLocks noChangeArrowheads="1"/>
          </p:cNvSpPr>
          <p:nvPr/>
        </p:nvSpPr>
        <p:spPr bwMode="auto">
          <a:xfrm>
            <a:off x="7097713" y="4659313"/>
            <a:ext cx="20494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x-none" sz="1200" i="1"/>
              <a:t>Black #: Total ERP</a:t>
            </a:r>
          </a:p>
          <a:p>
            <a:pPr eaLnBrk="1" hangingPunct="1"/>
            <a:r>
              <a:rPr lang="en-US" altLang="x-none" sz="1200" i="1"/>
              <a:t>Red #: Country risk premium</a:t>
            </a:r>
          </a:p>
          <a:p>
            <a:pPr eaLnBrk="1" hangingPunct="1"/>
            <a:r>
              <a:rPr lang="en-US" altLang="x-none" sz="1200" i="1"/>
              <a:t>AVG: GDP weighted average</a:t>
            </a:r>
          </a:p>
        </p:txBody>
      </p:sp>
      <p:sp>
        <p:nvSpPr>
          <p:cNvPr id="19" name="TextBox 18"/>
          <p:cNvSpPr txBox="1"/>
          <p:nvPr/>
        </p:nvSpPr>
        <p:spPr>
          <a:xfrm>
            <a:off x="0" y="-285750"/>
            <a:ext cx="923330" cy="2038982"/>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1771650"/>
          <a:ext cx="2336800" cy="428625"/>
        </p:xfrm>
        <a:graphic>
          <a:graphicData uri="http://schemas.openxmlformats.org/drawingml/2006/table">
            <a:tbl>
              <a:tblPr/>
              <a:tblGrid>
                <a:gridCol w="1358900"/>
                <a:gridCol w="495300"/>
                <a:gridCol w="482600"/>
              </a:tblGrid>
              <a:tr h="142875">
                <a:tc>
                  <a:txBody>
                    <a:bodyPr/>
                    <a:lstStyle/>
                    <a:p>
                      <a:pPr algn="l" fontAlgn="b"/>
                      <a:r>
                        <a:rPr lang="en-US" sz="800" b="0" i="0" u="none" strike="noStrike">
                          <a:solidFill>
                            <a:srgbClr val="000000"/>
                          </a:solidFill>
                          <a:effectLst/>
                          <a:latin typeface="Times"/>
                        </a:rPr>
                        <a:t>Canada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solidFill>
                            <a:srgbClr val="000000"/>
                          </a:solidFill>
                          <a:effectLst/>
                          <a:latin typeface="Times"/>
                        </a:rPr>
                        <a:t>5.50</a:t>
                      </a:r>
                      <a:r>
                        <a:rPr lang="en-US" sz="800" b="0" i="0" u="none" strike="noStrike" dirty="0">
                          <a:solidFill>
                            <a:srgbClr val="000000"/>
                          </a:solidFill>
                          <a:effectLst/>
                          <a:latin typeface="Times"/>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FF0000"/>
                          </a:solidFill>
                          <a:effectLst/>
                          <a:latin typeface="Times"/>
                        </a:rPr>
                        <a:t>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75">
                <a:tc>
                  <a:txBody>
                    <a:bodyPr/>
                    <a:lstStyle/>
                    <a:p>
                      <a:pPr algn="l" fontAlgn="b"/>
                      <a:r>
                        <a:rPr lang="en-US" sz="800" b="0" i="0" u="none" strike="noStrike" dirty="0">
                          <a:solidFill>
                            <a:srgbClr val="000000"/>
                          </a:solidFill>
                          <a:effectLst/>
                          <a:latin typeface="Times"/>
                        </a:rPr>
                        <a:t>United States of America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solidFill>
                            <a:srgbClr val="000000"/>
                          </a:solidFill>
                          <a:effectLst/>
                          <a:latin typeface="Times"/>
                        </a:rPr>
                        <a:t>5.50</a:t>
                      </a:r>
                      <a:r>
                        <a:rPr lang="en-US" sz="800" b="0" i="0" u="none" strike="noStrike" dirty="0">
                          <a:solidFill>
                            <a:srgbClr val="000000"/>
                          </a:solidFill>
                          <a:effectLst/>
                          <a:latin typeface="Times"/>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FF0000"/>
                          </a:solidFill>
                          <a:effectLst/>
                          <a:latin typeface="Times"/>
                        </a:rPr>
                        <a:t>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75">
                <a:tc>
                  <a:txBody>
                    <a:bodyPr/>
                    <a:lstStyle/>
                    <a:p>
                      <a:pPr algn="l" fontAlgn="b"/>
                      <a:r>
                        <a:rPr lang="en-US" sz="800" b="1" i="0" u="none" strike="noStrike">
                          <a:solidFill>
                            <a:srgbClr val="000000"/>
                          </a:solidFill>
                          <a:effectLst/>
                          <a:latin typeface="Times"/>
                        </a:rPr>
                        <a:t>North America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Times"/>
                        </a:rPr>
                        <a:t>5.50</a:t>
                      </a:r>
                      <a:r>
                        <a:rPr lang="en-US" sz="800" b="1" i="0" u="none" strike="noStrike" dirty="0">
                          <a:solidFill>
                            <a:srgbClr val="000000"/>
                          </a:solidFill>
                          <a:effectLst/>
                          <a:latin typeface="Times"/>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FF0000"/>
                          </a:solidFill>
                          <a:effectLst/>
                          <a:latin typeface="Times"/>
                        </a:rPr>
                        <a:t>0.00%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514600" y="1890713"/>
          <a:ext cx="2019300" cy="3227378"/>
        </p:xfrm>
        <a:graphic>
          <a:graphicData uri="http://schemas.openxmlformats.org/drawingml/2006/table">
            <a:tbl>
              <a:tblPr/>
              <a:tblGrid>
                <a:gridCol w="914400"/>
                <a:gridCol w="558800"/>
                <a:gridCol w="546100"/>
              </a:tblGrid>
              <a:tr h="146699">
                <a:tc>
                  <a:txBody>
                    <a:bodyPr/>
                    <a:lstStyle/>
                    <a:p>
                      <a:pPr algn="l" fontAlgn="b"/>
                      <a:r>
                        <a:rPr lang="en-US" sz="900" b="1" i="1" u="none" strike="noStrike">
                          <a:solidFill>
                            <a:srgbClr val="000000"/>
                          </a:solidFill>
                          <a:effectLst/>
                          <a:latin typeface="Calibri"/>
                        </a:rPr>
                        <a:t>Country</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1" u="none" strike="noStrike">
                          <a:solidFill>
                            <a:srgbClr val="000000"/>
                          </a:solidFill>
                          <a:effectLst/>
                          <a:latin typeface="Calibri"/>
                        </a:rPr>
                        <a:t>TRP</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1" u="none" strike="noStrike">
                          <a:solidFill>
                            <a:srgbClr val="FF0000"/>
                          </a:solidFill>
                          <a:effectLst/>
                          <a:latin typeface="Calibri"/>
                        </a:rPr>
                        <a:t>CRP</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dirty="0">
                          <a:solidFill>
                            <a:srgbClr val="000000"/>
                          </a:solidFill>
                          <a:effectLst/>
                          <a:latin typeface="Calibri"/>
                        </a:rPr>
                        <a:t>Angola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Benin</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Botswana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7.15%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1.65%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Burkina Faso</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Cameroon</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Cape Verde</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Egypt</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17.50%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Gabon</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Ghana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Kenya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Morocco</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9.63%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4.13%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Mozambique</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Namibia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Nigeria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Rwanda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Senegal</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South Africa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2.55%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Tunisia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10.23%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4.73%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Uganda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Zambia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1" i="0" u="none" strike="noStrike">
                          <a:solidFill>
                            <a:srgbClr val="000000"/>
                          </a:solidFill>
                          <a:effectLst/>
                          <a:latin typeface="Calibri"/>
                        </a:rPr>
                        <a:t>Africa</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11.22%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5.82%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171450"/>
          <a:ext cx="1892300" cy="3227378"/>
        </p:xfrm>
        <a:graphic>
          <a:graphicData uri="http://schemas.openxmlformats.org/drawingml/2006/table">
            <a:tbl>
              <a:tblPr/>
              <a:tblGrid>
                <a:gridCol w="800100"/>
                <a:gridCol w="546100"/>
                <a:gridCol w="546100"/>
              </a:tblGrid>
              <a:tr h="146699">
                <a:tc>
                  <a:txBody>
                    <a:bodyPr/>
                    <a:lstStyle/>
                    <a:p>
                      <a:pPr algn="l" fontAlgn="b"/>
                      <a:r>
                        <a:rPr lang="en-US" sz="900" b="0" i="0" u="none" strike="noStrike">
                          <a:solidFill>
                            <a:srgbClr val="000000"/>
                          </a:solidFill>
                          <a:effectLst/>
                          <a:latin typeface="Calibri"/>
                        </a:rPr>
                        <a:t>Bangladesh</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19"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Cambodia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China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6.94%</a:t>
                      </a:r>
                      <a:endParaRPr lang="en-US" sz="900" b="0" i="0" u="none" strike="noStrike" dirty="0">
                        <a:solidFill>
                          <a:srgbClr val="000000"/>
                        </a:solidFill>
                        <a:effectLst/>
                        <a:latin typeface="Calibri"/>
                      </a:endParaRP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FF0000"/>
                          </a:solidFill>
                          <a:effectLst/>
                          <a:latin typeface="Calibri"/>
                        </a:rPr>
                        <a:t>1.44%</a:t>
                      </a:r>
                      <a:endParaRPr lang="en-US" sz="900" b="0" i="0" u="none" strike="noStrike" dirty="0">
                        <a:solidFill>
                          <a:srgbClr val="FF0000"/>
                        </a:solidFill>
                        <a:effectLst/>
                        <a:latin typeface="Calibri"/>
                      </a:endParaRP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Fiji</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Hong Kong</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5.95%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0.45%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India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000000"/>
                          </a:solidFill>
                          <a:effectLst/>
                          <a:latin typeface="Calibri"/>
                        </a:rPr>
                        <a:t>9.10%</a:t>
                      </a:r>
                      <a:endParaRPr lang="en-US" sz="900" b="0" i="0" u="none" strike="noStrike" dirty="0">
                        <a:solidFill>
                          <a:srgbClr val="000000"/>
                        </a:solidFill>
                        <a:effectLst/>
                        <a:latin typeface="Calibri"/>
                      </a:endParaRP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smtClean="0">
                          <a:solidFill>
                            <a:srgbClr val="FF0000"/>
                          </a:solidFill>
                          <a:effectLst/>
                          <a:latin typeface="Calibri"/>
                        </a:rPr>
                        <a:t>3.60%</a:t>
                      </a:r>
                      <a:endParaRPr lang="en-US" sz="900" b="0" i="0" u="none" strike="noStrike" dirty="0">
                        <a:solidFill>
                          <a:srgbClr val="FF0000"/>
                        </a:solidFill>
                        <a:effectLst/>
                        <a:latin typeface="Calibri"/>
                      </a:endParaRP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Indonesia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Japan</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Korea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Macao</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Malaysia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7.45%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1.95%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Mauritius</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2.55%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Mongolia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Pakistan</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17.50%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Papua NG</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Philippines</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9.63%</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4.13%</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Singapore</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Sri Lanka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Taiwan</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Thailand</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2.55%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0" i="0" u="none" strike="noStrike">
                          <a:solidFill>
                            <a:srgbClr val="000000"/>
                          </a:solidFill>
                          <a:effectLst/>
                          <a:latin typeface="Calibri"/>
                        </a:rPr>
                        <a:t>Vietnam</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99">
                <a:tc>
                  <a:txBody>
                    <a:bodyPr/>
                    <a:lstStyle/>
                    <a:p>
                      <a:pPr algn="l" fontAlgn="b"/>
                      <a:r>
                        <a:rPr lang="en-US" sz="900" b="1" i="0" u="none" strike="noStrike">
                          <a:solidFill>
                            <a:srgbClr val="000000"/>
                          </a:solidFill>
                          <a:effectLst/>
                          <a:latin typeface="Calibri"/>
                        </a:rPr>
                        <a:t>Asia</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7.27%</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1.77%</a:t>
                      </a:r>
                    </a:p>
                  </a:txBody>
                  <a:tcPr marL="12700" marR="12700" marT="951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209800"/>
          <a:ext cx="2057400" cy="2933700"/>
        </p:xfrm>
        <a:graphic>
          <a:graphicData uri="http://schemas.openxmlformats.org/drawingml/2006/table">
            <a:tbl>
              <a:tblPr/>
              <a:tblGrid>
                <a:gridCol w="965200"/>
                <a:gridCol w="546100"/>
                <a:gridCol w="546100"/>
              </a:tblGrid>
              <a:tr h="146685">
                <a:tc>
                  <a:txBody>
                    <a:bodyPr/>
                    <a:lstStyle/>
                    <a:p>
                      <a:pPr algn="l" fontAlgn="b"/>
                      <a:r>
                        <a:rPr lang="en-US" sz="900" b="0" i="0" u="none" strike="noStrike">
                          <a:solidFill>
                            <a:srgbClr val="000000"/>
                          </a:solidFill>
                          <a:effectLst/>
                          <a:latin typeface="Calibri"/>
                        </a:rPr>
                        <a:t>Argentina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15.63%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10.13%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Belize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19.75%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14.25%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Bolivia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Brazil</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8.50%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Chile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Colombia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Costa Rica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Ecuador</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17.50%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El Salvador</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Guatemala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9.63%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4.13%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Honduras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8.25%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Mexico</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2.55%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Nicaragua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15.63%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10.13%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Panama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8.50%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Paraguay</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Peru</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8.50%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3.00%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Suriname</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Uruguay</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Venezuela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1" i="0" u="none" strike="noStrike">
                          <a:solidFill>
                            <a:srgbClr val="000000"/>
                          </a:solidFill>
                          <a:effectLst/>
                          <a:latin typeface="Calibri"/>
                        </a:rPr>
                        <a:t>Latin America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9.44%</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3.94%</a:t>
                      </a:r>
                    </a:p>
                  </a:txBody>
                  <a:tcPr marL="12700" marR="12700"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25400"/>
          <a:ext cx="2185988" cy="3394075"/>
        </p:xfrm>
        <a:graphic>
          <a:graphicData uri="http://schemas.openxmlformats.org/drawingml/2006/table">
            <a:tbl>
              <a:tblPr/>
              <a:tblGrid>
                <a:gridCol w="1175262"/>
                <a:gridCol w="505363"/>
                <a:gridCol w="505363"/>
              </a:tblGrid>
              <a:tr h="135763">
                <a:tc>
                  <a:txBody>
                    <a:bodyPr/>
                    <a:lstStyle/>
                    <a:p>
                      <a:pPr algn="l" fontAlgn="b"/>
                      <a:r>
                        <a:rPr lang="en-US" sz="800" b="0" i="0" u="none" strike="noStrike">
                          <a:solidFill>
                            <a:srgbClr val="000000"/>
                          </a:solidFill>
                          <a:effectLst/>
                          <a:latin typeface="Calibri"/>
                        </a:rPr>
                        <a:t>Albania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12.25%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6.75%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Armenia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10.23%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4.73%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Azerbaijan</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8.88%</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3.38%</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Belarus</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15.63%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10.13%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Bosnia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15.63%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10.13%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Bulgaria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8.50%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3.00%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Croatia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9.63%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4.13%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Czech Republic</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6.93%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1.43%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Estonia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6.93%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1.43%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Georgia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10.90%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5.40%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Hungary</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9.63%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4.13%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Kazakhstan</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8.50%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3.00%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Latvia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8.50%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3.00%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Lithuania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8.05%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2.55%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Macedonia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10.90%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5.40%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Moldova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15.63%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10.13%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Montenegro</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10.90%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5.40%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Poland</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7.15%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1.65%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Romania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8.88%</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3.38%</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Russia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8.05%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2.55%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Serbia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10.90%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5.40%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Slovakia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7.15%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1.65%</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Slovenia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9.63%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4.13%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0" i="0" u="none" strike="noStrike">
                          <a:solidFill>
                            <a:srgbClr val="000000"/>
                          </a:solidFill>
                          <a:effectLst/>
                          <a:latin typeface="Calibri"/>
                        </a:rPr>
                        <a:t>Ukraine</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15.63%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FF0000"/>
                          </a:solidFill>
                          <a:effectLst/>
                          <a:latin typeface="Calibri"/>
                        </a:rPr>
                        <a:t>10.13%</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5763">
                <a:tc>
                  <a:txBody>
                    <a:bodyPr/>
                    <a:lstStyle/>
                    <a:p>
                      <a:pPr algn="l" fontAlgn="b"/>
                      <a:r>
                        <a:rPr lang="en-US" sz="800" b="1" i="0" u="none" strike="noStrike">
                          <a:solidFill>
                            <a:srgbClr val="000000"/>
                          </a:solidFill>
                          <a:effectLst/>
                          <a:latin typeface="Calibri"/>
                        </a:rPr>
                        <a:t>E. Europe &amp; Russia</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a:rPr>
                        <a:t>8.60%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FF0000"/>
                          </a:solidFill>
                          <a:effectLst/>
                          <a:latin typeface="Calibri"/>
                        </a:rPr>
                        <a:t>3.10%</a:t>
                      </a:r>
                    </a:p>
                  </a:txBody>
                  <a:tcPr marL="11753" marR="11753"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3486150"/>
          <a:ext cx="2438400" cy="1466850"/>
        </p:xfrm>
        <a:graphic>
          <a:graphicData uri="http://schemas.openxmlformats.org/drawingml/2006/table">
            <a:tbl>
              <a:tblPr/>
              <a:tblGrid>
                <a:gridCol w="1422400"/>
                <a:gridCol w="546100"/>
                <a:gridCol w="469900"/>
              </a:tblGrid>
              <a:tr h="146685">
                <a:tc>
                  <a:txBody>
                    <a:bodyPr/>
                    <a:lstStyle/>
                    <a:p>
                      <a:pPr algn="l" fontAlgn="b"/>
                      <a:r>
                        <a:rPr lang="en-US" sz="900" b="0" i="0" u="none" strike="noStrike">
                          <a:solidFill>
                            <a:srgbClr val="000000"/>
                          </a:solidFill>
                          <a:effectLst/>
                          <a:latin typeface="Calibri"/>
                        </a:rPr>
                        <a:t>Bahrain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2.55%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Israel</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6.93%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1.43%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Jordan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Kuwait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Lebanon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Oman</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6.93%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1.43%</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Qatar</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Saudi Arabia</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0" i="0" u="none" strike="noStrike">
                          <a:solidFill>
                            <a:srgbClr val="000000"/>
                          </a:solidFill>
                          <a:effectLst/>
                          <a:latin typeface="Calibri"/>
                        </a:rPr>
                        <a:t>United Arab Emirates</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6.40%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0.90%</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85">
                <a:tc>
                  <a:txBody>
                    <a:bodyPr/>
                    <a:lstStyle/>
                    <a:p>
                      <a:pPr algn="l" fontAlgn="b"/>
                      <a:r>
                        <a:rPr lang="en-US" sz="900" b="1" i="0" u="none" strike="noStrike">
                          <a:solidFill>
                            <a:srgbClr val="000000"/>
                          </a:solidFill>
                          <a:effectLst/>
                          <a:latin typeface="Calibri"/>
                        </a:rPr>
                        <a:t>Middle East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6.88%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1.38%</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1760544"/>
        </p:xfrm>
        <a:graphic>
          <a:graphicData uri="http://schemas.openxmlformats.org/drawingml/2006/table">
            <a:tbl>
              <a:tblPr/>
              <a:tblGrid>
                <a:gridCol w="774700"/>
                <a:gridCol w="546100"/>
                <a:gridCol w="546100"/>
                <a:gridCol w="1117600"/>
                <a:gridCol w="546100"/>
                <a:gridCol w="469900"/>
              </a:tblGrid>
              <a:tr h="146712">
                <a:tc>
                  <a:txBody>
                    <a:bodyPr/>
                    <a:lstStyle/>
                    <a:p>
                      <a:pPr algn="l" fontAlgn="b"/>
                      <a:r>
                        <a:rPr lang="en-US" sz="900" b="0" i="0" u="none" strike="noStrike">
                          <a:solidFill>
                            <a:srgbClr val="000000"/>
                          </a:solidFill>
                          <a:effectLst/>
                          <a:latin typeface="Calibri"/>
                        </a:rPr>
                        <a:t>Andorra</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7.45%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1.95%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Liechtenstein</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Austria</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Luxembourg</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Belgium</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6.70%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1.20%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Malta</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7.45%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1.95%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Cyprus</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22.00%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16.50%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Netherlands</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Denmark</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Norway</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Finland</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Portugal</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10.90%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5.40%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France</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5.95%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0.45%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Spain</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Germany</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Sweden</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Greece</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15.63%</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10.13%</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Switzerland</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Iceland</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Turkey</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8.88%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3.38%</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Ireland</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9.63%</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4.13%</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United Kingdom</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5.95%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0.45%</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12">
                <a:tc>
                  <a:txBody>
                    <a:bodyPr/>
                    <a:lstStyle/>
                    <a:p>
                      <a:pPr algn="l" fontAlgn="b"/>
                      <a:r>
                        <a:rPr lang="en-US" sz="900" b="0" i="0" u="none" strike="noStrike">
                          <a:solidFill>
                            <a:srgbClr val="000000"/>
                          </a:solidFill>
                          <a:effectLst/>
                          <a:latin typeface="Calibri"/>
                        </a:rPr>
                        <a:t>Italy</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8.50%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3.00%</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a:solidFill>
                            <a:srgbClr val="000000"/>
                          </a:solidFill>
                          <a:effectLst/>
                          <a:latin typeface="Calibri"/>
                        </a:rPr>
                        <a:t>Western Europe</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6.72%</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1.22%</a:t>
                      </a:r>
                    </a:p>
                  </a:txBody>
                  <a:tcPr marL="12700" marR="12700" marT="95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3600450"/>
          <a:ext cx="2032000" cy="587376"/>
        </p:xfrm>
        <a:graphic>
          <a:graphicData uri="http://schemas.openxmlformats.org/drawingml/2006/table">
            <a:tbl>
              <a:tblPr/>
              <a:tblGrid>
                <a:gridCol w="1016000"/>
                <a:gridCol w="546100"/>
                <a:gridCol w="469900"/>
              </a:tblGrid>
              <a:tr h="146844">
                <a:tc>
                  <a:txBody>
                    <a:bodyPr/>
                    <a:lstStyle/>
                    <a:p>
                      <a:pPr algn="l" fontAlgn="b"/>
                      <a:r>
                        <a:rPr lang="en-US" sz="900" b="0" i="0" u="none" strike="noStrike">
                          <a:solidFill>
                            <a:srgbClr val="000000"/>
                          </a:solidFill>
                          <a:effectLst/>
                          <a:latin typeface="Calibri"/>
                        </a:rPr>
                        <a:t>Australia</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44">
                <a:tc>
                  <a:txBody>
                    <a:bodyPr/>
                    <a:lstStyle/>
                    <a:p>
                      <a:pPr algn="l" fontAlgn="b"/>
                      <a:r>
                        <a:rPr lang="en-US" sz="900" b="0" i="0" u="none" strike="noStrike">
                          <a:solidFill>
                            <a:srgbClr val="000000"/>
                          </a:solidFill>
                          <a:effectLst/>
                          <a:latin typeface="Calibri"/>
                        </a:rPr>
                        <a:t>Cook Islands</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12.25%</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6.75%</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44">
                <a:tc>
                  <a:txBody>
                    <a:bodyPr/>
                    <a:lstStyle/>
                    <a:p>
                      <a:pPr algn="l" fontAlgn="b"/>
                      <a:r>
                        <a:rPr lang="en-US" sz="900" b="0" i="0" u="none" strike="noStrike">
                          <a:solidFill>
                            <a:srgbClr val="000000"/>
                          </a:solidFill>
                          <a:effectLst/>
                          <a:latin typeface="Calibri"/>
                        </a:rPr>
                        <a:t>New Zealand</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FF0000"/>
                          </a:solidFill>
                          <a:effectLst/>
                          <a:latin typeface="Calibri"/>
                        </a:rPr>
                        <a:t>0.00%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844">
                <a:tc>
                  <a:txBody>
                    <a:bodyPr/>
                    <a:lstStyle/>
                    <a:p>
                      <a:pPr algn="l" fontAlgn="b"/>
                      <a:r>
                        <a:rPr lang="en-US" sz="900" b="1" i="0" u="none" strike="noStrike">
                          <a:solidFill>
                            <a:srgbClr val="000000"/>
                          </a:solidFill>
                          <a:effectLst/>
                          <a:latin typeface="Calibri"/>
                        </a:rPr>
                        <a:t>Australia &amp; NZ</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libri"/>
                        </a:rPr>
                        <a:t>5.00%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FF0000"/>
                          </a:solidFill>
                          <a:effectLst/>
                          <a:latin typeface="Calibri"/>
                        </a:rPr>
                        <a:t>0.00%</a:t>
                      </a:r>
                    </a:p>
                  </a:txBody>
                  <a:tcPr marL="12700" marR="12700" marT="95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838200" y="228600"/>
            <a:ext cx="8153400" cy="742950"/>
          </a:xfrm>
        </p:spPr>
        <p:txBody>
          <a:bodyPr/>
          <a:lstStyle/>
          <a:p>
            <a:pPr eaLnBrk="1" hangingPunct="1"/>
            <a:r>
              <a:rPr lang="en-US" altLang="x-none">
                <a:ea typeface="ＭＳ Ｐゴシック" charset="-128"/>
              </a:rPr>
              <a:t>Estimating ERP for Disney: November 2013</a:t>
            </a:r>
          </a:p>
        </p:txBody>
      </p:sp>
      <p:sp>
        <p:nvSpPr>
          <p:cNvPr id="27650" name="Content Placeholder 2"/>
          <p:cNvSpPr>
            <a:spLocks noGrp="1"/>
          </p:cNvSpPr>
          <p:nvPr>
            <p:ph sz="quarter" idx="1"/>
          </p:nvPr>
        </p:nvSpPr>
        <p:spPr>
          <a:xfrm flipH="1">
            <a:off x="612775" y="1200150"/>
            <a:ext cx="8153400" cy="3371850"/>
          </a:xfrm>
        </p:spPr>
        <p:txBody>
          <a:bodyPr/>
          <a:lstStyle/>
          <a:p>
            <a:pPr eaLnBrk="1" hangingPunct="1"/>
            <a:r>
              <a:rPr lang="en-US" altLang="x-none"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x-none" sz="2000">
                <a:ea typeface="ＭＳ Ｐゴシック" charset="-128"/>
              </a:rPr>
              <a:t>Operations: The more sensible practice on equity risk premium is to estimate an ERP based upon where a company operates. For Disney in 2013:</a:t>
            </a:r>
          </a:p>
        </p:txBody>
      </p:sp>
      <p:graphicFrame>
        <p:nvGraphicFramePr>
          <p:cNvPr id="3" name="Table 2"/>
          <p:cNvGraphicFramePr>
            <a:graphicFrameLocks noGrp="1"/>
          </p:cNvGraphicFramePr>
          <p:nvPr/>
        </p:nvGraphicFramePr>
        <p:xfrm>
          <a:off x="2743200" y="3638550"/>
          <a:ext cx="4889500" cy="1336530"/>
        </p:xfrm>
        <a:graphic>
          <a:graphicData uri="http://schemas.openxmlformats.org/drawingml/2006/table">
            <a:tbl>
              <a:tblPr/>
              <a:tblGrid>
                <a:gridCol w="1587500"/>
                <a:gridCol w="2222500"/>
                <a:gridCol w="1079500"/>
              </a:tblGrid>
              <a:tr h="3746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Region/ Country</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Proportion of Disney</a:t>
                      </a:r>
                      <a:r>
                        <a:rPr kumimoji="0" lang="en-US" altLang="en-US" sz="1200" b="0" i="1" u="none" strike="noStrike" cap="none" normalizeH="0" baseline="0">
                          <a:ln>
                            <a:noFill/>
                          </a:ln>
                          <a:solidFill>
                            <a:srgbClr val="000000"/>
                          </a:solidFill>
                          <a:effectLst/>
                          <a:latin typeface="Times" charset="0"/>
                          <a:ea typeface="ＭＳ Ｐゴシック" charset="-128"/>
                        </a:rPr>
                        <a:t>’</a:t>
                      </a:r>
                      <a:r>
                        <a:rPr kumimoji="0" lang="en-US" altLang="x-none" sz="1200" b="0" i="1" u="none" strike="noStrike" cap="none" normalizeH="0" baseline="0">
                          <a:ln>
                            <a:noFill/>
                          </a:ln>
                          <a:solidFill>
                            <a:srgbClr val="000000"/>
                          </a:solidFill>
                          <a:effectLst/>
                          <a:latin typeface="Times" charset="0"/>
                          <a:ea typeface="ＭＳ Ｐゴシック" charset="-128"/>
                        </a:rPr>
                        <a:t>s Revenues</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1" u="none" strike="noStrike" cap="none" normalizeH="0" baseline="0">
                          <a:ln>
                            <a:noFill/>
                          </a:ln>
                          <a:solidFill>
                            <a:srgbClr val="000000"/>
                          </a:solidFill>
                          <a:effectLst/>
                          <a:latin typeface="Times" charset="0"/>
                          <a:ea typeface="ＭＳ Ｐゴシック" charset="-128"/>
                        </a:rPr>
                        <a:t>ERP</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US&amp; Canada</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82.01%</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5.50%</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Europe</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11.64%</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6.72%</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Asia-Pacific</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6.02%</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7.27%</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Latin America</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Calibri" charset="0"/>
                          <a:ea typeface="ＭＳ Ｐゴシック" charset="-128"/>
                        </a:rPr>
                        <a:t>0.33%</a:t>
                      </a:r>
                    </a:p>
                  </a:txBody>
                  <a:tcPr marL="12700" marR="12700" marT="949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0" i="0" u="none" strike="noStrike" cap="none" normalizeH="0" baseline="0">
                          <a:ln>
                            <a:noFill/>
                          </a:ln>
                          <a:solidFill>
                            <a:srgbClr val="000000"/>
                          </a:solidFill>
                          <a:effectLst/>
                          <a:latin typeface="Times" charset="0"/>
                          <a:ea typeface="ＭＳ Ｐゴシック" charset="-128"/>
                        </a:rPr>
                        <a:t>9.44%</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2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200" b="1" i="0" u="none" strike="noStrike" cap="none" normalizeH="0" baseline="0">
                          <a:ln>
                            <a:noFill/>
                          </a:ln>
                          <a:solidFill>
                            <a:srgbClr val="000000"/>
                          </a:solidFill>
                          <a:effectLst/>
                          <a:latin typeface="Times" charset="0"/>
                          <a:ea typeface="ＭＳ Ｐゴシック" charset="-128"/>
                        </a:rPr>
                        <a:t>Disney</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1" i="0" u="none" strike="noStrike" cap="none" normalizeH="0" baseline="0">
                          <a:ln>
                            <a:noFill/>
                          </a:ln>
                          <a:solidFill>
                            <a:srgbClr val="000000"/>
                          </a:solidFill>
                          <a:effectLst/>
                          <a:latin typeface="Times" charset="0"/>
                          <a:ea typeface="ＭＳ Ｐゴシック" charset="-128"/>
                        </a:rPr>
                        <a:t>100.00%</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200" b="1" i="0" u="none" strike="noStrike" cap="none" normalizeH="0" baseline="0">
                          <a:ln>
                            <a:noFill/>
                          </a:ln>
                          <a:solidFill>
                            <a:srgbClr val="000000"/>
                          </a:solidFill>
                          <a:effectLst/>
                          <a:latin typeface="Times" charset="0"/>
                          <a:ea typeface="ＭＳ Ｐゴシック" charset="-128"/>
                        </a:rPr>
                        <a:t>5.76%</a:t>
                      </a:r>
                    </a:p>
                  </a:txBody>
                  <a:tcPr marL="12700" marR="12700" marT="94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ERP for Companies: November 2013</a:t>
            </a:r>
          </a:p>
        </p:txBody>
      </p:sp>
      <p:graphicFrame>
        <p:nvGraphicFramePr>
          <p:cNvPr id="7" name="Content Placeholder 6"/>
          <p:cNvGraphicFramePr>
            <a:graphicFrameLocks noGrp="1"/>
          </p:cNvGraphicFramePr>
          <p:nvPr>
            <p:ph sz="quarter" idx="1"/>
          </p:nvPr>
        </p:nvGraphicFramePr>
        <p:xfrm>
          <a:off x="2667000" y="1200150"/>
          <a:ext cx="3598863" cy="3460744"/>
        </p:xfrm>
        <a:graphic>
          <a:graphicData uri="http://schemas.openxmlformats.org/drawingml/2006/table">
            <a:tbl>
              <a:tblPr/>
              <a:tblGrid>
                <a:gridCol w="1176214"/>
                <a:gridCol w="1176214"/>
                <a:gridCol w="675884"/>
                <a:gridCol w="570551"/>
              </a:tblGrid>
              <a:tr h="133014">
                <a:tc>
                  <a:txBody>
                    <a:bodyPr/>
                    <a:lstStyle/>
                    <a:p>
                      <a:pPr algn="ctr" fontAlgn="ctr"/>
                      <a:r>
                        <a:rPr lang="en-US" sz="800" b="0" i="1" u="none" strike="noStrike">
                          <a:solidFill>
                            <a:srgbClr val="000000"/>
                          </a:solidFill>
                          <a:effectLst/>
                          <a:latin typeface="Times"/>
                        </a:rPr>
                        <a:t>Company</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1" u="none" strike="noStrike">
                          <a:solidFill>
                            <a:srgbClr val="000000"/>
                          </a:solidFill>
                          <a:effectLst/>
                          <a:latin typeface="Times"/>
                        </a:rPr>
                        <a:t>Region/ Country</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1" u="none" strike="noStrike">
                          <a:solidFill>
                            <a:srgbClr val="000000"/>
                          </a:solidFill>
                          <a:effectLst/>
                          <a:latin typeface="Times"/>
                        </a:rPr>
                        <a:t>Weight</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1" u="none" strike="noStrike">
                          <a:solidFill>
                            <a:srgbClr val="000000"/>
                          </a:solidFill>
                          <a:effectLst/>
                          <a:latin typeface="Times"/>
                        </a:rPr>
                        <a:t>ERP</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a:txBody>
                    <a:bodyPr/>
                    <a:lstStyle/>
                    <a:p>
                      <a:pPr algn="l" fontAlgn="ctr"/>
                      <a:r>
                        <a:rPr lang="en-US" sz="800" b="0" i="0" u="none" strike="noStrike">
                          <a:solidFill>
                            <a:srgbClr val="000000"/>
                          </a:solidFill>
                          <a:effectLst/>
                          <a:latin typeface="Times"/>
                        </a:rPr>
                        <a:t>Bookscape</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Times"/>
                        </a:rPr>
                        <a:t>United States</a:t>
                      </a:r>
                    </a:p>
                  </a:txBody>
                  <a:tcPr marL="9675" marR="9675" marT="72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5.50%</a:t>
                      </a:r>
                    </a:p>
                  </a:txBody>
                  <a:tcPr marL="9675" marR="9675" marT="72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33014">
                <a:tc rowSpan="9">
                  <a:txBody>
                    <a:bodyPr/>
                    <a:lstStyle/>
                    <a:p>
                      <a:pPr algn="l" fontAlgn="ctr"/>
                      <a:r>
                        <a:rPr lang="en-US" sz="800" b="0" i="0" u="none" strike="noStrike">
                          <a:solidFill>
                            <a:srgbClr val="000000"/>
                          </a:solidFill>
                          <a:effectLst/>
                          <a:latin typeface="Times"/>
                        </a:rPr>
                        <a:t>Vale</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Times"/>
                        </a:rPr>
                        <a:t>US &amp; Canada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4.90%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5.50%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Brazil</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16.90%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8.50%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774">
                <a:tc vMerge="1">
                  <a:txBody>
                    <a:bodyPr/>
                    <a:lstStyle/>
                    <a:p>
                      <a:endParaRPr lang="en-US"/>
                    </a:p>
                  </a:txBody>
                  <a:tcPr/>
                </a:tc>
                <a:tc>
                  <a:txBody>
                    <a:bodyPr/>
                    <a:lstStyle/>
                    <a:p>
                      <a:pPr algn="l" fontAlgn="ctr"/>
                      <a:r>
                        <a:rPr lang="en-US" sz="800" b="0" i="0" u="none" strike="noStrike">
                          <a:solidFill>
                            <a:srgbClr val="000000"/>
                          </a:solidFill>
                          <a:effectLst/>
                          <a:latin typeface="Times"/>
                        </a:rPr>
                        <a:t>Rest of Latin America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1.70%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10.09%</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China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37.00%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6.94%</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Japan</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10.30%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6.70%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Rest of Asia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8.50%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8.61%</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Europe</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17.20%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6.72%</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Rest of World</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3.50%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10.06%</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Company</a:t>
                      </a:r>
                    </a:p>
                  </a:txBody>
                  <a:tcPr marL="9675" marR="9675" marT="72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100.00%</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7.38%</a:t>
                      </a:r>
                    </a:p>
                  </a:txBody>
                  <a:tcPr marL="9675" marR="9675" marT="72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rowSpan="7">
                  <a:txBody>
                    <a:bodyPr/>
                    <a:lstStyle/>
                    <a:p>
                      <a:pPr algn="l" fontAlgn="ctr"/>
                      <a:r>
                        <a:rPr lang="en-US" sz="800" b="0" i="0" u="none" strike="noStrike">
                          <a:solidFill>
                            <a:srgbClr val="000000"/>
                          </a:solidFill>
                          <a:effectLst/>
                          <a:latin typeface="Times"/>
                        </a:rPr>
                        <a:t>Tata Motors</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Times"/>
                        </a:rPr>
                        <a:t>India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23.90%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9.10%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China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23.60%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6.94%</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UK</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11.90%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5.95%</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United States</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5.50%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Mainland Europe</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11.70%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6.85%</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Rest of World</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18.90%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6.98%</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Company</a:t>
                      </a:r>
                    </a:p>
                  </a:txBody>
                  <a:tcPr marL="9675" marR="9675" marT="72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100.00%</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7.19%</a:t>
                      </a:r>
                    </a:p>
                  </a:txBody>
                  <a:tcPr marL="9675" marR="9675" marT="72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a:txBody>
                    <a:bodyPr/>
                    <a:lstStyle/>
                    <a:p>
                      <a:pPr algn="l" fontAlgn="ctr"/>
                      <a:r>
                        <a:rPr lang="en-US" sz="800" b="0" i="0" u="none" strike="noStrike">
                          <a:solidFill>
                            <a:srgbClr val="000000"/>
                          </a:solidFill>
                          <a:effectLst/>
                          <a:latin typeface="Times"/>
                        </a:rPr>
                        <a:t>Baidu</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Times"/>
                        </a:rPr>
                        <a:t>China</a:t>
                      </a:r>
                    </a:p>
                  </a:txBody>
                  <a:tcPr marL="9675" marR="9675" marT="72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100%</a:t>
                      </a:r>
                    </a:p>
                  </a:txBody>
                  <a:tcPr marL="9675" marR="9675" marT="72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6.94%</a:t>
                      </a:r>
                    </a:p>
                  </a:txBody>
                  <a:tcPr marL="9675" marR="9675" marT="72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014">
                <a:tc rowSpan="6">
                  <a:txBody>
                    <a:bodyPr/>
                    <a:lstStyle/>
                    <a:p>
                      <a:pPr algn="l" fontAlgn="ctr"/>
                      <a:r>
                        <a:rPr lang="en-US" sz="800" b="0" i="0" u="none" strike="noStrike">
                          <a:solidFill>
                            <a:srgbClr val="000000"/>
                          </a:solidFill>
                          <a:effectLst/>
                          <a:latin typeface="Times"/>
                        </a:rPr>
                        <a:t>Deutsche Bank</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Times"/>
                        </a:rPr>
                        <a:t>Germany</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35.93%</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5.50%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North America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24.72%</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5.50%</a:t>
                      </a:r>
                    </a:p>
                  </a:txBody>
                  <a:tcPr marL="9675" marR="9675" marT="72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Rest of Europe</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28.67%</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7.02%</a:t>
                      </a:r>
                    </a:p>
                  </a:txBody>
                  <a:tcPr marL="9675" marR="9675" marT="72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014">
                <a:tc vMerge="1">
                  <a:txBody>
                    <a:bodyPr/>
                    <a:lstStyle/>
                    <a:p>
                      <a:endParaRPr lang="en-US"/>
                    </a:p>
                  </a:txBody>
                  <a:tcPr/>
                </a:tc>
                <a:tc>
                  <a:txBody>
                    <a:bodyPr/>
                    <a:lstStyle/>
                    <a:p>
                      <a:pPr algn="l" fontAlgn="ctr"/>
                      <a:r>
                        <a:rPr lang="en-US" sz="800" b="0" i="0" u="none" strike="noStrike">
                          <a:solidFill>
                            <a:srgbClr val="000000"/>
                          </a:solidFill>
                          <a:effectLst/>
                          <a:latin typeface="Times"/>
                        </a:rPr>
                        <a:t>Asia-Pacific</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10.68%</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7.27%</a:t>
                      </a:r>
                    </a:p>
                  </a:txBody>
                  <a:tcPr marL="9675" marR="9675" marT="72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7831">
                <a:tc vMerge="1">
                  <a:txBody>
                    <a:bodyPr/>
                    <a:lstStyle/>
                    <a:p>
                      <a:endParaRPr lang="en-US"/>
                    </a:p>
                  </a:txBody>
                  <a:tcPr/>
                </a:tc>
                <a:tc>
                  <a:txBody>
                    <a:bodyPr/>
                    <a:lstStyle/>
                    <a:p>
                      <a:pPr algn="l" fontAlgn="ctr"/>
                      <a:r>
                        <a:rPr lang="en-US" sz="800" b="0" i="0" u="none" strike="noStrike">
                          <a:solidFill>
                            <a:srgbClr val="000000"/>
                          </a:solidFill>
                          <a:effectLst/>
                          <a:latin typeface="Times"/>
                        </a:rPr>
                        <a:t>South America</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Times"/>
                        </a:rPr>
                        <a:t>0.00%</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9.44%</a:t>
                      </a:r>
                    </a:p>
                  </a:txBody>
                  <a:tcPr marL="9675" marR="9675" marT="72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831">
                <a:tc vMerge="1">
                  <a:txBody>
                    <a:bodyPr/>
                    <a:lstStyle/>
                    <a:p>
                      <a:endParaRPr lang="en-US"/>
                    </a:p>
                  </a:txBody>
                  <a:tcPr/>
                </a:tc>
                <a:tc>
                  <a:txBody>
                    <a:bodyPr/>
                    <a:lstStyle/>
                    <a:p>
                      <a:pPr algn="l" fontAlgn="ctr"/>
                      <a:r>
                        <a:rPr lang="en-US" sz="800" b="0" i="0" u="none" strike="noStrike">
                          <a:solidFill>
                            <a:srgbClr val="000000"/>
                          </a:solidFill>
                          <a:effectLst/>
                          <a:latin typeface="Times"/>
                        </a:rPr>
                        <a:t>Company</a:t>
                      </a:r>
                    </a:p>
                  </a:txBody>
                  <a:tcPr marL="9675" marR="9675" marT="7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a:rPr>
                        <a:t>100.00%</a:t>
                      </a:r>
                    </a:p>
                  </a:txBody>
                  <a:tcPr marL="9675" marR="9675" marT="72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6.12%</a:t>
                      </a:r>
                    </a:p>
                  </a:txBody>
                  <a:tcPr marL="9675" marR="9675" marT="725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9836" name="TextBox 1"/>
          <p:cNvSpPr txBox="1">
            <a:spLocks noChangeArrowheads="1"/>
          </p:cNvSpPr>
          <p:nvPr/>
        </p:nvSpPr>
        <p:spPr bwMode="auto">
          <a:xfrm>
            <a:off x="762000" y="21717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In November 2013, the mature market premium used was 5.5%</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Anatomy of a Crisis: Implied ERP from September 12, 2008 to January 1, 2009</a:t>
            </a:r>
          </a:p>
        </p:txBody>
      </p:sp>
      <p:pic>
        <p:nvPicPr>
          <p:cNvPr id="3174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32329" r="-32329"/>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dirty="0">
                <a:ea typeface="ＭＳ Ｐゴシック" charset="-128"/>
              </a:rPr>
              <a:t>An Updated Equity Risk Premium: January </a:t>
            </a:r>
            <a:r>
              <a:rPr lang="en-US" altLang="x-none" dirty="0" smtClean="0">
                <a:ea typeface="ＭＳ Ｐゴシック" charset="-128"/>
              </a:rPr>
              <a:t>2017 </a:t>
            </a:r>
            <a:endParaRPr lang="en-US" altLang="x-none" dirty="0">
              <a:ea typeface="ＭＳ Ｐゴシック" charset="-128"/>
            </a:endParaRPr>
          </a:p>
        </p:txBody>
      </p:sp>
      <p:pic>
        <p:nvPicPr>
          <p:cNvPr id="5" name="Content Placeholder 6"/>
          <p:cNvPicPr>
            <a:picLocks noGrp="1" noChangeAspect="1"/>
          </p:cNvPicPr>
          <p:nvPr>
            <p:ph sz="quarter" idx="1"/>
          </p:nvPr>
        </p:nvPicPr>
        <p:blipFill>
          <a:blip r:embed="rId3"/>
          <a:stretch>
            <a:fillRect/>
          </a:stretch>
        </p:blipFill>
        <p:spPr>
          <a:xfrm>
            <a:off x="1550453" y="1200150"/>
            <a:ext cx="6278043" cy="33718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dirty="0">
                <a:ea typeface="ＭＳ Ｐゴシック" charset="-128"/>
              </a:rPr>
              <a:t>Implied Premiums in the US: </a:t>
            </a:r>
            <a:r>
              <a:rPr lang="en-US" altLang="x-none" dirty="0" smtClean="0">
                <a:ea typeface="ＭＳ Ｐゴシック" charset="-128"/>
              </a:rPr>
              <a:t>1960-2016</a:t>
            </a:r>
            <a:endParaRPr lang="en-US" altLang="x-none" dirty="0">
              <a:ea typeface="ＭＳ Ｐゴシック" charset="-128"/>
            </a:endParaRPr>
          </a:p>
        </p:txBody>
      </p:sp>
      <p:graphicFrame>
        <p:nvGraphicFramePr>
          <p:cNvPr id="6" name="Content Placeholder 6"/>
          <p:cNvGraphicFramePr>
            <a:graphicFrameLocks noGrp="1"/>
          </p:cNvGraphicFramePr>
          <p:nvPr>
            <p:ph sz="quarter" idx="1"/>
            <p:extLst/>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
            <a:ext cx="84582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TextBox 19"/>
          <p:cNvSpPr txBox="1">
            <a:spLocks noChangeArrowheads="1"/>
          </p:cNvSpPr>
          <p:nvPr/>
        </p:nvSpPr>
        <p:spPr bwMode="auto">
          <a:xfrm>
            <a:off x="7078663" y="4486275"/>
            <a:ext cx="2047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x-none" sz="1200" i="1"/>
              <a:t>Black #: Total ERP</a:t>
            </a:r>
          </a:p>
          <a:p>
            <a:pPr eaLnBrk="1" hangingPunct="1"/>
            <a:r>
              <a:rPr lang="en-US" altLang="x-none" sz="1200" i="1"/>
              <a:t>Red #: Country risk premium</a:t>
            </a:r>
          </a:p>
          <a:p>
            <a:pPr eaLnBrk="1" hangingPunct="1"/>
            <a:r>
              <a:rPr lang="en-US" altLang="x-none" sz="1200" i="1"/>
              <a:t>AVG: GDP weighted average</a:t>
            </a:r>
          </a:p>
        </p:txBody>
      </p:sp>
      <p:sp>
        <p:nvSpPr>
          <p:cNvPr id="19" name="TextBox 18"/>
          <p:cNvSpPr txBox="1"/>
          <p:nvPr/>
        </p:nvSpPr>
        <p:spPr>
          <a:xfrm>
            <a:off x="457199" y="-33572"/>
            <a:ext cx="553998" cy="2452922"/>
          </a:xfrm>
          <a:prstGeom prst="rect">
            <a:avLst/>
          </a:prstGeom>
          <a:noFill/>
        </p:spPr>
        <p:txBody>
          <a:bodyPr vert="vert270" wrap="square">
            <a:spAutoFit/>
          </a:bodyPr>
          <a:lstStyle/>
          <a:p>
            <a:pPr>
              <a:defRPr/>
            </a:pPr>
            <a:r>
              <a:rPr lang="en-US" dirty="0">
                <a:ea typeface="ＭＳ Ｐゴシック" charset="0"/>
                <a:cs typeface="ＭＳ Ｐゴシック" charset="0"/>
              </a:rPr>
              <a:t>ERP : Jan </a:t>
            </a:r>
            <a:r>
              <a:rPr lang="en-US" dirty="0" smtClean="0">
                <a:ea typeface="ＭＳ Ｐゴシック" charset="0"/>
                <a:cs typeface="ＭＳ Ｐゴシック" charset="0"/>
              </a:rPr>
              <a:t>2017</a:t>
            </a:r>
            <a:endParaRPr lang="en-US" dirty="0">
              <a:ea typeface="ＭＳ Ｐゴシック" charset="0"/>
              <a:cs typeface="ＭＳ Ｐゴシック" charset="0"/>
            </a:endParaRPr>
          </a:p>
        </p:txBody>
      </p:sp>
      <p:pic>
        <p:nvPicPr>
          <p:cNvPr id="13" name="Picture 12"/>
          <p:cNvPicPr>
            <a:picLocks noChangeAspect="1"/>
          </p:cNvPicPr>
          <p:nvPr/>
        </p:nvPicPr>
        <p:blipFill>
          <a:blip r:embed="rId4"/>
          <a:stretch>
            <a:fillRect/>
          </a:stretch>
        </p:blipFill>
        <p:spPr>
          <a:xfrm>
            <a:off x="7315200" y="3986101"/>
            <a:ext cx="1213631" cy="481013"/>
          </a:xfrm>
          <a:prstGeom prst="rect">
            <a:avLst/>
          </a:prstGeom>
        </p:spPr>
      </p:pic>
      <p:pic>
        <p:nvPicPr>
          <p:cNvPr id="16" name="Picture 15"/>
          <p:cNvPicPr>
            <a:picLocks noChangeAspect="1"/>
          </p:cNvPicPr>
          <p:nvPr/>
        </p:nvPicPr>
        <p:blipFill>
          <a:blip r:embed="rId5"/>
          <a:stretch>
            <a:fillRect/>
          </a:stretch>
        </p:blipFill>
        <p:spPr>
          <a:xfrm>
            <a:off x="6408231" y="1541794"/>
            <a:ext cx="1226095" cy="2326943"/>
          </a:xfrm>
          <a:prstGeom prst="rect">
            <a:avLst/>
          </a:prstGeom>
        </p:spPr>
      </p:pic>
      <p:pic>
        <p:nvPicPr>
          <p:cNvPr id="17" name="Picture 16"/>
          <p:cNvPicPr>
            <a:picLocks noChangeAspect="1"/>
          </p:cNvPicPr>
          <p:nvPr/>
        </p:nvPicPr>
        <p:blipFill>
          <a:blip r:embed="rId6"/>
          <a:stretch>
            <a:fillRect/>
          </a:stretch>
        </p:blipFill>
        <p:spPr>
          <a:xfrm>
            <a:off x="7078662" y="205326"/>
            <a:ext cx="1940667" cy="1218016"/>
          </a:xfrm>
          <a:prstGeom prst="rect">
            <a:avLst/>
          </a:prstGeom>
        </p:spPr>
      </p:pic>
      <p:pic>
        <p:nvPicPr>
          <p:cNvPr id="18" name="Picture 17"/>
          <p:cNvPicPr>
            <a:picLocks noChangeAspect="1"/>
          </p:cNvPicPr>
          <p:nvPr/>
        </p:nvPicPr>
        <p:blipFill>
          <a:blip r:embed="rId7"/>
          <a:stretch>
            <a:fillRect/>
          </a:stretch>
        </p:blipFill>
        <p:spPr>
          <a:xfrm>
            <a:off x="5181600" y="222250"/>
            <a:ext cx="1055415" cy="2651254"/>
          </a:xfrm>
          <a:prstGeom prst="rect">
            <a:avLst/>
          </a:prstGeom>
        </p:spPr>
      </p:pic>
      <p:pic>
        <p:nvPicPr>
          <p:cNvPr id="21" name="Picture 20"/>
          <p:cNvPicPr>
            <a:picLocks noChangeAspect="1"/>
          </p:cNvPicPr>
          <p:nvPr/>
        </p:nvPicPr>
        <p:blipFill>
          <a:blip r:embed="rId8"/>
          <a:stretch>
            <a:fillRect/>
          </a:stretch>
        </p:blipFill>
        <p:spPr>
          <a:xfrm>
            <a:off x="4279567" y="2982339"/>
            <a:ext cx="1223507" cy="1360176"/>
          </a:xfrm>
          <a:prstGeom prst="rect">
            <a:avLst/>
          </a:prstGeom>
        </p:spPr>
      </p:pic>
      <p:pic>
        <p:nvPicPr>
          <p:cNvPr id="22" name="Picture 21"/>
          <p:cNvPicPr>
            <a:picLocks noChangeAspect="1"/>
          </p:cNvPicPr>
          <p:nvPr/>
        </p:nvPicPr>
        <p:blipFill>
          <a:blip r:embed="rId9"/>
          <a:stretch>
            <a:fillRect/>
          </a:stretch>
        </p:blipFill>
        <p:spPr>
          <a:xfrm>
            <a:off x="2515661" y="92028"/>
            <a:ext cx="2388106" cy="1738912"/>
          </a:xfrm>
          <a:prstGeom prst="rect">
            <a:avLst/>
          </a:prstGeom>
        </p:spPr>
      </p:pic>
      <p:pic>
        <p:nvPicPr>
          <p:cNvPr id="23" name="Picture 22"/>
          <p:cNvPicPr>
            <a:picLocks noChangeAspect="1"/>
          </p:cNvPicPr>
          <p:nvPr/>
        </p:nvPicPr>
        <p:blipFill>
          <a:blip r:embed="rId10"/>
          <a:stretch>
            <a:fillRect/>
          </a:stretch>
        </p:blipFill>
        <p:spPr>
          <a:xfrm>
            <a:off x="1485900" y="1867383"/>
            <a:ext cx="1115678" cy="339554"/>
          </a:xfrm>
          <a:prstGeom prst="rect">
            <a:avLst/>
          </a:prstGeom>
        </p:spPr>
      </p:pic>
      <p:pic>
        <p:nvPicPr>
          <p:cNvPr id="24" name="Picture 23"/>
          <p:cNvPicPr>
            <a:picLocks noChangeAspect="1"/>
          </p:cNvPicPr>
          <p:nvPr/>
        </p:nvPicPr>
        <p:blipFill>
          <a:blip r:embed="rId11"/>
          <a:stretch>
            <a:fillRect/>
          </a:stretch>
        </p:blipFill>
        <p:spPr>
          <a:xfrm>
            <a:off x="2500740" y="2279824"/>
            <a:ext cx="1071750" cy="2072480"/>
          </a:xfrm>
          <a:prstGeom prst="rect">
            <a:avLst/>
          </a:prstGeom>
        </p:spPr>
      </p:pic>
      <p:pic>
        <p:nvPicPr>
          <p:cNvPr id="25" name="Picture 24"/>
          <p:cNvPicPr>
            <a:picLocks noChangeAspect="1"/>
          </p:cNvPicPr>
          <p:nvPr/>
        </p:nvPicPr>
        <p:blipFill>
          <a:blip r:embed="rId12"/>
          <a:stretch>
            <a:fillRect/>
          </a:stretch>
        </p:blipFill>
        <p:spPr>
          <a:xfrm>
            <a:off x="1049297" y="2725220"/>
            <a:ext cx="1156097" cy="11839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latin typeface="Wingdings" charset="0"/>
                <a:cs typeface="Wingdings" charset="0"/>
              </a:rPr>
              <a:t>6</a:t>
            </a:r>
            <a:r>
              <a:rPr lang="en-US" dirty="0"/>
              <a:t> Application Test: Estimating a Market Risk Premium</a:t>
            </a:r>
          </a:p>
        </p:txBody>
      </p:sp>
      <p:sp>
        <p:nvSpPr>
          <p:cNvPr id="118786" name="Rectangle 3"/>
          <p:cNvSpPr>
            <a:spLocks noGrp="1" noChangeArrowheads="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r>
              <a:rPr lang="en-US" dirty="0" smtClean="0"/>
              <a:t>.</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D486B30C-5ACD-2B48-959A-EF34F3ED0854}" type="slidenum">
              <a:rPr lang="en-US" altLang="x-none" sz="1400">
                <a:solidFill>
                  <a:schemeClr val="tx2"/>
                </a:solidFill>
              </a:rPr>
              <a:pPr>
                <a:lnSpc>
                  <a:spcPct val="90000"/>
                </a:lnSpc>
              </a:pPr>
              <a:t>14</a:t>
            </a:fld>
            <a:endParaRPr lang="en-US" altLang="x-none" sz="1400">
              <a:solidFill>
                <a:schemeClr val="tx2"/>
              </a:solidFill>
            </a:endParaRPr>
          </a:p>
        </p:txBody>
      </p:sp>
      <p:pic>
        <p:nvPicPr>
          <p:cNvPr id="4198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a:solidFill>
                  <a:schemeClr val="lt1"/>
                </a:solidFill>
                <a:latin typeface="+mn-lt"/>
                <a:ea typeface="+mn-ea"/>
              </a:rPr>
              <a:t>Chapter </a:t>
            </a:r>
            <a:r>
              <a:rPr lang="en-US" dirty="0">
                <a:solidFill>
                  <a:schemeClr val="lt1"/>
                </a:solidFill>
                <a:latin typeface="+mn-lt"/>
                <a:ea typeface="+mn-ea"/>
              </a:rPr>
              <a:t>4</a:t>
            </a:r>
          </a:p>
        </p:txBody>
      </p:sp>
      <p:sp>
        <p:nvSpPr>
          <p:cNvPr id="6" name="Line Callout 1 5"/>
          <p:cNvSpPr>
            <a:spLocks/>
          </p:cNvSpPr>
          <p:nvPr/>
        </p:nvSpPr>
        <p:spPr bwMode="auto">
          <a:xfrm>
            <a:off x="381000" y="209550"/>
            <a:ext cx="1981200" cy="23622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ERP for your company (based on exposure)</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27161</TotalTime>
  <Pages>13</Pages>
  <Words>2402</Words>
  <Application>Microsoft Macintosh PowerPoint</Application>
  <PresentationFormat>On-screen Show (16:9)</PresentationFormat>
  <Paragraphs>595</Paragraphs>
  <Slides>14</Slides>
  <Notes>12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4" baseType="lpstr">
      <vt:lpstr>Times</vt:lpstr>
      <vt:lpstr>ＭＳ Ｐゴシック</vt:lpstr>
      <vt:lpstr>Arial</vt:lpstr>
      <vt:lpstr>Calibri</vt:lpstr>
      <vt:lpstr>Wingdings</vt:lpstr>
      <vt:lpstr>Wingdings 2</vt:lpstr>
      <vt:lpstr>Geneva</vt:lpstr>
      <vt:lpstr>Helvetica</vt:lpstr>
      <vt:lpstr>WebcastSimple</vt:lpstr>
      <vt:lpstr>Microsoft Word Document</vt:lpstr>
      <vt:lpstr>Hurdle rates IV: Implied ERP, country risk &amp; company risk</vt:lpstr>
      <vt:lpstr>PowerPoint Presentation</vt:lpstr>
      <vt:lpstr>Implied ERP in November 2013: Watch what I pay, not what I say..</vt:lpstr>
      <vt:lpstr>The bottom line on Equity Risk Premiums in November 2013</vt:lpstr>
      <vt:lpstr>A Composite way of estimating ERP for countries</vt:lpstr>
      <vt:lpstr>PowerPoint Presentation</vt:lpstr>
      <vt:lpstr>Estimating ERP for Disney: November 2013</vt:lpstr>
      <vt:lpstr>ERP for Companies: November 2013</vt:lpstr>
      <vt:lpstr>The Anatomy of a Crisis: Implied ERP from September 12, 2008 to January 1, 2009</vt:lpstr>
      <vt:lpstr>An Updated Equity Risk Premium: January 2017 </vt:lpstr>
      <vt:lpstr>Implied Premiums in the US: 1960-2016</vt:lpstr>
      <vt:lpstr>PowerPoint Presentation</vt:lpstr>
      <vt:lpstr>6 Application Test: Estimating a Market Risk Premium</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340</cp:revision>
  <cp:lastPrinted>2014-01-24T14:30:54Z</cp:lastPrinted>
  <dcterms:created xsi:type="dcterms:W3CDTF">2010-01-13T22:41:50Z</dcterms:created>
  <dcterms:modified xsi:type="dcterms:W3CDTF">2017-05-22T07:03:43Z</dcterms:modified>
</cp:coreProperties>
</file>