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57" r:id="rId1"/>
  </p:sldMasterIdLst>
  <p:notesMasterIdLst>
    <p:notesMasterId r:id="rId19"/>
  </p:notesMasterIdLst>
  <p:handoutMasterIdLst>
    <p:handoutMasterId r:id="rId20"/>
  </p:handoutMasterIdLst>
  <p:sldIdLst>
    <p:sldId id="256" r:id="rId2"/>
    <p:sldId id="423" r:id="rId3"/>
    <p:sldId id="398" r:id="rId4"/>
    <p:sldId id="399" r:id="rId5"/>
    <p:sldId id="401" r:id="rId6"/>
    <p:sldId id="402" r:id="rId7"/>
    <p:sldId id="403" r:id="rId8"/>
    <p:sldId id="405" r:id="rId9"/>
    <p:sldId id="408" r:id="rId10"/>
    <p:sldId id="409" r:id="rId11"/>
    <p:sldId id="410" r:id="rId12"/>
    <p:sldId id="412" r:id="rId13"/>
    <p:sldId id="413" r:id="rId14"/>
    <p:sldId id="414" r:id="rId15"/>
    <p:sldId id="415" r:id="rId16"/>
    <p:sldId id="416" r:id="rId17"/>
    <p:sldId id="425" r:id="rId18"/>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sldImg"/>
          </p:nvPr>
        </p:nvSpPr>
        <p:spPr>
          <a:solidFill>
            <a:srgbClr val="FFFFFF"/>
          </a:solidFill>
          <a:ln/>
        </p:spPr>
      </p:sp>
      <p:sp>
        <p:nvSpPr>
          <p:cNvPr id="2048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Betas reflect not just the volatility of the underlying investment but also how it moves with the market:</a:t>
            </a:r>
          </a:p>
          <a:p>
            <a:r>
              <a:rPr lang="en-US" altLang="x-none">
                <a:latin typeface="Times" charset="0"/>
                <a:ea typeface="ＭＳ Ｐゴシック" charset="-128"/>
              </a:rPr>
              <a:t>Beta (Slope) = Correlation</a:t>
            </a:r>
            <a:r>
              <a:rPr lang="en-US" altLang="x-none" baseline="-25000">
                <a:latin typeface="Times" charset="0"/>
                <a:ea typeface="ＭＳ Ｐゴシック" charset="-128"/>
              </a:rPr>
              <a:t>jm</a:t>
            </a:r>
            <a:r>
              <a:rPr lang="en-US" altLang="x-none">
                <a:latin typeface="Times" charset="0"/>
                <a:ea typeface="ＭＳ Ｐゴシック" charset="-128"/>
              </a:rPr>
              <a:t> (</a:t>
            </a:r>
            <a:r>
              <a:rPr lang="en-US" altLang="x-none">
                <a:latin typeface="Symbol" charset="2"/>
                <a:ea typeface="ＭＳ Ｐゴシック" charset="-128"/>
              </a:rPr>
              <a:t>s</a:t>
            </a:r>
            <a:r>
              <a:rPr lang="en-US" altLang="x-none" baseline="-25000">
                <a:latin typeface="Times" charset="0"/>
                <a:ea typeface="ＭＳ Ｐゴシック" charset="-128"/>
              </a:rPr>
              <a:t>j / </a:t>
            </a:r>
            <a:r>
              <a:rPr lang="en-US" altLang="x-none">
                <a:latin typeface="Symbol" charset="2"/>
                <a:ea typeface="ＭＳ Ｐゴシック" charset="-128"/>
              </a:rPr>
              <a:t>s</a:t>
            </a:r>
            <a:r>
              <a:rPr lang="en-US" altLang="x-none" baseline="-25000">
                <a:latin typeface="Times" charset="0"/>
                <a:ea typeface="ＭＳ Ｐゴシック" charset="-128"/>
              </a:rPr>
              <a:t>m</a:t>
            </a:r>
            <a:r>
              <a:rPr lang="en-US" altLang="x-none">
                <a:latin typeface="Times" charset="0"/>
                <a:ea typeface="ＭＳ Ｐゴシック" charset="-128"/>
              </a:rPr>
              <a:t>)</a:t>
            </a:r>
          </a:p>
          <a:p>
            <a:r>
              <a:rPr lang="en-US" altLang="x-none">
                <a:latin typeface="Times" charset="0"/>
                <a:ea typeface="ＭＳ Ｐゴシック" charset="-128"/>
              </a:rPr>
              <a:t>Note that </a:t>
            </a:r>
            <a:r>
              <a:rPr lang="en-US" altLang="x-none">
                <a:latin typeface="Symbol" charset="2"/>
                <a:ea typeface="ＭＳ Ｐゴシック" charset="-128"/>
              </a:rPr>
              <a:t>s</a:t>
            </a:r>
            <a:r>
              <a:rPr lang="en-US" altLang="x-none" baseline="-25000">
                <a:latin typeface="Times" charset="0"/>
                <a:ea typeface="ＭＳ Ｐゴシック" charset="-128"/>
              </a:rPr>
              <a:t>j </a:t>
            </a:r>
            <a:r>
              <a:rPr lang="en-US" altLang="x-none">
                <a:latin typeface="Times" charset="0"/>
                <a:ea typeface="ＭＳ Ｐゴシック" charset="-128"/>
              </a:rPr>
              <a:t> can be high but beta can be low (because the asset is not very highly correlated with the market)</a:t>
            </a:r>
          </a:p>
          <a:p>
            <a:r>
              <a:rPr lang="en-US" altLang="x-none">
                <a:latin typeface="Times" charset="0"/>
                <a:ea typeface="ＭＳ Ｐゴシック" charset="-128"/>
              </a:rPr>
              <a:t>Key point: Betas may be estimated from regressions but they should never be considered purely statistical numbers. They convey economic weight - they measure the risk added on by an asset to a diversified portfolio.</a:t>
            </a:r>
          </a:p>
          <a:p>
            <a:endParaRPr lang="en-US" altLang="x-none" baseline="-25000">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ph type="sldImg"/>
          </p:nvPr>
        </p:nvSpPr>
        <p:spPr>
          <a:solidFill>
            <a:srgbClr val="FFFFFF"/>
          </a:solidFill>
          <a:ln/>
        </p:spPr>
      </p:sp>
      <p:sp>
        <p:nvSpPr>
          <p:cNvPr id="2253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Economic intuition:</a:t>
            </a:r>
          </a:p>
          <a:p>
            <a:r>
              <a:rPr lang="en-US" altLang="x-none">
                <a:latin typeface="Times" charset="0"/>
                <a:ea typeface="ＭＳ Ｐゴシック" charset="-128"/>
              </a:rPr>
              <a:t>Think of Riskfree rate (1- Beta) as the return your stock should make in a period when the market is flat (market return is zero)</a:t>
            </a:r>
          </a:p>
          <a:p>
            <a:r>
              <a:rPr lang="en-US" altLang="x-none">
                <a:latin typeface="Times" charset="0"/>
                <a:ea typeface="ＭＳ Ｐゴシック" charset="-128"/>
              </a:rPr>
              <a:t>The interpcet is what your stock actually made in a month in which the market was flat. </a:t>
            </a:r>
          </a:p>
          <a:p>
            <a:r>
              <a:rPr lang="en-US" altLang="x-none">
                <a:latin typeface="Times" charset="0"/>
                <a:ea typeface="ＭＳ Ｐゴシック" charset="-128"/>
              </a:rPr>
              <a:t>The difference measures whether your stock under or over performed the market index over the period. It is called Jensen</a:t>
            </a:r>
            <a:r>
              <a:rPr lang="ja-JP" altLang="en-US">
                <a:latin typeface="Times" charset="0"/>
                <a:ea typeface="ＭＳ Ｐゴシック" charset="-128"/>
              </a:rPr>
              <a:t>’</a:t>
            </a:r>
            <a:r>
              <a:rPr lang="en-US" altLang="ja-JP">
                <a:latin typeface="Times" charset="0"/>
                <a:ea typeface="ＭＳ Ｐゴシック" charset="-128"/>
              </a:rPr>
              <a:t>s alpha (Michael Jensen used the measure to evaluate mutual fund performance in 1968).</a:t>
            </a:r>
          </a:p>
          <a:p>
            <a:r>
              <a:rPr lang="en-US" altLang="x-none">
                <a:latin typeface="Times" charset="0"/>
                <a:ea typeface="ＭＳ Ｐゴシック" charset="-128"/>
              </a:rPr>
              <a:t>Jensen</a:t>
            </a:r>
            <a:r>
              <a:rPr lang="ja-JP" altLang="en-US">
                <a:latin typeface="Times" charset="0"/>
                <a:ea typeface="ＭＳ Ｐゴシック" charset="-128"/>
              </a:rPr>
              <a:t>’</a:t>
            </a:r>
            <a:r>
              <a:rPr lang="en-US" altLang="ja-JP">
                <a:latin typeface="Times" charset="0"/>
                <a:ea typeface="ＭＳ Ｐゴシック" charset="-128"/>
              </a:rPr>
              <a:t>s alpha can also be computed by estimating the expected return during the period of the regression, using the actual return on the market during the period, the riskfree rate during the period and the estimated beta, and then comparing it to the actual return over the period.</a:t>
            </a:r>
          </a:p>
          <a:p>
            <a:r>
              <a:rPr lang="en-US" altLang="x-none">
                <a:latin typeface="Times" charset="0"/>
                <a:ea typeface="ＭＳ Ｐゴシック" charset="-128"/>
              </a:rPr>
              <a:t>Algebraically, you should get the same answer.</a:t>
            </a:r>
          </a:p>
          <a:p>
            <a:r>
              <a:rPr lang="en-US" altLang="x-none">
                <a:latin typeface="Times" charset="0"/>
                <a:ea typeface="ＭＳ Ｐゴシック" charset="-128"/>
              </a:rPr>
              <a:t>In some cases, the regression is run using excess returns over the risk free rate on both sides - excess return for the stock on the left hand side and excess returns for the market on the right hand side. In that case, the intercept is itself Jensen</a:t>
            </a:r>
            <a:r>
              <a:rPr lang="ja-JP" altLang="en-US">
                <a:latin typeface="Times" charset="0"/>
                <a:ea typeface="ＭＳ Ｐゴシック" charset="-128"/>
              </a:rPr>
              <a:t>’</a:t>
            </a:r>
            <a:r>
              <a:rPr lang="en-US" altLang="ja-JP">
                <a:latin typeface="Times" charset="0"/>
                <a:ea typeface="ＭＳ Ｐゴシック" charset="-128"/>
              </a:rPr>
              <a:t>s alpha.</a:t>
            </a:r>
          </a:p>
          <a:p>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the number of subjective judgments that have to be made. The estimated beta is going to be affected by all these judgments. On each one, there are trade offs to be made, which may explain why different services make different choices.</a:t>
            </a:r>
          </a:p>
          <a:p>
            <a:r>
              <a:rPr lang="en-US" altLang="x-none">
                <a:latin typeface="Times" charset="0"/>
                <a:ea typeface="ＭＳ Ｐゴシック" charset="-128"/>
              </a:rPr>
              <a:t>My personal biases are to</a:t>
            </a:r>
          </a:p>
          <a:p>
            <a:pPr lvl="1"/>
            <a:r>
              <a:rPr lang="en-US" altLang="x-none">
                <a:latin typeface="Times" charset="0"/>
                <a:ea typeface="ＭＳ Ｐゴシック" charset="-128"/>
              </a:rPr>
              <a:t>Use five years of data (because I use monthly data)</a:t>
            </a:r>
          </a:p>
          <a:p>
            <a:pPr lvl="1"/>
            <a:r>
              <a:rPr lang="en-US" altLang="x-none">
                <a:latin typeface="Times" charset="0"/>
                <a:ea typeface="ＭＳ Ｐゴシック" charset="-128"/>
              </a:rPr>
              <a:t>Use monthly returns (to avoid non-trading problems)</a:t>
            </a:r>
          </a:p>
          <a:p>
            <a:pPr lvl="1"/>
            <a:r>
              <a:rPr lang="en-US" altLang="x-none">
                <a:latin typeface="Times" charset="0"/>
                <a:ea typeface="ＭＳ Ｐゴシック" charset="-128"/>
              </a:rPr>
              <a:t>Use returns with dividends</a:t>
            </a:r>
          </a:p>
          <a:p>
            <a:pPr lvl="1"/>
            <a:r>
              <a:rPr lang="en-US" altLang="x-none">
                <a:latin typeface="Times" charset="0"/>
                <a:ea typeface="ＭＳ Ｐゴシック" charset="-128"/>
              </a:rPr>
              <a:t>Use an index that is </a:t>
            </a:r>
            <a:r>
              <a:rPr lang="en-US" altLang="x-none" u="sng">
                <a:latin typeface="Times" charset="0"/>
                <a:ea typeface="ＭＳ Ｐゴシック" charset="-128"/>
              </a:rPr>
              <a:t>broad, market weighted and with a long history</a:t>
            </a:r>
            <a:r>
              <a:rPr lang="en-US" altLang="x-none">
                <a:latin typeface="Times" charset="0"/>
                <a:ea typeface="ＭＳ Ｐゴシック" charset="-128"/>
              </a:rPr>
              <a:t> (I use the S&amp;P 500. The NYSE composite is not market weighted, and the Wilshire 5000 has both non-trading and measurement issues that have not been resolved.) You want to get as close the mythical market portfolio as you can get…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Reports parameters used. Returns in each month include dividends, if any, in that month. For most dividend paying U.S. stocks, there will be four months in the year where there are dividends and eight months without dividends. (Will the returns in those months be better? Not if you factor in what happens to stock prices on ex dividend days)</a:t>
            </a:r>
          </a:p>
        </p:txBody>
      </p:sp>
      <p:sp>
        <p:nvSpPr>
          <p:cNvPr id="26626" name="Rectangle 3"/>
          <p:cNvSpPr>
            <a:spLocks noChangeArrowheads="1"/>
          </p:cNvSpPr>
          <p:nvPr>
            <p:ph type="sldImg"/>
          </p:nvPr>
        </p:nvSpPr>
        <p:spPr>
          <a:ln cap="fla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has both the scatter plot and the regression line. Note the there is substantial error in the regression. A statistician looking at this regression would view this as evidence that it was not a good regression. A financial economist looking the same regression sees it as a reflection of the reality that most of the risk in a given investment or stock is firm-specific.</a:t>
            </a:r>
          </a:p>
          <a:p>
            <a:endParaRPr lang="en-US" altLang="x-none">
              <a:latin typeface="Times" charset="0"/>
              <a:ea typeface="ＭＳ Ｐゴシック" charset="-128"/>
            </a:endParaRPr>
          </a:p>
        </p:txBody>
      </p:sp>
      <p:sp>
        <p:nvSpPr>
          <p:cNvPr id="28674" name="Rectangle 3"/>
          <p:cNvSpPr>
            <a:spLocks noChangeArrowheads="1"/>
          </p:cNvSpPr>
          <p:nvPr>
            <p:ph type="sldImg"/>
          </p:nvPr>
        </p:nvSpPr>
        <p:spPr>
          <a:ln cap="fla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ph type="sldImg"/>
          </p:nvPr>
        </p:nvSpPr>
        <p:spPr>
          <a:solidFill>
            <a:srgbClr val="FFFFFF"/>
          </a:solidFill>
          <a:ln/>
        </p:spPr>
      </p:sp>
      <p:sp>
        <p:nvSpPr>
          <p:cNvPr id="30722" name="Rectangle 3"/>
          <p:cNvSpPr>
            <a:spLocks noChangeArrowheads="1"/>
          </p:cNvSpPr>
          <p:nvPr>
            <p:ph type="body" idx="1"/>
          </p:nvPr>
        </p:nvSpPr>
        <p:spPr>
          <a:solidFill>
            <a:srgbClr val="FFFFFF"/>
          </a:solidFill>
          <a:ln>
            <a:solidFill>
              <a:srgbClr val="000000"/>
            </a:solidFill>
          </a:ln>
        </p:spPr>
        <p:txBody>
          <a:bodyPr/>
          <a:lstStyle/>
          <a:p>
            <a:pPr marL="228600" indent="-228600"/>
            <a:r>
              <a:rPr lang="en-US" altLang="x-none">
                <a:latin typeface="Times" charset="0"/>
                <a:ea typeface="ＭＳ Ｐゴシック" charset="-128"/>
              </a:rPr>
              <a:t>The intercept measures what your stock actually did in a month when the market was flat (zero return) during the time period of the regression. Rf(1- beta) measures what a stock should have done (given its beta) during the same period in a month in which the market did nothing.</a:t>
            </a:r>
          </a:p>
          <a:p>
            <a:pPr marL="228600" indent="-228600"/>
            <a:r>
              <a:rPr lang="en-US" altLang="x-none">
                <a:latin typeface="Times" charset="0"/>
                <a:ea typeface="ＭＳ Ｐゴシック" charset="-128"/>
              </a:rPr>
              <a:t>Disney did 9.02% better than expected on an annual basis between 2004 and 2008. The Jensen</a:t>
            </a:r>
            <a:r>
              <a:rPr lang="ja-JP" altLang="en-US">
                <a:latin typeface="Times" charset="0"/>
                <a:ea typeface="ＭＳ Ｐゴシック" charset="-128"/>
              </a:rPr>
              <a:t>’</a:t>
            </a:r>
            <a:r>
              <a:rPr lang="en-US" altLang="ja-JP">
                <a:latin typeface="Times" charset="0"/>
                <a:ea typeface="ＭＳ Ｐゴシック" charset="-128"/>
              </a:rPr>
              <a:t>s alpha is a risk adjusted, market adjusted measure of performance. (Consider a simple example. Assume that the market was up 20% a year during the period of your regression and that you have a stock with a beta of 1.5. If you ignore the riskfree rate, this stock should have earned a return of 30% each year for the regression period. With a Jensen</a:t>
            </a:r>
            <a:r>
              <a:rPr lang="ja-JP" altLang="en-US">
                <a:latin typeface="Times" charset="0"/>
                <a:ea typeface="ＭＳ Ｐゴシック" charset="-128"/>
              </a:rPr>
              <a:t>’</a:t>
            </a:r>
            <a:r>
              <a:rPr lang="en-US" altLang="ja-JP">
                <a:latin typeface="Times" charset="0"/>
                <a:ea typeface="ＭＳ Ｐゴシック" charset="-128"/>
              </a:rPr>
              <a:t>s alpha of 9.02%, it earned 30% + 9.02% = 39.02%.)</a:t>
            </a:r>
          </a:p>
          <a:p>
            <a:pPr marL="228600" indent="-228600">
              <a:buFontTx/>
              <a:buAutoNum type="alphaLcPeriod"/>
            </a:pPr>
            <a:r>
              <a:rPr lang="en-US" altLang="x-none">
                <a:latin typeface="Times" charset="0"/>
                <a:ea typeface="ＭＳ Ｐゴシック" charset="-128"/>
              </a:rPr>
              <a:t>If the regression is run using excess returns on the stock and market (over an above the riskfree rate), the intercept is already Jensen</a:t>
            </a:r>
            <a:r>
              <a:rPr lang="ja-JP" altLang="en-US">
                <a:latin typeface="Times" charset="0"/>
                <a:ea typeface="ＭＳ Ｐゴシック" charset="-128"/>
              </a:rPr>
              <a:t>’</a:t>
            </a:r>
            <a:r>
              <a:rPr lang="en-US" altLang="ja-JP">
                <a:latin typeface="Times" charset="0"/>
                <a:ea typeface="ＭＳ Ｐゴシック" charset="-128"/>
              </a:rPr>
              <a:t>s alpha:</a:t>
            </a:r>
          </a:p>
          <a:p>
            <a:pPr marL="228600" indent="-228600"/>
            <a:r>
              <a:rPr lang="en-US" altLang="x-none">
                <a:latin typeface="Times" charset="0"/>
                <a:ea typeface="ＭＳ Ｐゴシック" charset="-128"/>
              </a:rPr>
              <a:t>	Return on stock - Rf = a + b (Rm - Rf)</a:t>
            </a:r>
          </a:p>
          <a:p>
            <a:pPr marL="228600" indent="-228600"/>
            <a:r>
              <a:rPr lang="en-US" altLang="x-none">
                <a:latin typeface="Times" charset="0"/>
                <a:ea typeface="ＭＳ Ｐゴシック" charset="-128"/>
              </a:rPr>
              <a:t>b. An alternate approach to estimating Jensen</a:t>
            </a:r>
            <a:r>
              <a:rPr lang="ja-JP" altLang="en-US">
                <a:latin typeface="Times" charset="0"/>
                <a:ea typeface="ＭＳ Ｐゴシック" charset="-128"/>
              </a:rPr>
              <a:t>’</a:t>
            </a:r>
            <a:r>
              <a:rPr lang="en-US" altLang="ja-JP">
                <a:latin typeface="Times" charset="0"/>
                <a:ea typeface="ＭＳ Ｐゴシック" charset="-128"/>
              </a:rPr>
              <a:t>s alpha is to use the average monthly return on the stock and subtract out the expected return using the risk free rate during the period, the beta and the average monthly return on the market. You should get an identical answer:</a:t>
            </a:r>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ph type="sldImg"/>
          </p:nvPr>
        </p:nvSpPr>
        <p:spPr>
          <a:solidFill>
            <a:srgbClr val="FFFFFF"/>
          </a:solidFill>
          <a:ln/>
        </p:spPr>
      </p:sp>
      <p:sp>
        <p:nvSpPr>
          <p:cNvPr id="3277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Best point estimate: 1.25</a:t>
            </a:r>
          </a:p>
          <a:p>
            <a:r>
              <a:rPr lang="en-US" altLang="x-none">
                <a:latin typeface="Times" charset="0"/>
                <a:ea typeface="ＭＳ Ｐゴシック" charset="-128"/>
              </a:rPr>
              <a:t>Range with 67% confidence: 1.15-1.35</a:t>
            </a:r>
          </a:p>
          <a:p>
            <a:r>
              <a:rPr lang="en-US" altLang="x-none">
                <a:latin typeface="Times" charset="0"/>
                <a:ea typeface="ＭＳ Ｐゴシック" charset="-128"/>
              </a:rPr>
              <a:t>Range with 95% confidence: 1.05-1.45</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ph type="sldImg"/>
          </p:nvPr>
        </p:nvSpPr>
        <p:spPr>
          <a:solidFill>
            <a:srgbClr val="FFFFFF"/>
          </a:solidFill>
          <a:ln/>
        </p:spPr>
      </p:sp>
      <p:sp>
        <p:nvSpPr>
          <p:cNvPr id="3481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standard errors of betas estimated in the US tend to be fairly high (the median is 0.20-0.25), with many beta estimates having standard errors of 0.40 or greater. These betas should come with warnings.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ph type="sldImg"/>
          </p:nvPr>
        </p:nvSpPr>
        <p:spPr>
          <a:solidFill>
            <a:srgbClr val="FFFFFF"/>
          </a:solidFill>
          <a:ln/>
        </p:spPr>
      </p:sp>
      <p:sp>
        <p:nvSpPr>
          <p:cNvPr id="3686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suggests that Disney is exposed to more macro risk than the typical firm in the US. The typical firm has an R squared of between 40-45%. Hence, the allure of diversification.</a:t>
            </a:r>
          </a:p>
          <a:p>
            <a:r>
              <a:rPr lang="en-US" altLang="x-none">
                <a:latin typeface="Times" charset="0"/>
                <a:ea typeface="ＭＳ Ｐゴシック" charset="-128"/>
              </a:rPr>
              <a:t>(Why might this be? Size and having a more diversified business mix may explain Disney</a:t>
            </a:r>
            <a:r>
              <a:rPr lang="ja-JP" altLang="en-US">
                <a:latin typeface="Times" charset="0"/>
                <a:ea typeface="ＭＳ Ｐゴシック" charset="-128"/>
              </a:rPr>
              <a:t>’</a:t>
            </a:r>
            <a:r>
              <a:rPr lang="en-US" altLang="ja-JP">
                <a:latin typeface="Times" charset="0"/>
                <a:ea typeface="ＭＳ Ｐゴシック" charset="-128"/>
              </a:rPr>
              <a:t>s high R-squared.)</a:t>
            </a:r>
          </a:p>
          <a:p>
            <a:endParaRPr lang="en-US" altLang="x-none">
              <a:latin typeface="Times" charset="0"/>
              <a:ea typeface="ＭＳ Ｐゴシック" charset="-128"/>
            </a:endParaRPr>
          </a:p>
          <a:p>
            <a:r>
              <a:rPr lang="en-US" altLang="x-none">
                <a:latin typeface="Times" charset="0"/>
                <a:ea typeface="ＭＳ Ｐゴシック" charset="-128"/>
              </a:rPr>
              <a:t>About 20% of firms have R-squared of less than 10%…</a:t>
            </a:r>
          </a:p>
          <a:p>
            <a:r>
              <a:rPr lang="en-US" altLang="x-none">
                <a:latin typeface="Times" charset="0"/>
                <a:ea typeface="ＭＳ Ｐゴシック" charset="-128"/>
              </a:rPr>
              <a:t>About 20% of firms have R-squared exceeding 50%… </a:t>
            </a:r>
          </a:p>
          <a:p>
            <a:endParaRPr lang="en-US" altLang="x-none">
              <a:latin typeface="Times" charset="0"/>
              <a:ea typeface="ＭＳ Ｐゴシック" charset="-128"/>
            </a:endParaRPr>
          </a:p>
          <a:p>
            <a:r>
              <a:rPr lang="en-US" altLang="x-none">
                <a:latin typeface="Times" charset="0"/>
                <a:ea typeface="ＭＳ Ｐゴシック" charset="-128"/>
              </a:rPr>
              <a:t>If you were undiversified, which group would you like to hold? (Answer: The latter)</a:t>
            </a:r>
          </a:p>
          <a:p>
            <a:r>
              <a:rPr lang="en-US" altLang="x-none">
                <a:latin typeface="Times" charset="0"/>
                <a:ea typeface="ＭＳ Ｐゴシック" charset="-128"/>
              </a:rPr>
              <a:t>If you are diversified, which group would you like to hold? (Does not matter, since you get rid of the firm-specific risk anyway)</a:t>
            </a:r>
          </a:p>
          <a:p>
            <a:endParaRPr lang="en-US" altLang="x-none">
              <a:latin typeface="Times"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ph type="sldImg"/>
          </p:nvPr>
        </p:nvSpPr>
        <p:spPr>
          <a:solidFill>
            <a:srgbClr val="FFFFFF"/>
          </a:solidFill>
          <a:ln/>
        </p:spPr>
      </p:sp>
      <p:sp>
        <p:nvSpPr>
          <p:cNvPr id="3891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the page for Disney</a:t>
            </a:r>
            <a:r>
              <a:rPr lang="ja-JP" altLang="en-US">
                <a:latin typeface="Times" charset="0"/>
                <a:ea typeface="ＭＳ Ｐゴシック" charset="-128"/>
              </a:rPr>
              <a:t>’</a:t>
            </a:r>
            <a:r>
              <a:rPr lang="en-US" altLang="ja-JP">
                <a:latin typeface="Times" charset="0"/>
                <a:ea typeface="ＭＳ Ｐゴシック" charset="-128"/>
              </a:rPr>
              <a:t>s beta, using the same period as the regression run earlier, from Bloomberg.</a:t>
            </a:r>
          </a:p>
          <a:p>
            <a:r>
              <a:rPr lang="en-US" altLang="x-none">
                <a:latin typeface="Times" charset="0"/>
                <a:ea typeface="ＭＳ Ｐゴシック" charset="-128"/>
              </a:rPr>
              <a:t>Bloomberg, however, uses only price returns (it ignores dividends both in the stock and the index).  Hence the intercept is different.</a:t>
            </a:r>
          </a:p>
          <a:p>
            <a:r>
              <a:rPr lang="en-US" altLang="x-none">
                <a:latin typeface="Times" charset="0"/>
                <a:ea typeface="ＭＳ Ｐゴシック" charset="-128"/>
              </a:rPr>
              <a:t>The adjusted beta is just the regression beta moves towards one, reflecting the empirical realities that for most firms, betas tend to drift towards one as they get larger and more diversified.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ChangeArrowheads="1"/>
          </p:cNvSpPr>
          <p:nvPr>
            <p:ph type="sldImg"/>
          </p:nvPr>
        </p:nvSpPr>
        <p:spPr>
          <a:solidFill>
            <a:srgbClr val="FFFFFF"/>
          </a:solidFill>
          <a:ln/>
        </p:spPr>
      </p:sp>
      <p:sp>
        <p:nvSpPr>
          <p:cNvPr id="4096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that this expected return would have been different if we had decided to use a different equity risk premium. The potential error in the beta will translate into a forecast error on the expected return as well.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ChangeArrowheads="1"/>
          </p:cNvSpPr>
          <p:nvPr>
            <p:ph type="sldImg"/>
          </p:nvPr>
        </p:nvSpPr>
        <p:spPr>
          <a:solidFill>
            <a:srgbClr val="FFFFFF"/>
          </a:solidFill>
          <a:ln/>
        </p:spPr>
      </p:sp>
      <p:sp>
        <p:nvSpPr>
          <p:cNvPr id="4301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Both. If the stock is correctly priced, the beta is correctly estimated and the CAPM is the right model, this is what you would expect to make on Disney in the long term. As an investor, this is what you would need to make to break even on the investment. You are not being greedy, just prudent. After all, if you don</a:t>
            </a:r>
            <a:r>
              <a:rPr lang="ja-JP" altLang="en-US">
                <a:latin typeface="Times" charset="0"/>
                <a:ea typeface="ＭＳ Ｐゴシック" charset="-128"/>
              </a:rPr>
              <a:t>’</a:t>
            </a:r>
            <a:r>
              <a:rPr lang="en-US" altLang="ja-JP">
                <a:latin typeface="Times" charset="0"/>
                <a:ea typeface="ＭＳ Ｐゴシック" charset="-128"/>
              </a:rPr>
              <a:t>t make higher returns when the market is going up, you will find yourself falling behind when the market is going down.</a:t>
            </a:r>
          </a:p>
          <a:p>
            <a:r>
              <a:rPr lang="en-US" altLang="x-none">
                <a:latin typeface="Times" charset="0"/>
                <a:ea typeface="ＭＳ Ｐゴシック" charset="-128"/>
              </a:rPr>
              <a:t>Buy the stock, since you think you can make more than the hurdle rate.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ChangeArrowheads="1"/>
          </p:cNvSpPr>
          <p:nvPr>
            <p:ph type="sldImg"/>
          </p:nvPr>
        </p:nvSpPr>
        <p:spPr>
          <a:solidFill>
            <a:srgbClr val="FFFFFF"/>
          </a:solidFill>
          <a:ln/>
        </p:spPr>
      </p:sp>
      <p:sp>
        <p:nvSpPr>
          <p:cNvPr id="4505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cost of equity is what equity investors in your company view as their required return.</a:t>
            </a:r>
          </a:p>
          <a:p>
            <a:r>
              <a:rPr lang="en-US" altLang="x-none">
                <a:latin typeface="Times" charset="0"/>
                <a:ea typeface="ＭＳ Ｐゴシック" charset="-128"/>
              </a:rPr>
              <a:t>The cost of not delivering this return is more unhappy stockholders, a lower stock price, and if you are a manager, maybe your job.</a:t>
            </a:r>
          </a:p>
          <a:p>
            <a:r>
              <a:rPr lang="en-US" altLang="x-none">
                <a:latin typeface="Times" charset="0"/>
                <a:ea typeface="ＭＳ Ｐゴシック" charset="-128"/>
              </a:rPr>
              <a:t>Going back to the corporate governance section, if stockholders have little or no control over managers, managers are less likely to view this as the cost of equity.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ChangeArrowheads="1"/>
          </p:cNvSpPr>
          <p:nvPr>
            <p:ph type="sldImg"/>
          </p:nvPr>
        </p:nvSpPr>
        <p:spPr>
          <a:solidFill>
            <a:srgbClr val="FFFFFF"/>
          </a:solidFill>
          <a:ln/>
        </p:spPr>
      </p:sp>
      <p:sp>
        <p:nvSpPr>
          <p:cNvPr id="4710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Try this on your company.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EFC130D1-0CBF-6B4C-A7BF-1A1AA17EC2EB}" type="slidenum">
              <a:rPr lang="en-US" altLang="x-none"/>
              <a:pPr/>
              <a:t>‹#›</a:t>
            </a:fld>
            <a:endParaRPr lang="en-US" altLang="x-none"/>
          </a:p>
        </p:txBody>
      </p:sp>
    </p:spTree>
    <p:extLst>
      <p:ext uri="{BB962C8B-B14F-4D97-AF65-F5344CB8AC3E}">
        <p14:creationId xmlns:p14="http://schemas.microsoft.com/office/powerpoint/2010/main" val="551276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B49CF732-9D14-7B4E-9D44-7529523CEEB9}"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33A907D5-6E14-F940-B281-2E32E5AAF4D9}" type="slidenum">
              <a:rPr lang="en-US" altLang="x-none"/>
              <a:pPr/>
              <a:t>‹#›</a:t>
            </a:fld>
            <a:endParaRPr lang="en-US" altLang="x-none"/>
          </a:p>
        </p:txBody>
      </p:sp>
    </p:spTree>
    <p:extLst>
      <p:ext uri="{BB962C8B-B14F-4D97-AF65-F5344CB8AC3E}">
        <p14:creationId xmlns:p14="http://schemas.microsoft.com/office/powerpoint/2010/main" val="1056052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01A211E0-22F8-7E43-B3B8-3FC547BD993F}"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14125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F9175900-4B03-384D-9BF8-E6F5ED3175DE}"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408667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6BB55FA-CD50-9347-A53C-EB5D7975043A}"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480729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F1F6777D-9547-D548-A805-829B127D8D35}" type="slidenum">
              <a:rPr lang="en-US" altLang="x-none"/>
              <a:pPr/>
              <a:t>‹#›</a:t>
            </a:fld>
            <a:endParaRPr lang="en-US" altLang="x-none"/>
          </a:p>
        </p:txBody>
      </p:sp>
    </p:spTree>
    <p:extLst>
      <p:ext uri="{BB962C8B-B14F-4D97-AF65-F5344CB8AC3E}">
        <p14:creationId xmlns:p14="http://schemas.microsoft.com/office/powerpoint/2010/main" val="822204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E7E72D34-6546-BF48-BEAC-131F2BCC04F1}" type="slidenum">
              <a:rPr lang="en-US" altLang="x-none"/>
              <a:pPr/>
              <a:t>‹#›</a:t>
            </a:fld>
            <a:endParaRPr lang="en-US" altLang="x-none"/>
          </a:p>
        </p:txBody>
      </p:sp>
    </p:spTree>
    <p:extLst>
      <p:ext uri="{BB962C8B-B14F-4D97-AF65-F5344CB8AC3E}">
        <p14:creationId xmlns:p14="http://schemas.microsoft.com/office/powerpoint/2010/main" val="1884473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A2DF87A3-32E6-AD4F-B4FA-29C2E5E3E975}" type="slidenum">
              <a:rPr lang="en-US" altLang="x-none"/>
              <a:pPr/>
              <a:t>‹#›</a:t>
            </a:fld>
            <a:endParaRPr lang="en-US" altLang="x-none"/>
          </a:p>
        </p:txBody>
      </p:sp>
    </p:spTree>
    <p:extLst>
      <p:ext uri="{BB962C8B-B14F-4D97-AF65-F5344CB8AC3E}">
        <p14:creationId xmlns:p14="http://schemas.microsoft.com/office/powerpoint/2010/main" val="1259742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5108AA86-E496-5D45-859C-2634F70D789B}"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448669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5AB57744-1D67-F341-9458-9E2FDAC6529C}"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87243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82B0BDA8-6085-624F-8CBA-91F6E4B3952E}"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974697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47BAF944-4F99-744D-8AAD-DF4CB701E7C9}" type="slidenum">
              <a:rPr lang="en-US" altLang="x-none"/>
              <a:pPr/>
              <a:t>‹#›</a:t>
            </a:fld>
            <a:endParaRPr lang="en-US" altLang="x-none"/>
          </a:p>
        </p:txBody>
      </p:sp>
    </p:spTree>
    <p:extLst>
      <p:ext uri="{BB962C8B-B14F-4D97-AF65-F5344CB8AC3E}">
        <p14:creationId xmlns:p14="http://schemas.microsoft.com/office/powerpoint/2010/main" val="739085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171450"/>
            <a:ext cx="7696200" cy="85725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371600"/>
            <a:ext cx="7753350" cy="3143250"/>
          </a:xfrm>
        </p:spPr>
        <p:txBody>
          <a:bodyPr>
            <a:normAutofit/>
          </a:bodyPr>
          <a:lstStyle/>
          <a:p>
            <a:pPr lvl="0"/>
            <a:endParaRPr lang="en-US" noProof="0" smtClean="0"/>
          </a:p>
        </p:txBody>
      </p:sp>
    </p:spTree>
    <p:extLst>
      <p:ext uri="{BB962C8B-B14F-4D97-AF65-F5344CB8AC3E}">
        <p14:creationId xmlns:p14="http://schemas.microsoft.com/office/powerpoint/2010/main" val="76334053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320B4A7C-AE28-A941-8139-9C17601C4BE1}"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80" r:id="rId1"/>
    <p:sldLayoutId id="2147484381" r:id="rId2"/>
    <p:sldLayoutId id="2147484382" r:id="rId3"/>
    <p:sldLayoutId id="2147484383" r:id="rId4"/>
    <p:sldLayoutId id="2147484378" r:id="rId5"/>
    <p:sldLayoutId id="2147484384" r:id="rId6"/>
    <p:sldLayoutId id="2147484385" r:id="rId7"/>
    <p:sldLayoutId id="2147484386" r:id="rId8"/>
    <p:sldLayoutId id="2147484387" r:id="rId9"/>
    <p:sldLayoutId id="2147484379" r:id="rId10"/>
    <p:sldLayoutId id="2147484388" r:id="rId11"/>
    <p:sldLayoutId id="2147484389" r:id="rId12"/>
    <p:sldLayoutId id="2147484390" r:id="rId13"/>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r>
              <a:rPr lang="en-US" altLang="x-none" cap="none" dirty="0">
                <a:ea typeface="ＭＳ Ｐゴシック" charset="-128"/>
              </a:rPr>
              <a:t>Hurdle rates V: </a:t>
            </a:r>
            <a:r>
              <a:rPr lang="en-US" altLang="x-none" cap="none" dirty="0" smtClean="0">
                <a:ea typeface="ＭＳ Ｐゴシック" charset="-128"/>
              </a:rPr>
              <a:t>Betas </a:t>
            </a:r>
            <a:r>
              <a:rPr lang="en-US" altLang="x-none" cap="none" dirty="0">
                <a:ea typeface="ＭＳ Ｐゴシック" charset="-128"/>
              </a:rPr>
              <a:t>– the regression approach</a:t>
            </a:r>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A regression beta is just a statistical number</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Beta</a:t>
            </a:r>
          </a:p>
        </p:txBody>
      </p:sp>
      <p:sp>
        <p:nvSpPr>
          <p:cNvPr id="106498" name="Rectangle 3"/>
          <p:cNvSpPr>
            <a:spLocks noGrp="1" noChangeArrowheads="1"/>
          </p:cNvSpPr>
          <p:nvPr>
            <p:ph sz="quarter" idx="1"/>
          </p:nvPr>
        </p:nvSpPr>
        <p:spPr>
          <a:xfrm>
            <a:off x="612775" y="1200150"/>
            <a:ext cx="8153400" cy="3371850"/>
          </a:xfrm>
        </p:spPr>
        <p:txBody>
          <a:bodyPr>
            <a:normAutofit fontScale="85000" lnSpcReduction="20000"/>
          </a:bodyPr>
          <a:lstStyle/>
          <a:p>
            <a:pPr eaLnBrk="1" hangingPunct="1">
              <a:buFont typeface="Wingdings" charset="0"/>
              <a:buChar char=""/>
              <a:defRPr/>
            </a:pPr>
            <a:r>
              <a:rPr lang="en-US" dirty="0" smtClean="0"/>
              <a:t>The standard procedure for estimating betas is to regress stock returns (</a:t>
            </a:r>
            <a:r>
              <a:rPr lang="en-US" dirty="0" err="1" smtClean="0"/>
              <a:t>Rj</a:t>
            </a:r>
            <a:r>
              <a:rPr lang="en-US" dirty="0" smtClean="0"/>
              <a:t>) against market returns (</a:t>
            </a:r>
            <a:r>
              <a:rPr lang="en-US" dirty="0" err="1" smtClean="0"/>
              <a:t>Rm</a:t>
            </a:r>
            <a:r>
              <a:rPr lang="en-US" dirty="0" smtClean="0"/>
              <a:t>) -</a:t>
            </a:r>
          </a:p>
          <a:p>
            <a:pPr marL="320675" lvl="1" indent="0" eaLnBrk="1" hangingPunct="1">
              <a:buFont typeface="Wingdings 2" charset="0"/>
              <a:buNone/>
              <a:defRPr/>
            </a:pPr>
            <a:r>
              <a:rPr lang="en-US" dirty="0" err="1" smtClean="0"/>
              <a:t>R</a:t>
            </a:r>
            <a:r>
              <a:rPr lang="en-US" baseline="-25000" dirty="0" err="1" smtClean="0"/>
              <a:t>j</a:t>
            </a:r>
            <a:r>
              <a:rPr lang="en-US" dirty="0" smtClean="0"/>
              <a:t> = a + b </a:t>
            </a:r>
            <a:r>
              <a:rPr lang="en-US" dirty="0" err="1" smtClean="0"/>
              <a:t>R</a:t>
            </a:r>
            <a:r>
              <a:rPr lang="en-US" baseline="-25000" dirty="0" err="1" smtClean="0"/>
              <a:t>m</a:t>
            </a:r>
            <a:endParaRPr lang="en-US" baseline="-25000" dirty="0" smtClean="0"/>
          </a:p>
          <a:p>
            <a:pPr marL="641350" lvl="2" indent="0" eaLnBrk="1" hangingPunct="1">
              <a:buFont typeface="Wingdings" charset="0"/>
              <a:buNone/>
              <a:defRPr/>
            </a:pPr>
            <a:r>
              <a:rPr lang="en-US" dirty="0" smtClean="0"/>
              <a:t>where  a is the intercept and b is the slope of the regression. </a:t>
            </a:r>
          </a:p>
          <a:p>
            <a:pPr eaLnBrk="1" hangingPunct="1">
              <a:buFont typeface="Wingdings" charset="0"/>
              <a:buChar char=""/>
              <a:defRPr/>
            </a:pPr>
            <a:r>
              <a:rPr lang="en-US" dirty="0" smtClean="0"/>
              <a:t>The slope of the regression corresponds to the beta of the stock, and measures the riskiness of the stock. </a:t>
            </a:r>
          </a:p>
          <a:p>
            <a:pPr eaLnBrk="1" hangingPunct="1">
              <a:buFont typeface="Wingdings" charset="0"/>
              <a:buChar char=""/>
              <a:defRPr/>
            </a:pPr>
            <a:r>
              <a:rPr lang="en-US" dirty="0" smtClean="0"/>
              <a:t>The  R squared (R</a:t>
            </a:r>
            <a:r>
              <a:rPr lang="en-US" baseline="30000" dirty="0" smtClean="0"/>
              <a:t>2</a:t>
            </a:r>
            <a:r>
              <a:rPr lang="en-US" dirty="0" smtClean="0"/>
              <a:t>) of the regression provides an estimate of the proportion of the risk (variance) of a firm that can be attributed to market risk.  The balance (1 - R</a:t>
            </a:r>
            <a:r>
              <a:rPr lang="en-US" baseline="30000" dirty="0" smtClean="0"/>
              <a:t>2</a:t>
            </a:r>
            <a:r>
              <a:rPr lang="en-US" dirty="0" smtClean="0"/>
              <a:t>) can be attributed to firm specific risk. </a:t>
            </a: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Performance</a:t>
            </a:r>
          </a:p>
        </p:txBody>
      </p:sp>
      <p:sp>
        <p:nvSpPr>
          <p:cNvPr id="108546" name="Rectangle 3"/>
          <p:cNvSpPr>
            <a:spLocks noGrp="1" noChangeArrowheads="1"/>
          </p:cNvSpPr>
          <p:nvPr>
            <p:ph sz="quarter" idx="1"/>
          </p:nvPr>
        </p:nvSpPr>
        <p:spPr>
          <a:xfrm>
            <a:off x="612775" y="1200150"/>
            <a:ext cx="8153400" cy="3371850"/>
          </a:xfrm>
        </p:spPr>
        <p:txBody>
          <a:bodyPr>
            <a:normAutofit fontScale="62500" lnSpcReduction="20000"/>
          </a:bodyPr>
          <a:lstStyle/>
          <a:p>
            <a:pPr eaLnBrk="1" hangingPunct="1">
              <a:buFont typeface="Wingdings" charset="0"/>
              <a:buChar char=""/>
              <a:defRPr/>
            </a:pPr>
            <a:r>
              <a:rPr lang="en-US" dirty="0" smtClean="0"/>
              <a:t>The intercept of the regression provides a simple measure of performance during the period of the regression, relative to the capital asset pricing model. </a:t>
            </a:r>
          </a:p>
          <a:p>
            <a:pPr marL="366713" lvl="1" indent="0" eaLnBrk="1" hangingPunct="1">
              <a:buFont typeface="Wingdings 2" charset="0"/>
              <a:buNone/>
              <a:defRPr/>
            </a:pPr>
            <a:r>
              <a:rPr lang="en-US" dirty="0" err="1" smtClean="0"/>
              <a:t>Rj</a:t>
            </a:r>
            <a:r>
              <a:rPr lang="en-US" dirty="0" smtClean="0"/>
              <a:t> 	= </a:t>
            </a:r>
            <a:r>
              <a:rPr lang="en-US" dirty="0" err="1" smtClean="0"/>
              <a:t>Rf</a:t>
            </a:r>
            <a:r>
              <a:rPr lang="en-US" dirty="0" smtClean="0"/>
              <a:t>	 + </a:t>
            </a:r>
            <a:r>
              <a:rPr lang="en-US" dirty="0" smtClean="0">
                <a:latin typeface="Times"/>
                <a:cs typeface="Times"/>
              </a:rPr>
              <a:t>b</a:t>
            </a:r>
            <a:r>
              <a:rPr lang="en-US" dirty="0" smtClean="0"/>
              <a:t> (</a:t>
            </a:r>
            <a:r>
              <a:rPr lang="en-US" dirty="0" err="1" smtClean="0"/>
              <a:t>Rm</a:t>
            </a:r>
            <a:r>
              <a:rPr lang="en-US" dirty="0" smtClean="0"/>
              <a:t> - </a:t>
            </a:r>
            <a:r>
              <a:rPr lang="en-US" dirty="0" err="1" smtClean="0"/>
              <a:t>Rf</a:t>
            </a:r>
            <a:r>
              <a:rPr lang="en-US" dirty="0" smtClean="0"/>
              <a:t>)</a:t>
            </a:r>
          </a:p>
          <a:p>
            <a:pPr marL="366713" lvl="1" indent="0" eaLnBrk="1" hangingPunct="1">
              <a:buFont typeface="Wingdings 2" charset="0"/>
              <a:buNone/>
              <a:defRPr/>
            </a:pPr>
            <a:r>
              <a:rPr lang="en-US" dirty="0" smtClean="0"/>
              <a:t>	= </a:t>
            </a:r>
            <a:r>
              <a:rPr lang="en-US" dirty="0" err="1" smtClean="0"/>
              <a:t>Rf</a:t>
            </a:r>
            <a:r>
              <a:rPr lang="en-US" dirty="0" smtClean="0"/>
              <a:t> (1-</a:t>
            </a:r>
            <a:r>
              <a:rPr lang="en-US" dirty="0" smtClean="0">
                <a:latin typeface="Times"/>
                <a:cs typeface="Times"/>
              </a:rPr>
              <a:t>b</a:t>
            </a:r>
            <a:r>
              <a:rPr lang="en-US" dirty="0" smtClean="0"/>
              <a:t>) + </a:t>
            </a:r>
            <a:r>
              <a:rPr lang="en-US" dirty="0" smtClean="0">
                <a:latin typeface="Times"/>
                <a:cs typeface="Times"/>
              </a:rPr>
              <a:t>b</a:t>
            </a:r>
            <a:r>
              <a:rPr lang="en-US" dirty="0" smtClean="0"/>
              <a:t> </a:t>
            </a:r>
            <a:r>
              <a:rPr lang="en-US" dirty="0" err="1" smtClean="0"/>
              <a:t>Rm</a:t>
            </a:r>
            <a:r>
              <a:rPr lang="en-US" dirty="0" smtClean="0"/>
              <a:t>		     ...........Capital Asset Pricing Model</a:t>
            </a:r>
          </a:p>
          <a:p>
            <a:pPr marL="366713" lvl="1" indent="0" eaLnBrk="1" hangingPunct="1">
              <a:buFont typeface="Wingdings 2" charset="0"/>
              <a:buNone/>
              <a:defRPr/>
            </a:pPr>
            <a:r>
              <a:rPr lang="en-US" dirty="0" err="1" smtClean="0"/>
              <a:t>Rj</a:t>
            </a:r>
            <a:r>
              <a:rPr lang="en-US" dirty="0" smtClean="0"/>
              <a:t> 	= a	+ b </a:t>
            </a:r>
            <a:r>
              <a:rPr lang="en-US" dirty="0" err="1" smtClean="0"/>
              <a:t>Rm</a:t>
            </a:r>
            <a:r>
              <a:rPr lang="en-US" dirty="0" smtClean="0"/>
              <a:t>		    ...........Regression Equation</a:t>
            </a:r>
          </a:p>
          <a:p>
            <a:pPr eaLnBrk="1" hangingPunct="1">
              <a:buFont typeface="Wingdings" charset="0"/>
              <a:buChar char=""/>
              <a:defRPr/>
            </a:pPr>
            <a:r>
              <a:rPr lang="en-US" dirty="0" smtClean="0"/>
              <a:t>If	</a:t>
            </a:r>
          </a:p>
          <a:p>
            <a:pPr marL="366713" lvl="1" indent="0" eaLnBrk="1" hangingPunct="1">
              <a:buFont typeface="Wingdings 2" charset="0"/>
              <a:buNone/>
              <a:defRPr/>
            </a:pPr>
            <a:r>
              <a:rPr lang="en-US" dirty="0" smtClean="0"/>
              <a:t>a &gt; </a:t>
            </a:r>
            <a:r>
              <a:rPr lang="en-US" dirty="0" err="1" smtClean="0"/>
              <a:t>Rf</a:t>
            </a:r>
            <a:r>
              <a:rPr lang="en-US" dirty="0" smtClean="0"/>
              <a:t> (1-b) ....	Stock did better than expected during regression period</a:t>
            </a:r>
          </a:p>
          <a:p>
            <a:pPr marL="366713" lvl="1" indent="0" eaLnBrk="1" hangingPunct="1">
              <a:buFont typeface="Wingdings 2" charset="0"/>
              <a:buNone/>
              <a:defRPr/>
            </a:pPr>
            <a:r>
              <a:rPr lang="en-US" dirty="0" smtClean="0"/>
              <a:t>a = </a:t>
            </a:r>
            <a:r>
              <a:rPr lang="en-US" dirty="0" err="1" smtClean="0"/>
              <a:t>Rf</a:t>
            </a:r>
            <a:r>
              <a:rPr lang="en-US" dirty="0" smtClean="0"/>
              <a:t> (1-b) ....	Stock did as well as expected during regression period</a:t>
            </a:r>
          </a:p>
          <a:p>
            <a:pPr marL="366713" lvl="1" indent="0" eaLnBrk="1" hangingPunct="1">
              <a:buFont typeface="Wingdings 2" charset="0"/>
              <a:buNone/>
              <a:defRPr/>
            </a:pPr>
            <a:r>
              <a:rPr lang="en-US" dirty="0" smtClean="0"/>
              <a:t>a &lt; </a:t>
            </a:r>
            <a:r>
              <a:rPr lang="en-US" dirty="0" err="1" smtClean="0"/>
              <a:t>Rf</a:t>
            </a:r>
            <a:r>
              <a:rPr lang="en-US" dirty="0" smtClean="0"/>
              <a:t> (1-b) ....	Stock did worse than expected during regression period</a:t>
            </a:r>
          </a:p>
          <a:p>
            <a:pPr eaLnBrk="1" hangingPunct="1">
              <a:buFont typeface="Wingdings" charset="0"/>
              <a:buChar char=""/>
              <a:defRPr/>
            </a:pPr>
            <a:r>
              <a:rPr lang="en-US" dirty="0" smtClean="0"/>
              <a:t>The difference between the intercept and </a:t>
            </a:r>
            <a:r>
              <a:rPr lang="en-US" dirty="0" err="1" smtClean="0"/>
              <a:t>Rf</a:t>
            </a:r>
            <a:r>
              <a:rPr lang="en-US" dirty="0" smtClean="0"/>
              <a:t> (1-b) is Jensen's alpha. If it is positive, your stock did perform better than expected during the period of the regression.</a:t>
            </a: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Setting up for the Estimation</a:t>
            </a:r>
          </a:p>
        </p:txBody>
      </p:sp>
      <p:sp>
        <p:nvSpPr>
          <p:cNvPr id="110594" name="Rectangle 3"/>
          <p:cNvSpPr>
            <a:spLocks noGrp="1" noChangeArrowheads="1"/>
          </p:cNvSpPr>
          <p:nvPr>
            <p:ph sz="quarter" idx="1"/>
          </p:nvPr>
        </p:nvSpPr>
        <p:spPr>
          <a:xfrm>
            <a:off x="612775" y="1200150"/>
            <a:ext cx="8153400" cy="3371850"/>
          </a:xfrm>
        </p:spPr>
        <p:txBody>
          <a:bodyPr>
            <a:normAutofit fontScale="55000" lnSpcReduction="20000"/>
          </a:bodyPr>
          <a:lstStyle/>
          <a:p>
            <a:pPr eaLnBrk="1" hangingPunct="1">
              <a:buFont typeface="Wingdings" charset="0"/>
              <a:buChar char=""/>
              <a:defRPr/>
            </a:pPr>
            <a:r>
              <a:rPr lang="en-US" dirty="0" smtClean="0"/>
              <a:t>Decide on an estimation period</a:t>
            </a:r>
          </a:p>
          <a:p>
            <a:pPr lvl="1" eaLnBrk="1" hangingPunct="1">
              <a:buFont typeface="Wingdings 2" charset="0"/>
              <a:buChar char=""/>
              <a:defRPr/>
            </a:pPr>
            <a:r>
              <a:rPr lang="en-US" dirty="0" smtClean="0"/>
              <a:t>Services use periods ranging from 2 to 5 years for the regression</a:t>
            </a:r>
          </a:p>
          <a:p>
            <a:pPr lvl="1" eaLnBrk="1" hangingPunct="1">
              <a:buFont typeface="Wingdings 2" charset="0"/>
              <a:buChar char=""/>
              <a:defRPr/>
            </a:pPr>
            <a:r>
              <a:rPr lang="en-US" dirty="0" smtClean="0"/>
              <a:t>Longer estimation period provides more data, but firms change.</a:t>
            </a:r>
          </a:p>
          <a:p>
            <a:pPr lvl="1" eaLnBrk="1" hangingPunct="1">
              <a:buFont typeface="Wingdings 2" charset="0"/>
              <a:buChar char=""/>
              <a:defRPr/>
            </a:pPr>
            <a:r>
              <a:rPr lang="en-US" dirty="0" smtClean="0"/>
              <a:t>Shorter periods can be affected more easily by significant firm-specific event that occurred during the period.</a:t>
            </a:r>
          </a:p>
          <a:p>
            <a:pPr eaLnBrk="1" hangingPunct="1">
              <a:buFont typeface="Wingdings" charset="0"/>
              <a:buChar char=""/>
              <a:defRPr/>
            </a:pPr>
            <a:r>
              <a:rPr lang="en-US" dirty="0" smtClean="0"/>
              <a:t>Decide on a return interval - daily, weekly, monthly</a:t>
            </a:r>
          </a:p>
          <a:p>
            <a:pPr lvl="1" eaLnBrk="1" hangingPunct="1">
              <a:buFont typeface="Wingdings 2" charset="0"/>
              <a:buChar char=""/>
              <a:defRPr/>
            </a:pPr>
            <a:r>
              <a:rPr lang="en-US" dirty="0" smtClean="0"/>
              <a:t>Shorter intervals yield more observations, but suffer from more noise.</a:t>
            </a:r>
          </a:p>
          <a:p>
            <a:pPr lvl="1" eaLnBrk="1" hangingPunct="1">
              <a:buFont typeface="Wingdings 2" charset="0"/>
              <a:buChar char=""/>
              <a:defRPr/>
            </a:pPr>
            <a:r>
              <a:rPr lang="en-US" dirty="0" smtClean="0"/>
              <a:t>Noise is created by stocks not trading and biases all betas towards one.</a:t>
            </a:r>
          </a:p>
          <a:p>
            <a:pPr eaLnBrk="1" hangingPunct="1">
              <a:buFont typeface="Wingdings" charset="0"/>
              <a:buChar char=""/>
              <a:defRPr/>
            </a:pPr>
            <a:r>
              <a:rPr lang="en-US" dirty="0" smtClean="0"/>
              <a:t>Estimate returns (including dividends) on stock</a:t>
            </a:r>
          </a:p>
          <a:p>
            <a:pPr lvl="1" eaLnBrk="1" hangingPunct="1">
              <a:buFont typeface="Wingdings 2" charset="0"/>
              <a:buChar char=""/>
              <a:defRPr/>
            </a:pPr>
            <a:r>
              <a:rPr lang="en-US" dirty="0" smtClean="0"/>
              <a:t>Return = (</a:t>
            </a:r>
            <a:r>
              <a:rPr lang="en-US" dirty="0" err="1" smtClean="0"/>
              <a:t>Price</a:t>
            </a:r>
            <a:r>
              <a:rPr lang="en-US" baseline="-25000" dirty="0" err="1" smtClean="0"/>
              <a:t>End</a:t>
            </a:r>
            <a:r>
              <a:rPr lang="en-US" baseline="-25000" dirty="0" smtClean="0"/>
              <a:t> </a:t>
            </a:r>
            <a:r>
              <a:rPr lang="en-US" dirty="0" smtClean="0"/>
              <a:t>- </a:t>
            </a:r>
            <a:r>
              <a:rPr lang="en-US" dirty="0" err="1" smtClean="0"/>
              <a:t>Price</a:t>
            </a:r>
            <a:r>
              <a:rPr lang="en-US" baseline="-25000" dirty="0" err="1" smtClean="0"/>
              <a:t>Beginning</a:t>
            </a:r>
            <a:r>
              <a:rPr lang="en-US" dirty="0" smtClean="0"/>
              <a:t> + </a:t>
            </a:r>
            <a:r>
              <a:rPr lang="en-US" dirty="0" err="1" smtClean="0"/>
              <a:t>Dividends</a:t>
            </a:r>
            <a:r>
              <a:rPr lang="en-US" baseline="-25000" dirty="0" err="1" smtClean="0"/>
              <a:t>Period</a:t>
            </a:r>
            <a:r>
              <a:rPr lang="en-US" dirty="0" smtClean="0"/>
              <a:t>)/ </a:t>
            </a:r>
            <a:r>
              <a:rPr lang="en-US" dirty="0" err="1" smtClean="0"/>
              <a:t>Price</a:t>
            </a:r>
            <a:r>
              <a:rPr lang="en-US" baseline="-25000" dirty="0" err="1" smtClean="0"/>
              <a:t>Beginning</a:t>
            </a:r>
            <a:endParaRPr lang="en-US" baseline="-25000" dirty="0" smtClean="0"/>
          </a:p>
          <a:p>
            <a:pPr lvl="1" eaLnBrk="1" hangingPunct="1">
              <a:buFont typeface="Wingdings 2" charset="0"/>
              <a:buChar char=""/>
              <a:defRPr/>
            </a:pPr>
            <a:r>
              <a:rPr lang="en-US" dirty="0" smtClean="0"/>
              <a:t>Included dividends only in ex-dividend month</a:t>
            </a:r>
          </a:p>
          <a:p>
            <a:pPr eaLnBrk="1" hangingPunct="1">
              <a:buFont typeface="Wingdings" charset="0"/>
              <a:buChar char=""/>
              <a:defRPr/>
            </a:pPr>
            <a:r>
              <a:rPr lang="en-US" dirty="0" smtClean="0"/>
              <a:t>Choose a market index, and estimate returns (inclusive of dividends) on the index for each interval for the period.</a:t>
            </a:r>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Choosing the Parameters: Disney</a:t>
            </a:r>
          </a:p>
        </p:txBody>
      </p:sp>
      <p:sp>
        <p:nvSpPr>
          <p:cNvPr id="11264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500">
                <a:ea typeface="ＭＳ Ｐゴシック" charset="-128"/>
              </a:rPr>
              <a:t>Period used: 5 years</a:t>
            </a:r>
          </a:p>
          <a:p>
            <a:pPr eaLnBrk="1" hangingPunct="1">
              <a:lnSpc>
                <a:spcPct val="80000"/>
              </a:lnSpc>
            </a:pPr>
            <a:r>
              <a:rPr lang="en-US" altLang="x-none" sz="1500">
                <a:ea typeface="ＭＳ Ｐゴシック" charset="-128"/>
              </a:rPr>
              <a:t>Return Interval = Monthly</a:t>
            </a:r>
          </a:p>
          <a:p>
            <a:pPr eaLnBrk="1" hangingPunct="1">
              <a:lnSpc>
                <a:spcPct val="80000"/>
              </a:lnSpc>
            </a:pPr>
            <a:r>
              <a:rPr lang="en-US" altLang="x-none" sz="1500">
                <a:ea typeface="ＭＳ Ｐゴシック" charset="-128"/>
              </a:rPr>
              <a:t>Market Index: S&amp;P 500 Index. </a:t>
            </a:r>
          </a:p>
          <a:p>
            <a:pPr eaLnBrk="1" hangingPunct="1">
              <a:lnSpc>
                <a:spcPct val="80000"/>
              </a:lnSpc>
            </a:pPr>
            <a:r>
              <a:rPr lang="en-US" altLang="x-none" sz="1500">
                <a:ea typeface="ＭＳ Ｐゴシック" charset="-128"/>
              </a:rPr>
              <a:t>For instance, to calculate returns on Disney in December 2009,</a:t>
            </a:r>
          </a:p>
          <a:p>
            <a:pPr lvl="1" eaLnBrk="1" hangingPunct="1">
              <a:lnSpc>
                <a:spcPct val="80000"/>
              </a:lnSpc>
            </a:pPr>
            <a:r>
              <a:rPr lang="en-US" altLang="x-none" sz="1300">
                <a:ea typeface="ＭＳ Ｐゴシック" charset="-128"/>
              </a:rPr>
              <a:t>Price for Disney at end of November 2009 = $ 30.22</a:t>
            </a:r>
          </a:p>
          <a:p>
            <a:pPr lvl="1" eaLnBrk="1" hangingPunct="1">
              <a:lnSpc>
                <a:spcPct val="80000"/>
              </a:lnSpc>
            </a:pPr>
            <a:r>
              <a:rPr lang="en-US" altLang="x-none" sz="1300">
                <a:ea typeface="ＭＳ Ｐゴシック" charset="-128"/>
              </a:rPr>
              <a:t>Price for Disney at end of December 2009 = $ 32.25</a:t>
            </a:r>
          </a:p>
          <a:p>
            <a:pPr lvl="1" eaLnBrk="1" hangingPunct="1">
              <a:lnSpc>
                <a:spcPct val="80000"/>
              </a:lnSpc>
            </a:pPr>
            <a:r>
              <a:rPr lang="en-US" altLang="x-none" sz="1300">
                <a:ea typeface="ＭＳ Ｐゴシック" charset="-128"/>
              </a:rPr>
              <a:t>Dividends during month =  $0.35 (It was an ex-dividend month)</a:t>
            </a:r>
          </a:p>
          <a:p>
            <a:pPr lvl="1" eaLnBrk="1" hangingPunct="1">
              <a:lnSpc>
                <a:spcPct val="80000"/>
              </a:lnSpc>
            </a:pPr>
            <a:r>
              <a:rPr lang="en-US" altLang="x-none" sz="1300">
                <a:ea typeface="ＭＳ Ｐゴシック" charset="-128"/>
              </a:rPr>
              <a:t>Return =($32.25 - $30.22 + $ 0.35)/$30.22= 7.88%</a:t>
            </a:r>
          </a:p>
          <a:p>
            <a:pPr eaLnBrk="1" hangingPunct="1">
              <a:lnSpc>
                <a:spcPct val="80000"/>
              </a:lnSpc>
            </a:pPr>
            <a:r>
              <a:rPr lang="en-US" altLang="x-none" sz="1500">
                <a:ea typeface="ＭＳ Ｐゴシック" charset="-128"/>
              </a:rPr>
              <a:t>To estimate returns on the index in the same month</a:t>
            </a:r>
          </a:p>
          <a:p>
            <a:pPr lvl="1" eaLnBrk="1" hangingPunct="1">
              <a:lnSpc>
                <a:spcPct val="80000"/>
              </a:lnSpc>
            </a:pPr>
            <a:r>
              <a:rPr lang="en-US" altLang="x-none" sz="1300">
                <a:ea typeface="ＭＳ Ｐゴシック" charset="-128"/>
              </a:rPr>
              <a:t>Index level at end of November 2009 = 1095.63</a:t>
            </a:r>
          </a:p>
          <a:p>
            <a:pPr lvl="1" eaLnBrk="1" hangingPunct="1">
              <a:lnSpc>
                <a:spcPct val="80000"/>
              </a:lnSpc>
            </a:pPr>
            <a:r>
              <a:rPr lang="en-US" altLang="x-none" sz="1300">
                <a:ea typeface="ＭＳ Ｐゴシック" charset="-128"/>
              </a:rPr>
              <a:t>Index level at end of December 2009 = 1115.10</a:t>
            </a:r>
          </a:p>
          <a:p>
            <a:pPr lvl="1" eaLnBrk="1" hangingPunct="1">
              <a:lnSpc>
                <a:spcPct val="80000"/>
              </a:lnSpc>
            </a:pPr>
            <a:r>
              <a:rPr lang="en-US" altLang="x-none" sz="1300">
                <a:ea typeface="ＭＳ Ｐゴシック" charset="-128"/>
              </a:rPr>
              <a:t>Dividends on index in December 2009 = 1.683</a:t>
            </a:r>
          </a:p>
          <a:p>
            <a:pPr lvl="1" eaLnBrk="1" hangingPunct="1">
              <a:lnSpc>
                <a:spcPct val="80000"/>
              </a:lnSpc>
            </a:pPr>
            <a:r>
              <a:rPr lang="en-US" altLang="x-none" sz="1300">
                <a:ea typeface="ＭＳ Ｐゴシック" charset="-128"/>
              </a:rPr>
              <a:t>Return =(1115.1 – 1095.63+1.683)/ 1095.63 =  1.78%</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pPr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Historical Beta</a:t>
            </a:r>
            <a:endParaRPr lang="en-US" altLang="x-none">
              <a:ea typeface="ＭＳ Ｐゴシック" charset="-128"/>
            </a:endParaRPr>
          </a:p>
        </p:txBody>
      </p:sp>
      <p:pic>
        <p:nvPicPr>
          <p:cNvPr id="27650" name="Chart Placeholder 2"/>
          <p:cNvPicPr>
            <a:picLocks noGrp="1" noChangeAspect="1"/>
          </p:cNvPicPr>
          <p:nvPr>
            <p:ph type="chart" idx="1"/>
          </p:nvPr>
        </p:nvPicPr>
        <p:blipFill>
          <a:blip r:embed="rId3">
            <a:extLst>
              <a:ext uri="{28A0092B-C50C-407E-A947-70E740481C1C}">
                <a14:useLocalDpi xmlns:a14="http://schemas.microsoft.com/office/drawing/2010/main" val="0"/>
              </a:ext>
            </a:extLst>
          </a:blip>
          <a:srcRect l="-34221" r="-34221"/>
          <a:stretch>
            <a:fillRect/>
          </a:stretch>
        </p:blipFill>
        <p:spPr/>
      </p:pic>
      <p:sp>
        <p:nvSpPr>
          <p:cNvPr id="27651" name="TextBox 3"/>
          <p:cNvSpPr txBox="1">
            <a:spLocks noChangeArrowheads="1"/>
          </p:cNvSpPr>
          <p:nvPr/>
        </p:nvSpPr>
        <p:spPr bwMode="auto">
          <a:xfrm>
            <a:off x="1524000" y="4514850"/>
            <a:ext cx="67643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fi-FI" altLang="x-none" sz="1600" i="1">
                <a:solidFill>
                  <a:srgbClr val="000000"/>
                </a:solidFill>
                <a:latin typeface="Calibri" charset="0"/>
              </a:rPr>
              <a:t>Return on Disney </a:t>
            </a:r>
            <a:r>
              <a:rPr lang="fi-FI" altLang="x-none" sz="1600">
                <a:solidFill>
                  <a:srgbClr val="000000"/>
                </a:solidFill>
                <a:latin typeface="Calibri" charset="0"/>
              </a:rPr>
              <a:t>= .0071 + 1.2517 </a:t>
            </a:r>
            <a:r>
              <a:rPr lang="fi-FI" altLang="x-none" sz="1600" i="1">
                <a:solidFill>
                  <a:srgbClr val="000000"/>
                </a:solidFill>
                <a:latin typeface="Calibri" charset="0"/>
              </a:rPr>
              <a:t>Return on Market                  </a:t>
            </a:r>
            <a:r>
              <a:rPr lang="fi-FI" altLang="x-none" sz="1600">
                <a:solidFill>
                  <a:srgbClr val="000000"/>
                </a:solidFill>
                <a:latin typeface="Calibri" charset="0"/>
              </a:rPr>
              <a:t>R² = 0.73386</a:t>
            </a:r>
          </a:p>
          <a:p>
            <a:r>
              <a:rPr lang="fi-FI" altLang="x-none" sz="1600">
                <a:solidFill>
                  <a:srgbClr val="000000"/>
                </a:solidFill>
                <a:latin typeface="Calibri" charset="0"/>
              </a:rPr>
              <a:t>                                                      (0.10)</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Analyzing Disney</a:t>
            </a:r>
            <a:r>
              <a:rPr lang="ja-JP" altLang="en-US">
                <a:ea typeface="ＭＳ Ｐゴシック" charset="-128"/>
              </a:rPr>
              <a:t>’</a:t>
            </a:r>
            <a:r>
              <a:rPr lang="en-US" altLang="ja-JP">
                <a:ea typeface="ＭＳ Ｐゴシック" charset="-128"/>
              </a:rPr>
              <a:t>s Performance</a:t>
            </a:r>
            <a:endParaRPr lang="en-US" altLang="x-none">
              <a:ea typeface="ＭＳ Ｐゴシック" charset="-128"/>
            </a:endParaRPr>
          </a:p>
        </p:txBody>
      </p:sp>
      <p:sp>
        <p:nvSpPr>
          <p:cNvPr id="11673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300">
                <a:ea typeface="ＭＳ Ｐゴシック" charset="-128"/>
              </a:rPr>
              <a:t>Intercept = 0.712%</a:t>
            </a:r>
          </a:p>
          <a:p>
            <a:pPr lvl="1" eaLnBrk="1" hangingPunct="1">
              <a:lnSpc>
                <a:spcPct val="80000"/>
              </a:lnSpc>
            </a:pPr>
            <a:r>
              <a:rPr lang="en-US" altLang="x-none" sz="1100">
                <a:ea typeface="ＭＳ Ｐゴシック" charset="-128"/>
              </a:rPr>
              <a:t>This is an intercept based on monthly returns. Thus, it has to be compared to a monthly riskfree rate.</a:t>
            </a:r>
          </a:p>
          <a:p>
            <a:pPr lvl="1" eaLnBrk="1" hangingPunct="1">
              <a:lnSpc>
                <a:spcPct val="80000"/>
              </a:lnSpc>
            </a:pPr>
            <a:r>
              <a:rPr lang="en-US" altLang="x-none" sz="1100">
                <a:ea typeface="ＭＳ Ｐゴシック" charset="-128"/>
              </a:rPr>
              <a:t>Between 2008 and 2013</a:t>
            </a:r>
          </a:p>
          <a:p>
            <a:pPr lvl="2" eaLnBrk="1" hangingPunct="1">
              <a:lnSpc>
                <a:spcPct val="80000"/>
              </a:lnSpc>
            </a:pPr>
            <a:r>
              <a:rPr lang="en-US" altLang="x-none" sz="1100">
                <a:ea typeface="ＭＳ Ｐゴシック" charset="-128"/>
              </a:rPr>
              <a:t>Average Annualized T.Bill rate = 0.50%</a:t>
            </a:r>
          </a:p>
          <a:p>
            <a:pPr lvl="2" eaLnBrk="1" hangingPunct="1">
              <a:lnSpc>
                <a:spcPct val="80000"/>
              </a:lnSpc>
            </a:pPr>
            <a:r>
              <a:rPr lang="en-US" altLang="x-none" sz="1100">
                <a:ea typeface="ＭＳ Ｐゴシック" charset="-128"/>
              </a:rPr>
              <a:t>Monthly Riskfree Rate = 0.5%/12 = 0.042%</a:t>
            </a:r>
          </a:p>
          <a:p>
            <a:pPr lvl="2" eaLnBrk="1" hangingPunct="1">
              <a:lnSpc>
                <a:spcPct val="80000"/>
              </a:lnSpc>
            </a:pPr>
            <a:r>
              <a:rPr lang="en-US" altLang="x-none" sz="1100">
                <a:ea typeface="ＭＳ Ｐゴシック" charset="-128"/>
              </a:rPr>
              <a:t>Riskfree Rate (1-Beta) = 0.042% (1-1.252) =  -.0105%</a:t>
            </a:r>
          </a:p>
          <a:p>
            <a:pPr eaLnBrk="1" hangingPunct="1">
              <a:lnSpc>
                <a:spcPct val="80000"/>
              </a:lnSpc>
            </a:pPr>
            <a:r>
              <a:rPr lang="en-US" altLang="x-none" sz="1300">
                <a:ea typeface="ＭＳ Ｐゴシック" charset="-128"/>
              </a:rPr>
              <a:t>The Comparison is then between</a:t>
            </a:r>
          </a:p>
          <a:p>
            <a:pPr lvl="1" eaLnBrk="1" hangingPunct="1">
              <a:lnSpc>
                <a:spcPct val="80000"/>
              </a:lnSpc>
            </a:pPr>
            <a:r>
              <a:rPr lang="en-US" altLang="x-none" sz="1100">
                <a:ea typeface="ＭＳ Ｐゴシック" charset="-128"/>
              </a:rPr>
              <a:t>Intercept	versus	Riskfree Rate (1 - Beta)</a:t>
            </a:r>
          </a:p>
          <a:p>
            <a:pPr lvl="1" eaLnBrk="1" hangingPunct="1">
              <a:lnSpc>
                <a:spcPct val="80000"/>
              </a:lnSpc>
            </a:pPr>
            <a:r>
              <a:rPr lang="en-US" altLang="x-none" sz="1100">
                <a:ea typeface="ＭＳ Ｐゴシック" charset="-128"/>
              </a:rPr>
              <a:t>0.712%	versus	0.0105%</a:t>
            </a:r>
          </a:p>
          <a:p>
            <a:pPr lvl="1" eaLnBrk="1" hangingPunct="1">
              <a:lnSpc>
                <a:spcPct val="80000"/>
              </a:lnSpc>
            </a:pPr>
            <a:r>
              <a:rPr lang="en-US" altLang="x-none" sz="1100">
                <a:ea typeface="ＭＳ Ｐゴシック" charset="-128"/>
              </a:rPr>
              <a:t>Jensen</a:t>
            </a:r>
            <a:r>
              <a:rPr lang="ja-JP" altLang="en-US" sz="1100">
                <a:ea typeface="ＭＳ Ｐゴシック" charset="-128"/>
              </a:rPr>
              <a:t>’</a:t>
            </a:r>
            <a:r>
              <a:rPr lang="en-US" altLang="ja-JP" sz="1100">
                <a:ea typeface="ＭＳ Ｐゴシック" charset="-128"/>
              </a:rPr>
              <a:t>s Alpha = 0.7122% - (-0.0105)% = 0.723%</a:t>
            </a:r>
          </a:p>
          <a:p>
            <a:pPr eaLnBrk="1" hangingPunct="1">
              <a:lnSpc>
                <a:spcPct val="80000"/>
              </a:lnSpc>
            </a:pPr>
            <a:r>
              <a:rPr lang="en-US" altLang="x-none" sz="1300">
                <a:ea typeface="ＭＳ Ｐゴシック" charset="-128"/>
              </a:rPr>
              <a:t>Disney did 0.723% better than expected, per month, between October 2008 and September 2013</a:t>
            </a:r>
          </a:p>
          <a:p>
            <a:pPr lvl="1" eaLnBrk="1" hangingPunct="1">
              <a:lnSpc>
                <a:spcPct val="80000"/>
              </a:lnSpc>
            </a:pPr>
            <a:r>
              <a:rPr lang="en-US" altLang="x-none" sz="1100">
                <a:ea typeface="ＭＳ Ｐゴシック" charset="-128"/>
              </a:rPr>
              <a:t>Annualized, Disney</a:t>
            </a:r>
            <a:r>
              <a:rPr lang="ja-JP" altLang="en-US" sz="1100">
                <a:ea typeface="ＭＳ Ｐゴシック" charset="-128"/>
              </a:rPr>
              <a:t>’</a:t>
            </a:r>
            <a:r>
              <a:rPr lang="en-US" altLang="ja-JP" sz="1100">
                <a:ea typeface="ＭＳ Ｐゴシック" charset="-128"/>
              </a:rPr>
              <a:t>s annual excess return = (1.00723)</a:t>
            </a:r>
            <a:r>
              <a:rPr lang="en-US" altLang="ja-JP" sz="1100" baseline="30000">
                <a:ea typeface="ＭＳ Ｐゴシック" charset="-128"/>
              </a:rPr>
              <a:t>12</a:t>
            </a:r>
            <a:r>
              <a:rPr lang="en-US" altLang="ja-JP" sz="1100">
                <a:ea typeface="ＭＳ Ｐゴシック" charset="-128"/>
              </a:rPr>
              <a:t> -1= 9.02%</a:t>
            </a:r>
          </a:p>
          <a:p>
            <a:pPr eaLnBrk="1" hangingPunct="1">
              <a:lnSpc>
                <a:spcPct val="80000"/>
              </a:lnSpc>
            </a:pPr>
            <a:r>
              <a:rPr lang="en-US" altLang="x-none" sz="1300">
                <a:ea typeface="ＭＳ Ｐゴシック" charset="-128"/>
              </a:rPr>
              <a:t>This positive Jensen</a:t>
            </a:r>
            <a:r>
              <a:rPr lang="ja-JP" altLang="en-US" sz="1300">
                <a:ea typeface="ＭＳ Ｐゴシック" charset="-128"/>
              </a:rPr>
              <a:t>’</a:t>
            </a:r>
            <a:r>
              <a:rPr lang="en-US" altLang="ja-JP" sz="1300">
                <a:ea typeface="ＭＳ Ｐゴシック" charset="-128"/>
              </a:rPr>
              <a:t>s alpha is a sign of good management at the firm.</a:t>
            </a:r>
          </a:p>
          <a:p>
            <a:pPr lvl="1" eaLnBrk="1" hangingPunct="1">
              <a:lnSpc>
                <a:spcPct val="80000"/>
              </a:lnSpc>
            </a:pPr>
            <a:r>
              <a:rPr lang="en-US" altLang="x-none" sz="1100">
                <a:ea typeface="ＭＳ Ｐゴシック" charset="-128"/>
              </a:rPr>
              <a:t>True</a:t>
            </a:r>
          </a:p>
          <a:p>
            <a:pPr lvl="1" eaLnBrk="1" hangingPunct="1">
              <a:lnSpc>
                <a:spcPct val="80000"/>
              </a:lnSpc>
            </a:pPr>
            <a:r>
              <a:rPr lang="en-US" altLang="x-none" sz="1100">
                <a:ea typeface="ＭＳ Ｐゴシック" charset="-128"/>
              </a:rPr>
              <a:t>False</a:t>
            </a:r>
          </a:p>
          <a:p>
            <a:pPr lvl="1" eaLnBrk="1" hangingPunct="1">
              <a:lnSpc>
                <a:spcPct val="80000"/>
              </a:lnSpc>
            </a:pPr>
            <a:endParaRPr lang="en-US" altLang="x-none" sz="1100">
              <a:ea typeface="ＭＳ Ｐゴシック" charset="-128"/>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Disney</a:t>
            </a:r>
            <a:r>
              <a:rPr lang="ja-JP" altLang="en-US">
                <a:ea typeface="ＭＳ Ｐゴシック" charset="-128"/>
              </a:rPr>
              <a:t>’</a:t>
            </a:r>
            <a:r>
              <a:rPr lang="en-US" altLang="ja-JP">
                <a:ea typeface="ＭＳ Ｐゴシック" charset="-128"/>
              </a:rPr>
              <a:t>s Beta</a:t>
            </a:r>
            <a:endParaRPr lang="en-US" altLang="x-none">
              <a:ea typeface="ＭＳ Ｐゴシック" charset="-128"/>
            </a:endParaRPr>
          </a:p>
        </p:txBody>
      </p:sp>
      <p:sp>
        <p:nvSpPr>
          <p:cNvPr id="11878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Slope of the Regression of 1.25 is the beta</a:t>
            </a:r>
          </a:p>
          <a:p>
            <a:pPr eaLnBrk="1" hangingPunct="1">
              <a:lnSpc>
                <a:spcPct val="80000"/>
              </a:lnSpc>
            </a:pPr>
            <a:r>
              <a:rPr lang="en-US" altLang="x-none" sz="2000">
                <a:ea typeface="ＭＳ Ｐゴシック" charset="-128"/>
              </a:rPr>
              <a:t>Regression parameters are always estimated with error. The error is captured in the standard error of the beta estimate, which in the case of Disney is 0.10.</a:t>
            </a:r>
          </a:p>
          <a:p>
            <a:pPr eaLnBrk="1" hangingPunct="1">
              <a:lnSpc>
                <a:spcPct val="80000"/>
              </a:lnSpc>
            </a:pPr>
            <a:r>
              <a:rPr lang="en-US" altLang="x-none" sz="2000">
                <a:ea typeface="ＭＳ Ｐゴシック" charset="-128"/>
              </a:rPr>
              <a:t>Assume that I asked you what Disney</a:t>
            </a:r>
            <a:r>
              <a:rPr lang="ja-JP" altLang="en-US" sz="2000">
                <a:ea typeface="ＭＳ Ｐゴシック" charset="-128"/>
              </a:rPr>
              <a:t>’</a:t>
            </a:r>
            <a:r>
              <a:rPr lang="en-US" altLang="ja-JP" sz="2000">
                <a:ea typeface="ＭＳ Ｐゴシック" charset="-128"/>
              </a:rPr>
              <a:t>s true beta is, after this regression. </a:t>
            </a:r>
          </a:p>
          <a:p>
            <a:pPr lvl="1" eaLnBrk="1" hangingPunct="1">
              <a:lnSpc>
                <a:spcPct val="80000"/>
              </a:lnSpc>
            </a:pPr>
            <a:r>
              <a:rPr lang="en-US" altLang="x-none" sz="1700">
                <a:ea typeface="ＭＳ Ｐゴシック" charset="-128"/>
              </a:rPr>
              <a:t>What is your best point estimate?</a:t>
            </a:r>
          </a:p>
          <a:p>
            <a:pPr lvl="1" eaLnBrk="1" hangingPunct="1">
              <a:lnSpc>
                <a:spcPct val="80000"/>
              </a:lnSpc>
            </a:pPr>
            <a:endParaRPr lang="en-US" altLang="x-none" sz="1700">
              <a:ea typeface="ＭＳ Ｐゴシック" charset="-128"/>
            </a:endParaRPr>
          </a:p>
          <a:p>
            <a:pPr lvl="1" eaLnBrk="1" hangingPunct="1">
              <a:lnSpc>
                <a:spcPct val="80000"/>
              </a:lnSpc>
            </a:pPr>
            <a:r>
              <a:rPr lang="en-US" altLang="x-none" sz="1700">
                <a:ea typeface="ＭＳ Ｐゴシック" charset="-128"/>
              </a:rPr>
              <a:t>What range would you give me, with 67% confidence?</a:t>
            </a:r>
          </a:p>
          <a:p>
            <a:pPr lvl="1" eaLnBrk="1" hangingPunct="1">
              <a:lnSpc>
                <a:spcPct val="80000"/>
              </a:lnSpc>
            </a:pPr>
            <a:endParaRPr lang="en-US" altLang="x-none" sz="1700">
              <a:ea typeface="ＭＳ Ｐゴシック" charset="-128"/>
            </a:endParaRPr>
          </a:p>
          <a:p>
            <a:pPr lvl="1" eaLnBrk="1" hangingPunct="1">
              <a:lnSpc>
                <a:spcPct val="80000"/>
              </a:lnSpc>
            </a:pPr>
            <a:r>
              <a:rPr lang="en-US" altLang="x-none" sz="1700">
                <a:ea typeface="ＭＳ Ｐゴシック" charset="-128"/>
              </a:rPr>
              <a:t>What range would you give me, with 95% confidence?</a:t>
            </a:r>
          </a:p>
          <a:p>
            <a:pPr eaLnBrk="1" hangingPunct="1">
              <a:lnSpc>
                <a:spcPct val="80000"/>
              </a:lnSpc>
            </a:pPr>
            <a:endParaRPr lang="en-US" altLang="x-none" sz="2000">
              <a:ea typeface="ＭＳ Ｐゴシック" charset="-128"/>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Dirty Secret of </a:t>
            </a:r>
            <a:r>
              <a:rPr lang="ja-JP" altLang="en-US">
                <a:ea typeface="ＭＳ Ｐゴシック" charset="-128"/>
              </a:rPr>
              <a:t>“</a:t>
            </a:r>
            <a:r>
              <a:rPr lang="en-US" altLang="ja-JP">
                <a:ea typeface="ＭＳ Ｐゴシック" charset="-128"/>
              </a:rPr>
              <a:t>Standard Error</a:t>
            </a:r>
            <a:r>
              <a:rPr lang="ja-JP" altLang="en-US">
                <a:ea typeface="ＭＳ Ｐゴシック" charset="-128"/>
              </a:rPr>
              <a:t>”</a:t>
            </a:r>
            <a:r>
              <a:rPr lang="en-US" altLang="ja-JP">
                <a:ea typeface="ＭＳ Ｐゴシック" charset="-128"/>
              </a:rPr>
              <a:t> </a:t>
            </a:r>
            <a:endParaRPr lang="en-US" altLang="x-none">
              <a:ea typeface="ＭＳ Ｐゴシック" charset="-128"/>
            </a:endParaRPr>
          </a:p>
        </p:txBody>
      </p:sp>
      <p:sp>
        <p:nvSpPr>
          <p:cNvPr id="33794"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33795" name="Freeform 3"/>
          <p:cNvSpPr>
            <a:spLocks/>
          </p:cNvSpPr>
          <p:nvPr/>
        </p:nvSpPr>
        <p:spPr bwMode="auto">
          <a:xfrm>
            <a:off x="1992313" y="1668463"/>
            <a:ext cx="4702175" cy="2454275"/>
          </a:xfrm>
          <a:custGeom>
            <a:avLst/>
            <a:gdLst>
              <a:gd name="T0" fmla="*/ 0 w 2962"/>
              <a:gd name="T1" fmla="*/ 0 h 2062"/>
              <a:gd name="T2" fmla="*/ 2147483647 w 2962"/>
              <a:gd name="T3" fmla="*/ 0 h 2062"/>
              <a:gd name="T4" fmla="*/ 2147483647 w 2962"/>
              <a:gd name="T5" fmla="*/ 2147483647 h 2062"/>
              <a:gd name="T6" fmla="*/ 0 w 2962"/>
              <a:gd name="T7" fmla="*/ 2147483647 h 2062"/>
              <a:gd name="T8" fmla="*/ 0 w 2962"/>
              <a:gd name="T9" fmla="*/ 0 h 2062"/>
              <a:gd name="T10" fmla="*/ 0 60000 65536"/>
              <a:gd name="T11" fmla="*/ 0 60000 65536"/>
              <a:gd name="T12" fmla="*/ 0 60000 65536"/>
              <a:gd name="T13" fmla="*/ 0 60000 65536"/>
              <a:gd name="T14" fmla="*/ 0 60000 65536"/>
              <a:gd name="T15" fmla="*/ 0 w 2962"/>
              <a:gd name="T16" fmla="*/ 0 h 2062"/>
              <a:gd name="T17" fmla="*/ 2962 w 2962"/>
              <a:gd name="T18" fmla="*/ 2062 h 2062"/>
            </a:gdLst>
            <a:ahLst/>
            <a:cxnLst>
              <a:cxn ang="T10">
                <a:pos x="T0" y="T1"/>
              </a:cxn>
              <a:cxn ang="T11">
                <a:pos x="T2" y="T3"/>
              </a:cxn>
              <a:cxn ang="T12">
                <a:pos x="T4" y="T5"/>
              </a:cxn>
              <a:cxn ang="T13">
                <a:pos x="T6" y="T7"/>
              </a:cxn>
              <a:cxn ang="T14">
                <a:pos x="T8" y="T9"/>
              </a:cxn>
            </a:cxnLst>
            <a:rect l="T15" t="T16" r="T17" b="T18"/>
            <a:pathLst>
              <a:path w="2962" h="2062">
                <a:moveTo>
                  <a:pt x="0" y="0"/>
                </a:moveTo>
                <a:lnTo>
                  <a:pt x="2961" y="0"/>
                </a:lnTo>
                <a:lnTo>
                  <a:pt x="2961" y="2061"/>
                </a:lnTo>
                <a:lnTo>
                  <a:pt x="0" y="2061"/>
                </a:lnTo>
                <a:lnTo>
                  <a:pt x="0" y="0"/>
                </a:lnTo>
              </a:path>
            </a:pathLst>
          </a:custGeom>
          <a:solidFill>
            <a:srgbClr val="FFFFFF"/>
          </a:solidFill>
          <a:ln>
            <a:noFill/>
          </a:ln>
          <a:extLst>
            <a:ext uri="{91240B29-F687-4F45-9708-019B960494DF}">
              <a14:hiddenLine xmlns:a14="http://schemas.microsoft.com/office/drawing/2010/main" w="127000" cap="rnd">
                <a:solidFill>
                  <a:srgbClr val="000000"/>
                </a:solidFill>
                <a:round/>
                <a:headEnd/>
                <a:tailEnd/>
              </a14:hiddenLine>
            </a:ext>
          </a:extLst>
        </p:spPr>
        <p:txBody>
          <a:bodyPr/>
          <a:lstStyle/>
          <a:p>
            <a:endParaRPr lang="en-US"/>
          </a:p>
        </p:txBody>
      </p:sp>
      <p:sp>
        <p:nvSpPr>
          <p:cNvPr id="33796" name="Line 4"/>
          <p:cNvSpPr>
            <a:spLocks noChangeShapeType="1"/>
          </p:cNvSpPr>
          <p:nvPr/>
        </p:nvSpPr>
        <p:spPr bwMode="auto">
          <a:xfrm>
            <a:off x="1998663" y="3830638"/>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797" name="Line 5"/>
          <p:cNvSpPr>
            <a:spLocks noChangeShapeType="1"/>
          </p:cNvSpPr>
          <p:nvPr/>
        </p:nvSpPr>
        <p:spPr bwMode="auto">
          <a:xfrm>
            <a:off x="1998663" y="351790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798" name="Line 6"/>
          <p:cNvSpPr>
            <a:spLocks noChangeShapeType="1"/>
          </p:cNvSpPr>
          <p:nvPr/>
        </p:nvSpPr>
        <p:spPr bwMode="auto">
          <a:xfrm>
            <a:off x="1998663" y="321310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799" name="Line 7"/>
          <p:cNvSpPr>
            <a:spLocks noChangeShapeType="1"/>
          </p:cNvSpPr>
          <p:nvPr/>
        </p:nvSpPr>
        <p:spPr bwMode="auto">
          <a:xfrm>
            <a:off x="1998663" y="2908300"/>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0" name="Line 8"/>
          <p:cNvSpPr>
            <a:spLocks noChangeShapeType="1"/>
          </p:cNvSpPr>
          <p:nvPr/>
        </p:nvSpPr>
        <p:spPr bwMode="auto">
          <a:xfrm>
            <a:off x="1998663" y="25955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1" name="Line 9"/>
          <p:cNvSpPr>
            <a:spLocks noChangeShapeType="1"/>
          </p:cNvSpPr>
          <p:nvPr/>
        </p:nvSpPr>
        <p:spPr bwMode="auto">
          <a:xfrm>
            <a:off x="1998663" y="229076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2" name="Line 10"/>
          <p:cNvSpPr>
            <a:spLocks noChangeShapeType="1"/>
          </p:cNvSpPr>
          <p:nvPr/>
        </p:nvSpPr>
        <p:spPr bwMode="auto">
          <a:xfrm>
            <a:off x="1998663" y="1979613"/>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3" name="Line 11"/>
          <p:cNvSpPr>
            <a:spLocks noChangeShapeType="1"/>
          </p:cNvSpPr>
          <p:nvPr/>
        </p:nvSpPr>
        <p:spPr bwMode="auto">
          <a:xfrm>
            <a:off x="1998663" y="1673225"/>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4" name="Line 12"/>
          <p:cNvSpPr>
            <a:spLocks noChangeShapeType="1"/>
          </p:cNvSpPr>
          <p:nvPr/>
        </p:nvSpPr>
        <p:spPr bwMode="auto">
          <a:xfrm flipH="1">
            <a:off x="1992313" y="1673225"/>
            <a:ext cx="4710112" cy="0"/>
          </a:xfrm>
          <a:prstGeom prst="line">
            <a:avLst/>
          </a:prstGeom>
          <a:noFill/>
          <a:ln w="12700">
            <a:pattFill prst="pct50">
              <a:fgClr>
                <a:srgbClr val="FFFFFF"/>
              </a:fgClr>
              <a:bgClr>
                <a:srgbClr val="000000"/>
              </a:bgClr>
            </a:patt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5" name="Freeform 13"/>
          <p:cNvSpPr>
            <a:spLocks/>
          </p:cNvSpPr>
          <p:nvPr/>
        </p:nvSpPr>
        <p:spPr bwMode="auto">
          <a:xfrm>
            <a:off x="1992313" y="1668463"/>
            <a:ext cx="4714875" cy="2463800"/>
          </a:xfrm>
          <a:custGeom>
            <a:avLst/>
            <a:gdLst>
              <a:gd name="T0" fmla="*/ 2147483647 w 2970"/>
              <a:gd name="T1" fmla="*/ 0 h 2070"/>
              <a:gd name="T2" fmla="*/ 2147483647 w 2970"/>
              <a:gd name="T3" fmla="*/ 2147483647 h 2070"/>
              <a:gd name="T4" fmla="*/ 0 w 2970"/>
              <a:gd name="T5" fmla="*/ 2147483647 h 2070"/>
              <a:gd name="T6" fmla="*/ 0 w 2970"/>
              <a:gd name="T7" fmla="*/ 0 h 2070"/>
              <a:gd name="T8" fmla="*/ 0 60000 65536"/>
              <a:gd name="T9" fmla="*/ 0 60000 65536"/>
              <a:gd name="T10" fmla="*/ 0 60000 65536"/>
              <a:gd name="T11" fmla="*/ 0 60000 65536"/>
              <a:gd name="T12" fmla="*/ 0 w 2970"/>
              <a:gd name="T13" fmla="*/ 0 h 2070"/>
              <a:gd name="T14" fmla="*/ 2970 w 2970"/>
              <a:gd name="T15" fmla="*/ 2070 h 2070"/>
            </a:gdLst>
            <a:ahLst/>
            <a:cxnLst>
              <a:cxn ang="T8">
                <a:pos x="T0" y="T1"/>
              </a:cxn>
              <a:cxn ang="T9">
                <a:pos x="T2" y="T3"/>
              </a:cxn>
              <a:cxn ang="T10">
                <a:pos x="T4" y="T5"/>
              </a:cxn>
              <a:cxn ang="T11">
                <a:pos x="T6" y="T7"/>
              </a:cxn>
            </a:cxnLst>
            <a:rect l="T12" t="T13" r="T14" b="T15"/>
            <a:pathLst>
              <a:path w="2970" h="2070">
                <a:moveTo>
                  <a:pt x="2969" y="0"/>
                </a:moveTo>
                <a:lnTo>
                  <a:pt x="2969" y="2069"/>
                </a:lnTo>
                <a:lnTo>
                  <a:pt x="0" y="2069"/>
                </a:lnTo>
                <a:lnTo>
                  <a:pt x="0" y="0"/>
                </a:lnTo>
              </a:path>
            </a:pathLst>
          </a:custGeom>
          <a:noFill/>
          <a:ln w="12700" cap="rnd">
            <a:pattFill prst="pct50">
              <a:fgClr>
                <a:srgbClr val="FFFFFF"/>
              </a:fgClr>
              <a:bgClr>
                <a:srgbClr val="000000"/>
              </a:bgClr>
            </a:patt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06" name="Freeform 14" descr="50%"/>
          <p:cNvSpPr>
            <a:spLocks/>
          </p:cNvSpPr>
          <p:nvPr/>
        </p:nvSpPr>
        <p:spPr bwMode="auto">
          <a:xfrm>
            <a:off x="2192338" y="3783013"/>
            <a:ext cx="266700" cy="349250"/>
          </a:xfrm>
          <a:custGeom>
            <a:avLst/>
            <a:gdLst>
              <a:gd name="T0" fmla="*/ 0 w 168"/>
              <a:gd name="T1" fmla="*/ 0 h 293"/>
              <a:gd name="T2" fmla="*/ 2147483647 w 168"/>
              <a:gd name="T3" fmla="*/ 0 h 293"/>
              <a:gd name="T4" fmla="*/ 2147483647 w 168"/>
              <a:gd name="T5" fmla="*/ 2147483647 h 293"/>
              <a:gd name="T6" fmla="*/ 0 w 168"/>
              <a:gd name="T7" fmla="*/ 2147483647 h 293"/>
              <a:gd name="T8" fmla="*/ 0 w 168"/>
              <a:gd name="T9" fmla="*/ 0 h 293"/>
              <a:gd name="T10" fmla="*/ 0 60000 65536"/>
              <a:gd name="T11" fmla="*/ 0 60000 65536"/>
              <a:gd name="T12" fmla="*/ 0 60000 65536"/>
              <a:gd name="T13" fmla="*/ 0 60000 65536"/>
              <a:gd name="T14" fmla="*/ 0 60000 65536"/>
              <a:gd name="T15" fmla="*/ 0 w 168"/>
              <a:gd name="T16" fmla="*/ 0 h 293"/>
              <a:gd name="T17" fmla="*/ 168 w 168"/>
              <a:gd name="T18" fmla="*/ 293 h 293"/>
            </a:gdLst>
            <a:ahLst/>
            <a:cxnLst>
              <a:cxn ang="T10">
                <a:pos x="T0" y="T1"/>
              </a:cxn>
              <a:cxn ang="T11">
                <a:pos x="T2" y="T3"/>
              </a:cxn>
              <a:cxn ang="T12">
                <a:pos x="T4" y="T5"/>
              </a:cxn>
              <a:cxn ang="T13">
                <a:pos x="T6" y="T7"/>
              </a:cxn>
              <a:cxn ang="T14">
                <a:pos x="T8" y="T9"/>
              </a:cxn>
            </a:cxnLst>
            <a:rect l="T15" t="T16" r="T17" b="T18"/>
            <a:pathLst>
              <a:path w="168" h="293">
                <a:moveTo>
                  <a:pt x="0" y="0"/>
                </a:moveTo>
                <a:lnTo>
                  <a:pt x="167" y="0"/>
                </a:lnTo>
                <a:lnTo>
                  <a:pt x="167" y="292"/>
                </a:lnTo>
                <a:lnTo>
                  <a:pt x="0" y="29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33807" name="Freeform 15" descr="50%"/>
          <p:cNvSpPr>
            <a:spLocks/>
          </p:cNvSpPr>
          <p:nvPr/>
        </p:nvSpPr>
        <p:spPr bwMode="auto">
          <a:xfrm>
            <a:off x="2863850" y="3244850"/>
            <a:ext cx="266700" cy="887413"/>
          </a:xfrm>
          <a:custGeom>
            <a:avLst/>
            <a:gdLst>
              <a:gd name="T0" fmla="*/ 0 w 168"/>
              <a:gd name="T1" fmla="*/ 0 h 746"/>
              <a:gd name="T2" fmla="*/ 2147483647 w 168"/>
              <a:gd name="T3" fmla="*/ 0 h 746"/>
              <a:gd name="T4" fmla="*/ 2147483647 w 168"/>
              <a:gd name="T5" fmla="*/ 2147483647 h 746"/>
              <a:gd name="T6" fmla="*/ 0 w 168"/>
              <a:gd name="T7" fmla="*/ 2147483647 h 746"/>
              <a:gd name="T8" fmla="*/ 0 w 168"/>
              <a:gd name="T9" fmla="*/ 0 h 746"/>
              <a:gd name="T10" fmla="*/ 0 60000 65536"/>
              <a:gd name="T11" fmla="*/ 0 60000 65536"/>
              <a:gd name="T12" fmla="*/ 0 60000 65536"/>
              <a:gd name="T13" fmla="*/ 0 60000 65536"/>
              <a:gd name="T14" fmla="*/ 0 60000 65536"/>
              <a:gd name="T15" fmla="*/ 0 w 168"/>
              <a:gd name="T16" fmla="*/ 0 h 746"/>
              <a:gd name="T17" fmla="*/ 168 w 168"/>
              <a:gd name="T18" fmla="*/ 746 h 746"/>
            </a:gdLst>
            <a:ahLst/>
            <a:cxnLst>
              <a:cxn ang="T10">
                <a:pos x="T0" y="T1"/>
              </a:cxn>
              <a:cxn ang="T11">
                <a:pos x="T2" y="T3"/>
              </a:cxn>
              <a:cxn ang="T12">
                <a:pos x="T4" y="T5"/>
              </a:cxn>
              <a:cxn ang="T13">
                <a:pos x="T6" y="T7"/>
              </a:cxn>
              <a:cxn ang="T14">
                <a:pos x="T8" y="T9"/>
              </a:cxn>
            </a:cxnLst>
            <a:rect l="T15" t="T16" r="T17" b="T18"/>
            <a:pathLst>
              <a:path w="168" h="746">
                <a:moveTo>
                  <a:pt x="0" y="0"/>
                </a:moveTo>
                <a:lnTo>
                  <a:pt x="167" y="0"/>
                </a:lnTo>
                <a:lnTo>
                  <a:pt x="167" y="745"/>
                </a:lnTo>
                <a:lnTo>
                  <a:pt x="0" y="74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33808" name="Freeform 16" descr="50%"/>
          <p:cNvSpPr>
            <a:spLocks/>
          </p:cNvSpPr>
          <p:nvPr/>
        </p:nvSpPr>
        <p:spPr bwMode="auto">
          <a:xfrm>
            <a:off x="3535363" y="1746250"/>
            <a:ext cx="266700" cy="2386013"/>
          </a:xfrm>
          <a:custGeom>
            <a:avLst/>
            <a:gdLst>
              <a:gd name="T0" fmla="*/ 0 w 168"/>
              <a:gd name="T1" fmla="*/ 0 h 2004"/>
              <a:gd name="T2" fmla="*/ 2147483647 w 168"/>
              <a:gd name="T3" fmla="*/ 0 h 2004"/>
              <a:gd name="T4" fmla="*/ 2147483647 w 168"/>
              <a:gd name="T5" fmla="*/ 2147483647 h 2004"/>
              <a:gd name="T6" fmla="*/ 0 w 168"/>
              <a:gd name="T7" fmla="*/ 2147483647 h 2004"/>
              <a:gd name="T8" fmla="*/ 0 w 168"/>
              <a:gd name="T9" fmla="*/ 0 h 2004"/>
              <a:gd name="T10" fmla="*/ 0 60000 65536"/>
              <a:gd name="T11" fmla="*/ 0 60000 65536"/>
              <a:gd name="T12" fmla="*/ 0 60000 65536"/>
              <a:gd name="T13" fmla="*/ 0 60000 65536"/>
              <a:gd name="T14" fmla="*/ 0 60000 65536"/>
              <a:gd name="T15" fmla="*/ 0 w 168"/>
              <a:gd name="T16" fmla="*/ 0 h 2004"/>
              <a:gd name="T17" fmla="*/ 168 w 168"/>
              <a:gd name="T18" fmla="*/ 2004 h 2004"/>
            </a:gdLst>
            <a:ahLst/>
            <a:cxnLst>
              <a:cxn ang="T10">
                <a:pos x="T0" y="T1"/>
              </a:cxn>
              <a:cxn ang="T11">
                <a:pos x="T2" y="T3"/>
              </a:cxn>
              <a:cxn ang="T12">
                <a:pos x="T4" y="T5"/>
              </a:cxn>
              <a:cxn ang="T13">
                <a:pos x="T6" y="T7"/>
              </a:cxn>
              <a:cxn ang="T14">
                <a:pos x="T8" y="T9"/>
              </a:cxn>
            </a:cxnLst>
            <a:rect l="T15" t="T16" r="T17" b="T18"/>
            <a:pathLst>
              <a:path w="168" h="2004">
                <a:moveTo>
                  <a:pt x="0" y="0"/>
                </a:moveTo>
                <a:lnTo>
                  <a:pt x="167" y="0"/>
                </a:lnTo>
                <a:lnTo>
                  <a:pt x="167" y="2003"/>
                </a:lnTo>
                <a:lnTo>
                  <a:pt x="0" y="2003"/>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33809" name="Freeform 17" descr="50%"/>
          <p:cNvSpPr>
            <a:spLocks/>
          </p:cNvSpPr>
          <p:nvPr/>
        </p:nvSpPr>
        <p:spPr bwMode="auto">
          <a:xfrm>
            <a:off x="4206875" y="1916113"/>
            <a:ext cx="276225" cy="2216150"/>
          </a:xfrm>
          <a:custGeom>
            <a:avLst/>
            <a:gdLst>
              <a:gd name="T0" fmla="*/ 0 w 174"/>
              <a:gd name="T1" fmla="*/ 0 h 1861"/>
              <a:gd name="T2" fmla="*/ 2147483647 w 174"/>
              <a:gd name="T3" fmla="*/ 0 h 1861"/>
              <a:gd name="T4" fmla="*/ 2147483647 w 174"/>
              <a:gd name="T5" fmla="*/ 2147483647 h 1861"/>
              <a:gd name="T6" fmla="*/ 0 w 174"/>
              <a:gd name="T7" fmla="*/ 2147483647 h 1861"/>
              <a:gd name="T8" fmla="*/ 0 w 174"/>
              <a:gd name="T9" fmla="*/ 0 h 1861"/>
              <a:gd name="T10" fmla="*/ 0 60000 65536"/>
              <a:gd name="T11" fmla="*/ 0 60000 65536"/>
              <a:gd name="T12" fmla="*/ 0 60000 65536"/>
              <a:gd name="T13" fmla="*/ 0 60000 65536"/>
              <a:gd name="T14" fmla="*/ 0 60000 65536"/>
              <a:gd name="T15" fmla="*/ 0 w 174"/>
              <a:gd name="T16" fmla="*/ 0 h 1861"/>
              <a:gd name="T17" fmla="*/ 174 w 174"/>
              <a:gd name="T18" fmla="*/ 1861 h 1861"/>
            </a:gdLst>
            <a:ahLst/>
            <a:cxnLst>
              <a:cxn ang="T10">
                <a:pos x="T0" y="T1"/>
              </a:cxn>
              <a:cxn ang="T11">
                <a:pos x="T2" y="T3"/>
              </a:cxn>
              <a:cxn ang="T12">
                <a:pos x="T4" y="T5"/>
              </a:cxn>
              <a:cxn ang="T13">
                <a:pos x="T6" y="T7"/>
              </a:cxn>
              <a:cxn ang="T14">
                <a:pos x="T8" y="T9"/>
              </a:cxn>
            </a:cxnLst>
            <a:rect l="T15" t="T16" r="T17" b="T18"/>
            <a:pathLst>
              <a:path w="174" h="1861">
                <a:moveTo>
                  <a:pt x="0" y="0"/>
                </a:moveTo>
                <a:lnTo>
                  <a:pt x="173" y="0"/>
                </a:lnTo>
                <a:lnTo>
                  <a:pt x="173" y="1860"/>
                </a:lnTo>
                <a:lnTo>
                  <a:pt x="0" y="1860"/>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33810" name="Freeform 18" descr="50%"/>
          <p:cNvSpPr>
            <a:spLocks/>
          </p:cNvSpPr>
          <p:nvPr/>
        </p:nvSpPr>
        <p:spPr bwMode="auto">
          <a:xfrm>
            <a:off x="4889500" y="2973388"/>
            <a:ext cx="266700" cy="1158875"/>
          </a:xfrm>
          <a:custGeom>
            <a:avLst/>
            <a:gdLst>
              <a:gd name="T0" fmla="*/ 0 w 168"/>
              <a:gd name="T1" fmla="*/ 0 h 973"/>
              <a:gd name="T2" fmla="*/ 2147483647 w 168"/>
              <a:gd name="T3" fmla="*/ 0 h 973"/>
              <a:gd name="T4" fmla="*/ 2147483647 w 168"/>
              <a:gd name="T5" fmla="*/ 2147483647 h 973"/>
              <a:gd name="T6" fmla="*/ 0 w 168"/>
              <a:gd name="T7" fmla="*/ 2147483647 h 973"/>
              <a:gd name="T8" fmla="*/ 0 w 168"/>
              <a:gd name="T9" fmla="*/ 0 h 973"/>
              <a:gd name="T10" fmla="*/ 0 60000 65536"/>
              <a:gd name="T11" fmla="*/ 0 60000 65536"/>
              <a:gd name="T12" fmla="*/ 0 60000 65536"/>
              <a:gd name="T13" fmla="*/ 0 60000 65536"/>
              <a:gd name="T14" fmla="*/ 0 60000 65536"/>
              <a:gd name="T15" fmla="*/ 0 w 168"/>
              <a:gd name="T16" fmla="*/ 0 h 973"/>
              <a:gd name="T17" fmla="*/ 168 w 168"/>
              <a:gd name="T18" fmla="*/ 973 h 973"/>
            </a:gdLst>
            <a:ahLst/>
            <a:cxnLst>
              <a:cxn ang="T10">
                <a:pos x="T0" y="T1"/>
              </a:cxn>
              <a:cxn ang="T11">
                <a:pos x="T2" y="T3"/>
              </a:cxn>
              <a:cxn ang="T12">
                <a:pos x="T4" y="T5"/>
              </a:cxn>
              <a:cxn ang="T13">
                <a:pos x="T6" y="T7"/>
              </a:cxn>
              <a:cxn ang="T14">
                <a:pos x="T8" y="T9"/>
              </a:cxn>
            </a:cxnLst>
            <a:rect l="T15" t="T16" r="T17" b="T18"/>
            <a:pathLst>
              <a:path w="168" h="973">
                <a:moveTo>
                  <a:pt x="0" y="0"/>
                </a:moveTo>
                <a:lnTo>
                  <a:pt x="167" y="0"/>
                </a:lnTo>
                <a:lnTo>
                  <a:pt x="167" y="972"/>
                </a:lnTo>
                <a:lnTo>
                  <a:pt x="0" y="972"/>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33811" name="Freeform 19" descr="50%"/>
          <p:cNvSpPr>
            <a:spLocks/>
          </p:cNvSpPr>
          <p:nvPr/>
        </p:nvSpPr>
        <p:spPr bwMode="auto">
          <a:xfrm>
            <a:off x="5561013" y="3208338"/>
            <a:ext cx="266700" cy="923925"/>
          </a:xfrm>
          <a:custGeom>
            <a:avLst/>
            <a:gdLst>
              <a:gd name="T0" fmla="*/ 0 w 168"/>
              <a:gd name="T1" fmla="*/ 0 h 776"/>
              <a:gd name="T2" fmla="*/ 2147483647 w 168"/>
              <a:gd name="T3" fmla="*/ 0 h 776"/>
              <a:gd name="T4" fmla="*/ 2147483647 w 168"/>
              <a:gd name="T5" fmla="*/ 2147483647 h 776"/>
              <a:gd name="T6" fmla="*/ 0 w 168"/>
              <a:gd name="T7" fmla="*/ 2147483647 h 776"/>
              <a:gd name="T8" fmla="*/ 0 w 168"/>
              <a:gd name="T9" fmla="*/ 0 h 776"/>
              <a:gd name="T10" fmla="*/ 0 60000 65536"/>
              <a:gd name="T11" fmla="*/ 0 60000 65536"/>
              <a:gd name="T12" fmla="*/ 0 60000 65536"/>
              <a:gd name="T13" fmla="*/ 0 60000 65536"/>
              <a:gd name="T14" fmla="*/ 0 60000 65536"/>
              <a:gd name="T15" fmla="*/ 0 w 168"/>
              <a:gd name="T16" fmla="*/ 0 h 776"/>
              <a:gd name="T17" fmla="*/ 168 w 168"/>
              <a:gd name="T18" fmla="*/ 776 h 776"/>
            </a:gdLst>
            <a:ahLst/>
            <a:cxnLst>
              <a:cxn ang="T10">
                <a:pos x="T0" y="T1"/>
              </a:cxn>
              <a:cxn ang="T11">
                <a:pos x="T2" y="T3"/>
              </a:cxn>
              <a:cxn ang="T12">
                <a:pos x="T4" y="T5"/>
              </a:cxn>
              <a:cxn ang="T13">
                <a:pos x="T6" y="T7"/>
              </a:cxn>
              <a:cxn ang="T14">
                <a:pos x="T8" y="T9"/>
              </a:cxn>
            </a:cxnLst>
            <a:rect l="T15" t="T16" r="T17" b="T18"/>
            <a:pathLst>
              <a:path w="168" h="776">
                <a:moveTo>
                  <a:pt x="0" y="0"/>
                </a:moveTo>
                <a:lnTo>
                  <a:pt x="167" y="0"/>
                </a:lnTo>
                <a:lnTo>
                  <a:pt x="167" y="775"/>
                </a:lnTo>
                <a:lnTo>
                  <a:pt x="0" y="775"/>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33812" name="Freeform 20" descr="50%"/>
          <p:cNvSpPr>
            <a:spLocks/>
          </p:cNvSpPr>
          <p:nvPr/>
        </p:nvSpPr>
        <p:spPr bwMode="auto">
          <a:xfrm>
            <a:off x="6232525" y="3363913"/>
            <a:ext cx="266700" cy="768350"/>
          </a:xfrm>
          <a:custGeom>
            <a:avLst/>
            <a:gdLst>
              <a:gd name="T0" fmla="*/ 0 w 168"/>
              <a:gd name="T1" fmla="*/ 0 h 645"/>
              <a:gd name="T2" fmla="*/ 2147483647 w 168"/>
              <a:gd name="T3" fmla="*/ 0 h 645"/>
              <a:gd name="T4" fmla="*/ 2147483647 w 168"/>
              <a:gd name="T5" fmla="*/ 2147483647 h 645"/>
              <a:gd name="T6" fmla="*/ 0 w 168"/>
              <a:gd name="T7" fmla="*/ 2147483647 h 645"/>
              <a:gd name="T8" fmla="*/ 0 w 168"/>
              <a:gd name="T9" fmla="*/ 0 h 645"/>
              <a:gd name="T10" fmla="*/ 0 60000 65536"/>
              <a:gd name="T11" fmla="*/ 0 60000 65536"/>
              <a:gd name="T12" fmla="*/ 0 60000 65536"/>
              <a:gd name="T13" fmla="*/ 0 60000 65536"/>
              <a:gd name="T14" fmla="*/ 0 60000 65536"/>
              <a:gd name="T15" fmla="*/ 0 w 168"/>
              <a:gd name="T16" fmla="*/ 0 h 645"/>
              <a:gd name="T17" fmla="*/ 168 w 168"/>
              <a:gd name="T18" fmla="*/ 645 h 645"/>
            </a:gdLst>
            <a:ahLst/>
            <a:cxnLst>
              <a:cxn ang="T10">
                <a:pos x="T0" y="T1"/>
              </a:cxn>
              <a:cxn ang="T11">
                <a:pos x="T2" y="T3"/>
              </a:cxn>
              <a:cxn ang="T12">
                <a:pos x="T4" y="T5"/>
              </a:cxn>
              <a:cxn ang="T13">
                <a:pos x="T6" y="T7"/>
              </a:cxn>
              <a:cxn ang="T14">
                <a:pos x="T8" y="T9"/>
              </a:cxn>
            </a:cxnLst>
            <a:rect l="T15" t="T16" r="T17" b="T18"/>
            <a:pathLst>
              <a:path w="168" h="645">
                <a:moveTo>
                  <a:pt x="0" y="0"/>
                </a:moveTo>
                <a:lnTo>
                  <a:pt x="167" y="0"/>
                </a:lnTo>
                <a:lnTo>
                  <a:pt x="167" y="644"/>
                </a:lnTo>
                <a:lnTo>
                  <a:pt x="0" y="644"/>
                </a:lnTo>
                <a:lnTo>
                  <a:pt x="0" y="0"/>
                </a:lnTo>
              </a:path>
            </a:pathLst>
          </a:custGeom>
          <a:pattFill prst="pct50">
            <a:fgClr>
              <a:srgbClr val="FFFFFF"/>
            </a:fgClr>
            <a:bgClr>
              <a:srgbClr val="0000D4"/>
            </a:bgClr>
          </a:pattFill>
          <a:ln w="12700" cap="rnd">
            <a:solidFill>
              <a:srgbClr val="000000"/>
            </a:solidFill>
            <a:round/>
            <a:headEnd/>
            <a:tailEnd/>
          </a:ln>
        </p:spPr>
        <p:txBody>
          <a:bodyPr/>
          <a:lstStyle/>
          <a:p>
            <a:endParaRPr lang="en-US"/>
          </a:p>
        </p:txBody>
      </p:sp>
      <p:sp>
        <p:nvSpPr>
          <p:cNvPr id="33813" name="Freeform 21"/>
          <p:cNvSpPr>
            <a:spLocks/>
          </p:cNvSpPr>
          <p:nvPr/>
        </p:nvSpPr>
        <p:spPr bwMode="auto">
          <a:xfrm>
            <a:off x="1963738" y="1668463"/>
            <a:ext cx="30162" cy="2463800"/>
          </a:xfrm>
          <a:custGeom>
            <a:avLst/>
            <a:gdLst>
              <a:gd name="T0" fmla="*/ 2147483647 w 19"/>
              <a:gd name="T1" fmla="*/ 0 h 2070"/>
              <a:gd name="T2" fmla="*/ 2147483647 w 19"/>
              <a:gd name="T3" fmla="*/ 2147483647 h 2070"/>
              <a:gd name="T4" fmla="*/ 0 w 19"/>
              <a:gd name="T5" fmla="*/ 2147483647 h 2070"/>
              <a:gd name="T6" fmla="*/ 0 60000 65536"/>
              <a:gd name="T7" fmla="*/ 0 60000 65536"/>
              <a:gd name="T8" fmla="*/ 0 60000 65536"/>
              <a:gd name="T9" fmla="*/ 0 w 19"/>
              <a:gd name="T10" fmla="*/ 0 h 2070"/>
              <a:gd name="T11" fmla="*/ 19 w 19"/>
              <a:gd name="T12" fmla="*/ 2070 h 2070"/>
            </a:gdLst>
            <a:ahLst/>
            <a:cxnLst>
              <a:cxn ang="T6">
                <a:pos x="T0" y="T1"/>
              </a:cxn>
              <a:cxn ang="T7">
                <a:pos x="T2" y="T3"/>
              </a:cxn>
              <a:cxn ang="T8">
                <a:pos x="T4" y="T5"/>
              </a:cxn>
            </a:cxnLst>
            <a:rect l="T9" t="T10" r="T11" b="T12"/>
            <a:pathLst>
              <a:path w="19" h="2070">
                <a:moveTo>
                  <a:pt x="18" y="0"/>
                </a:moveTo>
                <a:lnTo>
                  <a:pt x="18" y="2069"/>
                </a:lnTo>
                <a:lnTo>
                  <a:pt x="0" y="206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814" name="Line 22"/>
          <p:cNvSpPr>
            <a:spLocks noChangeShapeType="1"/>
          </p:cNvSpPr>
          <p:nvPr/>
        </p:nvSpPr>
        <p:spPr bwMode="auto">
          <a:xfrm>
            <a:off x="1970088" y="3830638"/>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15" name="Line 23"/>
          <p:cNvSpPr>
            <a:spLocks noChangeShapeType="1"/>
          </p:cNvSpPr>
          <p:nvPr/>
        </p:nvSpPr>
        <p:spPr bwMode="auto">
          <a:xfrm>
            <a:off x="1970088" y="351790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16" name="Line 24"/>
          <p:cNvSpPr>
            <a:spLocks noChangeShapeType="1"/>
          </p:cNvSpPr>
          <p:nvPr/>
        </p:nvSpPr>
        <p:spPr bwMode="auto">
          <a:xfrm>
            <a:off x="1970088" y="321310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17" name="Line 25"/>
          <p:cNvSpPr>
            <a:spLocks noChangeShapeType="1"/>
          </p:cNvSpPr>
          <p:nvPr/>
        </p:nvSpPr>
        <p:spPr bwMode="auto">
          <a:xfrm>
            <a:off x="1970088" y="2908300"/>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18" name="Line 26"/>
          <p:cNvSpPr>
            <a:spLocks noChangeShapeType="1"/>
          </p:cNvSpPr>
          <p:nvPr/>
        </p:nvSpPr>
        <p:spPr bwMode="auto">
          <a:xfrm>
            <a:off x="1970088" y="25955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19" name="Line 27"/>
          <p:cNvSpPr>
            <a:spLocks noChangeShapeType="1"/>
          </p:cNvSpPr>
          <p:nvPr/>
        </p:nvSpPr>
        <p:spPr bwMode="auto">
          <a:xfrm>
            <a:off x="1970088" y="229076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0" name="Line 28"/>
          <p:cNvSpPr>
            <a:spLocks noChangeShapeType="1"/>
          </p:cNvSpPr>
          <p:nvPr/>
        </p:nvSpPr>
        <p:spPr bwMode="auto">
          <a:xfrm>
            <a:off x="1970088" y="1979613"/>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1" name="Line 29"/>
          <p:cNvSpPr>
            <a:spLocks noChangeShapeType="1"/>
          </p:cNvSpPr>
          <p:nvPr/>
        </p:nvSpPr>
        <p:spPr bwMode="auto">
          <a:xfrm>
            <a:off x="1970088" y="1673225"/>
            <a:ext cx="12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2" name="Line 30"/>
          <p:cNvSpPr>
            <a:spLocks noChangeShapeType="1"/>
          </p:cNvSpPr>
          <p:nvPr/>
        </p:nvSpPr>
        <p:spPr bwMode="auto">
          <a:xfrm>
            <a:off x="1998663" y="4135438"/>
            <a:ext cx="4697412"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3" name="Line 31"/>
          <p:cNvSpPr>
            <a:spLocks noChangeShapeType="1"/>
          </p:cNvSpPr>
          <p:nvPr/>
        </p:nvSpPr>
        <p:spPr bwMode="auto">
          <a:xfrm flipV="1">
            <a:off x="1992313"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4" name="Line 32"/>
          <p:cNvSpPr>
            <a:spLocks noChangeShapeType="1"/>
          </p:cNvSpPr>
          <p:nvPr/>
        </p:nvSpPr>
        <p:spPr bwMode="auto">
          <a:xfrm flipV="1">
            <a:off x="2665413"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5" name="Line 33"/>
          <p:cNvSpPr>
            <a:spLocks noChangeShapeType="1"/>
          </p:cNvSpPr>
          <p:nvPr/>
        </p:nvSpPr>
        <p:spPr bwMode="auto">
          <a:xfrm flipV="1">
            <a:off x="3336925"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6" name="Line 34"/>
          <p:cNvSpPr>
            <a:spLocks noChangeShapeType="1"/>
          </p:cNvSpPr>
          <p:nvPr/>
        </p:nvSpPr>
        <p:spPr bwMode="auto">
          <a:xfrm flipV="1">
            <a:off x="4008438"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7" name="Line 35"/>
          <p:cNvSpPr>
            <a:spLocks noChangeShapeType="1"/>
          </p:cNvSpPr>
          <p:nvPr/>
        </p:nvSpPr>
        <p:spPr bwMode="auto">
          <a:xfrm flipV="1">
            <a:off x="4691063"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8" name="Line 36"/>
          <p:cNvSpPr>
            <a:spLocks noChangeShapeType="1"/>
          </p:cNvSpPr>
          <p:nvPr/>
        </p:nvSpPr>
        <p:spPr bwMode="auto">
          <a:xfrm flipV="1">
            <a:off x="5362575"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9" name="Line 37"/>
          <p:cNvSpPr>
            <a:spLocks noChangeShapeType="1"/>
          </p:cNvSpPr>
          <p:nvPr/>
        </p:nvSpPr>
        <p:spPr bwMode="auto">
          <a:xfrm flipV="1">
            <a:off x="6034088"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30" name="Line 38"/>
          <p:cNvSpPr>
            <a:spLocks noChangeShapeType="1"/>
          </p:cNvSpPr>
          <p:nvPr/>
        </p:nvSpPr>
        <p:spPr bwMode="auto">
          <a:xfrm flipV="1">
            <a:off x="6705600" y="4114800"/>
            <a:ext cx="0" cy="42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31" name="Rectangle 39"/>
          <p:cNvSpPr>
            <a:spLocks noChangeArrowheads="1"/>
          </p:cNvSpPr>
          <p:nvPr/>
        </p:nvSpPr>
        <p:spPr bwMode="auto">
          <a:xfrm>
            <a:off x="2054225" y="1301750"/>
            <a:ext cx="404336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b="1">
                <a:latin typeface="Geneva" charset="0"/>
              </a:rPr>
              <a:t>Distribution of Standard Errors: Beta Estimates for U.S. stocks</a:t>
            </a:r>
          </a:p>
        </p:txBody>
      </p:sp>
      <p:sp>
        <p:nvSpPr>
          <p:cNvPr id="33832" name="Rectangle 40"/>
          <p:cNvSpPr>
            <a:spLocks noChangeArrowheads="1"/>
          </p:cNvSpPr>
          <p:nvPr/>
        </p:nvSpPr>
        <p:spPr bwMode="auto">
          <a:xfrm>
            <a:off x="1760538" y="4040188"/>
            <a:ext cx="2730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0</a:t>
            </a:r>
          </a:p>
        </p:txBody>
      </p:sp>
      <p:sp>
        <p:nvSpPr>
          <p:cNvPr id="33833" name="Rectangle 41"/>
          <p:cNvSpPr>
            <a:spLocks noChangeArrowheads="1"/>
          </p:cNvSpPr>
          <p:nvPr/>
        </p:nvSpPr>
        <p:spPr bwMode="auto">
          <a:xfrm>
            <a:off x="1627188" y="3735388"/>
            <a:ext cx="4397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200</a:t>
            </a:r>
          </a:p>
        </p:txBody>
      </p:sp>
      <p:sp>
        <p:nvSpPr>
          <p:cNvPr id="33834" name="Rectangle 42"/>
          <p:cNvSpPr>
            <a:spLocks noChangeArrowheads="1"/>
          </p:cNvSpPr>
          <p:nvPr/>
        </p:nvSpPr>
        <p:spPr bwMode="auto">
          <a:xfrm>
            <a:off x="1627188" y="3422650"/>
            <a:ext cx="4397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400</a:t>
            </a:r>
          </a:p>
        </p:txBody>
      </p:sp>
      <p:sp>
        <p:nvSpPr>
          <p:cNvPr id="33835" name="Rectangle 43"/>
          <p:cNvSpPr>
            <a:spLocks noChangeArrowheads="1"/>
          </p:cNvSpPr>
          <p:nvPr/>
        </p:nvSpPr>
        <p:spPr bwMode="auto">
          <a:xfrm>
            <a:off x="1627188" y="3117850"/>
            <a:ext cx="4397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600</a:t>
            </a:r>
          </a:p>
        </p:txBody>
      </p:sp>
      <p:sp>
        <p:nvSpPr>
          <p:cNvPr id="33836" name="Rectangle 44"/>
          <p:cNvSpPr>
            <a:spLocks noChangeArrowheads="1"/>
          </p:cNvSpPr>
          <p:nvPr/>
        </p:nvSpPr>
        <p:spPr bwMode="auto">
          <a:xfrm>
            <a:off x="1627188" y="2813050"/>
            <a:ext cx="4397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800</a:t>
            </a:r>
          </a:p>
        </p:txBody>
      </p:sp>
      <p:sp>
        <p:nvSpPr>
          <p:cNvPr id="33837" name="Rectangle 45"/>
          <p:cNvSpPr>
            <a:spLocks noChangeArrowheads="1"/>
          </p:cNvSpPr>
          <p:nvPr/>
        </p:nvSpPr>
        <p:spPr bwMode="auto">
          <a:xfrm>
            <a:off x="1562100" y="2500313"/>
            <a:ext cx="5286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1000</a:t>
            </a:r>
          </a:p>
        </p:txBody>
      </p:sp>
      <p:sp>
        <p:nvSpPr>
          <p:cNvPr id="33838" name="Rectangle 46"/>
          <p:cNvSpPr>
            <a:spLocks noChangeArrowheads="1"/>
          </p:cNvSpPr>
          <p:nvPr/>
        </p:nvSpPr>
        <p:spPr bwMode="auto">
          <a:xfrm>
            <a:off x="1562100" y="2195513"/>
            <a:ext cx="5286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1200</a:t>
            </a:r>
          </a:p>
        </p:txBody>
      </p:sp>
      <p:sp>
        <p:nvSpPr>
          <p:cNvPr id="33839" name="Rectangle 47"/>
          <p:cNvSpPr>
            <a:spLocks noChangeArrowheads="1"/>
          </p:cNvSpPr>
          <p:nvPr/>
        </p:nvSpPr>
        <p:spPr bwMode="auto">
          <a:xfrm>
            <a:off x="1562100" y="1884363"/>
            <a:ext cx="5286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1400</a:t>
            </a:r>
          </a:p>
        </p:txBody>
      </p:sp>
      <p:sp>
        <p:nvSpPr>
          <p:cNvPr id="33840" name="Rectangle 48"/>
          <p:cNvSpPr>
            <a:spLocks noChangeArrowheads="1"/>
          </p:cNvSpPr>
          <p:nvPr/>
        </p:nvSpPr>
        <p:spPr bwMode="auto">
          <a:xfrm>
            <a:off x="1562100" y="1577975"/>
            <a:ext cx="52863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1600</a:t>
            </a:r>
          </a:p>
        </p:txBody>
      </p:sp>
      <p:sp>
        <p:nvSpPr>
          <p:cNvPr id="33841" name="Rectangle 49"/>
          <p:cNvSpPr>
            <a:spLocks noChangeArrowheads="1"/>
          </p:cNvSpPr>
          <p:nvPr/>
        </p:nvSpPr>
        <p:spPr bwMode="auto">
          <a:xfrm>
            <a:off x="2138363" y="4140200"/>
            <a:ext cx="477837"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&lt;.10</a:t>
            </a:r>
          </a:p>
        </p:txBody>
      </p:sp>
      <p:sp>
        <p:nvSpPr>
          <p:cNvPr id="33842" name="Rectangle 50"/>
          <p:cNvSpPr>
            <a:spLocks noChangeArrowheads="1"/>
          </p:cNvSpPr>
          <p:nvPr/>
        </p:nvSpPr>
        <p:spPr bwMode="auto">
          <a:xfrm>
            <a:off x="2697163" y="4140200"/>
            <a:ext cx="747712"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.10 - .20</a:t>
            </a:r>
          </a:p>
        </p:txBody>
      </p:sp>
      <p:sp>
        <p:nvSpPr>
          <p:cNvPr id="33843" name="Rectangle 51"/>
          <p:cNvSpPr>
            <a:spLocks noChangeArrowheads="1"/>
          </p:cNvSpPr>
          <p:nvPr/>
        </p:nvSpPr>
        <p:spPr bwMode="auto">
          <a:xfrm>
            <a:off x="3368675" y="4140200"/>
            <a:ext cx="7477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.20 - .30</a:t>
            </a:r>
          </a:p>
        </p:txBody>
      </p:sp>
      <p:sp>
        <p:nvSpPr>
          <p:cNvPr id="33844" name="Rectangle 52"/>
          <p:cNvSpPr>
            <a:spLocks noChangeArrowheads="1"/>
          </p:cNvSpPr>
          <p:nvPr/>
        </p:nvSpPr>
        <p:spPr bwMode="auto">
          <a:xfrm>
            <a:off x="4041775" y="4140200"/>
            <a:ext cx="7477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.30 - .40</a:t>
            </a:r>
          </a:p>
        </p:txBody>
      </p:sp>
      <p:sp>
        <p:nvSpPr>
          <p:cNvPr id="33845" name="Rectangle 53"/>
          <p:cNvSpPr>
            <a:spLocks noChangeArrowheads="1"/>
          </p:cNvSpPr>
          <p:nvPr/>
        </p:nvSpPr>
        <p:spPr bwMode="auto">
          <a:xfrm>
            <a:off x="4722813" y="4140200"/>
            <a:ext cx="69532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.40 -.50</a:t>
            </a:r>
          </a:p>
        </p:txBody>
      </p:sp>
      <p:sp>
        <p:nvSpPr>
          <p:cNvPr id="33846" name="Rectangle 54"/>
          <p:cNvSpPr>
            <a:spLocks noChangeArrowheads="1"/>
          </p:cNvSpPr>
          <p:nvPr/>
        </p:nvSpPr>
        <p:spPr bwMode="auto">
          <a:xfrm>
            <a:off x="5384800" y="4140200"/>
            <a:ext cx="736600"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.50 - .75</a:t>
            </a:r>
          </a:p>
        </p:txBody>
      </p:sp>
      <p:sp>
        <p:nvSpPr>
          <p:cNvPr id="33847" name="Rectangle 55"/>
          <p:cNvSpPr>
            <a:spLocks noChangeArrowheads="1"/>
          </p:cNvSpPr>
          <p:nvPr/>
        </p:nvSpPr>
        <p:spPr bwMode="auto">
          <a:xfrm>
            <a:off x="6161088" y="4140200"/>
            <a:ext cx="520700"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a:latin typeface="Geneva" charset="0"/>
              </a:rPr>
              <a:t>&gt; .75</a:t>
            </a:r>
          </a:p>
        </p:txBody>
      </p:sp>
      <p:sp>
        <p:nvSpPr>
          <p:cNvPr id="33848" name="Rectangle 56"/>
          <p:cNvSpPr>
            <a:spLocks noChangeArrowheads="1"/>
          </p:cNvSpPr>
          <p:nvPr/>
        </p:nvSpPr>
        <p:spPr bwMode="auto">
          <a:xfrm>
            <a:off x="3378200" y="4375150"/>
            <a:ext cx="21447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b="1">
                <a:latin typeface="Geneva" charset="0"/>
              </a:rPr>
              <a:t>Standard Error in Beta Estimate</a:t>
            </a:r>
          </a:p>
        </p:txBody>
      </p:sp>
      <p:sp>
        <p:nvSpPr>
          <p:cNvPr id="33849" name="Rectangle 57"/>
          <p:cNvSpPr>
            <a:spLocks noChangeArrowheads="1"/>
          </p:cNvSpPr>
          <p:nvPr/>
        </p:nvSpPr>
        <p:spPr bwMode="auto">
          <a:xfrm rot="-5400000">
            <a:off x="818357" y="2818606"/>
            <a:ext cx="12080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000" b="1">
                <a:latin typeface="Geneva" charset="0"/>
              </a:rPr>
              <a:t>Number of Firms</a:t>
            </a:r>
          </a:p>
        </p:txBody>
      </p:sp>
      <p:sp>
        <p:nvSpPr>
          <p:cNvPr id="33850" name="Rectangle 58" descr="50%"/>
          <p:cNvSpPr>
            <a:spLocks noChangeArrowheads="1"/>
          </p:cNvSpPr>
          <p:nvPr/>
        </p:nvSpPr>
        <p:spPr bwMode="auto">
          <a:xfrm>
            <a:off x="6826250" y="2879725"/>
            <a:ext cx="31750" cy="23813"/>
          </a:xfrm>
          <a:prstGeom prst="rect">
            <a:avLst/>
          </a:prstGeom>
          <a:pattFill prst="pct50">
            <a:fgClr>
              <a:srgbClr val="FFFFFF"/>
            </a:fgClr>
            <a:bgClr>
              <a:srgbClr val="0000D4"/>
            </a:bgClr>
          </a:pattFill>
          <a:ln w="12700">
            <a:solidFill>
              <a:srgbClr val="000000"/>
            </a:solidFill>
            <a:miter lim="800000"/>
            <a:headEnd/>
            <a:tailEnd/>
          </a:ln>
        </p:spPr>
        <p:txBody>
          <a:bodyPr wrap="none"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Breaking down Disney</a:t>
            </a:r>
            <a:r>
              <a:rPr lang="ja-JP" altLang="en-US">
                <a:ea typeface="ＭＳ Ｐゴシック" charset="-128"/>
              </a:rPr>
              <a:t>’</a:t>
            </a:r>
            <a:r>
              <a:rPr lang="en-US" altLang="ja-JP">
                <a:ea typeface="ＭＳ Ｐゴシック" charset="-128"/>
              </a:rPr>
              <a:t>s Risk</a:t>
            </a:r>
            <a:endParaRPr lang="en-US" altLang="x-none">
              <a:ea typeface="ＭＳ Ｐゴシック" charset="-128"/>
            </a:endParaRPr>
          </a:p>
        </p:txBody>
      </p:sp>
      <p:sp>
        <p:nvSpPr>
          <p:cNvPr id="137218" name="Rectangle 3"/>
          <p:cNvSpPr>
            <a:spLocks noGrp="1" noChangeArrowheads="1"/>
          </p:cNvSpPr>
          <p:nvPr>
            <p:ph sz="quarter" idx="1"/>
          </p:nvPr>
        </p:nvSpPr>
        <p:spPr>
          <a:xfrm>
            <a:off x="612775" y="1200150"/>
            <a:ext cx="8153400" cy="3371850"/>
          </a:xfrm>
        </p:spPr>
        <p:txBody>
          <a:bodyPr>
            <a:normAutofit fontScale="85000" lnSpcReduction="20000"/>
          </a:bodyPr>
          <a:lstStyle/>
          <a:p>
            <a:pPr eaLnBrk="1" hangingPunct="1">
              <a:buFont typeface="Wingdings" charset="0"/>
              <a:buChar char=""/>
              <a:defRPr/>
            </a:pPr>
            <a:r>
              <a:rPr lang="en-US" dirty="0"/>
              <a:t>R Squared = </a:t>
            </a:r>
            <a:r>
              <a:rPr lang="en-US" dirty="0" smtClean="0"/>
              <a:t>73%</a:t>
            </a:r>
            <a:endParaRPr lang="en-US" dirty="0"/>
          </a:p>
          <a:p>
            <a:pPr eaLnBrk="1" hangingPunct="1">
              <a:buFont typeface="Wingdings" charset="0"/>
              <a:buChar char=""/>
              <a:defRPr/>
            </a:pPr>
            <a:r>
              <a:rPr lang="en-US" dirty="0"/>
              <a:t>This implies that</a:t>
            </a:r>
          </a:p>
          <a:p>
            <a:pPr lvl="1" eaLnBrk="1" hangingPunct="1">
              <a:buFont typeface="Wingdings 2" charset="0"/>
              <a:buChar char=""/>
              <a:defRPr/>
            </a:pPr>
            <a:r>
              <a:rPr lang="en-US" dirty="0" smtClean="0"/>
              <a:t>73% </a:t>
            </a:r>
            <a:r>
              <a:rPr lang="en-US" dirty="0"/>
              <a:t>of the risk at Disney comes from market sources</a:t>
            </a:r>
          </a:p>
          <a:p>
            <a:pPr lvl="1" eaLnBrk="1" hangingPunct="1">
              <a:buFont typeface="Wingdings 2" charset="0"/>
              <a:buChar char=""/>
              <a:defRPr/>
            </a:pPr>
            <a:r>
              <a:rPr lang="en-US" dirty="0" smtClean="0"/>
              <a:t>27%</a:t>
            </a:r>
            <a:r>
              <a:rPr lang="en-US" dirty="0"/>
              <a:t>, therefore, comes from firm-specific sources</a:t>
            </a:r>
          </a:p>
          <a:p>
            <a:pPr eaLnBrk="1" hangingPunct="1">
              <a:buFont typeface="Wingdings" charset="0"/>
              <a:buChar char=""/>
              <a:defRPr/>
            </a:pPr>
            <a:r>
              <a:rPr lang="en-US" dirty="0"/>
              <a:t>The firm-specific risk is diversifiable and will not be </a:t>
            </a:r>
            <a:r>
              <a:rPr lang="en-US" dirty="0" smtClean="0"/>
              <a:t>rewarded. </a:t>
            </a:r>
          </a:p>
          <a:p>
            <a:pPr eaLnBrk="1" hangingPunct="1">
              <a:buFont typeface="Wingdings" charset="0"/>
              <a:buChar char=""/>
              <a:defRPr/>
            </a:pPr>
            <a:r>
              <a:rPr lang="en-US" dirty="0" smtClean="0"/>
              <a:t>The R-squared for companies, globally, has increased significantly since 2008. Why might this be happening?</a:t>
            </a:r>
          </a:p>
          <a:p>
            <a:pPr marL="0" indent="0" eaLnBrk="1" hangingPunct="1">
              <a:buFont typeface="Wingdings" charset="0"/>
              <a:buNone/>
              <a:defRPr/>
            </a:pPr>
            <a:endParaRPr lang="en-US" dirty="0"/>
          </a:p>
          <a:p>
            <a:pPr eaLnBrk="1" hangingPunct="1">
              <a:buFont typeface="Wingdings" charset="0"/>
              <a:buChar char=""/>
              <a:defRPr/>
            </a:pPr>
            <a:r>
              <a:rPr lang="en-US" dirty="0" smtClean="0"/>
              <a:t> What are the implications for investors?</a:t>
            </a: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Beta Estimation: Using a Service (Bloomberg)</a:t>
            </a:r>
          </a:p>
        </p:txBody>
      </p:sp>
      <p:pic>
        <p:nvPicPr>
          <p:cNvPr id="37890"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rcRect l="-29099" r="-29099"/>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Expected Returns for Disney in November 2013</a:t>
            </a:r>
          </a:p>
        </p:txBody>
      </p:sp>
      <p:sp>
        <p:nvSpPr>
          <p:cNvPr id="126978"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Inputs to the expected return calculation</a:t>
            </a:r>
          </a:p>
          <a:p>
            <a:pPr lvl="1" eaLnBrk="1" hangingPunct="1"/>
            <a:r>
              <a:rPr lang="en-US" altLang="x-none">
                <a:ea typeface="ＭＳ Ｐゴシック" charset="-128"/>
              </a:rPr>
              <a:t>Disney</a:t>
            </a:r>
            <a:r>
              <a:rPr lang="ja-JP" altLang="en-US">
                <a:ea typeface="ＭＳ Ｐゴシック" charset="-128"/>
              </a:rPr>
              <a:t>’</a:t>
            </a:r>
            <a:r>
              <a:rPr lang="en-US" altLang="ja-JP">
                <a:ea typeface="ＭＳ Ｐゴシック" charset="-128"/>
              </a:rPr>
              <a:t>s Beta = 1.25</a:t>
            </a:r>
          </a:p>
          <a:p>
            <a:pPr lvl="1" eaLnBrk="1" hangingPunct="1"/>
            <a:r>
              <a:rPr lang="en-US" altLang="x-none">
                <a:ea typeface="ＭＳ Ｐゴシック" charset="-128"/>
              </a:rPr>
              <a:t>Riskfree Rate = 2.75% (U.S. ten-year T.Bond rate in November 2013)</a:t>
            </a:r>
          </a:p>
          <a:p>
            <a:pPr lvl="1" eaLnBrk="1" hangingPunct="1"/>
            <a:r>
              <a:rPr lang="en-US" altLang="x-none">
                <a:ea typeface="ＭＳ Ｐゴシック" charset="-128"/>
              </a:rPr>
              <a:t>Risk Premium = 5.76% (Based on Disney</a:t>
            </a:r>
            <a:r>
              <a:rPr lang="en-US" altLang="en-US">
                <a:ea typeface="ＭＳ Ｐゴシック" charset="-128"/>
              </a:rPr>
              <a:t>’</a:t>
            </a:r>
            <a:r>
              <a:rPr lang="en-US" altLang="x-none">
                <a:ea typeface="ＭＳ Ｐゴシック" charset="-128"/>
              </a:rPr>
              <a:t>s operating exposure)</a:t>
            </a:r>
          </a:p>
          <a:p>
            <a:pPr eaLnBrk="1" hangingPunct="1">
              <a:buFont typeface="Wingdings" charset="2"/>
              <a:buNone/>
            </a:pPr>
            <a:r>
              <a:rPr lang="en-US" altLang="x-none" sz="2400">
                <a:ea typeface="ＭＳ Ｐゴシック" charset="-128"/>
              </a:rPr>
              <a:t>Expected Return =  Riskfree Rate + Beta (Risk Premium)</a:t>
            </a:r>
          </a:p>
          <a:p>
            <a:pPr eaLnBrk="1" hangingPunct="1">
              <a:buFont typeface="Wingdings" charset="2"/>
              <a:buNone/>
            </a:pPr>
            <a:r>
              <a:rPr lang="en-US" altLang="x-none" sz="2400">
                <a:ea typeface="ＭＳ Ｐゴシック" charset="-128"/>
              </a:rPr>
              <a:t>		    =   2.75%            + 1.25 (5.76%) = 9.95%</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Use to a Potential Investor in Disney</a:t>
            </a:r>
          </a:p>
        </p:txBody>
      </p:sp>
      <p:sp>
        <p:nvSpPr>
          <p:cNvPr id="129026" name="Rectangle 3"/>
          <p:cNvSpPr>
            <a:spLocks noGrp="1" noChangeArrowheads="1"/>
          </p:cNvSpPr>
          <p:nvPr>
            <p:ph sz="quarter" idx="1"/>
          </p:nvPr>
        </p:nvSpPr>
        <p:spPr>
          <a:xfrm>
            <a:off x="612775" y="1200150"/>
            <a:ext cx="8153400" cy="3371850"/>
          </a:xfrm>
        </p:spPr>
        <p:txBody>
          <a:bodyPr>
            <a:normAutofit fontScale="70000" lnSpcReduction="20000"/>
          </a:bodyPr>
          <a:lstStyle/>
          <a:p>
            <a:pPr eaLnBrk="1" hangingPunct="1">
              <a:buFont typeface="Wingdings" charset="0"/>
              <a:buChar char=""/>
              <a:defRPr/>
            </a:pPr>
            <a:r>
              <a:rPr lang="en-US" dirty="0" smtClean="0"/>
              <a:t>As a potential investor in Disney, what does this expected return of 9.95% tell you?</a:t>
            </a:r>
          </a:p>
          <a:p>
            <a:pPr lvl="1" eaLnBrk="1" hangingPunct="1">
              <a:buFont typeface="Wingdings 2" charset="0"/>
              <a:buChar char=""/>
              <a:defRPr/>
            </a:pPr>
            <a:r>
              <a:rPr lang="en-US" dirty="0" smtClean="0"/>
              <a:t>This is the return that I can expect to make in the long term on Disney, if the stock is correctly priced and the CAPM is the right model for risk,</a:t>
            </a:r>
          </a:p>
          <a:p>
            <a:pPr lvl="1" eaLnBrk="1" hangingPunct="1">
              <a:buFont typeface="Wingdings 2" charset="0"/>
              <a:buChar char=""/>
              <a:defRPr/>
            </a:pPr>
            <a:r>
              <a:rPr lang="en-US" dirty="0" smtClean="0"/>
              <a:t>This is the return that I need to make on Disney in the long term to break even on my investment in the stock</a:t>
            </a:r>
          </a:p>
          <a:p>
            <a:pPr lvl="1" eaLnBrk="1" hangingPunct="1">
              <a:buFont typeface="Wingdings 2" charset="0"/>
              <a:buChar char=""/>
              <a:defRPr/>
            </a:pPr>
            <a:r>
              <a:rPr lang="en-US" dirty="0" smtClean="0"/>
              <a:t>Both</a:t>
            </a:r>
          </a:p>
          <a:p>
            <a:pPr eaLnBrk="1" hangingPunct="1">
              <a:buFont typeface="Wingdings" charset="0"/>
              <a:buChar char=""/>
              <a:defRPr/>
            </a:pPr>
            <a:r>
              <a:rPr lang="en-US" dirty="0" smtClean="0"/>
              <a:t>Assume now that you are an active investor and that your research suggests that an investment in Disney will yield 12.5% a year for the next 5 years. Based upon the expected return of 9.95%, you would</a:t>
            </a:r>
          </a:p>
          <a:p>
            <a:pPr lvl="1" eaLnBrk="1" hangingPunct="1">
              <a:buFont typeface="Wingdings 2" charset="0"/>
              <a:buChar char=""/>
              <a:defRPr/>
            </a:pPr>
            <a:r>
              <a:rPr lang="en-US" dirty="0" smtClean="0"/>
              <a:t>Buy the stock</a:t>
            </a:r>
          </a:p>
          <a:p>
            <a:pPr lvl="1" eaLnBrk="1" hangingPunct="1">
              <a:buFont typeface="Wingdings 2" charset="0"/>
              <a:buChar char=""/>
              <a:defRPr/>
            </a:pPr>
            <a:r>
              <a:rPr lang="en-US" dirty="0" smtClean="0"/>
              <a:t>Sell the stock</a:t>
            </a:r>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How managers use this expected return</a:t>
            </a:r>
          </a:p>
        </p:txBody>
      </p:sp>
      <p:sp>
        <p:nvSpPr>
          <p:cNvPr id="44034"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Managers at Disney</a:t>
            </a:r>
          </a:p>
          <a:p>
            <a:pPr lvl="1" eaLnBrk="1" hangingPunct="1"/>
            <a:r>
              <a:rPr lang="en-US" altLang="x-none">
                <a:ea typeface="ＭＳ Ｐゴシック" charset="-128"/>
              </a:rPr>
              <a:t>need to make at least 9.95% as a return for their equity investors to break even.</a:t>
            </a:r>
          </a:p>
          <a:p>
            <a:pPr lvl="1" eaLnBrk="1" hangingPunct="1"/>
            <a:r>
              <a:rPr lang="en-US" altLang="x-none">
                <a:ea typeface="ＭＳ Ｐゴシック" charset="-128"/>
              </a:rPr>
              <a:t>this is the hurdle rate for projects, when the investment is analyzed from an equity standpoint</a:t>
            </a:r>
          </a:p>
          <a:p>
            <a:pPr eaLnBrk="1" hangingPunct="1"/>
            <a:r>
              <a:rPr lang="en-US" altLang="x-none">
                <a:ea typeface="ＭＳ Ｐゴシック" charset="-128"/>
              </a:rPr>
              <a:t>In other words,  Disney</a:t>
            </a:r>
            <a:r>
              <a:rPr lang="ja-JP" altLang="en-US">
                <a:ea typeface="ＭＳ Ｐゴシック" charset="-128"/>
              </a:rPr>
              <a:t>’</a:t>
            </a:r>
            <a:r>
              <a:rPr lang="en-US" altLang="ja-JP">
                <a:ea typeface="ＭＳ Ｐゴシック" charset="-128"/>
              </a:rPr>
              <a:t>s cost of equity is 9.95%.</a:t>
            </a:r>
          </a:p>
          <a:p>
            <a:pPr eaLnBrk="1" hangingPunct="1"/>
            <a:r>
              <a:rPr lang="en-US" altLang="x-none">
                <a:ea typeface="ＭＳ Ｐゴシック" charset="-128"/>
              </a:rPr>
              <a:t>What is the cost of not delivering this cost of equity?</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12775" y="171450"/>
            <a:ext cx="8153400" cy="742950"/>
          </a:xfrm>
        </p:spPr>
        <p:txBody>
          <a:bodyPr/>
          <a:lstStyle/>
          <a:p>
            <a:pPr eaLnBrk="1" hangingPunct="1"/>
            <a:r>
              <a:rPr lang="en-US" altLang="x-none">
                <a:latin typeface="Wingdings" charset="2"/>
                <a:ea typeface="ＭＳ Ｐゴシック" charset="-128"/>
              </a:rPr>
              <a:t>6</a:t>
            </a:r>
            <a:r>
              <a:rPr lang="en-US" altLang="x-none">
                <a:ea typeface="ＭＳ Ｐゴシック" charset="-128"/>
              </a:rPr>
              <a:t> Application Test: Analyzing the Risk Regression</a:t>
            </a:r>
          </a:p>
        </p:txBody>
      </p:sp>
      <p:sp>
        <p:nvSpPr>
          <p:cNvPr id="13312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If you can get a beta regression page (or output) for your company against a market index, answer the following questions:</a:t>
            </a:r>
          </a:p>
          <a:p>
            <a:pPr lvl="1" eaLnBrk="1" hangingPunct="1">
              <a:lnSpc>
                <a:spcPct val="80000"/>
              </a:lnSpc>
            </a:pPr>
            <a:r>
              <a:rPr lang="en-US" altLang="x-none" sz="1700">
                <a:ea typeface="ＭＳ Ｐゴシック" charset="-128"/>
              </a:rPr>
              <a:t>How well or badly did your stock do, relative to the market, during the period of the regression? </a:t>
            </a:r>
          </a:p>
          <a:p>
            <a:pPr lvl="1" eaLnBrk="1" hangingPunct="1">
              <a:lnSpc>
                <a:spcPct val="80000"/>
              </a:lnSpc>
            </a:pPr>
            <a:r>
              <a:rPr lang="en-US" altLang="x-none" sz="1700">
                <a:ea typeface="ＭＳ Ｐゴシック" charset="-128"/>
              </a:rPr>
              <a:t>Intercept - (Riskfree Rate/n) (1- Beta) = Jensen</a:t>
            </a:r>
            <a:r>
              <a:rPr lang="ja-JP" altLang="en-US" sz="1700">
                <a:ea typeface="ＭＳ Ｐゴシック" charset="-128"/>
              </a:rPr>
              <a:t>’</a:t>
            </a:r>
            <a:r>
              <a:rPr lang="en-US" altLang="ja-JP" sz="1700">
                <a:ea typeface="ＭＳ Ｐゴシック" charset="-128"/>
              </a:rPr>
              <a:t>s Alpha</a:t>
            </a:r>
          </a:p>
          <a:p>
            <a:pPr marL="685800" lvl="2" indent="0" eaLnBrk="1" hangingPunct="1">
              <a:lnSpc>
                <a:spcPct val="80000"/>
              </a:lnSpc>
              <a:buFont typeface="Wingdings" charset="2"/>
              <a:buNone/>
            </a:pPr>
            <a:r>
              <a:rPr lang="en-US" altLang="x-none" sz="1700">
                <a:ea typeface="ＭＳ Ｐゴシック" charset="-128"/>
              </a:rPr>
              <a:t>where n is the number of return periods in a year (12 if monthly; 52 if weekly)</a:t>
            </a:r>
          </a:p>
          <a:p>
            <a:pPr lvl="1" eaLnBrk="1" hangingPunct="1">
              <a:lnSpc>
                <a:spcPct val="80000"/>
              </a:lnSpc>
            </a:pPr>
            <a:r>
              <a:rPr lang="en-US" altLang="x-none" sz="1700">
                <a:ea typeface="ＭＳ Ｐゴシック" charset="-128"/>
              </a:rPr>
              <a:t>What proportion of the risk in your stock is attributable to the market? What proportion is firm-specific?</a:t>
            </a:r>
          </a:p>
          <a:p>
            <a:pPr lvl="1" eaLnBrk="1" hangingPunct="1">
              <a:lnSpc>
                <a:spcPct val="80000"/>
              </a:lnSpc>
            </a:pPr>
            <a:r>
              <a:rPr lang="en-US" altLang="x-none" sz="1700">
                <a:ea typeface="ＭＳ Ｐゴシック" charset="-128"/>
              </a:rPr>
              <a:t>What is the historical estimate of beta for your stock? What is the range on this estimate with 67% probability? With 95% probability?</a:t>
            </a:r>
          </a:p>
          <a:p>
            <a:pPr lvl="1" eaLnBrk="1" hangingPunct="1">
              <a:lnSpc>
                <a:spcPct val="80000"/>
              </a:lnSpc>
            </a:pPr>
            <a:r>
              <a:rPr lang="en-US" altLang="x-none" sz="1700">
                <a:ea typeface="ＭＳ Ｐゴシック" charset="-128"/>
              </a:rPr>
              <a:t>Based upon this beta, what is your estimate of the required return on this stock?</a:t>
            </a:r>
          </a:p>
          <a:p>
            <a:pPr lvl="1" eaLnBrk="1" hangingPunct="1">
              <a:lnSpc>
                <a:spcPct val="80000"/>
              </a:lnSpc>
              <a:buFont typeface="Wingdings 2" charset="2"/>
              <a:buNone/>
            </a:pPr>
            <a:r>
              <a:rPr lang="en-US" altLang="x-none" sz="1700">
                <a:ea typeface="ＭＳ Ｐゴシック" charset="-128"/>
              </a:rPr>
              <a:t>	Riskless Rate + Beta * Risk Premium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942C426A-C117-B244-A49E-C5A6E7D6A06B}" type="slidenum">
              <a:rPr lang="en-US" altLang="x-none" sz="1400">
                <a:solidFill>
                  <a:schemeClr val="tx2"/>
                </a:solidFill>
              </a:rPr>
              <a:pPr>
                <a:lnSpc>
                  <a:spcPct val="90000"/>
                </a:lnSpc>
              </a:pPr>
              <a:t>17</a:t>
            </a:fld>
            <a:endParaRPr lang="en-US" altLang="x-none" sz="1400">
              <a:solidFill>
                <a:schemeClr val="tx2"/>
              </a:solidFill>
            </a:endParaRPr>
          </a:p>
        </p:txBody>
      </p:sp>
      <p:pic>
        <p:nvPicPr>
          <p:cNvPr id="4813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4</a:t>
            </a:r>
          </a:p>
        </p:txBody>
      </p:sp>
      <p:sp>
        <p:nvSpPr>
          <p:cNvPr id="6" name="Line Callout 1 5"/>
          <p:cNvSpPr>
            <a:spLocks/>
          </p:cNvSpPr>
          <p:nvPr/>
        </p:nvSpPr>
        <p:spPr bwMode="auto">
          <a:xfrm>
            <a:off x="381000" y="209550"/>
            <a:ext cx="1981200" cy="20574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Break down the beta regression for your company</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27077</TotalTime>
  <Pages>13</Pages>
  <Words>2480</Words>
  <Application>Microsoft Macintosh PowerPoint</Application>
  <PresentationFormat>On-screen Show (16:9)</PresentationFormat>
  <Paragraphs>184</Paragraphs>
  <Slides>17</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Times</vt:lpstr>
      <vt:lpstr>ＭＳ Ｐゴシック</vt:lpstr>
      <vt:lpstr>Arial</vt:lpstr>
      <vt:lpstr>Calibri</vt:lpstr>
      <vt:lpstr>Wingdings</vt:lpstr>
      <vt:lpstr>Wingdings 2</vt:lpstr>
      <vt:lpstr>Geneva</vt:lpstr>
      <vt:lpstr>Symbol</vt:lpstr>
      <vt:lpstr>WebcastSimple</vt:lpstr>
      <vt:lpstr>Hurdle rates V: Betas – the regression approach</vt:lpstr>
      <vt:lpstr>PowerPoint Presentation</vt:lpstr>
      <vt:lpstr>Estimating Beta</vt:lpstr>
      <vt:lpstr>Estimating Performance</vt:lpstr>
      <vt:lpstr>Setting up for the Estimation</vt:lpstr>
      <vt:lpstr>Choosing the Parameters: Disney</vt:lpstr>
      <vt:lpstr>Disney’s Historical Beta</vt:lpstr>
      <vt:lpstr>Analyzing Disney’s Performance</vt:lpstr>
      <vt:lpstr>Estimating Disney’s Beta</vt:lpstr>
      <vt:lpstr>The Dirty Secret of “Standard Error” </vt:lpstr>
      <vt:lpstr>Breaking down Disney’s Risk</vt:lpstr>
      <vt:lpstr>Beta Estimation: Using a Service (Bloomberg)</vt:lpstr>
      <vt:lpstr>Estimating Expected Returns for Disney in November 2013</vt:lpstr>
      <vt:lpstr>Use to a Potential Investor in Disney</vt:lpstr>
      <vt:lpstr>How managers use this expected return</vt:lpstr>
      <vt:lpstr>6 Application Test: Analyzing the Risk Regression</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337</cp:revision>
  <cp:lastPrinted>2014-01-24T14:30:54Z</cp:lastPrinted>
  <dcterms:created xsi:type="dcterms:W3CDTF">2010-01-13T22:41:50Z</dcterms:created>
  <dcterms:modified xsi:type="dcterms:W3CDTF">2017-05-22T07:05:05Z</dcterms:modified>
</cp:coreProperties>
</file>