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2" r:id="rId1"/>
  </p:sldMasterIdLst>
  <p:notesMasterIdLst>
    <p:notesMasterId r:id="rId19"/>
  </p:notesMasterIdLst>
  <p:handoutMasterIdLst>
    <p:handoutMasterId r:id="rId20"/>
  </p:handoutMasterIdLst>
  <p:sldIdLst>
    <p:sldId id="256" r:id="rId2"/>
    <p:sldId id="504" r:id="rId3"/>
    <p:sldId id="483" r:id="rId4"/>
    <p:sldId id="484" r:id="rId5"/>
    <p:sldId id="485" r:id="rId6"/>
    <p:sldId id="488" r:id="rId7"/>
    <p:sldId id="489" r:id="rId8"/>
    <p:sldId id="495" r:id="rId9"/>
    <p:sldId id="496" r:id="rId10"/>
    <p:sldId id="497" r:id="rId11"/>
    <p:sldId id="498" r:id="rId12"/>
    <p:sldId id="499" r:id="rId13"/>
    <p:sldId id="500" r:id="rId14"/>
    <p:sldId id="501" r:id="rId15"/>
    <p:sldId id="502" r:id="rId16"/>
    <p:sldId id="503" r:id="rId17"/>
    <p:sldId id="506" r:id="rId1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x-none">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These are the basic financial principles underlying the measurement of investment returns.</a:t>
            </a:r>
          </a:p>
          <a:p>
            <a:pPr lvl="1"/>
            <a:r>
              <a:rPr lang="en-US" altLang="x-none">
                <a:latin typeface="Times" charset="0"/>
                <a:ea typeface="ＭＳ Ｐゴシック" charset="-128"/>
              </a:rPr>
              <a:t>We focus on cash flows, because when cash flows and earnings are different, cash flows provide a more reliable measure of what an investment generates.</a:t>
            </a:r>
          </a:p>
          <a:p>
            <a:pPr lvl="1"/>
            <a:r>
              <a:rPr lang="en-US" altLang="x-none">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x-none">
                <a:latin typeface="Times" charset="0"/>
                <a:ea typeface="ＭＳ Ｐゴシック" charset="-128"/>
              </a:rPr>
              <a:t>We use time-weighted returns, since returns made earlier are worth more than the same returns made later.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earnings and cash flows will really be in Brazilian $R. We will consider later the effects of looking at all the cash flows in a different currency.</a:t>
            </a:r>
          </a:p>
          <a:p>
            <a:r>
              <a:rPr lang="en-US" altLang="x-none">
                <a:latin typeface="Times" charset="0"/>
                <a:ea typeface="ＭＳ Ｐゴシック" charset="-128"/>
              </a:rPr>
              <a:t>Note that this investment is not going to be fully operational  until the fourth year.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x-none">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x-none">
                <a:latin typeface="Times" charset="0"/>
                <a:ea typeface="ＭＳ Ｐゴシック" charset="-128"/>
              </a:rPr>
              <a:t>Also worth adding: Disney will fund this investment using the same mix of debt and equity that it uses for theme parks currently.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shows the accounting earnings calculations for the next 10 years. Note the increasing after-tax operating income over time.</a:t>
            </a:r>
          </a:p>
          <a:p>
            <a:r>
              <a:rPr lang="en-US" altLang="x-none">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x-none">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x-none">
                <a:latin typeface="Times" charset="0"/>
                <a:ea typeface="ＭＳ Ｐゴシック" charset="-128"/>
              </a:rPr>
              <a:t>The average book value is computed each year using the beginning and ending book values. The book values  themselves are computed as follows:</a:t>
            </a:r>
          </a:p>
          <a:p>
            <a:r>
              <a:rPr lang="en-US" altLang="x-none">
                <a:latin typeface="Times" charset="0"/>
                <a:ea typeface="ＭＳ Ｐゴシック" charset="-128"/>
              </a:rPr>
              <a:t>Ending BV = Beginning BV - Depreciation + Capital Expenditures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First, since we have computed return on capital, the comparison should be to the cost of capital.</a:t>
            </a:r>
          </a:p>
          <a:p>
            <a:r>
              <a:rPr lang="en-US" altLang="x-none">
                <a:latin typeface="Times" charset="0"/>
                <a:ea typeface="ＭＳ Ｐゴシック" charset="-128"/>
              </a:rPr>
              <a:t>Second, since it is a theme park investment, it should be the cost of capital for theme parks.</a:t>
            </a:r>
          </a:p>
          <a:p>
            <a:r>
              <a:rPr lang="en-US" altLang="x-none">
                <a:latin typeface="Times" charset="0"/>
                <a:ea typeface="ＭＳ Ｐゴシック" charset="-128"/>
              </a:rPr>
              <a:t>Here is the catch. This theme park is in Brazil, an emerging market. Thus, the cost of capital of 6.62% that we estimated for existing theme parks, which are in developed markets, may be too low.</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Here is the other half of the equation:</a:t>
            </a:r>
          </a:p>
          <a:p>
            <a:pPr marL="228600" indent="-228600">
              <a:buFontTx/>
              <a:buAutoNum type="arabicPeriod"/>
            </a:pPr>
            <a:r>
              <a:rPr lang="en-US" altLang="x-none">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x-none">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x-none">
              <a:latin typeface="Times" charset="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x-none">
                <a:latin typeface="Times" charset="0"/>
                <a:ea typeface="ＭＳ Ｐゴシック" charset="-128"/>
              </a:rPr>
              <a:t>In general, while firms claim that using the same life for all projects is not discriminatory, it clearly creates a bias against longer term projects.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x-none">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x-none">
                <a:latin typeface="Times" charset="0"/>
                <a:ea typeface="ＭＳ Ｐゴシック" charset="-128"/>
              </a:rPr>
              <a:t>The book value of capital is a good measure of what is invested in current projects.</a:t>
            </a:r>
          </a:p>
          <a:p>
            <a:pPr>
              <a:buFontTx/>
              <a:buChar char="•"/>
            </a:pPr>
            <a:r>
              <a:rPr lang="en-US" altLang="x-none">
                <a:latin typeface="Times" charset="0"/>
                <a:ea typeface="ＭＳ Ｐゴシック" charset="-128"/>
              </a:rPr>
              <a:t>Some computational details:</a:t>
            </a:r>
          </a:p>
          <a:p>
            <a:pPr lvl="1">
              <a:buFontTx/>
              <a:buChar char="•"/>
            </a:pPr>
            <a:r>
              <a:rPr lang="en-US" altLang="x-none">
                <a:latin typeface="Times" charset="0"/>
                <a:ea typeface="ＭＳ Ｐゴシック" charset="-128"/>
              </a:rPr>
              <a:t>Why do we use book value of debt and equity?</a:t>
            </a:r>
          </a:p>
          <a:p>
            <a:pPr lvl="1"/>
            <a:r>
              <a:rPr lang="en-US" altLang="x-none">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x-none">
                <a:latin typeface="Times" charset="0"/>
                <a:ea typeface="ＭＳ Ｐゴシック" charset="-128"/>
              </a:rPr>
              <a:t>Why end of last year?</a:t>
            </a:r>
          </a:p>
          <a:p>
            <a:pPr lvl="1"/>
            <a:r>
              <a:rPr lang="en-US" altLang="x-none">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EVA is a measure of dollar value created in a single time period. Thus, it will be affected by how capital is measured and the ups and downs of year-to-year operating income.</a:t>
            </a:r>
          </a:p>
          <a:p>
            <a:r>
              <a:rPr lang="en-US" altLang="x-none">
                <a:latin typeface="Times" charset="0"/>
                <a:ea typeface="ＭＳ Ｐゴシック" charset="-128"/>
              </a:rPr>
              <a:t>EVA just restates the excess returns (ROC – Cost of capital) in dollar value terms. Thus, it will always have the same sign as the excess return, but it will be larger for larger companies. Thus, you cannot compare the EVA across companies but you can compare the EVA for the same company from year to year.</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p:cNvSpPr>
          <p:nvPr>
            <p:ph type="sldImg"/>
          </p:nvPr>
        </p:nvSpPr>
        <p:spPr>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measure of investment quality is only as good as the measures of operating income and book value that go into it. </a:t>
            </a:r>
          </a:p>
          <a:p>
            <a:endParaRPr lang="en-US" altLang="x-none">
              <a:latin typeface="Times" charset="0"/>
              <a:ea typeface="ＭＳ Ｐゴシック" charset="-128"/>
            </a:endParaRPr>
          </a:p>
          <a:p>
            <a:r>
              <a:rPr lang="en-US" altLang="x-none">
                <a:latin typeface="Times" charset="0"/>
                <a:ea typeface="ＭＳ Ｐゴシック" charset="-128"/>
              </a:rPr>
              <a:t>Note also that:</a:t>
            </a:r>
          </a:p>
          <a:p>
            <a:pPr>
              <a:buFontTx/>
              <a:buAutoNum type="arabicPeriod"/>
            </a:pPr>
            <a:r>
              <a:rPr lang="en-US" altLang="x-none">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x-none">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5D3B0D2B-928F-AC42-8911-07710EB557DA}" type="slidenum">
              <a:rPr lang="en-US" altLang="x-none"/>
              <a:pPr/>
              <a:t>‹#›</a:t>
            </a:fld>
            <a:endParaRPr lang="en-US" altLang="x-none"/>
          </a:p>
        </p:txBody>
      </p:sp>
    </p:spTree>
    <p:extLst>
      <p:ext uri="{BB962C8B-B14F-4D97-AF65-F5344CB8AC3E}">
        <p14:creationId xmlns:p14="http://schemas.microsoft.com/office/powerpoint/2010/main" val="187376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E5BFE4D3-F884-664F-B19A-14A7673379B1}"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C340C9D-731E-5545-9B15-CDBA898032C5}" type="slidenum">
              <a:rPr lang="en-US" altLang="x-none"/>
              <a:pPr/>
              <a:t>‹#›</a:t>
            </a:fld>
            <a:endParaRPr lang="en-US" altLang="x-none"/>
          </a:p>
        </p:txBody>
      </p:sp>
    </p:spTree>
    <p:extLst>
      <p:ext uri="{BB962C8B-B14F-4D97-AF65-F5344CB8AC3E}">
        <p14:creationId xmlns:p14="http://schemas.microsoft.com/office/powerpoint/2010/main" val="1022094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21420378-3D11-7048-9275-1D38D6ECACFA}"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623107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20EAD95B-6184-BF4C-BF20-A23DCD8DFCC6}"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29153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A35EA7CB-E62A-BD4E-B943-758930FC491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27459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305027AC-086D-DA4C-8A1B-EEAC1D4B0648}" type="slidenum">
              <a:rPr lang="en-US" altLang="x-none"/>
              <a:pPr/>
              <a:t>‹#›</a:t>
            </a:fld>
            <a:endParaRPr lang="en-US" altLang="x-none"/>
          </a:p>
        </p:txBody>
      </p:sp>
    </p:spTree>
    <p:extLst>
      <p:ext uri="{BB962C8B-B14F-4D97-AF65-F5344CB8AC3E}">
        <p14:creationId xmlns:p14="http://schemas.microsoft.com/office/powerpoint/2010/main" val="177543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B0370590-01AE-E143-9C4D-E3F5E20002B3}" type="slidenum">
              <a:rPr lang="en-US" altLang="x-none"/>
              <a:pPr/>
              <a:t>‹#›</a:t>
            </a:fld>
            <a:endParaRPr lang="en-US" altLang="x-none"/>
          </a:p>
        </p:txBody>
      </p:sp>
    </p:spTree>
    <p:extLst>
      <p:ext uri="{BB962C8B-B14F-4D97-AF65-F5344CB8AC3E}">
        <p14:creationId xmlns:p14="http://schemas.microsoft.com/office/powerpoint/2010/main" val="1115406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79EDCB7-8CE2-1641-A6FD-5CACAE3A6890}" type="slidenum">
              <a:rPr lang="en-US" altLang="x-none"/>
              <a:pPr/>
              <a:t>‹#›</a:t>
            </a:fld>
            <a:endParaRPr lang="en-US" altLang="x-none"/>
          </a:p>
        </p:txBody>
      </p:sp>
    </p:spTree>
    <p:extLst>
      <p:ext uri="{BB962C8B-B14F-4D97-AF65-F5344CB8AC3E}">
        <p14:creationId xmlns:p14="http://schemas.microsoft.com/office/powerpoint/2010/main" val="1260627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7514F04D-8CAB-C940-BA4C-2489CB1627C5}"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86159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28C87270-7972-A346-9AF0-34AE773B09C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3170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E718CC0D-FEFA-B944-9342-4BA4A0DEE88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269536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CA546EA4-C226-8045-8F5D-7262CE925C8B}" type="slidenum">
              <a:rPr lang="en-US" altLang="x-none"/>
              <a:pPr/>
              <a:t>‹#›</a:t>
            </a:fld>
            <a:endParaRPr lang="en-US" altLang="x-none"/>
          </a:p>
        </p:txBody>
      </p:sp>
    </p:spTree>
    <p:extLst>
      <p:ext uri="{BB962C8B-B14F-4D97-AF65-F5344CB8AC3E}">
        <p14:creationId xmlns:p14="http://schemas.microsoft.com/office/powerpoint/2010/main" val="18548638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416C9765-337D-4F40-9559-23A0ED313A9B}"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3" r:id="rId5"/>
    <p:sldLayoutId id="2147484369" r:id="rId6"/>
    <p:sldLayoutId id="2147484370" r:id="rId7"/>
    <p:sldLayoutId id="2147484371" r:id="rId8"/>
    <p:sldLayoutId id="2147484372" r:id="rId9"/>
    <p:sldLayoutId id="2147484364" r:id="rId10"/>
    <p:sldLayoutId id="2147484373" r:id="rId11"/>
    <p:sldLayoutId id="2147484374"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image" Target="../media/image9.emf"/><Relationship Id="rId5" Type="http://schemas.openxmlformats.org/officeDocument/2006/relationships/oleObject" Target="../embeddings/oleObject3.bin"/><Relationship Id="rId6" Type="http://schemas.openxmlformats.org/officeDocument/2006/relationships/package" Target="../embeddings/Microsoft_Word_Document3.docx"/><Relationship Id="rId7" Type="http://schemas.openxmlformats.org/officeDocument/2006/relationships/image" Target="../media/image8.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4.bin"/><Relationship Id="rId5" Type="http://schemas.openxmlformats.org/officeDocument/2006/relationships/package" Target="../embeddings/Microsoft_Word_Document4.docx"/><Relationship Id="rId6" Type="http://schemas.openxmlformats.org/officeDocument/2006/relationships/image" Target="../media/image10.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Investment returns I: setting the table</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Show me the money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1945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6631" r="-1663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Measures of return: earnings versus cash flows</a:t>
            </a:r>
          </a:p>
        </p:txBody>
      </p:sp>
      <p:sp>
        <p:nvSpPr>
          <p:cNvPr id="235522" name="Rectangle 3"/>
          <p:cNvSpPr>
            <a:spLocks noGrp="1" noChangeArrowheads="1"/>
          </p:cNvSpPr>
          <p:nvPr>
            <p:ph sz="quarter" idx="1"/>
          </p:nvPr>
        </p:nvSpPr>
        <p:spPr>
          <a:xfrm>
            <a:off x="612775" y="1200150"/>
            <a:ext cx="8153400" cy="3371850"/>
          </a:xfrm>
        </p:spPr>
        <p:txBody>
          <a:bodyPr>
            <a:noAutofit/>
          </a:bodyPr>
          <a:lstStyle/>
          <a:p>
            <a:pPr eaLnBrk="1" hangingPunct="1">
              <a:lnSpc>
                <a:spcPct val="80000"/>
              </a:lnSpc>
            </a:pPr>
            <a:r>
              <a:rPr lang="en-US" altLang="x-none" sz="2000" dirty="0">
                <a:ea typeface="ＭＳ Ｐゴシック" charset="-128"/>
              </a:rPr>
              <a:t>Principles Governing Accounting Earnings Measurement</a:t>
            </a:r>
          </a:p>
          <a:p>
            <a:pPr lvl="1" eaLnBrk="1" hangingPunct="1">
              <a:lnSpc>
                <a:spcPct val="80000"/>
              </a:lnSpc>
            </a:pPr>
            <a:r>
              <a:rPr lang="en-US" altLang="x-none" sz="1600" dirty="0">
                <a:ea typeface="ＭＳ Ｐゴシック" charset="-128"/>
              </a:rPr>
              <a:t>Accrual Accounting: Show revenues when products and services are sold or provided, not when they are paid for</a:t>
            </a:r>
            <a:r>
              <a:rPr lang="en-US" altLang="x-none" sz="1600" dirty="0" smtClean="0">
                <a:ea typeface="ＭＳ Ｐゴシック" charset="-128"/>
              </a:rPr>
              <a:t>.&amp; expenses </a:t>
            </a:r>
            <a:r>
              <a:rPr lang="en-US" altLang="x-none" sz="1600" dirty="0">
                <a:ea typeface="ＭＳ Ｐゴシック" charset="-128"/>
              </a:rPr>
              <a:t>associated with these </a:t>
            </a:r>
            <a:r>
              <a:rPr lang="en-US" altLang="x-none" sz="1600" dirty="0" smtClean="0">
                <a:ea typeface="ＭＳ Ｐゴシック" charset="-128"/>
              </a:rPr>
              <a:t>revenues</a:t>
            </a:r>
            <a:endParaRPr lang="en-US" altLang="x-none" sz="1600" dirty="0">
              <a:ea typeface="ＭＳ Ｐゴシック" charset="-128"/>
            </a:endParaRPr>
          </a:p>
          <a:p>
            <a:pPr lvl="1" eaLnBrk="1" hangingPunct="1">
              <a:lnSpc>
                <a:spcPct val="80000"/>
              </a:lnSpc>
            </a:pPr>
            <a:r>
              <a:rPr lang="en-US" altLang="x-none" sz="1600" dirty="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80000"/>
              </a:lnSpc>
            </a:pPr>
            <a:r>
              <a:rPr lang="en-US" altLang="x-none" sz="2000" dirty="0">
                <a:ea typeface="ＭＳ Ｐゴシック" charset="-128"/>
              </a:rPr>
              <a:t>To get from accounting earnings to cash flows:</a:t>
            </a:r>
          </a:p>
          <a:p>
            <a:pPr lvl="1" eaLnBrk="1" hangingPunct="1">
              <a:lnSpc>
                <a:spcPct val="80000"/>
              </a:lnSpc>
            </a:pPr>
            <a:r>
              <a:rPr lang="en-US" altLang="x-none" sz="1600" dirty="0">
                <a:ea typeface="ＭＳ Ｐゴシック" charset="-128"/>
              </a:rPr>
              <a:t>you </a:t>
            </a:r>
            <a:r>
              <a:rPr lang="en-US" altLang="x-none" sz="1600" dirty="0" smtClean="0">
                <a:ea typeface="ＭＳ Ｐゴシック" charset="-128"/>
              </a:rPr>
              <a:t>add </a:t>
            </a:r>
            <a:r>
              <a:rPr lang="en-US" altLang="x-none" sz="1600" dirty="0">
                <a:ea typeface="ＭＳ Ｐゴシック" charset="-128"/>
              </a:rPr>
              <a:t>back non-cash expenses (like depreciation)</a:t>
            </a:r>
          </a:p>
          <a:p>
            <a:pPr lvl="1" eaLnBrk="1" hangingPunct="1">
              <a:lnSpc>
                <a:spcPct val="80000"/>
              </a:lnSpc>
            </a:pPr>
            <a:r>
              <a:rPr lang="en-US" altLang="x-none" sz="1600" dirty="0">
                <a:ea typeface="ＭＳ Ｐゴシック" charset="-128"/>
              </a:rPr>
              <a:t>you </a:t>
            </a:r>
            <a:r>
              <a:rPr lang="en-US" altLang="x-none" sz="1600" dirty="0" smtClean="0">
                <a:ea typeface="ＭＳ Ｐゴシック" charset="-128"/>
              </a:rPr>
              <a:t>subtract </a:t>
            </a:r>
            <a:r>
              <a:rPr lang="en-US" altLang="x-none" sz="1600" dirty="0">
                <a:ea typeface="ＭＳ Ｐゴシック" charset="-128"/>
              </a:rPr>
              <a:t>out cash outflows which are not </a:t>
            </a:r>
            <a:r>
              <a:rPr lang="en-US" altLang="x-none" sz="1600" dirty="0" smtClean="0">
                <a:ea typeface="ＭＳ Ｐゴシック" charset="-128"/>
              </a:rPr>
              <a:t>expensed (like </a:t>
            </a:r>
            <a:r>
              <a:rPr lang="en-US" altLang="x-none" sz="1600" dirty="0">
                <a:ea typeface="ＭＳ Ｐゴシック" charset="-128"/>
              </a:rPr>
              <a:t>capital expenditures)</a:t>
            </a:r>
          </a:p>
          <a:p>
            <a:pPr lvl="1" eaLnBrk="1" hangingPunct="1">
              <a:lnSpc>
                <a:spcPct val="80000"/>
              </a:lnSpc>
            </a:pPr>
            <a:r>
              <a:rPr lang="en-US" altLang="x-none" sz="1600" dirty="0">
                <a:ea typeface="ＭＳ Ｐゴシック" charset="-128"/>
              </a:rPr>
              <a:t>you have to make accrual revenues and expenses into cash revenues and expenses (by considering changes in working capital).</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Measuring Returns Right: The Basic Principles</a:t>
            </a:r>
          </a:p>
        </p:txBody>
      </p:sp>
      <p:sp>
        <p:nvSpPr>
          <p:cNvPr id="23757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600">
                <a:ea typeface="ＭＳ Ｐゴシック" charset="-128"/>
              </a:rPr>
              <a:t>Use cash flows rather than earnings. You cannot spend earnings.</a:t>
            </a:r>
          </a:p>
          <a:p>
            <a:pPr eaLnBrk="1" hangingPunct="1">
              <a:lnSpc>
                <a:spcPct val="80000"/>
              </a:lnSpc>
            </a:pPr>
            <a:r>
              <a:rPr lang="en-US" altLang="x-none"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lnSpc>
                <a:spcPct val="80000"/>
              </a:lnSpc>
            </a:pPr>
            <a:r>
              <a:rPr lang="en-US" altLang="x-none"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lnSpc>
                <a:spcPct val="80000"/>
              </a:lnSpc>
              <a:buFont typeface="Wingdings" charset="2"/>
              <a:buNone/>
            </a:pPr>
            <a:r>
              <a:rPr lang="en-US" altLang="x-none"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x-none" sz="2600" b="1">
              <a:ea typeface="ＭＳ Ｐゴシック" charset="-128"/>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400" dirty="0">
                <a:ea typeface="ＭＳ Ｐゴシック" charset="-128"/>
              </a:rPr>
              <a:t>The theme parks to be </a:t>
            </a:r>
            <a:r>
              <a:rPr lang="en-US" altLang="x-none" sz="2400" u="sng" dirty="0">
                <a:ea typeface="ＭＳ Ｐゴシック" charset="-128"/>
              </a:rPr>
              <a:t>built near Rio</a:t>
            </a:r>
            <a:r>
              <a:rPr lang="en-US" altLang="x-none" sz="2400" dirty="0">
                <a:ea typeface="ＭＳ Ｐゴシック" charset="-128"/>
              </a:rPr>
              <a:t>, modeled on Euro Disney in Paris and Disney World in Orlando.</a:t>
            </a:r>
          </a:p>
          <a:p>
            <a:pPr eaLnBrk="1" hangingPunct="1">
              <a:lnSpc>
                <a:spcPct val="80000"/>
              </a:lnSpc>
            </a:pPr>
            <a:r>
              <a:rPr lang="en-US" altLang="x-none" sz="2400" dirty="0">
                <a:ea typeface="ＭＳ Ｐゴシック" charset="-128"/>
              </a:rPr>
              <a:t>The complex will </a:t>
            </a:r>
            <a:r>
              <a:rPr lang="en-US" altLang="x-none" sz="2400" u="sng" dirty="0">
                <a:ea typeface="ＭＳ Ｐゴシック" charset="-128"/>
              </a:rPr>
              <a:t>include a </a:t>
            </a:r>
            <a:r>
              <a:rPr lang="ja-JP" altLang="en-US" sz="2400" u="sng" dirty="0">
                <a:ea typeface="ＭＳ Ｐゴシック" charset="-128"/>
              </a:rPr>
              <a:t>“</a:t>
            </a:r>
            <a:r>
              <a:rPr lang="en-US" altLang="ja-JP" sz="2400" u="sng" dirty="0">
                <a:ea typeface="ＭＳ Ｐゴシック" charset="-128"/>
              </a:rPr>
              <a:t>Magic Kingdom</a:t>
            </a:r>
            <a:r>
              <a:rPr lang="ja-JP" altLang="en-US" sz="2400" u="sng" dirty="0">
                <a:ea typeface="ＭＳ Ｐゴシック" charset="-128"/>
              </a:rPr>
              <a:t>”</a:t>
            </a:r>
            <a:r>
              <a:rPr lang="en-US" altLang="ja-JP" sz="2400" dirty="0">
                <a:ea typeface="ＭＳ Ｐゴシック" charset="-128"/>
              </a:rPr>
              <a:t> to be constructed, beginning immediately, and becoming operational at the </a:t>
            </a:r>
            <a:r>
              <a:rPr lang="en-US" altLang="ja-JP" sz="2400" u="sng" dirty="0">
                <a:ea typeface="ＭＳ Ｐゴシック" charset="-128"/>
              </a:rPr>
              <a:t>beginning of the second year</a:t>
            </a:r>
            <a:r>
              <a:rPr lang="en-US" altLang="ja-JP" sz="2400" dirty="0">
                <a:ea typeface="ＭＳ Ｐゴシック" charset="-128"/>
              </a:rPr>
              <a:t>, and a second </a:t>
            </a:r>
            <a:r>
              <a:rPr lang="en-US" altLang="ja-JP" sz="2400" u="sng" dirty="0">
                <a:ea typeface="ＭＳ Ｐゴシック" charset="-128"/>
              </a:rPr>
              <a:t>theme park modeled on Epcot Center at Orlando </a:t>
            </a:r>
            <a:r>
              <a:rPr lang="en-US" altLang="ja-JP" sz="2400" dirty="0">
                <a:ea typeface="ＭＳ Ｐゴシック" charset="-128"/>
              </a:rPr>
              <a:t>to be constructed in the second and third year and becoming operational at the </a:t>
            </a:r>
            <a:r>
              <a:rPr lang="en-US" altLang="ja-JP" sz="2400" u="sng" dirty="0">
                <a:ea typeface="ＭＳ Ｐゴシック" charset="-128"/>
              </a:rPr>
              <a:t>beginning of the fourth year</a:t>
            </a:r>
            <a:r>
              <a:rPr lang="en-US" altLang="ja-JP" sz="2400" dirty="0">
                <a:ea typeface="ＭＳ Ｐゴシック" charset="-128"/>
              </a:rPr>
              <a:t>.</a:t>
            </a:r>
          </a:p>
          <a:p>
            <a:pPr eaLnBrk="1" hangingPunct="1">
              <a:lnSpc>
                <a:spcPct val="80000"/>
              </a:lnSpc>
            </a:pPr>
            <a:r>
              <a:rPr lang="en-US" altLang="x-none" sz="2400" dirty="0">
                <a:ea typeface="ＭＳ Ｐゴシック" charset="-128"/>
              </a:rPr>
              <a:t>The earnings and cash flows are estimated in </a:t>
            </a:r>
            <a:r>
              <a:rPr lang="en-US" altLang="x-none" sz="2400" b="1" dirty="0">
                <a:ea typeface="ＭＳ Ｐゴシック" charset="-128"/>
              </a:rPr>
              <a:t>nominal U.S. Dollars</a:t>
            </a:r>
            <a:r>
              <a:rPr lang="en-US" altLang="x-none" sz="2400" dirty="0">
                <a:ea typeface="ＭＳ Ｐゴシック" charset="-128"/>
              </a:rPr>
              <a:t>.</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Key Assumptions on Start Up and Construction</a:t>
            </a:r>
          </a:p>
        </p:txBody>
      </p:sp>
      <p:sp>
        <p:nvSpPr>
          <p:cNvPr id="24166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dirty="0">
                <a:ea typeface="ＭＳ Ｐゴシック" charset="-128"/>
              </a:rPr>
              <a:t>Disney has already spent $0.5 Billion researching the proposal and getting the necessary licenses for the park; none of this investment can be </a:t>
            </a:r>
            <a:r>
              <a:rPr lang="en-US" altLang="x-none" sz="2000" dirty="0" smtClean="0">
                <a:ea typeface="ＭＳ Ｐゴシック" charset="-128"/>
              </a:rPr>
              <a:t>recovered. </a:t>
            </a:r>
            <a:r>
              <a:rPr lang="en-US" altLang="x-none" sz="2000" dirty="0">
                <a:ea typeface="ＭＳ Ｐゴシック" charset="-128"/>
              </a:rPr>
              <a:t>This expenditure has been capitalized and will be depreciated straight line over ten years to a salvage value of zero.</a:t>
            </a:r>
          </a:p>
          <a:p>
            <a:pPr eaLnBrk="1" hangingPunct="1">
              <a:lnSpc>
                <a:spcPct val="80000"/>
              </a:lnSpc>
            </a:pPr>
            <a:r>
              <a:rPr lang="en-US" altLang="x-none" sz="2000" dirty="0">
                <a:ea typeface="ＭＳ Ｐゴシック" charset="-128"/>
              </a:rPr>
              <a:t>Disney will face substantial construction costs, if it chooses to build the theme parks.</a:t>
            </a:r>
          </a:p>
          <a:p>
            <a:pPr lvl="1" eaLnBrk="1" hangingPunct="1">
              <a:lnSpc>
                <a:spcPct val="80000"/>
              </a:lnSpc>
            </a:pPr>
            <a:r>
              <a:rPr lang="en-US" altLang="x-none" sz="1700" dirty="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x-none" sz="1700" dirty="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x-none" sz="1700" dirty="0">
                <a:ea typeface="ＭＳ Ｐゴシック" charset="-128"/>
              </a:rPr>
              <a:t>These investments will be depreciated based upon a depreciation schedule in the tax code, where depreciation will be different each year.</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Step 1: Estimate Accounting Earnings on Project</a:t>
            </a:r>
          </a:p>
        </p:txBody>
      </p:sp>
      <p:sp>
        <p:nvSpPr>
          <p:cNvPr id="29698"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29699" name="TextBox 5"/>
          <p:cNvSpPr txBox="1">
            <a:spLocks noChangeArrowheads="1"/>
          </p:cNvSpPr>
          <p:nvPr/>
        </p:nvSpPr>
        <p:spPr bwMode="auto">
          <a:xfrm>
            <a:off x="838200" y="36576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Direct expenses: 60% of revenues for theme parks, 75% of revenues for resort properties</a:t>
            </a:r>
          </a:p>
          <a:p>
            <a:r>
              <a:rPr lang="en-US" altLang="x-none" sz="1600"/>
              <a:t>Allocated G&amp;A: Company G&amp;A allocated to project, based on projected revenues. Two thirds of expense is fixed, rest is variable.</a:t>
            </a:r>
          </a:p>
          <a:p>
            <a:r>
              <a:rPr lang="en-US" altLang="x-none" sz="1600"/>
              <a:t>Taxes: Based on marginal tax rate of 36.1%</a:t>
            </a:r>
          </a:p>
        </p:txBody>
      </p:sp>
      <p:graphicFrame>
        <p:nvGraphicFramePr>
          <p:cNvPr id="29700" name="Object 2"/>
          <p:cNvGraphicFramePr>
            <a:graphicFrameLocks noChangeAspect="1"/>
          </p:cNvGraphicFramePr>
          <p:nvPr/>
        </p:nvGraphicFramePr>
        <p:xfrm>
          <a:off x="381000" y="1257300"/>
          <a:ext cx="8331200" cy="2228850"/>
        </p:xfrm>
        <a:graphic>
          <a:graphicData uri="http://schemas.openxmlformats.org/presentationml/2006/ole">
            <mc:AlternateContent xmlns:mc="http://schemas.openxmlformats.org/markup-compatibility/2006">
              <mc:Choice xmlns:v="urn:schemas-microsoft-com:vml" Requires="v">
                <p:oleObj spid="_x0000_s29703" name="Document" r:id="rId5" imgW="8330893" imgH="2971691" progId="Word.Document.12">
                  <p:embed/>
                </p:oleObj>
              </mc:Choice>
              <mc:Fallback>
                <p:oleObj name="Document" r:id="rId5" imgW="8330893" imgH="2971691"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257300"/>
                        <a:ext cx="83312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And the Accounting View of Return</a:t>
            </a:r>
          </a:p>
        </p:txBody>
      </p:sp>
      <p:graphicFrame>
        <p:nvGraphicFramePr>
          <p:cNvPr id="31746" name="Content Placeholder 7"/>
          <p:cNvGraphicFramePr>
            <a:graphicFrameLocks noGrp="1" noChangeAspect="1"/>
          </p:cNvGraphicFramePr>
          <p:nvPr>
            <p:ph sz="quarter" idx="1"/>
          </p:nvPr>
        </p:nvGraphicFramePr>
        <p:xfrm>
          <a:off x="1441450" y="1257300"/>
          <a:ext cx="6365875" cy="2914650"/>
        </p:xfrm>
        <a:graphic>
          <a:graphicData uri="http://schemas.openxmlformats.org/presentationml/2006/ole">
            <mc:AlternateContent xmlns:mc="http://schemas.openxmlformats.org/markup-compatibility/2006">
              <mc:Choice xmlns:v="urn:schemas-microsoft-com:vml" Requires="v">
                <p:oleObj spid="_x0000_s31750" name="Document" r:id="rId5" imgW="6184672" imgH="2831996" progId="Word.Document.12">
                  <p:embed/>
                </p:oleObj>
              </mc:Choice>
              <mc:Fallback>
                <p:oleObj name="Document" r:id="rId5" imgW="6184672" imgH="2831996"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1450" y="1257300"/>
                        <a:ext cx="636587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47" name="TextBox 5"/>
          <p:cNvSpPr txBox="1">
            <a:spLocks noChangeArrowheads="1"/>
          </p:cNvSpPr>
          <p:nvPr/>
        </p:nvSpPr>
        <p:spPr bwMode="auto">
          <a:xfrm>
            <a:off x="2895600" y="4457700"/>
            <a:ext cx="46212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x-none" sz="1600"/>
              <a:t>Based upon book capital at the start of each year</a:t>
            </a:r>
          </a:p>
          <a:p>
            <a:pPr>
              <a:buFontTx/>
              <a:buAutoNum type="alphaLcParenBoth"/>
            </a:pPr>
            <a:r>
              <a:rPr lang="en-US" altLang="x-none" sz="1600"/>
              <a:t>Based upon average book capital over the year</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What should this return be compared to?</a:t>
            </a:r>
          </a:p>
        </p:txBody>
      </p:sp>
      <p:sp>
        <p:nvSpPr>
          <p:cNvPr id="24781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The computed return on capital on this investment is about 4%. To make a judgment on whether this is a sufficient return, we need to compare this return to a </a:t>
            </a:r>
            <a:r>
              <a:rPr lang="ja-JP" altLang="en-US" sz="2200">
                <a:ea typeface="ＭＳ Ｐゴシック" charset="-128"/>
              </a:rPr>
              <a:t>“</a:t>
            </a:r>
            <a:r>
              <a:rPr lang="en-US" altLang="ja-JP" sz="2200">
                <a:ea typeface="ＭＳ Ｐゴシック" charset="-128"/>
              </a:rPr>
              <a:t>hurdle rate</a:t>
            </a:r>
            <a:r>
              <a:rPr lang="ja-JP" altLang="en-US" sz="2200">
                <a:ea typeface="ＭＳ Ｐゴシック" charset="-128"/>
              </a:rPr>
              <a:t>”</a:t>
            </a:r>
            <a:r>
              <a:rPr lang="en-US" altLang="ja-JP" sz="2200">
                <a:ea typeface="ＭＳ Ｐゴシック" charset="-128"/>
              </a:rPr>
              <a:t>. Which of the following is the right hurdle rate? Why or why not?</a:t>
            </a:r>
          </a:p>
          <a:p>
            <a:pPr marL="823913" lvl="1" indent="-457200" eaLnBrk="1" hangingPunct="1">
              <a:lnSpc>
                <a:spcPct val="80000"/>
              </a:lnSpc>
              <a:buFont typeface="Calibri" charset="0"/>
              <a:buAutoNum type="alphaLcPeriod"/>
            </a:pPr>
            <a:r>
              <a:rPr lang="en-US" altLang="x-none" sz="1900">
                <a:ea typeface="ＭＳ Ｐゴシック" charset="-128"/>
              </a:rPr>
              <a:t>The riskfree rate of 2.75% (T. Bond rate)</a:t>
            </a:r>
          </a:p>
          <a:p>
            <a:pPr marL="823913" lvl="1" indent="-457200" eaLnBrk="1" hangingPunct="1">
              <a:lnSpc>
                <a:spcPct val="80000"/>
              </a:lnSpc>
              <a:buFont typeface="Calibri" charset="0"/>
              <a:buAutoNum type="alphaLcPeriod"/>
            </a:pPr>
            <a:r>
              <a:rPr lang="en-US" altLang="x-none" sz="1900">
                <a:ea typeface="ＭＳ Ｐゴシック" charset="-128"/>
              </a:rPr>
              <a:t>The cost of equity for Disney as a company (8.52%)</a:t>
            </a:r>
          </a:p>
          <a:p>
            <a:pPr marL="823913" lvl="1" indent="-457200" eaLnBrk="1" hangingPunct="1">
              <a:lnSpc>
                <a:spcPct val="80000"/>
              </a:lnSpc>
              <a:buFont typeface="Calibri" charset="0"/>
              <a:buAutoNum type="alphaLcPeriod"/>
            </a:pPr>
            <a:r>
              <a:rPr lang="en-US" altLang="x-none" sz="1900">
                <a:ea typeface="ＭＳ Ｐゴシック" charset="-128"/>
              </a:rPr>
              <a:t>The cost of equity for Disney theme parks (7.09%)</a:t>
            </a:r>
          </a:p>
          <a:p>
            <a:pPr marL="823913" lvl="1" indent="-457200" eaLnBrk="1" hangingPunct="1">
              <a:lnSpc>
                <a:spcPct val="80000"/>
              </a:lnSpc>
              <a:buFont typeface="Calibri" charset="0"/>
              <a:buAutoNum type="alphaLcPeriod"/>
            </a:pPr>
            <a:r>
              <a:rPr lang="en-US" altLang="x-none" sz="1900">
                <a:ea typeface="ＭＳ Ｐゴシック" charset="-128"/>
              </a:rPr>
              <a:t>The cost of capital for Disney as a company (7.81%) </a:t>
            </a:r>
          </a:p>
          <a:p>
            <a:pPr marL="823913" lvl="1" indent="-457200" eaLnBrk="1" hangingPunct="1">
              <a:lnSpc>
                <a:spcPct val="80000"/>
              </a:lnSpc>
              <a:buFont typeface="Calibri" charset="0"/>
              <a:buAutoNum type="alphaLcPeriod"/>
            </a:pPr>
            <a:r>
              <a:rPr lang="en-US" altLang="x-none" sz="1900">
                <a:ea typeface="ＭＳ Ｐゴシック" charset="-128"/>
              </a:rPr>
              <a:t>The cost of capital for Disney theme parks (6.61%)</a:t>
            </a:r>
          </a:p>
          <a:p>
            <a:pPr marL="823913" lvl="1" indent="-457200" eaLnBrk="1" hangingPunct="1">
              <a:lnSpc>
                <a:spcPct val="80000"/>
              </a:lnSpc>
              <a:buFont typeface="Calibri" charset="0"/>
              <a:buAutoNum type="alphaLcPeriod"/>
            </a:pPr>
            <a:r>
              <a:rPr lang="en-US" altLang="x-none" sz="1900">
                <a:ea typeface="ＭＳ Ｐゴシック" charset="-128"/>
              </a:rPr>
              <a:t>None of the above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dirty="0">
                <a:ea typeface="ＭＳ Ｐゴシック" charset="-128"/>
              </a:rPr>
              <a:t>Should there be a risk premium for foreign projects?</a:t>
            </a:r>
          </a:p>
        </p:txBody>
      </p:sp>
      <p:sp>
        <p:nvSpPr>
          <p:cNvPr id="249858"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lnSpc>
                <a:spcPct val="80000"/>
              </a:lnSpc>
            </a:pPr>
            <a:r>
              <a:rPr lang="en-US" altLang="x-none" sz="2400" dirty="0">
                <a:ea typeface="ＭＳ Ｐゴシック" charset="-128"/>
              </a:rPr>
              <a:t>The exchange rate risk should be diversifiable risk (and hence should not command a premium) </a:t>
            </a:r>
            <a:r>
              <a:rPr lang="en-US" altLang="x-none" sz="2400" dirty="0" smtClean="0">
                <a:ea typeface="ＭＳ Ｐゴシック" charset="-128"/>
              </a:rPr>
              <a:t>if  the </a:t>
            </a:r>
            <a:r>
              <a:rPr lang="en-US" altLang="x-none" sz="2400" dirty="0">
                <a:ea typeface="ＭＳ Ｐゴシック" charset="-128"/>
              </a:rPr>
              <a:t>investors in the company are globally </a:t>
            </a:r>
            <a:r>
              <a:rPr lang="en-US" altLang="x-none" sz="2400" dirty="0" smtClean="0">
                <a:ea typeface="ＭＳ Ｐゴシック" charset="-128"/>
              </a:rPr>
              <a:t>diversified</a:t>
            </a:r>
            <a:r>
              <a:rPr lang="en-US" altLang="x-none" sz="1800" dirty="0" smtClean="0">
                <a:ea typeface="ＭＳ Ｐゴシック" charset="-128"/>
              </a:rPr>
              <a:t>. </a:t>
            </a:r>
            <a:endParaRPr lang="en-US" altLang="ja-JP" sz="1800" dirty="0">
              <a:ea typeface="ＭＳ Ｐゴシック" charset="-128"/>
            </a:endParaRPr>
          </a:p>
          <a:p>
            <a:pPr eaLnBrk="1" hangingPunct="1">
              <a:lnSpc>
                <a:spcPct val="80000"/>
              </a:lnSpc>
            </a:pPr>
            <a:r>
              <a:rPr lang="en-US" altLang="x-none" sz="2400" dirty="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x-none" sz="2400" dirty="0">
                <a:ea typeface="ＭＳ Ｐゴシック" charset="-128"/>
              </a:rPr>
              <a:t>For Disney, </a:t>
            </a:r>
            <a:r>
              <a:rPr lang="en-US" altLang="x-none" sz="2400" dirty="0" smtClean="0">
                <a:ea typeface="ＭＳ Ｐゴシック" charset="-128"/>
              </a:rPr>
              <a:t>with globally diversified investors, exchange rate risk should not affect discount rates but political risk should. </a:t>
            </a:r>
            <a:endParaRPr lang="en-US" altLang="x-none" sz="2400" dirty="0">
              <a:ea typeface="ＭＳ Ｐゴシック" charset="-128"/>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a hurdle rate for Rio Disney</a:t>
            </a:r>
          </a:p>
        </p:txBody>
      </p:sp>
      <p:sp>
        <p:nvSpPr>
          <p:cNvPr id="251906" name="Rectangle 3"/>
          <p:cNvSpPr>
            <a:spLocks noGrp="1" noChangeArrowheads="1"/>
          </p:cNvSpPr>
          <p:nvPr>
            <p:ph sz="quarter" idx="1"/>
          </p:nvPr>
        </p:nvSpPr>
        <p:spPr>
          <a:xfrm>
            <a:off x="612775" y="1200150"/>
            <a:ext cx="8153400" cy="3371850"/>
          </a:xfrm>
        </p:spPr>
        <p:txBody>
          <a:bodyPr>
            <a:noAutofit/>
          </a:bodyPr>
          <a:lstStyle/>
          <a:p>
            <a:pPr eaLnBrk="1" hangingPunct="1">
              <a:lnSpc>
                <a:spcPct val="80000"/>
              </a:lnSpc>
            </a:pPr>
            <a:r>
              <a:rPr lang="en-US" altLang="x-none" sz="1800" dirty="0">
                <a:ea typeface="ＭＳ Ｐゴシック" charset="-128"/>
              </a:rPr>
              <a:t>We did estimate a cost of capital of 6.61% for the Disney theme park business, using a bottom-up levered beta of 0.7537 for the </a:t>
            </a:r>
            <a:r>
              <a:rPr lang="en-US" altLang="x-none" sz="1800" dirty="0" smtClean="0">
                <a:ea typeface="ＭＳ Ｐゴシック" charset="-128"/>
              </a:rPr>
              <a:t>business. This </a:t>
            </a:r>
            <a:r>
              <a:rPr lang="en-US" altLang="x-none" sz="1800" dirty="0">
                <a:ea typeface="ＭＳ Ｐゴシック" charset="-128"/>
              </a:rPr>
              <a:t>cost of equity may not adequately reflect the additional risk associated with the theme park being in an emerging market. </a:t>
            </a:r>
          </a:p>
          <a:p>
            <a:pPr eaLnBrk="1" hangingPunct="1">
              <a:lnSpc>
                <a:spcPct val="80000"/>
              </a:lnSpc>
            </a:pPr>
            <a:r>
              <a:rPr lang="en-US" altLang="x-none" sz="1800" dirty="0" smtClean="0">
                <a:ea typeface="ＭＳ Ｐゴシック" charset="-128"/>
              </a:rPr>
              <a:t>We </a:t>
            </a:r>
            <a:r>
              <a:rPr lang="en-US" altLang="x-none" sz="1800" dirty="0">
                <a:ea typeface="ＭＳ Ｐゴシック" charset="-128"/>
              </a:rPr>
              <a:t>first computed the Brazil country risk premium (by multiplying the default spread for Brazil by the relative equity market volatility) and then re-estimated the cost of equity:</a:t>
            </a:r>
          </a:p>
          <a:p>
            <a:pPr lvl="1" eaLnBrk="1" hangingPunct="1">
              <a:lnSpc>
                <a:spcPct val="80000"/>
              </a:lnSpc>
            </a:pPr>
            <a:r>
              <a:rPr lang="en-US" altLang="x-none" sz="1600" dirty="0">
                <a:ea typeface="ＭＳ Ｐゴシック" charset="-128"/>
              </a:rPr>
              <a:t>Country risk premium for Brazil = 5.5%+ 3% = 8.5%</a:t>
            </a:r>
          </a:p>
          <a:p>
            <a:pPr lvl="1" eaLnBrk="1" hangingPunct="1">
              <a:lnSpc>
                <a:spcPct val="80000"/>
              </a:lnSpc>
            </a:pPr>
            <a:r>
              <a:rPr lang="en-US" altLang="x-none" sz="1600" dirty="0">
                <a:ea typeface="ＭＳ Ｐゴシック" charset="-128"/>
              </a:rPr>
              <a:t>Cost of Equity in US$= 2.75% + 0.7537 (8.5%) = 9.16%</a:t>
            </a:r>
          </a:p>
          <a:p>
            <a:pPr eaLnBrk="1" hangingPunct="1">
              <a:lnSpc>
                <a:spcPct val="80000"/>
              </a:lnSpc>
            </a:pPr>
            <a:r>
              <a:rPr lang="en-US" altLang="x-none" sz="1800" dirty="0">
                <a:ea typeface="ＭＳ Ｐゴシック" charset="-128"/>
              </a:rPr>
              <a:t>Using this estimate of the cost of equity, Disney</a:t>
            </a:r>
            <a:r>
              <a:rPr lang="ja-JP" altLang="en-US" sz="1800" dirty="0">
                <a:ea typeface="ＭＳ Ｐゴシック" charset="-128"/>
              </a:rPr>
              <a:t>’</a:t>
            </a:r>
            <a:r>
              <a:rPr lang="en-US" altLang="ja-JP" sz="1800" dirty="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x-none" sz="1600" dirty="0">
                <a:ea typeface="ＭＳ Ｐゴシック" charset="-128"/>
              </a:rPr>
              <a:t>Cost of Capital in US$ = 9.16% (0.8976) + 2.40% (0.1024) = 8.46%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Would lead us to conclude that...</a:t>
            </a:r>
          </a:p>
        </p:txBody>
      </p:sp>
      <p:sp>
        <p:nvSpPr>
          <p:cNvPr id="38914" name="Rectangle 3"/>
          <p:cNvSpPr>
            <a:spLocks noGrp="1" noChangeArrowheads="1"/>
          </p:cNvSpPr>
          <p:nvPr>
            <p:ph sz="quarter" idx="1"/>
          </p:nvPr>
        </p:nvSpPr>
        <p:spPr>
          <a:xfrm>
            <a:off x="612775" y="1200150"/>
            <a:ext cx="8153400" cy="3371850"/>
          </a:xfrm>
        </p:spPr>
        <p:txBody>
          <a:bodyPr>
            <a:normAutofit fontScale="85000" lnSpcReduction="10000"/>
          </a:bodyPr>
          <a:lstStyle/>
          <a:p>
            <a:pPr eaLnBrk="1" hangingPunct="1">
              <a:buFont typeface="Wingdings" charset="0"/>
              <a:buChar char=""/>
              <a:defRPr/>
            </a:pPr>
            <a:r>
              <a:rPr lang="en-US" dirty="0"/>
              <a:t>Do not invest in this park. The return on capital of 4.18% is lower than the cost of capital for theme parks of 8.46%; This would suggest that the project should not be taken.</a:t>
            </a:r>
          </a:p>
          <a:p>
            <a:pPr eaLnBrk="1" hangingPunct="1">
              <a:buFont typeface="Wingdings" charset="0"/>
              <a:buChar char=""/>
              <a:defRPr/>
            </a:pPr>
            <a:r>
              <a:rPr lang="en-US" dirty="0"/>
              <a:t>Given that we have computed the average over an arbitrary period of 10 years, while the theme park itself would have a life greater than 10 years, would you feel comfortable with this conclusion?</a:t>
            </a:r>
          </a:p>
          <a:p>
            <a:pPr lvl="1" eaLnBrk="1" hangingPunct="1">
              <a:buFont typeface="Wingdings 2" charset="0"/>
              <a:buChar char=""/>
              <a:defRPr/>
            </a:pPr>
            <a:r>
              <a:rPr lang="en-US" dirty="0"/>
              <a:t>Yes</a:t>
            </a:r>
          </a:p>
          <a:p>
            <a:pPr lvl="1" eaLnBrk="1" hangingPunct="1">
              <a:buFont typeface="Wingdings 2" charset="0"/>
              <a:buChar char=""/>
              <a:defRPr/>
            </a:pPr>
            <a:r>
              <a:rPr lang="en-US" dirty="0"/>
              <a:t>No</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Tangent: From New to Existing Investments: ROC for the entire firm</a:t>
            </a:r>
          </a:p>
        </p:txBody>
      </p:sp>
      <p:sp>
        <p:nvSpPr>
          <p:cNvPr id="41986" name="Rectangle 3"/>
          <p:cNvSpPr>
            <a:spLocks noGrp="1" noChangeArrowheads="1"/>
          </p:cNvSpPr>
          <p:nvPr>
            <p:ph sz="quarter" idx="1"/>
          </p:nvPr>
        </p:nvSpPr>
        <p:spPr>
          <a:xfrm>
            <a:off x="612775" y="1200150"/>
            <a:ext cx="8153400" cy="3371850"/>
          </a:xfrm>
        </p:spPr>
        <p:txBody>
          <a:bodyPr/>
          <a:lstStyle/>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p:txBody>
      </p:sp>
      <p:pic>
        <p:nvPicPr>
          <p:cNvPr id="4198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143000"/>
            <a:ext cx="5715000" cy="1270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1988" name="TextBox 4"/>
          <p:cNvSpPr txBox="1">
            <a:spLocks noChangeArrowheads="1"/>
          </p:cNvSpPr>
          <p:nvPr/>
        </p:nvSpPr>
        <p:spPr bwMode="auto">
          <a:xfrm>
            <a:off x="990600" y="142875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How </a:t>
            </a:r>
            <a:r>
              <a:rPr lang="ja-JP" altLang="en-US" sz="1600"/>
              <a:t>“</a:t>
            </a:r>
            <a:r>
              <a:rPr lang="en-US" altLang="ja-JP" sz="1600"/>
              <a:t>good</a:t>
            </a:r>
            <a:r>
              <a:rPr lang="ja-JP" altLang="en-US" sz="1600"/>
              <a:t>”</a:t>
            </a:r>
            <a:r>
              <a:rPr lang="en-US" altLang="ja-JP" sz="1600"/>
              <a:t> are the existing investments of the firm?</a:t>
            </a:r>
            <a:endParaRPr lang="en-US" altLang="x-none" sz="1600"/>
          </a:p>
        </p:txBody>
      </p:sp>
      <p:sp>
        <p:nvSpPr>
          <p:cNvPr id="41989" name="TextBox 6"/>
          <p:cNvSpPr txBox="1">
            <a:spLocks noChangeArrowheads="1"/>
          </p:cNvSpPr>
          <p:nvPr/>
        </p:nvSpPr>
        <p:spPr bwMode="auto">
          <a:xfrm>
            <a:off x="3505200" y="26289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Measuring ROC for existing investments..</a:t>
            </a:r>
          </a:p>
        </p:txBody>
      </p:sp>
      <p:graphicFrame>
        <p:nvGraphicFramePr>
          <p:cNvPr id="41990" name="Object 1"/>
          <p:cNvGraphicFramePr>
            <a:graphicFrameLocks noChangeAspect="1"/>
          </p:cNvGraphicFramePr>
          <p:nvPr/>
        </p:nvGraphicFramePr>
        <p:xfrm>
          <a:off x="533400" y="2971800"/>
          <a:ext cx="7902575" cy="1314450"/>
        </p:xfrm>
        <a:graphic>
          <a:graphicData uri="http://schemas.openxmlformats.org/presentationml/2006/ole">
            <mc:AlternateContent xmlns:mc="http://schemas.openxmlformats.org/markup-compatibility/2006">
              <mc:Choice xmlns:v="urn:schemas-microsoft-com:vml" Requires="v">
                <p:oleObj spid="_x0000_s41993" name="Document" r:id="rId6" imgW="6413264" imgH="1422348" progId="Word.Document.12">
                  <p:embed/>
                </p:oleObj>
              </mc:Choice>
              <mc:Fallback>
                <p:oleObj name="Document" r:id="rId6" imgW="6413264" imgH="1422348" progId="Word.Document.12">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2971800"/>
                        <a:ext cx="79025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Old wine in a new bottle.. Another way of presenting the same results…</a:t>
            </a:r>
          </a:p>
        </p:txBody>
      </p:sp>
      <p:sp>
        <p:nvSpPr>
          <p:cNvPr id="44034"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The key to value is earning excess returns. Over time, there have been attempts to restate this obvious fact in new and different ways. For instance, Economic Value Added (EVA) developed a wide following in the the 1990s:</a:t>
            </a:r>
          </a:p>
          <a:p>
            <a:pPr eaLnBrk="1" hangingPunct="1"/>
            <a:r>
              <a:rPr lang="en-US" altLang="x-none" sz="2000">
                <a:ea typeface="ＭＳ Ｐゴシック" charset="-128"/>
              </a:rPr>
              <a:t>EVA = (ROC – Cost of Capital ) (Book Value of Capital Invested)</a:t>
            </a:r>
          </a:p>
          <a:p>
            <a:pPr eaLnBrk="1" hangingPunct="1"/>
            <a:r>
              <a:rPr lang="en-US" altLang="x-none" sz="2000">
                <a:ea typeface="ＭＳ Ｐゴシック" charset="-128"/>
              </a:rPr>
              <a:t>The excess returns for the four firms can be restated as follows:</a:t>
            </a:r>
          </a:p>
        </p:txBody>
      </p:sp>
      <p:graphicFrame>
        <p:nvGraphicFramePr>
          <p:cNvPr id="44035" name="Object 1"/>
          <p:cNvGraphicFramePr>
            <a:graphicFrameLocks noChangeAspect="1"/>
          </p:cNvGraphicFramePr>
          <p:nvPr/>
        </p:nvGraphicFramePr>
        <p:xfrm>
          <a:off x="838200" y="2914650"/>
          <a:ext cx="7391400" cy="1450975"/>
        </p:xfrm>
        <a:graphic>
          <a:graphicData uri="http://schemas.openxmlformats.org/presentationml/2006/ole">
            <mc:AlternateContent xmlns:mc="http://schemas.openxmlformats.org/markup-compatibility/2006">
              <mc:Choice xmlns:v="urn:schemas-microsoft-com:vml" Requires="v">
                <p:oleObj spid="_x0000_s44038" name="Document" r:id="rId5" imgW="5625893" imgH="1473146" progId="Word.Document.12">
                  <p:embed/>
                </p:oleObj>
              </mc:Choice>
              <mc:Fallback>
                <p:oleObj name="Document" r:id="rId5" imgW="5625893" imgH="1473146"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2914650"/>
                        <a:ext cx="7391400"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a:t>
            </a:r>
            <a:r>
              <a:rPr lang="en-US" baseline="-25000" dirty="0" smtClean="0"/>
              <a:t>previous year</a:t>
            </a:r>
          </a:p>
          <a:p>
            <a:pPr eaLnBrk="1" hangingPunct="1">
              <a:buFont typeface="Wingdings" charset="0"/>
              <a:buChar char=""/>
              <a:defRPr/>
            </a:pPr>
            <a:r>
              <a:rPr lang="en-US" dirty="0" smtClean="0"/>
              <a:t>For the most recent period for which you have data, compute the return spread earned by your firm:</a:t>
            </a:r>
          </a:p>
          <a:p>
            <a:pPr marL="0" indent="0" eaLnBrk="1" hangingPunct="1">
              <a:buFont typeface="Wingdings" charset="0"/>
              <a:buNone/>
              <a:defRPr/>
            </a:pPr>
            <a:r>
              <a:rPr lang="en-US" dirty="0" smtClean="0"/>
              <a:t>	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a:t>
            </a:r>
            <a:r>
              <a:rPr lang="en-US" baseline="-25000" dirty="0" smtClean="0"/>
              <a:t>previous year</a:t>
            </a:r>
            <a:endParaRPr lang="en-US" baseline="-25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14F9B4BC-430A-BA47-A11B-EFE0CB64A4CD}" type="slidenum">
              <a:rPr lang="en-US" altLang="x-none" sz="1400">
                <a:solidFill>
                  <a:schemeClr val="tx2"/>
                </a:solidFill>
              </a:rPr>
              <a:pPr>
                <a:lnSpc>
                  <a:spcPct val="90000"/>
                </a:lnSpc>
              </a:pPr>
              <a:t>17</a:t>
            </a:fld>
            <a:endParaRPr lang="en-US" altLang="x-none" sz="1400">
              <a:solidFill>
                <a:schemeClr val="tx2"/>
              </a:solidFill>
            </a:endParaRPr>
          </a:p>
        </p:txBody>
      </p:sp>
      <p:pic>
        <p:nvPicPr>
          <p:cNvPr id="4813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47032"/>
              <a:gd name="adj2" fmla="val -1264"/>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5,6</a:t>
            </a:r>
          </a:p>
        </p:txBody>
      </p:sp>
      <p:sp>
        <p:nvSpPr>
          <p:cNvPr id="6" name="Line Callout 1 5"/>
          <p:cNvSpPr>
            <a:spLocks/>
          </p:cNvSpPr>
          <p:nvPr/>
        </p:nvSpPr>
        <p:spPr bwMode="auto">
          <a:xfrm>
            <a:off x="381000" y="209550"/>
            <a:ext cx="1981200" cy="2895600"/>
          </a:xfrm>
          <a:prstGeom prst="borderCallout1">
            <a:avLst>
              <a:gd name="adj1" fmla="val 99306"/>
              <a:gd name="adj2" fmla="val 49074"/>
              <a:gd name="adj3" fmla="val 132750"/>
              <a:gd name="adj4" fmla="val 113449"/>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Estimate the return differential (ROIC-WACC) earned by your company</a:t>
            </a:r>
          </a:p>
          <a:p>
            <a:pPr algn="ctr"/>
            <a:endParaRPr lang="en-US" altLang="x-none">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27377</TotalTime>
  <Pages>13</Pages>
  <Words>2734</Words>
  <Application>Microsoft Macintosh PowerPoint</Application>
  <PresentationFormat>On-screen Show (16:9)</PresentationFormat>
  <Paragraphs>126</Paragraphs>
  <Slides>17</Slides>
  <Notes>15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4" baseType="lpstr">
      <vt:lpstr>Calibri</vt:lpstr>
      <vt:lpstr>ＭＳ Ｐゴシック</vt:lpstr>
      <vt:lpstr>Times</vt:lpstr>
      <vt:lpstr>Wingdings</vt:lpstr>
      <vt:lpstr>Wingdings 2</vt:lpstr>
      <vt:lpstr>WebcastSimple</vt:lpstr>
      <vt:lpstr>Document</vt:lpstr>
      <vt:lpstr>Investment returns I: setting the table</vt:lpstr>
      <vt:lpstr>PowerPoint Presentation</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What should this return be compared to?</vt:lpstr>
      <vt:lpstr>Should there be a risk premium for foreign projects?</vt:lpstr>
      <vt:lpstr>Estimating a hurdle rate for Rio Disney</vt:lpstr>
      <vt:lpstr>Would lead us to conclude that...</vt:lpstr>
      <vt:lpstr>A Tangent: From New to Existing Investments: ROC for the entire firm</vt:lpstr>
      <vt:lpstr>Old wine in a new bottle.. Another way of presenting the same results…</vt:lpstr>
      <vt:lpstr>6 Application Test: Assessing Investment Quality</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2014-01-24T14:30:54Z</cp:lastPrinted>
  <dcterms:created xsi:type="dcterms:W3CDTF">2010-01-13T22:41:50Z</dcterms:created>
  <dcterms:modified xsi:type="dcterms:W3CDTF">2017-06-14T09:34:52Z</dcterms:modified>
</cp:coreProperties>
</file>