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8"/>
  </p:notesMasterIdLst>
  <p:handoutMasterIdLst>
    <p:handoutMasterId r:id="rId19"/>
  </p:handoutMasterIdLst>
  <p:sldIdLst>
    <p:sldId id="256" r:id="rId2"/>
    <p:sldId id="944" r:id="rId3"/>
    <p:sldId id="943" r:id="rId4"/>
    <p:sldId id="524" r:id="rId5"/>
    <p:sldId id="527" r:id="rId6"/>
    <p:sldId id="528" r:id="rId7"/>
    <p:sldId id="529" r:id="rId8"/>
    <p:sldId id="530" r:id="rId9"/>
    <p:sldId id="531" r:id="rId10"/>
    <p:sldId id="532" r:id="rId11"/>
    <p:sldId id="533" r:id="rId12"/>
    <p:sldId id="937" r:id="rId13"/>
    <p:sldId id="938" r:id="rId14"/>
    <p:sldId id="579" r:id="rId15"/>
    <p:sldId id="620" r:id="rId16"/>
    <p:sldId id="946"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net present value calculation using the cost of capital of 8.62%, the theme park cost of capital adjusted for emerging market risk in Brazil.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NPV is identical because what we lose by using a higher discount rate is exactly offset by what we gain in growth in the cash flows.</a:t>
            </a:r>
          </a:p>
          <a:p>
            <a:r>
              <a:rPr lang="en-US" altLang="x-none">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x-none">
              <a:latin typeface="Times" charset="0"/>
              <a:ea typeface="ＭＳ Ｐゴシック" charset="-128"/>
            </a:endParaRPr>
          </a:p>
          <a:p>
            <a:r>
              <a:rPr lang="en-US" altLang="x-none">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x-none">
              <a:latin typeface="Times" charset="0"/>
              <a:ea typeface="ＭＳ Ｐゴシック" charset="-128"/>
            </a:endParaRPr>
          </a:p>
          <a:p>
            <a:r>
              <a:rPr lang="en-US" altLang="x-none">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It is natural to ask what-if questions about a project once an analysis is complete.</a:t>
            </a:r>
          </a:p>
          <a:p>
            <a:r>
              <a:rPr lang="en-US" altLang="x-none">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x-none">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x-none">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key to doing simulations is</a:t>
            </a:r>
          </a:p>
          <a:p>
            <a:pPr>
              <a:buFontTx/>
              <a:buAutoNum type="alphaLcPeriod"/>
            </a:pPr>
            <a:r>
              <a:rPr lang="en-US" altLang="x-none">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x-none">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x-none">
                <a:latin typeface="Times" charset="0"/>
                <a:ea typeface="ＭＳ Ｐゴシック" charset="-128"/>
              </a:rPr>
              <a:t>Estimating the parameters of the distribution (Use both historical and industry wide data…)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output from 100,000 simulations. I used Crystal Ball.</a:t>
            </a:r>
          </a:p>
          <a:p>
            <a:endParaRPr lang="en-US" altLang="x-none">
              <a:latin typeface="Times" charset="0"/>
              <a:ea typeface="ＭＳ Ｐゴシック" charset="-128"/>
            </a:endParaRPr>
          </a:p>
          <a:p>
            <a:r>
              <a:rPr lang="en-US" altLang="x-none">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x-none">
              <a:latin typeface="Times" charset="0"/>
              <a:ea typeface="ＭＳ Ｐゴシック" charset="-128"/>
            </a:endParaRPr>
          </a:p>
          <a:p>
            <a:r>
              <a:rPr lang="en-US" altLang="x-none">
                <a:latin typeface="Times" charset="0"/>
                <a:ea typeface="ＭＳ Ｐゴシック" charset="-128"/>
              </a:rPr>
              <a:t>Here are some questions that you can answer:</a:t>
            </a:r>
          </a:p>
          <a:p>
            <a:pPr>
              <a:buFontTx/>
              <a:buAutoNum type="arabicPeriod"/>
            </a:pPr>
            <a:r>
              <a:rPr lang="en-US" altLang="x-none">
                <a:latin typeface="Times" charset="0"/>
                <a:ea typeface="ＭＳ Ｐゴシック" charset="-128"/>
              </a:rPr>
              <a:t>What is the likelihood that this is a bad investment? (A little less than 10%)</a:t>
            </a:r>
          </a:p>
          <a:p>
            <a:pPr>
              <a:buFontTx/>
              <a:buAutoNum type="arabicPeriod"/>
            </a:pPr>
            <a:r>
              <a:rPr lang="en-US" altLang="x-none">
                <a:latin typeface="Times" charset="0"/>
                <a:ea typeface="ＭＳ Ｐゴシック" charset="-128"/>
              </a:rPr>
              <a:t>What are your best case and worst case scenarios? (About $8.5 billion and - $1 billion)</a:t>
            </a:r>
          </a:p>
          <a:p>
            <a:pPr>
              <a:buFontTx/>
              <a:buAutoNum type="arabicPeriod"/>
            </a:pPr>
            <a:endParaRPr lang="en-US" altLang="x-none">
              <a:latin typeface="Times" charset="0"/>
              <a:ea typeface="ＭＳ Ｐゴシック" charset="-128"/>
            </a:endParaRPr>
          </a:p>
          <a:p>
            <a:r>
              <a:rPr lang="en-US" altLang="x-none">
                <a:latin typeface="Times" charset="0"/>
                <a:ea typeface="ＭＳ Ｐゴシック" charset="-128"/>
              </a:rPr>
              <a:t>If you are planning on using risk hedging, you can see the effect on the distribution.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should hedge only after you have checked not just your options on the issue but your investors</a:t>
            </a:r>
            <a:r>
              <a:rPr lang="en-US" altLang="en-US">
                <a:latin typeface="Times" charset="0"/>
                <a:ea typeface="ＭＳ Ｐゴシック" charset="-128"/>
              </a:rPr>
              <a:t>’</a:t>
            </a:r>
            <a:r>
              <a:rPr lang="en-US" altLang="x-none">
                <a:latin typeface="Times" charset="0"/>
                <a:ea typeface="ＭＳ Ｐゴシック" charset="-128"/>
              </a:rPr>
              <a:t> options.</a:t>
            </a:r>
          </a:p>
          <a:p>
            <a:endParaRPr lang="en-US" altLang="x-none">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costs and benefits should be incorporated, but that is easier said than done.</a:t>
            </a:r>
          </a:p>
          <a:p>
            <a:r>
              <a:rPr lang="en-US" altLang="x-none">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Reviewing the big picture…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6BBA64EC-5014-C248-BAE1-70C6F4E30891}" type="slidenum">
              <a:rPr lang="en-US" altLang="x-none"/>
              <a:pPr/>
              <a:t>‹#›</a:t>
            </a:fld>
            <a:endParaRPr lang="en-US" altLang="x-none"/>
          </a:p>
        </p:txBody>
      </p:sp>
    </p:spTree>
    <p:extLst>
      <p:ext uri="{BB962C8B-B14F-4D97-AF65-F5344CB8AC3E}">
        <p14:creationId xmlns:p14="http://schemas.microsoft.com/office/powerpoint/2010/main" val="217431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EF10C11-D36B-D746-8C05-7A05CDB0A9C5}"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7087F69-2C80-D544-A722-4B561150476A}" type="slidenum">
              <a:rPr lang="en-US" altLang="x-none"/>
              <a:pPr/>
              <a:t>‹#›</a:t>
            </a:fld>
            <a:endParaRPr lang="en-US" altLang="x-none"/>
          </a:p>
        </p:txBody>
      </p:sp>
    </p:spTree>
    <p:extLst>
      <p:ext uri="{BB962C8B-B14F-4D97-AF65-F5344CB8AC3E}">
        <p14:creationId xmlns:p14="http://schemas.microsoft.com/office/powerpoint/2010/main" val="150207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70C60EB-B8B9-D345-9291-3214057A8EC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70050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6434C187-A68D-F044-A8EC-93703ECE08A8}"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0127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C38BFFC3-0908-7243-B252-B514C852A90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1506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619A6CC-7A7C-AE4D-BBDF-36BF82CD10C3}" type="slidenum">
              <a:rPr lang="en-US" altLang="x-none"/>
              <a:pPr/>
              <a:t>‹#›</a:t>
            </a:fld>
            <a:endParaRPr lang="en-US" altLang="x-none"/>
          </a:p>
        </p:txBody>
      </p:sp>
    </p:spTree>
    <p:extLst>
      <p:ext uri="{BB962C8B-B14F-4D97-AF65-F5344CB8AC3E}">
        <p14:creationId xmlns:p14="http://schemas.microsoft.com/office/powerpoint/2010/main" val="1795549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C6E4C08A-0EB6-154C-BB25-A652ED2EE9CD}" type="slidenum">
              <a:rPr lang="en-US" altLang="x-none"/>
              <a:pPr/>
              <a:t>‹#›</a:t>
            </a:fld>
            <a:endParaRPr lang="en-US" altLang="x-none"/>
          </a:p>
        </p:txBody>
      </p:sp>
    </p:spTree>
    <p:extLst>
      <p:ext uri="{BB962C8B-B14F-4D97-AF65-F5344CB8AC3E}">
        <p14:creationId xmlns:p14="http://schemas.microsoft.com/office/powerpoint/2010/main" val="1352776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9E75E8E-D83D-3D43-8E7A-05275CD80B1E}" type="slidenum">
              <a:rPr lang="en-US" altLang="x-none"/>
              <a:pPr/>
              <a:t>‹#›</a:t>
            </a:fld>
            <a:endParaRPr lang="en-US" altLang="x-none"/>
          </a:p>
        </p:txBody>
      </p:sp>
    </p:spTree>
    <p:extLst>
      <p:ext uri="{BB962C8B-B14F-4D97-AF65-F5344CB8AC3E}">
        <p14:creationId xmlns:p14="http://schemas.microsoft.com/office/powerpoint/2010/main" val="706071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EE8FC27F-1207-5145-85B4-E4179F1327DE}"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9566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2C34C40-3F17-7E42-A30C-B7AEAC9A6AB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31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18BECF0-CFBD-BF43-8B36-E63FC2DDE4F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79233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1CBA14E-9069-9D46-97CE-D74A9D2D16C4}" type="slidenum">
              <a:rPr lang="en-US" altLang="x-none"/>
              <a:pPr/>
              <a:t>‹#›</a:t>
            </a:fld>
            <a:endParaRPr lang="en-US" altLang="x-none"/>
          </a:p>
        </p:txBody>
      </p:sp>
    </p:spTree>
    <p:extLst>
      <p:ext uri="{BB962C8B-B14F-4D97-AF65-F5344CB8AC3E}">
        <p14:creationId xmlns:p14="http://schemas.microsoft.com/office/powerpoint/2010/main" val="4362577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B26E49B-40A4-AE49-B4DB-61A4AFB7172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0" r:id="rId5"/>
    <p:sldLayoutId id="2147484356" r:id="rId6"/>
    <p:sldLayoutId id="2147484357" r:id="rId7"/>
    <p:sldLayoutId id="2147484358" r:id="rId8"/>
    <p:sldLayoutId id="2147484359" r:id="rId9"/>
    <p:sldLayoutId id="2147484351" r:id="rId10"/>
    <p:sldLayoutId id="2147484360" r:id="rId11"/>
    <p:sldLayoutId id="2147484361"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III: Loose ends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No garnishing allowed in investment analysis.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Rio Disney: The US Dollar Assessment</a:t>
            </a:r>
          </a:p>
        </p:txBody>
      </p:sp>
      <p:sp>
        <p:nvSpPr>
          <p:cNvPr id="19458" name="TextBox 5"/>
          <p:cNvSpPr txBox="1">
            <a:spLocks noChangeArrowheads="1"/>
          </p:cNvSpPr>
          <p:nvPr/>
        </p:nvSpPr>
        <p:spPr bwMode="auto">
          <a:xfrm>
            <a:off x="5486400" y="4572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at Rio Disney cost of capital of 8.46%</a:t>
            </a:r>
          </a:p>
        </p:txBody>
      </p:sp>
      <p:pic>
        <p:nvPicPr>
          <p:cNvPr id="19459"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Does the currency matter?</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x-none">
                <a:ea typeface="ＭＳ Ｐゴシック" charset="-128"/>
              </a:rPr>
              <a:t>Yes</a:t>
            </a:r>
          </a:p>
          <a:p>
            <a:pPr marL="823913" lvl="1" indent="-457200" eaLnBrk="1" hangingPunct="1">
              <a:buFont typeface="Calibri" charset="0"/>
              <a:buAutoNum type="alphaLcPeriod"/>
            </a:pPr>
            <a:r>
              <a:rPr lang="en-US" altLang="x-none">
                <a:ea typeface="ＭＳ Ｐゴシック" charset="-128"/>
              </a:rPr>
              <a:t>No</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Theme Park: $R NPV</a:t>
            </a:r>
          </a:p>
        </p:txBody>
      </p:sp>
      <p:sp>
        <p:nvSpPr>
          <p:cNvPr id="2" name="Rectangle 3"/>
          <p:cNvSpPr>
            <a:spLocks noChangeArrowheads="1"/>
          </p:cNvSpPr>
          <p:nvPr/>
        </p:nvSpPr>
        <p:spPr bwMode="auto">
          <a:xfrm>
            <a:off x="2971800" y="451485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85725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solidFill>
                  <a:srgbClr val="000000"/>
                </a:solidFill>
              </a:rPr>
              <a:t>Discount at $R cost of capital</a:t>
            </a:r>
          </a:p>
          <a:p>
            <a:r>
              <a:rPr lang="en-US" altLang="x-none" sz="1600">
                <a:solidFill>
                  <a:srgbClr val="000000"/>
                </a:solidFill>
              </a:rPr>
              <a:t>= (1.0846) (1.09/1.02) – 1 = 15.91% </a:t>
            </a:r>
          </a:p>
        </p:txBody>
      </p:sp>
      <p:sp>
        <p:nvSpPr>
          <p:cNvPr id="23556" name="Line 6"/>
          <p:cNvSpPr>
            <a:spLocks noChangeShapeType="1"/>
          </p:cNvSpPr>
          <p:nvPr/>
        </p:nvSpPr>
        <p:spPr bwMode="auto">
          <a:xfrm flipH="1">
            <a:off x="6858000" y="1314450"/>
            <a:ext cx="152400" cy="1714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85725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3558" name="Straight Arrow Connector 8"/>
          <p:cNvCxnSpPr>
            <a:cxnSpLocks noChangeShapeType="1"/>
          </p:cNvCxnSpPr>
          <p:nvPr/>
        </p:nvCxnSpPr>
        <p:spPr bwMode="auto">
          <a:xfrm>
            <a:off x="3352800" y="1257300"/>
            <a:ext cx="838200" cy="2286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3559"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Uncertainty in Project Analysis: What can we do?</a:t>
            </a:r>
          </a:p>
        </p:txBody>
      </p:sp>
      <p:sp>
        <p:nvSpPr>
          <p:cNvPr id="286722" name="Content Placeholder 2"/>
          <p:cNvSpPr>
            <a:spLocks noGrp="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171450"/>
            <a:ext cx="8153400" cy="742950"/>
          </a:xfrm>
        </p:spPr>
        <p:txBody>
          <a:bodyPr>
            <a:normAutofit fontScale="90000"/>
          </a:bodyPr>
          <a:lstStyle/>
          <a:p>
            <a:pPr eaLnBrk="1" hangingPunct="1"/>
            <a:r>
              <a:rPr lang="en-US" altLang="x-none" sz="3200">
                <a:ea typeface="ＭＳ Ｐゴシック" charset="-128"/>
              </a:rPr>
              <a:t>One simplistic solution: See how quickly you can get your money back…</a:t>
            </a:r>
          </a:p>
        </p:txBody>
      </p:sp>
      <p:sp>
        <p:nvSpPr>
          <p:cNvPr id="27650" name="Content Placeholder 2"/>
          <p:cNvSpPr>
            <a:spLocks noGrp="1"/>
          </p:cNvSpPr>
          <p:nvPr>
            <p:ph sz="quarter" idx="1"/>
          </p:nvPr>
        </p:nvSpPr>
        <p:spPr>
          <a:xfrm>
            <a:off x="612775" y="1200150"/>
            <a:ext cx="8153400" cy="3371850"/>
          </a:xfrm>
        </p:spPr>
        <p:txBody>
          <a:bodyPr/>
          <a:lstStyle/>
          <a:p>
            <a:pPr eaLnBrk="1" hangingPunct="1"/>
            <a:r>
              <a:rPr lang="en-US" altLang="x-none" sz="2000" dirty="0" smtClean="0">
                <a:ea typeface="ＭＳ Ｐゴシック" charset="-128"/>
              </a:rPr>
              <a:t>Look at the payback, i.e</a:t>
            </a:r>
            <a:r>
              <a:rPr lang="en-US" altLang="x-none" sz="2000" dirty="0" smtClean="0">
                <a:ea typeface="ＭＳ Ｐゴシック" charset="-128"/>
              </a:rPr>
              <a:t>., how quickly you make your initial investment back.</a:t>
            </a:r>
            <a:endParaRPr lang="en-US" altLang="x-none" sz="2000" dirty="0">
              <a:ea typeface="ＭＳ Ｐゴシック" charset="-128"/>
            </a:endParaRPr>
          </a:p>
        </p:txBody>
      </p:sp>
      <p:sp>
        <p:nvSpPr>
          <p:cNvPr id="27651" name="TextBox 4"/>
          <p:cNvSpPr txBox="1">
            <a:spLocks noChangeArrowheads="1"/>
          </p:cNvSpPr>
          <p:nvPr/>
        </p:nvSpPr>
        <p:spPr bwMode="auto">
          <a:xfrm>
            <a:off x="152400" y="360045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Payback = 10.3 years</a:t>
            </a:r>
          </a:p>
        </p:txBody>
      </p:sp>
      <p:cxnSp>
        <p:nvCxnSpPr>
          <p:cNvPr id="27652" name="Straight Arrow Connector 6"/>
          <p:cNvCxnSpPr>
            <a:cxnSpLocks noChangeShapeType="1"/>
            <a:stCxn id="27651" idx="3"/>
          </p:cNvCxnSpPr>
          <p:nvPr/>
        </p:nvCxnSpPr>
        <p:spPr bwMode="auto">
          <a:xfrm>
            <a:off x="2093913" y="3770313"/>
            <a:ext cx="344487" cy="158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7653" name="TextBox 7"/>
          <p:cNvSpPr txBox="1">
            <a:spLocks noChangeArrowheads="1"/>
          </p:cNvSpPr>
          <p:nvPr/>
        </p:nvSpPr>
        <p:spPr bwMode="auto">
          <a:xfrm>
            <a:off x="7239000" y="428625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Payback = 16.8 years</a:t>
            </a:r>
          </a:p>
        </p:txBody>
      </p:sp>
      <p:graphicFrame>
        <p:nvGraphicFramePr>
          <p:cNvPr id="2" name="Table 1"/>
          <p:cNvGraphicFramePr>
            <a:graphicFrameLocks noGrp="1"/>
          </p:cNvGraphicFramePr>
          <p:nvPr>
            <p:extLst>
              <p:ext uri="{D42A27DB-BD31-4B8C-83A1-F6EECF244321}">
                <p14:modId xmlns:p14="http://schemas.microsoft.com/office/powerpoint/2010/main" val="532980985"/>
              </p:ext>
            </p:extLst>
          </p:nvPr>
        </p:nvGraphicFramePr>
        <p:xfrm>
          <a:off x="2438400" y="1885950"/>
          <a:ext cx="4826000" cy="2889885"/>
        </p:xfrm>
        <a:graphic>
          <a:graphicData uri="http://schemas.openxmlformats.org/drawingml/2006/table">
            <a:tbl>
              <a:tblPr/>
              <a:tblGrid>
                <a:gridCol w="419100"/>
                <a:gridCol w="825500"/>
                <a:gridCol w="1079500"/>
                <a:gridCol w="1282700"/>
                <a:gridCol w="1219200"/>
              </a:tblGrid>
              <a:tr h="152400">
                <a:tc>
                  <a:txBody>
                    <a:bodyPr/>
                    <a:lstStyle/>
                    <a:p>
                      <a:pPr algn="ctr" fontAlgn="b"/>
                      <a:r>
                        <a:rPr lang="en-US" sz="900" b="0" i="0" u="none" strike="noStrike">
                          <a:effectLst/>
                          <a:latin typeface="Geneva"/>
                        </a:rPr>
                        <a:t>Year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Cash Flow</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Cumulated CF</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PV of Cash Flow</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Cumulated DCF</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-$922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-$2,922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-$859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-$3,859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-$730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-$3,652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-$4,126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-$3,862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-$3,786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$246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-$3,616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$466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-$3,320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-$3,305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-$2,803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-$2,248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-$2,674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-$1,633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$321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-$2,353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$681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-$952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$328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-$1,708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ctr" fontAlgn="b"/>
                      <a:r>
                        <a:rPr lang="en-US" sz="900" b="0" i="0" u="none" strike="noStrike">
                          <a:effectLst/>
                          <a:latin typeface="Geneva"/>
                        </a:rPr>
                        <a:t>11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$729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$491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$298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-$1,409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12</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$1,235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$280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-$1,129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$758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$1,993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$264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-$865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$773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$2,766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$248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-$617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$789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$3,555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$233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-$384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$4,360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$219</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-$165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400">
                <a:tc>
                  <a:txBody>
                    <a:bodyPr/>
                    <a:lstStyle/>
                    <a:p>
                      <a:pPr algn="ctr" fontAlgn="b"/>
                      <a:r>
                        <a:rPr lang="en-US" sz="900" b="0" i="0" u="none" strike="noStrike">
                          <a:effectLst/>
                          <a:latin typeface="Geneva"/>
                        </a:rPr>
                        <a:t>17</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$821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$5,181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Geneva"/>
                        </a:rPr>
                        <a:t>$206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effectLst/>
                          <a:latin typeface="Geneva"/>
                        </a:rPr>
                        <a:t>$41</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normAutofit fontScale="90000"/>
          </a:bodyPr>
          <a:lstStyle/>
          <a:p>
            <a:pPr eaLnBrk="1" hangingPunct="1"/>
            <a:r>
              <a:rPr lang="en-US" altLang="x-none" sz="3200">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x-none" sz="20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x-none" sz="2000" u="sng">
                <a:ea typeface="ＭＳ Ｐゴシック" charset="-128"/>
              </a:rPr>
              <a:t>Caveat 1</a:t>
            </a:r>
            <a:r>
              <a:rPr lang="en-US" altLang="x-none" sz="20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x-none" sz="2000" u="sng">
                <a:ea typeface="ＭＳ Ｐゴシック" charset="-128"/>
              </a:rPr>
              <a:t>Caveat 2</a:t>
            </a:r>
            <a:r>
              <a:rPr lang="en-US" altLang="x-none" sz="2000">
                <a:ea typeface="ＭＳ Ｐゴシック" charset="-128"/>
              </a:rPr>
              <a:t>: The objective in sensitivity analysis is that we make better decisions, not churn out more tables and numbers.</a:t>
            </a:r>
          </a:p>
          <a:p>
            <a:pPr lvl="1" eaLnBrk="1" hangingPunct="1">
              <a:lnSpc>
                <a:spcPct val="80000"/>
              </a:lnSpc>
            </a:pPr>
            <a:r>
              <a:rPr lang="en-US" altLang="x-none" sz="1700">
                <a:ea typeface="ＭＳ Ｐゴシック" charset="-128"/>
              </a:rPr>
              <a:t>Corollary 1: Less is more. Not everything is worth varying…</a:t>
            </a:r>
          </a:p>
          <a:p>
            <a:pPr lvl="1" eaLnBrk="1" hangingPunct="1">
              <a:lnSpc>
                <a:spcPct val="80000"/>
              </a:lnSpc>
            </a:pPr>
            <a:r>
              <a:rPr lang="en-US" altLang="x-none" sz="1700">
                <a:ea typeface="ＭＳ Ｐゴシック" charset="-128"/>
              </a:rPr>
              <a:t>Corollary 2: A picture is worth a thousand numbers (and tables).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And here is a really good picture…</a:t>
            </a:r>
          </a:p>
        </p:txBody>
      </p:sp>
      <p:pic>
        <p:nvPicPr>
          <p:cNvPr id="317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The final step up: Incorporate probabilistic estimates.. Rather than expected values..</a:t>
            </a:r>
          </a:p>
        </p:txBody>
      </p:sp>
      <p:sp>
        <p:nvSpPr>
          <p:cNvPr id="33794" name="TextBox 6"/>
          <p:cNvSpPr txBox="1">
            <a:spLocks noChangeArrowheads="1"/>
          </p:cNvSpPr>
          <p:nvPr/>
        </p:nvSpPr>
        <p:spPr bwMode="auto">
          <a:xfrm>
            <a:off x="838200" y="1143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Actual Revenues as % of Forecasted Revenues (Base case = 100%)</a:t>
            </a:r>
          </a:p>
        </p:txBody>
      </p:sp>
      <p:sp>
        <p:nvSpPr>
          <p:cNvPr id="33795" name="TextBox 7"/>
          <p:cNvSpPr txBox="1">
            <a:spLocks noChangeArrowheads="1"/>
          </p:cNvSpPr>
          <p:nvPr/>
        </p:nvSpPr>
        <p:spPr bwMode="auto">
          <a:xfrm>
            <a:off x="1066800" y="27432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Operating Expenses at Parks as % of Revenues (Base Case = 60%)</a:t>
            </a:r>
          </a:p>
        </p:txBody>
      </p:sp>
      <p:sp>
        <p:nvSpPr>
          <p:cNvPr id="33796" name="TextBox 8"/>
          <p:cNvSpPr txBox="1">
            <a:spLocks noChangeArrowheads="1"/>
          </p:cNvSpPr>
          <p:nvPr/>
        </p:nvSpPr>
        <p:spPr bwMode="auto">
          <a:xfrm>
            <a:off x="5410200" y="18288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Country Risk Premium (Base Case = 3% (Brazil))</a:t>
            </a:r>
          </a:p>
        </p:txBody>
      </p:sp>
      <p:pic>
        <p:nvPicPr>
          <p:cNvPr id="3379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08125"/>
            <a:ext cx="40513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143000" y="3409950"/>
            <a:ext cx="2974975" cy="1230313"/>
          </a:xfrm>
        </p:spPr>
      </p:pic>
      <p:pic>
        <p:nvPicPr>
          <p:cNvPr id="3379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647950"/>
            <a:ext cx="37338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resulting simulation…</a:t>
            </a:r>
          </a:p>
        </p:txBody>
      </p:sp>
      <p:sp>
        <p:nvSpPr>
          <p:cNvPr id="35842" name="TextBox 7"/>
          <p:cNvSpPr txBox="1">
            <a:spLocks noChangeArrowheads="1"/>
          </p:cNvSpPr>
          <p:nvPr/>
        </p:nvSpPr>
        <p:spPr bwMode="auto">
          <a:xfrm>
            <a:off x="6781800" y="108585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Average = $3.40 billion</a:t>
            </a:r>
          </a:p>
          <a:p>
            <a:r>
              <a:rPr lang="en-US" altLang="x-none" sz="1600"/>
              <a:t>Median = $3.28 billion</a:t>
            </a:r>
          </a:p>
          <a:p>
            <a:endParaRPr lang="en-US" altLang="x-none"/>
          </a:p>
        </p:txBody>
      </p:sp>
      <p:sp>
        <p:nvSpPr>
          <p:cNvPr id="35843" name="TextBox 8"/>
          <p:cNvSpPr txBox="1">
            <a:spLocks noChangeArrowheads="1"/>
          </p:cNvSpPr>
          <p:nvPr/>
        </p:nvSpPr>
        <p:spPr bwMode="auto">
          <a:xfrm>
            <a:off x="1828800" y="41148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NPV ranges from -$1 billion to +$8.5 billion. NPV is negative 12% of the time.</a:t>
            </a:r>
          </a:p>
        </p:txBody>
      </p:sp>
      <p:pic>
        <p:nvPicPr>
          <p:cNvPr id="358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428750"/>
            <a:ext cx="6910388" cy="28575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171450"/>
            <a:ext cx="8153400" cy="742950"/>
          </a:xfrm>
        </p:spPr>
        <p:txBody>
          <a:bodyPr/>
          <a:lstStyle/>
          <a:p>
            <a:r>
              <a:rPr lang="en-US" altLang="x-none">
                <a:ea typeface="ＭＳ Ｐゴシック" charset="-128"/>
              </a:rPr>
              <a:t>A side bar: Should you hedge risks?</a:t>
            </a:r>
          </a:p>
        </p:txBody>
      </p:sp>
      <p:sp>
        <p:nvSpPr>
          <p:cNvPr id="3" name="Content Placeholder 2"/>
          <p:cNvSpPr>
            <a:spLocks noGrp="1"/>
          </p:cNvSpPr>
          <p:nvPr>
            <p:ph sz="quarter" idx="1"/>
          </p:nvPr>
        </p:nvSpPr>
        <p:spPr>
          <a:xfrm>
            <a:off x="612775" y="1200150"/>
            <a:ext cx="8153400" cy="337185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final thought: Side Costs and Benefits</a:t>
            </a:r>
          </a:p>
        </p:txBody>
      </p:sp>
      <p:sp>
        <p:nvSpPr>
          <p:cNvPr id="2990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Most projects considered by any business create side costs and benefits for that business. </a:t>
            </a:r>
          </a:p>
          <a:p>
            <a:pPr lvl="1" eaLnBrk="1" hangingPunct="1">
              <a:lnSpc>
                <a:spcPct val="80000"/>
              </a:lnSpc>
            </a:pPr>
            <a:r>
              <a:rPr lang="en-US" altLang="x-none" sz="20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80000"/>
              </a:lnSpc>
            </a:pPr>
            <a:r>
              <a:rPr lang="en-US" altLang="x-none" sz="20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80000"/>
              </a:lnSpc>
            </a:pPr>
            <a:r>
              <a:rPr lang="en-US" altLang="x-none" sz="24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4403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001739C-71DC-2B43-99E1-E9548F664957}"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6</a:t>
            </a:r>
          </a:p>
        </p:txBody>
      </p:sp>
      <p:sp>
        <p:nvSpPr>
          <p:cNvPr id="6" name="Line Callout 1 5"/>
          <p:cNvSpPr>
            <a:spLocks/>
          </p:cNvSpPr>
          <p:nvPr/>
        </p:nvSpPr>
        <p:spPr bwMode="auto">
          <a:xfrm>
            <a:off x="381000" y="209550"/>
            <a:ext cx="1981200" cy="3429000"/>
          </a:xfrm>
          <a:prstGeom prst="borderCallout1">
            <a:avLst>
              <a:gd name="adj1" fmla="val 99306"/>
              <a:gd name="adj2" fmla="val 49074"/>
              <a:gd name="adj3" fmla="val 120319"/>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Draw up a risk profile for your company &amp; make a judgment on which risks, if any, you would hedge.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27059</TotalTime>
  <Pages>13</Pages>
  <Words>1883</Words>
  <Application>Microsoft Macintosh PowerPoint</Application>
  <PresentationFormat>On-screen Show (16:9)</PresentationFormat>
  <Paragraphs>193</Paragraphs>
  <Slides>16</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Geneva</vt:lpstr>
      <vt:lpstr>ＭＳ Ｐゴシック</vt:lpstr>
      <vt:lpstr>Times</vt:lpstr>
      <vt:lpstr>Wingdings</vt:lpstr>
      <vt:lpstr>Wingdings 2</vt:lpstr>
      <vt:lpstr>Basic</vt:lpstr>
      <vt:lpstr>Investment returns III: Loose ends</vt:lpstr>
      <vt:lpstr>PowerPoint Presentation</vt:lpstr>
      <vt:lpstr>Rio Disney: The US Dollar Assessment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2017-06-14T09:38:45Z</dcterms:modified>
</cp:coreProperties>
</file>