
<file path=[Content_Types].xml><?xml version="1.0" encoding="utf-8"?>
<Types xmlns="http://schemas.openxmlformats.org/package/2006/content-types">
  <Default Extension="xml" ContentType="application/xml"/>
  <Default Extension="xls" ContentType="application/vnd.ms-exce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56" r:id="rId1"/>
  </p:sldMasterIdLst>
  <p:notesMasterIdLst>
    <p:notesMasterId r:id="rId21"/>
  </p:notesMasterIdLst>
  <p:handoutMasterIdLst>
    <p:handoutMasterId r:id="rId22"/>
  </p:handoutMasterIdLst>
  <p:sldIdLst>
    <p:sldId id="256" r:id="rId2"/>
    <p:sldId id="682" r:id="rId3"/>
    <p:sldId id="663" r:id="rId4"/>
    <p:sldId id="667" r:id="rId5"/>
    <p:sldId id="668" r:id="rId6"/>
    <p:sldId id="669" r:id="rId7"/>
    <p:sldId id="670" r:id="rId8"/>
    <p:sldId id="671" r:id="rId9"/>
    <p:sldId id="672" r:id="rId10"/>
    <p:sldId id="673" r:id="rId11"/>
    <p:sldId id="674" r:id="rId12"/>
    <p:sldId id="675" r:id="rId13"/>
    <p:sldId id="676" r:id="rId14"/>
    <p:sldId id="677" r:id="rId15"/>
    <p:sldId id="678" r:id="rId16"/>
    <p:sldId id="679" r:id="rId17"/>
    <p:sldId id="680" r:id="rId18"/>
    <p:sldId id="681" r:id="rId19"/>
    <p:sldId id="684" r:id="rId20"/>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 Id="rId3" Type="http://schemas.openxmlformats.org/officeDocument/2006/relationships/image" Target="../media/image12.png"/></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 Id="rId3" Type="http://schemas.openxmlformats.org/officeDocument/2006/relationships/image" Target="../media/image16.png"/></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p:cNvSpPr>
          <p:nvPr>
            <p:ph type="sldImg"/>
          </p:nvPr>
        </p:nvSpPr>
        <p:spPr>
          <a:solidFill>
            <a:srgbClr val="FFFFFF"/>
          </a:solidFill>
          <a:ln/>
        </p:spPr>
      </p:sp>
      <p:sp>
        <p:nvSpPr>
          <p:cNvPr id="2048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is the conventional valuation model for a firm.</a:t>
            </a:r>
          </a:p>
          <a:p>
            <a:endParaRPr lang="en-US" altLang="x-none">
              <a:latin typeface="Times" charset="0"/>
              <a:ea typeface="ＭＳ Ｐゴシック" charset="-128"/>
            </a:endParaRPr>
          </a:p>
          <a:p>
            <a:r>
              <a:rPr lang="en-US" altLang="x-none">
                <a:latin typeface="Times" charset="0"/>
                <a:ea typeface="ＭＳ Ｐゴシック" charset="-128"/>
              </a:rPr>
              <a:t>If the cash flows are the same, and the discount rate is lowered, the present value has to go up. (The key is that cash flows have to remain the same. If this is not true, then minimizing cost of capital may not maximize firm value)</a:t>
            </a:r>
          </a:p>
          <a:p>
            <a:endParaRPr lang="en-US" altLang="x-none">
              <a:latin typeface="Times" charset="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p:cNvSpPr>
          <p:nvPr>
            <p:ph type="sldImg"/>
          </p:nvPr>
        </p:nvSpPr>
        <p:spPr>
          <a:solidFill>
            <a:srgbClr val="FFFFFF"/>
          </a:solidFill>
          <a:ln/>
        </p:spPr>
      </p:sp>
      <p:sp>
        <p:nvSpPr>
          <p:cNvPr id="2253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is a simple example, where both the costs of debt and equity are given. The firm has cash flows, before debt and after taxes and reinvestment, of $200 million and is in stable growth (growing 3% a year). Note that both increase as the debt ratio goes up, but the cost of capital becomes lower at least initially as you take on more debt ( because you are substituting in cheaper debt for more expensive equity)</a:t>
            </a:r>
          </a:p>
          <a:p>
            <a:r>
              <a:rPr lang="en-US" altLang="x-none">
                <a:latin typeface="Times" charset="0"/>
                <a:ea typeface="ＭＳ Ｐゴシック" charset="-128"/>
              </a:rPr>
              <a:t>At 40%, the cost of capital is minimized. It is the optimal debt ratio.</a:t>
            </a:r>
          </a:p>
          <a:p>
            <a:r>
              <a:rPr lang="en-US" altLang="x-none">
                <a:latin typeface="Times" charset="0"/>
                <a:ea typeface="ＭＳ Ｐゴシック" charset="-128"/>
              </a:rPr>
              <a:t>To get firm value, we used the same cash flow ($200 million) and same growth rate and changed the cost of capital.</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a:ln/>
        </p:spPr>
      </p:sp>
      <p:sp>
        <p:nvSpPr>
          <p:cNvPr id="24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Really adds nothing to the previous page.. But it is in every text book… the famous U-shaped cost of capital graph..</a:t>
            </a:r>
          </a:p>
          <a:p>
            <a:r>
              <a:rPr lang="en-US" altLang="x-none">
                <a:latin typeface="Times" charset="0"/>
                <a:ea typeface="ＭＳ Ｐゴシック" charset="-128"/>
              </a:rPr>
              <a:t>If you had this graph available to you, the optimal capital structure would be obvious. In most firms, all we know at the time we begin the analysis is one point on the graph - the current cost of capital. Our challenge is fleshing out the rest of the graph.</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p:cNvSpPr>
          <p:nvPr>
            <p:ph type="sldImg"/>
          </p:nvPr>
        </p:nvSpPr>
        <p:spPr>
          <a:solidFill>
            <a:srgbClr val="FFFFFF"/>
          </a:solidFill>
          <a:ln/>
        </p:spPr>
      </p:sp>
      <p:sp>
        <p:nvSpPr>
          <p:cNvPr id="2662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one point we do know for Disney…</a:t>
            </a:r>
          </a:p>
          <a:p>
            <a:endParaRPr lang="en-US" altLang="x-none">
              <a:latin typeface="Times" charset="0"/>
              <a:ea typeface="ＭＳ Ｐゴシック" charset="-128"/>
            </a:endParaRPr>
          </a:p>
          <a:p>
            <a:r>
              <a:rPr lang="en-US" altLang="x-none">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x-none">
                <a:latin typeface="Times" charset="0"/>
                <a:ea typeface="ＭＳ Ｐゴシック" charset="-128"/>
              </a:rPr>
              <a:t>The market value of debt is estimated by estimating the present value of total interest payments and face value at the current cost of debt.</a:t>
            </a:r>
          </a:p>
          <a:p>
            <a:r>
              <a:rPr lang="en-US" altLang="x-none">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x-none">
              <a:latin typeface="Times" charset="0"/>
              <a:ea typeface="ＭＳ Ｐゴシック"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p:cNvSpPr>
          <p:nvPr>
            <p:ph type="sldImg"/>
          </p:nvPr>
        </p:nvSpPr>
        <p:spPr>
          <a:solidFill>
            <a:srgbClr val="FFFFFF"/>
          </a:solidFill>
          <a:ln/>
        </p:spPr>
      </p:sp>
      <p:sp>
        <p:nvSpPr>
          <p:cNvPr id="2867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basic inputs for computing cost of capital are cost of equity and cost of debt. This summarizes the basic approach we will use to estimate each.</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a:ln/>
        </p:spPr>
      </p:sp>
      <p:sp>
        <p:nvSpPr>
          <p:cNvPr id="30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Since we will be changing the debt ratio, we need to estimate the beta of Disney</a:t>
            </a:r>
            <a:r>
              <a:rPr lang="ja-JP" altLang="en-US">
                <a:latin typeface="Times" charset="0"/>
                <a:ea typeface="ＭＳ Ｐゴシック" charset="-128"/>
              </a:rPr>
              <a:t>’</a:t>
            </a:r>
            <a:r>
              <a:rPr lang="en-US" altLang="ja-JP">
                <a:latin typeface="Times" charset="0"/>
                <a:ea typeface="ＭＳ Ｐゴシック" charset="-128"/>
              </a:rPr>
              <a:t>s businesses… We can then use this unlevered beta to get to the beta at every debt ratio.</a:t>
            </a:r>
            <a:endParaRPr lang="en-US" altLang="x-none">
              <a:latin typeface="Times" charset="0"/>
              <a:ea typeface="ＭＳ Ｐゴシック"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This is a key step, Since you are determining your firm</a:t>
            </a:r>
            <a:r>
              <a:rPr lang="ja-JP" altLang="en-US">
                <a:latin typeface="Times" charset="0"/>
                <a:ea typeface="ＭＳ Ｐゴシック" charset="-128"/>
              </a:rPr>
              <a:t>’</a:t>
            </a:r>
            <a:r>
              <a:rPr lang="en-US" altLang="ja-JP">
                <a:latin typeface="Times" charset="0"/>
                <a:ea typeface="ＭＳ Ｐゴシック" charset="-128"/>
              </a:rPr>
              <a:t>s capacity to borrow long term, this is the stage at which you can modify these numbers to reflect the firm</a:t>
            </a:r>
            <a:r>
              <a:rPr lang="ja-JP" altLang="en-US">
                <a:latin typeface="Times" charset="0"/>
                <a:ea typeface="ＭＳ Ｐゴシック" charset="-128"/>
              </a:rPr>
              <a:t>’</a:t>
            </a:r>
            <a:r>
              <a:rPr lang="en-US" altLang="ja-JP">
                <a:latin typeface="Times" charset="0"/>
                <a:ea typeface="ＭＳ Ｐゴシック" charset="-128"/>
              </a:rPr>
              <a:t>s long term earning capacity rather than the vagaries of a single year of operations. With commodity companies, you may choose to use an average income across a commodity price cycle.</a:t>
            </a:r>
          </a:p>
          <a:p>
            <a:endParaRPr lang="en-US" altLang="x-none">
              <a:latin typeface="Times" charset="0"/>
              <a:ea typeface="ＭＳ Ｐゴシック" charset="-128"/>
            </a:endParaRPr>
          </a:p>
          <a:p>
            <a:r>
              <a:rPr lang="en-US" altLang="x-none">
                <a:latin typeface="Times" charset="0"/>
                <a:ea typeface="ＭＳ Ｐゴシック" charset="-128"/>
              </a:rPr>
              <a:t>These numbers also reflect our efforts to bring leases into the financial expense column and to treat lease commitments as debt.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ln/>
        </p:spPr>
      </p:sp>
      <p:sp>
        <p:nvSpPr>
          <p:cNvPr id="34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This reproduces the levered beta, using the formula developed during the risk and return section. The unlevered beta of 1.0674 is the bottom-up unlevered beta.</a:t>
            </a:r>
          </a:p>
          <a:p>
            <a:r>
              <a:rPr lang="en-US" altLang="x-none">
                <a:latin typeface="Times" charset="0"/>
                <a:ea typeface="ＭＳ Ｐゴシック" charset="-128"/>
              </a:rPr>
              <a:t>Beta</a:t>
            </a:r>
            <a:r>
              <a:rPr lang="en-US" altLang="x-none" baseline="-25000">
                <a:latin typeface="Times" charset="0"/>
                <a:ea typeface="ＭＳ Ｐゴシック" charset="-128"/>
              </a:rPr>
              <a:t>Levered </a:t>
            </a:r>
            <a:r>
              <a:rPr lang="en-US" altLang="x-none">
                <a:latin typeface="Times" charset="0"/>
                <a:ea typeface="ＭＳ Ｐゴシック" charset="-128"/>
              </a:rPr>
              <a:t> = Unlevered Beta (1 + (1-t) (Debt/Equity Ratio)) In calculating the levered beta in this table, we assumed that all market risk is borne by the equity investors; this may be unrealistic especially at higher levels of debt. We will also consider an alternative estimate of levered betas that apportions some of the market risk to the debt:</a:t>
            </a:r>
          </a:p>
          <a:p>
            <a:pPr algn="ctr"/>
            <a:r>
              <a:rPr lang="en-US" altLang="x-none">
                <a:latin typeface="Symbol" charset="2"/>
                <a:ea typeface="ＭＳ Ｐゴシック" charset="-128"/>
                <a:sym typeface="Symbol" charset="2"/>
              </a:rPr>
              <a:t></a:t>
            </a:r>
            <a:r>
              <a:rPr lang="en-US" altLang="x-none" baseline="-25000">
                <a:latin typeface="Times" charset="0"/>
                <a:ea typeface="ＭＳ Ｐゴシック" charset="-128"/>
              </a:rPr>
              <a:t>levered </a:t>
            </a:r>
            <a:r>
              <a:rPr lang="en-US" altLang="x-none">
                <a:latin typeface="Times" charset="0"/>
                <a:ea typeface="ＭＳ Ｐゴシック" charset="-128"/>
              </a:rPr>
              <a:t>= </a:t>
            </a:r>
            <a:r>
              <a:rPr lang="en-US" altLang="x-none">
                <a:latin typeface="Symbol" charset="2"/>
                <a:ea typeface="ＭＳ Ｐゴシック" charset="-128"/>
                <a:sym typeface="Symbol" charset="2"/>
              </a:rPr>
              <a:t></a:t>
            </a:r>
            <a:r>
              <a:rPr lang="en-US" altLang="x-none" baseline="-25000">
                <a:latin typeface="Times" charset="0"/>
                <a:ea typeface="ＭＳ Ｐゴシック" charset="-128"/>
              </a:rPr>
              <a:t>u</a:t>
            </a:r>
            <a:r>
              <a:rPr lang="en-US" altLang="x-none">
                <a:latin typeface="Times" charset="0"/>
                <a:ea typeface="ＭＳ Ｐゴシック" charset="-128"/>
              </a:rPr>
              <a:t> [1+(1-t)D/E] - </a:t>
            </a:r>
            <a:r>
              <a:rPr lang="en-US" altLang="x-none">
                <a:latin typeface="Symbol" charset="2"/>
                <a:ea typeface="ＭＳ Ｐゴシック" charset="-128"/>
                <a:sym typeface="Symbol" charset="2"/>
              </a:rPr>
              <a:t></a:t>
            </a:r>
            <a:r>
              <a:rPr lang="en-US" altLang="x-none" baseline="-25000">
                <a:latin typeface="Times" charset="0"/>
                <a:ea typeface="ＭＳ Ｐゴシック" charset="-128"/>
              </a:rPr>
              <a:t>debt</a:t>
            </a:r>
            <a:r>
              <a:rPr lang="en-US" altLang="x-none">
                <a:latin typeface="Times" charset="0"/>
                <a:ea typeface="ＭＳ Ｐゴシック" charset="-128"/>
              </a:rPr>
              <a:t>  (1-t) D/E</a:t>
            </a:r>
          </a:p>
          <a:p>
            <a:pPr algn="just"/>
            <a:r>
              <a:rPr lang="en-US" altLang="x-none">
                <a:latin typeface="Times" charset="0"/>
                <a:ea typeface="ＭＳ Ｐゴシック" charset="-128"/>
              </a:rPr>
              <a:t>The beta of debt is based upon the rating of the bond and is estimated by regressing past returns on bonds in each rating class against returns on a market index. The levered betas estimated using this approach will generally be lower than those estimated with the conventional model</a:t>
            </a:r>
          </a:p>
          <a:p>
            <a:endParaRPr lang="en-US" altLang="x-none">
              <a:latin typeface="Times" charset="0"/>
              <a:ea typeface="ＭＳ Ｐゴシック"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p:cNvSpPr>
          <p:nvPr>
            <p:ph type="sldImg"/>
          </p:nvPr>
        </p:nvSpPr>
        <p:spPr>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is a manual computation of the cost of debt. Note the circularity in the argument, since the interest expense is needed to compute the rating, and the rating is needed to compute the cost of debt.</a:t>
            </a:r>
          </a:p>
          <a:p>
            <a:r>
              <a:rPr lang="en-US" altLang="x-none">
                <a:latin typeface="Times" charset="0"/>
                <a:ea typeface="ＭＳ Ｐゴシック" charset="-128"/>
              </a:rPr>
              <a:t>To get around the circularity, I start the 10% debt ratio calculation assuming that my cost of debt is the same as it was at 0% (which is 4.75%) and that my starting firm value (market  value of equity + debt) remains my firm value. While neither assumption is realistic, we can revisit these numbers in subsequent iterations, if necessary.</a:t>
            </a:r>
          </a:p>
          <a:p>
            <a:r>
              <a:rPr lang="en-US" altLang="x-none">
                <a:latin typeface="Times" charset="0"/>
                <a:ea typeface="ＭＳ Ｐゴシック" charset="-128"/>
              </a:rPr>
              <a:t>We assume that whatever is borrowed is used to buy back equity, and that the operating assets of the firm remain unchanged (EBITDA and EBIT don</a:t>
            </a:r>
            <a:r>
              <a:rPr lang="ja-JP" altLang="en-US">
                <a:latin typeface="Times" charset="0"/>
                <a:ea typeface="ＭＳ Ｐゴシック" charset="-128"/>
              </a:rPr>
              <a:t>’</a:t>
            </a:r>
            <a:r>
              <a:rPr lang="en-US" altLang="ja-JP">
                <a:latin typeface="Times" charset="0"/>
                <a:ea typeface="ＭＳ Ｐゴシック" charset="-128"/>
              </a:rPr>
              <a:t>t change…). This allows us to isolate the effect of the recapitalization.</a:t>
            </a:r>
            <a:endParaRPr lang="en-US" altLang="x-none">
              <a:latin typeface="Times" charset="0"/>
              <a:ea typeface="ＭＳ Ｐゴシック"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p:cNvSpPr>
          <p:nvPr>
            <p:ph type="sldImg"/>
          </p:nvPr>
        </p:nvSpPr>
        <p:spPr>
          <a:solidFill>
            <a:srgbClr val="FFFFFF"/>
          </a:solidFill>
          <a:ln/>
        </p:spPr>
      </p:sp>
      <p:sp>
        <p:nvSpPr>
          <p:cNvPr id="3891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x-none">
                <a:latin typeface="Times" charset="0"/>
                <a:ea typeface="ＭＳ Ｐゴシック" charset="-128"/>
              </a:rPr>
              <a:t>These are interest coverage ratio/ratings classes for large manufacturing firms (Market cap &gt; $ 5 billion) and the default spreads at the time of the analysis. This is the default spread over and above the long term (10 year) treasury bond rate at the time of this analysis. </a:t>
            </a:r>
          </a:p>
          <a:p>
            <a:pPr marL="228600" indent="-228600"/>
            <a:r>
              <a:rPr lang="en-US" altLang="x-none">
                <a:latin typeface="Times" charset="0"/>
                <a:ea typeface="ＭＳ Ｐゴシック" charset="-128"/>
              </a:rPr>
              <a:t>These default spreads can be obtained in one of two ways:</a:t>
            </a:r>
          </a:p>
          <a:p>
            <a:pPr marL="228600" indent="-228600">
              <a:buFontTx/>
              <a:buAutoNum type="alphaLcPeriod"/>
            </a:pPr>
            <a:r>
              <a:rPr lang="en-US" altLang="x-none">
                <a:latin typeface="Times" charset="0"/>
                <a:ea typeface="ＭＳ Ｐゴシック" charset="-128"/>
              </a:rPr>
              <a:t>Getting a sampling of liquid bonds within each ratings class and averaging out their yields to maturity.</a:t>
            </a:r>
          </a:p>
          <a:p>
            <a:pPr marL="228600" indent="-228600">
              <a:buFontTx/>
              <a:buAutoNum type="alphaLcPeriod"/>
            </a:pPr>
            <a:r>
              <a:rPr lang="en-US" altLang="x-none">
                <a:latin typeface="Times" charset="0"/>
                <a:ea typeface="ＭＳ Ｐゴシック" charset="-128"/>
              </a:rPr>
              <a:t>Finding a source that provides default spreads by ratings class (bondsonline.com used to provide these for free but now requires a fee)</a:t>
            </a:r>
          </a:p>
          <a:p>
            <a:pPr marL="228600" indent="-228600"/>
            <a:r>
              <a:rPr lang="en-US" altLang="x-none">
                <a:latin typeface="Times" charset="0"/>
                <a:ea typeface="ＭＳ Ｐゴシック" charset="-128"/>
              </a:rPr>
              <a:t>The interest coverage ratio needs to be much higher for smaller firms to get similar ratings. (See ratings.xls spreadsheet)</a:t>
            </a:r>
          </a:p>
          <a:p>
            <a:pPr marL="228600" indent="-228600"/>
            <a:r>
              <a:rPr lang="en-US" altLang="x-none">
                <a:latin typeface="Times" charset="0"/>
                <a:ea typeface="ＭＳ Ｐゴシック" charset="-128"/>
              </a:rPr>
              <a:t>Special cases:</a:t>
            </a:r>
          </a:p>
          <a:p>
            <a:pPr marL="228600" indent="-228600">
              <a:buFontTx/>
              <a:buAutoNum type="arabicPeriod"/>
            </a:pPr>
            <a:r>
              <a:rPr lang="en-US" altLang="x-none">
                <a:latin typeface="Times" charset="0"/>
                <a:ea typeface="ＭＳ Ｐゴシック" charset="-128"/>
              </a:rPr>
              <a:t>If you have no interest expenses, your interest coverage ratio will be infinite: AAA rating (does not matter anyway, since you probably have no debt)</a:t>
            </a:r>
          </a:p>
          <a:p>
            <a:pPr marL="228600" indent="-228600">
              <a:buFontTx/>
              <a:buAutoNum type="arabicPeriod"/>
            </a:pPr>
            <a:r>
              <a:rPr lang="en-US" altLang="x-none">
                <a:latin typeface="Times" charset="0"/>
                <a:ea typeface="ＭＳ Ｐゴシック" charset="-128"/>
              </a:rPr>
              <a:t>2. If you have negative operating income, interest coverage ratio is negative: D rating. You may want to modify by using average operating income over last few years.</a:t>
            </a:r>
          </a:p>
          <a:p>
            <a:pPr marL="228600" indent="-228600"/>
            <a:endParaRPr lang="en-US" altLang="x-none">
              <a:latin typeface="Times" charset="0"/>
              <a:ea typeface="ＭＳ Ｐゴシック"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p:cNvSpPr>
          <p:nvPr>
            <p:ph type="sldImg"/>
          </p:nvPr>
        </p:nvSpPr>
        <p:spPr>
          <a:solidFill>
            <a:srgbClr val="FFFFFF"/>
          </a:solidFill>
          <a:ln/>
        </p:spPr>
      </p:sp>
      <p:sp>
        <p:nvSpPr>
          <p:cNvPr id="4096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You have to start by assuming the AAA rate but you will end up with a rating that is different (AA)</a:t>
            </a:r>
          </a:p>
          <a:p>
            <a:r>
              <a:rPr lang="en-US" altLang="x-none">
                <a:latin typeface="Times" charset="0"/>
                <a:ea typeface="ＭＳ Ｐゴシック" charset="-128"/>
              </a:rPr>
              <a:t>You can redo the analysis using the AA rate and you can stop because you end up with the same rating at the end. (Sometimes you will need a third iteration).</a:t>
            </a:r>
          </a:p>
          <a:p>
            <a:r>
              <a:rPr lang="en-US" altLang="x-none" i="1">
                <a:latin typeface="Times" charset="0"/>
                <a:ea typeface="ＭＳ Ｐゴシック" charset="-128"/>
              </a:rPr>
              <a:t> </a:t>
            </a:r>
            <a:endParaRPr lang="en-US" altLang="x-none">
              <a:latin typeface="Times" charset="0"/>
              <a:ea typeface="ＭＳ Ｐゴシック" charset="-128"/>
            </a:endParaRPr>
          </a:p>
        </p:txBody>
      </p:sp>
      <p:pic>
        <p:nvPicPr>
          <p:cNvPr id="4096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5791200"/>
            <a:ext cx="426720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p:cNvSpPr>
          <p:nvPr>
            <p:ph type="sldImg"/>
          </p:nvPr>
        </p:nvSpPr>
        <p:spPr>
          <a:solidFill>
            <a:srgbClr val="FFFFFF"/>
          </a:solidFill>
          <a:ln/>
        </p:spPr>
      </p:sp>
      <p:sp>
        <p:nvSpPr>
          <p:cNvPr id="4301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is the completed schedule of interest coverage ratios, ratings and costs of debt at different debt ratios ranging up to 90%.</a:t>
            </a:r>
          </a:p>
          <a:p>
            <a:r>
              <a:rPr lang="en-US" altLang="x-none">
                <a:latin typeface="Times" charset="0"/>
                <a:ea typeface="ＭＳ Ｐゴシック" charset="-128"/>
              </a:rPr>
              <a:t>It is significant that EBITDA  not change as the debt ratio goes up. The reason is that the new debt is not used to make the firm larger by taking new projects, but to buy back equity. (This isolates the effect of the financing decision on the value of the firm)</a:t>
            </a:r>
          </a:p>
          <a:p>
            <a:r>
              <a:rPr lang="en-US" altLang="x-none">
                <a:latin typeface="Times" charset="0"/>
                <a:ea typeface="ＭＳ Ｐゴシック" charset="-128"/>
              </a:rPr>
              <a:t>We are being simplistic in assuming that the interest coverage ratio solely determines the ratings. We could use more than one ratio, create a consolidated score (like the Altman Z score) and make the rating a function of this score.</a:t>
            </a:r>
          </a:p>
          <a:p>
            <a:r>
              <a:rPr lang="en-US" altLang="x-none">
                <a:latin typeface="Times" charset="0"/>
                <a:ea typeface="ＭＳ Ｐゴシック" charset="-128"/>
              </a:rPr>
              <a:t>Note that the effective tax rate decreases after the 80% debt ratio. That is because we have insufficient income to cover the entire interest expense beyond that point. (EBIT &lt; Interest Expenses) We therefore lose some of the tax advantage of borrowing.</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p:cNvSpPr>
          <p:nvPr>
            <p:ph type="sldImg"/>
          </p:nvPr>
        </p:nvSpPr>
        <p:spPr>
          <a:solidFill>
            <a:srgbClr val="FFFFFF"/>
          </a:solidFill>
          <a:ln/>
        </p:spPr>
      </p:sp>
      <p:sp>
        <p:nvSpPr>
          <p:cNvPr id="4505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We are being conservative. The interest that is not tax deductible can be carried forward and will probably earn some tax benefit in future periods. </a:t>
            </a:r>
          </a:p>
          <a:p>
            <a:r>
              <a:rPr lang="en-US" altLang="x-none">
                <a:latin typeface="Times" charset="0"/>
                <a:ea typeface="ＭＳ Ｐゴシック" charset="-128"/>
              </a:rPr>
              <a:t>Given that this is a permanent change in capital structure, however, it seems to be more conservative to just look at the interest expenses that provide a tax benefit in the current period.</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a:ln/>
        </p:spPr>
      </p:sp>
      <p:sp>
        <p:nvSpPr>
          <p:cNvPr id="47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Summarizes the cost of equity and debt from prior pages, as well as the cost of capital at different debt ratios.</a:t>
            </a:r>
          </a:p>
          <a:p>
            <a:r>
              <a:rPr lang="en-US" altLang="x-none">
                <a:latin typeface="Times" charset="0"/>
                <a:ea typeface="ＭＳ Ｐゴシック"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x-none">
                <a:latin typeface="Times" charset="0"/>
                <a:ea typeface="ＭＳ Ｐゴシック"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x-none">
              <a:latin typeface="Times" charset="0"/>
              <a:ea typeface="ＭＳ Ｐゴシック"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ChangeArrowheads="1"/>
          </p:cNvSpPr>
          <p:nvPr>
            <p:ph type="sldImg"/>
          </p:nvPr>
        </p:nvSpPr>
        <p:spPr>
          <a:solidFill>
            <a:srgbClr val="FFFFFF"/>
          </a:solidFill>
          <a:ln/>
        </p:spPr>
      </p:sp>
      <p:sp>
        <p:nvSpPr>
          <p:cNvPr id="4915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cost of capital is minimized at 40% but notes that the cost of capital does not rise smoothly. Note that surge in cost of capital just beyond 40%. This is not unusual and represents a tipping point, where you go from being comfortable with your debt to pushing the limit…. Interest coverage ratios decrease, pushing up the cost of debt, pushing up interest expenses, pushing down interest coverage ratios, thus creating a spiral.</a:t>
            </a:r>
          </a:p>
          <a:p>
            <a:r>
              <a:rPr lang="en-US" altLang="x-none">
                <a:latin typeface="Times" charset="0"/>
                <a:ea typeface="ＭＳ Ｐゴシック" charset="-128"/>
              </a:rPr>
              <a:t>For those who may still be fixated on the assuming that we made that debt has a zero beta, when computing levered betas, we re-estimated the optimal allowing debt to have a beta (We backed into a beta for debt by taking the default spread at debt rating, assuming that 25% of that spread was due to market risk and estimating an imputed beta)</a:t>
            </a:r>
          </a:p>
          <a:p>
            <a:endParaRPr lang="en-US" altLang="x-none">
              <a:latin typeface="Times" charset="0"/>
              <a:ea typeface="ＭＳ Ｐゴシック" charset="-128"/>
            </a:endParaRPr>
          </a:p>
        </p:txBody>
      </p:sp>
      <p:pic>
        <p:nvPicPr>
          <p:cNvPr id="4915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6553200"/>
            <a:ext cx="4800600" cy="18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p:cNvSpPr>
          <p:nvPr>
            <p:ph type="sldImg"/>
          </p:nvPr>
        </p:nvSpPr>
        <p:spPr>
          <a:solidFill>
            <a:srgbClr val="FFFFFF"/>
          </a:solidFill>
          <a:ln/>
        </p:spPr>
      </p:sp>
      <p:sp>
        <p:nvSpPr>
          <p:cNvPr id="5120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Note the kink in the cost of capital curve at 70%. This occurs largely because the cost of debt in this calculation is discontinuous. It changes only when the rating changes. In reality, the cost of debt, even within a ratings class, will vary depending upon where in the class the firm falls (low AA rated versus high AA rated).</a:t>
            </a:r>
          </a:p>
          <a:p>
            <a:r>
              <a:rPr lang="en-US" altLang="x-none">
                <a:latin typeface="Times" charset="0"/>
                <a:ea typeface="ＭＳ Ｐゴシック" charset="-128"/>
              </a:rPr>
              <a:t>We can make the cost of debt a continuous function of default risk or interest coverage ratios.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699AD6D5-B667-6448-94CE-D8745C3C87E3}" type="slidenum">
              <a:rPr lang="en-US" altLang="x-none"/>
              <a:pPr/>
              <a:t>‹#›</a:t>
            </a:fld>
            <a:endParaRPr lang="en-US" altLang="x-none"/>
          </a:p>
        </p:txBody>
      </p:sp>
    </p:spTree>
    <p:extLst>
      <p:ext uri="{BB962C8B-B14F-4D97-AF65-F5344CB8AC3E}">
        <p14:creationId xmlns:p14="http://schemas.microsoft.com/office/powerpoint/2010/main" val="396031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E509ED72-CAAD-7849-901F-93F4B33DF08B}"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F2FF5E7D-8500-8C4C-8362-19B0A5C2AAB6}" type="slidenum">
              <a:rPr lang="en-US" altLang="x-none"/>
              <a:pPr/>
              <a:t>‹#›</a:t>
            </a:fld>
            <a:endParaRPr lang="en-US" altLang="x-none"/>
          </a:p>
        </p:txBody>
      </p:sp>
    </p:spTree>
    <p:extLst>
      <p:ext uri="{BB962C8B-B14F-4D97-AF65-F5344CB8AC3E}">
        <p14:creationId xmlns:p14="http://schemas.microsoft.com/office/powerpoint/2010/main" val="105648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F1DA9CB4-3E9E-F249-9437-70F91926FD51}"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021157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37BFB93C-E1D7-8C43-A3D5-257A35475AC2}"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050985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891400B9-0EE9-A04B-9A19-AEB026C564EB}"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312100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CDBF8F2A-512D-E74D-A576-F2B9C7BD7CF7}" type="slidenum">
              <a:rPr lang="en-US" altLang="x-none"/>
              <a:pPr/>
              <a:t>‹#›</a:t>
            </a:fld>
            <a:endParaRPr lang="en-US" altLang="x-none"/>
          </a:p>
        </p:txBody>
      </p:sp>
    </p:spTree>
    <p:extLst>
      <p:ext uri="{BB962C8B-B14F-4D97-AF65-F5344CB8AC3E}">
        <p14:creationId xmlns:p14="http://schemas.microsoft.com/office/powerpoint/2010/main" val="1647969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9325C15F-1C3F-A942-A06D-88AD46D4E0BE}" type="slidenum">
              <a:rPr lang="en-US" altLang="x-none"/>
              <a:pPr/>
              <a:t>‹#›</a:t>
            </a:fld>
            <a:endParaRPr lang="en-US" altLang="x-none"/>
          </a:p>
        </p:txBody>
      </p:sp>
    </p:spTree>
    <p:extLst>
      <p:ext uri="{BB962C8B-B14F-4D97-AF65-F5344CB8AC3E}">
        <p14:creationId xmlns:p14="http://schemas.microsoft.com/office/powerpoint/2010/main" val="1326639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AF0C8BE9-CFC3-CF4D-B9D3-BFEA1658E3FE}" type="slidenum">
              <a:rPr lang="en-US" altLang="x-none"/>
              <a:pPr/>
              <a:t>‹#›</a:t>
            </a:fld>
            <a:endParaRPr lang="en-US" altLang="x-none"/>
          </a:p>
        </p:txBody>
      </p:sp>
    </p:spTree>
    <p:extLst>
      <p:ext uri="{BB962C8B-B14F-4D97-AF65-F5344CB8AC3E}">
        <p14:creationId xmlns:p14="http://schemas.microsoft.com/office/powerpoint/2010/main" val="1661206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03A8C04E-9A2F-C346-9746-03D1ABA2FFE5}"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460935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F85CEB6F-9C89-1044-A970-E724A70D15BE}"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2116075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9E82D4D8-78B2-F84B-B5B1-1E856D713AFC}"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972744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C4E3E1F6-26A7-0448-8490-129FC3B3D90A}" type="slidenum">
              <a:rPr lang="en-US" altLang="x-none"/>
              <a:pPr/>
              <a:t>‹#›</a:t>
            </a:fld>
            <a:endParaRPr lang="en-US" altLang="x-none"/>
          </a:p>
        </p:txBody>
      </p:sp>
    </p:spTree>
    <p:extLst>
      <p:ext uri="{BB962C8B-B14F-4D97-AF65-F5344CB8AC3E}">
        <p14:creationId xmlns:p14="http://schemas.microsoft.com/office/powerpoint/2010/main" val="12800863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C1F803EC-53FC-C24F-8C0D-C3285015DCAB}"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69" r:id="rId1"/>
    <p:sldLayoutId id="2147484370" r:id="rId2"/>
    <p:sldLayoutId id="2147484371" r:id="rId3"/>
    <p:sldLayoutId id="2147484372" r:id="rId4"/>
    <p:sldLayoutId id="2147484367" r:id="rId5"/>
    <p:sldLayoutId id="2147484373" r:id="rId6"/>
    <p:sldLayoutId id="2147484374" r:id="rId7"/>
    <p:sldLayoutId id="2147484375" r:id="rId8"/>
    <p:sldLayoutId id="2147484376" r:id="rId9"/>
    <p:sldLayoutId id="2147484368" r:id="rId10"/>
    <p:sldLayoutId id="2147484377" r:id="rId11"/>
    <p:sldLayoutId id="2147484378"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image" Target="../media/image6.png"/><Relationship Id="rId5" Type="http://schemas.openxmlformats.org/officeDocument/2006/relationships/oleObject" Target="../embeddings/oleObject1.bin"/><Relationship Id="rId6"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2.bin"/><Relationship Id="rId5" Type="http://schemas.openxmlformats.org/officeDocument/2006/relationships/package" Target="../embeddings/Microsoft_Word_Document1.docx"/><Relationship Id="rId6" Type="http://schemas.openxmlformats.org/officeDocument/2006/relationships/image" Target="../media/image8.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3.bin"/><Relationship Id="rId5" Type="http://schemas.openxmlformats.org/officeDocument/2006/relationships/package" Target="../embeddings/Microsoft_Word_Document2.docx"/><Relationship Id="rId6" Type="http://schemas.openxmlformats.org/officeDocument/2006/relationships/image" Target="../media/image10.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embeddings/oleObject4.bin"/><Relationship Id="rId5" Type="http://schemas.openxmlformats.org/officeDocument/2006/relationships/package" Target="../embeddings/Microsoft_Word_Document3.docx"/><Relationship Id="rId6" Type="http://schemas.openxmlformats.org/officeDocument/2006/relationships/image" Target="../media/image11.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4" Type="http://schemas.openxmlformats.org/officeDocument/2006/relationships/oleObject" Target="../embeddings/oleObject5.bin"/><Relationship Id="rId5" Type="http://schemas.openxmlformats.org/officeDocument/2006/relationships/package" Target="../embeddings/Microsoft_Word_Document4.docx"/><Relationship Id="rId6" Type="http://schemas.openxmlformats.org/officeDocument/2006/relationships/image" Target="../media/image13.png"/><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oleObject" Target="../embeddings/oleObject6.bin"/><Relationship Id="rId5" Type="http://schemas.openxmlformats.org/officeDocument/2006/relationships/package" Target="../embeddings/Microsoft_Word_Document5.docx"/><Relationship Id="rId6" Type="http://schemas.openxmlformats.org/officeDocument/2006/relationships/image" Target="../media/image14.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5.emf"/></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4" Type="http://schemas.openxmlformats.org/officeDocument/2006/relationships/oleObject" Target="../embeddings/oleObject7.bin"/><Relationship Id="rId5" Type="http://schemas.openxmlformats.org/officeDocument/2006/relationships/oleObject" Target="../embeddings/Microsoft_Excel_97_-_2004_Worksheet1.xls"/><Relationship Id="rId6" Type="http://schemas.openxmlformats.org/officeDocument/2006/relationships/image" Target="../media/image17.png"/><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Optimal financing mix II: The cost of capital approach</a:t>
            </a:r>
            <a:endParaRPr lang="en-US" dirty="0"/>
          </a:p>
        </p:txBody>
      </p:sp>
      <p:sp>
        <p:nvSpPr>
          <p:cNvPr id="3074" name="Rectangle 3"/>
          <p:cNvSpPr>
            <a:spLocks noGrp="1" noChangeArrowheads="1"/>
          </p:cNvSpPr>
          <p:nvPr>
            <p:ph type="subTitle" idx="1"/>
          </p:nvPr>
        </p:nvSpPr>
        <p:spPr>
          <a:xfrm>
            <a:off x="2362200" y="4537075"/>
            <a:ext cx="6705600" cy="514350"/>
          </a:xfrm>
        </p:spPr>
        <p:txBody>
          <a:bodyPr>
            <a:normAutofit fontScale="85000" lnSpcReduction="10000"/>
          </a:bodyPr>
          <a:lstStyle/>
          <a:p>
            <a:pPr eaLnBrk="1" hangingPunct="1">
              <a:buFont typeface="Wingdings" charset="0"/>
              <a:buNone/>
              <a:defRPr/>
            </a:pPr>
            <a:r>
              <a:rPr lang="en-US" dirty="0" smtClean="0"/>
              <a:t>It is better to have a lower hurdle rate than a higher one.</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Cost of Capital Approach</a:t>
            </a:r>
          </a:p>
        </p:txBody>
      </p:sp>
      <p:sp>
        <p:nvSpPr>
          <p:cNvPr id="19458"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Value of a Firm = Present Value of Cash Flows to the Firm, discounted back at the cost of capital.</a:t>
            </a:r>
          </a:p>
          <a:p>
            <a:pPr eaLnBrk="1" hangingPunct="1"/>
            <a:r>
              <a:rPr lang="en-US" altLang="x-none">
                <a:ea typeface="ＭＳ Ｐゴシック" charset="-128"/>
              </a:rPr>
              <a:t>If the cash flows to the firm are held constant, and the cost of capital is minimized, the value of the firm will be maximized.</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Applying Cost of Capital Approach: The Textbook Example</a:t>
            </a:r>
          </a:p>
        </p:txBody>
      </p:sp>
      <p:pic>
        <p:nvPicPr>
          <p:cNvPr id="21506" name="Content Placeholder 9"/>
          <p:cNvPicPr>
            <a:picLocks noGrp="1" noChangeAspect="1"/>
          </p:cNvPicPr>
          <p:nvPr>
            <p:ph sz="quarter" idx="1"/>
          </p:nvPr>
        </p:nvPicPr>
        <p:blipFill>
          <a:blip r:embed="rId4">
            <a:extLst>
              <a:ext uri="{28A0092B-C50C-407E-A947-70E740481C1C}">
                <a14:useLocalDpi xmlns:a14="http://schemas.microsoft.com/office/drawing/2010/main" val="0"/>
              </a:ext>
            </a:extLst>
          </a:blip>
          <a:srcRect l="-4080" r="-4080"/>
          <a:stretch>
            <a:fillRect/>
          </a:stretch>
        </p:blipFill>
        <p:spPr>
          <a:xfrm>
            <a:off x="612775" y="1200150"/>
            <a:ext cx="7693025" cy="3181350"/>
          </a:xfrm>
        </p:spPr>
      </p:pic>
      <p:graphicFrame>
        <p:nvGraphicFramePr>
          <p:cNvPr id="21507" name="Object 2"/>
          <p:cNvGraphicFramePr>
            <a:graphicFrameLocks noChangeAspect="1"/>
          </p:cNvGraphicFramePr>
          <p:nvPr/>
        </p:nvGraphicFramePr>
        <p:xfrm>
          <a:off x="4800600" y="4552950"/>
          <a:ext cx="3759200" cy="304800"/>
        </p:xfrm>
        <a:graphic>
          <a:graphicData uri="http://schemas.openxmlformats.org/presentationml/2006/ole">
            <mc:AlternateContent xmlns:mc="http://schemas.openxmlformats.org/markup-compatibility/2006">
              <mc:Choice xmlns:v="urn:schemas-microsoft-com:vml" Requires="v">
                <p:oleObj spid="_x0000_s21510" name="Equation" r:id="rId5" imgW="3759200" imgH="406400" progId="Equation.3">
                  <p:embed/>
                </p:oleObj>
              </mc:Choice>
              <mc:Fallback>
                <p:oleObj name="Equation" r:id="rId5" imgW="3759200" imgH="406400"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0600" y="4552950"/>
                        <a:ext cx="3759200"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U-shaped Cost of Capital Graph…</a:t>
            </a:r>
          </a:p>
        </p:txBody>
      </p:sp>
      <p:pic>
        <p:nvPicPr>
          <p:cNvPr id="23554"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32281" r="-32281"/>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Current Cost of Capital: Disney</a:t>
            </a:r>
          </a:p>
        </p:txBody>
      </p:sp>
      <p:sp>
        <p:nvSpPr>
          <p:cNvPr id="329730"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dirty="0">
                <a:ea typeface="ＭＳ Ｐゴシック" charset="-128"/>
              </a:rPr>
              <a:t>The beta for Disney</a:t>
            </a:r>
            <a:r>
              <a:rPr lang="ja-JP" altLang="en-US" sz="2000" dirty="0">
                <a:ea typeface="ＭＳ Ｐゴシック" charset="-128"/>
              </a:rPr>
              <a:t>’</a:t>
            </a:r>
            <a:r>
              <a:rPr lang="en-US" altLang="ja-JP" sz="2000" dirty="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x-none" sz="2000" dirty="0">
                <a:ea typeface="ＭＳ Ｐゴシック" charset="-128"/>
              </a:rPr>
              <a:t>	Cost of Equity = 2.75% + 1.0013(5.76%) = 8.52% </a:t>
            </a:r>
          </a:p>
          <a:p>
            <a:pPr eaLnBrk="1" hangingPunct="1">
              <a:lnSpc>
                <a:spcPct val="80000"/>
              </a:lnSpc>
            </a:pPr>
            <a:r>
              <a:rPr lang="en-US" altLang="x-none" sz="2000" dirty="0">
                <a:ea typeface="ＭＳ Ｐゴシック" charset="-128"/>
              </a:rPr>
              <a:t>Disney</a:t>
            </a:r>
            <a:r>
              <a:rPr lang="ja-JP" altLang="en-US" sz="2000" dirty="0">
                <a:ea typeface="ＭＳ Ｐゴシック" charset="-128"/>
              </a:rPr>
              <a:t>’</a:t>
            </a:r>
            <a:r>
              <a:rPr lang="en-US" altLang="ja-JP" sz="2000" dirty="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x-none" sz="2000" dirty="0">
                <a:ea typeface="ＭＳ Ｐゴシック" charset="-128"/>
              </a:rPr>
              <a:t>	After-Tax Cost of Debt 	= 3.75% (1 – 0.361) = 2.40%</a:t>
            </a:r>
          </a:p>
          <a:p>
            <a:pPr eaLnBrk="1" hangingPunct="1">
              <a:lnSpc>
                <a:spcPct val="80000"/>
              </a:lnSpc>
            </a:pPr>
            <a:r>
              <a:rPr lang="en-US" altLang="x-none" sz="2000" dirty="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x-none" sz="2000" dirty="0">
                <a:ea typeface="ＭＳ Ｐゴシック" charset="-128"/>
              </a:rPr>
              <a:t>	Cost of capital = </a:t>
            </a:r>
          </a:p>
        </p:txBody>
      </p:sp>
      <p:graphicFrame>
        <p:nvGraphicFramePr>
          <p:cNvPr id="25603" name="Object 1"/>
          <p:cNvGraphicFramePr>
            <a:graphicFrameLocks noChangeAspect="1"/>
          </p:cNvGraphicFramePr>
          <p:nvPr>
            <p:extLst>
              <p:ext uri="{D42A27DB-BD31-4B8C-83A1-F6EECF244321}">
                <p14:modId xmlns:p14="http://schemas.microsoft.com/office/powerpoint/2010/main" val="1906044254"/>
              </p:ext>
            </p:extLst>
          </p:nvPr>
        </p:nvGraphicFramePr>
        <p:xfrm>
          <a:off x="2895600" y="4088342"/>
          <a:ext cx="5486400" cy="447675"/>
        </p:xfrm>
        <a:graphic>
          <a:graphicData uri="http://schemas.openxmlformats.org/presentationml/2006/ole">
            <mc:AlternateContent xmlns:mc="http://schemas.openxmlformats.org/markup-compatibility/2006">
              <mc:Choice xmlns:v="urn:schemas-microsoft-com:vml" Requires="v">
                <p:oleObj spid="_x0000_s25606" name="Document" r:id="rId5" imgW="5486198" imgH="596878" progId="Word.Document.12">
                  <p:embed/>
                </p:oleObj>
              </mc:Choice>
              <mc:Fallback>
                <p:oleObj name="Document" r:id="rId5" imgW="5486198" imgH="596878"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5600" y="4088342"/>
                        <a:ext cx="54864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Mechanics of Cost of Capital Estimation</a:t>
            </a:r>
          </a:p>
        </p:txBody>
      </p:sp>
      <p:sp>
        <p:nvSpPr>
          <p:cNvPr id="331778" name="Rectangle 3"/>
          <p:cNvSpPr>
            <a:spLocks noGrp="1" noChangeArrowheads="1"/>
          </p:cNvSpPr>
          <p:nvPr>
            <p:ph sz="quarter" idx="1"/>
          </p:nvPr>
        </p:nvSpPr>
        <p:spPr>
          <a:xfrm>
            <a:off x="612775" y="1200150"/>
            <a:ext cx="8153400" cy="3371850"/>
          </a:xfrm>
        </p:spPr>
        <p:txBody>
          <a:bodyPr>
            <a:normAutofit fontScale="77500" lnSpcReduction="20000"/>
          </a:bodyPr>
          <a:lstStyle/>
          <a:p>
            <a:pPr marL="0" indent="0" eaLnBrk="1" hangingPunct="1">
              <a:buFont typeface="Wingdings" charset="0"/>
              <a:buNone/>
              <a:defRPr/>
            </a:pPr>
            <a:r>
              <a:rPr lang="en-US" dirty="0" smtClean="0"/>
              <a:t>1. Estimate the Cost of Equity at different levels of debt: </a:t>
            </a:r>
          </a:p>
          <a:p>
            <a:pPr lvl="1" eaLnBrk="1" hangingPunct="1">
              <a:buFont typeface="Wingdings 2" charset="0"/>
              <a:buChar char=""/>
              <a:defRPr/>
            </a:pPr>
            <a:r>
              <a:rPr lang="en-US" dirty="0" smtClean="0"/>
              <a:t>Equity will become riskier -&gt; Beta will increase -&gt; Cost of Equity will increase.</a:t>
            </a:r>
          </a:p>
          <a:p>
            <a:pPr lvl="1" eaLnBrk="1" hangingPunct="1">
              <a:buFont typeface="Wingdings 2" charset="0"/>
              <a:buChar char=""/>
              <a:defRPr/>
            </a:pPr>
            <a:r>
              <a:rPr lang="en-US" dirty="0" smtClean="0"/>
              <a:t>Estimation will use levered beta calculation</a:t>
            </a:r>
          </a:p>
          <a:p>
            <a:pPr marL="0" indent="0" eaLnBrk="1" hangingPunct="1">
              <a:buFont typeface="Wingdings" charset="0"/>
              <a:buNone/>
              <a:defRPr/>
            </a:pPr>
            <a:r>
              <a:rPr lang="en-US" dirty="0" smtClean="0"/>
              <a:t>2. Estimate the Cost of Debt at different levels of debt: </a:t>
            </a:r>
          </a:p>
          <a:p>
            <a:pPr lvl="1" eaLnBrk="1" hangingPunct="1">
              <a:buFont typeface="Wingdings 2" charset="0"/>
              <a:buChar char=""/>
              <a:defRPr/>
            </a:pPr>
            <a:r>
              <a:rPr lang="en-US" dirty="0" smtClean="0"/>
              <a:t>Default risk will go up and bond ratings will go down as debt goes up -&gt; Cost of Debt will increase.</a:t>
            </a:r>
          </a:p>
          <a:p>
            <a:pPr lvl="1" eaLnBrk="1" hangingPunct="1">
              <a:buFont typeface="Wingdings 2" charset="0"/>
              <a:buChar char=""/>
              <a:defRPr/>
            </a:pPr>
            <a:r>
              <a:rPr lang="en-US" dirty="0" smtClean="0"/>
              <a:t>To estimating bond ratings, we will use the interest coverage ratio (EBIT/Interest expense)</a:t>
            </a:r>
          </a:p>
          <a:p>
            <a:pPr marL="0" indent="0" eaLnBrk="1" hangingPunct="1">
              <a:buFont typeface="Wingdings" charset="0"/>
              <a:buNone/>
              <a:defRPr/>
            </a:pPr>
            <a:r>
              <a:rPr lang="en-US" dirty="0" smtClean="0"/>
              <a:t>3. Estimate the Cost of Capital at different levels of debt</a:t>
            </a:r>
          </a:p>
          <a:p>
            <a:pPr marL="0" indent="0" eaLnBrk="1" hangingPunct="1">
              <a:buFont typeface="Wingdings" charset="0"/>
              <a:buNone/>
              <a:defRPr/>
            </a:pPr>
            <a:r>
              <a:rPr lang="en-US" dirty="0" smtClean="0"/>
              <a:t>4. Calculate the effect on Firm Value and Stock Price.</a:t>
            </a:r>
            <a:endParaRPr 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612775" y="171450"/>
            <a:ext cx="8153400" cy="742950"/>
          </a:xfrm>
        </p:spPr>
        <p:txBody>
          <a:bodyPr>
            <a:normAutofit fontScale="90000"/>
          </a:bodyPr>
          <a:lstStyle/>
          <a:p>
            <a:pPr eaLnBrk="1" hangingPunct="1">
              <a:defRPr/>
            </a:pPr>
            <a:r>
              <a:rPr lang="en-US" dirty="0"/>
              <a:t>Laying the groundwork:</a:t>
            </a:r>
            <a:br>
              <a:rPr lang="en-US" dirty="0"/>
            </a:br>
            <a:r>
              <a:rPr lang="en-US" dirty="0"/>
              <a:t>1. Estimate the unlevered beta for the firm</a:t>
            </a:r>
          </a:p>
        </p:txBody>
      </p:sp>
      <p:sp>
        <p:nvSpPr>
          <p:cNvPr id="29698" name="Content Placeholder 2"/>
          <p:cNvSpPr>
            <a:spLocks noGrp="1"/>
          </p:cNvSpPr>
          <p:nvPr>
            <p:ph sz="quarter" idx="1"/>
          </p:nvPr>
        </p:nvSpPr>
        <p:spPr>
          <a:xfrm>
            <a:off x="612775" y="1200150"/>
            <a:ext cx="8153400" cy="3371850"/>
          </a:xfrm>
        </p:spPr>
        <p:txBody>
          <a:bodyPr/>
          <a:lstStyle/>
          <a:p>
            <a:pPr eaLnBrk="1" hangingPunct="1"/>
            <a:r>
              <a:rPr lang="en-US" altLang="x-none" sz="1800">
                <a:ea typeface="ＭＳ Ｐゴシック" charset="-128"/>
              </a:rPr>
              <a:t>One approach is to use the regression beta (1.25) and then unlever, using the average debt to equity ratio (19.44%) during the period of the.</a:t>
            </a:r>
          </a:p>
          <a:p>
            <a:pPr marL="0" lvl="1" indent="0" eaLnBrk="1" hangingPunct="1">
              <a:spcBef>
                <a:spcPts val="700"/>
              </a:spcBef>
              <a:buClr>
                <a:schemeClr val="accent2"/>
              </a:buClr>
              <a:buSzPct val="60000"/>
              <a:buFont typeface="Wingdings 2" charset="2"/>
              <a:buNone/>
            </a:pPr>
            <a:r>
              <a:rPr lang="en-US" altLang="x-none" sz="1800">
                <a:ea typeface="ＭＳ Ｐゴシック" charset="-128"/>
              </a:rPr>
              <a:t>	Unlevered beta = = 1.25 / (1 + (1 - 0.361)(0.1944))= 1.1119</a:t>
            </a:r>
          </a:p>
          <a:p>
            <a:pPr eaLnBrk="1" hangingPunct="1"/>
            <a:r>
              <a:rPr lang="en-US" altLang="x-none" sz="1800">
                <a:ea typeface="ＭＳ Ｐゴシック" charset="-128"/>
              </a:rPr>
              <a:t>Alternatively, we can back to the source and estimate it from the betas of the businesses.</a:t>
            </a:r>
          </a:p>
          <a:p>
            <a:pPr eaLnBrk="1" hangingPunct="1"/>
            <a:endParaRPr lang="en-US" altLang="x-none" sz="1800">
              <a:ea typeface="ＭＳ Ｐゴシック" charset="-128"/>
            </a:endParaRPr>
          </a:p>
        </p:txBody>
      </p:sp>
      <p:graphicFrame>
        <p:nvGraphicFramePr>
          <p:cNvPr id="7" name="Content Placeholder 6"/>
          <p:cNvGraphicFramePr>
            <a:graphicFrameLocks noGrp="1"/>
          </p:cNvGraphicFramePr>
          <p:nvPr/>
        </p:nvGraphicFramePr>
        <p:xfrm>
          <a:off x="609600" y="2857500"/>
          <a:ext cx="8001000" cy="1771652"/>
        </p:xfrm>
        <a:graphic>
          <a:graphicData uri="http://schemas.openxmlformats.org/drawingml/2006/table">
            <a:tbl>
              <a:tblPr/>
              <a:tblGrid>
                <a:gridCol w="1447800"/>
                <a:gridCol w="1017588"/>
                <a:gridCol w="915987"/>
                <a:gridCol w="914400"/>
                <a:gridCol w="915988"/>
                <a:gridCol w="915987"/>
                <a:gridCol w="957263"/>
                <a:gridCol w="915987"/>
              </a:tblGrid>
              <a:tr h="400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Business</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Revenues</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EV/Sales</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Value of Business</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Unlevered beta</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Value</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Proportion</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Media Networks</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$20,356</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3.27</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$66,580</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49.27%</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1.03</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$66,579.81</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49.27%</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Parks &amp; Resorts</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$14,087</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3.24</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$45,683</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33.81%</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0.70</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$45,682.80</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33.81%</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0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$5,979</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3.05</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$18,234</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13.49%</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1.10</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$18,234.27</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13.49%</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Consumer Products</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$3,555</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0.83</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$2,952</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2.18%</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0.68</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$2,951.50</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2.18%</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27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Interactive</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$1,064</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1.58</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$1,684</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1.25%</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1.22</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$1,683.72</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1.25%</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43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000000"/>
                          </a:solidFill>
                          <a:effectLst/>
                          <a:latin typeface="Calibri" charset="0"/>
                          <a:ea typeface="ＭＳ Ｐゴシック" charset="-128"/>
                        </a:rPr>
                        <a:t>Disney Operations</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000000"/>
                          </a:solidFill>
                          <a:effectLst/>
                          <a:latin typeface="Calibri" charset="0"/>
                          <a:ea typeface="ＭＳ Ｐゴシック" charset="-128"/>
                        </a:rPr>
                        <a:t>$45,041</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x-none" altLang="x-none" sz="1100" b="1" i="0" u="none" strike="noStrike" cap="none" normalizeH="0" baseline="0">
                        <a:ln>
                          <a:noFill/>
                        </a:ln>
                        <a:solidFill>
                          <a:srgbClr val="000000"/>
                        </a:solidFill>
                        <a:effectLst/>
                        <a:latin typeface="Calibri" charset="0"/>
                        <a:ea typeface="ＭＳ Ｐゴシック" charset="-128"/>
                      </a:endParaRP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000000"/>
                          </a:solidFill>
                          <a:effectLst/>
                          <a:latin typeface="Calibri" charset="0"/>
                          <a:ea typeface="ＭＳ Ｐゴシック" charset="-128"/>
                        </a:rPr>
                        <a:t>$135,132</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000000"/>
                          </a:solidFill>
                          <a:effectLst/>
                          <a:latin typeface="Calibri" charset="0"/>
                          <a:ea typeface="ＭＳ Ｐゴシック" charset="-128"/>
                        </a:rPr>
                        <a:t>100.00%</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000000"/>
                          </a:solidFill>
                          <a:effectLst/>
                          <a:latin typeface="Calibri" charset="0"/>
                          <a:ea typeface="ＭＳ Ｐゴシック" charset="-128"/>
                        </a:rPr>
                        <a:t>0.9239</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000000"/>
                          </a:solidFill>
                          <a:effectLst/>
                          <a:latin typeface="Calibri" charset="0"/>
                          <a:ea typeface="ＭＳ Ｐゴシック" charset="-128"/>
                        </a:rPr>
                        <a:t>$135,132.11</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000000"/>
                          </a:solidFill>
                          <a:effectLst/>
                          <a:latin typeface="Calibri" charset="0"/>
                          <a:ea typeface="ＭＳ Ｐゴシック" charset="-128"/>
                        </a:rPr>
                        <a:t>100.00%</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2. Get Disney</a:t>
            </a:r>
            <a:r>
              <a:rPr lang="ja-JP" altLang="en-US">
                <a:ea typeface="ＭＳ Ｐゴシック" charset="-128"/>
              </a:rPr>
              <a:t>’</a:t>
            </a:r>
            <a:r>
              <a:rPr lang="en-US" altLang="ja-JP">
                <a:ea typeface="ＭＳ Ｐゴシック" charset="-128"/>
              </a:rPr>
              <a:t>s current financials…</a:t>
            </a:r>
            <a:endParaRPr lang="en-US" altLang="x-none">
              <a:ea typeface="ＭＳ Ｐゴシック" charset="-128"/>
            </a:endParaRPr>
          </a:p>
        </p:txBody>
      </p:sp>
      <p:pic>
        <p:nvPicPr>
          <p:cNvPr id="3174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3258" b="-3258"/>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I. Cost of Equity</a:t>
            </a:r>
          </a:p>
        </p:txBody>
      </p:sp>
      <p:graphicFrame>
        <p:nvGraphicFramePr>
          <p:cNvPr id="33794" name="Content Placeholder 8"/>
          <p:cNvGraphicFramePr>
            <a:graphicFrameLocks noGrp="1" noChangeAspect="1"/>
          </p:cNvGraphicFramePr>
          <p:nvPr>
            <p:ph sz="quarter" idx="1"/>
          </p:nvPr>
        </p:nvGraphicFramePr>
        <p:xfrm>
          <a:off x="1323975" y="1371600"/>
          <a:ext cx="6115050" cy="2974975"/>
        </p:xfrm>
        <a:graphic>
          <a:graphicData uri="http://schemas.openxmlformats.org/presentationml/2006/ole">
            <mc:AlternateContent xmlns:mc="http://schemas.openxmlformats.org/markup-compatibility/2006">
              <mc:Choice xmlns:v="urn:schemas-microsoft-com:vml" Requires="v">
                <p:oleObj spid="_x0000_s33798" name="Document" r:id="rId5" imgW="5638592" imgH="2743099" progId="Word.Document.12">
                  <p:embed/>
                </p:oleObj>
              </mc:Choice>
              <mc:Fallback>
                <p:oleObj name="Document" r:id="rId5" imgW="5638592" imgH="2743099" progId="Word.Document.12">
                  <p:embed/>
                  <p:pic>
                    <p:nvPicPr>
                      <p:cNvPr id="0" name="Content Placeholder 8"/>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23975" y="1371600"/>
                        <a:ext cx="6115050" cy="297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3795" name="TextBox 1"/>
          <p:cNvSpPr txBox="1">
            <a:spLocks noChangeArrowheads="1"/>
          </p:cNvSpPr>
          <p:nvPr/>
        </p:nvSpPr>
        <p:spPr bwMode="auto">
          <a:xfrm>
            <a:off x="2590800" y="4400550"/>
            <a:ext cx="4114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Levered Beta = 0.9239 (1 + (1- .361) (D/E))</a:t>
            </a:r>
          </a:p>
          <a:p>
            <a:r>
              <a:rPr lang="en-US" altLang="x-none" sz="1600"/>
              <a:t>Cost of equity = 2.75% + Levered beta * 5.76%</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Cost of Debt</a:t>
            </a:r>
          </a:p>
        </p:txBody>
      </p:sp>
      <p:sp>
        <p:nvSpPr>
          <p:cNvPr id="339970" name="Rectangle 3"/>
          <p:cNvSpPr>
            <a:spLocks noGrp="1" noChangeArrowheads="1"/>
          </p:cNvSpPr>
          <p:nvPr>
            <p:ph sz="quarter" idx="1"/>
          </p:nvPr>
        </p:nvSpPr>
        <p:spPr>
          <a:xfrm>
            <a:off x="612775" y="1200150"/>
            <a:ext cx="8153400" cy="3371850"/>
          </a:xfrm>
        </p:spPr>
        <p:txBody>
          <a:bodyPr>
            <a:normAutofit fontScale="47500" lnSpcReduction="20000"/>
          </a:bodyPr>
          <a:lstStyle/>
          <a:p>
            <a:pPr marL="0" indent="0" eaLnBrk="1" hangingPunct="1">
              <a:buFont typeface="Wingdings" charset="0"/>
              <a:buNone/>
              <a:defRPr/>
            </a:pPr>
            <a:r>
              <a:rPr lang="en-US" dirty="0" smtClean="0"/>
              <a:t>Start with the market value of the firm = </a:t>
            </a:r>
            <a:r>
              <a:rPr lang="en-US" dirty="0"/>
              <a:t>= 121,878 + $15,961 = $137,839 million </a:t>
            </a:r>
            <a:endParaRPr lang="en-US" dirty="0" smtClean="0"/>
          </a:p>
          <a:p>
            <a:pPr marL="0" indent="0" eaLnBrk="1" hangingPunct="1">
              <a:buFont typeface="Wingdings" charset="0"/>
              <a:buNone/>
              <a:defRPr/>
            </a:pPr>
            <a:r>
              <a:rPr lang="en-US" dirty="0" smtClean="0"/>
              <a:t>D/(D+E)		0.00%	10.00%	Debt to capital</a:t>
            </a:r>
          </a:p>
          <a:p>
            <a:pPr marL="0" indent="0" eaLnBrk="1" hangingPunct="1">
              <a:buFont typeface="Wingdings" charset="0"/>
              <a:buNone/>
              <a:defRPr/>
            </a:pPr>
            <a:r>
              <a:rPr lang="en-US" dirty="0" smtClean="0"/>
              <a:t>D/E		0.00%	11.11%	D/E = 10/90 = .1111</a:t>
            </a:r>
          </a:p>
          <a:p>
            <a:pPr marL="0" indent="0" eaLnBrk="1" hangingPunct="1">
              <a:buFont typeface="Wingdings" charset="0"/>
              <a:buNone/>
              <a:defRPr/>
            </a:pPr>
            <a:r>
              <a:rPr lang="en-US" dirty="0" smtClean="0"/>
              <a:t>$ Debt		$0 	$13,784 	10% of $137,839</a:t>
            </a:r>
          </a:p>
          <a:p>
            <a:pPr marL="0" indent="0" eaLnBrk="1" hangingPunct="1">
              <a:buFont typeface="Wingdings" charset="0"/>
              <a:buNone/>
              <a:defRPr/>
            </a:pPr>
            <a:r>
              <a:rPr lang="en-US" dirty="0" smtClean="0"/>
              <a:t> 	 	 </a:t>
            </a:r>
          </a:p>
          <a:p>
            <a:pPr marL="0" indent="0" eaLnBrk="1" hangingPunct="1">
              <a:buFont typeface="Wingdings" charset="0"/>
              <a:buNone/>
              <a:defRPr/>
            </a:pPr>
            <a:r>
              <a:rPr lang="en-US" dirty="0" smtClean="0"/>
              <a:t>EBITDA		$12,517	$12,517 	Same as 0% debt</a:t>
            </a:r>
          </a:p>
          <a:p>
            <a:pPr marL="0" indent="0" eaLnBrk="1" hangingPunct="1">
              <a:buFont typeface="Wingdings" charset="0"/>
              <a:buNone/>
              <a:defRPr/>
            </a:pPr>
            <a:r>
              <a:rPr lang="en-US" dirty="0" smtClean="0"/>
              <a:t>Depreciation	$</a:t>
            </a:r>
            <a:r>
              <a:rPr lang="en-US" dirty="0"/>
              <a:t> </a:t>
            </a:r>
            <a:r>
              <a:rPr lang="en-US" dirty="0" smtClean="0"/>
              <a:t> 2,485	$</a:t>
            </a:r>
            <a:r>
              <a:rPr lang="en-US" dirty="0"/>
              <a:t> </a:t>
            </a:r>
            <a:r>
              <a:rPr lang="en-US" dirty="0" smtClean="0"/>
              <a:t> 2,485 	Same as 0% debt</a:t>
            </a:r>
          </a:p>
          <a:p>
            <a:pPr marL="0" indent="0" eaLnBrk="1" hangingPunct="1">
              <a:buFont typeface="Wingdings" charset="0"/>
              <a:buNone/>
              <a:defRPr/>
            </a:pPr>
            <a:r>
              <a:rPr lang="en-US" dirty="0" smtClean="0"/>
              <a:t>EBIT		$10,032	$10,032 	Same as 0% debt</a:t>
            </a:r>
          </a:p>
          <a:p>
            <a:pPr marL="0" indent="0" eaLnBrk="1" hangingPunct="1">
              <a:buFont typeface="Wingdings" charset="0"/>
              <a:buNone/>
              <a:defRPr/>
            </a:pPr>
            <a:r>
              <a:rPr lang="en-US" dirty="0" smtClean="0"/>
              <a:t>Interest		$0 	$434 	Pre-tax cost of debt * $ Debt</a:t>
            </a:r>
          </a:p>
          <a:p>
            <a:pPr marL="0" indent="0" eaLnBrk="1" hangingPunct="1">
              <a:buFont typeface="Wingdings" charset="0"/>
              <a:buNone/>
              <a:defRPr/>
            </a:pPr>
            <a:r>
              <a:rPr lang="en-US" dirty="0" smtClean="0"/>
              <a:t> 	 	 </a:t>
            </a:r>
          </a:p>
          <a:p>
            <a:pPr marL="0" indent="0" eaLnBrk="1" hangingPunct="1">
              <a:buFont typeface="Wingdings" charset="0"/>
              <a:buNone/>
              <a:defRPr/>
            </a:pPr>
            <a:r>
              <a:rPr lang="en-US" dirty="0" smtClean="0"/>
              <a:t>Pre-tax Int. </a:t>
            </a:r>
            <a:r>
              <a:rPr lang="en-US" dirty="0" err="1" smtClean="0"/>
              <a:t>cov</a:t>
            </a:r>
            <a:r>
              <a:rPr lang="en-US" dirty="0" smtClean="0"/>
              <a:t>	∞	23.10	EBIT/ Interest Expenses</a:t>
            </a:r>
          </a:p>
          <a:p>
            <a:pPr marL="0" indent="0" eaLnBrk="1" hangingPunct="1">
              <a:buFont typeface="Wingdings" charset="0"/>
              <a:buNone/>
              <a:defRPr/>
            </a:pPr>
            <a:r>
              <a:rPr lang="en-US" dirty="0" smtClean="0"/>
              <a:t>Likely Rating	AAA	AAA	From Ratings table</a:t>
            </a:r>
          </a:p>
          <a:p>
            <a:pPr marL="0" indent="0" eaLnBrk="1" hangingPunct="1">
              <a:buFont typeface="Wingdings" charset="0"/>
              <a:buNone/>
              <a:defRPr/>
            </a:pPr>
            <a:r>
              <a:rPr lang="en-US" dirty="0" smtClean="0"/>
              <a:t>Pre-tax cost of debt	</a:t>
            </a:r>
            <a:r>
              <a:rPr lang="en-US" dirty="0"/>
              <a:t> </a:t>
            </a:r>
            <a:r>
              <a:rPr lang="en-US" dirty="0" smtClean="0"/>
              <a:t>3.15%	3.15%	Riskless Rate + Spread</a:t>
            </a:r>
            <a:endParaRPr lang="en-US"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Ratings Table</a:t>
            </a:r>
          </a:p>
        </p:txBody>
      </p:sp>
      <p:graphicFrame>
        <p:nvGraphicFramePr>
          <p:cNvPr id="3" name="Content Placeholder 2"/>
          <p:cNvGraphicFramePr>
            <a:graphicFrameLocks noGrp="1"/>
          </p:cNvGraphicFramePr>
          <p:nvPr>
            <p:ph sz="quarter" idx="1"/>
          </p:nvPr>
        </p:nvGraphicFramePr>
        <p:xfrm>
          <a:off x="1066800" y="1314450"/>
          <a:ext cx="5259388" cy="3078544"/>
        </p:xfrm>
        <a:graphic>
          <a:graphicData uri="http://schemas.openxmlformats.org/drawingml/2006/table">
            <a:tbl>
              <a:tblPr/>
              <a:tblGrid>
                <a:gridCol w="2200275"/>
                <a:gridCol w="1030288"/>
                <a:gridCol w="893762"/>
                <a:gridCol w="1135063"/>
              </a:tblGrid>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1" u="none" strike="noStrike" cap="none" normalizeH="0" baseline="0">
                          <a:ln>
                            <a:noFill/>
                          </a:ln>
                          <a:solidFill>
                            <a:srgbClr val="000000"/>
                          </a:solidFill>
                          <a:effectLst/>
                          <a:latin typeface="Times" charset="0"/>
                          <a:ea typeface="ＭＳ Ｐゴシック" charset="-128"/>
                        </a:rPr>
                        <a:t>Interest coverage ratio is</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1" u="none" strike="noStrike" cap="none" normalizeH="0" baseline="0">
                          <a:ln>
                            <a:noFill/>
                          </a:ln>
                          <a:solidFill>
                            <a:srgbClr val="000000"/>
                          </a:solidFill>
                          <a:effectLst/>
                          <a:latin typeface="Times" charset="0"/>
                          <a:ea typeface="ＭＳ Ｐゴシック" charset="-128"/>
                        </a:rPr>
                        <a:t>Rating is</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1" u="none" strike="noStrike" cap="none" normalizeH="0" baseline="0">
                          <a:ln>
                            <a:noFill/>
                          </a:ln>
                          <a:solidFill>
                            <a:srgbClr val="000000"/>
                          </a:solidFill>
                          <a:effectLst/>
                          <a:latin typeface="Times" charset="0"/>
                          <a:ea typeface="ＭＳ Ｐゴシック" charset="-128"/>
                        </a:rPr>
                        <a:t>Spread is</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1" u="none" strike="noStrike" cap="none" normalizeH="0" baseline="0">
                          <a:ln>
                            <a:noFill/>
                          </a:ln>
                          <a:solidFill>
                            <a:srgbClr val="000000"/>
                          </a:solidFill>
                          <a:effectLst/>
                          <a:latin typeface="Times" charset="0"/>
                          <a:ea typeface="ＭＳ Ｐゴシック" charset="-128"/>
                        </a:rPr>
                        <a:t>Interest rate</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&gt; 8.50</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Aaa/AAA</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0.40%</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3.15%</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6.5 – 8.5</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Aa2/AA</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0.70%</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3.45%</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5.5 – 6.5</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A1/A+</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0.85%</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3.60%</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4.25 – 5.5</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A2/A</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1.00%</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3.75%</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3 – 4.25</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A3/A-</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1.30%</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4.05%</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2.5 -3</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Baa2/BBB</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2.00%</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4.75%</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2.25 –2.5</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Ba1/BB+</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3.00%</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5.75%</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2 – 2.25</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Ba2/BB</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4.00%</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6.75%</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1.75 -2</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B1/B+</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5.50%</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8.25%</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1.5 – 1.75</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B2/B</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6.50%</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9.25%</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1.25 -1.5</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B3/B-</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7.25%</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10.00%</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0.8 -1.25</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Lucida Grande" charset="0"/>
                          <a:ea typeface="ＭＳ Ｐゴシック" charset="-128"/>
                        </a:rPr>
                        <a:t>Caa/CCC</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8.75%</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11.50%</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0.65 – 0.8</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Ca2/CC</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9.50%</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12.25%</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0.2 – 0.65</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Lucida Grande" charset="0"/>
                          <a:ea typeface="ＭＳ Ｐゴシック" charset="-128"/>
                        </a:rPr>
                        <a:t>C2/C</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10.50%</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13.25%</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&lt;0.2</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D2/D</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12.00%</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14.75%</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7977" name="TextBox 5"/>
          <p:cNvSpPr txBox="1">
            <a:spLocks noChangeArrowheads="1"/>
          </p:cNvSpPr>
          <p:nvPr/>
        </p:nvSpPr>
        <p:spPr bwMode="auto">
          <a:xfrm>
            <a:off x="7162800" y="2343150"/>
            <a:ext cx="1981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T.Bond rate =2.75%</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 Test: Can you do the 30% level?</a:t>
            </a:r>
          </a:p>
        </p:txBody>
      </p:sp>
      <p:graphicFrame>
        <p:nvGraphicFramePr>
          <p:cNvPr id="39938" name="Content Placeholder 8"/>
          <p:cNvGraphicFramePr>
            <a:graphicFrameLocks noGrp="1" noChangeAspect="1"/>
          </p:cNvGraphicFramePr>
          <p:nvPr>
            <p:ph sz="quarter" idx="1"/>
          </p:nvPr>
        </p:nvGraphicFramePr>
        <p:xfrm>
          <a:off x="1933575" y="1597025"/>
          <a:ext cx="5511800" cy="2578100"/>
        </p:xfrm>
        <a:graphic>
          <a:graphicData uri="http://schemas.openxmlformats.org/presentationml/2006/ole">
            <mc:AlternateContent xmlns:mc="http://schemas.openxmlformats.org/markup-compatibility/2006">
              <mc:Choice xmlns:v="urn:schemas-microsoft-com:vml" Requires="v">
                <p:oleObj spid="_x0000_s39941" name="Document" r:id="rId5" imgW="5511800" imgH="2578100" progId="Word.Document.12">
                  <p:embed/>
                </p:oleObj>
              </mc:Choice>
              <mc:Fallback>
                <p:oleObj name="Document" r:id="rId5" imgW="5511800" imgH="2578100" progId="Word.Document.12">
                  <p:embed/>
                  <p:pic>
                    <p:nvPicPr>
                      <p:cNvPr id="0" name="Content Placeholder 8"/>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33575" y="1597025"/>
                        <a:ext cx="5511800" cy="257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Bond Ratings, Cost of Debt and Debt Ratios</a:t>
            </a:r>
          </a:p>
        </p:txBody>
      </p:sp>
      <p:graphicFrame>
        <p:nvGraphicFramePr>
          <p:cNvPr id="41986" name="Content Placeholder 6"/>
          <p:cNvGraphicFramePr>
            <a:graphicFrameLocks noGrp="1" noChangeAspect="1"/>
          </p:cNvGraphicFramePr>
          <p:nvPr>
            <p:ph sz="quarter" idx="1"/>
          </p:nvPr>
        </p:nvGraphicFramePr>
        <p:xfrm>
          <a:off x="1677988" y="1543050"/>
          <a:ext cx="5851525" cy="2628900"/>
        </p:xfrm>
        <a:graphic>
          <a:graphicData uri="http://schemas.openxmlformats.org/presentationml/2006/ole">
            <mc:AlternateContent xmlns:mc="http://schemas.openxmlformats.org/markup-compatibility/2006">
              <mc:Choice xmlns:v="urn:schemas-microsoft-com:vml" Requires="v">
                <p:oleObj spid="_x0000_s41989" name="Document" r:id="rId5" imgW="5625893" imgH="2527207" progId="Word.Document.12">
                  <p:embed/>
                </p:oleObj>
              </mc:Choice>
              <mc:Fallback>
                <p:oleObj name="Document" r:id="rId5" imgW="5625893" imgH="2527207"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7988" y="1543050"/>
                        <a:ext cx="5851525"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Stated versus Effective Tax Rates</a:t>
            </a:r>
          </a:p>
        </p:txBody>
      </p:sp>
      <p:sp>
        <p:nvSpPr>
          <p:cNvPr id="348162"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a:ea typeface="ＭＳ Ｐゴシック" charset="-128"/>
              </a:rPr>
              <a:t>You need taxable income for interest to provide a tax savings. Note that the EBIT at Disney is $10,032 million. As long as interest expenses are less than $10,032 million, interest expenses remain fully tax-deductible and earn the 36.1% tax benefit.  At an 60% debt ratio, the interest expenses are $9,511 million and the tax benefit is therefore 36.1% of this amount. </a:t>
            </a:r>
          </a:p>
          <a:p>
            <a:pPr eaLnBrk="1" hangingPunct="1">
              <a:lnSpc>
                <a:spcPct val="80000"/>
              </a:lnSpc>
            </a:pPr>
            <a:r>
              <a:rPr lang="en-US" altLang="x-none" sz="2000">
                <a:ea typeface="ＭＳ Ｐゴシック" charset="-128"/>
              </a:rPr>
              <a:t>At a 70% debt ratio, however, the interest expenses balloon to $11,096 million, which is greater than the EBIT of $10,032 million. We consider the tax benefit on the interest expenses up to this amount:</a:t>
            </a:r>
          </a:p>
          <a:p>
            <a:pPr lvl="1" eaLnBrk="1" hangingPunct="1">
              <a:lnSpc>
                <a:spcPct val="80000"/>
              </a:lnSpc>
            </a:pPr>
            <a:r>
              <a:rPr lang="en-US" altLang="x-none" sz="1700">
                <a:ea typeface="ＭＳ Ｐゴシック" charset="-128"/>
              </a:rPr>
              <a:t>Maximum Tax Benefit = EBIT * Marginal Tax Rate = $10,032 million * 0.361 = $ 3,622 million</a:t>
            </a:r>
          </a:p>
          <a:p>
            <a:pPr lvl="1" eaLnBrk="1" hangingPunct="1">
              <a:lnSpc>
                <a:spcPct val="80000"/>
              </a:lnSpc>
            </a:pPr>
            <a:r>
              <a:rPr lang="en-US" altLang="x-none" sz="1700">
                <a:ea typeface="ＭＳ Ｐゴシック" charset="-128"/>
              </a:rPr>
              <a:t>Adjusted Marginal Tax Rate = Maximum Tax Benefit/Interest Expenses = $3,622/$11,096 = 32.64% </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Disney</a:t>
            </a:r>
            <a:r>
              <a:rPr lang="ja-JP" altLang="en-US">
                <a:ea typeface="ＭＳ Ｐゴシック" charset="-128"/>
              </a:rPr>
              <a:t>’</a:t>
            </a:r>
            <a:r>
              <a:rPr lang="en-US" altLang="ja-JP">
                <a:ea typeface="ＭＳ Ｐゴシック" charset="-128"/>
              </a:rPr>
              <a:t>s cost of capital schedule…</a:t>
            </a:r>
            <a:endParaRPr lang="en-US" altLang="x-none">
              <a:ea typeface="ＭＳ Ｐゴシック" charset="-128"/>
            </a:endParaRPr>
          </a:p>
        </p:txBody>
      </p:sp>
      <p:graphicFrame>
        <p:nvGraphicFramePr>
          <p:cNvPr id="46082" name="Content Placeholder 10"/>
          <p:cNvGraphicFramePr>
            <a:graphicFrameLocks noGrp="1" noChangeAspect="1"/>
          </p:cNvGraphicFramePr>
          <p:nvPr>
            <p:ph sz="quarter" idx="1"/>
          </p:nvPr>
        </p:nvGraphicFramePr>
        <p:xfrm>
          <a:off x="1876425" y="1698625"/>
          <a:ext cx="5626100" cy="2374900"/>
        </p:xfrm>
        <a:graphic>
          <a:graphicData uri="http://schemas.openxmlformats.org/presentationml/2006/ole">
            <mc:AlternateContent xmlns:mc="http://schemas.openxmlformats.org/markup-compatibility/2006">
              <mc:Choice xmlns:v="urn:schemas-microsoft-com:vml" Requires="v">
                <p:oleObj spid="_x0000_s46085" name="Document" r:id="rId5" imgW="5625893" imgH="2374813" progId="Word.Document.12">
                  <p:embed/>
                </p:oleObj>
              </mc:Choice>
              <mc:Fallback>
                <p:oleObj name="Document" r:id="rId5" imgW="5625893" imgH="2374813" progId="Word.Document.12">
                  <p:embed/>
                  <p:pic>
                    <p:nvPicPr>
                      <p:cNvPr id="0" name="Content Placeholder 10"/>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76425" y="1698625"/>
                        <a:ext cx="5626100"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Disney: Cost of Capital Chart</a:t>
            </a:r>
          </a:p>
        </p:txBody>
      </p:sp>
      <p:pic>
        <p:nvPicPr>
          <p:cNvPr id="48130"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32562" r="-32562"/>
          <a:stretch>
            <a:fillRect/>
          </a:stretch>
        </p:blipFill>
        <p:spPr>
          <a:xfrm>
            <a:off x="612775" y="1200150"/>
            <a:ext cx="8153400" cy="3371850"/>
          </a:xfrm>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Disney: Cost of Capital Chart: 1997</a:t>
            </a:r>
          </a:p>
        </p:txBody>
      </p:sp>
      <p:graphicFrame>
        <p:nvGraphicFramePr>
          <p:cNvPr id="50178" name="Object 2"/>
          <p:cNvGraphicFramePr>
            <a:graphicFrameLocks noGrp="1"/>
          </p:cNvGraphicFramePr>
          <p:nvPr>
            <p:ph sz="quarter" idx="1"/>
          </p:nvPr>
        </p:nvGraphicFramePr>
        <p:xfrm>
          <a:off x="2341563" y="1200150"/>
          <a:ext cx="4694237" cy="3371850"/>
        </p:xfrm>
        <a:graphic>
          <a:graphicData uri="http://schemas.openxmlformats.org/presentationml/2006/ole">
            <mc:AlternateContent xmlns:mc="http://schemas.openxmlformats.org/markup-compatibility/2006">
              <mc:Choice xmlns:v="urn:schemas-microsoft-com:vml" Requires="v">
                <p:oleObj spid="_x0000_s50181" r:id="rId5" imgW="6253979" imgH="4492381" progId="Excel.Chart.8">
                  <p:embed/>
                </p:oleObj>
              </mc:Choice>
              <mc:Fallback>
                <p:oleObj r:id="rId5" imgW="6253979" imgH="4492381" progId="Excel.Chart.8">
                  <p:embed/>
                  <p:pic>
                    <p:nvPicPr>
                      <p:cNvPr id="0" name="Object 2"/>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41563" y="1200150"/>
                        <a:ext cx="4694237"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871A560B-9210-6C4A-B3FF-8E27043C7CBF}" type="slidenum">
              <a:rPr lang="en-US" altLang="x-none" sz="1400">
                <a:solidFill>
                  <a:schemeClr val="tx2"/>
                </a:solidFill>
              </a:rPr>
              <a:pPr>
                <a:lnSpc>
                  <a:spcPct val="90000"/>
                </a:lnSpc>
              </a:pPr>
              <a:t>19</a:t>
            </a:fld>
            <a:endParaRPr lang="en-US" altLang="x-none" sz="1400">
              <a:solidFill>
                <a:schemeClr val="tx2"/>
              </a:solidFill>
            </a:endParaRPr>
          </a:p>
        </p:txBody>
      </p:sp>
      <p:pic>
        <p:nvPicPr>
          <p:cNvPr id="52226"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8</a:t>
            </a:r>
          </a:p>
        </p:txBody>
      </p:sp>
      <p:sp>
        <p:nvSpPr>
          <p:cNvPr id="6" name="Line Callout 1 5"/>
          <p:cNvSpPr>
            <a:spLocks/>
          </p:cNvSpPr>
          <p:nvPr/>
        </p:nvSpPr>
        <p:spPr bwMode="auto">
          <a:xfrm>
            <a:off x="228600" y="209550"/>
            <a:ext cx="2286000" cy="34290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Use the cost of capital approach to estimate the optimal financing mix for your company</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27061</TotalTime>
  <Pages>13</Pages>
  <Words>2579</Words>
  <Application>Microsoft Macintosh PowerPoint</Application>
  <PresentationFormat>On-screen Show (16:9)</PresentationFormat>
  <Paragraphs>231</Paragraphs>
  <Slides>19</Slides>
  <Notes>17</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3</vt:i4>
      </vt:variant>
      <vt:variant>
        <vt:lpstr>Slide Titles</vt:lpstr>
      </vt:variant>
      <vt:variant>
        <vt:i4>19</vt:i4>
      </vt:variant>
    </vt:vector>
  </HeadingPairs>
  <TitlesOfParts>
    <vt:vector size="30" baseType="lpstr">
      <vt:lpstr>Calibri</vt:lpstr>
      <vt:lpstr>Lucida Grande</vt:lpstr>
      <vt:lpstr>ＭＳ Ｐゴシック</vt:lpstr>
      <vt:lpstr>Symbol</vt:lpstr>
      <vt:lpstr>Times</vt:lpstr>
      <vt:lpstr>Wingdings</vt:lpstr>
      <vt:lpstr>Wingdings 2</vt:lpstr>
      <vt:lpstr>WebcastSimple</vt:lpstr>
      <vt:lpstr>Equation</vt:lpstr>
      <vt:lpstr>Document</vt:lpstr>
      <vt:lpstr>Excel.Chart.8</vt:lpstr>
      <vt:lpstr>Optimal financing mix II: The cost of capital approach</vt:lpstr>
      <vt:lpstr>PowerPoint Presentation</vt:lpstr>
      <vt:lpstr>The Cost of Capital Approach</vt:lpstr>
      <vt:lpstr>Applying Cost of Capital Approach: The Textbook Example</vt:lpstr>
      <vt:lpstr>The U-shaped Cost of Capital Graph…</vt:lpstr>
      <vt:lpstr>Current Cost of Capital: Disney</vt:lpstr>
      <vt:lpstr>Mechanics of Cost of Capital Estimation</vt:lpstr>
      <vt:lpstr>Laying the groundwork: 1. Estimate the unlevered beta for the firm</vt:lpstr>
      <vt:lpstr>2. Get Disney’s current financials…</vt:lpstr>
      <vt:lpstr>I. Cost of Equity</vt:lpstr>
      <vt:lpstr>Estimating Cost of Debt</vt:lpstr>
      <vt:lpstr>The Ratings Table</vt:lpstr>
      <vt:lpstr>A Test: Can you do the 30% level?</vt:lpstr>
      <vt:lpstr>Bond Ratings, Cost of Debt and Debt Ratios</vt:lpstr>
      <vt:lpstr>Stated versus Effective Tax Rates</vt:lpstr>
      <vt:lpstr>Disney’s cost of capital schedule…</vt:lpstr>
      <vt:lpstr>Disney: Cost of Capital Chart</vt:lpstr>
      <vt:lpstr>Disney: Cost of Capital Chart: 1997</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335</cp:revision>
  <cp:lastPrinted>2014-01-24T14:30:54Z</cp:lastPrinted>
  <dcterms:created xsi:type="dcterms:W3CDTF">2010-01-13T22:41:50Z</dcterms:created>
  <dcterms:modified xsi:type="dcterms:W3CDTF">2017-06-14T09:48:05Z</dcterms:modified>
</cp:coreProperties>
</file>