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compatMode="1" strictFirstAndLastChars="0" saveSubsetFonts="1" autoCompressPictures="0">
  <p:sldMasterIdLst>
    <p:sldMasterId id="2147484054" r:id="rId1"/>
  </p:sldMasterIdLst>
  <p:notesMasterIdLst>
    <p:notesMasterId r:id="rId16"/>
  </p:notesMasterIdLst>
  <p:handoutMasterIdLst>
    <p:handoutMasterId r:id="rId17"/>
  </p:handoutMasterIdLst>
  <p:sldIdLst>
    <p:sldId id="256" r:id="rId2"/>
    <p:sldId id="258" r:id="rId3"/>
    <p:sldId id="259" r:id="rId4"/>
    <p:sldId id="271" r:id="rId5"/>
    <p:sldId id="270" r:id="rId6"/>
    <p:sldId id="279" r:id="rId7"/>
    <p:sldId id="283" r:id="rId8"/>
    <p:sldId id="280" r:id="rId9"/>
    <p:sldId id="282" r:id="rId10"/>
    <p:sldId id="281" r:id="rId11"/>
    <p:sldId id="284" r:id="rId12"/>
    <p:sldId id="290" r:id="rId13"/>
    <p:sldId id="292" r:id="rId14"/>
    <p:sldId id="294" r:id="rId15"/>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3"/>
    <p:restoredTop sz="94666"/>
  </p:normalViewPr>
  <p:slideViewPr>
    <p:cSldViewPr>
      <p:cViewPr>
        <p:scale>
          <a:sx n="100" d="100"/>
          <a:sy n="100" d="100"/>
        </p:scale>
        <p:origin x="448" y="76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9" d="100"/>
          <a:sy n="89" d="100"/>
        </p:scale>
        <p:origin x="-3672"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handoutMaster" Target="handoutMasters/handoutMaster1.xml"/><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ChangeArrowheads="1" noTextEdit="1"/>
          </p:cNvSpPr>
          <p:nvPr>
            <p:ph type="sldImg"/>
          </p:nvPr>
        </p:nvSpPr>
        <p:spPr>
          <a:ln/>
        </p:spPr>
      </p:sp>
      <p:sp>
        <p:nvSpPr>
          <p:cNvPr id="184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x-none" altLang="x-none">
              <a:latin typeface="Times" charset="0"/>
              <a:ea typeface="ＭＳ Ｐゴシック"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a:ln/>
        </p:spPr>
      </p:sp>
      <p:sp>
        <p:nvSpPr>
          <p:cNvPr id="204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Every decision is a corporate finance decision. Thus, marketing, accounting, operations and strategy can all be viewed as subsets of corporate finance (self serving, right?)</a:t>
            </a:r>
          </a:p>
          <a:p>
            <a:endParaRPr lang="en-US" altLang="x-none">
              <a:latin typeface="Times" charset="0"/>
              <a:ea typeface="ＭＳ Ｐゴシック"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ChangeArrowheads="1" noTextEdit="1"/>
          </p:cNvSpPr>
          <p:nvPr>
            <p:ph type="sldImg"/>
          </p:nvPr>
        </p:nvSpPr>
        <p:spPr>
          <a:ln/>
        </p:spPr>
      </p:sp>
      <p:sp>
        <p:nvSpPr>
          <p:cNvPr id="225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buFontTx/>
              <a:buAutoNum type="arabicPeriod"/>
            </a:pPr>
            <a:r>
              <a:rPr lang="en-US" altLang="x-none">
                <a:latin typeface="Times" charset="0"/>
                <a:ea typeface="ＭＳ Ｐゴシック" charset="-128"/>
              </a:rPr>
              <a:t>We need </a:t>
            </a:r>
            <a:r>
              <a:rPr lang="en-US" altLang="en-US">
                <a:latin typeface="Times" charset="0"/>
                <a:ea typeface="ＭＳ Ｐゴシック" charset="-128"/>
              </a:rPr>
              <a:t>“</a:t>
            </a:r>
            <a:r>
              <a:rPr lang="en-US" altLang="x-none">
                <a:latin typeface="Times" charset="0"/>
                <a:ea typeface="ＭＳ Ｐゴシック" charset="-128"/>
              </a:rPr>
              <a:t>applied</a:t>
            </a:r>
            <a:r>
              <a:rPr lang="en-US" altLang="en-US">
                <a:latin typeface="Times" charset="0"/>
                <a:ea typeface="ＭＳ Ｐゴシック" charset="-128"/>
              </a:rPr>
              <a:t>”</a:t>
            </a:r>
            <a:r>
              <a:rPr lang="en-US" altLang="x-none">
                <a:latin typeface="Times" charset="0"/>
                <a:ea typeface="ＭＳ Ｐゴシック" charset="-128"/>
              </a:rPr>
              <a:t>: There are so many real world questions that need urgent answers. Why go looking for abstractions?</a:t>
            </a:r>
          </a:p>
          <a:p>
            <a:pPr marL="228600" indent="-228600">
              <a:buFontTx/>
              <a:buAutoNum type="arabicPeriod"/>
            </a:pPr>
            <a:r>
              <a:rPr lang="en-US" altLang="x-none">
                <a:latin typeface="Times" charset="0"/>
                <a:ea typeface="ＭＳ Ｐゴシック" charset="-128"/>
              </a:rPr>
              <a:t>Big picture: Easy to get lost in the details &amp; distractions. In fact, if you work in corporate finance, you get increasingly specialized and lose perspective. Knowing what the big picture looks like will let you figure out how what you do fits into the larger scheme of things but also lets you do it better.</a:t>
            </a:r>
          </a:p>
          <a:p>
            <a:pPr marL="228600" indent="-228600">
              <a:buFontTx/>
              <a:buAutoNum type="arabicPeriod"/>
            </a:pPr>
            <a:r>
              <a:rPr lang="en-US" altLang="x-none">
                <a:latin typeface="Times" charset="0"/>
                <a:ea typeface="ＭＳ Ｐゴシック" charset="-128"/>
              </a:rPr>
              <a:t>Corporate finance is number crunching, with lots of room for your creative side to shine through. It provides discipline to creative people and imagination to </a:t>
            </a:r>
            <a:r>
              <a:rPr lang="en-US" altLang="en-US">
                <a:latin typeface="Times" charset="0"/>
                <a:ea typeface="ＭＳ Ｐゴシック" charset="-128"/>
              </a:rPr>
              <a:t>“</a:t>
            </a:r>
            <a:r>
              <a:rPr lang="en-US" altLang="x-none">
                <a:latin typeface="Times" charset="0"/>
                <a:ea typeface="ＭＳ Ｐゴシック" charset="-128"/>
              </a:rPr>
              <a:t>just show me the numbers</a:t>
            </a:r>
            <a:r>
              <a:rPr lang="en-US" altLang="en-US">
                <a:latin typeface="Times" charset="0"/>
                <a:ea typeface="ＭＳ Ｐゴシック" charset="-128"/>
              </a:rPr>
              <a:t>”</a:t>
            </a:r>
            <a:r>
              <a:rPr lang="en-US" altLang="x-none">
                <a:latin typeface="Times" charset="0"/>
                <a:ea typeface="ＭＳ Ｐゴシック" charset="-128"/>
              </a:rPr>
              <a:t> people. (Story: Steve Jobs was a great CEO at Apple in his second coming but not in his first one. What was different? He had someone who took his flights of imagination and made them operational in Tim Cook).</a:t>
            </a:r>
          </a:p>
          <a:p>
            <a:pPr marL="228600" indent="-228600"/>
            <a:r>
              <a:rPr lang="en-US" altLang="x-none">
                <a:latin typeface="Times" charset="0"/>
                <a:ea typeface="ＭＳ Ｐゴシック" charset="-128"/>
              </a:rPr>
              <a:t>I am an evangelist when it comes to corporate finance. I will not try to make you bankers but I will try to sell you on the notion that no matter what you choose to do in life (entrepreneur, not-for-profit person, strategy guru, marketing superstar) that having an understanding of corporate finance will make you better at that.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ChangeArrowheads="1" noTextEdit="1"/>
          </p:cNvSpPr>
          <p:nvPr>
            <p:ph type="sldImg"/>
          </p:nvPr>
        </p:nvSpPr>
        <p:spPr>
          <a:ln/>
        </p:spPr>
      </p:sp>
      <p:sp>
        <p:nvSpPr>
          <p:cNvPr id="245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Before we embark on the corporate missions, let</a:t>
            </a:r>
            <a:r>
              <a:rPr lang="en-US" altLang="en-US">
                <a:latin typeface="Times" charset="0"/>
                <a:ea typeface="ＭＳ Ｐゴシック" charset="-128"/>
              </a:rPr>
              <a:t>’</a:t>
            </a:r>
            <a:r>
              <a:rPr lang="en-US" altLang="x-none">
                <a:latin typeface="Times" charset="0"/>
                <a:ea typeface="ＭＳ Ｐゴシック" charset="-128"/>
              </a:rPr>
              <a:t>s start by changing your mindset, especially if accounting is fresh in your mind. This is an accounting balance sheet and it is worth noting what it is and what it is not. It is backward looking and done right, it is a recording of what you have done as business. It is constrained by the accounting mindset which is conservative, risk averse and grounded in accounting history. Accounting was designed for the old economy, for the manufacturing firm that bought land, built a factory and produced tangible goods and it is stretched to breaking point by the new economy, not just technology firms but service firms.</a:t>
            </a:r>
          </a:p>
          <a:p>
            <a:r>
              <a:rPr lang="en-US" altLang="x-none">
                <a:latin typeface="Times" charset="0"/>
                <a:ea typeface="ＭＳ Ｐゴシック" charset="-128"/>
              </a:rPr>
              <a:t>Assets are categorized by how long they last and how tangible they are and liabilities reflect original capital raised. While fair value accounting is trying to change this, it is a hopeless venture, since accounting cannot abandon its moorings. It is like a person strapping on wings, while having lead boots.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ChangeArrowheads="1" noTextEdit="1"/>
          </p:cNvSpPr>
          <p:nvPr>
            <p:ph type="sldImg"/>
          </p:nvPr>
        </p:nvSpPr>
        <p:spPr>
          <a:ln/>
        </p:spPr>
      </p:sp>
      <p:sp>
        <p:nvSpPr>
          <p:cNvPr id="32770" name="Rectangle 3"/>
          <p:cNvSpPr>
            <a:spLocks noGrp="1" noChangeArrowheads="1"/>
          </p:cNvSpPr>
          <p:nvPr>
            <p:ph type="body" idx="1"/>
          </p:nvPr>
        </p:nvSpPr>
        <p:spPr>
          <a:ln w="9525"/>
          <a:extLst>
            <a:ext uri="{FAA26D3D-D897-4be2-8F04-BA451C77F1D7}">
              <ma14:placeholderFlag xmlns:ma14="http://schemas.microsoft.com/office/mac/drawingml/2011/main" val="1"/>
            </a:ext>
            <a:ext uri="{909E8E84-426E-40dd-AFC4-6F175D3DCCD1}"/>
            <a:ext uri="{91240B29-F687-4f45-9708-019B960494DF}"/>
          </a:extLst>
        </p:spPr>
        <p:txBody>
          <a:bodyPr/>
          <a:lstStyle/>
          <a:p>
            <a:pPr>
              <a:defRPr/>
            </a:pPr>
            <a:r>
              <a:rPr lang="en-US" dirty="0" smtClean="0">
                <a:latin typeface="Times" charset="0"/>
                <a:ea typeface="ＭＳ Ｐゴシック" charset="0"/>
                <a:cs typeface="ＭＳ Ｐゴシック" charset="0"/>
              </a:rPr>
              <a:t>The financial perspective: </a:t>
            </a:r>
          </a:p>
          <a:p>
            <a:pPr marL="228600" indent="-228600">
              <a:buFontTx/>
              <a:buAutoNum type="arabicParenBoth"/>
              <a:defRPr/>
            </a:pPr>
            <a:r>
              <a:rPr lang="en-US" dirty="0" smtClean="0">
                <a:latin typeface="Times" charset="0"/>
                <a:ea typeface="ＭＳ Ｐゴシック" charset="0"/>
                <a:cs typeface="ＭＳ Ｐゴシック" charset="0"/>
              </a:rPr>
              <a:t>The past is irrelevant and only the future matters.</a:t>
            </a:r>
          </a:p>
          <a:p>
            <a:pPr marL="228600" indent="-228600">
              <a:buFontTx/>
              <a:buAutoNum type="arabicParenBoth"/>
              <a:defRPr/>
            </a:pPr>
            <a:r>
              <a:rPr lang="en-US" dirty="0" smtClean="0">
                <a:latin typeface="Times" charset="0"/>
                <a:ea typeface="ＭＳ Ｐゴシック" charset="0"/>
                <a:cs typeface="ＭＳ Ｐゴシック" charset="0"/>
              </a:rPr>
              <a:t>The value of an asset is determined by its capacity to generate cash flows in the future. It does not matter whether an asset is tangible or not. It does matter whether it exists right now (assets in place) or will be created in the future (growth assets)</a:t>
            </a:r>
          </a:p>
          <a:p>
            <a:pPr marL="228600" indent="-228600">
              <a:buFontTx/>
              <a:buAutoNum type="arabicParenBoth"/>
              <a:defRPr/>
            </a:pPr>
            <a:r>
              <a:rPr lang="en-US" dirty="0" smtClean="0">
                <a:latin typeface="Times" charset="0"/>
                <a:ea typeface="ＭＳ Ｐゴシック" charset="0"/>
                <a:cs typeface="ＭＳ Ｐゴシック" charset="0"/>
              </a:rPr>
              <a:t>There are two ways you can fund a business. You can borrow the money (debt) or use your own money (equity).</a:t>
            </a:r>
            <a:endParaRPr lang="en-US" dirty="0">
              <a:latin typeface="Times" charset="0"/>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ChangeArrowheads="1" noTextEdit="1"/>
          </p:cNvSpPr>
          <p:nvPr>
            <p:ph type="sldImg"/>
          </p:nvPr>
        </p:nvSpPr>
        <p:spPr>
          <a:ln/>
        </p:spPr>
      </p:sp>
      <p:sp>
        <p:nvSpPr>
          <p:cNvPr id="286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This is the big picture that will animate how we approach corporate finance. We will use it to anchor the class, introducing each topic by noting its presence in the big picture. Ultimately, everything we do in corporate finance has to be somewhere in the picture.</a:t>
            </a:r>
          </a:p>
          <a:p>
            <a:endParaRPr lang="en-US" altLang="x-none">
              <a:latin typeface="Times" charset="0"/>
              <a:ea typeface="ＭＳ Ｐゴシック"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noTextEdit="1"/>
          </p:cNvSpPr>
          <p:nvPr>
            <p:ph type="sldImg"/>
          </p:nvPr>
        </p:nvSpPr>
        <p:spPr>
          <a:ln/>
        </p:spPr>
      </p:sp>
      <p:sp>
        <p:nvSpPr>
          <p:cNvPr id="307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Do you need a course in corporate finance to run a firm wisely? Obviously not, since shrewd business people through the ages have built up great businesses, without the benefits of corporate financial theory. They have been able to do so because the first principles of corporate finance are common sense ones: try to find the cheapest way to raise financing, make sure that you invest your funds in assets that earn you more than it costs you to raise them and take funds out of the business, if you cannot find these investments. Theories and models are often provided as justifications for actions that violate common sense. It is usually theories and models that are at fault, not common sense.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a:ln/>
        </p:spPr>
      </p:sp>
      <p:sp>
        <p:nvSpPr>
          <p:cNvPr id="327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The presences of a singular objective – maximizing firm value – allows corporate finance to be able to hone in on best practices and focused models. To the extent that you agree with this objective, corporate finance makes complete sense. To the extent that you do not, nothing makes sense. That is why we will spend two sessions focusing on why we choose the objective and considering alternative objectives (and why we reject them).</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a:ln/>
        </p:spPr>
      </p:sp>
      <p:sp>
        <p:nvSpPr>
          <p:cNvPr id="348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Drawing a contrast between the two companies:</a:t>
            </a:r>
          </a:p>
          <a:p>
            <a:r>
              <a:rPr lang="en-US" altLang="x-none">
                <a:latin typeface="Times" charset="0"/>
                <a:ea typeface="ＭＳ Ｐゴシック" charset="-128"/>
              </a:rPr>
              <a:t>Con Ed, a regulated utility, is a mature company with most of its value derived from investments that it has made in the past. Linkedin derives most of its value from expectations about what it will do in the future.</a:t>
            </a:r>
          </a:p>
          <a:p>
            <a:r>
              <a:rPr lang="en-US" altLang="x-none">
                <a:latin typeface="Times" charset="0"/>
                <a:ea typeface="ＭＳ Ｐゴシック" charset="-128"/>
              </a:rPr>
              <a:t>A very simple way to assess how firms should approach financing and dividend decisions in corporate finance is to look at where they derive value. Con Ed, as a mature company with significant assets in place and large cash flows from these assets, has relatively little need for new investments (since growth is limited) and can afford to both borrow more money and pay larger dividends. Linkedin has relatively little earnings capacity and high investment needs (to fund its growth). It cannot afford to borrow money (you cannot pay interest expenses with expectations) or pay dividends.</a:t>
            </a:r>
          </a:p>
          <a:p>
            <a:endParaRPr lang="en-US" altLang="x-none">
              <a:latin typeface="Times" charset="0"/>
              <a:ea typeface="ＭＳ Ｐゴシック"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a:ln/>
        </p:spPr>
      </p:sp>
      <p:sp>
        <p:nvSpPr>
          <p:cNvPr id="368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The first principles of corporate finance apply for all companies, small and large, public and private, developed market and emerging market. The estimation issues may vary and we may face greater uncertainty in some cases than others, but the first principles will be identical.</a:t>
            </a:r>
          </a:p>
          <a:p>
            <a:endParaRPr lang="en-US" altLang="x-none">
              <a:latin typeface="Times" charset="0"/>
              <a:ea typeface="ＭＳ Ｐゴシック" charset="-128"/>
            </a:endParaRPr>
          </a:p>
          <a:p>
            <a:endParaRPr lang="en-US" altLang="x-none">
              <a:latin typeface="Times" charset="0"/>
              <a:ea typeface="ＭＳ Ｐゴシック"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a:ln/>
        </p:spPr>
      </p:sp>
      <p:sp>
        <p:nvSpPr>
          <p:cNvPr id="389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You can take your pick of bubbles. Here are a few:</a:t>
            </a:r>
          </a:p>
          <a:p>
            <a:pPr>
              <a:buFontTx/>
              <a:buAutoNum type="arabicPeriod"/>
            </a:pPr>
            <a:r>
              <a:rPr lang="en-US" altLang="x-none">
                <a:latin typeface="Times" charset="0"/>
                <a:ea typeface="ＭＳ Ｐゴシック" charset="-128"/>
              </a:rPr>
              <a:t>Sub-prime crisis: At its core, the sub-prime crisis emanated from the fact that banks/bondholders lent money (or bought bonds) to entities with high credit risk and assumed that these entities would not default (because their models told them so). Reality proved otherwise.</a:t>
            </a:r>
          </a:p>
          <a:p>
            <a:pPr>
              <a:buFontTx/>
              <a:buAutoNum type="arabicPeriod"/>
            </a:pPr>
            <a:r>
              <a:rPr lang="en-US" altLang="x-none">
                <a:latin typeface="Times" charset="0"/>
                <a:ea typeface="ＭＳ Ｐゴシック" charset="-128"/>
              </a:rPr>
              <a:t>Dot com bubble: We were told that internet companies in the late 1990s did not really have to worry about investing their money in good investments. The sector had so much promise (we were again told) that all investments would ultimately pay off, thus justifying the huge martket values of these firms.</a:t>
            </a:r>
          </a:p>
          <a:p>
            <a:pPr>
              <a:buFontTx/>
              <a:buAutoNum type="arabicPeriod"/>
            </a:pPr>
            <a:endParaRPr lang="en-US" altLang="x-none">
              <a:latin typeface="Times" charset="0"/>
              <a:ea typeface="ＭＳ Ｐゴシック"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noTextEdit="1"/>
          </p:cNvSpPr>
          <p:nvPr>
            <p:ph type="sldImg"/>
          </p:nvPr>
        </p:nvSpPr>
        <p:spPr>
          <a:ln/>
        </p:spPr>
      </p:sp>
      <p:sp>
        <p:nvSpPr>
          <p:cNvPr id="409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My rationale for picking these companies was to get as diverse a group as possible: developed and emerging, small and large, old economy and new economy, mature and growth, to show that the principles of corporate finance are universal, while the estimation challenges are different. Everything I do in this class will be applied to these companies, with the real world problems that come with real companies. (New information will come out, the numbers will sometimes be murky and you may have to make leaps of faith). I would rather do that than create an artificial environment (either with a hypothetical company or with a company set back in time).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smtClean="0">
                <a:solidFill>
                  <a:srgbClr val="FFFFFF"/>
                </a:solidFill>
              </a:defRPr>
            </a:lvl1pPr>
          </a:lstStyle>
          <a:p>
            <a:pPr>
              <a:defRPr/>
            </a:pPr>
            <a:r>
              <a:rPr lang="en-US" altLang="x-none"/>
              <a:t>‹#›</a:t>
            </a:r>
          </a:p>
        </p:txBody>
      </p:sp>
      <p:sp>
        <p:nvSpPr>
          <p:cNvPr id="10" name="Footer Placeholder 16"/>
          <p:cNvSpPr>
            <a:spLocks noGrp="1"/>
          </p:cNvSpPr>
          <p:nvPr>
            <p:ph type="ftr" sz="quarter" idx="11"/>
          </p:nvPr>
        </p:nvSpPr>
        <p:spPr>
          <a:xfrm>
            <a:off x="2085975" y="177800"/>
            <a:ext cx="5867400" cy="273050"/>
          </a:xfrm>
          <a:prstGeom prst="rect">
            <a:avLst/>
          </a:prstGeom>
        </p:spPr>
        <p:txBody>
          <a:bodyPr/>
          <a:lstStyle>
            <a:lvl1pPr algn="r">
              <a:defRPr>
                <a:solidFill>
                  <a:schemeClr val="tx2"/>
                </a:solidFill>
                <a:ea typeface="ＭＳ Ｐゴシック" charset="0"/>
                <a:cs typeface="ＭＳ Ｐゴシック" charset="0"/>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smtClean="0"/>
            </a:lvl1pPr>
          </a:lstStyle>
          <a:p>
            <a:pPr>
              <a:defRPr/>
            </a:pPr>
            <a:fld id="{B6729F14-EA4E-2A4E-8E90-975487A0F7C3}" type="slidenum">
              <a:rPr lang="en-US" altLang="x-none"/>
              <a:pPr>
                <a:defRPr/>
              </a:pPr>
              <a:t>‹#›</a:t>
            </a:fld>
            <a:endParaRPr lang="en-US" altLang="x-none"/>
          </a:p>
        </p:txBody>
      </p:sp>
    </p:spTree>
    <p:extLst>
      <p:ext uri="{BB962C8B-B14F-4D97-AF65-F5344CB8AC3E}">
        <p14:creationId xmlns:p14="http://schemas.microsoft.com/office/powerpoint/2010/main" val="4213203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ext uri="{91240B29-F687-4f45-9708-019B960494DF}"/>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fld id="{763D739D-DFC5-A347-BC1D-69F453933E17}" type="slidenum">
              <a:rPr lang="en-US" altLang="x-none" sz="1600" smtClean="0"/>
              <a:pPr>
                <a:defRPr/>
              </a:pPr>
              <a:t>‹#›</a:t>
            </a:fld>
            <a:endParaRPr lang="en-US" altLang="x-none" sz="1600" smtClean="0"/>
          </a:p>
        </p:txBody>
      </p:sp>
      <p:sp>
        <p:nvSpPr>
          <p:cNvPr id="5" name="TextBox 4"/>
          <p:cNvSpPr txBox="1">
            <a:spLocks noChangeArrowheads="1"/>
          </p:cNvSpPr>
          <p:nvPr userDrawn="1"/>
        </p:nvSpPr>
        <p:spPr bwMode="auto">
          <a:xfrm>
            <a:off x="8588375" y="4787900"/>
            <a:ext cx="423863" cy="338138"/>
          </a:xfrm>
          <a:prstGeom prst="rect">
            <a:avLst/>
          </a:prstGeom>
          <a:noFill/>
          <a:ln>
            <a:noFill/>
          </a:ln>
          <a:extLst>
            <a:ext uri="{909E8E84-426E-40dd-AFC4-6F175D3DCCD1}"/>
            <a:ext uri="{91240B29-F687-4f45-9708-019B960494DF}"/>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fld id="{31BFEF36-4363-F345-A01C-BD620D3AC8D9}" type="slidenum">
              <a:rPr lang="en-US" altLang="x-none" sz="1600" smtClean="0"/>
              <a:pPr>
                <a:defRPr/>
              </a:pPr>
              <a:t>‹#›</a:t>
            </a:fld>
            <a:endParaRPr lang="en-US" altLang="x-none" sz="1600" smtClean="0"/>
          </a:p>
        </p:txBody>
      </p:sp>
      <p:sp>
        <p:nvSpPr>
          <p:cNvPr id="2" name="Title 1"/>
          <p:cNvSpPr>
            <a:spLocks noGrp="1"/>
          </p:cNvSpPr>
          <p:nvPr>
            <p:ph type="title"/>
          </p:nvPr>
        </p:nvSpPr>
        <p:spPr>
          <a:xfrm>
            <a:off x="152400" y="171450"/>
            <a:ext cx="8613648" cy="41910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533400" y="1047750"/>
            <a:ext cx="8232648" cy="35242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0"/>
          </p:nvPr>
        </p:nvSpPr>
        <p:spPr/>
        <p:txBody>
          <a:bodyPr/>
          <a:lstStyle>
            <a:lvl1pPr>
              <a:defRPr sz="1400" smtClean="0">
                <a:solidFill>
                  <a:srgbClr val="FFFFFF"/>
                </a:solidFill>
              </a:defRPr>
            </a:lvl1pPr>
          </a:lstStyle>
          <a:p>
            <a:pPr>
              <a:defRPr/>
            </a:pPr>
            <a:fld id="{7586D9D6-0029-8740-AB80-0CDD400840F5}" type="slidenum">
              <a:rPr lang="en-US" altLang="x-none"/>
              <a:pPr>
                <a:defRPr/>
              </a:pPr>
              <a:t>‹#›</a:t>
            </a:fld>
            <a:endParaRPr lang="en-US" altLang="x-none"/>
          </a:p>
        </p:txBody>
      </p:sp>
    </p:spTree>
    <p:extLst>
      <p:ext uri="{BB962C8B-B14F-4D97-AF65-F5344CB8AC3E}">
        <p14:creationId xmlns:p14="http://schemas.microsoft.com/office/powerpoint/2010/main" val="8769668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smtClean="0"/>
            </a:lvl1pPr>
          </a:lstStyle>
          <a:p>
            <a:pPr>
              <a:defRPr/>
            </a:pPr>
            <a:r>
              <a:rPr lang="en-US" altLang="x-none"/>
              <a:t>‹#›</a:t>
            </a:r>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smtClean="0">
                <a:solidFill>
                  <a:srgbClr val="FFFFFF"/>
                </a:solidFill>
              </a:defRPr>
            </a:lvl1pPr>
          </a:lstStyle>
          <a:p>
            <a:pPr>
              <a:defRPr/>
            </a:pPr>
            <a:fld id="{89B610AA-0B4B-7D49-9846-AF7C9DA27963}" type="slidenum">
              <a:rPr lang="en-US" altLang="x-none"/>
              <a:pPr>
                <a:defRPr/>
              </a:pPr>
              <a:t>‹#›</a:t>
            </a:fld>
            <a:endParaRPr lang="en-US" altLang="x-none"/>
          </a:p>
        </p:txBody>
      </p:sp>
      <p:sp>
        <p:nvSpPr>
          <p:cNvPr id="9" name="Footer Placeholder 13"/>
          <p:cNvSpPr>
            <a:spLocks noGrp="1"/>
          </p:cNvSpPr>
          <p:nvPr>
            <p:ph type="ftr" sz="quarter" idx="12"/>
          </p:nvPr>
        </p:nvSpPr>
        <p:spPr>
          <a:xfrm>
            <a:off x="609600" y="4686300"/>
            <a:ext cx="5421313" cy="274638"/>
          </a:xfrm>
          <a:prstGeom prst="rect">
            <a:avLst/>
          </a:prstGeom>
        </p:spPr>
        <p:txBody>
          <a:bodyPr/>
          <a:lstStyle>
            <a:lvl1pPr>
              <a:defRPr>
                <a:ea typeface="ＭＳ Ｐゴシック" charset="0"/>
                <a:cs typeface="ＭＳ Ｐゴシック" charset="0"/>
              </a:defRPr>
            </a:lvl1pPr>
          </a:lstStyle>
          <a:p>
            <a:pPr>
              <a:defRPr/>
            </a:pPr>
            <a:r>
              <a:rPr lang="en-US"/>
              <a:t>Aswath Damodaran</a:t>
            </a:r>
          </a:p>
        </p:txBody>
      </p:sp>
    </p:spTree>
    <p:extLst>
      <p:ext uri="{BB962C8B-B14F-4D97-AF65-F5344CB8AC3E}">
        <p14:creationId xmlns:p14="http://schemas.microsoft.com/office/powerpoint/2010/main" val="10016290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smtClean="0"/>
            </a:lvl1pPr>
          </a:lstStyle>
          <a:p>
            <a:pPr>
              <a:defRPr/>
            </a:pPr>
            <a:r>
              <a:rPr lang="en-US" altLang="x-none"/>
              <a:t>‹#›</a:t>
            </a:r>
          </a:p>
        </p:txBody>
      </p:sp>
      <p:sp>
        <p:nvSpPr>
          <p:cNvPr id="6" name="Slide Number Placeholder 9"/>
          <p:cNvSpPr>
            <a:spLocks noGrp="1"/>
          </p:cNvSpPr>
          <p:nvPr>
            <p:ph type="sldNum" sz="quarter" idx="11"/>
          </p:nvPr>
        </p:nvSpPr>
        <p:spPr/>
        <p:txBody>
          <a:bodyPr/>
          <a:lstStyle>
            <a:lvl1pPr>
              <a:defRPr sz="1400" smtClean="0">
                <a:solidFill>
                  <a:srgbClr val="FFFFFF"/>
                </a:solidFill>
              </a:defRPr>
            </a:lvl1pPr>
          </a:lstStyle>
          <a:p>
            <a:pPr>
              <a:defRPr/>
            </a:pPr>
            <a:fld id="{D7038EE9-2F77-D84B-A67F-3ADFD9428517}" type="slidenum">
              <a:rPr lang="en-US" altLang="x-none"/>
              <a:pPr>
                <a:defRPr/>
              </a:pPr>
              <a:t>‹#›</a:t>
            </a:fld>
            <a:endParaRPr lang="en-US" altLang="x-none"/>
          </a:p>
        </p:txBody>
      </p:sp>
      <p:sp>
        <p:nvSpPr>
          <p:cNvPr id="7" name="Footer Placeholder 11"/>
          <p:cNvSpPr>
            <a:spLocks noGrp="1"/>
          </p:cNvSpPr>
          <p:nvPr>
            <p:ph type="ftr" sz="quarter" idx="12"/>
          </p:nvPr>
        </p:nvSpPr>
        <p:spPr>
          <a:xfrm>
            <a:off x="609600" y="4686300"/>
            <a:ext cx="5421313" cy="274638"/>
          </a:xfrm>
          <a:prstGeom prst="rect">
            <a:avLst/>
          </a:prstGeom>
        </p:spPr>
        <p:txBody>
          <a:bodyPr rtlCol="0"/>
          <a:lstStyle>
            <a:lvl1pPr>
              <a:defRPr>
                <a:ea typeface="ＭＳ Ｐゴシック" charset="0"/>
                <a:cs typeface="ＭＳ Ｐゴシック" charset="0"/>
              </a:defRPr>
            </a:lvl1pPr>
          </a:lstStyle>
          <a:p>
            <a:pPr>
              <a:defRPr/>
            </a:pPr>
            <a:r>
              <a:rPr lang="en-US"/>
              <a:t>Aswath Damodaran</a:t>
            </a:r>
          </a:p>
        </p:txBody>
      </p:sp>
    </p:spTree>
    <p:extLst>
      <p:ext uri="{BB962C8B-B14F-4D97-AF65-F5344CB8AC3E}">
        <p14:creationId xmlns:p14="http://schemas.microsoft.com/office/powerpoint/2010/main" val="2544622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smtClean="0"/>
            </a:lvl1pPr>
          </a:lstStyle>
          <a:p>
            <a:pPr>
              <a:defRPr/>
            </a:pPr>
            <a:r>
              <a:rPr lang="en-US" altLang="x-none"/>
              <a:t>‹#›</a:t>
            </a:r>
          </a:p>
        </p:txBody>
      </p:sp>
      <p:sp>
        <p:nvSpPr>
          <p:cNvPr id="7" name="Footer Placeholder 2"/>
          <p:cNvSpPr>
            <a:spLocks noGrp="1"/>
          </p:cNvSpPr>
          <p:nvPr>
            <p:ph type="ftr" sz="quarter" idx="11"/>
          </p:nvPr>
        </p:nvSpPr>
        <p:spPr>
          <a:xfrm>
            <a:off x="609600" y="4686300"/>
            <a:ext cx="5421313" cy="274638"/>
          </a:xfrm>
          <a:prstGeom prst="rect">
            <a:avLst/>
          </a:prstGeom>
        </p:spPr>
        <p:txBody>
          <a:bodyPr/>
          <a:lstStyle>
            <a:lvl1pPr>
              <a:defRPr>
                <a:ea typeface="ＭＳ Ｐゴシック" charset="0"/>
                <a:cs typeface="ＭＳ Ｐゴシック" charset="0"/>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smtClean="0"/>
            </a:lvl1pPr>
          </a:lstStyle>
          <a:p>
            <a:pPr>
              <a:defRPr/>
            </a:pPr>
            <a:fld id="{53A1C599-6E53-0046-ACC7-B1B42EAE513E}" type="slidenum">
              <a:rPr lang="en-US" altLang="x-none"/>
              <a:pPr>
                <a:defRPr/>
              </a:pPr>
              <a:t>‹#›</a:t>
            </a:fld>
            <a:endParaRPr lang="en-US" altLang="x-none" sz="1400">
              <a:solidFill>
                <a:srgbClr val="FFFFFF"/>
              </a:solidFill>
            </a:endParaRPr>
          </a:p>
        </p:txBody>
      </p:sp>
    </p:spTree>
    <p:extLst>
      <p:ext uri="{BB962C8B-B14F-4D97-AF65-F5344CB8AC3E}">
        <p14:creationId xmlns:p14="http://schemas.microsoft.com/office/powerpoint/2010/main" val="11068760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smtClean="0"/>
            </a:lvl1pPr>
          </a:lstStyle>
          <a:p>
            <a:pPr>
              <a:defRPr/>
            </a:pPr>
            <a:r>
              <a:rPr lang="en-US" altLang="x-none"/>
              <a:t>‹#›</a:t>
            </a:r>
          </a:p>
        </p:txBody>
      </p:sp>
      <p:sp>
        <p:nvSpPr>
          <p:cNvPr id="4" name="Footer Placeholder 3"/>
          <p:cNvSpPr>
            <a:spLocks noGrp="1"/>
          </p:cNvSpPr>
          <p:nvPr>
            <p:ph type="ftr" sz="quarter" idx="11"/>
          </p:nvPr>
        </p:nvSpPr>
        <p:spPr>
          <a:xfrm>
            <a:off x="609600" y="4686300"/>
            <a:ext cx="5421313" cy="274638"/>
          </a:xfrm>
          <a:prstGeom prst="rect">
            <a:avLst/>
          </a:prstGeom>
        </p:spPr>
        <p:txBody>
          <a:bodyPr/>
          <a:lstStyle>
            <a:lvl1pPr>
              <a:defRPr>
                <a:ea typeface="ＭＳ Ｐゴシック" charset="0"/>
                <a:cs typeface="ＭＳ Ｐゴシック" charset="0"/>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smtClean="0">
                <a:solidFill>
                  <a:srgbClr val="FFFFFF"/>
                </a:solidFill>
              </a:defRPr>
            </a:lvl1pPr>
          </a:lstStyle>
          <a:p>
            <a:pPr>
              <a:defRPr/>
            </a:pPr>
            <a:fld id="{EB451383-FDCC-A946-B672-29FF2D6ABEC5}" type="slidenum">
              <a:rPr lang="en-US" altLang="x-none"/>
              <a:pPr>
                <a:defRPr/>
              </a:pPr>
              <a:t>‹#›</a:t>
            </a:fld>
            <a:endParaRPr lang="en-US" altLang="x-none"/>
          </a:p>
        </p:txBody>
      </p:sp>
    </p:spTree>
    <p:extLst>
      <p:ext uri="{BB962C8B-B14F-4D97-AF65-F5344CB8AC3E}">
        <p14:creationId xmlns:p14="http://schemas.microsoft.com/office/powerpoint/2010/main" val="17629598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smtClean="0"/>
            </a:lvl1pPr>
          </a:lstStyle>
          <a:p>
            <a:pPr>
              <a:defRPr/>
            </a:pPr>
            <a:r>
              <a:rPr lang="en-US" altLang="x-none"/>
              <a:t>‹#›</a:t>
            </a:r>
          </a:p>
        </p:txBody>
      </p:sp>
      <p:sp>
        <p:nvSpPr>
          <p:cNvPr id="3" name="Footer Placeholder 2"/>
          <p:cNvSpPr>
            <a:spLocks noGrp="1"/>
          </p:cNvSpPr>
          <p:nvPr>
            <p:ph type="ftr" sz="quarter" idx="11"/>
          </p:nvPr>
        </p:nvSpPr>
        <p:spPr>
          <a:xfrm>
            <a:off x="609600" y="4686300"/>
            <a:ext cx="5421313" cy="274638"/>
          </a:xfrm>
          <a:prstGeom prst="rect">
            <a:avLst/>
          </a:prstGeom>
        </p:spPr>
        <p:txBody>
          <a:bodyPr/>
          <a:lstStyle>
            <a:lvl1pPr>
              <a:defRPr>
                <a:ea typeface="ＭＳ Ｐゴシック" charset="0"/>
                <a:cs typeface="ＭＳ Ｐゴシック" charset="0"/>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smtClean="0"/>
            </a:lvl1pPr>
          </a:lstStyle>
          <a:p>
            <a:pPr>
              <a:defRPr/>
            </a:pPr>
            <a:fld id="{88F90571-2A83-244B-89CB-B73183A5AAA3}" type="slidenum">
              <a:rPr lang="en-US" altLang="x-none"/>
              <a:pPr>
                <a:defRPr/>
              </a:pPr>
              <a:t>‹#›</a:t>
            </a:fld>
            <a:endParaRPr lang="en-US" altLang="x-none"/>
          </a:p>
        </p:txBody>
      </p:sp>
    </p:spTree>
    <p:extLst>
      <p:ext uri="{BB962C8B-B14F-4D97-AF65-F5344CB8AC3E}">
        <p14:creationId xmlns:p14="http://schemas.microsoft.com/office/powerpoint/2010/main" val="1234489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smtClean="0"/>
            </a:lvl1pPr>
          </a:lstStyle>
          <a:p>
            <a:pPr>
              <a:defRPr/>
            </a:pPr>
            <a:r>
              <a:rPr lang="en-US" altLang="x-none"/>
              <a:t>‹#›</a:t>
            </a:r>
          </a:p>
        </p:txBody>
      </p:sp>
      <p:sp>
        <p:nvSpPr>
          <p:cNvPr id="6" name="Footer Placeholder 5"/>
          <p:cNvSpPr>
            <a:spLocks noGrp="1"/>
          </p:cNvSpPr>
          <p:nvPr>
            <p:ph type="ftr" sz="quarter" idx="11"/>
          </p:nvPr>
        </p:nvSpPr>
        <p:spPr>
          <a:xfrm>
            <a:off x="609600" y="4686300"/>
            <a:ext cx="5421313" cy="274638"/>
          </a:xfrm>
          <a:prstGeom prst="rect">
            <a:avLst/>
          </a:prstGeom>
        </p:spPr>
        <p:txBody>
          <a:bodyPr/>
          <a:lstStyle>
            <a:lvl1pPr>
              <a:defRPr>
                <a:ea typeface="ＭＳ Ｐゴシック" charset="0"/>
                <a:cs typeface="ＭＳ Ｐゴシック" charset="0"/>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smtClean="0">
                <a:solidFill>
                  <a:srgbClr val="FFFFFF"/>
                </a:solidFill>
              </a:defRPr>
            </a:lvl1pPr>
          </a:lstStyle>
          <a:p>
            <a:pPr>
              <a:defRPr/>
            </a:pPr>
            <a:fld id="{11456345-A23C-E344-9DEC-8FCB69A56441}" type="slidenum">
              <a:rPr lang="en-US" altLang="x-none"/>
              <a:pPr>
                <a:defRPr/>
              </a:pPr>
              <a:t>‹#›</a:t>
            </a:fld>
            <a:endParaRPr lang="en-US" altLang="x-none"/>
          </a:p>
        </p:txBody>
      </p:sp>
    </p:spTree>
    <p:extLst>
      <p:ext uri="{BB962C8B-B14F-4D97-AF65-F5344CB8AC3E}">
        <p14:creationId xmlns:p14="http://schemas.microsoft.com/office/powerpoint/2010/main" val="12231766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a:lstStyle>
            <a:lvl1pPr>
              <a:defRPr smtClean="0"/>
            </a:lvl1pPr>
          </a:lstStyle>
          <a:p>
            <a:pPr>
              <a:defRPr/>
            </a:pPr>
            <a:r>
              <a:rPr lang="en-US" altLang="x-none"/>
              <a:t>‹#›</a:t>
            </a:r>
          </a:p>
        </p:txBody>
      </p:sp>
      <p:sp>
        <p:nvSpPr>
          <p:cNvPr id="10" name="Slide Number Placeholder 12"/>
          <p:cNvSpPr>
            <a:spLocks noGrp="1"/>
          </p:cNvSpPr>
          <p:nvPr>
            <p:ph type="sldNum" sz="quarter" idx="11"/>
          </p:nvPr>
        </p:nvSpPr>
        <p:spPr>
          <a:xfrm>
            <a:off x="0" y="3500438"/>
            <a:ext cx="1447800" cy="498475"/>
          </a:xfrm>
        </p:spPr>
        <p:txBody>
          <a:bodyPr/>
          <a:lstStyle>
            <a:lvl1pPr>
              <a:defRPr sz="2800" smtClean="0">
                <a:solidFill>
                  <a:srgbClr val="FFFFFF"/>
                </a:solidFill>
              </a:defRPr>
            </a:lvl1pPr>
          </a:lstStyle>
          <a:p>
            <a:pPr>
              <a:defRPr/>
            </a:pPr>
            <a:fld id="{DF1AE207-60D1-8349-A2DA-93FDAEF23078}" type="slidenum">
              <a:rPr lang="en-US" altLang="x-none"/>
              <a:pPr>
                <a:defRPr/>
              </a:pPr>
              <a:t>‹#›</a:t>
            </a:fld>
            <a:endParaRPr lang="en-US" altLang="x-none"/>
          </a:p>
        </p:txBody>
      </p:sp>
      <p:sp>
        <p:nvSpPr>
          <p:cNvPr id="11" name="Footer Placeholder 13"/>
          <p:cNvSpPr>
            <a:spLocks noGrp="1"/>
          </p:cNvSpPr>
          <p:nvPr>
            <p:ph type="ftr" sz="quarter" idx="12"/>
          </p:nvPr>
        </p:nvSpPr>
        <p:spPr>
          <a:xfrm>
            <a:off x="1600200" y="4686300"/>
            <a:ext cx="4572000" cy="274638"/>
          </a:xfrm>
          <a:prstGeom prst="rect">
            <a:avLst/>
          </a:prstGeom>
        </p:spPr>
        <p:txBody>
          <a:bodyPr rtlCol="0"/>
          <a:lstStyle>
            <a:lvl1pPr>
              <a:defRPr>
                <a:ea typeface="ＭＳ Ｐゴシック" charset="0"/>
                <a:cs typeface="ＭＳ Ｐゴシック" charset="0"/>
              </a:defRPr>
            </a:lvl1pPr>
          </a:lstStyle>
          <a:p>
            <a:pPr>
              <a:defRPr/>
            </a:pPr>
            <a:r>
              <a:rPr lang="en-US"/>
              <a:t>Aswath Damodaran</a:t>
            </a:r>
          </a:p>
        </p:txBody>
      </p:sp>
    </p:spTree>
    <p:extLst>
      <p:ext uri="{BB962C8B-B14F-4D97-AF65-F5344CB8AC3E}">
        <p14:creationId xmlns:p14="http://schemas.microsoft.com/office/powerpoint/2010/main" val="691718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smtClean="0"/>
            </a:lvl1pPr>
          </a:lstStyle>
          <a:p>
            <a:pPr>
              <a:defRPr/>
            </a:pPr>
            <a:r>
              <a:rPr lang="en-US" altLang="x-none"/>
              <a:t>‹#›</a:t>
            </a:r>
          </a:p>
        </p:txBody>
      </p:sp>
      <p:sp>
        <p:nvSpPr>
          <p:cNvPr id="5" name="Footer Placeholder 2"/>
          <p:cNvSpPr>
            <a:spLocks noGrp="1"/>
          </p:cNvSpPr>
          <p:nvPr>
            <p:ph type="ftr" sz="quarter" idx="11"/>
          </p:nvPr>
        </p:nvSpPr>
        <p:spPr>
          <a:xfrm>
            <a:off x="609600" y="4686300"/>
            <a:ext cx="5421313" cy="274638"/>
          </a:xfrm>
          <a:prstGeom prst="rect">
            <a:avLst/>
          </a:prstGeom>
        </p:spPr>
        <p:txBody>
          <a:bodyPr/>
          <a:lstStyle>
            <a:lvl1pPr>
              <a:defRPr>
                <a:ea typeface="ＭＳ Ｐゴシック" charset="0"/>
                <a:cs typeface="ＭＳ Ｐゴシック" charset="0"/>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smtClean="0"/>
            </a:lvl1pPr>
          </a:lstStyle>
          <a:p>
            <a:pPr>
              <a:defRPr/>
            </a:pPr>
            <a:fld id="{ADBE76C2-C69D-5040-A7EB-9CFDCCDC6CBC}" type="slidenum">
              <a:rPr lang="en-US" altLang="x-none"/>
              <a:pPr>
                <a:defRPr/>
              </a:pPr>
              <a:t>‹#›</a:t>
            </a:fld>
            <a:endParaRPr lang="en-US" altLang="x-none" sz="1400">
              <a:solidFill>
                <a:srgbClr val="FFFFFF"/>
              </a:solidFill>
            </a:endParaRPr>
          </a:p>
        </p:txBody>
      </p:sp>
    </p:spTree>
    <p:extLst>
      <p:ext uri="{BB962C8B-B14F-4D97-AF65-F5344CB8AC3E}">
        <p14:creationId xmlns:p14="http://schemas.microsoft.com/office/powerpoint/2010/main" val="7832853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smtClean="0"/>
            </a:lvl1pPr>
          </a:lstStyle>
          <a:p>
            <a:pPr>
              <a:defRPr/>
            </a:pPr>
            <a:r>
              <a:rPr lang="en-US" altLang="x-none"/>
              <a:t>‹#›</a:t>
            </a:r>
          </a:p>
        </p:txBody>
      </p:sp>
      <p:sp>
        <p:nvSpPr>
          <p:cNvPr id="8" name="Footer Placeholder 4"/>
          <p:cNvSpPr>
            <a:spLocks noGrp="1"/>
          </p:cNvSpPr>
          <p:nvPr>
            <p:ph type="ftr" sz="quarter" idx="11"/>
          </p:nvPr>
        </p:nvSpPr>
        <p:spPr>
          <a:xfrm>
            <a:off x="457200" y="4686300"/>
            <a:ext cx="5573713" cy="274638"/>
          </a:xfrm>
          <a:prstGeom prst="rect">
            <a:avLst/>
          </a:prstGeom>
        </p:spPr>
        <p:txBody>
          <a:bodyPr/>
          <a:lstStyle>
            <a:lvl1pPr>
              <a:defRPr>
                <a:ea typeface="ＭＳ Ｐゴシック" charset="0"/>
                <a:cs typeface="ＭＳ Ｐゴシック" charset="0"/>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smtClean="0"/>
            </a:lvl1pPr>
          </a:lstStyle>
          <a:p>
            <a:pPr>
              <a:defRPr/>
            </a:pPr>
            <a:fld id="{510421A1-6E5B-1C45-A3FD-36E12D81A721}" type="slidenum">
              <a:rPr lang="en-US" altLang="x-none"/>
              <a:pPr>
                <a:defRPr/>
              </a:pPr>
              <a:t>‹#›</a:t>
            </a:fld>
            <a:endParaRPr lang="en-US" altLang="x-none" sz="1400">
              <a:solidFill>
                <a:srgbClr val="FFFFFF"/>
              </a:solidFill>
            </a:endParaRPr>
          </a:p>
        </p:txBody>
      </p:sp>
    </p:spTree>
    <p:extLst>
      <p:ext uri="{BB962C8B-B14F-4D97-AF65-F5344CB8AC3E}">
        <p14:creationId xmlns:p14="http://schemas.microsoft.com/office/powerpoint/2010/main" val="6028944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smtClean="0"/>
            </a:lvl1pPr>
          </a:lstStyle>
          <a:p>
            <a:pPr>
              <a:defRPr/>
            </a:pPr>
            <a:r>
              <a:rPr lang="en-US" altLang="x-none"/>
              <a:t>‹#›</a:t>
            </a:r>
          </a:p>
        </p:txBody>
      </p:sp>
      <p:sp>
        <p:nvSpPr>
          <p:cNvPr id="7" name="Footer Placeholder 2"/>
          <p:cNvSpPr>
            <a:spLocks noGrp="1"/>
          </p:cNvSpPr>
          <p:nvPr>
            <p:ph type="ftr" sz="quarter" idx="11"/>
          </p:nvPr>
        </p:nvSpPr>
        <p:spPr>
          <a:xfrm>
            <a:off x="609600" y="4686300"/>
            <a:ext cx="5421313" cy="274638"/>
          </a:xfrm>
          <a:prstGeom prst="rect">
            <a:avLst/>
          </a:prstGeom>
        </p:spPr>
        <p:txBody>
          <a:bodyPr/>
          <a:lstStyle>
            <a:lvl1pPr>
              <a:defRPr>
                <a:ea typeface="ＭＳ Ｐゴシック" charset="0"/>
                <a:cs typeface="ＭＳ Ｐゴシック" charset="0"/>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smtClean="0">
                <a:solidFill>
                  <a:srgbClr val="FFFFFF"/>
                </a:solidFill>
              </a:defRPr>
            </a:lvl1pPr>
          </a:lstStyle>
          <a:p>
            <a:pPr>
              <a:defRPr/>
            </a:pPr>
            <a:fld id="{A06BD15B-C57E-4143-AE03-26365E59DA3E}" type="slidenum">
              <a:rPr lang="en-US" altLang="x-none"/>
              <a:pPr>
                <a:defRPr/>
              </a:pPr>
              <a:t>‹#›</a:t>
            </a:fld>
            <a:endParaRPr lang="en-US" altLang="x-none"/>
          </a:p>
        </p:txBody>
      </p:sp>
    </p:spTree>
    <p:extLst>
      <p:ext uri="{BB962C8B-B14F-4D97-AF65-F5344CB8AC3E}">
        <p14:creationId xmlns:p14="http://schemas.microsoft.com/office/powerpoint/2010/main" val="10193762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smtClean="0"/>
            </a:lvl1pPr>
          </a:lstStyle>
          <a:p>
            <a:pPr>
              <a:defRPr/>
            </a:pPr>
            <a:r>
              <a:rPr lang="en-US" altLang="x-none"/>
              <a:t>‹#›</a:t>
            </a:r>
          </a:p>
        </p:txBody>
      </p:sp>
      <p:sp>
        <p:nvSpPr>
          <p:cNvPr id="7" name="Footer Placeholder 2"/>
          <p:cNvSpPr>
            <a:spLocks noGrp="1"/>
          </p:cNvSpPr>
          <p:nvPr>
            <p:ph type="ftr" sz="quarter" idx="11"/>
          </p:nvPr>
        </p:nvSpPr>
        <p:spPr>
          <a:xfrm>
            <a:off x="609600" y="4686300"/>
            <a:ext cx="5421313" cy="274638"/>
          </a:xfrm>
          <a:prstGeom prst="rect">
            <a:avLst/>
          </a:prstGeom>
        </p:spPr>
        <p:txBody>
          <a:bodyPr/>
          <a:lstStyle>
            <a:lvl1pPr>
              <a:defRPr>
                <a:ea typeface="ＭＳ Ｐゴシック" charset="0"/>
                <a:cs typeface="ＭＳ Ｐゴシック" charset="0"/>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smtClean="0">
                <a:solidFill>
                  <a:srgbClr val="FFFFFF"/>
                </a:solidFill>
              </a:defRPr>
            </a:lvl1pPr>
          </a:lstStyle>
          <a:p>
            <a:pPr>
              <a:defRPr/>
            </a:pPr>
            <a:fld id="{F3A40260-F3E1-EC49-A0D1-F11EF325A7A5}" type="slidenum">
              <a:rPr lang="en-US" altLang="x-none"/>
              <a:pPr>
                <a:defRPr/>
              </a:pPr>
              <a:t>‹#›</a:t>
            </a:fld>
            <a:endParaRPr lang="en-US" altLang="x-none"/>
          </a:p>
        </p:txBody>
      </p:sp>
    </p:spTree>
    <p:extLst>
      <p:ext uri="{BB962C8B-B14F-4D97-AF65-F5344CB8AC3E}">
        <p14:creationId xmlns:p14="http://schemas.microsoft.com/office/powerpoint/2010/main" val="3273665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381000" y="171450"/>
            <a:ext cx="83820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09600" y="971550"/>
            <a:ext cx="8156575" cy="362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wrap="square" lIns="91440" tIns="45720" rIns="91440" bIns="45720" numCol="1" anchor="ctr" anchorCtr="0" compatLnSpc="1">
            <a:prstTxWarp prst="textNoShape">
              <a:avLst/>
            </a:prstTxWarp>
          </a:bodyPr>
          <a:lstStyle>
            <a:lvl1pPr algn="r">
              <a:defRPr sz="1400" smtClean="0">
                <a:solidFill>
                  <a:schemeClr val="tx2"/>
                </a:solidFill>
              </a:defRPr>
            </a:lvl1pPr>
          </a:lstStyle>
          <a:p>
            <a:pPr>
              <a:defRPr/>
            </a:pPr>
            <a:r>
              <a:rPr lang="en-US" altLang="x-none"/>
              <a:t>‹#›</a:t>
            </a:r>
          </a:p>
        </p:txBody>
      </p:sp>
      <p:sp>
        <p:nvSpPr>
          <p:cNvPr id="8" name="Rectangle 7"/>
          <p:cNvSpPr/>
          <p:nvPr/>
        </p:nvSpPr>
        <p:spPr>
          <a:xfrm>
            <a:off x="0" y="742950"/>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742950"/>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25400" y="742950"/>
            <a:ext cx="533400" cy="182563"/>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smtClean="0">
                <a:solidFill>
                  <a:schemeClr val="tx2"/>
                </a:solidFill>
              </a:defRPr>
            </a:lvl1pPr>
          </a:lstStyle>
          <a:p>
            <a:pPr>
              <a:defRPr/>
            </a:pPr>
            <a:fld id="{61CBDF35-DD11-3140-93DE-3D9B9CDD52A1}" type="slidenum">
              <a:rPr lang="en-US" altLang="x-none"/>
              <a:pPr>
                <a:defRPr/>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156" r:id="rId1"/>
    <p:sldLayoutId id="2147484157" r:id="rId2"/>
    <p:sldLayoutId id="2147484158" r:id="rId3"/>
    <p:sldLayoutId id="2147484159" r:id="rId4"/>
    <p:sldLayoutId id="2147484160" r:id="rId5"/>
    <p:sldLayoutId id="2147484161" r:id="rId6"/>
    <p:sldLayoutId id="2147484162" r:id="rId7"/>
    <p:sldLayoutId id="2147484163" r:id="rId8"/>
    <p:sldLayoutId id="2147484164" r:id="rId9"/>
    <p:sldLayoutId id="2147484165" r:id="rId10"/>
    <p:sldLayoutId id="2147484166" r:id="rId11"/>
    <p:sldLayoutId id="2147484167" r:id="rId12"/>
    <p:sldLayoutId id="2147484168" r:id="rId13"/>
  </p:sldLayoutIdLst>
  <p:hf hdr="0" ftr="0" dt="0"/>
  <p:txStyles>
    <p:titleStyle>
      <a:lvl1pPr algn="l" rtl="0" eaLnBrk="0" fontAlgn="base" hangingPunct="0">
        <a:spcBef>
          <a:spcPct val="0"/>
        </a:spcBef>
        <a:spcAft>
          <a:spcPct val="0"/>
        </a:spcAft>
        <a:defRPr sz="3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7.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8.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9.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normAutofit/>
          </a:bodyPr>
          <a:lstStyle/>
          <a:p>
            <a:pPr eaLnBrk="1" fontAlgn="auto" hangingPunct="1">
              <a:spcAft>
                <a:spcPts val="0"/>
              </a:spcAft>
              <a:defRPr/>
            </a:pPr>
            <a:r>
              <a:rPr lang="en-US" dirty="0" smtClean="0">
                <a:ea typeface="+mj-ea"/>
                <a:cs typeface="+mj-cs"/>
              </a:rPr>
              <a:t>Corporate Finance</a:t>
            </a:r>
            <a:br>
              <a:rPr lang="en-US" dirty="0" smtClean="0">
                <a:ea typeface="+mj-ea"/>
                <a:cs typeface="+mj-cs"/>
              </a:rPr>
            </a:br>
            <a:r>
              <a:rPr lang="en-US" dirty="0" smtClean="0">
                <a:ea typeface="+mj-ea"/>
                <a:cs typeface="+mj-cs"/>
              </a:rPr>
              <a:t>What is it?</a:t>
            </a:r>
            <a:endParaRPr lang="en-US" dirty="0">
              <a:ea typeface="+mj-ea"/>
              <a:cs typeface="+mj-cs"/>
            </a:endParaRPr>
          </a:p>
        </p:txBody>
      </p:sp>
      <p:sp>
        <p:nvSpPr>
          <p:cNvPr id="17410" name="Rectangle 3"/>
          <p:cNvSpPr>
            <a:spLocks noGrp="1" noChangeArrowheads="1"/>
          </p:cNvSpPr>
          <p:nvPr>
            <p:ph type="subTitle" idx="1"/>
          </p:nvPr>
        </p:nvSpPr>
        <p:spPr>
          <a:xfrm>
            <a:off x="2362200" y="4537075"/>
            <a:ext cx="6705600" cy="514350"/>
          </a:xfrm>
        </p:spPr>
        <p:txBody>
          <a:bodyPr/>
          <a:lstStyle/>
          <a:p>
            <a:pPr eaLnBrk="1" hangingPunct="1"/>
            <a:r>
              <a:rPr lang="en-US" altLang="x-none">
                <a:ea typeface="ＭＳ Ｐゴシック" charset="-128"/>
              </a:rPr>
              <a:t>Aswath Damodaran</a:t>
            </a:r>
          </a:p>
        </p:txBody>
      </p:sp>
      <p:sp>
        <p:nvSpPr>
          <p:cNvPr id="1741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4E7E317-70DD-BA45-9B9D-F135D863B7FA}" type="slidenum">
              <a:rPr lang="en-US" altLang="x-none" sz="1500">
                <a:latin typeface="Times" charset="0"/>
              </a:rPr>
              <a:pPr>
                <a:lnSpc>
                  <a:spcPct val="80000"/>
                </a:lnSpc>
                <a:spcBef>
                  <a:spcPct val="0"/>
                </a:spcBef>
                <a:buClrTx/>
                <a:buSzTx/>
                <a:buFontTx/>
                <a:buNone/>
              </a:pPr>
              <a:t>0</a:t>
            </a:fld>
            <a:endParaRPr lang="en-US" altLang="x-none" sz="1500">
              <a:latin typeface="Times" charset="0"/>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What is corporate finance?</a:t>
            </a:r>
          </a:p>
        </p:txBody>
      </p:sp>
      <p:sp>
        <p:nvSpPr>
          <p:cNvPr id="19458" name="Rectangle 3"/>
          <p:cNvSpPr>
            <a:spLocks noGrp="1" noChangeArrowheads="1"/>
          </p:cNvSpPr>
          <p:nvPr>
            <p:ph sz="quarter" idx="1"/>
          </p:nvPr>
        </p:nvSpPr>
        <p:spPr>
          <a:xfrm>
            <a:off x="612775" y="1200150"/>
            <a:ext cx="8153400" cy="3371850"/>
          </a:xfrm>
        </p:spPr>
        <p:txBody>
          <a:bodyPr/>
          <a:lstStyle/>
          <a:p>
            <a:pPr eaLnBrk="1" hangingPunct="1"/>
            <a:r>
              <a:rPr lang="en-US" altLang="x-none" sz="2000" dirty="0">
                <a:ea typeface="ＭＳ Ｐゴシック" charset="-128"/>
              </a:rPr>
              <a:t>Every decision that a business makes has financial implications, and any decision which affects the finances of a business is a corporate finance decision. </a:t>
            </a:r>
          </a:p>
          <a:p>
            <a:pPr eaLnBrk="1" hangingPunct="1"/>
            <a:r>
              <a:rPr lang="en-US" altLang="x-none" sz="2000" dirty="0">
                <a:ea typeface="ＭＳ Ｐゴシック" charset="-128"/>
              </a:rPr>
              <a:t>Defined broadly, everything that a business does fits under the rubric of corporate finance.</a:t>
            </a:r>
          </a:p>
        </p:txBody>
      </p:sp>
      <p:sp>
        <p:nvSpPr>
          <p:cNvPr id="19459" name="Slide Number Placeholder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D549C32-7156-3B43-9413-BBDFAF255064}" type="slidenum">
              <a:rPr lang="en-US" altLang="x-none" sz="700">
                <a:solidFill>
                  <a:srgbClr val="FFFFFF"/>
                </a:solidFill>
                <a:latin typeface="Times" charset="0"/>
              </a:rPr>
              <a:pPr>
                <a:lnSpc>
                  <a:spcPct val="80000"/>
                </a:lnSpc>
                <a:spcBef>
                  <a:spcPct val="0"/>
                </a:spcBef>
                <a:buClrTx/>
                <a:buSzTx/>
                <a:buFontTx/>
                <a:buNone/>
              </a:pPr>
              <a:t>1</a:t>
            </a:fld>
            <a:endParaRPr lang="en-US" altLang="x-none" sz="700">
              <a:solidFill>
                <a:srgbClr val="FFFFFF"/>
              </a:solidFill>
              <a:latin typeface="Times" charset="0"/>
            </a:endParaRPr>
          </a:p>
        </p:txBody>
      </p:sp>
      <p:pic>
        <p:nvPicPr>
          <p:cNvPr id="19460"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2876550"/>
            <a:ext cx="6858000" cy="190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Objectives</a:t>
            </a:r>
          </a:p>
        </p:txBody>
      </p:sp>
      <p:sp>
        <p:nvSpPr>
          <p:cNvPr id="21506" name="Rectangle 3"/>
          <p:cNvSpPr>
            <a:spLocks noGrp="1" noChangeArrowheads="1"/>
          </p:cNvSpPr>
          <p:nvPr>
            <p:ph sz="quarter" idx="1"/>
          </p:nvPr>
        </p:nvSpPr>
        <p:spPr>
          <a:xfrm>
            <a:off x="612775" y="1200150"/>
            <a:ext cx="8153400" cy="3371850"/>
          </a:xfrm>
        </p:spPr>
        <p:txBody>
          <a:bodyPr/>
          <a:lstStyle/>
          <a:p>
            <a:pPr eaLnBrk="1" hangingPunct="1">
              <a:lnSpc>
                <a:spcPct val="80000"/>
              </a:lnSpc>
            </a:pPr>
            <a:r>
              <a:rPr lang="en-US" altLang="x-none" sz="2400">
                <a:ea typeface="ＭＳ Ｐゴシック" charset="-128"/>
              </a:rPr>
              <a:t>To give you the capacity to understand the theory and </a:t>
            </a:r>
            <a:r>
              <a:rPr lang="en-US" altLang="x-none" sz="2400" u="sng">
                <a:ea typeface="ＭＳ Ｐゴシック" charset="-128"/>
              </a:rPr>
              <a:t>apply</a:t>
            </a:r>
            <a:r>
              <a:rPr lang="en-US" altLang="x-none" sz="2400">
                <a:ea typeface="ＭＳ Ｐゴシック" charset="-128"/>
              </a:rPr>
              <a:t>, in real world situations, the techniques that have been developed in corporate finance. </a:t>
            </a:r>
          </a:p>
          <a:p>
            <a:pPr lvl="1" eaLnBrk="1" hangingPunct="1">
              <a:lnSpc>
                <a:spcPct val="80000"/>
              </a:lnSpc>
            </a:pPr>
            <a:r>
              <a:rPr lang="en-US" altLang="x-none" sz="2000">
                <a:ea typeface="ＭＳ Ｐゴシック" charset="-128"/>
              </a:rPr>
              <a:t>Motto for class: If it cannot be applied, who cares?.</a:t>
            </a:r>
          </a:p>
          <a:p>
            <a:pPr eaLnBrk="1" hangingPunct="1">
              <a:lnSpc>
                <a:spcPct val="80000"/>
              </a:lnSpc>
            </a:pPr>
            <a:r>
              <a:rPr lang="en-US" altLang="x-none" sz="2400">
                <a:ea typeface="ＭＳ Ｐゴシック" charset="-128"/>
              </a:rPr>
              <a:t>To give you the </a:t>
            </a:r>
            <a:r>
              <a:rPr lang="en-US" altLang="x-none" sz="2400" u="sng">
                <a:ea typeface="ＭＳ Ｐゴシック" charset="-128"/>
              </a:rPr>
              <a:t>big picture </a:t>
            </a:r>
            <a:r>
              <a:rPr lang="en-US" altLang="x-none" sz="2400">
                <a:ea typeface="ＭＳ Ｐゴシック" charset="-128"/>
              </a:rPr>
              <a:t>of corporate finance so that you can understand how things fit together.</a:t>
            </a:r>
          </a:p>
          <a:p>
            <a:pPr lvl="1" eaLnBrk="1" hangingPunct="1">
              <a:lnSpc>
                <a:spcPct val="80000"/>
              </a:lnSpc>
            </a:pPr>
            <a:r>
              <a:rPr lang="en-US" altLang="x-none" sz="2000">
                <a:ea typeface="ＭＳ Ｐゴシック" charset="-128"/>
              </a:rPr>
              <a:t>Motto for class: You can forget the details, but don</a:t>
            </a:r>
            <a:r>
              <a:rPr lang="ja-JP" altLang="en-US" sz="2000">
                <a:ea typeface="ＭＳ Ｐゴシック" charset="-128"/>
              </a:rPr>
              <a:t>’</a:t>
            </a:r>
            <a:r>
              <a:rPr lang="en-US" altLang="ja-JP" sz="2000">
                <a:ea typeface="ＭＳ Ｐゴシック" charset="-128"/>
              </a:rPr>
              <a:t>t miss the storyline.</a:t>
            </a:r>
          </a:p>
          <a:p>
            <a:pPr eaLnBrk="1" hangingPunct="1">
              <a:lnSpc>
                <a:spcPct val="80000"/>
              </a:lnSpc>
            </a:pPr>
            <a:r>
              <a:rPr lang="en-US" altLang="x-none" sz="2400">
                <a:ea typeface="ＭＳ Ｐゴシック" charset="-128"/>
              </a:rPr>
              <a:t>To show you that corporate finance is </a:t>
            </a:r>
            <a:r>
              <a:rPr lang="en-US" altLang="x-none" sz="2400" u="sng">
                <a:ea typeface="ＭＳ Ｐゴシック" charset="-128"/>
              </a:rPr>
              <a:t>fun</a:t>
            </a:r>
            <a:r>
              <a:rPr lang="en-US" altLang="x-none" sz="2400">
                <a:ea typeface="ＭＳ Ｐゴシック" charset="-128"/>
              </a:rPr>
              <a:t>. </a:t>
            </a:r>
          </a:p>
          <a:p>
            <a:pPr lvl="1" eaLnBrk="1" hangingPunct="1">
              <a:lnSpc>
                <a:spcPct val="80000"/>
              </a:lnSpc>
            </a:pPr>
            <a:r>
              <a:rPr lang="en-US" altLang="x-none" sz="2000">
                <a:ea typeface="ＭＳ Ｐゴシック" charset="-128"/>
              </a:rPr>
              <a:t>Motto for class: Are we having fun yet?</a:t>
            </a:r>
          </a:p>
        </p:txBody>
      </p:sp>
      <p:sp>
        <p:nvSpPr>
          <p:cNvPr id="21507" name="Slide Number Placeholder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1011CEC5-70FF-2F45-8B63-35AED9209B6D}" type="slidenum">
              <a:rPr lang="en-US" altLang="x-none" sz="700">
                <a:solidFill>
                  <a:srgbClr val="FFFFFF"/>
                </a:solidFill>
                <a:latin typeface="Times" charset="0"/>
              </a:rPr>
              <a:pPr>
                <a:lnSpc>
                  <a:spcPct val="80000"/>
                </a:lnSpc>
                <a:spcBef>
                  <a:spcPct val="0"/>
                </a:spcBef>
                <a:buClrTx/>
                <a:buSzTx/>
                <a:buFontTx/>
                <a:buNone/>
              </a:pPr>
              <a:t>2</a:t>
            </a:fld>
            <a:endParaRPr lang="en-US" altLang="x-none" sz="700">
              <a:solidFill>
                <a:srgbClr val="FFFFFF"/>
              </a:solidFill>
              <a:latin typeface="Times"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026"/>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The Traditional Accounting Balance Sheet</a:t>
            </a:r>
          </a:p>
        </p:txBody>
      </p:sp>
      <p:pic>
        <p:nvPicPr>
          <p:cNvPr id="23554" name="Picture 1028"/>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7104" b="-7104"/>
          <a:stretch>
            <a:fillRect/>
          </a:stretch>
        </p:blipFill>
        <p:spPr>
          <a:xfrm>
            <a:off x="612775" y="1200150"/>
            <a:ext cx="8153400" cy="3371850"/>
          </a:xfrm>
        </p:spPr>
      </p:pic>
      <p:sp>
        <p:nvSpPr>
          <p:cNvPr id="23555" name="Slide Number Placeholder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098E1D3-49E5-5D49-A703-D92C3780E3D6}" type="slidenum">
              <a:rPr lang="en-US" altLang="x-none" sz="700">
                <a:solidFill>
                  <a:srgbClr val="FFFFFF"/>
                </a:solidFill>
                <a:latin typeface="Times" charset="0"/>
              </a:rPr>
              <a:pPr>
                <a:lnSpc>
                  <a:spcPct val="80000"/>
                </a:lnSpc>
                <a:spcBef>
                  <a:spcPct val="0"/>
                </a:spcBef>
                <a:buClrTx/>
                <a:buSzTx/>
                <a:buFontTx/>
                <a:buNone/>
              </a:pPr>
              <a:t>3</a:t>
            </a:fld>
            <a:endParaRPr lang="en-US" altLang="x-none" sz="700">
              <a:solidFill>
                <a:srgbClr val="FFFFFF"/>
              </a:solidFill>
              <a:latin typeface="Times"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The Financial View of the Firm</a:t>
            </a:r>
          </a:p>
        </p:txBody>
      </p:sp>
      <p:pic>
        <p:nvPicPr>
          <p:cNvPr id="25602"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6393" b="-16393"/>
          <a:stretch>
            <a:fillRect/>
          </a:stretch>
        </p:blipFill>
        <p:spPr>
          <a:xfrm>
            <a:off x="612775" y="1200150"/>
            <a:ext cx="8153400" cy="3371850"/>
          </a:xfrm>
        </p:spPr>
      </p:pic>
      <p:sp>
        <p:nvSpPr>
          <p:cNvPr id="25603" name="Slide Number Placeholder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0A54FB6-C3B3-6542-89F4-E8F6A6B15DA8}" type="slidenum">
              <a:rPr lang="en-US" altLang="x-none" sz="700">
                <a:solidFill>
                  <a:srgbClr val="FFFFFF"/>
                </a:solidFill>
                <a:latin typeface="Times" charset="0"/>
              </a:rPr>
              <a:pPr>
                <a:lnSpc>
                  <a:spcPct val="80000"/>
                </a:lnSpc>
                <a:spcBef>
                  <a:spcPct val="0"/>
                </a:spcBef>
                <a:buClrTx/>
                <a:buSzTx/>
                <a:buFontTx/>
                <a:buNone/>
              </a:pPr>
              <a:t>4</a:t>
            </a:fld>
            <a:endParaRPr lang="en-US" altLang="x-none" sz="700">
              <a:solidFill>
                <a:srgbClr val="FFFFFF"/>
              </a:solidFill>
              <a:latin typeface="Times"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026"/>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First Principles &amp; The Big Picture</a:t>
            </a:r>
          </a:p>
        </p:txBody>
      </p:sp>
      <p:pic>
        <p:nvPicPr>
          <p:cNvPr id="27650" name="Content Placeholder 7"/>
          <p:cNvPicPr>
            <a:picLocks noGrp="1" noChangeAspect="1"/>
          </p:cNvPicPr>
          <p:nvPr>
            <p:ph sz="quarter" idx="1"/>
          </p:nvPr>
        </p:nvPicPr>
        <p:blipFill>
          <a:blip r:embed="rId3">
            <a:extLst>
              <a:ext uri="{28A0092B-C50C-407E-A947-70E740481C1C}">
                <a14:useLocalDpi xmlns:a14="http://schemas.microsoft.com/office/drawing/2010/main" val="0"/>
              </a:ext>
            </a:extLst>
          </a:blip>
          <a:srcRect l="-7780" r="-7780"/>
          <a:stretch>
            <a:fillRect/>
          </a:stretch>
        </p:blipFill>
        <p:spPr>
          <a:xfrm>
            <a:off x="612775" y="1200150"/>
            <a:ext cx="8153400" cy="3371850"/>
          </a:xfrm>
        </p:spPr>
      </p:pic>
      <p:sp>
        <p:nvSpPr>
          <p:cNvPr id="27651" name="Slide Number Placeholder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0362A6F-890A-8341-996C-A772588F8095}" type="slidenum">
              <a:rPr lang="en-US" altLang="x-none" sz="700">
                <a:solidFill>
                  <a:srgbClr val="FFFFFF"/>
                </a:solidFill>
                <a:latin typeface="Times" charset="0"/>
              </a:rPr>
              <a:pPr>
                <a:lnSpc>
                  <a:spcPct val="80000"/>
                </a:lnSpc>
                <a:spcBef>
                  <a:spcPct val="0"/>
                </a:spcBef>
                <a:buClrTx/>
                <a:buSzTx/>
                <a:buFontTx/>
                <a:buNone/>
              </a:pPr>
              <a:t>5</a:t>
            </a:fld>
            <a:endParaRPr lang="en-US" altLang="x-none" sz="700">
              <a:solidFill>
                <a:srgbClr val="FFFFFF"/>
              </a:solidFill>
              <a:latin typeface="Times"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Theme 1: Corporate finance is </a:t>
            </a:r>
            <a:r>
              <a:rPr lang="ja-JP" altLang="en-US">
                <a:ea typeface="ＭＳ Ｐゴシック" charset="-128"/>
              </a:rPr>
              <a:t>“</a:t>
            </a:r>
            <a:r>
              <a:rPr lang="en-US" altLang="ja-JP">
                <a:ea typeface="ＭＳ Ｐゴシック" charset="-128"/>
              </a:rPr>
              <a:t>common sense</a:t>
            </a:r>
            <a:r>
              <a:rPr lang="ja-JP" altLang="en-US">
                <a:ea typeface="ＭＳ Ｐゴシック" charset="-128"/>
              </a:rPr>
              <a:t>”</a:t>
            </a:r>
            <a:r>
              <a:rPr lang="en-US" altLang="ja-JP">
                <a:ea typeface="ＭＳ Ｐゴシック" charset="-128"/>
              </a:rPr>
              <a:t> </a:t>
            </a:r>
            <a:endParaRPr lang="en-US" altLang="x-none">
              <a:ea typeface="ＭＳ Ｐゴシック" charset="-128"/>
            </a:endParaRPr>
          </a:p>
        </p:txBody>
      </p:sp>
      <p:sp>
        <p:nvSpPr>
          <p:cNvPr id="29698" name="Content Placeholder 2"/>
          <p:cNvSpPr>
            <a:spLocks noGrp="1"/>
          </p:cNvSpPr>
          <p:nvPr>
            <p:ph sz="quarter" idx="1"/>
          </p:nvPr>
        </p:nvSpPr>
        <p:spPr>
          <a:xfrm>
            <a:off x="612775" y="1200150"/>
            <a:ext cx="8153400" cy="3371850"/>
          </a:xfrm>
        </p:spPr>
        <p:txBody>
          <a:bodyPr/>
          <a:lstStyle/>
          <a:p>
            <a:pPr eaLnBrk="1" hangingPunct="1">
              <a:lnSpc>
                <a:spcPct val="80000"/>
              </a:lnSpc>
            </a:pPr>
            <a:r>
              <a:rPr lang="en-US" altLang="x-none" sz="2000" dirty="0">
                <a:ea typeface="ＭＳ Ｐゴシック" charset="-128"/>
              </a:rPr>
              <a:t>There is nothing earth shattering about any of the first principles that govern corporate finance. </a:t>
            </a:r>
            <a:endParaRPr lang="en-US" altLang="x-none" sz="2000" dirty="0" smtClean="0">
              <a:ea typeface="ＭＳ Ｐゴシック" charset="-128"/>
            </a:endParaRPr>
          </a:p>
          <a:p>
            <a:pPr eaLnBrk="1" hangingPunct="1">
              <a:lnSpc>
                <a:spcPct val="80000"/>
              </a:lnSpc>
            </a:pPr>
            <a:r>
              <a:rPr lang="en-US" altLang="x-none" sz="2000" dirty="0" smtClean="0">
                <a:ea typeface="ＭＳ Ｐゴシック" charset="-128"/>
              </a:rPr>
              <a:t>Shrewd </a:t>
            </a:r>
            <a:r>
              <a:rPr lang="en-US" altLang="x-none" sz="2000" dirty="0">
                <a:ea typeface="ＭＳ Ｐゴシック" charset="-128"/>
              </a:rPr>
              <a:t>business people, notwithstanding their lack of exposure to corporate finance theory, have always recognized these fundamentals and put them into practice. </a:t>
            </a:r>
          </a:p>
        </p:txBody>
      </p:sp>
      <p:sp>
        <p:nvSpPr>
          <p:cNvPr id="29699" name="Slide Number Placeholder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520C63C0-33D6-FE4D-9523-EF7BA61FBA1B}" type="slidenum">
              <a:rPr lang="en-US" altLang="x-none" sz="700">
                <a:solidFill>
                  <a:srgbClr val="FFFFFF"/>
                </a:solidFill>
                <a:latin typeface="Times" charset="0"/>
              </a:rPr>
              <a:pPr>
                <a:lnSpc>
                  <a:spcPct val="80000"/>
                </a:lnSpc>
                <a:spcBef>
                  <a:spcPct val="0"/>
                </a:spcBef>
                <a:buClrTx/>
                <a:buSzTx/>
                <a:buFontTx/>
                <a:buNone/>
              </a:pPr>
              <a:t>6</a:t>
            </a:fld>
            <a:endParaRPr lang="en-US" altLang="x-none" sz="700">
              <a:solidFill>
                <a:srgbClr val="FFFFFF"/>
              </a:solidFill>
              <a:latin typeface="Times"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Theme 2: Corporate finance is focused…</a:t>
            </a:r>
          </a:p>
        </p:txBody>
      </p:sp>
      <p:sp>
        <p:nvSpPr>
          <p:cNvPr id="31746" name="Content Placeholder 2"/>
          <p:cNvSpPr>
            <a:spLocks noGrp="1"/>
          </p:cNvSpPr>
          <p:nvPr>
            <p:ph sz="quarter" idx="1"/>
          </p:nvPr>
        </p:nvSpPr>
        <p:spPr>
          <a:xfrm>
            <a:off x="612775" y="1200150"/>
            <a:ext cx="8153400" cy="3371850"/>
          </a:xfrm>
        </p:spPr>
        <p:txBody>
          <a:bodyPr/>
          <a:lstStyle/>
          <a:p>
            <a:pPr eaLnBrk="1" hangingPunct="1">
              <a:lnSpc>
                <a:spcPct val="80000"/>
              </a:lnSpc>
            </a:pPr>
            <a:r>
              <a:rPr lang="en-US" altLang="x-none" sz="2000">
                <a:ea typeface="ＭＳ Ｐゴシック" charset="-128"/>
              </a:rPr>
              <a:t>It is the focus on maximizing the value of the business that gives corporate finance its focus. As a result of this singular objective, we can</a:t>
            </a:r>
          </a:p>
          <a:p>
            <a:pPr lvl="1" eaLnBrk="1" hangingPunct="1">
              <a:lnSpc>
                <a:spcPct val="80000"/>
              </a:lnSpc>
            </a:pPr>
            <a:r>
              <a:rPr lang="en-US" altLang="x-none" sz="1700">
                <a:ea typeface="ＭＳ Ｐゴシック" charset="-128"/>
              </a:rPr>
              <a:t>Choose the </a:t>
            </a:r>
            <a:r>
              <a:rPr lang="ja-JP" altLang="en-US" sz="1700">
                <a:ea typeface="ＭＳ Ｐゴシック" charset="-128"/>
              </a:rPr>
              <a:t>“</a:t>
            </a:r>
            <a:r>
              <a:rPr lang="en-US" altLang="ja-JP" sz="1700">
                <a:ea typeface="ＭＳ Ｐゴシック" charset="-128"/>
              </a:rPr>
              <a:t>right</a:t>
            </a:r>
            <a:r>
              <a:rPr lang="ja-JP" altLang="en-US" sz="1700">
                <a:ea typeface="ＭＳ Ｐゴシック" charset="-128"/>
              </a:rPr>
              <a:t>”</a:t>
            </a:r>
            <a:r>
              <a:rPr lang="en-US" altLang="ja-JP" sz="1700">
                <a:ea typeface="ＭＳ Ｐゴシック" charset="-128"/>
              </a:rPr>
              <a:t> investment decision rule to use, given a menu of such rules.</a:t>
            </a:r>
          </a:p>
          <a:p>
            <a:pPr lvl="1" eaLnBrk="1" hangingPunct="1">
              <a:lnSpc>
                <a:spcPct val="80000"/>
              </a:lnSpc>
            </a:pPr>
            <a:r>
              <a:rPr lang="en-US" altLang="x-none" sz="1700">
                <a:ea typeface="ＭＳ Ｐゴシック" charset="-128"/>
              </a:rPr>
              <a:t>Determine the </a:t>
            </a:r>
            <a:r>
              <a:rPr lang="ja-JP" altLang="en-US" sz="1700">
                <a:ea typeface="ＭＳ Ｐゴシック" charset="-128"/>
              </a:rPr>
              <a:t>“</a:t>
            </a:r>
            <a:r>
              <a:rPr lang="en-US" altLang="ja-JP" sz="1700">
                <a:ea typeface="ＭＳ Ｐゴシック" charset="-128"/>
              </a:rPr>
              <a:t>right</a:t>
            </a:r>
            <a:r>
              <a:rPr lang="ja-JP" altLang="en-US" sz="1700">
                <a:ea typeface="ＭＳ Ｐゴシック" charset="-128"/>
              </a:rPr>
              <a:t>”</a:t>
            </a:r>
            <a:r>
              <a:rPr lang="en-US" altLang="ja-JP" sz="1700">
                <a:ea typeface="ＭＳ Ｐゴシック" charset="-128"/>
              </a:rPr>
              <a:t> mix of debt and equity for a specific business</a:t>
            </a:r>
          </a:p>
          <a:p>
            <a:pPr lvl="1" eaLnBrk="1" hangingPunct="1">
              <a:lnSpc>
                <a:spcPct val="80000"/>
              </a:lnSpc>
            </a:pPr>
            <a:r>
              <a:rPr lang="en-US" altLang="x-none" sz="1700">
                <a:ea typeface="ＭＳ Ｐゴシック" charset="-128"/>
              </a:rPr>
              <a:t>Examine the </a:t>
            </a:r>
            <a:r>
              <a:rPr lang="ja-JP" altLang="en-US" sz="1700">
                <a:ea typeface="ＭＳ Ｐゴシック" charset="-128"/>
              </a:rPr>
              <a:t>“</a:t>
            </a:r>
            <a:r>
              <a:rPr lang="en-US" altLang="ja-JP" sz="1700">
                <a:ea typeface="ＭＳ Ｐゴシック" charset="-128"/>
              </a:rPr>
              <a:t>right</a:t>
            </a:r>
            <a:r>
              <a:rPr lang="ja-JP" altLang="en-US" sz="1700">
                <a:ea typeface="ＭＳ Ｐゴシック" charset="-128"/>
              </a:rPr>
              <a:t>”</a:t>
            </a:r>
            <a:r>
              <a:rPr lang="en-US" altLang="ja-JP" sz="1700">
                <a:ea typeface="ＭＳ Ｐゴシック" charset="-128"/>
              </a:rPr>
              <a:t> amount of cash that should be returned to the owners of a business and the </a:t>
            </a:r>
            <a:r>
              <a:rPr lang="ja-JP" altLang="en-US" sz="1700">
                <a:ea typeface="ＭＳ Ｐゴシック" charset="-128"/>
              </a:rPr>
              <a:t>“</a:t>
            </a:r>
            <a:r>
              <a:rPr lang="en-US" altLang="ja-JP" sz="1700">
                <a:ea typeface="ＭＳ Ｐゴシック" charset="-128"/>
              </a:rPr>
              <a:t>right</a:t>
            </a:r>
            <a:r>
              <a:rPr lang="ja-JP" altLang="en-US" sz="1700">
                <a:ea typeface="ＭＳ Ｐゴシック" charset="-128"/>
              </a:rPr>
              <a:t>”</a:t>
            </a:r>
            <a:r>
              <a:rPr lang="en-US" altLang="ja-JP" sz="1700">
                <a:ea typeface="ＭＳ Ｐゴシック" charset="-128"/>
              </a:rPr>
              <a:t> amount to hold back as a cash balance.</a:t>
            </a:r>
          </a:p>
          <a:p>
            <a:pPr eaLnBrk="1" hangingPunct="1">
              <a:lnSpc>
                <a:spcPct val="80000"/>
              </a:lnSpc>
            </a:pPr>
            <a:r>
              <a:rPr lang="en-US" altLang="x-none" sz="2000">
                <a:ea typeface="ＭＳ Ｐゴシック" charset="-128"/>
              </a:rPr>
              <a:t>This certitude does come at a cost. To the extent that you accept the objective of maximizing firm value, everything in corporate finance makes complete sense. If you do not, nothing will. </a:t>
            </a:r>
          </a:p>
          <a:p>
            <a:pPr eaLnBrk="1" hangingPunct="1">
              <a:lnSpc>
                <a:spcPct val="80000"/>
              </a:lnSpc>
            </a:pPr>
            <a:endParaRPr lang="en-US" altLang="x-none" sz="2000">
              <a:ea typeface="ＭＳ Ｐゴシック" charset="-128"/>
            </a:endParaRPr>
          </a:p>
          <a:p>
            <a:pPr eaLnBrk="1" hangingPunct="1">
              <a:lnSpc>
                <a:spcPct val="80000"/>
              </a:lnSpc>
            </a:pPr>
            <a:endParaRPr lang="en-US" altLang="x-none" sz="2000">
              <a:ea typeface="ＭＳ Ｐゴシック" charset="-128"/>
            </a:endParaRPr>
          </a:p>
        </p:txBody>
      </p:sp>
      <p:sp>
        <p:nvSpPr>
          <p:cNvPr id="31747" name="Slide Number Placeholder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155A24E2-2D10-1C42-836C-1AA6FD2548EC}" type="slidenum">
              <a:rPr lang="en-US" altLang="x-none" sz="700">
                <a:solidFill>
                  <a:srgbClr val="FFFFFF"/>
                </a:solidFill>
                <a:latin typeface="Times" charset="0"/>
              </a:rPr>
              <a:pPr>
                <a:lnSpc>
                  <a:spcPct val="80000"/>
                </a:lnSpc>
                <a:spcBef>
                  <a:spcPct val="0"/>
                </a:spcBef>
                <a:buClrTx/>
                <a:buSzTx/>
                <a:buFontTx/>
                <a:buNone/>
              </a:pPr>
              <a:t>7</a:t>
            </a:fld>
            <a:endParaRPr lang="en-US" altLang="x-none" sz="700">
              <a:solidFill>
                <a:srgbClr val="FFFFFF"/>
              </a:solidFill>
              <a:latin typeface="Times"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a:xfrm>
            <a:off x="612775" y="171450"/>
            <a:ext cx="8153400" cy="742950"/>
          </a:xfrm>
        </p:spPr>
        <p:txBody>
          <a:bodyPr/>
          <a:lstStyle/>
          <a:p>
            <a:pPr eaLnBrk="1" hangingPunct="1"/>
            <a:r>
              <a:rPr lang="en-US" altLang="x-none" sz="2900">
                <a:ea typeface="ＭＳ Ｐゴシック" charset="-128"/>
              </a:rPr>
              <a:t>Theme 3: The focus changes across the life cycle…</a:t>
            </a:r>
          </a:p>
        </p:txBody>
      </p:sp>
      <p:pic>
        <p:nvPicPr>
          <p:cNvPr id="33794"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48921" r="-48921"/>
          <a:stretch>
            <a:fillRect/>
          </a:stretch>
        </p:blipFill>
        <p:spPr>
          <a:xfrm>
            <a:off x="612775" y="1200150"/>
            <a:ext cx="8153400" cy="3371850"/>
          </a:xfrm>
        </p:spPr>
      </p:pic>
      <p:sp>
        <p:nvSpPr>
          <p:cNvPr id="33795" name="Slide Number Placeholder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37587C5-2D91-2B41-B73D-EB8673D28EA7}" type="slidenum">
              <a:rPr lang="en-US" altLang="x-none" sz="700">
                <a:solidFill>
                  <a:srgbClr val="FFFFFF"/>
                </a:solidFill>
                <a:latin typeface="Times" charset="0"/>
              </a:rPr>
              <a:pPr>
                <a:lnSpc>
                  <a:spcPct val="80000"/>
                </a:lnSpc>
                <a:spcBef>
                  <a:spcPct val="0"/>
                </a:spcBef>
                <a:buClrTx/>
                <a:buSzTx/>
                <a:buFontTx/>
                <a:buNone/>
              </a:pPr>
              <a:t>8</a:t>
            </a:fld>
            <a:endParaRPr lang="en-US" altLang="x-none" sz="700">
              <a:solidFill>
                <a:srgbClr val="FFFFFF"/>
              </a:solidFill>
              <a:latin typeface="Times"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Theme 4: Corporate finance is universal…</a:t>
            </a:r>
          </a:p>
        </p:txBody>
      </p:sp>
      <p:sp>
        <p:nvSpPr>
          <p:cNvPr id="35842" name="Content Placeholder 2"/>
          <p:cNvSpPr>
            <a:spLocks noGrp="1"/>
          </p:cNvSpPr>
          <p:nvPr>
            <p:ph sz="quarter" idx="1"/>
          </p:nvPr>
        </p:nvSpPr>
        <p:spPr>
          <a:xfrm>
            <a:off x="612775" y="1200150"/>
            <a:ext cx="8153400" cy="3371850"/>
          </a:xfrm>
        </p:spPr>
        <p:txBody>
          <a:bodyPr/>
          <a:lstStyle/>
          <a:p>
            <a:pPr eaLnBrk="1" hangingPunct="1">
              <a:lnSpc>
                <a:spcPct val="80000"/>
              </a:lnSpc>
            </a:pPr>
            <a:r>
              <a:rPr lang="en-US" altLang="x-none" sz="1800" dirty="0">
                <a:ea typeface="ＭＳ Ｐゴシック" charset="-128"/>
              </a:rPr>
              <a:t>Every business, small or large, public or private, US or emerging market, has to make investment, financing and dividend decisions.</a:t>
            </a:r>
          </a:p>
          <a:p>
            <a:pPr eaLnBrk="1" hangingPunct="1">
              <a:lnSpc>
                <a:spcPct val="80000"/>
              </a:lnSpc>
            </a:pPr>
            <a:r>
              <a:rPr lang="en-US" altLang="x-none" sz="1800" dirty="0">
                <a:ea typeface="ＭＳ Ｐゴシック" charset="-128"/>
              </a:rPr>
              <a:t>The objective in corporate finance for all of these businesses remains the same: maximizing value.</a:t>
            </a:r>
          </a:p>
          <a:p>
            <a:pPr eaLnBrk="1" hangingPunct="1">
              <a:lnSpc>
                <a:spcPct val="80000"/>
              </a:lnSpc>
            </a:pPr>
            <a:r>
              <a:rPr lang="en-US" altLang="x-none" sz="1800" dirty="0">
                <a:ea typeface="ＭＳ Ｐゴシック" charset="-128"/>
              </a:rPr>
              <a:t>While the constraints and challenges that firms face can vary dramatically across firms, the first principles do not change.</a:t>
            </a:r>
          </a:p>
          <a:p>
            <a:pPr lvl="1" eaLnBrk="1" hangingPunct="1">
              <a:lnSpc>
                <a:spcPct val="80000"/>
              </a:lnSpc>
            </a:pPr>
            <a:r>
              <a:rPr lang="en-US" altLang="x-none" sz="1500" dirty="0" smtClean="0">
                <a:ea typeface="ＭＳ Ｐゴシック" charset="-128"/>
              </a:rPr>
              <a:t>Apply to both public and private companies, though they face different constraints.</a:t>
            </a:r>
            <a:endParaRPr lang="en-US" altLang="x-none" sz="1500" dirty="0">
              <a:ea typeface="ＭＳ Ｐゴシック" charset="-128"/>
            </a:endParaRPr>
          </a:p>
          <a:p>
            <a:pPr lvl="1" eaLnBrk="1" hangingPunct="1">
              <a:lnSpc>
                <a:spcPct val="80000"/>
              </a:lnSpc>
            </a:pPr>
            <a:r>
              <a:rPr lang="en-US" altLang="x-none" sz="1500" dirty="0" smtClean="0">
                <a:ea typeface="ＭＳ Ｐゴシック" charset="-128"/>
              </a:rPr>
              <a:t>Apply to firms in both developed and emerging markets</a:t>
            </a:r>
            <a:endParaRPr lang="en-US" altLang="x-none" sz="1500" dirty="0">
              <a:ea typeface="ＭＳ Ｐゴシック" charset="-128"/>
            </a:endParaRPr>
          </a:p>
          <a:p>
            <a:pPr eaLnBrk="1" hangingPunct="1">
              <a:lnSpc>
                <a:spcPct val="80000"/>
              </a:lnSpc>
            </a:pPr>
            <a:endParaRPr lang="en-US" altLang="x-none" sz="1800" dirty="0">
              <a:ea typeface="ＭＳ Ｐゴシック" charset="-128"/>
            </a:endParaRPr>
          </a:p>
        </p:txBody>
      </p:sp>
      <p:sp>
        <p:nvSpPr>
          <p:cNvPr id="35843" name="Slide Number Placeholder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B4B6FE7-0B95-D246-A06C-7A6545C43D58}" type="slidenum">
              <a:rPr lang="en-US" altLang="x-none" sz="700">
                <a:solidFill>
                  <a:srgbClr val="FFFFFF"/>
                </a:solidFill>
                <a:latin typeface="Times" charset="0"/>
              </a:rPr>
              <a:pPr>
                <a:lnSpc>
                  <a:spcPct val="80000"/>
                </a:lnSpc>
                <a:spcBef>
                  <a:spcPct val="0"/>
                </a:spcBef>
                <a:buClrTx/>
                <a:buSzTx/>
                <a:buFontTx/>
                <a:buNone/>
              </a:pPr>
              <a:t>9</a:t>
            </a:fld>
            <a:endParaRPr lang="en-US" altLang="x-none" sz="700">
              <a:solidFill>
                <a:srgbClr val="FFFFFF"/>
              </a:solidFill>
              <a:latin typeface="Times"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a:xfrm>
            <a:off x="612775" y="171450"/>
            <a:ext cx="8153400" cy="742950"/>
          </a:xfrm>
        </p:spPr>
        <p:txBody>
          <a:bodyPr>
            <a:normAutofit fontScale="90000"/>
          </a:bodyPr>
          <a:lstStyle/>
          <a:p>
            <a:pPr eaLnBrk="1" fontAlgn="auto" hangingPunct="1">
              <a:spcAft>
                <a:spcPts val="0"/>
              </a:spcAft>
              <a:defRPr/>
            </a:pPr>
            <a:r>
              <a:rPr lang="en-US" dirty="0" smtClean="0">
                <a:ea typeface="+mj-ea"/>
                <a:cs typeface="+mj-cs"/>
              </a:rPr>
              <a:t>Theme 5: If </a:t>
            </a:r>
            <a:r>
              <a:rPr lang="en-US" dirty="0">
                <a:ea typeface="+mj-ea"/>
                <a:cs typeface="+mj-cs"/>
              </a:rPr>
              <a:t>y</a:t>
            </a:r>
            <a:r>
              <a:rPr lang="en-US" dirty="0" smtClean="0">
                <a:ea typeface="+mj-ea"/>
                <a:cs typeface="+mj-cs"/>
              </a:rPr>
              <a:t>ou violate 1st principles, you will pay!</a:t>
            </a:r>
            <a:endParaRPr lang="en-US" dirty="0">
              <a:ea typeface="+mj-ea"/>
              <a:cs typeface="+mj-cs"/>
            </a:endParaRPr>
          </a:p>
        </p:txBody>
      </p:sp>
      <p:sp>
        <p:nvSpPr>
          <p:cNvPr id="37890" name="Content Placeholder 2"/>
          <p:cNvSpPr>
            <a:spLocks noGrp="1"/>
          </p:cNvSpPr>
          <p:nvPr>
            <p:ph sz="quarter" idx="1"/>
          </p:nvPr>
        </p:nvSpPr>
        <p:spPr>
          <a:xfrm>
            <a:off x="612775" y="1200150"/>
            <a:ext cx="8153400" cy="3371850"/>
          </a:xfrm>
        </p:spPr>
        <p:txBody>
          <a:bodyPr/>
          <a:lstStyle/>
          <a:p>
            <a:pPr eaLnBrk="1" hangingPunct="1">
              <a:lnSpc>
                <a:spcPct val="80000"/>
              </a:lnSpc>
            </a:pPr>
            <a:r>
              <a:rPr lang="en-US" altLang="x-none" sz="2600" dirty="0">
                <a:ea typeface="ＭＳ Ｐゴシック" charset="-128"/>
              </a:rPr>
              <a:t>There are some investors/analysts/managers who convince themselves that the first principles don</a:t>
            </a:r>
            <a:r>
              <a:rPr lang="ja-JP" altLang="en-US" sz="2600" dirty="0">
                <a:ea typeface="ＭＳ Ｐゴシック" charset="-128"/>
              </a:rPr>
              <a:t>’</a:t>
            </a:r>
            <a:r>
              <a:rPr lang="en-US" altLang="ja-JP" sz="2600" dirty="0">
                <a:ea typeface="ＭＳ Ｐゴシック" charset="-128"/>
              </a:rPr>
              <a:t>t apply to them because of their superior education, standing or past successes, and then proceed to put into place strategies or schemes that violate first principles.</a:t>
            </a:r>
          </a:p>
          <a:p>
            <a:pPr eaLnBrk="1" hangingPunct="1">
              <a:lnSpc>
                <a:spcPct val="80000"/>
              </a:lnSpc>
            </a:pPr>
            <a:r>
              <a:rPr lang="en-US" altLang="x-none" sz="2600" dirty="0">
                <a:ea typeface="ＭＳ Ｐゴシック" charset="-128"/>
              </a:rPr>
              <a:t>Sooner or later, these strategies will blow up and create huge costs.</a:t>
            </a:r>
          </a:p>
          <a:p>
            <a:pPr eaLnBrk="1" hangingPunct="1">
              <a:lnSpc>
                <a:spcPct val="80000"/>
              </a:lnSpc>
            </a:pPr>
            <a:r>
              <a:rPr lang="en-US" altLang="x-none" sz="2600" dirty="0">
                <a:ea typeface="ＭＳ Ｐゴシック" charset="-128"/>
              </a:rPr>
              <a:t>Almost every corporate disaster or bubble has its origins in a violation of first principles.</a:t>
            </a:r>
          </a:p>
        </p:txBody>
      </p:sp>
      <p:sp>
        <p:nvSpPr>
          <p:cNvPr id="37891" name="Slide Number Placeholder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28F86657-75D0-C243-B926-1B1C45134F13}" type="slidenum">
              <a:rPr lang="en-US" altLang="x-none" sz="700">
                <a:solidFill>
                  <a:srgbClr val="FFFFFF"/>
                </a:solidFill>
                <a:latin typeface="Times" charset="0"/>
              </a:rPr>
              <a:pPr>
                <a:lnSpc>
                  <a:spcPct val="80000"/>
                </a:lnSpc>
                <a:spcBef>
                  <a:spcPct val="0"/>
                </a:spcBef>
                <a:buClrTx/>
                <a:buSzTx/>
                <a:buFontTx/>
                <a:buNone/>
              </a:pPr>
              <a:t>10</a:t>
            </a:fld>
            <a:endParaRPr lang="en-US" altLang="x-none" sz="700">
              <a:solidFill>
                <a:srgbClr val="FFFFFF"/>
              </a:solidFill>
              <a:latin typeface="Times"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And it will be applied…</a:t>
            </a:r>
          </a:p>
        </p:txBody>
      </p:sp>
      <p:pic>
        <p:nvPicPr>
          <p:cNvPr id="39938"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7573" r="-7573"/>
          <a:stretch>
            <a:fillRect/>
          </a:stretch>
        </p:blipFill>
        <p:spPr>
          <a:xfrm>
            <a:off x="612775" y="1200150"/>
            <a:ext cx="8153400" cy="3371850"/>
          </a:xfrm>
        </p:spPr>
      </p:pic>
      <p:sp>
        <p:nvSpPr>
          <p:cNvPr id="39939" name="Slide Number Placeholder 4"/>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1DB08278-B047-424A-A97D-90DCF87EE496}" type="slidenum">
              <a:rPr lang="en-US" altLang="x-none" sz="700">
                <a:solidFill>
                  <a:srgbClr val="FFFFFF"/>
                </a:solidFill>
                <a:latin typeface="Times" charset="0"/>
              </a:rPr>
              <a:pPr>
                <a:lnSpc>
                  <a:spcPct val="80000"/>
                </a:lnSpc>
                <a:spcBef>
                  <a:spcPct val="0"/>
                </a:spcBef>
                <a:buClrTx/>
                <a:buSzTx/>
                <a:buFontTx/>
                <a:buNone/>
              </a:pPr>
              <a:t>11</a:t>
            </a:fld>
            <a:endParaRPr lang="en-US" altLang="x-none" sz="700">
              <a:solidFill>
                <a:srgbClr val="FFFFFF"/>
              </a:solidFill>
              <a:latin typeface="Times"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90000"/>
              </a:lnSpc>
              <a:spcBef>
                <a:spcPct val="0"/>
              </a:spcBef>
              <a:buClrTx/>
              <a:buSzTx/>
              <a:buFontTx/>
              <a:buNone/>
            </a:pPr>
            <a:fld id="{2EB6D55C-B5E9-074E-9ADB-032CACE346A3}" type="slidenum">
              <a:rPr lang="en-US" altLang="x-none" sz="1400">
                <a:solidFill>
                  <a:schemeClr val="tx2"/>
                </a:solidFill>
                <a:latin typeface="Times" charset="0"/>
              </a:rPr>
              <a:pPr>
                <a:lnSpc>
                  <a:spcPct val="90000"/>
                </a:lnSpc>
                <a:spcBef>
                  <a:spcPct val="0"/>
                </a:spcBef>
                <a:buClrTx/>
                <a:buSzTx/>
                <a:buFontTx/>
                <a:buNone/>
              </a:pPr>
              <a:t>12</a:t>
            </a:fld>
            <a:endParaRPr lang="en-US" altLang="x-none" sz="1400">
              <a:solidFill>
                <a:schemeClr val="tx2"/>
              </a:solidFill>
              <a:latin typeface="Times" charset="0"/>
            </a:endParaRPr>
          </a:p>
        </p:txBody>
      </p:sp>
      <p:pic>
        <p:nvPicPr>
          <p:cNvPr id="41986"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90000"/>
              </a:lnSpc>
              <a:spcBef>
                <a:spcPct val="0"/>
              </a:spcBef>
              <a:buClrTx/>
              <a:buSzTx/>
              <a:buFontTx/>
              <a:buNone/>
            </a:pPr>
            <a:fld id="{76818BAD-4DDD-9A46-BCBD-5ECA3E0C393C}" type="slidenum">
              <a:rPr lang="en-US" altLang="x-none" sz="1400">
                <a:solidFill>
                  <a:schemeClr val="tx2"/>
                </a:solidFill>
                <a:latin typeface="Times" charset="0"/>
              </a:rPr>
              <a:pPr>
                <a:lnSpc>
                  <a:spcPct val="90000"/>
                </a:lnSpc>
                <a:spcBef>
                  <a:spcPct val="0"/>
                </a:spcBef>
                <a:buClrTx/>
                <a:buSzTx/>
                <a:buFontTx/>
                <a:buNone/>
              </a:pPr>
              <a:t>13</a:t>
            </a:fld>
            <a:endParaRPr lang="en-US" altLang="x-none" sz="1400">
              <a:solidFill>
                <a:schemeClr val="tx2"/>
              </a:solidFill>
              <a:latin typeface="Times" charset="0"/>
            </a:endParaRPr>
          </a:p>
        </p:txBody>
      </p:sp>
      <p:pic>
        <p:nvPicPr>
          <p:cNvPr id="43010"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524000" cy="6096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dirty="0">
                <a:solidFill>
                  <a:schemeClr val="lt1"/>
                </a:solidFill>
                <a:latin typeface="+mn-lt"/>
                <a:ea typeface="+mn-ea"/>
              </a:rPr>
              <a:t>Chapter 1</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WebcastSimpl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WebcastSimple.thmx</Template>
  <TotalTime>13445</TotalTime>
  <Pages>13</Pages>
  <Words>1822</Words>
  <Application>Microsoft Macintosh PowerPoint</Application>
  <PresentationFormat>On-screen Show (16:9)</PresentationFormat>
  <Paragraphs>73</Paragraphs>
  <Slides>14</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Times</vt:lpstr>
      <vt:lpstr>ＭＳ Ｐゴシック</vt:lpstr>
      <vt:lpstr>Arial</vt:lpstr>
      <vt:lpstr>Calibri</vt:lpstr>
      <vt:lpstr>Wingdings</vt:lpstr>
      <vt:lpstr>Wingdings 2</vt:lpstr>
      <vt:lpstr>WebcastSimple</vt:lpstr>
      <vt:lpstr>Corporate Finance What is it?</vt:lpstr>
      <vt:lpstr>What is corporate finance?</vt:lpstr>
      <vt:lpstr>Objectives</vt:lpstr>
      <vt:lpstr>The Traditional Accounting Balance Sheet</vt:lpstr>
      <vt:lpstr>The Financial View of the Firm</vt:lpstr>
      <vt:lpstr>First Principles &amp; The Big Picture</vt:lpstr>
      <vt:lpstr>Theme 1: Corporate finance is “common sense” </vt:lpstr>
      <vt:lpstr>Theme 2: Corporate finance is focused…</vt:lpstr>
      <vt:lpstr>Theme 3: The focus changes across the life cycle…</vt:lpstr>
      <vt:lpstr>Theme 4: Corporate finance is universal…</vt:lpstr>
      <vt:lpstr>Theme 5: If you violate 1st principles, you will pay!</vt:lpstr>
      <vt:lpstr>And it will be applied…</vt:lpstr>
      <vt:lpstr>PowerPoint Presentation</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163</cp:revision>
  <cp:lastPrinted>2014-02-03T13:09:37Z</cp:lastPrinted>
  <dcterms:created xsi:type="dcterms:W3CDTF">2010-01-13T13:30:38Z</dcterms:created>
  <dcterms:modified xsi:type="dcterms:W3CDTF">2017-06-14T08:45:26Z</dcterms:modified>
</cp:coreProperties>
</file>