
<file path=[Content_Types].xml><?xml version="1.0" encoding="utf-8"?>
<Types xmlns="http://schemas.openxmlformats.org/package/2006/content-types">
  <Default Extension="xml" ContentType="application/xml"/>
  <Default Extension="jpeg" ContentType="image/jpeg"/>
  <Default Extension="rels" ContentType="application/vnd.openxmlformats-package.relationships+xml"/>
  <Default Extension="emf" ContentType="image/x-emf"/>
  <Default Extension="vml" ContentType="application/vnd.openxmlformats-officedocument.vmlDrawing"/>
  <Default Extension="docx" ContentType="application/vnd.openxmlformats-officedocument.wordprocessingml.document"/>
  <Default Extension="bin" ContentType="application/vnd.openxmlformats-officedocument.oleObject"/>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charts/chart1.xml" ContentType="application/vnd.openxmlformats-officedocument.drawingml.chart+xml"/>
  <Override PartName="/ppt/theme/themeOverride1.xml" ContentType="application/vnd.openxmlformats-officedocument.themeOverr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compatMode="1" strictFirstAndLastChars="0" saveSubsetFonts="1" autoCompressPictures="0">
  <p:sldMasterIdLst>
    <p:sldMasterId id="2147483701" r:id="rId1"/>
  </p:sldMasterIdLst>
  <p:notesMasterIdLst>
    <p:notesMasterId r:id="rId18"/>
  </p:notesMasterIdLst>
  <p:handoutMasterIdLst>
    <p:handoutMasterId r:id="rId19"/>
  </p:handoutMasterIdLst>
  <p:sldIdLst>
    <p:sldId id="256" r:id="rId2"/>
    <p:sldId id="936" r:id="rId3"/>
    <p:sldId id="933" r:id="rId4"/>
    <p:sldId id="934" r:id="rId5"/>
    <p:sldId id="935" r:id="rId6"/>
    <p:sldId id="696" r:id="rId7"/>
    <p:sldId id="700" r:id="rId8"/>
    <p:sldId id="932" r:id="rId9"/>
    <p:sldId id="902" r:id="rId10"/>
    <p:sldId id="900" r:id="rId11"/>
    <p:sldId id="714" r:id="rId12"/>
    <p:sldId id="715" r:id="rId13"/>
    <p:sldId id="716" r:id="rId14"/>
    <p:sldId id="717" r:id="rId15"/>
    <p:sldId id="718" r:id="rId16"/>
    <p:sldId id="938" r:id="rId17"/>
  </p:sldIdLst>
  <p:sldSz cx="9144000" cy="5143500" type="screen16x9"/>
  <p:notesSz cx="6858000" cy="9144000"/>
  <p:kinsoku lang="ja-JP" invalStChars="、。，．・：；？！゛゜ヽヾゝゞ々ー’”）〕］｝〉》」』】°‰′″℃￠％ぁぃぅぇぉっゃゅょゎァィゥェォッャュョヮヵヶ!%),.:;?]}｡｣､･ｧｨｩｪｫｬｭｮｯｰﾞﾟ" invalEndChars="‘“（〔［｛〈《「『【￥＄$([\{｢￡"/>
  <p:defaultTextStyle>
    <a:defPPr>
      <a:defRPr lang="en-US"/>
    </a:defPPr>
    <a:lvl1pPr algn="l" rtl="0" eaLnBrk="0" fontAlgn="base" hangingPunct="0">
      <a:spcBef>
        <a:spcPct val="0"/>
      </a:spcBef>
      <a:spcAft>
        <a:spcPct val="0"/>
      </a:spcAft>
      <a:defRPr sz="2400" kern="1200">
        <a:solidFill>
          <a:schemeClr val="tx1"/>
        </a:solidFill>
        <a:latin typeface="Times" charset="0"/>
        <a:ea typeface="ＭＳ Ｐゴシック" charset="-128"/>
        <a:cs typeface="+mn-cs"/>
      </a:defRPr>
    </a:lvl1pPr>
    <a:lvl2pPr marL="457200" algn="l" rtl="0" eaLnBrk="0" fontAlgn="base" hangingPunct="0">
      <a:spcBef>
        <a:spcPct val="0"/>
      </a:spcBef>
      <a:spcAft>
        <a:spcPct val="0"/>
      </a:spcAft>
      <a:defRPr sz="2400" kern="1200">
        <a:solidFill>
          <a:schemeClr val="tx1"/>
        </a:solidFill>
        <a:latin typeface="Times" charset="0"/>
        <a:ea typeface="ＭＳ Ｐゴシック" charset="-128"/>
        <a:cs typeface="+mn-cs"/>
      </a:defRPr>
    </a:lvl2pPr>
    <a:lvl3pPr marL="914400" algn="l" rtl="0" eaLnBrk="0" fontAlgn="base" hangingPunct="0">
      <a:spcBef>
        <a:spcPct val="0"/>
      </a:spcBef>
      <a:spcAft>
        <a:spcPct val="0"/>
      </a:spcAft>
      <a:defRPr sz="2400" kern="1200">
        <a:solidFill>
          <a:schemeClr val="tx1"/>
        </a:solidFill>
        <a:latin typeface="Times" charset="0"/>
        <a:ea typeface="ＭＳ Ｐゴシック" charset="-128"/>
        <a:cs typeface="+mn-cs"/>
      </a:defRPr>
    </a:lvl3pPr>
    <a:lvl4pPr marL="1371600" algn="l" rtl="0" eaLnBrk="0" fontAlgn="base" hangingPunct="0">
      <a:spcBef>
        <a:spcPct val="0"/>
      </a:spcBef>
      <a:spcAft>
        <a:spcPct val="0"/>
      </a:spcAft>
      <a:defRPr sz="2400" kern="1200">
        <a:solidFill>
          <a:schemeClr val="tx1"/>
        </a:solidFill>
        <a:latin typeface="Times" charset="0"/>
        <a:ea typeface="ＭＳ Ｐゴシック" charset="-128"/>
        <a:cs typeface="+mn-cs"/>
      </a:defRPr>
    </a:lvl4pPr>
    <a:lvl5pPr marL="1828800" algn="l" rtl="0" eaLnBrk="0" fontAlgn="base" hangingPunct="0">
      <a:spcBef>
        <a:spcPct val="0"/>
      </a:spcBef>
      <a:spcAft>
        <a:spcPct val="0"/>
      </a:spcAft>
      <a:defRPr sz="2400" kern="1200">
        <a:solidFill>
          <a:schemeClr val="tx1"/>
        </a:solidFill>
        <a:latin typeface="Times" charset="0"/>
        <a:ea typeface="ＭＳ Ｐゴシック" charset="-128"/>
        <a:cs typeface="+mn-cs"/>
      </a:defRPr>
    </a:lvl5pPr>
    <a:lvl6pPr marL="2286000" algn="l" defTabSz="914400" rtl="0" eaLnBrk="1" latinLnBrk="0" hangingPunct="1">
      <a:defRPr sz="2400" kern="1200">
        <a:solidFill>
          <a:schemeClr val="tx1"/>
        </a:solidFill>
        <a:latin typeface="Times" charset="0"/>
        <a:ea typeface="ＭＳ Ｐゴシック" charset="-128"/>
        <a:cs typeface="+mn-cs"/>
      </a:defRPr>
    </a:lvl6pPr>
    <a:lvl7pPr marL="2743200" algn="l" defTabSz="914400" rtl="0" eaLnBrk="1" latinLnBrk="0" hangingPunct="1">
      <a:defRPr sz="2400" kern="1200">
        <a:solidFill>
          <a:schemeClr val="tx1"/>
        </a:solidFill>
        <a:latin typeface="Times" charset="0"/>
        <a:ea typeface="ＭＳ Ｐゴシック" charset="-128"/>
        <a:cs typeface="+mn-cs"/>
      </a:defRPr>
    </a:lvl7pPr>
    <a:lvl8pPr marL="3200400" algn="l" defTabSz="914400" rtl="0" eaLnBrk="1" latinLnBrk="0" hangingPunct="1">
      <a:defRPr sz="2400" kern="1200">
        <a:solidFill>
          <a:schemeClr val="tx1"/>
        </a:solidFill>
        <a:latin typeface="Times" charset="0"/>
        <a:ea typeface="ＭＳ Ｐゴシック" charset="-128"/>
        <a:cs typeface="+mn-cs"/>
      </a:defRPr>
    </a:lvl8pPr>
    <a:lvl9pPr marL="3657600" algn="l" defTabSz="914400" rtl="0" eaLnBrk="1" latinLnBrk="0" hangingPunct="1">
      <a:defRPr sz="2400" kern="1200">
        <a:solidFill>
          <a:schemeClr val="tx1"/>
        </a:solidFill>
        <a:latin typeface="Times" charset="0"/>
        <a:ea typeface="ＭＳ Ｐゴシック" charset="-128"/>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showPr showNarration="1" useTimings="0">
    <p:present/>
    <p:sldAll/>
    <p:penClr>
      <a:schemeClr val="tx1"/>
    </p:penClr>
    <p:extLst>
      <p:ext uri="{EC167BDD-8182-4AB7-AECC-EB403E3ABB37}">
        <p14:laserClr xmlns:p14="http://schemas.microsoft.com/office/powerpoint/2010/main">
          <a:srgbClr val="000000"/>
        </p14:laserClr>
      </p:ext>
      <p:ext uri="{2FDB2607-1784-4EEB-B798-7EB5836EED8A}">
        <p14:showMediaCtrls xmlns:p14="http://schemas.microsoft.com/office/powerpoint/2010/main" val="0"/>
      </p:ext>
    </p:extLst>
  </p:showPr>
  <p:clrMru>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03"/>
    <p:restoredTop sz="94666"/>
  </p:normalViewPr>
  <p:slideViewPr>
    <p:cSldViewPr>
      <p:cViewPr>
        <p:scale>
          <a:sx n="75" d="100"/>
          <a:sy n="75" d="100"/>
        </p:scale>
        <p:origin x="1168" y="1160"/>
      </p:cViewPr>
      <p:guideLst>
        <p:guide orient="horz" pos="162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p:cViewPr varScale="1">
        <p:scale>
          <a:sx n="131" d="100"/>
          <a:sy n="131" d="100"/>
        </p:scale>
        <p:origin x="-3792" y="-104"/>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presProps" Target="presProps.xml"/><Relationship Id="rId21" Type="http://schemas.openxmlformats.org/officeDocument/2006/relationships/viewProps" Target="viewProps.xml"/><Relationship Id="rId22" Type="http://schemas.openxmlformats.org/officeDocument/2006/relationships/theme" Target="theme/theme1.xml"/><Relationship Id="rId23"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notesMaster" Target="notesMasters/notesMaster1.xml"/><Relationship Id="rId19" Type="http://schemas.openxmlformats.org/officeDocument/2006/relationships/handoutMaster" Target="handoutMasters/handoutMaster1.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charts/_rels/chart1.xml.rels><?xml version="1.0" encoding="UTF-8" standalone="yes"?>
<Relationships xmlns="http://schemas.openxmlformats.org/package/2006/relationships"><Relationship Id="rId1" Type="http://schemas.openxmlformats.org/officeDocument/2006/relationships/themeOverride" Target="../theme/themeOverride1.xml"/><Relationship Id="rId2" Type="http://schemas.openxmlformats.org/officeDocument/2006/relationships/oleObject" Target="Travelling%20HD:All%20My%20Stuff:AppldResearch:Equity%20Risk%20premiums:2013%20update:baayldvsERP.xls"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1400" b="0" i="1" u="none" strike="noStrike" baseline="0">
                <a:solidFill>
                  <a:srgbClr val="000000"/>
                </a:solidFill>
                <a:latin typeface="Verdana"/>
                <a:ea typeface="Verdana"/>
                <a:cs typeface="Verdana"/>
              </a:defRPr>
            </a:pPr>
            <a:r>
              <a:rPr lang="en-US"/>
              <a:t>Figure 16: Equity Risk Premiums  and Bond Default Spreads</a:t>
            </a:r>
          </a:p>
        </c:rich>
      </c:tx>
      <c:layout>
        <c:manualLayout>
          <c:xMode val="edge"/>
          <c:yMode val="edge"/>
          <c:x val="0.232600528049721"/>
          <c:y val="0.0457514699308875"/>
        </c:manualLayout>
      </c:layout>
      <c:overlay val="0"/>
      <c:spPr>
        <a:noFill/>
        <a:ln w="25400">
          <a:noFill/>
        </a:ln>
      </c:spPr>
    </c:title>
    <c:autoTitleDeleted val="0"/>
    <c:plotArea>
      <c:layout>
        <c:manualLayout>
          <c:layoutTarget val="inner"/>
          <c:xMode val="edge"/>
          <c:yMode val="edge"/>
          <c:x val="0.103703703703704"/>
          <c:y val="0.12636165577342"/>
          <c:w val="0.793991052758204"/>
          <c:h val="0.736383442265795"/>
        </c:manualLayout>
      </c:layout>
      <c:barChart>
        <c:barDir val="col"/>
        <c:grouping val="stacked"/>
        <c:varyColors val="0"/>
        <c:ser>
          <c:idx val="0"/>
          <c:order val="2"/>
          <c:tx>
            <c:strRef>
              <c:f>baayields!$H$1</c:f>
              <c:strCache>
                <c:ptCount val="1"/>
                <c:pt idx="0">
                  <c:v>ERP/Baa Spread</c:v>
                </c:pt>
              </c:strCache>
            </c:strRef>
          </c:tx>
          <c:spPr>
            <a:solidFill>
              <a:srgbClr val="4572A7"/>
            </a:solidFill>
            <a:ln w="25400">
              <a:noFill/>
            </a:ln>
          </c:spPr>
          <c:invertIfNegative val="0"/>
          <c:cat>
            <c:numRef>
              <c:f>baayields!$A$2:$A$55</c:f>
              <c:numCache>
                <c:formatCode>General</c:formatCode>
                <c:ptCount val="54"/>
                <c:pt idx="0">
                  <c:v>1960.0</c:v>
                </c:pt>
                <c:pt idx="1">
                  <c:v>1961.0</c:v>
                </c:pt>
                <c:pt idx="2">
                  <c:v>1962.0</c:v>
                </c:pt>
                <c:pt idx="3">
                  <c:v>1963.0</c:v>
                </c:pt>
                <c:pt idx="4">
                  <c:v>1964.0</c:v>
                </c:pt>
                <c:pt idx="5">
                  <c:v>1965.0</c:v>
                </c:pt>
                <c:pt idx="6">
                  <c:v>1966.0</c:v>
                </c:pt>
                <c:pt idx="7">
                  <c:v>1967.0</c:v>
                </c:pt>
                <c:pt idx="8">
                  <c:v>1968.0</c:v>
                </c:pt>
                <c:pt idx="9">
                  <c:v>1969.0</c:v>
                </c:pt>
                <c:pt idx="10">
                  <c:v>1970.0</c:v>
                </c:pt>
                <c:pt idx="11">
                  <c:v>1971.0</c:v>
                </c:pt>
                <c:pt idx="12">
                  <c:v>1972.0</c:v>
                </c:pt>
                <c:pt idx="13">
                  <c:v>1973.0</c:v>
                </c:pt>
                <c:pt idx="14">
                  <c:v>1974.0</c:v>
                </c:pt>
                <c:pt idx="15">
                  <c:v>1975.0</c:v>
                </c:pt>
                <c:pt idx="16">
                  <c:v>1976.0</c:v>
                </c:pt>
                <c:pt idx="17">
                  <c:v>1977.0</c:v>
                </c:pt>
                <c:pt idx="18">
                  <c:v>1978.0</c:v>
                </c:pt>
                <c:pt idx="19">
                  <c:v>1979.0</c:v>
                </c:pt>
                <c:pt idx="20">
                  <c:v>1980.0</c:v>
                </c:pt>
                <c:pt idx="21">
                  <c:v>1981.0</c:v>
                </c:pt>
                <c:pt idx="22">
                  <c:v>1982.0</c:v>
                </c:pt>
                <c:pt idx="23">
                  <c:v>1983.0</c:v>
                </c:pt>
                <c:pt idx="24">
                  <c:v>1984.0</c:v>
                </c:pt>
                <c:pt idx="25">
                  <c:v>1985.0</c:v>
                </c:pt>
                <c:pt idx="26">
                  <c:v>1986.0</c:v>
                </c:pt>
                <c:pt idx="27">
                  <c:v>1987.0</c:v>
                </c:pt>
                <c:pt idx="28">
                  <c:v>1988.0</c:v>
                </c:pt>
                <c:pt idx="29">
                  <c:v>1989.0</c:v>
                </c:pt>
                <c:pt idx="30">
                  <c:v>1990.0</c:v>
                </c:pt>
                <c:pt idx="31">
                  <c:v>1991.0</c:v>
                </c:pt>
                <c:pt idx="32">
                  <c:v>1992.0</c:v>
                </c:pt>
                <c:pt idx="33">
                  <c:v>1993.0</c:v>
                </c:pt>
                <c:pt idx="34">
                  <c:v>1994.0</c:v>
                </c:pt>
                <c:pt idx="35">
                  <c:v>1995.0</c:v>
                </c:pt>
                <c:pt idx="36">
                  <c:v>1996.0</c:v>
                </c:pt>
                <c:pt idx="37">
                  <c:v>1997.0</c:v>
                </c:pt>
                <c:pt idx="38">
                  <c:v>1998.0</c:v>
                </c:pt>
                <c:pt idx="39">
                  <c:v>1999.0</c:v>
                </c:pt>
                <c:pt idx="40">
                  <c:v>2000.0</c:v>
                </c:pt>
                <c:pt idx="41">
                  <c:v>2001.0</c:v>
                </c:pt>
                <c:pt idx="42">
                  <c:v>2002.0</c:v>
                </c:pt>
                <c:pt idx="43">
                  <c:v>2003.0</c:v>
                </c:pt>
                <c:pt idx="44">
                  <c:v>2004.0</c:v>
                </c:pt>
                <c:pt idx="45">
                  <c:v>2005.0</c:v>
                </c:pt>
                <c:pt idx="46">
                  <c:v>2006.0</c:v>
                </c:pt>
                <c:pt idx="47">
                  <c:v>2007.0</c:v>
                </c:pt>
                <c:pt idx="48">
                  <c:v>2008.0</c:v>
                </c:pt>
                <c:pt idx="49">
                  <c:v>2009.0</c:v>
                </c:pt>
                <c:pt idx="50">
                  <c:v>2010.0</c:v>
                </c:pt>
                <c:pt idx="51">
                  <c:v>2011.0</c:v>
                </c:pt>
                <c:pt idx="52">
                  <c:v>2012.0</c:v>
                </c:pt>
              </c:numCache>
            </c:numRef>
          </c:cat>
          <c:val>
            <c:numRef>
              <c:f>baayields!$H$2:$H$55</c:f>
              <c:numCache>
                <c:formatCode>0.00</c:formatCode>
                <c:ptCount val="54"/>
                <c:pt idx="0">
                  <c:v>2.388888888888887</c:v>
                </c:pt>
                <c:pt idx="1">
                  <c:v>2.807692307692308</c:v>
                </c:pt>
                <c:pt idx="2">
                  <c:v>3.358490566037734</c:v>
                </c:pt>
                <c:pt idx="3">
                  <c:v>4.694444444444445</c:v>
                </c:pt>
                <c:pt idx="4">
                  <c:v>5.253968253968254</c:v>
                </c:pt>
                <c:pt idx="5">
                  <c:v>8.300000000000007</c:v>
                </c:pt>
                <c:pt idx="6">
                  <c:v>2.74626865671642</c:v>
                </c:pt>
                <c:pt idx="7">
                  <c:v>2.601626016260163</c:v>
                </c:pt>
                <c:pt idx="8">
                  <c:v>2.499999999999999</c:v>
                </c:pt>
                <c:pt idx="9">
                  <c:v>3.739999999999997</c:v>
                </c:pt>
                <c:pt idx="10">
                  <c:v>1.24908424908425</c:v>
                </c:pt>
                <c:pt idx="11">
                  <c:v>1.261224489795918</c:v>
                </c:pt>
                <c:pt idx="12">
                  <c:v>1.732484076433122</c:v>
                </c:pt>
                <c:pt idx="13">
                  <c:v>2.471264367816092</c:v>
                </c:pt>
                <c:pt idx="14">
                  <c:v>1.746874999999999</c:v>
                </c:pt>
                <c:pt idx="15">
                  <c:v>1.61328125</c:v>
                </c:pt>
                <c:pt idx="16">
                  <c:v>2.022222222222223</c:v>
                </c:pt>
                <c:pt idx="17">
                  <c:v>4.553846153846154</c:v>
                </c:pt>
                <c:pt idx="18">
                  <c:v>6.150537634408606</c:v>
                </c:pt>
                <c:pt idx="19">
                  <c:v>3.862275449101796</c:v>
                </c:pt>
                <c:pt idx="20">
                  <c:v>2.186956521739128</c:v>
                </c:pt>
                <c:pt idx="21">
                  <c:v>2.024734982332156</c:v>
                </c:pt>
                <c:pt idx="22">
                  <c:v>1.361111111111111</c:v>
                </c:pt>
                <c:pt idx="23">
                  <c:v>2.244791666666665</c:v>
                </c:pt>
                <c:pt idx="24">
                  <c:v>2.689473684210526</c:v>
                </c:pt>
                <c:pt idx="25">
                  <c:v>1.655172413793103</c:v>
                </c:pt>
                <c:pt idx="26">
                  <c:v>1.251748251748251</c:v>
                </c:pt>
                <c:pt idx="27">
                  <c:v>1.734782608695654</c:v>
                </c:pt>
                <c:pt idx="28">
                  <c:v>2.448051948051948</c:v>
                </c:pt>
                <c:pt idx="29">
                  <c:v>1.772727272727272</c:v>
                </c:pt>
                <c:pt idx="30">
                  <c:v>1.65531914893617</c:v>
                </c:pt>
                <c:pt idx="31">
                  <c:v>1.603686635944701</c:v>
                </c:pt>
                <c:pt idx="32">
                  <c:v>1.740196078431371</c:v>
                </c:pt>
                <c:pt idx="33">
                  <c:v>1.651041666666665</c:v>
                </c:pt>
                <c:pt idx="34">
                  <c:v>2.751937984496125</c:v>
                </c:pt>
                <c:pt idx="35">
                  <c:v>1.848314606741572</c:v>
                </c:pt>
                <c:pt idx="36">
                  <c:v>2.012578616352202</c:v>
                </c:pt>
                <c:pt idx="37">
                  <c:v>1.80794701986755</c:v>
                </c:pt>
                <c:pt idx="38">
                  <c:v>0.875968992248062</c:v>
                </c:pt>
                <c:pt idx="39">
                  <c:v>1.073298429319372</c:v>
                </c:pt>
                <c:pt idx="40">
                  <c:v>1.032374100719425</c:v>
                </c:pt>
                <c:pt idx="41">
                  <c:v>1.279151943462897</c:v>
                </c:pt>
                <c:pt idx="42">
                  <c:v>1.242424242424243</c:v>
                </c:pt>
                <c:pt idx="43">
                  <c:v>1.611353711790393</c:v>
                </c:pt>
                <c:pt idx="44">
                  <c:v>2.02777777777778</c:v>
                </c:pt>
                <c:pt idx="45">
                  <c:v>2.241758241758241</c:v>
                </c:pt>
                <c:pt idx="46">
                  <c:v>2.632911392405063</c:v>
                </c:pt>
                <c:pt idx="47">
                  <c:v>2.163366336633663</c:v>
                </c:pt>
                <c:pt idx="48">
                  <c:v>1.077051926298157</c:v>
                </c:pt>
                <c:pt idx="49">
                  <c:v>1.809128630705394</c:v>
                </c:pt>
                <c:pt idx="50">
                  <c:v>1.884057971014493</c:v>
                </c:pt>
                <c:pt idx="51">
                  <c:v>1.914012738853503</c:v>
                </c:pt>
                <c:pt idx="52">
                  <c:v>2.049645390070922</c:v>
                </c:pt>
                <c:pt idx="53">
                  <c:v>1.968253968253968</c:v>
                </c:pt>
              </c:numCache>
            </c:numRef>
          </c:val>
        </c:ser>
        <c:dLbls>
          <c:showLegendKey val="0"/>
          <c:showVal val="0"/>
          <c:showCatName val="0"/>
          <c:showSerName val="0"/>
          <c:showPercent val="0"/>
          <c:showBubbleSize val="0"/>
        </c:dLbls>
        <c:gapWidth val="150"/>
        <c:overlap val="100"/>
        <c:axId val="-825435440"/>
        <c:axId val="-829924304"/>
      </c:barChart>
      <c:lineChart>
        <c:grouping val="standard"/>
        <c:varyColors val="0"/>
        <c:ser>
          <c:idx val="3"/>
          <c:order val="0"/>
          <c:tx>
            <c:strRef>
              <c:f>baayields!$D$1</c:f>
              <c:strCache>
                <c:ptCount val="1"/>
                <c:pt idx="0">
                  <c:v>Baa - T.Bond Rate</c:v>
                </c:pt>
              </c:strCache>
            </c:strRef>
          </c:tx>
          <c:spPr>
            <a:ln w="25400">
              <a:solidFill>
                <a:srgbClr val="000000"/>
              </a:solidFill>
              <a:prstDash val="solid"/>
            </a:ln>
          </c:spPr>
          <c:marker>
            <c:symbol val="x"/>
            <c:size val="7"/>
            <c:spPr>
              <a:noFill/>
              <a:ln>
                <a:solidFill>
                  <a:srgbClr val="000000"/>
                </a:solidFill>
                <a:prstDash val="solid"/>
              </a:ln>
              <a:effectLst>
                <a:outerShdw dist="35921" dir="2700000" algn="br">
                  <a:srgbClr val="000000"/>
                </a:outerShdw>
              </a:effectLst>
            </c:spPr>
          </c:marker>
          <c:cat>
            <c:numRef>
              <c:f>baayields!$A$2:$A$55</c:f>
              <c:numCache>
                <c:formatCode>General</c:formatCode>
                <c:ptCount val="54"/>
                <c:pt idx="0">
                  <c:v>1960.0</c:v>
                </c:pt>
                <c:pt idx="1">
                  <c:v>1961.0</c:v>
                </c:pt>
                <c:pt idx="2">
                  <c:v>1962.0</c:v>
                </c:pt>
                <c:pt idx="3">
                  <c:v>1963.0</c:v>
                </c:pt>
                <c:pt idx="4">
                  <c:v>1964.0</c:v>
                </c:pt>
                <c:pt idx="5">
                  <c:v>1965.0</c:v>
                </c:pt>
                <c:pt idx="6">
                  <c:v>1966.0</c:v>
                </c:pt>
                <c:pt idx="7">
                  <c:v>1967.0</c:v>
                </c:pt>
                <c:pt idx="8">
                  <c:v>1968.0</c:v>
                </c:pt>
                <c:pt idx="9">
                  <c:v>1969.0</c:v>
                </c:pt>
                <c:pt idx="10">
                  <c:v>1970.0</c:v>
                </c:pt>
                <c:pt idx="11">
                  <c:v>1971.0</c:v>
                </c:pt>
                <c:pt idx="12">
                  <c:v>1972.0</c:v>
                </c:pt>
                <c:pt idx="13">
                  <c:v>1973.0</c:v>
                </c:pt>
                <c:pt idx="14">
                  <c:v>1974.0</c:v>
                </c:pt>
                <c:pt idx="15">
                  <c:v>1975.0</c:v>
                </c:pt>
                <c:pt idx="16">
                  <c:v>1976.0</c:v>
                </c:pt>
                <c:pt idx="17">
                  <c:v>1977.0</c:v>
                </c:pt>
                <c:pt idx="18">
                  <c:v>1978.0</c:v>
                </c:pt>
                <c:pt idx="19">
                  <c:v>1979.0</c:v>
                </c:pt>
                <c:pt idx="20">
                  <c:v>1980.0</c:v>
                </c:pt>
                <c:pt idx="21">
                  <c:v>1981.0</c:v>
                </c:pt>
                <c:pt idx="22">
                  <c:v>1982.0</c:v>
                </c:pt>
                <c:pt idx="23">
                  <c:v>1983.0</c:v>
                </c:pt>
                <c:pt idx="24">
                  <c:v>1984.0</c:v>
                </c:pt>
                <c:pt idx="25">
                  <c:v>1985.0</c:v>
                </c:pt>
                <c:pt idx="26">
                  <c:v>1986.0</c:v>
                </c:pt>
                <c:pt idx="27">
                  <c:v>1987.0</c:v>
                </c:pt>
                <c:pt idx="28">
                  <c:v>1988.0</c:v>
                </c:pt>
                <c:pt idx="29">
                  <c:v>1989.0</c:v>
                </c:pt>
                <c:pt idx="30">
                  <c:v>1990.0</c:v>
                </c:pt>
                <c:pt idx="31">
                  <c:v>1991.0</c:v>
                </c:pt>
                <c:pt idx="32">
                  <c:v>1992.0</c:v>
                </c:pt>
                <c:pt idx="33">
                  <c:v>1993.0</c:v>
                </c:pt>
                <c:pt idx="34">
                  <c:v>1994.0</c:v>
                </c:pt>
                <c:pt idx="35">
                  <c:v>1995.0</c:v>
                </c:pt>
                <c:pt idx="36">
                  <c:v>1996.0</c:v>
                </c:pt>
                <c:pt idx="37">
                  <c:v>1997.0</c:v>
                </c:pt>
                <c:pt idx="38">
                  <c:v>1998.0</c:v>
                </c:pt>
                <c:pt idx="39">
                  <c:v>1999.0</c:v>
                </c:pt>
                <c:pt idx="40">
                  <c:v>2000.0</c:v>
                </c:pt>
                <c:pt idx="41">
                  <c:v>2001.0</c:v>
                </c:pt>
                <c:pt idx="42">
                  <c:v>2002.0</c:v>
                </c:pt>
                <c:pt idx="43">
                  <c:v>2003.0</c:v>
                </c:pt>
                <c:pt idx="44">
                  <c:v>2004.0</c:v>
                </c:pt>
                <c:pt idx="45">
                  <c:v>2005.0</c:v>
                </c:pt>
                <c:pt idx="46">
                  <c:v>2006.0</c:v>
                </c:pt>
                <c:pt idx="47">
                  <c:v>2007.0</c:v>
                </c:pt>
                <c:pt idx="48">
                  <c:v>2008.0</c:v>
                </c:pt>
                <c:pt idx="49">
                  <c:v>2009.0</c:v>
                </c:pt>
                <c:pt idx="50">
                  <c:v>2010.0</c:v>
                </c:pt>
                <c:pt idx="51">
                  <c:v>2011.0</c:v>
                </c:pt>
                <c:pt idx="52">
                  <c:v>2012.0</c:v>
                </c:pt>
              </c:numCache>
            </c:numRef>
          </c:cat>
          <c:val>
            <c:numRef>
              <c:f>baayields!$D$2:$D$55</c:f>
              <c:numCache>
                <c:formatCode>0.00%</c:formatCode>
                <c:ptCount val="54"/>
                <c:pt idx="0">
                  <c:v>0.0126</c:v>
                </c:pt>
                <c:pt idx="1">
                  <c:v>0.0104</c:v>
                </c:pt>
                <c:pt idx="2">
                  <c:v>0.0106</c:v>
                </c:pt>
                <c:pt idx="3">
                  <c:v>0.0072</c:v>
                </c:pt>
                <c:pt idx="4">
                  <c:v>0.0063</c:v>
                </c:pt>
                <c:pt idx="5">
                  <c:v>0.004</c:v>
                </c:pt>
                <c:pt idx="6">
                  <c:v>0.0134</c:v>
                </c:pt>
                <c:pt idx="7">
                  <c:v>0.0123</c:v>
                </c:pt>
                <c:pt idx="8">
                  <c:v>0.012</c:v>
                </c:pt>
                <c:pt idx="9">
                  <c:v>0.01</c:v>
                </c:pt>
                <c:pt idx="10">
                  <c:v>0.0273</c:v>
                </c:pt>
                <c:pt idx="11">
                  <c:v>0.0245</c:v>
                </c:pt>
                <c:pt idx="12">
                  <c:v>0.0157</c:v>
                </c:pt>
                <c:pt idx="13">
                  <c:v>0.0174</c:v>
                </c:pt>
                <c:pt idx="14">
                  <c:v>0.032</c:v>
                </c:pt>
                <c:pt idx="15">
                  <c:v>0.0256</c:v>
                </c:pt>
                <c:pt idx="16">
                  <c:v>0.0225</c:v>
                </c:pt>
                <c:pt idx="17">
                  <c:v>0.013</c:v>
                </c:pt>
                <c:pt idx="18">
                  <c:v>0.00929999999999999</c:v>
                </c:pt>
                <c:pt idx="19">
                  <c:v>0.0167</c:v>
                </c:pt>
                <c:pt idx="20">
                  <c:v>0.023</c:v>
                </c:pt>
                <c:pt idx="21">
                  <c:v>0.0283</c:v>
                </c:pt>
                <c:pt idx="22">
                  <c:v>0.036</c:v>
                </c:pt>
                <c:pt idx="23">
                  <c:v>0.0192</c:v>
                </c:pt>
                <c:pt idx="24">
                  <c:v>0.019</c:v>
                </c:pt>
                <c:pt idx="25">
                  <c:v>0.0232</c:v>
                </c:pt>
                <c:pt idx="26">
                  <c:v>0.0286</c:v>
                </c:pt>
                <c:pt idx="27">
                  <c:v>0.023</c:v>
                </c:pt>
                <c:pt idx="28">
                  <c:v>0.0154</c:v>
                </c:pt>
                <c:pt idx="29">
                  <c:v>0.0198</c:v>
                </c:pt>
                <c:pt idx="30">
                  <c:v>0.0235</c:v>
                </c:pt>
                <c:pt idx="31">
                  <c:v>0.0217</c:v>
                </c:pt>
                <c:pt idx="32">
                  <c:v>0.0204</c:v>
                </c:pt>
                <c:pt idx="33">
                  <c:v>0.0192</c:v>
                </c:pt>
                <c:pt idx="34">
                  <c:v>0.0129</c:v>
                </c:pt>
                <c:pt idx="35">
                  <c:v>0.0178</c:v>
                </c:pt>
                <c:pt idx="36">
                  <c:v>0.0159</c:v>
                </c:pt>
                <c:pt idx="37">
                  <c:v>0.0151</c:v>
                </c:pt>
                <c:pt idx="38">
                  <c:v>0.0258</c:v>
                </c:pt>
                <c:pt idx="39">
                  <c:v>0.0191</c:v>
                </c:pt>
                <c:pt idx="40">
                  <c:v>0.0278</c:v>
                </c:pt>
                <c:pt idx="41">
                  <c:v>0.0283</c:v>
                </c:pt>
                <c:pt idx="42">
                  <c:v>0.033</c:v>
                </c:pt>
                <c:pt idx="43">
                  <c:v>0.0229</c:v>
                </c:pt>
                <c:pt idx="44">
                  <c:v>0.018</c:v>
                </c:pt>
                <c:pt idx="45">
                  <c:v>0.0182</c:v>
                </c:pt>
                <c:pt idx="46">
                  <c:v>0.0158</c:v>
                </c:pt>
                <c:pt idx="47">
                  <c:v>0.0202</c:v>
                </c:pt>
                <c:pt idx="48">
                  <c:v>0.0597</c:v>
                </c:pt>
                <c:pt idx="49">
                  <c:v>0.0241</c:v>
                </c:pt>
                <c:pt idx="50">
                  <c:v>0.0276</c:v>
                </c:pt>
                <c:pt idx="51">
                  <c:v>0.0314</c:v>
                </c:pt>
                <c:pt idx="52">
                  <c:v>0.0282</c:v>
                </c:pt>
                <c:pt idx="53">
                  <c:v>0.0252</c:v>
                </c:pt>
              </c:numCache>
            </c:numRef>
          </c:val>
          <c:smooth val="0"/>
        </c:ser>
        <c:ser>
          <c:idx val="6"/>
          <c:order val="1"/>
          <c:tx>
            <c:strRef>
              <c:f>baayields!$G$1</c:f>
              <c:strCache>
                <c:ptCount val="1"/>
                <c:pt idx="0">
                  <c:v>ERP</c:v>
                </c:pt>
              </c:strCache>
            </c:strRef>
          </c:tx>
          <c:spPr>
            <a:ln w="25400">
              <a:solidFill>
                <a:srgbClr val="008080"/>
              </a:solidFill>
              <a:prstDash val="solid"/>
            </a:ln>
          </c:spPr>
          <c:marker>
            <c:symbol val="plus"/>
            <c:size val="7"/>
            <c:spPr>
              <a:noFill/>
              <a:ln>
                <a:solidFill>
                  <a:srgbClr val="008080"/>
                </a:solidFill>
                <a:prstDash val="solid"/>
              </a:ln>
              <a:effectLst>
                <a:outerShdw dist="35921" dir="2700000" algn="br">
                  <a:srgbClr val="000000"/>
                </a:outerShdw>
              </a:effectLst>
            </c:spPr>
          </c:marker>
          <c:cat>
            <c:numRef>
              <c:f>baayields!$A$2:$A$55</c:f>
              <c:numCache>
                <c:formatCode>General</c:formatCode>
                <c:ptCount val="54"/>
                <c:pt idx="0">
                  <c:v>1960.0</c:v>
                </c:pt>
                <c:pt idx="1">
                  <c:v>1961.0</c:v>
                </c:pt>
                <c:pt idx="2">
                  <c:v>1962.0</c:v>
                </c:pt>
                <c:pt idx="3">
                  <c:v>1963.0</c:v>
                </c:pt>
                <c:pt idx="4">
                  <c:v>1964.0</c:v>
                </c:pt>
                <c:pt idx="5">
                  <c:v>1965.0</c:v>
                </c:pt>
                <c:pt idx="6">
                  <c:v>1966.0</c:v>
                </c:pt>
                <c:pt idx="7">
                  <c:v>1967.0</c:v>
                </c:pt>
                <c:pt idx="8">
                  <c:v>1968.0</c:v>
                </c:pt>
                <c:pt idx="9">
                  <c:v>1969.0</c:v>
                </c:pt>
                <c:pt idx="10">
                  <c:v>1970.0</c:v>
                </c:pt>
                <c:pt idx="11">
                  <c:v>1971.0</c:v>
                </c:pt>
                <c:pt idx="12">
                  <c:v>1972.0</c:v>
                </c:pt>
                <c:pt idx="13">
                  <c:v>1973.0</c:v>
                </c:pt>
                <c:pt idx="14">
                  <c:v>1974.0</c:v>
                </c:pt>
                <c:pt idx="15">
                  <c:v>1975.0</c:v>
                </c:pt>
                <c:pt idx="16">
                  <c:v>1976.0</c:v>
                </c:pt>
                <c:pt idx="17">
                  <c:v>1977.0</c:v>
                </c:pt>
                <c:pt idx="18">
                  <c:v>1978.0</c:v>
                </c:pt>
                <c:pt idx="19">
                  <c:v>1979.0</c:v>
                </c:pt>
                <c:pt idx="20">
                  <c:v>1980.0</c:v>
                </c:pt>
                <c:pt idx="21">
                  <c:v>1981.0</c:v>
                </c:pt>
                <c:pt idx="22">
                  <c:v>1982.0</c:v>
                </c:pt>
                <c:pt idx="23">
                  <c:v>1983.0</c:v>
                </c:pt>
                <c:pt idx="24">
                  <c:v>1984.0</c:v>
                </c:pt>
                <c:pt idx="25">
                  <c:v>1985.0</c:v>
                </c:pt>
                <c:pt idx="26">
                  <c:v>1986.0</c:v>
                </c:pt>
                <c:pt idx="27">
                  <c:v>1987.0</c:v>
                </c:pt>
                <c:pt idx="28">
                  <c:v>1988.0</c:v>
                </c:pt>
                <c:pt idx="29">
                  <c:v>1989.0</c:v>
                </c:pt>
                <c:pt idx="30">
                  <c:v>1990.0</c:v>
                </c:pt>
                <c:pt idx="31">
                  <c:v>1991.0</c:v>
                </c:pt>
                <c:pt idx="32">
                  <c:v>1992.0</c:v>
                </c:pt>
                <c:pt idx="33">
                  <c:v>1993.0</c:v>
                </c:pt>
                <c:pt idx="34">
                  <c:v>1994.0</c:v>
                </c:pt>
                <c:pt idx="35">
                  <c:v>1995.0</c:v>
                </c:pt>
                <c:pt idx="36">
                  <c:v>1996.0</c:v>
                </c:pt>
                <c:pt idx="37">
                  <c:v>1997.0</c:v>
                </c:pt>
                <c:pt idx="38">
                  <c:v>1998.0</c:v>
                </c:pt>
                <c:pt idx="39">
                  <c:v>1999.0</c:v>
                </c:pt>
                <c:pt idx="40">
                  <c:v>2000.0</c:v>
                </c:pt>
                <c:pt idx="41">
                  <c:v>2001.0</c:v>
                </c:pt>
                <c:pt idx="42">
                  <c:v>2002.0</c:v>
                </c:pt>
                <c:pt idx="43">
                  <c:v>2003.0</c:v>
                </c:pt>
                <c:pt idx="44">
                  <c:v>2004.0</c:v>
                </c:pt>
                <c:pt idx="45">
                  <c:v>2005.0</c:v>
                </c:pt>
                <c:pt idx="46">
                  <c:v>2006.0</c:v>
                </c:pt>
                <c:pt idx="47">
                  <c:v>2007.0</c:v>
                </c:pt>
                <c:pt idx="48">
                  <c:v>2008.0</c:v>
                </c:pt>
                <c:pt idx="49">
                  <c:v>2009.0</c:v>
                </c:pt>
                <c:pt idx="50">
                  <c:v>2010.0</c:v>
                </c:pt>
                <c:pt idx="51">
                  <c:v>2011.0</c:v>
                </c:pt>
                <c:pt idx="52">
                  <c:v>2012.0</c:v>
                </c:pt>
              </c:numCache>
            </c:numRef>
          </c:cat>
          <c:val>
            <c:numRef>
              <c:f>baayields!$G$2:$G$55</c:f>
              <c:numCache>
                <c:formatCode>0.00%</c:formatCode>
                <c:ptCount val="54"/>
                <c:pt idx="0">
                  <c:v>0.0301</c:v>
                </c:pt>
                <c:pt idx="1">
                  <c:v>0.0292</c:v>
                </c:pt>
                <c:pt idx="2">
                  <c:v>0.0356</c:v>
                </c:pt>
                <c:pt idx="3">
                  <c:v>0.0338</c:v>
                </c:pt>
                <c:pt idx="4">
                  <c:v>0.0331</c:v>
                </c:pt>
                <c:pt idx="5">
                  <c:v>0.0332</c:v>
                </c:pt>
                <c:pt idx="6">
                  <c:v>0.0368</c:v>
                </c:pt>
                <c:pt idx="7">
                  <c:v>0.032</c:v>
                </c:pt>
                <c:pt idx="8">
                  <c:v>0.03</c:v>
                </c:pt>
                <c:pt idx="9">
                  <c:v>0.0374</c:v>
                </c:pt>
                <c:pt idx="10">
                  <c:v>0.0341</c:v>
                </c:pt>
                <c:pt idx="11">
                  <c:v>0.0309</c:v>
                </c:pt>
                <c:pt idx="12">
                  <c:v>0.0272</c:v>
                </c:pt>
                <c:pt idx="13">
                  <c:v>0.043</c:v>
                </c:pt>
                <c:pt idx="14">
                  <c:v>0.0559</c:v>
                </c:pt>
                <c:pt idx="15">
                  <c:v>0.0413</c:v>
                </c:pt>
                <c:pt idx="16">
                  <c:v>0.0455</c:v>
                </c:pt>
                <c:pt idx="17">
                  <c:v>0.0592</c:v>
                </c:pt>
                <c:pt idx="18">
                  <c:v>0.0572</c:v>
                </c:pt>
                <c:pt idx="19">
                  <c:v>0.0645</c:v>
                </c:pt>
                <c:pt idx="20">
                  <c:v>0.0503</c:v>
                </c:pt>
                <c:pt idx="21">
                  <c:v>0.0573</c:v>
                </c:pt>
                <c:pt idx="22">
                  <c:v>0.049</c:v>
                </c:pt>
                <c:pt idx="23">
                  <c:v>0.0431</c:v>
                </c:pt>
                <c:pt idx="24">
                  <c:v>0.0511</c:v>
                </c:pt>
                <c:pt idx="25">
                  <c:v>0.0384</c:v>
                </c:pt>
                <c:pt idx="26">
                  <c:v>0.0358</c:v>
                </c:pt>
                <c:pt idx="27">
                  <c:v>0.0399</c:v>
                </c:pt>
                <c:pt idx="28">
                  <c:v>0.0377</c:v>
                </c:pt>
                <c:pt idx="29">
                  <c:v>0.0351</c:v>
                </c:pt>
                <c:pt idx="30">
                  <c:v>0.0389</c:v>
                </c:pt>
                <c:pt idx="31">
                  <c:v>0.0348</c:v>
                </c:pt>
                <c:pt idx="32">
                  <c:v>0.0355</c:v>
                </c:pt>
                <c:pt idx="33">
                  <c:v>0.0317</c:v>
                </c:pt>
                <c:pt idx="34">
                  <c:v>0.0355</c:v>
                </c:pt>
                <c:pt idx="35">
                  <c:v>0.0329</c:v>
                </c:pt>
                <c:pt idx="36">
                  <c:v>0.032</c:v>
                </c:pt>
                <c:pt idx="37">
                  <c:v>0.0273</c:v>
                </c:pt>
                <c:pt idx="38">
                  <c:v>0.0226</c:v>
                </c:pt>
                <c:pt idx="39">
                  <c:v>0.0205</c:v>
                </c:pt>
                <c:pt idx="40">
                  <c:v>0.0287</c:v>
                </c:pt>
                <c:pt idx="41">
                  <c:v>0.0362</c:v>
                </c:pt>
                <c:pt idx="42">
                  <c:v>0.041</c:v>
                </c:pt>
                <c:pt idx="43">
                  <c:v>0.0369</c:v>
                </c:pt>
                <c:pt idx="44">
                  <c:v>0.0365</c:v>
                </c:pt>
                <c:pt idx="45">
                  <c:v>0.0408</c:v>
                </c:pt>
                <c:pt idx="46">
                  <c:v>0.0416</c:v>
                </c:pt>
                <c:pt idx="47">
                  <c:v>0.0437</c:v>
                </c:pt>
                <c:pt idx="48">
                  <c:v>0.0643</c:v>
                </c:pt>
                <c:pt idx="49">
                  <c:v>0.0436</c:v>
                </c:pt>
                <c:pt idx="50">
                  <c:v>0.052</c:v>
                </c:pt>
                <c:pt idx="51">
                  <c:v>0.0601</c:v>
                </c:pt>
                <c:pt idx="52">
                  <c:v>0.0578</c:v>
                </c:pt>
                <c:pt idx="53">
                  <c:v>0.0496</c:v>
                </c:pt>
              </c:numCache>
            </c:numRef>
          </c:val>
          <c:smooth val="0"/>
        </c:ser>
        <c:dLbls>
          <c:showLegendKey val="0"/>
          <c:showVal val="0"/>
          <c:showCatName val="0"/>
          <c:showSerName val="0"/>
          <c:showPercent val="0"/>
          <c:showBubbleSize val="0"/>
        </c:dLbls>
        <c:marker val="1"/>
        <c:smooth val="0"/>
        <c:axId val="-872986720"/>
        <c:axId val="-874734752"/>
      </c:lineChart>
      <c:catAx>
        <c:axId val="-872986720"/>
        <c:scaling>
          <c:orientation val="minMax"/>
        </c:scaling>
        <c:delete val="0"/>
        <c:axPos val="b"/>
        <c:numFmt formatCode="General" sourceLinked="1"/>
        <c:majorTickMark val="out"/>
        <c:minorTickMark val="none"/>
        <c:tickLblPos val="nextTo"/>
        <c:spPr>
          <a:ln w="3175">
            <a:solidFill>
              <a:srgbClr val="000000"/>
            </a:solidFill>
            <a:prstDash val="solid"/>
          </a:ln>
        </c:spPr>
        <c:txPr>
          <a:bodyPr rot="-2700000" vert="horz"/>
          <a:lstStyle/>
          <a:p>
            <a:pPr>
              <a:defRPr sz="1000" b="0" i="0" u="none" strike="noStrike" baseline="0">
                <a:solidFill>
                  <a:srgbClr val="000000"/>
                </a:solidFill>
                <a:latin typeface="Verdana"/>
                <a:ea typeface="Verdana"/>
                <a:cs typeface="Verdana"/>
              </a:defRPr>
            </a:pPr>
            <a:endParaRPr lang="en-US"/>
          </a:p>
        </c:txPr>
        <c:crossAx val="-874734752"/>
        <c:crosses val="autoZero"/>
        <c:auto val="1"/>
        <c:lblAlgn val="ctr"/>
        <c:lblOffset val="100"/>
        <c:tickLblSkip val="2"/>
        <c:tickMarkSkip val="1"/>
        <c:noMultiLvlLbl val="0"/>
      </c:catAx>
      <c:valAx>
        <c:axId val="-874734752"/>
        <c:scaling>
          <c:orientation val="minMax"/>
        </c:scaling>
        <c:delete val="0"/>
        <c:axPos val="l"/>
        <c:majorGridlines>
          <c:spPr>
            <a:ln w="3175">
              <a:solidFill>
                <a:srgbClr val="000000"/>
              </a:solidFill>
              <a:prstDash val="solid"/>
            </a:ln>
          </c:spPr>
        </c:majorGridlines>
        <c:title>
          <c:tx>
            <c:rich>
              <a:bodyPr/>
              <a:lstStyle/>
              <a:p>
                <a:pPr>
                  <a:defRPr sz="1000" b="1" i="0" u="none" strike="noStrike" baseline="0">
                    <a:solidFill>
                      <a:srgbClr val="000000"/>
                    </a:solidFill>
                    <a:latin typeface="Verdana"/>
                    <a:ea typeface="Verdana"/>
                    <a:cs typeface="Verdana"/>
                  </a:defRPr>
                </a:pPr>
                <a:r>
                  <a:rPr lang="en-US"/>
                  <a:t>Premium (Spread)</a:t>
                </a:r>
              </a:p>
            </c:rich>
          </c:tx>
          <c:layout>
            <c:manualLayout>
              <c:xMode val="edge"/>
              <c:yMode val="edge"/>
              <c:x val="0.0133333722750532"/>
              <c:y val="0.374727847883643"/>
            </c:manualLayout>
          </c:layout>
          <c:overlay val="0"/>
          <c:spPr>
            <a:noFill/>
            <a:ln w="25400">
              <a:noFill/>
            </a:ln>
          </c:spPr>
        </c:title>
        <c:numFmt formatCode="0.00%" sourceLinked="1"/>
        <c:majorTickMark val="out"/>
        <c:minorTickMark val="none"/>
        <c:tickLblPos val="nextTo"/>
        <c:spPr>
          <a:ln w="3175">
            <a:solidFill>
              <a:srgbClr val="000000"/>
            </a:solidFill>
            <a:prstDash val="solid"/>
          </a:ln>
        </c:spPr>
        <c:txPr>
          <a:bodyPr rot="0" vert="horz"/>
          <a:lstStyle/>
          <a:p>
            <a:pPr>
              <a:defRPr sz="1000" b="0" i="0" u="none" strike="noStrike" baseline="0">
                <a:solidFill>
                  <a:srgbClr val="000000"/>
                </a:solidFill>
                <a:latin typeface="Verdana"/>
                <a:ea typeface="Verdana"/>
                <a:cs typeface="Verdana"/>
              </a:defRPr>
            </a:pPr>
            <a:endParaRPr lang="en-US"/>
          </a:p>
        </c:txPr>
        <c:crossAx val="-872986720"/>
        <c:crosses val="autoZero"/>
        <c:crossBetween val="between"/>
      </c:valAx>
      <c:catAx>
        <c:axId val="-825435440"/>
        <c:scaling>
          <c:orientation val="minMax"/>
        </c:scaling>
        <c:delete val="1"/>
        <c:axPos val="b"/>
        <c:numFmt formatCode="General" sourceLinked="1"/>
        <c:majorTickMark val="out"/>
        <c:minorTickMark val="none"/>
        <c:tickLblPos val="nextTo"/>
        <c:crossAx val="-829924304"/>
        <c:crosses val="autoZero"/>
        <c:auto val="1"/>
        <c:lblAlgn val="ctr"/>
        <c:lblOffset val="100"/>
        <c:noMultiLvlLbl val="0"/>
      </c:catAx>
      <c:valAx>
        <c:axId val="-829924304"/>
        <c:scaling>
          <c:orientation val="minMax"/>
        </c:scaling>
        <c:delete val="0"/>
        <c:axPos val="r"/>
        <c:title>
          <c:tx>
            <c:rich>
              <a:bodyPr/>
              <a:lstStyle/>
              <a:p>
                <a:pPr>
                  <a:defRPr sz="1000" b="0" i="0" u="none" strike="noStrike" baseline="0">
                    <a:solidFill>
                      <a:srgbClr val="000000"/>
                    </a:solidFill>
                    <a:latin typeface="Verdana"/>
                    <a:ea typeface="Verdana"/>
                    <a:cs typeface="Verdana"/>
                  </a:defRPr>
                </a:pPr>
                <a:r>
                  <a:rPr lang="en-US"/>
                  <a:t>ERP / Baa Spread</a:t>
                </a:r>
              </a:p>
            </c:rich>
          </c:tx>
          <c:layout/>
          <c:overlay val="0"/>
          <c:spPr>
            <a:noFill/>
            <a:ln w="25400">
              <a:noFill/>
            </a:ln>
          </c:spPr>
        </c:title>
        <c:numFmt formatCode="0.00" sourceLinked="1"/>
        <c:majorTickMark val="out"/>
        <c:minorTickMark val="none"/>
        <c:tickLblPos val="nextTo"/>
        <c:spPr>
          <a:ln w="3175">
            <a:solidFill>
              <a:srgbClr val="808080"/>
            </a:solidFill>
            <a:prstDash val="solid"/>
          </a:ln>
        </c:spPr>
        <c:txPr>
          <a:bodyPr rot="0" vert="horz"/>
          <a:lstStyle/>
          <a:p>
            <a:pPr>
              <a:defRPr sz="1000" b="0" i="0" u="none" strike="noStrike" baseline="0">
                <a:solidFill>
                  <a:srgbClr val="000000"/>
                </a:solidFill>
                <a:latin typeface="Verdana"/>
                <a:ea typeface="Verdana"/>
                <a:cs typeface="Verdana"/>
              </a:defRPr>
            </a:pPr>
            <a:endParaRPr lang="en-US"/>
          </a:p>
        </c:txPr>
        <c:crossAx val="-825435440"/>
        <c:crosses val="max"/>
        <c:crossBetween val="between"/>
      </c:valAx>
      <c:spPr>
        <a:noFill/>
        <a:ln w="12700">
          <a:solidFill>
            <a:srgbClr val="808080"/>
          </a:solidFill>
          <a:prstDash val="solid"/>
        </a:ln>
      </c:spPr>
    </c:plotArea>
    <c:legend>
      <c:legendPos val="b"/>
      <c:layout>
        <c:manualLayout>
          <c:xMode val="edge"/>
          <c:yMode val="edge"/>
          <c:x val="0.413333372275053"/>
          <c:y val="0.962962899288244"/>
          <c:w val="0.441709268908152"/>
          <c:h val="0.037037100711756"/>
        </c:manualLayout>
      </c:layout>
      <c:overlay val="0"/>
      <c:spPr>
        <a:solidFill>
          <a:srgbClr val="FFFFFF"/>
        </a:solidFill>
        <a:ln w="25400">
          <a:noFill/>
        </a:ln>
      </c:spPr>
      <c:txPr>
        <a:bodyPr/>
        <a:lstStyle/>
        <a:p>
          <a:pPr>
            <a:defRPr sz="845" b="0" i="0" u="none" strike="noStrike" baseline="0">
              <a:solidFill>
                <a:srgbClr val="000000"/>
              </a:solidFill>
              <a:latin typeface="Verdana"/>
              <a:ea typeface="Verdana"/>
              <a:cs typeface="Verdana"/>
            </a:defRPr>
          </a:pPr>
          <a:endParaRPr lang="en-US"/>
        </a:p>
      </c:txPr>
    </c:legend>
    <c:plotVisOnly val="1"/>
    <c:dispBlanksAs val="gap"/>
    <c:showDLblsOverMax val="0"/>
  </c:chart>
  <c:spPr>
    <a:noFill/>
    <a:ln w="9525">
      <a:noFill/>
    </a:ln>
  </c:spPr>
  <c:txPr>
    <a:bodyPr/>
    <a:lstStyle/>
    <a:p>
      <a:pPr>
        <a:defRPr sz="1000" b="0" i="0" u="none" strike="noStrike" baseline="0">
          <a:solidFill>
            <a:srgbClr val="000000"/>
          </a:solidFill>
          <a:latin typeface="Verdana"/>
          <a:ea typeface="Verdana"/>
          <a:cs typeface="Verdana"/>
        </a:defRPr>
      </a:pPr>
      <a:endParaRPr lang="en-US"/>
    </a:p>
  </c:txPr>
  <c:externalData r:id="rId2">
    <c:autoUpdate val="0"/>
  </c:externalData>
</c:chartSpace>
</file>

<file path=ppt/drawings/_rels/vmlDrawing1.vml.rels><?xml version="1.0" encoding="UTF-8" standalone="yes"?>
<Relationships xmlns="http://schemas.openxmlformats.org/package/2006/relationships"><Relationship Id="rId1" Type="http://schemas.openxmlformats.org/officeDocument/2006/relationships/image" Target="../media/image6.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7.png"/></Relationships>
</file>

<file path=ppt/drawings/_rels/vmlDrawing3.vml.rels><?xml version="1.0" encoding="UTF-8" standalone="yes"?>
<Relationships xmlns="http://schemas.openxmlformats.org/package/2006/relationships"><Relationship Id="rId1" Type="http://schemas.openxmlformats.org/officeDocument/2006/relationships/image" Target="../media/image8.png"/><Relationship Id="rId2" Type="http://schemas.openxmlformats.org/officeDocument/2006/relationships/image" Target="../media/image9.png"/></Relationships>
</file>

<file path=ppt/drawings/_rels/vmlDrawing4.vml.rels><?xml version="1.0" encoding="UTF-8" standalone="yes"?>
<Relationships xmlns="http://schemas.openxmlformats.org/package/2006/relationships"><Relationship Id="rId1" Type="http://schemas.openxmlformats.org/officeDocument/2006/relationships/image" Target="../media/image10.png"/></Relationships>
</file>

<file path=ppt/drawings/_rels/vmlDrawing5.vml.rels><?xml version="1.0" encoding="UTF-8" standalone="yes"?>
<Relationships xmlns="http://schemas.openxmlformats.org/package/2006/relationships"><Relationship Id="rId1" Type="http://schemas.openxmlformats.org/officeDocument/2006/relationships/image" Target="../media/image11.png"/></Relationships>
</file>

<file path=ppt/drawings/_rels/vmlDrawing6.vml.rels><?xml version="1.0" encoding="UTF-8" standalone="yes"?>
<Relationships xmlns="http://schemas.openxmlformats.org/package/2006/relationships"><Relationship Id="rId1" Type="http://schemas.openxmlformats.org/officeDocument/2006/relationships/image" Target="../media/image12.png"/></Relationships>
</file>

<file path=ppt/drawings/_rels/vmlDrawing7.vml.rels><?xml version="1.0" encoding="UTF-8" standalone="yes"?>
<Relationships xmlns="http://schemas.openxmlformats.org/package/2006/relationships"><Relationship Id="rId1" Type="http://schemas.openxmlformats.org/officeDocument/2006/relationships/image" Target="../media/image13.png"/></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362" name="Rectangle 2"/>
          <p:cNvSpPr>
            <a:spLocks noGrp="1" noRot="1" noChangeAspect="1" noChangeArrowheads="1" noTextEdit="1"/>
          </p:cNvSpPr>
          <p:nvPr>
            <p:ph type="sldImg" idx="2"/>
          </p:nvPr>
        </p:nvSpPr>
        <p:spPr bwMode="auto">
          <a:xfrm>
            <a:off x="393700" y="692150"/>
            <a:ext cx="6070600" cy="3416300"/>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2051" name="Rectangle 3"/>
          <p:cNvSpPr>
            <a:spLocks noGrp="1" noChangeArrowheads="1"/>
          </p:cNvSpPr>
          <p:nvPr>
            <p:ph type="body" sz="quarter" idx="3"/>
          </p:nvPr>
        </p:nvSpPr>
        <p:spPr bwMode="auto">
          <a:xfrm>
            <a:off x="914400" y="4343400"/>
            <a:ext cx="5029200" cy="4114800"/>
          </a:xfrm>
          <a:prstGeom prst="rect">
            <a:avLst/>
          </a:prstGeom>
          <a:noFill/>
          <a:ln w="12700">
            <a:noFill/>
            <a:miter lim="800000"/>
            <a:headEnd/>
            <a:tailEnd/>
          </a:ln>
          <a:effectLst/>
        </p:spPr>
        <p:txBody>
          <a:bodyPr vert="horz" wrap="square" lIns="90487" tIns="44450" rIns="90487" bIns="44450" numCol="1" anchor="t" anchorCtr="0" compatLnSpc="1">
            <a:prstTxWarp prst="textNoShape">
              <a:avLst/>
            </a:prstTxWarp>
          </a:bodyPr>
          <a:lstStyle/>
          <a:p>
            <a:pPr lvl="0"/>
            <a:r>
              <a:rPr lang="en-US" noProof="0"/>
              <a:t>Click to edit Master notes styles</a:t>
            </a:r>
          </a:p>
          <a:p>
            <a:pPr lvl="1"/>
            <a:r>
              <a:rPr lang="en-US" noProof="0"/>
              <a:t>Second Level</a:t>
            </a:r>
          </a:p>
          <a:p>
            <a:pPr lvl="2"/>
            <a:r>
              <a:rPr lang="en-US" noProof="0"/>
              <a:t>Third Level</a:t>
            </a:r>
          </a:p>
          <a:p>
            <a:pPr lvl="3"/>
            <a:r>
              <a:rPr lang="en-US" noProof="0"/>
              <a:t>Fourth Level</a:t>
            </a:r>
          </a:p>
          <a:p>
            <a:pPr lvl="4"/>
            <a:r>
              <a:rPr lang="en-US" noProof="0"/>
              <a:t>Fifth Level</a:t>
            </a:r>
          </a:p>
        </p:txBody>
      </p:sp>
    </p:spTree>
  </p:cSld>
  <p:clrMap bg1="lt1" tx1="dk1" bg2="lt2" tx2="dk2" accent1="accent1" accent2="accent2" accent3="accent3" accent4="accent4" accent5="accent5" accent6="accent6" hlink="hlink" folHlink="folHlink"/>
  <p:hf hdr="0" ftr="0" dt="0"/>
  <p:notesStyle>
    <a:lvl1pPr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ＭＳ Ｐゴシック" pitchFamily="-65" charset="-128"/>
      </a:defRPr>
    </a:lvl1pPr>
    <a:lvl2pPr marL="457200"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mn-cs"/>
      </a:defRPr>
    </a:lvl2pPr>
    <a:lvl3pPr marL="914400"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mn-cs"/>
      </a:defRPr>
    </a:lvl3pPr>
    <a:lvl4pPr marL="1371600"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mn-cs"/>
      </a:defRPr>
    </a:lvl4pPr>
    <a:lvl5pPr marL="1828800"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Rectangle 2"/>
          <p:cNvSpPr>
            <a:spLocks noGrp="1" noRot="1" noChangeAspect="1" noChangeArrowheads="1" noTextEdit="1"/>
          </p:cNvSpPr>
          <p:nvPr>
            <p:ph type="sldImg"/>
          </p:nvPr>
        </p:nvSpPr>
        <p:spPr>
          <a:ln/>
        </p:spPr>
      </p:sp>
      <p:sp>
        <p:nvSpPr>
          <p:cNvPr id="17410"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x-none">
                <a:latin typeface="Times" charset="0"/>
                <a:ea typeface="ＭＳ Ｐゴシック" charset="-128"/>
              </a:rPr>
              <a:t>Sets the agenda for the class. This is a class that will be focused on the big picture of corporate finance rather than details, theories or models on a piecemeal basis.</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Slide Image Placeholder 1"/>
          <p:cNvSpPr>
            <a:spLocks noGrp="1" noRot="1" noChangeAspect="1"/>
          </p:cNvSpPr>
          <p:nvPr>
            <p:ph type="sldImg"/>
          </p:nvPr>
        </p:nvSpPr>
        <p:spPr>
          <a:ln/>
        </p:spPr>
      </p:sp>
      <p:sp>
        <p:nvSpPr>
          <p:cNvPr id="2048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x-none">
                <a:latin typeface="Times" charset="0"/>
                <a:ea typeface="ＭＳ Ｐゴシック" charset="-128"/>
              </a:rPr>
              <a:t>The most significant innovation is that the operating income is a function of the ratings. As he firm borrows more and its rating drops, its operating income will drop to reflect the indirect bankruptcy costs.</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Slide Image Placeholder 1"/>
          <p:cNvSpPr>
            <a:spLocks noGrp="1" noRot="1" noChangeAspect="1"/>
          </p:cNvSpPr>
          <p:nvPr>
            <p:ph type="sldImg"/>
          </p:nvPr>
        </p:nvSpPr>
        <p:spPr>
          <a:ln/>
        </p:spPr>
      </p:sp>
      <p:sp>
        <p:nvSpPr>
          <p:cNvPr id="2253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x-none">
                <a:latin typeface="Times" charset="0"/>
                <a:ea typeface="ＭＳ Ｐゴシック" charset="-128"/>
              </a:rPr>
              <a:t>To estimate these values, we looked at firms that had been downgraded and looked the change in operating income in the next year. There is a lot of estimation noise in these values…. And a lot of variation across firms.</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Slide Image Placeholder 1"/>
          <p:cNvSpPr>
            <a:spLocks noGrp="1" noRot="1" noChangeAspect="1"/>
          </p:cNvSpPr>
          <p:nvPr>
            <p:ph type="sldImg"/>
          </p:nvPr>
        </p:nvSpPr>
        <p:spPr>
          <a:ln/>
        </p:spPr>
      </p:sp>
      <p:sp>
        <p:nvSpPr>
          <p:cNvPr id="2457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x-none">
                <a:latin typeface="Times" charset="0"/>
                <a:ea typeface="ＭＳ Ｐゴシック" charset="-128"/>
              </a:rPr>
              <a:t>When both operating income and cost of capital change, the optimal debt ratio may no longer be at the point where cost of capital is minimized. Firm value may be maximized at a different point, with higher operating income and a a higher cost of capital. </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Slide Image Placeholder 1"/>
          <p:cNvSpPr>
            <a:spLocks noGrp="1" noRot="1" noChangeAspect="1"/>
          </p:cNvSpPr>
          <p:nvPr>
            <p:ph type="sldImg"/>
          </p:nvPr>
        </p:nvSpPr>
        <p:spPr>
          <a:ln/>
        </p:spPr>
      </p:sp>
      <p:sp>
        <p:nvSpPr>
          <p:cNvPr id="2662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x-none">
                <a:latin typeface="Times" charset="0"/>
                <a:ea typeface="ＭＳ Ｐゴシック" charset="-128"/>
              </a:rPr>
              <a:t>While Tata Motors looks over levered, it is possible that the company is borrowing money on the basis of the Tata Group</a:t>
            </a:r>
            <a:r>
              <a:rPr lang="ja-JP" altLang="en-US">
                <a:latin typeface="Times" charset="0"/>
                <a:ea typeface="ＭＳ Ｐゴシック" charset="-128"/>
              </a:rPr>
              <a:t>’</a:t>
            </a:r>
            <a:r>
              <a:rPr lang="en-US" altLang="ja-JP">
                <a:latin typeface="Times" charset="0"/>
                <a:ea typeface="ＭＳ Ｐゴシック" charset="-128"/>
              </a:rPr>
              <a:t>s financial strength…. Thus, to assess whether there is too much or too little debt, we should be looking at the overall group</a:t>
            </a:r>
            <a:r>
              <a:rPr lang="ja-JP" altLang="en-US">
                <a:latin typeface="Times" charset="0"/>
                <a:ea typeface="ＭＳ Ｐゴシック" charset="-128"/>
              </a:rPr>
              <a:t>’</a:t>
            </a:r>
            <a:r>
              <a:rPr lang="en-US" altLang="ja-JP">
                <a:latin typeface="Times" charset="0"/>
                <a:ea typeface="ＭＳ Ｐゴシック" charset="-128"/>
              </a:rPr>
              <a:t>s optimal and actual debt ratio.</a:t>
            </a:r>
            <a:endParaRPr lang="en-US" altLang="x-none">
              <a:latin typeface="Times" charset="0"/>
              <a:ea typeface="ＭＳ Ｐゴシック" charset="-128"/>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Rectangle 2"/>
          <p:cNvSpPr>
            <a:spLocks noGrp="1" noRot="1" noChangeAspect="1" noChangeArrowheads="1"/>
          </p:cNvSpPr>
          <p:nvPr>
            <p:ph type="sldImg"/>
          </p:nvPr>
        </p:nvSpPr>
        <p:spPr>
          <a:solidFill>
            <a:srgbClr val="FFFFFF"/>
          </a:solidFill>
          <a:ln/>
        </p:spPr>
      </p:sp>
      <p:sp>
        <p:nvSpPr>
          <p:cNvPr id="28674" name="Rectangle 3"/>
          <p:cNvSpPr>
            <a:spLocks noGrp="1" noChangeArrowheads="1"/>
          </p:cNvSpPr>
          <p:nvPr>
            <p:ph type="body" idx="1"/>
          </p:nvPr>
        </p:nvSpPr>
        <p:spPr>
          <a:solidFill>
            <a:srgbClr val="FFFFFF"/>
          </a:solidFill>
          <a:ln>
            <a:solidFill>
              <a:srgbClr val="000000"/>
            </a:solidFill>
          </a:ln>
        </p:spPr>
        <p:txBody>
          <a:bodyPr/>
          <a:lstStyle/>
          <a:p>
            <a:r>
              <a:rPr lang="en-US" altLang="x-none">
                <a:latin typeface="Times" charset="0"/>
                <a:ea typeface="ＭＳ Ｐゴシック" charset="-128"/>
              </a:rPr>
              <a:t>Vale looks over levered at its current operating income, but since it is a mining company and its normalized income is higher, I think it is less worrisome.</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Slide Image Placeholder 1"/>
          <p:cNvSpPr>
            <a:spLocks noGrp="1" noRot="1" noChangeAspect="1"/>
          </p:cNvSpPr>
          <p:nvPr>
            <p:ph type="sldImg"/>
          </p:nvPr>
        </p:nvSpPr>
        <p:spPr>
          <a:ln/>
        </p:spPr>
      </p:sp>
      <p:sp>
        <p:nvSpPr>
          <p:cNvPr id="3072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x-none">
                <a:latin typeface="Times" charset="0"/>
                <a:ea typeface="ＭＳ Ｐゴシック" charset="-128"/>
              </a:rPr>
              <a:t>May be a high flyer in terms of market cap, but cannot afford much debt, since its operating income is low, relative to its market value.</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Rectangle 2"/>
          <p:cNvSpPr>
            <a:spLocks noGrp="1" noRot="1" noChangeAspect="1" noChangeArrowheads="1"/>
          </p:cNvSpPr>
          <p:nvPr>
            <p:ph type="sldImg"/>
          </p:nvPr>
        </p:nvSpPr>
        <p:spPr>
          <a:solidFill>
            <a:srgbClr val="FFFFFF"/>
          </a:solidFill>
          <a:ln/>
        </p:spPr>
      </p:sp>
      <p:sp>
        <p:nvSpPr>
          <p:cNvPr id="32770" name="Rectangle 3"/>
          <p:cNvSpPr>
            <a:spLocks noGrp="1" noChangeArrowheads="1"/>
          </p:cNvSpPr>
          <p:nvPr>
            <p:ph type="body" idx="1"/>
          </p:nvPr>
        </p:nvSpPr>
        <p:spPr>
          <a:solidFill>
            <a:srgbClr val="FFFFFF"/>
          </a:solidFill>
          <a:ln>
            <a:solidFill>
              <a:srgbClr val="000000"/>
            </a:solidFill>
          </a:ln>
        </p:spPr>
        <p:txBody>
          <a:bodyPr/>
          <a:lstStyle/>
          <a:p>
            <a:r>
              <a:rPr lang="en-US" altLang="x-none">
                <a:latin typeface="Times" charset="0"/>
                <a:ea typeface="ＭＳ Ｐゴシック" charset="-128"/>
              </a:rPr>
              <a:t>The optimal debt ratio for the private firm is 30% but the cost of capital is flat between 10% and 30%. The firm value is maximized at that point. </a:t>
            </a:r>
          </a:p>
          <a:p>
            <a:r>
              <a:rPr lang="en-US" altLang="x-none">
                <a:latin typeface="Times" charset="0"/>
                <a:ea typeface="ＭＳ Ｐゴシック" charset="-128"/>
              </a:rPr>
              <a:t>To the extent that private business owners view default risk more seriously than stockholders in a publicly traded firm, they will probably be more cautious about moving to the optimal.</a:t>
            </a:r>
          </a:p>
          <a:p>
            <a:r>
              <a:rPr lang="en-US" altLang="x-none">
                <a:latin typeface="Times" charset="0"/>
                <a:ea typeface="ＭＳ Ｐゴシック" charset="-128"/>
              </a:rPr>
              <a:t>We can extend the argument to closely held publicly traded firms. We would expect these firms to have lower debt ratios than publicly traded firms with diverse stockholdings.</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Slide Image Placeholder 1"/>
          <p:cNvSpPr>
            <a:spLocks noGrp="1" noRot="1" noChangeAspect="1"/>
          </p:cNvSpPr>
          <p:nvPr>
            <p:ph type="sldImg"/>
          </p:nvPr>
        </p:nvSpPr>
        <p:spPr>
          <a:ln/>
        </p:spPr>
      </p:sp>
      <p:sp>
        <p:nvSpPr>
          <p:cNvPr id="3481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x-none">
                <a:latin typeface="Times" charset="0"/>
                <a:ea typeface="ＭＳ Ｐゴシック" charset="-128"/>
              </a:rPr>
              <a:t>As regulatory capital ratios increase, banks will have to raise more equity to grow.</a:t>
            </a:r>
          </a:p>
          <a:p>
            <a:r>
              <a:rPr lang="en-US" altLang="x-none">
                <a:latin typeface="Times" charset="0"/>
                <a:ea typeface="ＭＳ Ｐゴシック" charset="-128"/>
              </a:rPr>
              <a:t>Conservative banks will raise more equity than aggressive banks.</a:t>
            </a:r>
          </a:p>
          <a:p>
            <a:r>
              <a:rPr lang="en-US" altLang="x-none">
                <a:latin typeface="Times" charset="0"/>
                <a:ea typeface="ＭＳ Ｐゴシック" charset="-128"/>
              </a:rPr>
              <a:t>Assessing the financing mix for a bank or financial service firm boils down to equity. In effect, the firm can have too little or too much book equity, and that judgment is made based upon capital ratios (actual versus required). Unlike non-financial service firms, where debt can be reduced or increased to change the ratio, financial service firms generally have much less flexibility.</a:t>
            </a:r>
          </a:p>
          <a:p>
            <a:r>
              <a:rPr lang="en-US" altLang="x-none">
                <a:latin typeface="Times" charset="0"/>
                <a:ea typeface="ＭＳ Ｐゴシック" charset="-128"/>
              </a:rPr>
              <a:t>So, what can cause book equity to vary across time? Retained earnings obviously. Profits will increase book equity and losses will reduce them. Any dividends paid reduce book equity. For banks, loan losses can reduce book equity dramatically. In other words, a bank can go from being comfortably over funded to significantly under funded overnight.</a:t>
            </a:r>
          </a:p>
          <a:p>
            <a:r>
              <a:rPr lang="en-US" altLang="x-none">
                <a:latin typeface="Times" charset="0"/>
                <a:ea typeface="ＭＳ Ｐゴシック" charset="-128"/>
              </a:rPr>
              <a:t>The one issue in this approach is that it is framed by regulatory defintiions.of equity. Thus, preferred stock is usually counted as equity. After the crisis of 2008, there was a debate about whether wartrants should be counted in book equity.</a:t>
            </a:r>
          </a:p>
          <a:p>
            <a:endParaRPr lang="en-US" altLang="x-none">
              <a:latin typeface="Times" charset="0"/>
              <a:ea typeface="ＭＳ Ｐゴシック" charset="-128"/>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Slide Image Placeholder 1"/>
          <p:cNvSpPr>
            <a:spLocks noGrp="1" noRot="1" noChangeAspect="1"/>
          </p:cNvSpPr>
          <p:nvPr>
            <p:ph type="sldImg"/>
          </p:nvPr>
        </p:nvSpPr>
        <p:spPr>
          <a:ln/>
        </p:spPr>
      </p:sp>
      <p:sp>
        <p:nvSpPr>
          <p:cNvPr id="3686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x-none">
                <a:latin typeface="Times" charset="0"/>
                <a:ea typeface="ＭＳ Ｐゴシック" charset="-128"/>
              </a:rPr>
              <a:t>Note that with zero taxes, the optimal debt ratio goes to zero. Intuitively, if the costs of borrowing (higher bankruptcy cost, agency costs) and the primary benefit disappears, there will always by a net cost to borrowing.</a:t>
            </a:r>
          </a:p>
          <a:p>
            <a:endParaRPr lang="en-US" altLang="x-none">
              <a:latin typeface="Times" charset="0"/>
              <a:ea typeface="ＭＳ Ｐゴシック" charset="-128"/>
            </a:endParaRPr>
          </a:p>
          <a:p>
            <a:r>
              <a:rPr lang="en-US" altLang="x-none" i="1">
                <a:latin typeface="Times" charset="0"/>
                <a:ea typeface="ＭＳ Ｐゴシック" charset="-128"/>
              </a:rPr>
              <a:t>If debt is cheaper than equity on a pre-tax basis (and it generally is), why do we not gain by borrowing?</a:t>
            </a:r>
          </a:p>
          <a:p>
            <a:r>
              <a:rPr lang="en-US" altLang="x-none">
                <a:latin typeface="Times" charset="0"/>
                <a:ea typeface="ＭＳ Ｐゴシック" charset="-128"/>
              </a:rPr>
              <a:t>Because the additional debt makes both debt and equity more expensive. (Ratings drop and betas increase…)</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Slide Image Placeholder 1"/>
          <p:cNvSpPr>
            <a:spLocks noGrp="1" noRot="1" noChangeAspect="1"/>
          </p:cNvSpPr>
          <p:nvPr>
            <p:ph type="sldImg"/>
          </p:nvPr>
        </p:nvSpPr>
        <p:spPr>
          <a:ln/>
        </p:spPr>
      </p:sp>
      <p:sp>
        <p:nvSpPr>
          <p:cNvPr id="3891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x-none">
                <a:latin typeface="Times" charset="0"/>
                <a:ea typeface="ＭＳ Ｐゴシック" charset="-128"/>
              </a:rPr>
              <a:t>This is the answer to the puzzle of why growth firms, even extremely profitable ones in the high growth space, tend to have low optimal debt ratios. While they may generate huge dollar profits, their market values are very high, relative to their income.</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Slide Image Placeholder 1"/>
          <p:cNvSpPr>
            <a:spLocks noGrp="1" noRot="1" noChangeAspect="1"/>
          </p:cNvSpPr>
          <p:nvPr>
            <p:ph type="sldImg"/>
          </p:nvPr>
        </p:nvSpPr>
        <p:spPr>
          <a:ln/>
        </p:spPr>
      </p:sp>
      <p:sp>
        <p:nvSpPr>
          <p:cNvPr id="4096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x-none">
                <a:latin typeface="Times" charset="0"/>
                <a:ea typeface="ＭＳ Ｐゴシック" charset="-128"/>
              </a:rPr>
              <a:t>A risky firm can be very profitable in a good year. However, it should be cautious about borrowing on the basis of that income, since earnings can drop quickly. </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Slide Image Placeholder 1"/>
          <p:cNvSpPr>
            <a:spLocks noGrp="1" noRot="1" noChangeAspect="1"/>
          </p:cNvSpPr>
          <p:nvPr>
            <p:ph type="sldImg"/>
          </p:nvPr>
        </p:nvSpPr>
        <p:spPr>
          <a:ln/>
        </p:spPr>
      </p:sp>
      <p:sp>
        <p:nvSpPr>
          <p:cNvPr id="4301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x-none">
                <a:latin typeface="Times" charset="0"/>
                <a:ea typeface="ＭＳ Ｐゴシック" charset="-128"/>
              </a:rPr>
              <a:t>The cost of equity is determined by the equity risk premium and the cost of debt by the default spread. When ERP rise (fall) relative to default spreads, firms will borrow more (less). </a:t>
            </a:r>
          </a:p>
          <a:p>
            <a:r>
              <a:rPr lang="en-US" altLang="x-none">
                <a:latin typeface="Times" charset="0"/>
                <a:ea typeface="ＭＳ Ｐゴシック" charset="-128"/>
              </a:rPr>
              <a:t>This graph has the implied equity risk premium and the default spread on a Baa rated bond going back to 1960. While they generally move together, there have been periods of disconnect between the two.</a:t>
            </a:r>
          </a:p>
          <a:p>
            <a:r>
              <a:rPr lang="en-US" altLang="x-none">
                <a:latin typeface="Times" charset="0"/>
                <a:ea typeface="ＭＳ Ｐゴシック" charset="-128"/>
              </a:rPr>
              <a:t>In the late 1990s, equity risk premiums dropped relative to default spreads: Firms should have shifted to equity from debt and optimal debt ratios should have decreased.</a:t>
            </a:r>
          </a:p>
          <a:p>
            <a:r>
              <a:rPr lang="en-US" altLang="x-none">
                <a:latin typeface="Times" charset="0"/>
                <a:ea typeface="ＭＳ Ｐゴシック" charset="-128"/>
              </a:rPr>
              <a:t>Between 2004 and 2007, default spreads dropped while equity risk premiums remained unchanged. It was a golden age for leveraged transactions.</a:t>
            </a:r>
          </a:p>
          <a:p>
            <a:r>
              <a:rPr lang="en-US" altLang="x-none">
                <a:latin typeface="Times" charset="0"/>
                <a:ea typeface="ＭＳ Ｐゴシック" charset="-128"/>
              </a:rPr>
              <a:t>In 2008, risk premia climbed across the board but default spreads increased at a far faster pace than equity risk premium. On a relative basis, debt became more expensive relative to equity.</a:t>
            </a:r>
          </a:p>
          <a:p>
            <a:endParaRPr lang="en-US" altLang="x-none">
              <a:latin typeface="Times" charset="0"/>
              <a:ea typeface="ＭＳ Ｐゴシック" charset="-128"/>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7" name="Rectangle 2"/>
          <p:cNvSpPr>
            <a:spLocks noGrp="1" noRot="1" noChangeAspect="1" noChangeArrowheads="1"/>
          </p:cNvSpPr>
          <p:nvPr>
            <p:ph type="sldImg"/>
          </p:nvPr>
        </p:nvSpPr>
        <p:spPr>
          <a:solidFill>
            <a:srgbClr val="FFFFFF"/>
          </a:solidFill>
          <a:ln/>
        </p:spPr>
      </p:sp>
      <p:sp>
        <p:nvSpPr>
          <p:cNvPr id="45058" name="Rectangle 3"/>
          <p:cNvSpPr>
            <a:spLocks noGrp="1" noChangeArrowheads="1"/>
          </p:cNvSpPr>
          <p:nvPr>
            <p:ph type="body" idx="1"/>
          </p:nvPr>
        </p:nvSpPr>
        <p:spPr>
          <a:solidFill>
            <a:srgbClr val="FFFFFF"/>
          </a:solidFill>
          <a:ln>
            <a:solidFill>
              <a:srgbClr val="000000"/>
            </a:solidFill>
          </a:ln>
        </p:spPr>
        <p:txBody>
          <a:bodyPr/>
          <a:lstStyle/>
          <a:p>
            <a:r>
              <a:rPr lang="en-US" altLang="x-none">
                <a:latin typeface="Times" charset="0"/>
                <a:ea typeface="ＭＳ Ｐゴシック" charset="-128"/>
              </a:rPr>
              <a:t>The best way to see how capital structure is determined by fundamentals is to try it for a real firm and see how the optimal changes as you change the inputs.</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jpe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blipFill dpi="0" rotWithShape="1">
          <a:blip r:embed="rId2">
            <a:duotone>
              <a:schemeClr val="accent2">
                <a:shade val="45000"/>
                <a:satMod val="135000"/>
              </a:schemeClr>
              <a:prstClr val="white"/>
            </a:duotone>
          </a:blip>
          <a:srcRect/>
          <a:stretch>
            <a:fillRect l="-9000" r="-5000" b="1000"/>
          </a:stretch>
        </a:blipFill>
        <a:effectLst/>
      </p:bgPr>
    </p:bg>
    <p:spTree>
      <p:nvGrpSpPr>
        <p:cNvPr id="1" name=""/>
        <p:cNvGrpSpPr/>
        <p:nvPr/>
      </p:nvGrpSpPr>
      <p:grpSpPr>
        <a:xfrm>
          <a:off x="0" y="0"/>
          <a:ext cx="0" cy="0"/>
          <a:chOff x="0" y="0"/>
          <a:chExt cx="0" cy="0"/>
        </a:xfrm>
      </p:grpSpPr>
      <p:sp>
        <p:nvSpPr>
          <p:cNvPr id="4" name="Rectangle 3"/>
          <p:cNvSpPr/>
          <p:nvPr/>
        </p:nvSpPr>
        <p:spPr bwMode="white">
          <a:xfrm>
            <a:off x="0" y="4478338"/>
            <a:ext cx="9144000" cy="665162"/>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5" name="Rectangle 4"/>
          <p:cNvSpPr/>
          <p:nvPr/>
        </p:nvSpPr>
        <p:spPr>
          <a:xfrm>
            <a:off x="-9525" y="4540250"/>
            <a:ext cx="2249488" cy="534988"/>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6" name="Rectangle 5"/>
          <p:cNvSpPr/>
          <p:nvPr/>
        </p:nvSpPr>
        <p:spPr>
          <a:xfrm>
            <a:off x="2359025" y="4532313"/>
            <a:ext cx="6784975" cy="536575"/>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8" name="Title 7"/>
          <p:cNvSpPr>
            <a:spLocks noGrp="1"/>
          </p:cNvSpPr>
          <p:nvPr>
            <p:ph type="ctrTitle"/>
          </p:nvPr>
        </p:nvSpPr>
        <p:spPr>
          <a:xfrm>
            <a:off x="2362200" y="3028950"/>
            <a:ext cx="6477000" cy="1371600"/>
          </a:xfrm>
        </p:spPr>
        <p:txBody>
          <a:bodyPr anchor="b"/>
          <a:lstStyle>
            <a:lvl1pPr>
              <a:defRPr cap="all" baseline="0"/>
            </a:lvl1pPr>
          </a:lstStyle>
          <a:p>
            <a:r>
              <a:rPr lang="en-US" smtClean="0"/>
              <a:t>Click to edit Master title style</a:t>
            </a:r>
            <a:endParaRPr lang="en-US" dirty="0"/>
          </a:p>
        </p:txBody>
      </p:sp>
      <p:sp>
        <p:nvSpPr>
          <p:cNvPr id="9" name="Subtitle 8"/>
          <p:cNvSpPr>
            <a:spLocks noGrp="1"/>
          </p:cNvSpPr>
          <p:nvPr>
            <p:ph type="subTitle" idx="1"/>
          </p:nvPr>
        </p:nvSpPr>
        <p:spPr>
          <a:xfrm>
            <a:off x="2362200" y="4537528"/>
            <a:ext cx="6705600" cy="514350"/>
          </a:xfrm>
        </p:spPr>
        <p:txBody>
          <a:bodyPr anchor="ctr">
            <a:normAutofit/>
          </a:bodyPr>
          <a:lstStyle>
            <a:lvl1pPr marL="0" indent="0" algn="l">
              <a:buNone/>
              <a:defRPr sz="2600">
                <a:solidFill>
                  <a:srgbClr val="FFFFFF"/>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n-US" smtClean="0"/>
              <a:t>Click to edit Master subtitle style</a:t>
            </a:r>
            <a:endParaRPr lang="en-US" dirty="0"/>
          </a:p>
        </p:txBody>
      </p:sp>
      <p:sp>
        <p:nvSpPr>
          <p:cNvPr id="7" name="Date Placeholder 27"/>
          <p:cNvSpPr>
            <a:spLocks noGrp="1"/>
          </p:cNvSpPr>
          <p:nvPr>
            <p:ph type="dt" sz="half" idx="10"/>
          </p:nvPr>
        </p:nvSpPr>
        <p:spPr>
          <a:xfrm>
            <a:off x="76200" y="4551363"/>
            <a:ext cx="2057400" cy="514350"/>
          </a:xfrm>
        </p:spPr>
        <p:txBody>
          <a:bodyPr>
            <a:noAutofit/>
          </a:bodyPr>
          <a:lstStyle>
            <a:lvl1pPr algn="ctr">
              <a:defRPr sz="2000">
                <a:solidFill>
                  <a:srgbClr val="FFFFFF"/>
                </a:solidFill>
              </a:defRPr>
            </a:lvl1pPr>
          </a:lstStyle>
          <a:p>
            <a:pPr>
              <a:defRPr/>
            </a:pPr>
            <a:endParaRPr lang="en-US"/>
          </a:p>
        </p:txBody>
      </p:sp>
      <p:sp>
        <p:nvSpPr>
          <p:cNvPr id="10" name="Footer Placeholder 16"/>
          <p:cNvSpPr>
            <a:spLocks noGrp="1"/>
          </p:cNvSpPr>
          <p:nvPr>
            <p:ph type="ftr" sz="quarter" idx="11"/>
          </p:nvPr>
        </p:nvSpPr>
        <p:spPr>
          <a:xfrm>
            <a:off x="2085975" y="177800"/>
            <a:ext cx="5867400" cy="273050"/>
          </a:xfrm>
        </p:spPr>
        <p:txBody>
          <a:bodyPr/>
          <a:lstStyle>
            <a:lvl1pPr algn="r">
              <a:defRPr>
                <a:solidFill>
                  <a:schemeClr val="tx2"/>
                </a:solidFill>
              </a:defRPr>
            </a:lvl1pPr>
          </a:lstStyle>
          <a:p>
            <a:pPr>
              <a:defRPr/>
            </a:pPr>
            <a:r>
              <a:rPr lang="en-US"/>
              <a:t>Aswath Damodaran</a:t>
            </a:r>
            <a:endParaRPr lang="en-US" dirty="0"/>
          </a:p>
        </p:txBody>
      </p:sp>
      <p:sp>
        <p:nvSpPr>
          <p:cNvPr id="11" name="Slide Number Placeholder 28"/>
          <p:cNvSpPr>
            <a:spLocks noGrp="1"/>
          </p:cNvSpPr>
          <p:nvPr>
            <p:ph type="sldNum" sz="quarter" idx="12"/>
          </p:nvPr>
        </p:nvSpPr>
        <p:spPr>
          <a:xfrm>
            <a:off x="8001000" y="171450"/>
            <a:ext cx="838200" cy="285750"/>
          </a:xfrm>
        </p:spPr>
        <p:txBody>
          <a:bodyPr/>
          <a:lstStyle>
            <a:lvl1pPr>
              <a:defRPr sz="1400"/>
            </a:lvl1pPr>
          </a:lstStyle>
          <a:p>
            <a:fld id="{2411BF99-D29A-674A-A83B-D010A78CDDC2}" type="slidenum">
              <a:rPr lang="en-US" altLang="x-none"/>
              <a:pPr/>
              <a:t>‹#›</a:t>
            </a:fld>
            <a:endParaRPr lang="en-US" altLang="x-none"/>
          </a:p>
        </p:txBody>
      </p:sp>
    </p:spTree>
    <p:extLst>
      <p:ext uri="{BB962C8B-B14F-4D97-AF65-F5344CB8AC3E}">
        <p14:creationId xmlns:p14="http://schemas.microsoft.com/office/powerpoint/2010/main" val="164021027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TextBox 3"/>
          <p:cNvSpPr txBox="1">
            <a:spLocks noChangeArrowheads="1"/>
          </p:cNvSpPr>
          <p:nvPr/>
        </p:nvSpPr>
        <p:spPr bwMode="auto">
          <a:xfrm>
            <a:off x="8588375" y="4787900"/>
            <a:ext cx="423863" cy="33813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fld id="{DA5DB512-5046-8D4A-AC5A-574E2046AED3}" type="slidenum">
              <a:rPr lang="en-US" altLang="x-none" sz="1600"/>
              <a:pPr/>
              <a:t>‹#›</a:t>
            </a:fld>
            <a:endParaRPr lang="en-US" altLang="x-none" sz="1600"/>
          </a:p>
        </p:txBody>
      </p:sp>
      <p:sp>
        <p:nvSpPr>
          <p:cNvPr id="2" name="Title 1"/>
          <p:cNvSpPr>
            <a:spLocks noGrp="1"/>
          </p:cNvSpPr>
          <p:nvPr>
            <p:ph type="title"/>
          </p:nvPr>
        </p:nvSpPr>
        <p:spPr>
          <a:xfrm>
            <a:off x="612648" y="171450"/>
            <a:ext cx="8153400" cy="742950"/>
          </a:xfrm>
        </p:spPr>
        <p:txBody>
          <a:bodyPr/>
          <a:lstStyle/>
          <a:p>
            <a:r>
              <a:rPr lang="en-US" smtClean="0"/>
              <a:t>Click to edit Master title style</a:t>
            </a:r>
            <a:endParaRPr lang="en-US" dirty="0"/>
          </a:p>
        </p:txBody>
      </p:sp>
      <p:sp>
        <p:nvSpPr>
          <p:cNvPr id="8" name="Content Placeholder 7"/>
          <p:cNvSpPr>
            <a:spLocks noGrp="1"/>
          </p:cNvSpPr>
          <p:nvPr>
            <p:ph sz="quarter" idx="1"/>
          </p:nvPr>
        </p:nvSpPr>
        <p:spPr>
          <a:xfrm>
            <a:off x="612648" y="1200150"/>
            <a:ext cx="8153400" cy="33718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Footer Placeholder 4"/>
          <p:cNvSpPr>
            <a:spLocks noGrp="1"/>
          </p:cNvSpPr>
          <p:nvPr>
            <p:ph type="ftr" sz="quarter" idx="10"/>
          </p:nvPr>
        </p:nvSpPr>
        <p:spPr/>
        <p:txBody>
          <a:bodyPr/>
          <a:lstStyle>
            <a:lvl1pPr algn="l">
              <a:defRPr/>
            </a:lvl1pPr>
          </a:lstStyle>
          <a:p>
            <a:pPr>
              <a:defRPr/>
            </a:pPr>
            <a:r>
              <a:rPr lang="en-US"/>
              <a:t>Aswath Damodaran</a:t>
            </a:r>
          </a:p>
        </p:txBody>
      </p:sp>
      <p:sp>
        <p:nvSpPr>
          <p:cNvPr id="6" name="Slide Number Placeholder 5"/>
          <p:cNvSpPr>
            <a:spLocks noGrp="1"/>
          </p:cNvSpPr>
          <p:nvPr>
            <p:ph type="sldNum" sz="quarter" idx="11"/>
          </p:nvPr>
        </p:nvSpPr>
        <p:spPr/>
        <p:txBody>
          <a:bodyPr/>
          <a:lstStyle>
            <a:lvl1pPr>
              <a:defRPr sz="1400">
                <a:solidFill>
                  <a:srgbClr val="FFFFFF"/>
                </a:solidFill>
              </a:defRPr>
            </a:lvl1pPr>
          </a:lstStyle>
          <a:p>
            <a:fld id="{FF015F9C-9151-544D-BCE3-F89EA0522281}" type="slidenum">
              <a:rPr lang="en-US" altLang="x-none"/>
              <a:pPr/>
              <a:t>‹#›</a:t>
            </a:fld>
            <a:endParaRPr lang="en-US" altLang="x-none"/>
          </a:p>
        </p:txBody>
      </p:sp>
    </p:spTree>
    <p:extLst>
      <p:ext uri="{BB962C8B-B14F-4D97-AF65-F5344CB8AC3E}">
        <p14:creationId xmlns:p14="http://schemas.microsoft.com/office/powerpoint/2010/main" val="191398222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Rectangle 3"/>
          <p:cNvSpPr/>
          <p:nvPr/>
        </p:nvSpPr>
        <p:spPr bwMode="white">
          <a:xfrm>
            <a:off x="0" y="1143000"/>
            <a:ext cx="9144000" cy="85725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5" name="Rectangle 4"/>
          <p:cNvSpPr/>
          <p:nvPr/>
        </p:nvSpPr>
        <p:spPr>
          <a:xfrm>
            <a:off x="0" y="1200150"/>
            <a:ext cx="1295400" cy="74295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6" name="Rectangle 5"/>
          <p:cNvSpPr/>
          <p:nvPr/>
        </p:nvSpPr>
        <p:spPr>
          <a:xfrm>
            <a:off x="1371600" y="1200150"/>
            <a:ext cx="7772400" cy="74295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3" name="Text Placeholder 2"/>
          <p:cNvSpPr>
            <a:spLocks noGrp="1"/>
          </p:cNvSpPr>
          <p:nvPr>
            <p:ph type="body" idx="1"/>
          </p:nvPr>
        </p:nvSpPr>
        <p:spPr>
          <a:xfrm>
            <a:off x="1371601" y="2057400"/>
            <a:ext cx="7123113" cy="1254919"/>
          </a:xfrm>
        </p:spPr>
        <p:txBody>
          <a:bodyPr/>
          <a:lstStyle>
            <a:lvl1pPr>
              <a:buNone/>
              <a:defRPr sz="280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n-US" smtClean="0"/>
              <a:t>Click to edit Master text styles</a:t>
            </a:r>
          </a:p>
        </p:txBody>
      </p:sp>
      <p:sp>
        <p:nvSpPr>
          <p:cNvPr id="2" name="Title 1"/>
          <p:cNvSpPr>
            <a:spLocks noGrp="1"/>
          </p:cNvSpPr>
          <p:nvPr>
            <p:ph type="title"/>
          </p:nvPr>
        </p:nvSpPr>
        <p:spPr>
          <a:xfrm>
            <a:off x="1371600" y="1200150"/>
            <a:ext cx="7620000" cy="742950"/>
          </a:xfrm>
        </p:spPr>
        <p:txBody>
          <a:bodyPr/>
          <a:lstStyle>
            <a:lvl1pPr algn="l">
              <a:buNone/>
              <a:defRPr sz="4400" b="0" cap="none">
                <a:solidFill>
                  <a:srgbClr val="FFFFFF"/>
                </a:solidFill>
              </a:defRPr>
            </a:lvl1pPr>
          </a:lstStyle>
          <a:p>
            <a:r>
              <a:rPr lang="en-US" smtClean="0"/>
              <a:t>Click to edit Master title style</a:t>
            </a:r>
            <a:endParaRPr lang="en-US" dirty="0"/>
          </a:p>
        </p:txBody>
      </p:sp>
      <p:sp>
        <p:nvSpPr>
          <p:cNvPr id="7" name="Date Placeholder 11"/>
          <p:cNvSpPr>
            <a:spLocks noGrp="1"/>
          </p:cNvSpPr>
          <p:nvPr>
            <p:ph type="dt" sz="half" idx="10"/>
          </p:nvPr>
        </p:nvSpPr>
        <p:spPr/>
        <p:txBody>
          <a:bodyPr/>
          <a:lstStyle>
            <a:lvl1pPr>
              <a:defRPr/>
            </a:lvl1pPr>
          </a:lstStyle>
          <a:p>
            <a:pPr>
              <a:defRPr/>
            </a:pPr>
            <a:endParaRPr lang="en-US"/>
          </a:p>
        </p:txBody>
      </p:sp>
      <p:sp>
        <p:nvSpPr>
          <p:cNvPr id="8" name="Slide Number Placeholder 12"/>
          <p:cNvSpPr>
            <a:spLocks noGrp="1"/>
          </p:cNvSpPr>
          <p:nvPr>
            <p:ph type="sldNum" sz="quarter" idx="11"/>
          </p:nvPr>
        </p:nvSpPr>
        <p:spPr>
          <a:xfrm>
            <a:off x="0" y="1314450"/>
            <a:ext cx="1295400" cy="527050"/>
          </a:xfrm>
        </p:spPr>
        <p:txBody>
          <a:bodyPr>
            <a:noAutofit/>
          </a:bodyPr>
          <a:lstStyle>
            <a:lvl1pPr>
              <a:defRPr sz="2400">
                <a:solidFill>
                  <a:srgbClr val="FFFFFF"/>
                </a:solidFill>
              </a:defRPr>
            </a:lvl1pPr>
          </a:lstStyle>
          <a:p>
            <a:fld id="{11E0B968-173A-824E-8337-7504789150C3}" type="slidenum">
              <a:rPr lang="en-US" altLang="x-none"/>
              <a:pPr/>
              <a:t>‹#›</a:t>
            </a:fld>
            <a:endParaRPr lang="en-US" altLang="x-none"/>
          </a:p>
        </p:txBody>
      </p:sp>
      <p:sp>
        <p:nvSpPr>
          <p:cNvPr id="9" name="Footer Placeholder 13"/>
          <p:cNvSpPr>
            <a:spLocks noGrp="1"/>
          </p:cNvSpPr>
          <p:nvPr>
            <p:ph type="ftr" sz="quarter" idx="12"/>
          </p:nvPr>
        </p:nvSpPr>
        <p:spPr/>
        <p:txBody>
          <a:bodyPr/>
          <a:lstStyle>
            <a:lvl1pPr>
              <a:defRPr/>
            </a:lvl1pPr>
          </a:lstStyle>
          <a:p>
            <a:pPr>
              <a:defRPr/>
            </a:pPr>
            <a:r>
              <a:rPr lang="en-US"/>
              <a:t>Aswath Damodaran</a:t>
            </a:r>
          </a:p>
        </p:txBody>
      </p:sp>
    </p:spTree>
    <p:extLst>
      <p:ext uri="{BB962C8B-B14F-4D97-AF65-F5344CB8AC3E}">
        <p14:creationId xmlns:p14="http://schemas.microsoft.com/office/powerpoint/2010/main" val="114172396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9" name="Content Placeholder 8"/>
          <p:cNvSpPr>
            <a:spLocks noGrp="1"/>
          </p:cNvSpPr>
          <p:nvPr>
            <p:ph sz="quarter" idx="1"/>
          </p:nvPr>
        </p:nvSpPr>
        <p:spPr>
          <a:xfrm>
            <a:off x="609600" y="1192175"/>
            <a:ext cx="3886200" cy="3429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1" name="Content Placeholder 10"/>
          <p:cNvSpPr>
            <a:spLocks noGrp="1"/>
          </p:cNvSpPr>
          <p:nvPr>
            <p:ph sz="quarter" idx="2"/>
          </p:nvPr>
        </p:nvSpPr>
        <p:spPr>
          <a:xfrm>
            <a:off x="4844901" y="1192175"/>
            <a:ext cx="3886200" cy="3429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7"/>
          <p:cNvSpPr>
            <a:spLocks noGrp="1"/>
          </p:cNvSpPr>
          <p:nvPr>
            <p:ph type="dt" sz="half" idx="10"/>
          </p:nvPr>
        </p:nvSpPr>
        <p:spPr/>
        <p:txBody>
          <a:bodyPr rtlCol="0"/>
          <a:lstStyle>
            <a:lvl1pPr>
              <a:defRPr/>
            </a:lvl1pPr>
          </a:lstStyle>
          <a:p>
            <a:pPr>
              <a:defRPr/>
            </a:pPr>
            <a:endParaRPr lang="en-US"/>
          </a:p>
        </p:txBody>
      </p:sp>
      <p:sp>
        <p:nvSpPr>
          <p:cNvPr id="6" name="Slide Number Placeholder 9"/>
          <p:cNvSpPr>
            <a:spLocks noGrp="1"/>
          </p:cNvSpPr>
          <p:nvPr>
            <p:ph type="sldNum" sz="quarter" idx="11"/>
          </p:nvPr>
        </p:nvSpPr>
        <p:spPr/>
        <p:txBody>
          <a:bodyPr/>
          <a:lstStyle>
            <a:lvl1pPr>
              <a:defRPr sz="1400">
                <a:solidFill>
                  <a:srgbClr val="FFFFFF"/>
                </a:solidFill>
              </a:defRPr>
            </a:lvl1pPr>
          </a:lstStyle>
          <a:p>
            <a:fld id="{A5DAD909-7536-BA44-BBB4-893BAA17BD54}" type="slidenum">
              <a:rPr lang="en-US" altLang="x-none"/>
              <a:pPr/>
              <a:t>‹#›</a:t>
            </a:fld>
            <a:endParaRPr lang="en-US" altLang="x-none"/>
          </a:p>
        </p:txBody>
      </p:sp>
      <p:sp>
        <p:nvSpPr>
          <p:cNvPr id="7" name="Footer Placeholder 11"/>
          <p:cNvSpPr>
            <a:spLocks noGrp="1"/>
          </p:cNvSpPr>
          <p:nvPr>
            <p:ph type="ftr" sz="quarter" idx="12"/>
          </p:nvPr>
        </p:nvSpPr>
        <p:spPr/>
        <p:txBody>
          <a:bodyPr rtlCol="0"/>
          <a:lstStyle>
            <a:lvl1pPr>
              <a:defRPr/>
            </a:lvl1pPr>
          </a:lstStyle>
          <a:p>
            <a:pPr>
              <a:defRPr/>
            </a:pPr>
            <a:r>
              <a:rPr lang="en-US"/>
              <a:t>Aswath Damodaran</a:t>
            </a:r>
          </a:p>
        </p:txBody>
      </p:sp>
    </p:spTree>
    <p:extLst>
      <p:ext uri="{BB962C8B-B14F-4D97-AF65-F5344CB8AC3E}">
        <p14:creationId xmlns:p14="http://schemas.microsoft.com/office/powerpoint/2010/main" val="118836103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1" name="Content Placeholder 10"/>
          <p:cNvSpPr>
            <a:spLocks noGrp="1"/>
          </p:cNvSpPr>
          <p:nvPr>
            <p:ph sz="quarter" idx="2"/>
          </p:nvPr>
        </p:nvSpPr>
        <p:spPr>
          <a:xfrm>
            <a:off x="609600" y="1828800"/>
            <a:ext cx="3886200" cy="26860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Content Placeholder 12"/>
          <p:cNvSpPr>
            <a:spLocks noGrp="1"/>
          </p:cNvSpPr>
          <p:nvPr>
            <p:ph sz="quarter" idx="4"/>
          </p:nvPr>
        </p:nvSpPr>
        <p:spPr>
          <a:xfrm>
            <a:off x="4800600" y="1828800"/>
            <a:ext cx="3886200" cy="26860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6" name="Text Placeholder 15"/>
          <p:cNvSpPr>
            <a:spLocks noGrp="1"/>
          </p:cNvSpPr>
          <p:nvPr>
            <p:ph type="body" sz="quarter" idx="1"/>
          </p:nvPr>
        </p:nvSpPr>
        <p:spPr>
          <a:xfrm>
            <a:off x="609600" y="1314450"/>
            <a:ext cx="3886200" cy="480060"/>
          </a:xfrm>
          <a:solidFill>
            <a:schemeClr val="accent2"/>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15" name="Text Placeholder 14"/>
          <p:cNvSpPr>
            <a:spLocks noGrp="1"/>
          </p:cNvSpPr>
          <p:nvPr>
            <p:ph type="body" sz="quarter" idx="3"/>
          </p:nvPr>
        </p:nvSpPr>
        <p:spPr>
          <a:xfrm>
            <a:off x="4800600" y="1314450"/>
            <a:ext cx="3886200" cy="480060"/>
          </a:xfrm>
          <a:solidFill>
            <a:schemeClr val="accent4"/>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6" name="Date Placeholder 13"/>
          <p:cNvSpPr>
            <a:spLocks noGrp="1"/>
          </p:cNvSpPr>
          <p:nvPr>
            <p:ph type="dt" sz="half" idx="10"/>
          </p:nvPr>
        </p:nvSpPr>
        <p:spPr/>
        <p:txBody>
          <a:bodyPr/>
          <a:lstStyle>
            <a:lvl1pPr>
              <a:defRPr/>
            </a:lvl1pPr>
          </a:lstStyle>
          <a:p>
            <a:pPr>
              <a:defRPr/>
            </a:pPr>
            <a:endParaRPr lang="en-US"/>
          </a:p>
        </p:txBody>
      </p:sp>
      <p:sp>
        <p:nvSpPr>
          <p:cNvPr id="7" name="Footer Placeholder 2"/>
          <p:cNvSpPr>
            <a:spLocks noGrp="1"/>
          </p:cNvSpPr>
          <p:nvPr>
            <p:ph type="ftr" sz="quarter" idx="11"/>
          </p:nvPr>
        </p:nvSpPr>
        <p:spPr/>
        <p:txBody>
          <a:bodyPr/>
          <a:lstStyle>
            <a:lvl1pPr>
              <a:defRPr/>
            </a:lvl1pPr>
          </a:lstStyle>
          <a:p>
            <a:pPr>
              <a:defRPr/>
            </a:pPr>
            <a:r>
              <a:rPr lang="en-US"/>
              <a:t>Aswath Damodaran</a:t>
            </a:r>
          </a:p>
        </p:txBody>
      </p:sp>
      <p:sp>
        <p:nvSpPr>
          <p:cNvPr id="8" name="Slide Number Placeholder 22"/>
          <p:cNvSpPr>
            <a:spLocks noGrp="1"/>
          </p:cNvSpPr>
          <p:nvPr>
            <p:ph type="sldNum" sz="quarter" idx="12"/>
          </p:nvPr>
        </p:nvSpPr>
        <p:spPr/>
        <p:txBody>
          <a:bodyPr/>
          <a:lstStyle>
            <a:lvl1pPr>
              <a:defRPr/>
            </a:lvl1pPr>
          </a:lstStyle>
          <a:p>
            <a:fld id="{7ACFC9CE-2193-EF4E-A71D-ED221C109D93}" type="slidenum">
              <a:rPr lang="en-US" altLang="x-none"/>
              <a:pPr/>
              <a:t>‹#›</a:t>
            </a:fld>
            <a:endParaRPr lang="en-US" altLang="x-none" sz="1400">
              <a:solidFill>
                <a:srgbClr val="FFFFFF"/>
              </a:solidFill>
            </a:endParaRPr>
          </a:p>
        </p:txBody>
      </p:sp>
    </p:spTree>
    <p:extLst>
      <p:ext uri="{BB962C8B-B14F-4D97-AF65-F5344CB8AC3E}">
        <p14:creationId xmlns:p14="http://schemas.microsoft.com/office/powerpoint/2010/main" val="56691708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pPr>
              <a:defRPr/>
            </a:pPr>
            <a:endParaRPr lang="en-US"/>
          </a:p>
        </p:txBody>
      </p:sp>
      <p:sp>
        <p:nvSpPr>
          <p:cNvPr id="4" name="Footer Placeholder 3"/>
          <p:cNvSpPr>
            <a:spLocks noGrp="1"/>
          </p:cNvSpPr>
          <p:nvPr>
            <p:ph type="ftr" sz="quarter" idx="11"/>
          </p:nvPr>
        </p:nvSpPr>
        <p:spPr/>
        <p:txBody>
          <a:bodyPr/>
          <a:lstStyle>
            <a:lvl1pPr>
              <a:defRPr/>
            </a:lvl1pPr>
          </a:lstStyle>
          <a:p>
            <a:pPr>
              <a:defRPr/>
            </a:pPr>
            <a:r>
              <a:rPr lang="en-US"/>
              <a:t>Aswath Damodaran</a:t>
            </a:r>
          </a:p>
        </p:txBody>
      </p:sp>
      <p:sp>
        <p:nvSpPr>
          <p:cNvPr id="5" name="Slide Number Placeholder 4"/>
          <p:cNvSpPr>
            <a:spLocks noGrp="1"/>
          </p:cNvSpPr>
          <p:nvPr>
            <p:ph type="sldNum" sz="quarter" idx="12"/>
          </p:nvPr>
        </p:nvSpPr>
        <p:spPr/>
        <p:txBody>
          <a:bodyPr/>
          <a:lstStyle>
            <a:lvl1pPr>
              <a:defRPr sz="1400">
                <a:solidFill>
                  <a:srgbClr val="FFFFFF"/>
                </a:solidFill>
              </a:defRPr>
            </a:lvl1pPr>
          </a:lstStyle>
          <a:p>
            <a:fld id="{1FB01A96-E2F3-AE48-8BBC-66DCAEC4103B}" type="slidenum">
              <a:rPr lang="en-US" altLang="x-none"/>
              <a:pPr/>
              <a:t>‹#›</a:t>
            </a:fld>
            <a:endParaRPr lang="en-US" altLang="x-none"/>
          </a:p>
        </p:txBody>
      </p:sp>
    </p:spTree>
    <p:extLst>
      <p:ext uri="{BB962C8B-B14F-4D97-AF65-F5344CB8AC3E}">
        <p14:creationId xmlns:p14="http://schemas.microsoft.com/office/powerpoint/2010/main" val="118604856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pPr>
              <a:defRPr/>
            </a:pPr>
            <a:endParaRPr lang="en-US"/>
          </a:p>
        </p:txBody>
      </p:sp>
      <p:sp>
        <p:nvSpPr>
          <p:cNvPr id="3" name="Footer Placeholder 2"/>
          <p:cNvSpPr>
            <a:spLocks noGrp="1"/>
          </p:cNvSpPr>
          <p:nvPr>
            <p:ph type="ftr" sz="quarter" idx="11"/>
          </p:nvPr>
        </p:nvSpPr>
        <p:spPr/>
        <p:txBody>
          <a:bodyPr/>
          <a:lstStyle>
            <a:lvl1pPr>
              <a:defRPr/>
            </a:lvl1pPr>
          </a:lstStyle>
          <a:p>
            <a:pPr>
              <a:defRPr/>
            </a:pPr>
            <a:r>
              <a:rPr lang="en-US"/>
              <a:t>Aswath Damodaran</a:t>
            </a:r>
          </a:p>
        </p:txBody>
      </p:sp>
      <p:sp>
        <p:nvSpPr>
          <p:cNvPr id="4" name="Slide Number Placeholder 3"/>
          <p:cNvSpPr>
            <a:spLocks noGrp="1"/>
          </p:cNvSpPr>
          <p:nvPr>
            <p:ph type="sldNum" sz="quarter" idx="12"/>
          </p:nvPr>
        </p:nvSpPr>
        <p:spPr>
          <a:xfrm>
            <a:off x="0" y="4686300"/>
            <a:ext cx="533400" cy="285750"/>
          </a:xfrm>
        </p:spPr>
        <p:txBody>
          <a:bodyPr/>
          <a:lstStyle>
            <a:lvl1pPr>
              <a:defRPr sz="1400"/>
            </a:lvl1pPr>
          </a:lstStyle>
          <a:p>
            <a:fld id="{019433EC-3051-F849-B14F-EFCBFF96E4E7}" type="slidenum">
              <a:rPr lang="en-US" altLang="x-none"/>
              <a:pPr/>
              <a:t>‹#›</a:t>
            </a:fld>
            <a:endParaRPr lang="en-US" altLang="x-none"/>
          </a:p>
        </p:txBody>
      </p:sp>
    </p:spTree>
    <p:extLst>
      <p:ext uri="{BB962C8B-B14F-4D97-AF65-F5344CB8AC3E}">
        <p14:creationId xmlns:p14="http://schemas.microsoft.com/office/powerpoint/2010/main" val="97503730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Content with Caption">
    <p:spTree>
      <p:nvGrpSpPr>
        <p:cNvPr id="1" name=""/>
        <p:cNvGrpSpPr/>
        <p:nvPr/>
      </p:nvGrpSpPr>
      <p:grpSpPr>
        <a:xfrm>
          <a:off x="0" y="0"/>
          <a:ext cx="0" cy="0"/>
          <a:chOff x="0" y="0"/>
          <a:chExt cx="0" cy="0"/>
        </a:xfrm>
      </p:grpSpPr>
      <p:pic>
        <p:nvPicPr>
          <p:cNvPr id="4" name="Picture 9" descr="sm_globe.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12775" y="1316038"/>
            <a:ext cx="1614488" cy="1266825"/>
          </a:xfrm>
          <a:prstGeom prst="rect">
            <a:avLst/>
          </a:prstGeom>
          <a:noFill/>
          <a:ln w="50800" cap="sq" cmpd="dbl">
            <a:solidFill>
              <a:schemeClr val="accent2"/>
            </a:solidFill>
            <a:miter lim="800000"/>
            <a:headEnd/>
            <a:tailEnd/>
          </a:ln>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609600" y="204787"/>
            <a:ext cx="8077200" cy="652463"/>
          </a:xfrm>
        </p:spPr>
        <p:txBody>
          <a:bodyPr/>
          <a:lstStyle>
            <a:lvl1pPr algn="l">
              <a:buNone/>
              <a:defRPr sz="4400" b="0"/>
            </a:lvl1pPr>
          </a:lstStyle>
          <a:p>
            <a:r>
              <a:rPr lang="en-US" smtClean="0"/>
              <a:t>Click to edit Master title style</a:t>
            </a:r>
            <a:endParaRPr lang="en-US" dirty="0"/>
          </a:p>
        </p:txBody>
      </p:sp>
      <p:sp>
        <p:nvSpPr>
          <p:cNvPr id="9" name="Content Placeholder 8"/>
          <p:cNvSpPr>
            <a:spLocks noGrp="1"/>
          </p:cNvSpPr>
          <p:nvPr>
            <p:ph sz="quarter" idx="1"/>
          </p:nvPr>
        </p:nvSpPr>
        <p:spPr>
          <a:xfrm>
            <a:off x="2362200" y="1314450"/>
            <a:ext cx="6400800" cy="33147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lvl1pPr>
              <a:defRPr/>
            </a:lvl1pPr>
          </a:lstStyle>
          <a:p>
            <a:pPr>
              <a:defRPr/>
            </a:pPr>
            <a:endParaRPr lang="en-US"/>
          </a:p>
        </p:txBody>
      </p:sp>
      <p:sp>
        <p:nvSpPr>
          <p:cNvPr id="6" name="Footer Placeholder 5"/>
          <p:cNvSpPr>
            <a:spLocks noGrp="1"/>
          </p:cNvSpPr>
          <p:nvPr>
            <p:ph type="ftr" sz="quarter" idx="11"/>
          </p:nvPr>
        </p:nvSpPr>
        <p:spPr/>
        <p:txBody>
          <a:bodyPr/>
          <a:lstStyle>
            <a:lvl1pPr>
              <a:defRPr/>
            </a:lvl1pPr>
          </a:lstStyle>
          <a:p>
            <a:pPr>
              <a:defRPr/>
            </a:pPr>
            <a:r>
              <a:rPr lang="en-US"/>
              <a:t>Aswath Damodaran</a:t>
            </a:r>
          </a:p>
        </p:txBody>
      </p:sp>
      <p:sp>
        <p:nvSpPr>
          <p:cNvPr id="7" name="Slide Number Placeholder 6"/>
          <p:cNvSpPr>
            <a:spLocks noGrp="1"/>
          </p:cNvSpPr>
          <p:nvPr>
            <p:ph type="sldNum" sz="quarter" idx="12"/>
          </p:nvPr>
        </p:nvSpPr>
        <p:spPr/>
        <p:txBody>
          <a:bodyPr/>
          <a:lstStyle>
            <a:lvl1pPr>
              <a:defRPr sz="1400">
                <a:solidFill>
                  <a:srgbClr val="FFFFFF"/>
                </a:solidFill>
              </a:defRPr>
            </a:lvl1pPr>
          </a:lstStyle>
          <a:p>
            <a:fld id="{BC332590-8B93-464E-B011-63D4EF8E33ED}" type="slidenum">
              <a:rPr lang="en-US" altLang="x-none"/>
              <a:pPr/>
              <a:t>‹#›</a:t>
            </a:fld>
            <a:endParaRPr lang="en-US" altLang="x-none"/>
          </a:p>
        </p:txBody>
      </p:sp>
    </p:spTree>
    <p:extLst>
      <p:ext uri="{BB962C8B-B14F-4D97-AF65-F5344CB8AC3E}">
        <p14:creationId xmlns:p14="http://schemas.microsoft.com/office/powerpoint/2010/main" val="432529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5" name="Rectangle 4"/>
          <p:cNvSpPr/>
          <p:nvPr/>
        </p:nvSpPr>
        <p:spPr bwMode="white">
          <a:xfrm>
            <a:off x="-9525" y="3429000"/>
            <a:ext cx="9144000" cy="665163"/>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6" name="Rectangle 5"/>
          <p:cNvSpPr/>
          <p:nvPr/>
        </p:nvSpPr>
        <p:spPr>
          <a:xfrm>
            <a:off x="-9525" y="3497263"/>
            <a:ext cx="1463675" cy="534987"/>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7" name="Rectangle 6"/>
          <p:cNvSpPr/>
          <p:nvPr/>
        </p:nvSpPr>
        <p:spPr>
          <a:xfrm>
            <a:off x="1544638" y="3490913"/>
            <a:ext cx="7599362" cy="534987"/>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8" name="Rectangle 7"/>
          <p:cNvSpPr/>
          <p:nvPr/>
        </p:nvSpPr>
        <p:spPr bwMode="white">
          <a:xfrm>
            <a:off x="1447800" y="0"/>
            <a:ext cx="100013" cy="515143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4" name="Text Placeholder 3"/>
          <p:cNvSpPr>
            <a:spLocks noGrp="1"/>
          </p:cNvSpPr>
          <p:nvPr>
            <p:ph type="body" sz="half" idx="2"/>
          </p:nvPr>
        </p:nvSpPr>
        <p:spPr>
          <a:xfrm>
            <a:off x="1600200" y="4114800"/>
            <a:ext cx="7315200" cy="514350"/>
          </a:xfrm>
        </p:spPr>
        <p:txBody>
          <a:bodyPr/>
          <a:lstStyle>
            <a:lvl1pPr marL="0" indent="0">
              <a:buFontTx/>
              <a:buNone/>
              <a:defRPr sz="1700"/>
            </a:lvl1pPr>
            <a:lvl2pPr>
              <a:buFontTx/>
              <a:buNone/>
              <a:defRPr sz="1200"/>
            </a:lvl2pPr>
            <a:lvl3pPr>
              <a:buFontTx/>
              <a:buNone/>
              <a:defRPr sz="1000"/>
            </a:lvl3pPr>
            <a:lvl4pPr>
              <a:buFontTx/>
              <a:buNone/>
              <a:defRPr sz="900"/>
            </a:lvl4pPr>
            <a:lvl5pPr>
              <a:buFontTx/>
              <a:buNone/>
              <a:defRPr sz="900"/>
            </a:lvl5pPr>
          </a:lstStyle>
          <a:p>
            <a:pPr lvl="0"/>
            <a:r>
              <a:rPr lang="en-US" smtClean="0"/>
              <a:t>Click to edit Master text styles</a:t>
            </a:r>
          </a:p>
        </p:txBody>
      </p:sp>
      <p:sp>
        <p:nvSpPr>
          <p:cNvPr id="2" name="Title 1"/>
          <p:cNvSpPr>
            <a:spLocks noGrp="1"/>
          </p:cNvSpPr>
          <p:nvPr>
            <p:ph type="title"/>
          </p:nvPr>
        </p:nvSpPr>
        <p:spPr>
          <a:xfrm>
            <a:off x="1600200" y="3486150"/>
            <a:ext cx="7315200" cy="514350"/>
          </a:xfrm>
        </p:spPr>
        <p:txBody>
          <a:bodyPr/>
          <a:lstStyle>
            <a:lvl1pPr algn="l">
              <a:buNone/>
              <a:defRPr sz="2800" b="0">
                <a:solidFill>
                  <a:srgbClr val="FFFFFF"/>
                </a:solidFill>
              </a:defRPr>
            </a:lvl1pPr>
          </a:lstStyle>
          <a:p>
            <a:r>
              <a:rPr lang="en-US" smtClean="0"/>
              <a:t>Click to edit Master title style</a:t>
            </a:r>
            <a:endParaRPr lang="en-US" dirty="0"/>
          </a:p>
        </p:txBody>
      </p:sp>
      <p:sp>
        <p:nvSpPr>
          <p:cNvPr id="3" name="Picture Placeholder 2"/>
          <p:cNvSpPr>
            <a:spLocks noGrp="1"/>
          </p:cNvSpPr>
          <p:nvPr>
            <p:ph type="pic" idx="1"/>
          </p:nvPr>
        </p:nvSpPr>
        <p:spPr>
          <a:xfrm>
            <a:off x="1560576" y="0"/>
            <a:ext cx="7583424" cy="3426714"/>
          </a:xfrm>
          <a:solidFill>
            <a:schemeClr val="accent1">
              <a:tint val="40000"/>
            </a:schemeClr>
          </a:solidFill>
          <a:ln>
            <a:noFill/>
          </a:ln>
        </p:spPr>
        <p:txBody>
          <a:bodyPr>
            <a:normAutofit/>
          </a:bodyPr>
          <a:lstStyle>
            <a:lvl1pPr marL="0" indent="0">
              <a:buNone/>
              <a:defRPr sz="3200"/>
            </a:lvl1pPr>
          </a:lstStyle>
          <a:p>
            <a:pPr lvl="0"/>
            <a:r>
              <a:rPr lang="en-US" noProof="0" smtClean="0"/>
              <a:t>Drag picture to placeholder or click icon to add</a:t>
            </a:r>
            <a:endParaRPr lang="en-US" noProof="0" dirty="0"/>
          </a:p>
        </p:txBody>
      </p:sp>
      <p:sp>
        <p:nvSpPr>
          <p:cNvPr id="9" name="Date Placeholder 11"/>
          <p:cNvSpPr>
            <a:spLocks noGrp="1"/>
          </p:cNvSpPr>
          <p:nvPr>
            <p:ph type="dt" sz="half" idx="10"/>
          </p:nvPr>
        </p:nvSpPr>
        <p:spPr>
          <a:xfrm>
            <a:off x="6248400" y="4686300"/>
            <a:ext cx="2667000" cy="274638"/>
          </a:xfrm>
        </p:spPr>
        <p:txBody>
          <a:bodyPr rtlCol="0"/>
          <a:lstStyle>
            <a:lvl1pPr>
              <a:defRPr/>
            </a:lvl1pPr>
          </a:lstStyle>
          <a:p>
            <a:pPr>
              <a:defRPr/>
            </a:pPr>
            <a:endParaRPr lang="en-US"/>
          </a:p>
        </p:txBody>
      </p:sp>
      <p:sp>
        <p:nvSpPr>
          <p:cNvPr id="10" name="Slide Number Placeholder 12"/>
          <p:cNvSpPr>
            <a:spLocks noGrp="1"/>
          </p:cNvSpPr>
          <p:nvPr>
            <p:ph type="sldNum" sz="quarter" idx="11"/>
          </p:nvPr>
        </p:nvSpPr>
        <p:spPr>
          <a:xfrm>
            <a:off x="0" y="3500438"/>
            <a:ext cx="1447800" cy="498475"/>
          </a:xfrm>
        </p:spPr>
        <p:txBody>
          <a:bodyPr/>
          <a:lstStyle>
            <a:lvl1pPr>
              <a:defRPr sz="2800">
                <a:solidFill>
                  <a:srgbClr val="FFFFFF"/>
                </a:solidFill>
              </a:defRPr>
            </a:lvl1pPr>
          </a:lstStyle>
          <a:p>
            <a:fld id="{BA688C56-AAD0-D643-BAC0-E96A919D6D23}" type="slidenum">
              <a:rPr lang="en-US" altLang="x-none"/>
              <a:pPr/>
              <a:t>‹#›</a:t>
            </a:fld>
            <a:endParaRPr lang="en-US" altLang="x-none"/>
          </a:p>
        </p:txBody>
      </p:sp>
      <p:sp>
        <p:nvSpPr>
          <p:cNvPr id="11" name="Footer Placeholder 13"/>
          <p:cNvSpPr>
            <a:spLocks noGrp="1"/>
          </p:cNvSpPr>
          <p:nvPr>
            <p:ph type="ftr" sz="quarter" idx="12"/>
          </p:nvPr>
        </p:nvSpPr>
        <p:spPr>
          <a:xfrm>
            <a:off x="1600200" y="4686300"/>
            <a:ext cx="4572000" cy="274638"/>
          </a:xfrm>
        </p:spPr>
        <p:txBody>
          <a:bodyPr rtlCol="0"/>
          <a:lstStyle>
            <a:lvl1pPr>
              <a:defRPr/>
            </a:lvl1pPr>
          </a:lstStyle>
          <a:p>
            <a:pPr>
              <a:defRPr/>
            </a:pPr>
            <a:r>
              <a:rPr lang="en-US"/>
              <a:t>Aswath Damodaran</a:t>
            </a:r>
          </a:p>
        </p:txBody>
      </p:sp>
    </p:spTree>
    <p:extLst>
      <p:ext uri="{BB962C8B-B14F-4D97-AF65-F5344CB8AC3E}">
        <p14:creationId xmlns:p14="http://schemas.microsoft.com/office/powerpoint/2010/main" val="182833994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13"/>
          <p:cNvSpPr>
            <a:spLocks noGrp="1"/>
          </p:cNvSpPr>
          <p:nvPr>
            <p:ph type="dt" sz="half" idx="10"/>
          </p:nvPr>
        </p:nvSpPr>
        <p:spPr/>
        <p:txBody>
          <a:bodyPr/>
          <a:lstStyle>
            <a:lvl1pPr>
              <a:defRPr/>
            </a:lvl1pPr>
          </a:lstStyle>
          <a:p>
            <a:pPr>
              <a:defRPr/>
            </a:pPr>
            <a:endParaRPr lang="en-US"/>
          </a:p>
        </p:txBody>
      </p:sp>
      <p:sp>
        <p:nvSpPr>
          <p:cNvPr id="5" name="Footer Placeholder 2"/>
          <p:cNvSpPr>
            <a:spLocks noGrp="1"/>
          </p:cNvSpPr>
          <p:nvPr>
            <p:ph type="ftr" sz="quarter" idx="11"/>
          </p:nvPr>
        </p:nvSpPr>
        <p:spPr/>
        <p:txBody>
          <a:bodyPr/>
          <a:lstStyle>
            <a:lvl1pPr>
              <a:defRPr/>
            </a:lvl1pPr>
          </a:lstStyle>
          <a:p>
            <a:pPr>
              <a:defRPr/>
            </a:pPr>
            <a:r>
              <a:rPr lang="en-US"/>
              <a:t>Aswath Damodaran</a:t>
            </a:r>
          </a:p>
        </p:txBody>
      </p:sp>
      <p:sp>
        <p:nvSpPr>
          <p:cNvPr id="6" name="Slide Number Placeholder 22"/>
          <p:cNvSpPr>
            <a:spLocks noGrp="1"/>
          </p:cNvSpPr>
          <p:nvPr>
            <p:ph type="sldNum" sz="quarter" idx="12"/>
          </p:nvPr>
        </p:nvSpPr>
        <p:spPr/>
        <p:txBody>
          <a:bodyPr/>
          <a:lstStyle>
            <a:lvl1pPr>
              <a:defRPr/>
            </a:lvl1pPr>
          </a:lstStyle>
          <a:p>
            <a:fld id="{4FB4B183-6B5A-4343-A6F9-A4AD86D09203}" type="slidenum">
              <a:rPr lang="en-US" altLang="x-none"/>
              <a:pPr/>
              <a:t>‹#›</a:t>
            </a:fld>
            <a:endParaRPr lang="en-US" altLang="x-none" sz="1400">
              <a:solidFill>
                <a:srgbClr val="FFFFFF"/>
              </a:solidFill>
            </a:endParaRPr>
          </a:p>
        </p:txBody>
      </p:sp>
    </p:spTree>
    <p:extLst>
      <p:ext uri="{BB962C8B-B14F-4D97-AF65-F5344CB8AC3E}">
        <p14:creationId xmlns:p14="http://schemas.microsoft.com/office/powerpoint/2010/main" val="193790546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4" name="Rectangle 3"/>
          <p:cNvSpPr/>
          <p:nvPr/>
        </p:nvSpPr>
        <p:spPr bwMode="white">
          <a:xfrm>
            <a:off x="6096000" y="0"/>
            <a:ext cx="320675" cy="5143500"/>
          </a:xfrm>
          <a:prstGeom prst="rect">
            <a:avLst/>
          </a:prstGeom>
          <a:solidFill>
            <a:srgbClr val="FFFFFF"/>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p:nvSpPr>
          <p:cNvPr id="5" name="Rectangle 4"/>
          <p:cNvSpPr/>
          <p:nvPr/>
        </p:nvSpPr>
        <p:spPr>
          <a:xfrm>
            <a:off x="6142038" y="457200"/>
            <a:ext cx="228600" cy="4686300"/>
          </a:xfrm>
          <a:prstGeom prst="rect">
            <a:avLst/>
          </a:prstGeom>
          <a:solidFill>
            <a:schemeClr val="accent1"/>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p:nvSpPr>
          <p:cNvPr id="6" name="Rectangle 5"/>
          <p:cNvSpPr/>
          <p:nvPr/>
        </p:nvSpPr>
        <p:spPr>
          <a:xfrm>
            <a:off x="6142038" y="0"/>
            <a:ext cx="228600" cy="400050"/>
          </a:xfrm>
          <a:prstGeom prst="rect">
            <a:avLst/>
          </a:prstGeom>
          <a:solidFill>
            <a:schemeClr val="accent2"/>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p:nvSpPr>
          <p:cNvPr id="2" name="Vertical Title 1"/>
          <p:cNvSpPr>
            <a:spLocks noGrp="1"/>
          </p:cNvSpPr>
          <p:nvPr>
            <p:ph type="title" orient="vert"/>
          </p:nvPr>
        </p:nvSpPr>
        <p:spPr>
          <a:xfrm>
            <a:off x="6553200" y="457201"/>
            <a:ext cx="2057400" cy="4137422"/>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457200"/>
            <a:ext cx="5562600" cy="413742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3"/>
          <p:cNvSpPr>
            <a:spLocks noGrp="1"/>
          </p:cNvSpPr>
          <p:nvPr>
            <p:ph type="dt" sz="half" idx="10"/>
          </p:nvPr>
        </p:nvSpPr>
        <p:spPr>
          <a:xfrm>
            <a:off x="6553200" y="4686300"/>
            <a:ext cx="2209800" cy="274638"/>
          </a:xfrm>
        </p:spPr>
        <p:txBody>
          <a:bodyPr/>
          <a:lstStyle>
            <a:lvl1pPr>
              <a:defRPr/>
            </a:lvl1pPr>
          </a:lstStyle>
          <a:p>
            <a:pPr>
              <a:defRPr/>
            </a:pPr>
            <a:endParaRPr lang="en-US"/>
          </a:p>
        </p:txBody>
      </p:sp>
      <p:sp>
        <p:nvSpPr>
          <p:cNvPr id="8" name="Footer Placeholder 4"/>
          <p:cNvSpPr>
            <a:spLocks noGrp="1"/>
          </p:cNvSpPr>
          <p:nvPr>
            <p:ph type="ftr" sz="quarter" idx="11"/>
          </p:nvPr>
        </p:nvSpPr>
        <p:spPr>
          <a:xfrm>
            <a:off x="457200" y="4686300"/>
            <a:ext cx="5573713" cy="274638"/>
          </a:xfrm>
        </p:spPr>
        <p:txBody>
          <a:bodyPr/>
          <a:lstStyle>
            <a:lvl1pPr>
              <a:defRPr/>
            </a:lvl1pPr>
          </a:lstStyle>
          <a:p>
            <a:pPr>
              <a:defRPr/>
            </a:pPr>
            <a:r>
              <a:rPr lang="en-US"/>
              <a:t>Aswath Damodaran</a:t>
            </a:r>
          </a:p>
        </p:txBody>
      </p:sp>
      <p:sp>
        <p:nvSpPr>
          <p:cNvPr id="9" name="Slide Number Placeholder 5"/>
          <p:cNvSpPr>
            <a:spLocks noGrp="1"/>
          </p:cNvSpPr>
          <p:nvPr>
            <p:ph type="sldNum" sz="quarter" idx="12"/>
          </p:nvPr>
        </p:nvSpPr>
        <p:spPr>
          <a:xfrm rot="5400000">
            <a:off x="6056313" y="77787"/>
            <a:ext cx="400050" cy="244475"/>
          </a:xfrm>
        </p:spPr>
        <p:txBody>
          <a:bodyPr/>
          <a:lstStyle>
            <a:lvl1pPr>
              <a:defRPr/>
            </a:lvl1pPr>
          </a:lstStyle>
          <a:p>
            <a:fld id="{C77386E7-58CF-1648-9BB8-3B581FFB4119}" type="slidenum">
              <a:rPr lang="en-US" altLang="x-none"/>
              <a:pPr/>
              <a:t>‹#›</a:t>
            </a:fld>
            <a:endParaRPr lang="en-US" altLang="x-none" sz="1400">
              <a:solidFill>
                <a:srgbClr val="FFFFFF"/>
              </a:solidFill>
            </a:endParaRPr>
          </a:p>
        </p:txBody>
      </p:sp>
    </p:spTree>
    <p:extLst>
      <p:ext uri="{BB962C8B-B14F-4D97-AF65-F5344CB8AC3E}">
        <p14:creationId xmlns:p14="http://schemas.microsoft.com/office/powerpoint/2010/main" val="56590027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1_Comparison">
    <p:spTree>
      <p:nvGrpSpPr>
        <p:cNvPr id="1" name=""/>
        <p:cNvGrpSpPr/>
        <p:nvPr/>
      </p:nvGrpSpPr>
      <p:grpSpPr>
        <a:xfrm>
          <a:off x="0" y="0"/>
          <a:ext cx="0" cy="0"/>
          <a:chOff x="0" y="0"/>
          <a:chExt cx="0" cy="0"/>
        </a:xfrm>
      </p:grpSpPr>
      <p:sp>
        <p:nvSpPr>
          <p:cNvPr id="11" name="Content Placeholder 10"/>
          <p:cNvSpPr>
            <a:spLocks noGrp="1"/>
          </p:cNvSpPr>
          <p:nvPr>
            <p:ph sz="quarter" idx="2"/>
          </p:nvPr>
        </p:nvSpPr>
        <p:spPr>
          <a:xfrm>
            <a:off x="609600" y="1828800"/>
            <a:ext cx="3886200" cy="26860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Content Placeholder 12"/>
          <p:cNvSpPr>
            <a:spLocks noGrp="1"/>
          </p:cNvSpPr>
          <p:nvPr>
            <p:ph sz="quarter" idx="4"/>
          </p:nvPr>
        </p:nvSpPr>
        <p:spPr>
          <a:xfrm>
            <a:off x="4800600" y="1828800"/>
            <a:ext cx="3886200" cy="26860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6" name="Text Placeholder 15"/>
          <p:cNvSpPr>
            <a:spLocks noGrp="1"/>
          </p:cNvSpPr>
          <p:nvPr>
            <p:ph type="body" sz="quarter" idx="1"/>
          </p:nvPr>
        </p:nvSpPr>
        <p:spPr>
          <a:xfrm>
            <a:off x="609600" y="1314450"/>
            <a:ext cx="3886200" cy="480060"/>
          </a:xfrm>
          <a:solidFill>
            <a:schemeClr val="accent2"/>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15" name="Text Placeholder 14"/>
          <p:cNvSpPr>
            <a:spLocks noGrp="1"/>
          </p:cNvSpPr>
          <p:nvPr>
            <p:ph type="body" sz="quarter" idx="3"/>
          </p:nvPr>
        </p:nvSpPr>
        <p:spPr>
          <a:xfrm>
            <a:off x="4800600" y="1314450"/>
            <a:ext cx="3886200" cy="480060"/>
          </a:xfrm>
          <a:solidFill>
            <a:schemeClr val="accent4"/>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6" name="Date Placeholder 13"/>
          <p:cNvSpPr>
            <a:spLocks noGrp="1"/>
          </p:cNvSpPr>
          <p:nvPr>
            <p:ph type="dt" sz="half" idx="10"/>
          </p:nvPr>
        </p:nvSpPr>
        <p:spPr/>
        <p:txBody>
          <a:bodyPr/>
          <a:lstStyle>
            <a:lvl1pPr>
              <a:defRPr/>
            </a:lvl1pPr>
          </a:lstStyle>
          <a:p>
            <a:pPr>
              <a:defRPr/>
            </a:pPr>
            <a:endParaRPr lang="en-US"/>
          </a:p>
        </p:txBody>
      </p:sp>
      <p:sp>
        <p:nvSpPr>
          <p:cNvPr id="7" name="Footer Placeholder 2"/>
          <p:cNvSpPr>
            <a:spLocks noGrp="1"/>
          </p:cNvSpPr>
          <p:nvPr>
            <p:ph type="ftr" sz="quarter" idx="11"/>
          </p:nvPr>
        </p:nvSpPr>
        <p:spPr/>
        <p:txBody>
          <a:bodyPr/>
          <a:lstStyle>
            <a:lvl1pPr>
              <a:defRPr/>
            </a:lvl1pPr>
          </a:lstStyle>
          <a:p>
            <a:pPr>
              <a:defRPr/>
            </a:pPr>
            <a:r>
              <a:rPr lang="en-US"/>
              <a:t>Aswath Damodaran</a:t>
            </a:r>
            <a:endParaRPr lang="en-US" dirty="0"/>
          </a:p>
        </p:txBody>
      </p:sp>
      <p:sp>
        <p:nvSpPr>
          <p:cNvPr id="8" name="Slide Number Placeholder 22"/>
          <p:cNvSpPr>
            <a:spLocks noGrp="1"/>
          </p:cNvSpPr>
          <p:nvPr>
            <p:ph type="sldNum" sz="quarter" idx="12"/>
          </p:nvPr>
        </p:nvSpPr>
        <p:spPr/>
        <p:txBody>
          <a:bodyPr/>
          <a:lstStyle>
            <a:lvl1pPr>
              <a:defRPr sz="1400">
                <a:solidFill>
                  <a:srgbClr val="FFFFFF"/>
                </a:solidFill>
              </a:defRPr>
            </a:lvl1pPr>
          </a:lstStyle>
          <a:p>
            <a:fld id="{6BA34077-FF49-1A4F-BB78-CC5FE46AD93B}" type="slidenum">
              <a:rPr lang="en-US" altLang="x-none"/>
              <a:pPr/>
              <a:t>‹#›</a:t>
            </a:fld>
            <a:endParaRPr lang="en-US" altLang="x-none"/>
          </a:p>
        </p:txBody>
      </p:sp>
    </p:spTree>
    <p:extLst>
      <p:ext uri="{BB962C8B-B14F-4D97-AF65-F5344CB8AC3E}">
        <p14:creationId xmlns:p14="http://schemas.microsoft.com/office/powerpoint/2010/main" val="2028265781"/>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1026" name="Title Placeholder 21"/>
          <p:cNvSpPr>
            <a:spLocks noGrp="1"/>
          </p:cNvSpPr>
          <p:nvPr>
            <p:ph type="title"/>
          </p:nvPr>
        </p:nvSpPr>
        <p:spPr bwMode="auto">
          <a:xfrm>
            <a:off x="609600" y="171450"/>
            <a:ext cx="8153400" cy="742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ctr" anchorCtr="0" compatLnSpc="1">
            <a:prstTxWarp prst="textNoShape">
              <a:avLst/>
            </a:prstTxWarp>
          </a:bodyPr>
          <a:lstStyle/>
          <a:p>
            <a:pPr lvl="0"/>
            <a:r>
              <a:rPr lang="en-US" altLang="x-none"/>
              <a:t>Click to edit Master title style</a:t>
            </a:r>
          </a:p>
        </p:txBody>
      </p:sp>
      <p:sp>
        <p:nvSpPr>
          <p:cNvPr id="1027" name="Text Placeholder 12"/>
          <p:cNvSpPr>
            <a:spLocks noGrp="1"/>
          </p:cNvSpPr>
          <p:nvPr>
            <p:ph type="body" idx="1"/>
          </p:nvPr>
        </p:nvSpPr>
        <p:spPr bwMode="auto">
          <a:xfrm>
            <a:off x="612775" y="1200150"/>
            <a:ext cx="8153400" cy="3394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ltLang="x-none"/>
              <a:t>Click to edit Master text styles</a:t>
            </a:r>
          </a:p>
          <a:p>
            <a:pPr lvl="1"/>
            <a:r>
              <a:rPr lang="en-US" altLang="x-none"/>
              <a:t>Second level</a:t>
            </a:r>
          </a:p>
          <a:p>
            <a:pPr lvl="2"/>
            <a:r>
              <a:rPr lang="en-US" altLang="x-none"/>
              <a:t>Third level</a:t>
            </a:r>
          </a:p>
          <a:p>
            <a:pPr lvl="3"/>
            <a:r>
              <a:rPr lang="en-US" altLang="x-none"/>
              <a:t>Fourth level</a:t>
            </a:r>
          </a:p>
          <a:p>
            <a:pPr lvl="4"/>
            <a:r>
              <a:rPr lang="en-US" altLang="x-none"/>
              <a:t>Fifth level</a:t>
            </a:r>
          </a:p>
        </p:txBody>
      </p:sp>
      <p:sp>
        <p:nvSpPr>
          <p:cNvPr id="14" name="Date Placeholder 13"/>
          <p:cNvSpPr>
            <a:spLocks noGrp="1"/>
          </p:cNvSpPr>
          <p:nvPr>
            <p:ph type="dt" sz="half" idx="2"/>
          </p:nvPr>
        </p:nvSpPr>
        <p:spPr>
          <a:xfrm>
            <a:off x="6096000" y="4686300"/>
            <a:ext cx="2667000" cy="274638"/>
          </a:xfrm>
          <a:prstGeom prst="rect">
            <a:avLst/>
          </a:prstGeom>
        </p:spPr>
        <p:txBody>
          <a:bodyPr vert="horz" anchor="ctr" anchorCtr="0"/>
          <a:lstStyle>
            <a:lvl1pPr algn="r">
              <a:defRPr sz="1400">
                <a:solidFill>
                  <a:schemeClr val="tx2"/>
                </a:solidFill>
                <a:ea typeface="ＭＳ Ｐゴシック" charset="0"/>
                <a:cs typeface="ＭＳ Ｐゴシック" charset="0"/>
              </a:defRPr>
            </a:lvl1pPr>
          </a:lstStyle>
          <a:p>
            <a:pPr>
              <a:defRPr/>
            </a:pPr>
            <a:endParaRPr lang="en-US"/>
          </a:p>
        </p:txBody>
      </p:sp>
      <p:sp>
        <p:nvSpPr>
          <p:cNvPr id="3" name="Footer Placeholder 2"/>
          <p:cNvSpPr>
            <a:spLocks noGrp="1"/>
          </p:cNvSpPr>
          <p:nvPr>
            <p:ph type="ftr" sz="quarter" idx="3"/>
          </p:nvPr>
        </p:nvSpPr>
        <p:spPr>
          <a:xfrm>
            <a:off x="609600" y="4686300"/>
            <a:ext cx="5421313" cy="274638"/>
          </a:xfrm>
          <a:prstGeom prst="rect">
            <a:avLst/>
          </a:prstGeom>
        </p:spPr>
        <p:txBody>
          <a:bodyPr vert="horz" anchor="ctr"/>
          <a:lstStyle>
            <a:lvl1pPr algn="l">
              <a:defRPr sz="1400">
                <a:solidFill>
                  <a:schemeClr val="tx2"/>
                </a:solidFill>
                <a:ea typeface="ＭＳ Ｐゴシック" charset="0"/>
                <a:cs typeface="ＭＳ Ｐゴシック" charset="0"/>
              </a:defRPr>
            </a:lvl1pPr>
          </a:lstStyle>
          <a:p>
            <a:pPr>
              <a:defRPr/>
            </a:pPr>
            <a:r>
              <a:rPr lang="en-US"/>
              <a:t>Aswath Damodaran</a:t>
            </a:r>
          </a:p>
        </p:txBody>
      </p:sp>
      <p:sp>
        <p:nvSpPr>
          <p:cNvPr id="7" name="Rectangle 6"/>
          <p:cNvSpPr/>
          <p:nvPr/>
        </p:nvSpPr>
        <p:spPr bwMode="white">
          <a:xfrm>
            <a:off x="0" y="925513"/>
            <a:ext cx="9144000" cy="239712"/>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8" name="Rectangle 7"/>
          <p:cNvSpPr/>
          <p:nvPr/>
        </p:nvSpPr>
        <p:spPr>
          <a:xfrm>
            <a:off x="0" y="960438"/>
            <a:ext cx="533400" cy="17145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solidFill>
                <a:schemeClr val="tx1"/>
              </a:solidFill>
            </a:endParaRPr>
          </a:p>
        </p:txBody>
      </p:sp>
      <p:sp>
        <p:nvSpPr>
          <p:cNvPr id="9" name="Rectangle 8"/>
          <p:cNvSpPr/>
          <p:nvPr/>
        </p:nvSpPr>
        <p:spPr>
          <a:xfrm>
            <a:off x="590550" y="960438"/>
            <a:ext cx="8553450" cy="17145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23" name="Slide Number Placeholder 22"/>
          <p:cNvSpPr>
            <a:spLocks noGrp="1"/>
          </p:cNvSpPr>
          <p:nvPr>
            <p:ph type="sldNum" sz="quarter" idx="4"/>
          </p:nvPr>
        </p:nvSpPr>
        <p:spPr>
          <a:xfrm>
            <a:off x="0" y="954088"/>
            <a:ext cx="533400" cy="182562"/>
          </a:xfrm>
          <a:prstGeom prst="rect">
            <a:avLst/>
          </a:prstGeom>
        </p:spPr>
        <p:txBody>
          <a:bodyPr vert="horz" wrap="square" lIns="91440" tIns="45720" rIns="91440" bIns="45720" numCol="1" anchor="ctr" anchorCtr="0" compatLnSpc="1">
            <a:prstTxWarp prst="textNoShape">
              <a:avLst/>
            </a:prstTxWarp>
            <a:normAutofit/>
          </a:bodyPr>
          <a:lstStyle>
            <a:lvl1pPr algn="ctr">
              <a:defRPr sz="1200" b="1">
                <a:solidFill>
                  <a:schemeClr val="tx2"/>
                </a:solidFill>
              </a:defRPr>
            </a:lvl1pPr>
          </a:lstStyle>
          <a:p>
            <a:fld id="{498DB3B5-321F-B74C-84FF-F88A078B0855}" type="slidenum">
              <a:rPr lang="en-US" altLang="x-none"/>
              <a:pPr/>
              <a:t>‹#›</a:t>
            </a:fld>
            <a:endParaRPr lang="en-US" altLang="x-none" sz="1400">
              <a:solidFill>
                <a:srgbClr val="FFFFFF"/>
              </a:solidFill>
            </a:endParaRPr>
          </a:p>
        </p:txBody>
      </p:sp>
    </p:spTree>
  </p:cSld>
  <p:clrMap bg1="lt1" tx1="dk1" bg2="lt2" tx2="dk2" accent1="accent1" accent2="accent2" accent3="accent3" accent4="accent4" accent5="accent5" accent6="accent6" hlink="hlink" folHlink="folHlink"/>
  <p:sldLayoutIdLst>
    <p:sldLayoutId id="2147484378" r:id="rId1"/>
    <p:sldLayoutId id="2147484379" r:id="rId2"/>
    <p:sldLayoutId id="2147484380" r:id="rId3"/>
    <p:sldLayoutId id="2147484381" r:id="rId4"/>
    <p:sldLayoutId id="2147484376" r:id="rId5"/>
    <p:sldLayoutId id="2147484382" r:id="rId6"/>
    <p:sldLayoutId id="2147484383" r:id="rId7"/>
    <p:sldLayoutId id="2147484384" r:id="rId8"/>
    <p:sldLayoutId id="2147484385" r:id="rId9"/>
    <p:sldLayoutId id="2147484377" r:id="rId10"/>
    <p:sldLayoutId id="2147484386" r:id="rId11"/>
    <p:sldLayoutId id="2147484387" r:id="rId12"/>
  </p:sldLayoutIdLst>
  <p:hf hdr="0" ftr="0" dt="0"/>
  <p:txStyles>
    <p:titleStyle>
      <a:lvl1pPr algn="l" rtl="0" eaLnBrk="0" fontAlgn="base" hangingPunct="0">
        <a:spcBef>
          <a:spcPct val="0"/>
        </a:spcBef>
        <a:spcAft>
          <a:spcPct val="0"/>
        </a:spcAft>
        <a:defRPr sz="3600" kern="12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3600">
          <a:solidFill>
            <a:schemeClr val="tx2"/>
          </a:solidFill>
          <a:latin typeface="Calibri" charset="0"/>
          <a:ea typeface="ＭＳ Ｐゴシック" charset="0"/>
          <a:cs typeface="ＭＳ Ｐゴシック" charset="0"/>
        </a:defRPr>
      </a:lvl2pPr>
      <a:lvl3pPr algn="l" rtl="0" eaLnBrk="0" fontAlgn="base" hangingPunct="0">
        <a:spcBef>
          <a:spcPct val="0"/>
        </a:spcBef>
        <a:spcAft>
          <a:spcPct val="0"/>
        </a:spcAft>
        <a:defRPr sz="3600">
          <a:solidFill>
            <a:schemeClr val="tx2"/>
          </a:solidFill>
          <a:latin typeface="Calibri" charset="0"/>
          <a:ea typeface="ＭＳ Ｐゴシック" charset="0"/>
          <a:cs typeface="ＭＳ Ｐゴシック" charset="0"/>
        </a:defRPr>
      </a:lvl3pPr>
      <a:lvl4pPr algn="l" rtl="0" eaLnBrk="0" fontAlgn="base" hangingPunct="0">
        <a:spcBef>
          <a:spcPct val="0"/>
        </a:spcBef>
        <a:spcAft>
          <a:spcPct val="0"/>
        </a:spcAft>
        <a:defRPr sz="3600">
          <a:solidFill>
            <a:schemeClr val="tx2"/>
          </a:solidFill>
          <a:latin typeface="Calibri" charset="0"/>
          <a:ea typeface="ＭＳ Ｐゴシック" charset="0"/>
          <a:cs typeface="ＭＳ Ｐゴシック" charset="0"/>
        </a:defRPr>
      </a:lvl4pPr>
      <a:lvl5pPr algn="l" rtl="0" eaLnBrk="0" fontAlgn="base" hangingPunct="0">
        <a:spcBef>
          <a:spcPct val="0"/>
        </a:spcBef>
        <a:spcAft>
          <a:spcPct val="0"/>
        </a:spcAft>
        <a:defRPr sz="3600">
          <a:solidFill>
            <a:schemeClr val="tx2"/>
          </a:solidFill>
          <a:latin typeface="Calibri" charset="0"/>
          <a:ea typeface="ＭＳ Ｐゴシック" charset="0"/>
          <a:cs typeface="ＭＳ Ｐゴシック" charset="0"/>
        </a:defRPr>
      </a:lvl5pPr>
      <a:lvl6pPr marL="457200" algn="l" rtl="0" fontAlgn="base">
        <a:spcBef>
          <a:spcPct val="0"/>
        </a:spcBef>
        <a:spcAft>
          <a:spcPct val="0"/>
        </a:spcAft>
        <a:defRPr sz="3600">
          <a:solidFill>
            <a:schemeClr val="tx2"/>
          </a:solidFill>
          <a:latin typeface="Calibri" charset="0"/>
          <a:ea typeface="ＭＳ Ｐゴシック" charset="0"/>
          <a:cs typeface="ＭＳ Ｐゴシック" charset="0"/>
        </a:defRPr>
      </a:lvl6pPr>
      <a:lvl7pPr marL="914400" algn="l" rtl="0" fontAlgn="base">
        <a:spcBef>
          <a:spcPct val="0"/>
        </a:spcBef>
        <a:spcAft>
          <a:spcPct val="0"/>
        </a:spcAft>
        <a:defRPr sz="3600">
          <a:solidFill>
            <a:schemeClr val="tx2"/>
          </a:solidFill>
          <a:latin typeface="Calibri" charset="0"/>
          <a:ea typeface="ＭＳ Ｐゴシック" charset="0"/>
          <a:cs typeface="ＭＳ Ｐゴシック" charset="0"/>
        </a:defRPr>
      </a:lvl7pPr>
      <a:lvl8pPr marL="1371600" algn="l" rtl="0" fontAlgn="base">
        <a:spcBef>
          <a:spcPct val="0"/>
        </a:spcBef>
        <a:spcAft>
          <a:spcPct val="0"/>
        </a:spcAft>
        <a:defRPr sz="3600">
          <a:solidFill>
            <a:schemeClr val="tx2"/>
          </a:solidFill>
          <a:latin typeface="Calibri" charset="0"/>
          <a:ea typeface="ＭＳ Ｐゴシック" charset="0"/>
          <a:cs typeface="ＭＳ Ｐゴシック" charset="0"/>
        </a:defRPr>
      </a:lvl8pPr>
      <a:lvl9pPr marL="1828800" algn="l" rtl="0" fontAlgn="base">
        <a:spcBef>
          <a:spcPct val="0"/>
        </a:spcBef>
        <a:spcAft>
          <a:spcPct val="0"/>
        </a:spcAft>
        <a:defRPr sz="3600">
          <a:solidFill>
            <a:schemeClr val="tx2"/>
          </a:solidFill>
          <a:latin typeface="Calibri" charset="0"/>
          <a:ea typeface="ＭＳ Ｐゴシック" charset="0"/>
          <a:cs typeface="ＭＳ Ｐゴシック" charset="0"/>
        </a:defRPr>
      </a:lvl9pPr>
    </p:titleStyle>
    <p:bodyStyle>
      <a:lvl1pPr marL="319088" indent="-319088" algn="l" rtl="0" eaLnBrk="0" fontAlgn="base" hangingPunct="0">
        <a:spcBef>
          <a:spcPts val="700"/>
        </a:spcBef>
        <a:spcAft>
          <a:spcPct val="0"/>
        </a:spcAft>
        <a:buClr>
          <a:schemeClr val="accent2"/>
        </a:buClr>
        <a:buSzPct val="60000"/>
        <a:buFont typeface="Wingdings" charset="2"/>
        <a:buChar char=""/>
        <a:defRPr sz="2800" kern="1200">
          <a:solidFill>
            <a:schemeClr val="tx1"/>
          </a:solidFill>
          <a:latin typeface="+mn-lt"/>
          <a:ea typeface="ＭＳ Ｐゴシック" charset="0"/>
          <a:cs typeface="ＭＳ Ｐゴシック" charset="0"/>
        </a:defRPr>
      </a:lvl1pPr>
      <a:lvl2pPr marL="639763" indent="-273050" algn="l" rtl="0" eaLnBrk="0" fontAlgn="base" hangingPunct="0">
        <a:spcBef>
          <a:spcPts val="550"/>
        </a:spcBef>
        <a:spcAft>
          <a:spcPct val="0"/>
        </a:spcAft>
        <a:buClr>
          <a:schemeClr val="accent1"/>
        </a:buClr>
        <a:buSzPct val="70000"/>
        <a:buFont typeface="Wingdings 2" charset="2"/>
        <a:buChar char=""/>
        <a:defRPr sz="2400" kern="1200">
          <a:solidFill>
            <a:schemeClr val="tx1"/>
          </a:solidFill>
          <a:latin typeface="+mn-lt"/>
          <a:ea typeface="ＭＳ Ｐゴシック" charset="0"/>
          <a:cs typeface="+mn-cs"/>
        </a:defRPr>
      </a:lvl2pPr>
      <a:lvl3pPr marL="914400" indent="-228600" algn="l" rtl="0" eaLnBrk="0" fontAlgn="base" hangingPunct="0">
        <a:spcBef>
          <a:spcPts val="500"/>
        </a:spcBef>
        <a:spcAft>
          <a:spcPct val="0"/>
        </a:spcAft>
        <a:buClr>
          <a:schemeClr val="accent2"/>
        </a:buClr>
        <a:buSzPct val="75000"/>
        <a:buFont typeface="Wingdings" charset="2"/>
        <a:buChar char=""/>
        <a:defRPr sz="2400" kern="1200">
          <a:solidFill>
            <a:schemeClr val="tx1"/>
          </a:solidFill>
          <a:latin typeface="+mn-lt"/>
          <a:ea typeface="ＭＳ Ｐゴシック" charset="0"/>
          <a:cs typeface="+mn-cs"/>
        </a:defRPr>
      </a:lvl3pPr>
      <a:lvl4pPr marL="1371600" indent="-228600" algn="l" rtl="0" eaLnBrk="0" fontAlgn="base" hangingPunct="0">
        <a:spcBef>
          <a:spcPts val="400"/>
        </a:spcBef>
        <a:spcAft>
          <a:spcPct val="0"/>
        </a:spcAft>
        <a:buClr>
          <a:srgbClr val="A04DA3"/>
        </a:buClr>
        <a:buSzPct val="75000"/>
        <a:buFont typeface="Wingdings" charset="2"/>
        <a:buChar char=""/>
        <a:defRPr sz="2000" kern="1200">
          <a:solidFill>
            <a:schemeClr val="tx1"/>
          </a:solidFill>
          <a:latin typeface="+mn-lt"/>
          <a:ea typeface="ＭＳ Ｐゴシック" charset="0"/>
          <a:cs typeface="+mn-cs"/>
        </a:defRPr>
      </a:lvl4pPr>
      <a:lvl5pPr marL="1828800" indent="-228600" algn="l" rtl="0" eaLnBrk="0" fontAlgn="base" hangingPunct="0">
        <a:spcBef>
          <a:spcPts val="400"/>
        </a:spcBef>
        <a:spcAft>
          <a:spcPct val="0"/>
        </a:spcAft>
        <a:buClr>
          <a:srgbClr val="C4652D"/>
        </a:buClr>
        <a:buSzPct val="65000"/>
        <a:buFont typeface="Wingdings" charset="2"/>
        <a:buChar char=""/>
        <a:defRPr sz="2000" kern="1200">
          <a:solidFill>
            <a:schemeClr val="tx1"/>
          </a:solidFill>
          <a:latin typeface="+mn-lt"/>
          <a:ea typeface="ＭＳ Ｐゴシック" charset="0"/>
          <a:cs typeface="+mn-cs"/>
        </a:defRPr>
      </a:lvl5pPr>
      <a:lvl6pPr marL="2103120" indent="-228600" algn="l" rtl="0" eaLnBrk="1" latinLnBrk="0" hangingPunct="1">
        <a:spcBef>
          <a:spcPct val="20000"/>
        </a:spcBef>
        <a:buClr>
          <a:schemeClr val="accent1"/>
        </a:buClr>
        <a:buFont typeface="Wingdings"/>
        <a:buChar char="§"/>
        <a:defRPr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sz="1800" kern="1200" baseline="0">
          <a:solidFill>
            <a:schemeClr val="tx1"/>
          </a:solidFill>
          <a:latin typeface="+mn-lt"/>
          <a:ea typeface="+mn-ea"/>
          <a:cs typeface="+mn-cs"/>
        </a:defRPr>
      </a:lvl9pPr>
    </p:bodyStyle>
    <p:otherStyle>
      <a:lvl1pPr marL="0" algn="l" rtl="0" eaLnBrk="1" hangingPunct="1">
        <a:defRPr kern="1200">
          <a:solidFill>
            <a:schemeClr val="tx1"/>
          </a:solidFill>
          <a:latin typeface="+mn-lt"/>
          <a:ea typeface="+mn-ea"/>
          <a:cs typeface="+mn-cs"/>
        </a:defRPr>
      </a:lvl1pPr>
      <a:lvl2pPr marL="457200" algn="l" rtl="0" eaLnBrk="1" hangingPunct="1">
        <a:defRPr kern="1200">
          <a:solidFill>
            <a:schemeClr val="tx1"/>
          </a:solidFill>
          <a:latin typeface="+mn-lt"/>
          <a:ea typeface="+mn-ea"/>
          <a:cs typeface="+mn-cs"/>
        </a:defRPr>
      </a:lvl2pPr>
      <a:lvl3pPr marL="914400" algn="l" rtl="0" eaLnBrk="1" hangingPunct="1">
        <a:defRPr kern="1200">
          <a:solidFill>
            <a:schemeClr val="tx1"/>
          </a:solidFill>
          <a:latin typeface="+mn-lt"/>
          <a:ea typeface="+mn-ea"/>
          <a:cs typeface="+mn-cs"/>
        </a:defRPr>
      </a:lvl3pPr>
      <a:lvl4pPr marL="1371600" algn="l" rtl="0" eaLnBrk="1" hangingPunct="1">
        <a:defRPr kern="1200">
          <a:solidFill>
            <a:schemeClr val="tx1"/>
          </a:solidFill>
          <a:latin typeface="+mn-lt"/>
          <a:ea typeface="+mn-ea"/>
          <a:cs typeface="+mn-cs"/>
        </a:defRPr>
      </a:lvl4pPr>
      <a:lvl5pPr marL="1828800" algn="l" rtl="0" eaLnBrk="1" hangingPunct="1">
        <a:defRPr kern="1200">
          <a:solidFill>
            <a:schemeClr val="tx1"/>
          </a:solidFill>
          <a:latin typeface="+mn-lt"/>
          <a:ea typeface="+mn-ea"/>
          <a:cs typeface="+mn-cs"/>
        </a:defRPr>
      </a:lvl5pPr>
      <a:lvl6pPr marL="2286000" algn="l" rtl="0" eaLnBrk="1" hangingPunct="1">
        <a:defRPr kern="1200">
          <a:solidFill>
            <a:schemeClr val="tx1"/>
          </a:solidFill>
          <a:latin typeface="+mn-lt"/>
          <a:ea typeface="+mn-ea"/>
          <a:cs typeface="+mn-cs"/>
        </a:defRPr>
      </a:lvl6pPr>
      <a:lvl7pPr marL="2743200" algn="l" rtl="0" eaLnBrk="1" hangingPunct="1">
        <a:defRPr kern="1200">
          <a:solidFill>
            <a:schemeClr val="tx1"/>
          </a:solidFill>
          <a:latin typeface="+mn-lt"/>
          <a:ea typeface="+mn-ea"/>
          <a:cs typeface="+mn-cs"/>
        </a:defRPr>
      </a:lvl7pPr>
      <a:lvl8pPr marL="3200400" algn="l" rtl="0" eaLnBrk="1" hangingPunct="1">
        <a:defRPr kern="1200">
          <a:solidFill>
            <a:schemeClr val="tx1"/>
          </a:solidFill>
          <a:latin typeface="+mn-lt"/>
          <a:ea typeface="+mn-ea"/>
          <a:cs typeface="+mn-cs"/>
        </a:defRPr>
      </a:lvl8pPr>
      <a:lvl9pPr marL="3657600" algn="l" rtl="0" eaLnBrk="1" hangingPunct="1">
        <a:defRPr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emf"/></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3.xml"/><Relationship Id="rId4" Type="http://schemas.openxmlformats.org/officeDocument/2006/relationships/oleObject" Target="../embeddings/oleObject1.bin"/><Relationship Id="rId5" Type="http://schemas.openxmlformats.org/officeDocument/2006/relationships/package" Target="../embeddings/Microsoft_Word_Document1.docx"/><Relationship Id="rId6" Type="http://schemas.openxmlformats.org/officeDocument/2006/relationships/image" Target="../media/image6.emf"/><Relationship Id="rId1" Type="http://schemas.openxmlformats.org/officeDocument/2006/relationships/vmlDrawing" Target="../drawings/vmlDrawing1.vml"/><Relationship Id="rId2"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5.xml"/><Relationship Id="rId4" Type="http://schemas.openxmlformats.org/officeDocument/2006/relationships/oleObject" Target="../embeddings/oleObject2.bin"/><Relationship Id="rId5" Type="http://schemas.openxmlformats.org/officeDocument/2006/relationships/package" Target="../embeddings/Microsoft_Word_Document2.docx"/><Relationship Id="rId6" Type="http://schemas.openxmlformats.org/officeDocument/2006/relationships/image" Target="../media/image7.png"/><Relationship Id="rId1" Type="http://schemas.openxmlformats.org/officeDocument/2006/relationships/vmlDrawing" Target="../drawings/vmlDrawing2.vml"/><Relationship Id="rId2"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6.xml"/><Relationship Id="rId4" Type="http://schemas.openxmlformats.org/officeDocument/2006/relationships/oleObject" Target="../embeddings/oleObject3.bin"/><Relationship Id="rId5" Type="http://schemas.openxmlformats.org/officeDocument/2006/relationships/package" Target="../embeddings/Microsoft_Word_Document3.docx"/><Relationship Id="rId6" Type="http://schemas.openxmlformats.org/officeDocument/2006/relationships/image" Target="../media/image8.png"/><Relationship Id="rId7" Type="http://schemas.openxmlformats.org/officeDocument/2006/relationships/oleObject" Target="../embeddings/oleObject4.bin"/><Relationship Id="rId8" Type="http://schemas.openxmlformats.org/officeDocument/2006/relationships/package" Target="../embeddings/Microsoft_Word_Document4.docx"/><Relationship Id="rId9" Type="http://schemas.openxmlformats.org/officeDocument/2006/relationships/image" Target="../media/image9.png"/><Relationship Id="rId1" Type="http://schemas.openxmlformats.org/officeDocument/2006/relationships/vmlDrawing" Target="../drawings/vmlDrawing3.vml"/><Relationship Id="rId2"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7.xml"/><Relationship Id="rId4" Type="http://schemas.openxmlformats.org/officeDocument/2006/relationships/oleObject" Target="../embeddings/oleObject5.bin"/><Relationship Id="rId5" Type="http://schemas.openxmlformats.org/officeDocument/2006/relationships/package" Target="../embeddings/Microsoft_Word_Document5.docx"/><Relationship Id="rId6" Type="http://schemas.openxmlformats.org/officeDocument/2006/relationships/image" Target="../media/image10.png"/><Relationship Id="rId1" Type="http://schemas.openxmlformats.org/officeDocument/2006/relationships/vmlDrawing" Target="../drawings/vmlDrawing4.vml"/><Relationship Id="rId2"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8.xml"/><Relationship Id="rId4" Type="http://schemas.openxmlformats.org/officeDocument/2006/relationships/oleObject" Target="../embeddings/oleObject6.bin"/><Relationship Id="rId5" Type="http://schemas.openxmlformats.org/officeDocument/2006/relationships/package" Target="../embeddings/Microsoft_Word_Document6.docx"/><Relationship Id="rId6" Type="http://schemas.openxmlformats.org/officeDocument/2006/relationships/image" Target="../media/image11.png"/><Relationship Id="rId1" Type="http://schemas.openxmlformats.org/officeDocument/2006/relationships/vmlDrawing" Target="../drawings/vmlDrawing5.vml"/><Relationship Id="rId2"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0.xml"/><Relationship Id="rId4" Type="http://schemas.openxmlformats.org/officeDocument/2006/relationships/oleObject" Target="../embeddings/oleObject7.bin"/><Relationship Id="rId5" Type="http://schemas.openxmlformats.org/officeDocument/2006/relationships/package" Target="../embeddings/Microsoft_Word_Document7.docx"/><Relationship Id="rId6" Type="http://schemas.openxmlformats.org/officeDocument/2006/relationships/image" Target="../media/image12.png"/><Relationship Id="rId1" Type="http://schemas.openxmlformats.org/officeDocument/2006/relationships/vmlDrawing" Target="../drawings/vmlDrawing6.vml"/><Relationship Id="rId2"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1.xml"/><Relationship Id="rId4" Type="http://schemas.openxmlformats.org/officeDocument/2006/relationships/oleObject" Target="../embeddings/oleObject8.bin"/><Relationship Id="rId5" Type="http://schemas.openxmlformats.org/officeDocument/2006/relationships/package" Target="../embeddings/Microsoft_Word_Document8.docx"/><Relationship Id="rId6" Type="http://schemas.openxmlformats.org/officeDocument/2006/relationships/image" Target="../media/image13.png"/><Relationship Id="rId1" Type="http://schemas.openxmlformats.org/officeDocument/2006/relationships/vmlDrawing" Target="../drawings/vmlDrawing7.vml"/><Relationship Id="rId2"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 Id="rId3" Type="http://schemas.openxmlformats.org/officeDocument/2006/relationships/chart" Target="../charts/char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7" name="Rectangle 2"/>
          <p:cNvSpPr>
            <a:spLocks noGrp="1" noChangeArrowheads="1"/>
          </p:cNvSpPr>
          <p:nvPr>
            <p:ph type="ctrTitle"/>
          </p:nvPr>
        </p:nvSpPr>
        <p:spPr/>
        <p:txBody>
          <a:bodyPr/>
          <a:lstStyle/>
          <a:p>
            <a:pPr eaLnBrk="1" hangingPunct="1">
              <a:defRPr/>
            </a:pPr>
            <a:r>
              <a:rPr lang="en-US" dirty="0" smtClean="0"/>
              <a:t>Optimal financing mix </a:t>
            </a:r>
            <a:r>
              <a:rPr lang="en-US" dirty="0" err="1" smtClean="0"/>
              <a:t>iV</a:t>
            </a:r>
            <a:r>
              <a:rPr lang="en-US" dirty="0" smtClean="0"/>
              <a:t>: Wrapping up the cost of capital approach</a:t>
            </a:r>
            <a:endParaRPr lang="en-US" dirty="0"/>
          </a:p>
        </p:txBody>
      </p:sp>
      <p:sp>
        <p:nvSpPr>
          <p:cNvPr id="16386" name="Rectangle 3"/>
          <p:cNvSpPr>
            <a:spLocks noGrp="1" noChangeArrowheads="1"/>
          </p:cNvSpPr>
          <p:nvPr>
            <p:ph type="subTitle" idx="1"/>
          </p:nvPr>
        </p:nvSpPr>
        <p:spPr>
          <a:xfrm>
            <a:off x="2362200" y="4537075"/>
            <a:ext cx="6705600" cy="514350"/>
          </a:xfrm>
        </p:spPr>
        <p:txBody>
          <a:bodyPr/>
          <a:lstStyle/>
          <a:p>
            <a:pPr eaLnBrk="1" hangingPunct="1"/>
            <a:r>
              <a:rPr lang="en-US" altLang="x-none">
                <a:ea typeface="ＭＳ Ｐゴシック" charset="-128"/>
              </a:rPr>
              <a:t>One size does not fit all.</a:t>
            </a:r>
          </a:p>
        </p:txBody>
      </p:sp>
      <p:sp>
        <p:nvSpPr>
          <p:cNvPr id="16387" name="Slide Number Placeholder 1"/>
          <p:cNvSpPr>
            <a:spLocks noGrp="1"/>
          </p:cNvSpPr>
          <p:nvPr>
            <p:ph type="sldNum" sz="quarter" idx="12"/>
          </p:nvPr>
        </p:nvSpPr>
        <p:spPr bwMode="auto">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90000"/>
              </a:lnSpc>
            </a:pPr>
            <a:fld id="{A68B4974-F980-6A41-AAA7-124A7A000BE5}" type="slidenum">
              <a:rPr lang="en-US" altLang="x-none" sz="1400">
                <a:solidFill>
                  <a:schemeClr val="tx2"/>
                </a:solidFill>
              </a:rPr>
              <a:pPr>
                <a:lnSpc>
                  <a:spcPct val="90000"/>
                </a:lnSpc>
              </a:pPr>
              <a:t>1</a:t>
            </a:fld>
            <a:endParaRPr lang="en-US" altLang="x-none" sz="1400">
              <a:solidFill>
                <a:schemeClr val="tx2"/>
              </a:solidFill>
            </a:endParaRPr>
          </a:p>
        </p:txBody>
      </p:sp>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3" name="Picture 2"/>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028700" y="0"/>
            <a:ext cx="7080250" cy="514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434" name="Slide Number Placeholder 1"/>
          <p:cNvSpPr>
            <a:spLocks noGrp="1"/>
          </p:cNvSpPr>
          <p:nvPr>
            <p:ph type="sldNum" sz="quarter" idx="12"/>
          </p:nvPr>
        </p:nvSpPr>
        <p:spPr bwMode="auto">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90000"/>
              </a:lnSpc>
            </a:pPr>
            <a:fld id="{526A91E4-0296-0744-BC2F-263E46111600}" type="slidenum">
              <a:rPr lang="en-US" altLang="x-none" sz="1400">
                <a:solidFill>
                  <a:schemeClr val="tx2"/>
                </a:solidFill>
              </a:rPr>
              <a:pPr>
                <a:lnSpc>
                  <a:spcPct val="90000"/>
                </a:lnSpc>
              </a:pPr>
              <a:t>2</a:t>
            </a:fld>
            <a:endParaRPr lang="en-US" altLang="x-none" sz="1400">
              <a:solidFill>
                <a:schemeClr val="tx2"/>
              </a:solidFill>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Rectangle 2"/>
          <p:cNvSpPr>
            <a:spLocks noGrp="1" noChangeArrowheads="1"/>
          </p:cNvSpPr>
          <p:nvPr>
            <p:ph type="title"/>
          </p:nvPr>
        </p:nvSpPr>
        <p:spPr>
          <a:xfrm>
            <a:off x="612775" y="171450"/>
            <a:ext cx="8153400" cy="742950"/>
          </a:xfrm>
        </p:spPr>
        <p:txBody>
          <a:bodyPr/>
          <a:lstStyle/>
          <a:p>
            <a:pPr eaLnBrk="1" hangingPunct="1"/>
            <a:r>
              <a:rPr lang="en-US" altLang="x-none">
                <a:ea typeface="ＭＳ Ｐゴシック" charset="-128"/>
              </a:rPr>
              <a:t> Enhanced Cost of Capital Approach</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415CF6FE-4D4C-5D4F-8AA3-98CE397B3520}" type="slidenum">
              <a:rPr lang="en-US" altLang="x-none" sz="700">
                <a:solidFill>
                  <a:srgbClr val="FFFFFF"/>
                </a:solidFill>
              </a:rPr>
              <a:pPr>
                <a:lnSpc>
                  <a:spcPct val="80000"/>
                </a:lnSpc>
              </a:pPr>
              <a:t>3</a:t>
            </a:fld>
            <a:endParaRPr lang="en-US" altLang="x-none" sz="700">
              <a:solidFill>
                <a:srgbClr val="FFFFFF"/>
              </a:solidFill>
            </a:endParaRPr>
          </a:p>
        </p:txBody>
      </p:sp>
      <p:sp>
        <p:nvSpPr>
          <p:cNvPr id="140290" name="Rectangle 3"/>
          <p:cNvSpPr>
            <a:spLocks noGrp="1" noChangeArrowheads="1"/>
          </p:cNvSpPr>
          <p:nvPr>
            <p:ph sz="quarter" idx="1"/>
          </p:nvPr>
        </p:nvSpPr>
        <p:spPr>
          <a:xfrm>
            <a:off x="612775" y="1200150"/>
            <a:ext cx="8153400" cy="3371850"/>
          </a:xfrm>
        </p:spPr>
        <p:txBody>
          <a:bodyPr>
            <a:normAutofit/>
          </a:bodyPr>
          <a:lstStyle/>
          <a:p>
            <a:pPr eaLnBrk="1" hangingPunct="1">
              <a:lnSpc>
                <a:spcPct val="80000"/>
              </a:lnSpc>
            </a:pPr>
            <a:r>
              <a:rPr lang="en-US" altLang="x-none" sz="2600" u="sng">
                <a:ea typeface="ＭＳ Ｐゴシック" charset="-128"/>
              </a:rPr>
              <a:t>Distress cost affected operating income</a:t>
            </a:r>
            <a:r>
              <a:rPr lang="en-US" altLang="x-none" sz="2600">
                <a:ea typeface="ＭＳ Ｐゴシック" charset="-128"/>
              </a:rPr>
              <a:t>: In the enhanced cost of capital approach, the indirect costs of bankruptcy are built into the expected operating income. As the rating of the firm declines, the operating income is adjusted to reflect the loss in operating income that will occur when customers, suppliers and investors react.</a:t>
            </a:r>
          </a:p>
          <a:p>
            <a:pPr eaLnBrk="1" hangingPunct="1">
              <a:lnSpc>
                <a:spcPct val="80000"/>
              </a:lnSpc>
            </a:pPr>
            <a:r>
              <a:rPr lang="en-US" altLang="x-none" sz="2600" u="sng">
                <a:ea typeface="ＭＳ Ｐゴシック" charset="-128"/>
              </a:rPr>
              <a:t>Dynamic analysis</a:t>
            </a:r>
            <a:r>
              <a:rPr lang="en-US" altLang="x-none" sz="2600">
                <a:ea typeface="ＭＳ Ｐゴシック" charset="-128"/>
              </a:rPr>
              <a:t>: Rather than look at a single number for operating income, you can draw from a distribution of operating income (thus allowing for different outcomes).  </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2"/>
          <p:cNvSpPr>
            <a:spLocks noGrp="1" noChangeArrowheads="1"/>
          </p:cNvSpPr>
          <p:nvPr>
            <p:ph type="title"/>
          </p:nvPr>
        </p:nvSpPr>
        <p:spPr>
          <a:xfrm>
            <a:off x="612775" y="171450"/>
            <a:ext cx="8153400" cy="742950"/>
          </a:xfrm>
        </p:spPr>
        <p:txBody>
          <a:bodyPr/>
          <a:lstStyle/>
          <a:p>
            <a:pPr eaLnBrk="1" hangingPunct="1"/>
            <a:r>
              <a:rPr lang="en-US" altLang="x-none">
                <a:ea typeface="ＭＳ Ｐゴシック" charset="-128"/>
              </a:rPr>
              <a:t>Estimating the Distress Effect- Disney</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9C67EB78-F003-8140-AF31-F19A7BBE3677}" type="slidenum">
              <a:rPr lang="en-US" altLang="x-none" sz="700">
                <a:solidFill>
                  <a:srgbClr val="FFFFFF"/>
                </a:solidFill>
              </a:rPr>
              <a:pPr>
                <a:lnSpc>
                  <a:spcPct val="80000"/>
                </a:lnSpc>
              </a:pPr>
              <a:t>4</a:t>
            </a:fld>
            <a:endParaRPr lang="en-US" altLang="x-none" sz="700">
              <a:solidFill>
                <a:srgbClr val="FFFFFF"/>
              </a:solidFill>
            </a:endParaRPr>
          </a:p>
        </p:txBody>
      </p:sp>
      <p:graphicFrame>
        <p:nvGraphicFramePr>
          <p:cNvPr id="21507" name="Content Placeholder 7"/>
          <p:cNvGraphicFramePr>
            <a:graphicFrameLocks noGrp="1" noChangeAspect="1"/>
          </p:cNvGraphicFramePr>
          <p:nvPr>
            <p:ph sz="quarter" idx="1"/>
          </p:nvPr>
        </p:nvGraphicFramePr>
        <p:xfrm>
          <a:off x="612775" y="1773238"/>
          <a:ext cx="8153400" cy="2225675"/>
        </p:xfrm>
        <a:graphic>
          <a:graphicData uri="http://schemas.openxmlformats.org/presentationml/2006/ole">
            <mc:AlternateContent xmlns:mc="http://schemas.openxmlformats.org/markup-compatibility/2006">
              <mc:Choice xmlns:v="urn:schemas-microsoft-com:vml" Requires="v">
                <p:oleObj spid="_x0000_s21510" name="Document" r:id="rId5" imgW="8369300" imgH="3048000" progId="Word.Document.12">
                  <p:embed/>
                </p:oleObj>
              </mc:Choice>
              <mc:Fallback>
                <p:oleObj name="Document" r:id="rId5" imgW="8369300" imgH="3048000" progId="Word.Document.12">
                  <p:embed/>
                  <p:pic>
                    <p:nvPicPr>
                      <p:cNvPr id="0" name="Content Placeholder 7"/>
                      <p:cNvPicPr>
                        <a:picLocks noGrp="1"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12775" y="1773238"/>
                        <a:ext cx="8153400" cy="2225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5" name="Rectangle 2"/>
          <p:cNvSpPr>
            <a:spLocks noGrp="1" noChangeArrowheads="1"/>
          </p:cNvSpPr>
          <p:nvPr>
            <p:ph type="title"/>
          </p:nvPr>
        </p:nvSpPr>
        <p:spPr>
          <a:xfrm>
            <a:off x="612775" y="171450"/>
            <a:ext cx="8153400" cy="742950"/>
          </a:xfrm>
        </p:spPr>
        <p:txBody>
          <a:bodyPr>
            <a:normAutofit fontScale="90000"/>
          </a:bodyPr>
          <a:lstStyle/>
          <a:p>
            <a:pPr eaLnBrk="1" fontAlgn="auto" hangingPunct="1">
              <a:spcAft>
                <a:spcPts val="0"/>
              </a:spcAft>
              <a:defRPr/>
            </a:pPr>
            <a:r>
              <a:rPr lang="en-US" dirty="0" smtClean="0">
                <a:ea typeface="+mj-ea"/>
                <a:cs typeface="+mj-cs"/>
              </a:rPr>
              <a:t>The Optimal Debt Ratio with Indirect Bankruptcy Costs</a:t>
            </a:r>
            <a:endParaRPr lang="en-US" dirty="0">
              <a:ea typeface="+mj-ea"/>
              <a:cs typeface="+mj-cs"/>
            </a:endParaRP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E7275811-1A50-A346-BAF9-FA661C7D6CE2}" type="slidenum">
              <a:rPr lang="en-US" altLang="x-none" sz="700">
                <a:solidFill>
                  <a:srgbClr val="FFFFFF"/>
                </a:solidFill>
              </a:rPr>
              <a:pPr>
                <a:lnSpc>
                  <a:spcPct val="80000"/>
                </a:lnSpc>
              </a:pPr>
              <a:t>5</a:t>
            </a:fld>
            <a:endParaRPr lang="en-US" altLang="x-none" sz="700">
              <a:solidFill>
                <a:srgbClr val="FFFFFF"/>
              </a:solidFill>
            </a:endParaRPr>
          </a:p>
        </p:txBody>
      </p:sp>
      <p:sp>
        <p:nvSpPr>
          <p:cNvPr id="23555" name="TextBox 8"/>
          <p:cNvSpPr txBox="1">
            <a:spLocks noChangeArrowheads="1"/>
          </p:cNvSpPr>
          <p:nvPr/>
        </p:nvSpPr>
        <p:spPr bwMode="auto">
          <a:xfrm>
            <a:off x="1371600" y="4114800"/>
            <a:ext cx="655320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x-none" sz="1800"/>
              <a:t>The optimal debt ratio stays at 40% but the cliff becomes much steeper.</a:t>
            </a:r>
            <a:endParaRPr lang="en-US" altLang="x-none"/>
          </a:p>
        </p:txBody>
      </p:sp>
      <p:graphicFrame>
        <p:nvGraphicFramePr>
          <p:cNvPr id="4" name="Content Placeholder 3"/>
          <p:cNvGraphicFramePr>
            <a:graphicFrameLocks noGrp="1"/>
          </p:cNvGraphicFramePr>
          <p:nvPr>
            <p:ph sz="quarter" idx="1"/>
          </p:nvPr>
        </p:nvGraphicFramePr>
        <p:xfrm>
          <a:off x="762000" y="1428750"/>
          <a:ext cx="8153402" cy="2257425"/>
        </p:xfrm>
        <a:graphic>
          <a:graphicData uri="http://schemas.openxmlformats.org/drawingml/2006/table">
            <a:tbl>
              <a:tblPr/>
              <a:tblGrid>
                <a:gridCol w="861275"/>
                <a:gridCol w="861275"/>
                <a:gridCol w="861275"/>
                <a:gridCol w="861275"/>
                <a:gridCol w="976111"/>
                <a:gridCol w="861275"/>
                <a:gridCol w="1148366"/>
                <a:gridCol w="861275"/>
                <a:gridCol w="861275"/>
              </a:tblGrid>
              <a:tr h="335315">
                <a:tc>
                  <a:txBody>
                    <a:bodyPr/>
                    <a:lstStyle/>
                    <a:p>
                      <a:pPr algn="ctr" fontAlgn="b"/>
                      <a:r>
                        <a:rPr lang="en-US" sz="1100" b="0" i="0" u="none" strike="noStrike" dirty="0">
                          <a:effectLst/>
                          <a:latin typeface="Times"/>
                        </a:rPr>
                        <a:t>Debt Ratio</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effectLst/>
                          <a:latin typeface="Times"/>
                        </a:rPr>
                        <a:t>Beta</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effectLst/>
                          <a:latin typeface="Times"/>
                        </a:rPr>
                        <a:t>Cost of Equity</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effectLst/>
                          <a:latin typeface="Times"/>
                        </a:rPr>
                        <a:t>Bond Rating</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effectLst/>
                          <a:latin typeface="Times"/>
                        </a:rPr>
                        <a:t>Interest rate on debt</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effectLst/>
                          <a:latin typeface="Times"/>
                        </a:rPr>
                        <a:t>Tax Rate</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effectLst/>
                          <a:latin typeface="Times"/>
                        </a:rPr>
                        <a:t>Cost of Debt (after-tax)</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effectLst/>
                          <a:latin typeface="Times"/>
                        </a:rPr>
                        <a:t>WACC</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effectLst/>
                          <a:latin typeface="Times"/>
                        </a:rPr>
                        <a:t>Enterprise Value</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2211">
                <a:tc>
                  <a:txBody>
                    <a:bodyPr/>
                    <a:lstStyle/>
                    <a:p>
                      <a:pPr algn="ctr" fontAlgn="b"/>
                      <a:r>
                        <a:rPr lang="en-US" sz="1100" b="0" i="0" u="none" strike="noStrike">
                          <a:effectLst/>
                          <a:latin typeface="Times"/>
                        </a:rPr>
                        <a:t>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effectLst/>
                          <a:latin typeface="Times"/>
                        </a:rPr>
                        <a:t>0.9239</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effectLst/>
                          <a:latin typeface="Times"/>
                        </a:rPr>
                        <a:t>8.07%</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effectLst/>
                          <a:latin typeface="Times"/>
                        </a:rPr>
                        <a:t>Aaa/AAA</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effectLst/>
                          <a:latin typeface="Times"/>
                        </a:rPr>
                        <a:t>3.15%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effectLst/>
                          <a:latin typeface="Times"/>
                        </a:rPr>
                        <a:t>36.10%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effectLst/>
                          <a:latin typeface="Times"/>
                        </a:rPr>
                        <a:t>2.01%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effectLst/>
                          <a:latin typeface="Times"/>
                        </a:rPr>
                        <a:t>8.07%</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effectLst/>
                          <a:latin typeface="Times"/>
                        </a:rPr>
                        <a:t>$122,633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2211">
                <a:tc>
                  <a:txBody>
                    <a:bodyPr/>
                    <a:lstStyle/>
                    <a:p>
                      <a:pPr algn="ctr" fontAlgn="b"/>
                      <a:r>
                        <a:rPr lang="en-US" sz="1100" b="0" i="0" u="none" strike="noStrike">
                          <a:effectLst/>
                          <a:latin typeface="Times"/>
                        </a:rPr>
                        <a:t>10%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effectLst/>
                          <a:latin typeface="Times"/>
                        </a:rPr>
                        <a:t>0.9895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effectLst/>
                          <a:latin typeface="Times"/>
                        </a:rPr>
                        <a:t>8.45%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effectLst/>
                          <a:latin typeface="Times"/>
                        </a:rPr>
                        <a:t>Aaa/AAA</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effectLst/>
                          <a:latin typeface="Times"/>
                        </a:rPr>
                        <a:t>3.15%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effectLst/>
                          <a:latin typeface="Times"/>
                        </a:rPr>
                        <a:t>36.10%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effectLst/>
                          <a:latin typeface="Times"/>
                        </a:rPr>
                        <a:t>2.01%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effectLst/>
                          <a:latin typeface="Times"/>
                        </a:rPr>
                        <a:t>7.81%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effectLst/>
                          <a:latin typeface="Times"/>
                        </a:rPr>
                        <a:t>$134,020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2211">
                <a:tc>
                  <a:txBody>
                    <a:bodyPr/>
                    <a:lstStyle/>
                    <a:p>
                      <a:pPr algn="ctr" fontAlgn="b"/>
                      <a:r>
                        <a:rPr lang="en-US" sz="1100" b="0" i="0" u="none" strike="noStrike">
                          <a:effectLst/>
                          <a:latin typeface="Times"/>
                        </a:rPr>
                        <a:t>20%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effectLst/>
                          <a:latin typeface="Times"/>
                        </a:rPr>
                        <a:t>1.0715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effectLst/>
                          <a:latin typeface="Times"/>
                        </a:rPr>
                        <a:t>8.92%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effectLst/>
                          <a:latin typeface="Times"/>
                        </a:rPr>
                        <a:t>Aaa/AAA</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effectLst/>
                          <a:latin typeface="Times"/>
                        </a:rPr>
                        <a:t>3.15%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effectLst/>
                          <a:latin typeface="Times"/>
                        </a:rPr>
                        <a:t>36.10%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effectLst/>
                          <a:latin typeface="Times"/>
                        </a:rPr>
                        <a:t>2.01%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effectLst/>
                          <a:latin typeface="Times"/>
                        </a:rPr>
                        <a:t>7.54%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effectLst/>
                          <a:latin typeface="Times"/>
                        </a:rPr>
                        <a:t>$147,739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2211">
                <a:tc>
                  <a:txBody>
                    <a:bodyPr/>
                    <a:lstStyle/>
                    <a:p>
                      <a:pPr algn="ctr" fontAlgn="b"/>
                      <a:r>
                        <a:rPr lang="en-US" sz="1100" b="0" i="0" u="none" strike="noStrike">
                          <a:effectLst/>
                          <a:latin typeface="Times"/>
                        </a:rPr>
                        <a:t>30%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effectLst/>
                          <a:latin typeface="Times"/>
                        </a:rPr>
                        <a:t>1.1769</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dirty="0">
                          <a:effectLst/>
                          <a:latin typeface="Times"/>
                        </a:rPr>
                        <a:t>9.53%</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effectLst/>
                          <a:latin typeface="Times"/>
                        </a:rPr>
                        <a:t>Aa2/AA</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effectLst/>
                          <a:latin typeface="Times"/>
                        </a:rPr>
                        <a:t>3.45%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effectLst/>
                          <a:latin typeface="Times"/>
                        </a:rPr>
                        <a:t>36.10%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effectLst/>
                          <a:latin typeface="Times"/>
                        </a:rPr>
                        <a:t>2.20%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effectLst/>
                          <a:latin typeface="Times"/>
                        </a:rPr>
                        <a:t>7.33%</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effectLst/>
                          <a:latin typeface="Times"/>
                        </a:rPr>
                        <a:t>$160,625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2211">
                <a:tc>
                  <a:txBody>
                    <a:bodyPr/>
                    <a:lstStyle/>
                    <a:p>
                      <a:pPr algn="ctr" fontAlgn="b"/>
                      <a:r>
                        <a:rPr lang="en-US" sz="1100" b="0" i="0" u="none" strike="noStrike">
                          <a:effectLst/>
                          <a:latin typeface="Times"/>
                        </a:rPr>
                        <a:t>40%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effectLst/>
                          <a:latin typeface="Times"/>
                        </a:rPr>
                        <a:t>1.3175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effectLst/>
                          <a:latin typeface="Times"/>
                        </a:rPr>
                        <a:t>10.34%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effectLst/>
                          <a:latin typeface="Times"/>
                        </a:rPr>
                        <a:t>A2/A</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effectLst/>
                          <a:latin typeface="Times"/>
                        </a:rPr>
                        <a:t>3.75%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effectLst/>
                          <a:latin typeface="Times"/>
                        </a:rPr>
                        <a:t>36.10%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effectLst/>
                          <a:latin typeface="Times"/>
                        </a:rPr>
                        <a:t>2.40%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effectLst/>
                          <a:latin typeface="Times"/>
                        </a:rPr>
                        <a:t>7.16%</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effectLst/>
                          <a:latin typeface="Times"/>
                        </a:rPr>
                        <a:t>$172,933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2211">
                <a:tc>
                  <a:txBody>
                    <a:bodyPr/>
                    <a:lstStyle/>
                    <a:p>
                      <a:pPr algn="ctr" fontAlgn="b"/>
                      <a:r>
                        <a:rPr lang="en-US" sz="1100" b="0" i="0" u="none" strike="noStrike">
                          <a:effectLst/>
                          <a:latin typeface="Times"/>
                        </a:rPr>
                        <a:t>50%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effectLst/>
                          <a:latin typeface="Times"/>
                        </a:rPr>
                        <a:t>1.5573</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effectLst/>
                          <a:latin typeface="Times"/>
                        </a:rPr>
                        <a:t>11.72%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effectLst/>
                          <a:latin typeface="Times"/>
                        </a:rPr>
                        <a:t>C2/C</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effectLst/>
                          <a:latin typeface="Times"/>
                        </a:rPr>
                        <a:t>11.50%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effectLst/>
                          <a:latin typeface="Times"/>
                        </a:rPr>
                        <a:t>31.44%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effectLst/>
                          <a:latin typeface="Times"/>
                        </a:rPr>
                        <a:t>7.88%</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effectLst/>
                          <a:latin typeface="Times"/>
                        </a:rPr>
                        <a:t>9.80%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effectLst/>
                          <a:latin typeface="Times"/>
                        </a:rPr>
                        <a:t>$35,782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2211">
                <a:tc>
                  <a:txBody>
                    <a:bodyPr/>
                    <a:lstStyle/>
                    <a:p>
                      <a:pPr algn="ctr" fontAlgn="b"/>
                      <a:r>
                        <a:rPr lang="en-US" sz="1100" b="0" i="0" u="none" strike="noStrike">
                          <a:effectLst/>
                          <a:latin typeface="Times"/>
                        </a:rPr>
                        <a:t>60%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effectLst/>
                          <a:latin typeface="Times"/>
                        </a:rPr>
                        <a:t>1.9946</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effectLst/>
                          <a:latin typeface="Times"/>
                        </a:rPr>
                        <a:t>14.24%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dirty="0" err="1">
                          <a:effectLst/>
                          <a:latin typeface="Times"/>
                        </a:rPr>
                        <a:t>Caa</a:t>
                      </a:r>
                      <a:r>
                        <a:rPr lang="en-US" sz="1100" b="0" i="0" u="none" strike="noStrike" dirty="0">
                          <a:effectLst/>
                          <a:latin typeface="Times"/>
                        </a:rPr>
                        <a:t>/CCC</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dirty="0">
                          <a:effectLst/>
                          <a:latin typeface="Times"/>
                        </a:rPr>
                        <a:t>13.25%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effectLst/>
                          <a:latin typeface="Times"/>
                        </a:rPr>
                        <a:t>22.74%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effectLst/>
                          <a:latin typeface="Times"/>
                        </a:rPr>
                        <a:t>10.24%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effectLst/>
                          <a:latin typeface="Times"/>
                        </a:rPr>
                        <a:t>11.84%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effectLst/>
                          <a:latin typeface="Times"/>
                        </a:rPr>
                        <a:t>$25,219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2211">
                <a:tc>
                  <a:txBody>
                    <a:bodyPr/>
                    <a:lstStyle/>
                    <a:p>
                      <a:pPr algn="ctr" fontAlgn="b"/>
                      <a:r>
                        <a:rPr lang="en-US" sz="1100" b="0" i="0" u="none" strike="noStrike">
                          <a:effectLst/>
                          <a:latin typeface="Times"/>
                        </a:rPr>
                        <a:t>70%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effectLst/>
                          <a:latin typeface="Times"/>
                        </a:rPr>
                        <a:t>2.6594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effectLst/>
                          <a:latin typeface="Times"/>
                        </a:rPr>
                        <a:t>18.07%</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effectLst/>
                          <a:latin typeface="Times"/>
                        </a:rPr>
                        <a:t>Caa/CCC</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dirty="0">
                          <a:effectLst/>
                          <a:latin typeface="Times"/>
                        </a:rPr>
                        <a:t>13.25%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dirty="0">
                          <a:effectLst/>
                          <a:latin typeface="Times"/>
                        </a:rPr>
                        <a:t>19.49%</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effectLst/>
                          <a:latin typeface="Times"/>
                        </a:rPr>
                        <a:t>10.67%</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effectLst/>
                          <a:latin typeface="Times"/>
                        </a:rPr>
                        <a:t>12.89%</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effectLst/>
                          <a:latin typeface="Times"/>
                        </a:rPr>
                        <a:t>$21,886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2211">
                <a:tc>
                  <a:txBody>
                    <a:bodyPr/>
                    <a:lstStyle/>
                    <a:p>
                      <a:pPr algn="ctr" fontAlgn="b"/>
                      <a:r>
                        <a:rPr lang="en-US" sz="1100" b="0" i="0" u="none" strike="noStrike">
                          <a:effectLst/>
                          <a:latin typeface="Times"/>
                        </a:rPr>
                        <a:t>80%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effectLst/>
                          <a:latin typeface="Times"/>
                        </a:rPr>
                        <a:t>3.9892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effectLst/>
                          <a:latin typeface="Times"/>
                        </a:rPr>
                        <a:t>25.73%</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effectLst/>
                          <a:latin typeface="Times"/>
                        </a:rPr>
                        <a:t>Caa/CCC</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effectLst/>
                          <a:latin typeface="Times"/>
                        </a:rPr>
                        <a:t>13.25%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effectLst/>
                          <a:latin typeface="Times"/>
                        </a:rPr>
                        <a:t>17.05%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effectLst/>
                          <a:latin typeface="Times"/>
                        </a:rPr>
                        <a:t>10.99%</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effectLst/>
                          <a:latin typeface="Times"/>
                        </a:rPr>
                        <a:t>13.94%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effectLst/>
                          <a:latin typeface="Times"/>
                        </a:rPr>
                        <a:t>$19,331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2211">
                <a:tc>
                  <a:txBody>
                    <a:bodyPr/>
                    <a:lstStyle/>
                    <a:p>
                      <a:pPr algn="ctr" fontAlgn="b"/>
                      <a:r>
                        <a:rPr lang="en-US" sz="1100" b="0" i="0" u="none" strike="noStrike">
                          <a:effectLst/>
                          <a:latin typeface="Times"/>
                        </a:rPr>
                        <a:t>90%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effectLst/>
                          <a:latin typeface="Times"/>
                        </a:rPr>
                        <a:t>7.9783</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effectLst/>
                          <a:latin typeface="Times"/>
                        </a:rPr>
                        <a:t>48.72%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effectLst/>
                          <a:latin typeface="Times"/>
                        </a:rPr>
                        <a:t>Caa/CCC</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effectLst/>
                          <a:latin typeface="Times"/>
                        </a:rPr>
                        <a:t>13.25%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effectLst/>
                          <a:latin typeface="Times"/>
                        </a:rPr>
                        <a:t>15.16%</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effectLst/>
                          <a:latin typeface="Times"/>
                        </a:rPr>
                        <a:t>11.24%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dirty="0">
                          <a:effectLst/>
                          <a:latin typeface="Times"/>
                        </a:rPr>
                        <a:t>14.99%</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dirty="0">
                          <a:effectLst/>
                          <a:latin typeface="Times"/>
                        </a:rPr>
                        <a:t>$17,311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Rectangle 2"/>
          <p:cNvSpPr>
            <a:spLocks noGrp="1" noChangeArrowheads="1"/>
          </p:cNvSpPr>
          <p:nvPr>
            <p:ph type="title"/>
          </p:nvPr>
        </p:nvSpPr>
        <p:spPr>
          <a:xfrm>
            <a:off x="612775" y="171450"/>
            <a:ext cx="8153400" cy="742950"/>
          </a:xfrm>
        </p:spPr>
        <p:txBody>
          <a:bodyPr>
            <a:normAutofit fontScale="90000"/>
          </a:bodyPr>
          <a:lstStyle/>
          <a:p>
            <a:pPr eaLnBrk="1" hangingPunct="1"/>
            <a:r>
              <a:rPr lang="en-US" altLang="x-none" sz="3200">
                <a:ea typeface="ＭＳ Ｐゴシック" charset="-128"/>
              </a:rPr>
              <a:t>Extension to a family group company: Tata Motor</a:t>
            </a:r>
            <a:r>
              <a:rPr lang="ja-JP" altLang="en-US" sz="3200">
                <a:ea typeface="ＭＳ Ｐゴシック" charset="-128"/>
              </a:rPr>
              <a:t>’</a:t>
            </a:r>
            <a:r>
              <a:rPr lang="en-US" altLang="ja-JP" sz="3200">
                <a:ea typeface="ＭＳ Ｐゴシック" charset="-128"/>
              </a:rPr>
              <a:t>s Optimal Capital Structure</a:t>
            </a:r>
            <a:endParaRPr lang="en-US" altLang="x-none" sz="3200">
              <a:ea typeface="ＭＳ Ｐゴシック" charset="-128"/>
            </a:endParaRPr>
          </a:p>
        </p:txBody>
      </p:sp>
      <p:sp>
        <p:nvSpPr>
          <p:cNvPr id="25602" name="TextBox 8"/>
          <p:cNvSpPr txBox="1">
            <a:spLocks noChangeArrowheads="1"/>
          </p:cNvSpPr>
          <p:nvPr/>
        </p:nvSpPr>
        <p:spPr bwMode="auto">
          <a:xfrm>
            <a:off x="609600" y="3600450"/>
            <a:ext cx="8189913"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x-none" sz="1800"/>
              <a:t>Tata Motors looks like it is over levered (29% actual versus 20% optimal), perhaps because it is drawing on the debt capacity of other companies in the Tata Group.</a:t>
            </a:r>
          </a:p>
        </p:txBody>
      </p:sp>
      <p:graphicFrame>
        <p:nvGraphicFramePr>
          <p:cNvPr id="25603" name="Content Placeholder 10"/>
          <p:cNvGraphicFramePr>
            <a:graphicFrameLocks noGrp="1" noChangeAspect="1"/>
          </p:cNvGraphicFramePr>
          <p:nvPr>
            <p:ph sz="quarter" idx="1"/>
          </p:nvPr>
        </p:nvGraphicFramePr>
        <p:xfrm>
          <a:off x="762000" y="1314450"/>
          <a:ext cx="7937500" cy="2286000"/>
        </p:xfrm>
        <a:graphic>
          <a:graphicData uri="http://schemas.openxmlformats.org/presentationml/2006/ole">
            <mc:AlternateContent xmlns:mc="http://schemas.openxmlformats.org/markup-compatibility/2006">
              <mc:Choice xmlns:v="urn:schemas-microsoft-com:vml" Requires="v">
                <p:oleObj spid="_x0000_s25607" name="Document" r:id="rId5" imgW="6184672" imgH="2374813" progId="Word.Document.12">
                  <p:embed/>
                </p:oleObj>
              </mc:Choice>
              <mc:Fallback>
                <p:oleObj name="Document" r:id="rId5" imgW="6184672" imgH="2374813" progId="Word.Document.12">
                  <p:embed/>
                  <p:pic>
                    <p:nvPicPr>
                      <p:cNvPr id="0" name="Content Placeholder 10"/>
                      <p:cNvPicPr>
                        <a:picLocks noGrp="1"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62000" y="1314450"/>
                        <a:ext cx="7937500"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2" name="Slide Number Placeholder 1"/>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50453B01-EC49-E64B-A050-7A1B07C2CC99}" type="slidenum">
              <a:rPr lang="en-US" altLang="x-none" sz="700">
                <a:solidFill>
                  <a:srgbClr val="FFFFFF"/>
                </a:solidFill>
              </a:rPr>
              <a:pPr>
                <a:lnSpc>
                  <a:spcPct val="80000"/>
                </a:lnSpc>
              </a:pPr>
              <a:t>6</a:t>
            </a:fld>
            <a:endParaRPr lang="en-US" altLang="x-none" sz="700">
              <a:solidFill>
                <a:srgbClr val="FFFFFF"/>
              </a:solidFill>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Rectangle 2"/>
          <p:cNvSpPr>
            <a:spLocks noGrp="1" noChangeArrowheads="1"/>
          </p:cNvSpPr>
          <p:nvPr>
            <p:ph type="title"/>
          </p:nvPr>
        </p:nvSpPr>
        <p:spPr>
          <a:xfrm>
            <a:off x="612775" y="171450"/>
            <a:ext cx="8153400" cy="742950"/>
          </a:xfrm>
        </p:spPr>
        <p:txBody>
          <a:bodyPr>
            <a:normAutofit fontScale="90000"/>
          </a:bodyPr>
          <a:lstStyle/>
          <a:p>
            <a:pPr eaLnBrk="1" hangingPunct="1"/>
            <a:r>
              <a:rPr lang="en-US" altLang="x-none" sz="3200">
                <a:ea typeface="ＭＳ Ｐゴシック" charset="-128"/>
              </a:rPr>
              <a:t>Extension to a firm with volatile earnings:</a:t>
            </a:r>
            <a:br>
              <a:rPr lang="en-US" altLang="x-none" sz="3200">
                <a:ea typeface="ＭＳ Ｐゴシック" charset="-128"/>
              </a:rPr>
            </a:br>
            <a:r>
              <a:rPr lang="en-US" altLang="x-none" sz="3200">
                <a:ea typeface="ＭＳ Ｐゴシック" charset="-128"/>
              </a:rPr>
              <a:t>Vale</a:t>
            </a:r>
            <a:r>
              <a:rPr lang="ja-JP" altLang="en-US" sz="3200">
                <a:ea typeface="ＭＳ Ｐゴシック" charset="-128"/>
              </a:rPr>
              <a:t>’</a:t>
            </a:r>
            <a:r>
              <a:rPr lang="en-US" altLang="ja-JP" sz="3200">
                <a:ea typeface="ＭＳ Ｐゴシック" charset="-128"/>
              </a:rPr>
              <a:t>s Optimal Debt Ratio</a:t>
            </a:r>
            <a:endParaRPr lang="en-US" altLang="x-none" sz="3200">
              <a:ea typeface="ＭＳ Ｐゴシック" charset="-128"/>
            </a:endParaRPr>
          </a:p>
        </p:txBody>
      </p:sp>
      <p:graphicFrame>
        <p:nvGraphicFramePr>
          <p:cNvPr id="27650" name="Content Placeholder 7"/>
          <p:cNvGraphicFramePr>
            <a:graphicFrameLocks noGrp="1" noChangeAspect="1"/>
          </p:cNvGraphicFramePr>
          <p:nvPr>
            <p:ph sz="quarter" idx="1"/>
          </p:nvPr>
        </p:nvGraphicFramePr>
        <p:xfrm>
          <a:off x="685800" y="1314450"/>
          <a:ext cx="8181975" cy="2286000"/>
        </p:xfrm>
        <a:graphic>
          <a:graphicData uri="http://schemas.openxmlformats.org/presentationml/2006/ole">
            <mc:AlternateContent xmlns:mc="http://schemas.openxmlformats.org/markup-compatibility/2006">
              <mc:Choice xmlns:v="urn:schemas-microsoft-com:vml" Requires="v">
                <p:oleObj spid="_x0000_s27657" name="Document" r:id="rId5" imgW="6476762" imgH="2412911" progId="Word.Document.12">
                  <p:embed/>
                </p:oleObj>
              </mc:Choice>
              <mc:Fallback>
                <p:oleObj name="Document" r:id="rId5" imgW="6476762" imgH="2412911" progId="Word.Document.12">
                  <p:embed/>
                  <p:pic>
                    <p:nvPicPr>
                      <p:cNvPr id="0" name="Content Placeholder 7"/>
                      <p:cNvPicPr>
                        <a:picLocks noGrp="1"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85800" y="1314450"/>
                        <a:ext cx="8181975"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7651" name="Object 3"/>
          <p:cNvGraphicFramePr>
            <a:graphicFrameLocks noChangeAspect="1"/>
          </p:cNvGraphicFramePr>
          <p:nvPr/>
        </p:nvGraphicFramePr>
        <p:xfrm>
          <a:off x="533400" y="3486150"/>
          <a:ext cx="5626100" cy="914400"/>
        </p:xfrm>
        <a:graphic>
          <a:graphicData uri="http://schemas.openxmlformats.org/presentationml/2006/ole">
            <mc:AlternateContent xmlns:mc="http://schemas.openxmlformats.org/markup-compatibility/2006">
              <mc:Choice xmlns:v="urn:schemas-microsoft-com:vml" Requires="v">
                <p:oleObj spid="_x0000_s27658" name="Document" r:id="rId8" imgW="5625893" imgH="1219155" progId="Word.Document.12">
                  <p:embed/>
                </p:oleObj>
              </mc:Choice>
              <mc:Fallback>
                <p:oleObj name="Document" r:id="rId8" imgW="5625893" imgH="1219155" progId="Word.Document.12">
                  <p:embed/>
                  <p:pic>
                    <p:nvPicPr>
                      <p:cNvPr id="0" name="Object 3"/>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533400" y="3486150"/>
                        <a:ext cx="56261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27652" name="TextBox 4"/>
          <p:cNvSpPr txBox="1">
            <a:spLocks noChangeArrowheads="1"/>
          </p:cNvSpPr>
          <p:nvPr/>
        </p:nvSpPr>
        <p:spPr bwMode="auto">
          <a:xfrm>
            <a:off x="6553200" y="3486150"/>
            <a:ext cx="2209800" cy="1323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x-none" sz="1600"/>
              <a:t>Replacing Vale</a:t>
            </a:r>
            <a:r>
              <a:rPr lang="en-US" altLang="en-US" sz="1600"/>
              <a:t>’</a:t>
            </a:r>
            <a:r>
              <a:rPr lang="en-US" altLang="x-none" sz="1600"/>
              <a:t>s current operating income with the average over the last three years pushes up the optimal to 50%.</a:t>
            </a:r>
          </a:p>
        </p:txBody>
      </p:sp>
      <p:sp>
        <p:nvSpPr>
          <p:cNvPr id="2" name="Slide Number Placeholder 1"/>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8CA710A1-97CA-7443-8F92-9697024E0AA0}" type="slidenum">
              <a:rPr lang="en-US" altLang="x-none" sz="700">
                <a:solidFill>
                  <a:srgbClr val="FFFFFF"/>
                </a:solidFill>
              </a:rPr>
              <a:pPr>
                <a:lnSpc>
                  <a:spcPct val="80000"/>
                </a:lnSpc>
              </a:pPr>
              <a:t>7</a:t>
            </a:fld>
            <a:endParaRPr lang="en-US" altLang="x-none" sz="700">
              <a:solidFill>
                <a:srgbClr val="FFFFFF"/>
              </a:solidFill>
            </a:endParaRPr>
          </a:p>
        </p:txBody>
      </p:sp>
    </p:spTree>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Title 1"/>
          <p:cNvSpPr>
            <a:spLocks noGrp="1"/>
          </p:cNvSpPr>
          <p:nvPr>
            <p:ph type="title"/>
          </p:nvPr>
        </p:nvSpPr>
        <p:spPr>
          <a:xfrm>
            <a:off x="612775" y="171450"/>
            <a:ext cx="8153400" cy="742950"/>
          </a:xfrm>
        </p:spPr>
        <p:txBody>
          <a:bodyPr>
            <a:normAutofit fontScale="90000"/>
          </a:bodyPr>
          <a:lstStyle/>
          <a:p>
            <a:pPr>
              <a:defRPr/>
            </a:pPr>
            <a:r>
              <a:rPr lang="en-US" dirty="0"/>
              <a:t>Optimal Debt Ratio for a young, growth firm: </a:t>
            </a:r>
            <a:r>
              <a:rPr lang="en-US" dirty="0" err="1"/>
              <a:t>Baidu</a:t>
            </a:r>
            <a:endParaRPr lang="en-US" dirty="0"/>
          </a:p>
        </p:txBody>
      </p:sp>
      <p:graphicFrame>
        <p:nvGraphicFramePr>
          <p:cNvPr id="29698" name="Content Placeholder 5"/>
          <p:cNvGraphicFramePr>
            <a:graphicFrameLocks noGrp="1" noChangeAspect="1"/>
          </p:cNvGraphicFramePr>
          <p:nvPr>
            <p:ph sz="quarter" idx="1"/>
          </p:nvPr>
        </p:nvGraphicFramePr>
        <p:xfrm>
          <a:off x="914400" y="1257300"/>
          <a:ext cx="7620000" cy="2554288"/>
        </p:xfrm>
        <a:graphic>
          <a:graphicData uri="http://schemas.openxmlformats.org/presentationml/2006/ole">
            <mc:AlternateContent xmlns:mc="http://schemas.openxmlformats.org/markup-compatibility/2006">
              <mc:Choice xmlns:v="urn:schemas-microsoft-com:vml" Requires="v">
                <p:oleObj spid="_x0000_s29703" name="Document" r:id="rId5" imgW="5625893" imgH="2514507" progId="Word.Document.12">
                  <p:embed/>
                </p:oleObj>
              </mc:Choice>
              <mc:Fallback>
                <p:oleObj name="Document" r:id="rId5" imgW="5625893" imgH="2514507" progId="Word.Document.12">
                  <p:embed/>
                  <p:pic>
                    <p:nvPicPr>
                      <p:cNvPr id="0" name="Content Placeholder 5"/>
                      <p:cNvPicPr>
                        <a:picLocks noGrp="1"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914400" y="1257300"/>
                        <a:ext cx="7620000" cy="2554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29699" name="TextBox 6"/>
          <p:cNvSpPr txBox="1">
            <a:spLocks noChangeArrowheads="1"/>
          </p:cNvSpPr>
          <p:nvPr/>
        </p:nvSpPr>
        <p:spPr bwMode="auto">
          <a:xfrm>
            <a:off x="457200" y="3543300"/>
            <a:ext cx="83058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x-none" sz="1600"/>
              <a:t>The optimal debt ratio for Baidu is between 0 and 10%, close to its current debt ratio of 5.23%, and much lower than the optimal debt ratios computed for Disney, Vale and Tata Motors. </a:t>
            </a:r>
          </a:p>
        </p:txBody>
      </p:sp>
      <p:sp>
        <p:nvSpPr>
          <p:cNvPr id="2" name="Slide Number Placeholder 1"/>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E17C4ADC-3BE0-C84D-BFE5-D5AACF870866}" type="slidenum">
              <a:rPr lang="en-US" altLang="x-none" sz="700">
                <a:solidFill>
                  <a:srgbClr val="FFFFFF"/>
                </a:solidFill>
              </a:rPr>
              <a:pPr>
                <a:lnSpc>
                  <a:spcPct val="80000"/>
                </a:lnSpc>
              </a:pPr>
              <a:t>8</a:t>
            </a:fld>
            <a:endParaRPr lang="en-US" altLang="x-none" sz="700">
              <a:solidFill>
                <a:srgbClr val="FFFFFF"/>
              </a:solidFill>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Rectangle 2"/>
          <p:cNvSpPr>
            <a:spLocks noGrp="1" noChangeArrowheads="1"/>
          </p:cNvSpPr>
          <p:nvPr>
            <p:ph type="title"/>
          </p:nvPr>
        </p:nvSpPr>
        <p:spPr>
          <a:xfrm>
            <a:off x="612775" y="171450"/>
            <a:ext cx="8153400" cy="742950"/>
          </a:xfrm>
        </p:spPr>
        <p:txBody>
          <a:bodyPr>
            <a:normAutofit fontScale="90000"/>
          </a:bodyPr>
          <a:lstStyle/>
          <a:p>
            <a:pPr eaLnBrk="1" hangingPunct="1">
              <a:defRPr/>
            </a:pPr>
            <a:r>
              <a:rPr lang="en-US" dirty="0"/>
              <a:t>Extension to a private business</a:t>
            </a:r>
            <a:br>
              <a:rPr lang="en-US" dirty="0"/>
            </a:br>
            <a:r>
              <a:rPr lang="en-US" dirty="0"/>
              <a:t>Optimal Debt Ratio for </a:t>
            </a:r>
            <a:r>
              <a:rPr lang="en-US" dirty="0" err="1"/>
              <a:t>Bookscape</a:t>
            </a:r>
            <a:endParaRPr lang="en-US" dirty="0"/>
          </a:p>
        </p:txBody>
      </p:sp>
      <p:sp>
        <p:nvSpPr>
          <p:cNvPr id="31746" name="TextBox 3"/>
          <p:cNvSpPr txBox="1">
            <a:spLocks noChangeArrowheads="1"/>
          </p:cNvSpPr>
          <p:nvPr/>
        </p:nvSpPr>
        <p:spPr bwMode="auto">
          <a:xfrm>
            <a:off x="762000" y="4229100"/>
            <a:ext cx="1841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x-none" altLang="x-none"/>
          </a:p>
        </p:txBody>
      </p:sp>
      <p:graphicFrame>
        <p:nvGraphicFramePr>
          <p:cNvPr id="31747" name="Content Placeholder 8"/>
          <p:cNvGraphicFramePr>
            <a:graphicFrameLocks noGrp="1" noChangeAspect="1"/>
          </p:cNvGraphicFramePr>
          <p:nvPr>
            <p:ph sz="quarter" idx="1"/>
            <p:extLst>
              <p:ext uri="{D42A27DB-BD31-4B8C-83A1-F6EECF244321}">
                <p14:modId xmlns:p14="http://schemas.microsoft.com/office/powerpoint/2010/main" val="696595750"/>
              </p:ext>
            </p:extLst>
          </p:nvPr>
        </p:nvGraphicFramePr>
        <p:xfrm>
          <a:off x="409575" y="2215093"/>
          <a:ext cx="8382000" cy="2479675"/>
        </p:xfrm>
        <a:graphic>
          <a:graphicData uri="http://schemas.openxmlformats.org/presentationml/2006/ole">
            <mc:AlternateContent xmlns:mc="http://schemas.openxmlformats.org/markup-compatibility/2006">
              <mc:Choice xmlns:v="urn:schemas-microsoft-com:vml" Requires="v">
                <p:oleObj spid="_x0000_s31753" name="Document" r:id="rId5" imgW="6019578" imgH="2374813" progId="Word.Document.12">
                  <p:embed/>
                </p:oleObj>
              </mc:Choice>
              <mc:Fallback>
                <p:oleObj name="Document" r:id="rId5" imgW="6019578" imgH="2374813" progId="Word.Document.12">
                  <p:embed/>
                  <p:pic>
                    <p:nvPicPr>
                      <p:cNvPr id="0" name="Content Placeholder 8"/>
                      <p:cNvPicPr>
                        <a:picLocks noGrp="1"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09575" y="2215093"/>
                        <a:ext cx="8382000" cy="2479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31748" name="TextBox 3"/>
          <p:cNvSpPr txBox="1">
            <a:spLocks noChangeArrowheads="1"/>
          </p:cNvSpPr>
          <p:nvPr/>
        </p:nvSpPr>
        <p:spPr bwMode="auto">
          <a:xfrm>
            <a:off x="912283" y="4300670"/>
            <a:ext cx="72390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x-none" sz="1600"/>
              <a:t>The firm value is maximized (and the cost of capital is minimized) at a debt ratio of 30%. At its existing debt ratio of 27.81%, Bookscape is at its optimal. </a:t>
            </a:r>
          </a:p>
        </p:txBody>
      </p:sp>
      <p:sp>
        <p:nvSpPr>
          <p:cNvPr id="31749" name="TextBox 4"/>
          <p:cNvSpPr txBox="1">
            <a:spLocks noChangeArrowheads="1"/>
          </p:cNvSpPr>
          <p:nvPr/>
        </p:nvSpPr>
        <p:spPr bwMode="auto">
          <a:xfrm>
            <a:off x="762000" y="1143000"/>
            <a:ext cx="8077200" cy="1077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x-none" sz="1600" dirty="0"/>
              <a:t>Debt value of leases = $12.136 million (only debt)</a:t>
            </a:r>
          </a:p>
          <a:p>
            <a:r>
              <a:rPr lang="en-US" altLang="x-none" sz="1600" dirty="0"/>
              <a:t>Estimated market value of equity = Net Income * Average PE for Publicly Traded Book Retailers = 1.575 * 20 = $31.5 million 	</a:t>
            </a:r>
          </a:p>
          <a:p>
            <a:r>
              <a:rPr lang="en-US" altLang="x-none" sz="1600" dirty="0"/>
              <a:t>Debt ratio = 12,136/(12,136+31,500) = 27.81% </a:t>
            </a:r>
          </a:p>
        </p:txBody>
      </p:sp>
      <p:sp>
        <p:nvSpPr>
          <p:cNvPr id="31750" name="Slide Number Placeholder 1"/>
          <p:cNvSpPr>
            <a:spLocks noGrp="1"/>
          </p:cNvSpPr>
          <p:nvPr>
            <p:ph type="sldNum" sz="quarter" idx="11"/>
          </p:nvPr>
        </p:nvSpPr>
        <p:spPr bwMode="auto">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DF7DB7D2-772D-7A46-A28F-E25EA42BF802}" type="slidenum">
              <a:rPr lang="en-US" altLang="x-none" sz="700">
                <a:solidFill>
                  <a:srgbClr val="FFFFFF"/>
                </a:solidFill>
              </a:rPr>
              <a:pPr>
                <a:lnSpc>
                  <a:spcPct val="80000"/>
                </a:lnSpc>
              </a:pPr>
              <a:t>9</a:t>
            </a:fld>
            <a:endParaRPr lang="en-US" altLang="x-none" sz="700">
              <a:solidFill>
                <a:srgbClr val="FFFFFF"/>
              </a:solidFill>
            </a:endParaRPr>
          </a:p>
        </p:txBody>
      </p:sp>
    </p:spTree>
  </p:cSld>
  <p:clrMapOvr>
    <a:masterClrMapping/>
  </p:clrMapOv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Title 1"/>
          <p:cNvSpPr>
            <a:spLocks noGrp="1"/>
          </p:cNvSpPr>
          <p:nvPr>
            <p:ph type="title"/>
          </p:nvPr>
        </p:nvSpPr>
        <p:spPr>
          <a:xfrm>
            <a:off x="612775" y="171450"/>
            <a:ext cx="8153400" cy="742950"/>
          </a:xfrm>
        </p:spPr>
        <p:txBody>
          <a:bodyPr>
            <a:normAutofit fontScale="90000"/>
          </a:bodyPr>
          <a:lstStyle/>
          <a:p>
            <a:pPr eaLnBrk="1" hangingPunct="1">
              <a:defRPr/>
            </a:pPr>
            <a:r>
              <a:rPr lang="en-US" dirty="0"/>
              <a:t>Capital Structure for a bank:</a:t>
            </a:r>
            <a:br>
              <a:rPr lang="en-US" dirty="0"/>
            </a:br>
            <a:r>
              <a:rPr lang="en-US" dirty="0"/>
              <a:t>An Alternative Approach</a:t>
            </a:r>
          </a:p>
        </p:txBody>
      </p:sp>
      <p:sp>
        <p:nvSpPr>
          <p:cNvPr id="382978" name="Content Placeholder 2"/>
          <p:cNvSpPr>
            <a:spLocks noGrp="1"/>
          </p:cNvSpPr>
          <p:nvPr>
            <p:ph sz="quarter" idx="1"/>
          </p:nvPr>
        </p:nvSpPr>
        <p:spPr>
          <a:xfrm>
            <a:off x="612775" y="1200150"/>
            <a:ext cx="8153400" cy="3371850"/>
          </a:xfrm>
        </p:spPr>
        <p:txBody>
          <a:bodyPr>
            <a:normAutofit/>
          </a:bodyPr>
          <a:lstStyle/>
          <a:p>
            <a:pPr eaLnBrk="1" hangingPunct="1">
              <a:lnSpc>
                <a:spcPct val="80000"/>
              </a:lnSpc>
            </a:pPr>
            <a:r>
              <a:rPr lang="en-US" altLang="x-none" sz="1400" dirty="0">
                <a:ea typeface="ＭＳ Ｐゴシック" charset="-128"/>
              </a:rPr>
              <a:t>Consider a bank with $ 100 million in loans outstanding and a book value of equity of $ 6 million. Furthermore, assume that the regulatory requirement is that equity capital be maintained at 5% of loans outstanding. Finally, assume that this bank wants to increase its loan base by $ 50 million to $ 150 million and to augment its equity capital ratio to 7% of loans outstanding. </a:t>
            </a:r>
          </a:p>
          <a:p>
            <a:pPr marL="366713" lvl="1" indent="0" eaLnBrk="1" hangingPunct="1">
              <a:lnSpc>
                <a:spcPct val="80000"/>
              </a:lnSpc>
              <a:buFont typeface="Wingdings 2" charset="2"/>
              <a:buNone/>
            </a:pPr>
            <a:r>
              <a:rPr lang="en-US" altLang="x-none" sz="1400" dirty="0">
                <a:ea typeface="ＭＳ Ｐゴシック" charset="-128"/>
              </a:rPr>
              <a:t>Loans outstanding after Expansion		= $ 150 million</a:t>
            </a:r>
          </a:p>
          <a:p>
            <a:pPr marL="366713" lvl="1" indent="0" eaLnBrk="1" hangingPunct="1">
              <a:lnSpc>
                <a:spcPct val="80000"/>
              </a:lnSpc>
              <a:buFont typeface="Wingdings 2" charset="2"/>
              <a:buNone/>
            </a:pPr>
            <a:r>
              <a:rPr lang="en-US" altLang="x-none" sz="1400" dirty="0">
                <a:ea typeface="ＭＳ Ｐゴシック" charset="-128"/>
              </a:rPr>
              <a:t>Equity after expansion	</a:t>
            </a:r>
            <a:r>
              <a:rPr lang="en-US" altLang="x-none" sz="1400" dirty="0" smtClean="0">
                <a:ea typeface="ＭＳ Ｐゴシック" charset="-128"/>
              </a:rPr>
              <a:t>= </a:t>
            </a:r>
            <a:r>
              <a:rPr lang="en-US" altLang="x-none" sz="1400" dirty="0">
                <a:ea typeface="ＭＳ Ｐゴシック" charset="-128"/>
              </a:rPr>
              <a:t>7% of $150	 =  $10.5 million</a:t>
            </a:r>
          </a:p>
          <a:p>
            <a:pPr marL="366713" lvl="1" indent="0" eaLnBrk="1" hangingPunct="1">
              <a:lnSpc>
                <a:spcPct val="80000"/>
              </a:lnSpc>
              <a:buFont typeface="Wingdings 2" charset="2"/>
              <a:buNone/>
            </a:pPr>
            <a:r>
              <a:rPr lang="en-US" altLang="x-none" sz="1400" dirty="0">
                <a:ea typeface="ＭＳ Ｐゴシック" charset="-128"/>
              </a:rPr>
              <a:t>Existing Equity 				= $  6.0 million</a:t>
            </a:r>
          </a:p>
          <a:p>
            <a:pPr marL="366713" lvl="1" indent="0" eaLnBrk="1" hangingPunct="1">
              <a:lnSpc>
                <a:spcPct val="80000"/>
              </a:lnSpc>
              <a:buFont typeface="Wingdings 2" charset="2"/>
              <a:buNone/>
            </a:pPr>
            <a:r>
              <a:rPr lang="en-US" altLang="x-none" sz="1400" dirty="0">
                <a:ea typeface="ＭＳ Ｐゴシック" charset="-128"/>
              </a:rPr>
              <a:t>New Equity needed 				= $ 4.5 million</a:t>
            </a:r>
          </a:p>
          <a:p>
            <a:pPr eaLnBrk="1" hangingPunct="1">
              <a:lnSpc>
                <a:spcPct val="80000"/>
              </a:lnSpc>
            </a:pPr>
            <a:r>
              <a:rPr lang="en-US" altLang="x-none" sz="1400" dirty="0">
                <a:ea typeface="ＭＳ Ｐゴシック" charset="-128"/>
              </a:rPr>
              <a:t>Your need for </a:t>
            </a:r>
            <a:r>
              <a:rPr lang="en-US" altLang="en-US" sz="1400" dirty="0">
                <a:ea typeface="ＭＳ Ｐゴシック" charset="-128"/>
              </a:rPr>
              <a:t>“</a:t>
            </a:r>
            <a:r>
              <a:rPr lang="en-US" altLang="x-none" sz="1400" dirty="0">
                <a:ea typeface="ＭＳ Ｐゴシック" charset="-128"/>
              </a:rPr>
              <a:t>external</a:t>
            </a:r>
            <a:r>
              <a:rPr lang="en-US" altLang="en-US" sz="1400" dirty="0">
                <a:ea typeface="ＭＳ Ｐゴシック" charset="-128"/>
              </a:rPr>
              <a:t>”</a:t>
            </a:r>
            <a:r>
              <a:rPr lang="en-US" altLang="x-none" sz="1400" dirty="0">
                <a:ea typeface="ＭＳ Ｐゴシック" charset="-128"/>
              </a:rPr>
              <a:t> equity as a bank/financial service company will depend upon</a:t>
            </a:r>
          </a:p>
          <a:p>
            <a:pPr marL="366713" lvl="1" indent="0" eaLnBrk="1" hangingPunct="1">
              <a:lnSpc>
                <a:spcPct val="80000"/>
              </a:lnSpc>
              <a:buFont typeface="Calibri" charset="0"/>
              <a:buAutoNum type="alphaLcPeriod"/>
            </a:pPr>
            <a:r>
              <a:rPr lang="en-US" altLang="x-none" sz="1400" dirty="0">
                <a:ea typeface="ＭＳ Ｐゴシック" charset="-128"/>
              </a:rPr>
              <a:t>Your growth rate: Higher growth -&gt; More external equity</a:t>
            </a:r>
          </a:p>
          <a:p>
            <a:pPr marL="366713" lvl="1" indent="0" eaLnBrk="1" hangingPunct="1">
              <a:lnSpc>
                <a:spcPct val="80000"/>
              </a:lnSpc>
              <a:buFont typeface="Calibri" charset="0"/>
              <a:buAutoNum type="alphaLcPeriod"/>
            </a:pPr>
            <a:r>
              <a:rPr lang="en-US" altLang="x-none" sz="1400" dirty="0">
                <a:ea typeface="ＭＳ Ｐゴシック" charset="-128"/>
              </a:rPr>
              <a:t>Existing capitalization vs Target capitalization: Under capitalized -&gt; More external equity</a:t>
            </a:r>
          </a:p>
          <a:p>
            <a:pPr marL="366713" lvl="1" indent="0" eaLnBrk="1" hangingPunct="1">
              <a:lnSpc>
                <a:spcPct val="80000"/>
              </a:lnSpc>
              <a:buFont typeface="Calibri" charset="0"/>
              <a:buAutoNum type="alphaLcPeriod"/>
            </a:pPr>
            <a:r>
              <a:rPr lang="en-US" altLang="x-none" sz="1400" dirty="0">
                <a:ea typeface="ＭＳ Ｐゴシック" charset="-128"/>
              </a:rPr>
              <a:t>Current earnings: Less earnings -&gt; More external equity</a:t>
            </a:r>
          </a:p>
          <a:p>
            <a:pPr marL="366713" lvl="1" indent="0" eaLnBrk="1" hangingPunct="1">
              <a:lnSpc>
                <a:spcPct val="80000"/>
              </a:lnSpc>
              <a:buFont typeface="Calibri" charset="0"/>
              <a:buAutoNum type="alphaLcPeriod"/>
            </a:pPr>
            <a:r>
              <a:rPr lang="en-US" altLang="x-none" sz="1400" dirty="0">
                <a:ea typeface="ＭＳ Ｐゴシック" charset="-128"/>
              </a:rPr>
              <a:t>Current dividends: More dividends -&gt; More external equity</a:t>
            </a:r>
          </a:p>
        </p:txBody>
      </p:sp>
      <p:sp>
        <p:nvSpPr>
          <p:cNvPr id="33795" name="Slide Number Placeholder 1"/>
          <p:cNvSpPr>
            <a:spLocks noGrp="1"/>
          </p:cNvSpPr>
          <p:nvPr>
            <p:ph type="sldNum" sz="quarter" idx="11"/>
          </p:nvPr>
        </p:nvSpPr>
        <p:spPr bwMode="auto">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56A33828-EC23-E541-AFC0-FDEDC6293B6A}" type="slidenum">
              <a:rPr lang="en-US" altLang="x-none" sz="700">
                <a:solidFill>
                  <a:srgbClr val="FFFFFF"/>
                </a:solidFill>
              </a:rPr>
              <a:pPr>
                <a:lnSpc>
                  <a:spcPct val="80000"/>
                </a:lnSpc>
              </a:pPr>
              <a:t>10</a:t>
            </a:fld>
            <a:endParaRPr lang="en-US" altLang="x-none" sz="700">
              <a:solidFill>
                <a:srgbClr val="FFFFFF"/>
              </a:solidFill>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Title 1"/>
          <p:cNvSpPr>
            <a:spLocks noGrp="1"/>
          </p:cNvSpPr>
          <p:nvPr>
            <p:ph type="title"/>
          </p:nvPr>
        </p:nvSpPr>
        <p:spPr>
          <a:xfrm>
            <a:off x="612775" y="171450"/>
            <a:ext cx="8153400" cy="742950"/>
          </a:xfrm>
        </p:spPr>
        <p:txBody>
          <a:bodyPr>
            <a:normAutofit fontScale="90000"/>
          </a:bodyPr>
          <a:lstStyle/>
          <a:p>
            <a:pPr eaLnBrk="1" hangingPunct="1">
              <a:defRPr/>
            </a:pPr>
            <a:r>
              <a:rPr lang="en-US" dirty="0"/>
              <a:t>Determinants of the Optimal Debt Ratio:</a:t>
            </a:r>
            <a:br>
              <a:rPr lang="en-US" dirty="0"/>
            </a:br>
            <a:r>
              <a:rPr lang="en-US" dirty="0"/>
              <a:t>1. The marginal tax rate</a:t>
            </a:r>
          </a:p>
        </p:txBody>
      </p:sp>
      <p:sp>
        <p:nvSpPr>
          <p:cNvPr id="35842" name="Content Placeholder 2"/>
          <p:cNvSpPr>
            <a:spLocks noGrp="1"/>
          </p:cNvSpPr>
          <p:nvPr>
            <p:ph sz="quarter" idx="1"/>
          </p:nvPr>
        </p:nvSpPr>
        <p:spPr>
          <a:xfrm>
            <a:off x="612775" y="1200150"/>
            <a:ext cx="8153400" cy="3371850"/>
          </a:xfrm>
        </p:spPr>
        <p:txBody>
          <a:bodyPr/>
          <a:lstStyle/>
          <a:p>
            <a:pPr eaLnBrk="1" hangingPunct="1"/>
            <a:r>
              <a:rPr lang="en-US" altLang="x-none">
                <a:ea typeface="ＭＳ Ｐゴシック" charset="-128"/>
              </a:rPr>
              <a:t>The primary benefit of debt is a tax benefit. The higher the marginal tax rate, the greater the benefit to borrowing:</a:t>
            </a:r>
          </a:p>
        </p:txBody>
      </p:sp>
      <p:graphicFrame>
        <p:nvGraphicFramePr>
          <p:cNvPr id="35843" name="Object 1"/>
          <p:cNvGraphicFramePr>
            <a:graphicFrameLocks noChangeAspect="1"/>
          </p:cNvGraphicFramePr>
          <p:nvPr>
            <p:extLst>
              <p:ext uri="{D42A27DB-BD31-4B8C-83A1-F6EECF244321}">
                <p14:modId xmlns:p14="http://schemas.microsoft.com/office/powerpoint/2010/main" val="254349718"/>
              </p:ext>
            </p:extLst>
          </p:nvPr>
        </p:nvGraphicFramePr>
        <p:xfrm>
          <a:off x="993775" y="2858558"/>
          <a:ext cx="7391400" cy="1614488"/>
        </p:xfrm>
        <a:graphic>
          <a:graphicData uri="http://schemas.openxmlformats.org/presentationml/2006/ole">
            <mc:AlternateContent xmlns:mc="http://schemas.openxmlformats.org/markup-compatibility/2006">
              <mc:Choice xmlns:v="urn:schemas-microsoft-com:vml" Requires="v">
                <p:oleObj spid="_x0000_s35847" name="Document" r:id="rId5" imgW="5625893" imgH="1638240" progId="Word.Document.12">
                  <p:embed/>
                </p:oleObj>
              </mc:Choice>
              <mc:Fallback>
                <p:oleObj name="Document" r:id="rId5" imgW="5625893" imgH="1638240" progId="Word.Document.12">
                  <p:embed/>
                  <p:pic>
                    <p:nvPicPr>
                      <p:cNvPr id="0" name="Object 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993775" y="2858558"/>
                        <a:ext cx="7391400" cy="1614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35844" name="Slide Number Placeholder 1"/>
          <p:cNvSpPr>
            <a:spLocks noGrp="1"/>
          </p:cNvSpPr>
          <p:nvPr>
            <p:ph type="sldNum" sz="quarter" idx="11"/>
          </p:nvPr>
        </p:nvSpPr>
        <p:spPr bwMode="auto">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38205CBB-20DF-6B47-B37D-C3CF9FDD4F55}" type="slidenum">
              <a:rPr lang="en-US" altLang="x-none" sz="700">
                <a:solidFill>
                  <a:srgbClr val="FFFFFF"/>
                </a:solidFill>
              </a:rPr>
              <a:pPr>
                <a:lnSpc>
                  <a:spcPct val="80000"/>
                </a:lnSpc>
              </a:pPr>
              <a:t>11</a:t>
            </a:fld>
            <a:endParaRPr lang="en-US" altLang="x-none" sz="700">
              <a:solidFill>
                <a:srgbClr val="FFFFFF"/>
              </a:solidFill>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Title 1"/>
          <p:cNvSpPr>
            <a:spLocks noGrp="1"/>
          </p:cNvSpPr>
          <p:nvPr>
            <p:ph type="title"/>
          </p:nvPr>
        </p:nvSpPr>
        <p:spPr>
          <a:xfrm>
            <a:off x="612775" y="171450"/>
            <a:ext cx="8153400" cy="742950"/>
          </a:xfrm>
        </p:spPr>
        <p:txBody>
          <a:bodyPr/>
          <a:lstStyle/>
          <a:p>
            <a:pPr eaLnBrk="1" hangingPunct="1"/>
            <a:r>
              <a:rPr lang="en-US" altLang="x-none">
                <a:ea typeface="ＭＳ Ｐゴシック" charset="-128"/>
              </a:rPr>
              <a:t>2. Pre-tax Cash flow Return</a:t>
            </a:r>
          </a:p>
        </p:txBody>
      </p:sp>
      <p:graphicFrame>
        <p:nvGraphicFramePr>
          <p:cNvPr id="37890" name="Content Placeholder 5"/>
          <p:cNvGraphicFramePr>
            <a:graphicFrameLocks noGrp="1" noChangeAspect="1"/>
          </p:cNvGraphicFramePr>
          <p:nvPr>
            <p:ph sz="quarter" idx="1"/>
          </p:nvPr>
        </p:nvGraphicFramePr>
        <p:xfrm>
          <a:off x="0" y="1428750"/>
          <a:ext cx="8636000" cy="1885950"/>
        </p:xfrm>
        <a:graphic>
          <a:graphicData uri="http://schemas.openxmlformats.org/presentationml/2006/ole">
            <mc:AlternateContent xmlns:mc="http://schemas.openxmlformats.org/markup-compatibility/2006">
              <mc:Choice xmlns:v="urn:schemas-microsoft-com:vml" Requires="v">
                <p:oleObj spid="_x0000_s37894" name="Document" r:id="rId5" imgW="5625893" imgH="1638240" progId="Word.Document.12">
                  <p:embed/>
                </p:oleObj>
              </mc:Choice>
              <mc:Fallback>
                <p:oleObj name="Document" r:id="rId5" imgW="5625893" imgH="1638240" progId="Word.Document.12">
                  <p:embed/>
                  <p:pic>
                    <p:nvPicPr>
                      <p:cNvPr id="0" name="Content Placeholder 5"/>
                      <p:cNvPicPr>
                        <a:picLocks noGrp="1"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0" y="1428750"/>
                        <a:ext cx="8636000" cy="1885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37891" name="Slide Number Placeholder 1"/>
          <p:cNvSpPr>
            <a:spLocks noGrp="1"/>
          </p:cNvSpPr>
          <p:nvPr>
            <p:ph type="sldNum" sz="quarter" idx="11"/>
          </p:nvPr>
        </p:nvSpPr>
        <p:spPr bwMode="auto">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44C146C9-B492-ED46-BF34-94A1ACE1858B}" type="slidenum">
              <a:rPr lang="en-US" altLang="x-none" sz="700">
                <a:solidFill>
                  <a:srgbClr val="FFFFFF"/>
                </a:solidFill>
              </a:rPr>
              <a:pPr>
                <a:lnSpc>
                  <a:spcPct val="80000"/>
                </a:lnSpc>
              </a:pPr>
              <a:t>12</a:t>
            </a:fld>
            <a:endParaRPr lang="en-US" altLang="x-none" sz="700">
              <a:solidFill>
                <a:srgbClr val="FFFFFF"/>
              </a:solidFill>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Title 1"/>
          <p:cNvSpPr>
            <a:spLocks noGrp="1"/>
          </p:cNvSpPr>
          <p:nvPr>
            <p:ph type="title"/>
          </p:nvPr>
        </p:nvSpPr>
        <p:spPr>
          <a:xfrm>
            <a:off x="612775" y="171450"/>
            <a:ext cx="8153400" cy="742950"/>
          </a:xfrm>
        </p:spPr>
        <p:txBody>
          <a:bodyPr/>
          <a:lstStyle/>
          <a:p>
            <a:pPr eaLnBrk="1" hangingPunct="1"/>
            <a:r>
              <a:rPr lang="en-US" altLang="x-none">
                <a:ea typeface="ＭＳ Ｐゴシック" charset="-128"/>
              </a:rPr>
              <a:t>3. Operating Risk</a:t>
            </a:r>
          </a:p>
        </p:txBody>
      </p:sp>
      <p:sp>
        <p:nvSpPr>
          <p:cNvPr id="389122" name="Content Placeholder 2"/>
          <p:cNvSpPr>
            <a:spLocks noGrp="1"/>
          </p:cNvSpPr>
          <p:nvPr>
            <p:ph sz="quarter" idx="1"/>
          </p:nvPr>
        </p:nvSpPr>
        <p:spPr>
          <a:xfrm>
            <a:off x="612775" y="1200150"/>
            <a:ext cx="8153400" cy="3371850"/>
          </a:xfrm>
        </p:spPr>
        <p:txBody>
          <a:bodyPr>
            <a:normAutofit fontScale="77500" lnSpcReduction="20000"/>
          </a:bodyPr>
          <a:lstStyle/>
          <a:p>
            <a:pPr eaLnBrk="1" hangingPunct="1">
              <a:buFont typeface="Wingdings" charset="0"/>
              <a:buChar char=""/>
              <a:defRPr/>
            </a:pPr>
            <a:r>
              <a:rPr lang="en-US" dirty="0" smtClean="0"/>
              <a:t>Firms that face more risk or uncertainty in their operations (and more variable operating income as a consequence) will have lower optimal debt ratios than firms that have more predictable operations.</a:t>
            </a:r>
          </a:p>
          <a:p>
            <a:pPr eaLnBrk="1" hangingPunct="1">
              <a:buFont typeface="Wingdings" charset="0"/>
              <a:buChar char=""/>
              <a:defRPr/>
            </a:pPr>
            <a:r>
              <a:rPr lang="en-US" dirty="0" smtClean="0"/>
              <a:t>Operating risk enters the cost of capital approach in two places:</a:t>
            </a:r>
          </a:p>
          <a:p>
            <a:pPr lvl="1" eaLnBrk="1" hangingPunct="1">
              <a:buFont typeface="Wingdings 2" charset="0"/>
              <a:buChar char=""/>
              <a:defRPr/>
            </a:pPr>
            <a:r>
              <a:rPr lang="en-US" dirty="0" smtClean="0"/>
              <a:t>Unlevered beta: Firms that face more operating risk will tend to have higher unlevered betas. As they borrow, debt will magnify this already large risk and push up costs of equity much more steeply.</a:t>
            </a:r>
          </a:p>
          <a:p>
            <a:pPr lvl="1" eaLnBrk="1" hangingPunct="1">
              <a:buFont typeface="Wingdings 2" charset="0"/>
              <a:buChar char=""/>
              <a:defRPr/>
            </a:pPr>
            <a:r>
              <a:rPr lang="en-US" dirty="0" smtClean="0"/>
              <a:t>Bond ratings: For any given level of operating income, firms that face more risk in operations will have lower ratings. The ratings are based upon normalized income.</a:t>
            </a:r>
            <a:endParaRPr lang="en-US" dirty="0"/>
          </a:p>
        </p:txBody>
      </p:sp>
      <p:sp>
        <p:nvSpPr>
          <p:cNvPr id="39939" name="Slide Number Placeholder 1"/>
          <p:cNvSpPr>
            <a:spLocks noGrp="1"/>
          </p:cNvSpPr>
          <p:nvPr>
            <p:ph type="sldNum" sz="quarter" idx="11"/>
          </p:nvPr>
        </p:nvSpPr>
        <p:spPr bwMode="auto">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8499826A-58DB-2C45-9CEF-3EB98325172B}" type="slidenum">
              <a:rPr lang="en-US" altLang="x-none" sz="700">
                <a:solidFill>
                  <a:srgbClr val="FFFFFF"/>
                </a:solidFill>
              </a:rPr>
              <a:pPr>
                <a:lnSpc>
                  <a:spcPct val="80000"/>
                </a:lnSpc>
              </a:pPr>
              <a:t>13</a:t>
            </a:fld>
            <a:endParaRPr lang="en-US" altLang="x-none" sz="700">
              <a:solidFill>
                <a:srgbClr val="FFFFFF"/>
              </a:solidFill>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Title 1"/>
          <p:cNvSpPr>
            <a:spLocks noGrp="1"/>
          </p:cNvSpPr>
          <p:nvPr>
            <p:ph type="title"/>
          </p:nvPr>
        </p:nvSpPr>
        <p:spPr>
          <a:xfrm>
            <a:off x="612775" y="171450"/>
            <a:ext cx="8153400" cy="742950"/>
          </a:xfrm>
        </p:spPr>
        <p:txBody>
          <a:bodyPr>
            <a:normAutofit fontScale="90000"/>
          </a:bodyPr>
          <a:lstStyle/>
          <a:p>
            <a:pPr eaLnBrk="1" hangingPunct="1">
              <a:defRPr/>
            </a:pPr>
            <a:r>
              <a:rPr lang="en-US" dirty="0"/>
              <a:t>4. The only macro determinant:</a:t>
            </a:r>
            <a:br>
              <a:rPr lang="en-US" dirty="0"/>
            </a:br>
            <a:r>
              <a:rPr lang="en-US" dirty="0"/>
              <a:t>Equity </a:t>
            </a:r>
            <a:r>
              <a:rPr lang="en-US" dirty="0" err="1"/>
              <a:t>vs</a:t>
            </a:r>
            <a:r>
              <a:rPr lang="en-US" dirty="0"/>
              <a:t> Debt Risk Premiums</a:t>
            </a:r>
          </a:p>
        </p:txBody>
      </p:sp>
      <p:graphicFrame>
        <p:nvGraphicFramePr>
          <p:cNvPr id="6" name="Content Placeholder 5"/>
          <p:cNvGraphicFramePr>
            <a:graphicFrameLocks noGrp="1"/>
          </p:cNvGraphicFramePr>
          <p:nvPr>
            <p:ph sz="quarter" idx="1"/>
          </p:nvPr>
        </p:nvGraphicFramePr>
        <p:xfrm>
          <a:off x="612775" y="1200150"/>
          <a:ext cx="8153400" cy="3371850"/>
        </p:xfrm>
        <a:graphic>
          <a:graphicData uri="http://schemas.openxmlformats.org/drawingml/2006/chart">
            <c:chart xmlns:c="http://schemas.openxmlformats.org/drawingml/2006/chart" xmlns:r="http://schemas.openxmlformats.org/officeDocument/2006/relationships" r:id="rId3"/>
          </a:graphicData>
        </a:graphic>
      </p:graphicFrame>
      <p:sp>
        <p:nvSpPr>
          <p:cNvPr id="41987" name="Slide Number Placeholder 1"/>
          <p:cNvSpPr>
            <a:spLocks noGrp="1"/>
          </p:cNvSpPr>
          <p:nvPr>
            <p:ph type="sldNum" sz="quarter" idx="11"/>
          </p:nvPr>
        </p:nvSpPr>
        <p:spPr bwMode="auto">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D14E70F4-D063-0643-A5BE-346E5BA848A5}" type="slidenum">
              <a:rPr lang="en-US" altLang="x-none" sz="700">
                <a:solidFill>
                  <a:srgbClr val="FFFFFF"/>
                </a:solidFill>
              </a:rPr>
              <a:pPr>
                <a:lnSpc>
                  <a:spcPct val="80000"/>
                </a:lnSpc>
              </a:pPr>
              <a:t>14</a:t>
            </a:fld>
            <a:endParaRPr lang="en-US" altLang="x-none" sz="700">
              <a:solidFill>
                <a:srgbClr val="FFFFFF"/>
              </a:solidFill>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Rectangle 2"/>
          <p:cNvSpPr>
            <a:spLocks noGrp="1" noChangeArrowheads="1"/>
          </p:cNvSpPr>
          <p:nvPr>
            <p:ph type="title"/>
          </p:nvPr>
        </p:nvSpPr>
        <p:spPr>
          <a:xfrm>
            <a:off x="612775" y="171450"/>
            <a:ext cx="8153400" cy="742950"/>
          </a:xfrm>
        </p:spPr>
        <p:txBody>
          <a:bodyPr>
            <a:normAutofit fontScale="90000"/>
          </a:bodyPr>
          <a:lstStyle/>
          <a:p>
            <a:pPr eaLnBrk="1" hangingPunct="1"/>
            <a:r>
              <a:rPr lang="en-US" altLang="x-none" dirty="0">
                <a:latin typeface="Wingdings" charset="2"/>
                <a:ea typeface="ＭＳ Ｐゴシック" charset="-128"/>
              </a:rPr>
              <a:t>6</a:t>
            </a:r>
            <a:r>
              <a:rPr lang="en-US" altLang="x-none" dirty="0">
                <a:ea typeface="ＭＳ Ｐゴシック" charset="-128"/>
              </a:rPr>
              <a:t>Application Test: Your firm</a:t>
            </a:r>
            <a:r>
              <a:rPr lang="ja-JP" altLang="en-US" dirty="0">
                <a:ea typeface="ＭＳ Ｐゴシック" charset="-128"/>
              </a:rPr>
              <a:t>’</a:t>
            </a:r>
            <a:r>
              <a:rPr lang="en-US" altLang="ja-JP" dirty="0">
                <a:ea typeface="ＭＳ Ｐゴシック" charset="-128"/>
              </a:rPr>
              <a:t>s optimal financing mix</a:t>
            </a:r>
            <a:endParaRPr lang="en-US" altLang="x-none" dirty="0">
              <a:ea typeface="ＭＳ Ｐゴシック" charset="-128"/>
            </a:endParaRPr>
          </a:p>
        </p:txBody>
      </p:sp>
      <p:sp>
        <p:nvSpPr>
          <p:cNvPr id="43010" name="Rectangle 3"/>
          <p:cNvSpPr>
            <a:spLocks noGrp="1" noChangeArrowheads="1"/>
          </p:cNvSpPr>
          <p:nvPr>
            <p:ph sz="quarter" idx="1"/>
          </p:nvPr>
        </p:nvSpPr>
        <p:spPr>
          <a:xfrm>
            <a:off x="612775" y="1200150"/>
            <a:ext cx="8153400" cy="3371850"/>
          </a:xfrm>
        </p:spPr>
        <p:txBody>
          <a:bodyPr>
            <a:normAutofit fontScale="92500" lnSpcReduction="20000"/>
          </a:bodyPr>
          <a:lstStyle/>
          <a:p>
            <a:pPr eaLnBrk="1" hangingPunct="1">
              <a:buFont typeface="Wingdings" charset="0"/>
              <a:buChar char=""/>
              <a:defRPr/>
            </a:pPr>
            <a:r>
              <a:rPr lang="en-US" dirty="0"/>
              <a:t>Using the optimal capital structure spreadsheet provided:</a:t>
            </a:r>
          </a:p>
          <a:p>
            <a:pPr lvl="1" eaLnBrk="1" hangingPunct="1">
              <a:buFont typeface="Wingdings 2" charset="0"/>
              <a:buChar char=""/>
              <a:defRPr/>
            </a:pPr>
            <a:r>
              <a:rPr lang="en-US" dirty="0"/>
              <a:t>Estimate the optimal debt ratio for your firm</a:t>
            </a:r>
          </a:p>
          <a:p>
            <a:pPr lvl="1" eaLnBrk="1" hangingPunct="1">
              <a:buFont typeface="Wingdings 2" charset="0"/>
              <a:buChar char=""/>
              <a:defRPr/>
            </a:pPr>
            <a:r>
              <a:rPr lang="en-US" dirty="0"/>
              <a:t>Estimate the new cost of capital at the optimal</a:t>
            </a:r>
          </a:p>
          <a:p>
            <a:pPr lvl="1" eaLnBrk="1" hangingPunct="1">
              <a:buFont typeface="Wingdings 2" charset="0"/>
              <a:buChar char=""/>
              <a:defRPr/>
            </a:pPr>
            <a:r>
              <a:rPr lang="en-US" dirty="0"/>
              <a:t>Estimate the effect of the change in the cost of capital on firm value</a:t>
            </a:r>
          </a:p>
          <a:p>
            <a:pPr lvl="1" eaLnBrk="1" hangingPunct="1">
              <a:buFont typeface="Wingdings 2" charset="0"/>
              <a:buChar char=""/>
              <a:defRPr/>
            </a:pPr>
            <a:r>
              <a:rPr lang="en-US" dirty="0"/>
              <a:t>Estimate the effect on the stock price</a:t>
            </a:r>
          </a:p>
          <a:p>
            <a:pPr eaLnBrk="1" hangingPunct="1">
              <a:buFont typeface="Wingdings" charset="0"/>
              <a:buChar char=""/>
              <a:defRPr/>
            </a:pPr>
            <a:r>
              <a:rPr lang="en-US" dirty="0"/>
              <a:t>In terms of the mechanics, what would you need to do to get to the optimal immediately?</a:t>
            </a:r>
          </a:p>
        </p:txBody>
      </p:sp>
      <p:sp>
        <p:nvSpPr>
          <p:cNvPr id="44035" name="Slide Number Placeholder 1"/>
          <p:cNvSpPr>
            <a:spLocks noGrp="1"/>
          </p:cNvSpPr>
          <p:nvPr>
            <p:ph type="sldNum" sz="quarter" idx="11"/>
          </p:nvPr>
        </p:nvSpPr>
        <p:spPr bwMode="auto">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9DA606AB-F521-144E-9DDD-06BCD0BBA484}" type="slidenum">
              <a:rPr lang="en-US" altLang="x-none" sz="700">
                <a:solidFill>
                  <a:srgbClr val="FFFFFF"/>
                </a:solidFill>
              </a:rPr>
              <a:pPr>
                <a:lnSpc>
                  <a:spcPct val="80000"/>
                </a:lnSpc>
              </a:pPr>
              <a:t>15</a:t>
            </a:fld>
            <a:endParaRPr lang="en-US" altLang="x-none" sz="700">
              <a:solidFill>
                <a:srgbClr val="FFFFFF"/>
              </a:solidFill>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90000"/>
              </a:lnSpc>
            </a:pPr>
            <a:fld id="{9E12AF0D-20A9-0648-A497-918BF0AA885F}" type="slidenum">
              <a:rPr lang="en-US" altLang="x-none" sz="1400">
                <a:solidFill>
                  <a:schemeClr val="tx2"/>
                </a:solidFill>
              </a:rPr>
              <a:pPr>
                <a:lnSpc>
                  <a:spcPct val="90000"/>
                </a:lnSpc>
              </a:pPr>
              <a:t>16</a:t>
            </a:fld>
            <a:endParaRPr lang="en-US" altLang="x-none" sz="1400">
              <a:solidFill>
                <a:schemeClr val="tx2"/>
              </a:solidFill>
            </a:endParaRPr>
          </a:p>
        </p:txBody>
      </p:sp>
      <p:pic>
        <p:nvPicPr>
          <p:cNvPr id="46082" name="Picture 8"/>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603500" y="0"/>
            <a:ext cx="3919538" cy="514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Line Callout 1 10"/>
          <p:cNvSpPr>
            <a:spLocks/>
          </p:cNvSpPr>
          <p:nvPr/>
        </p:nvSpPr>
        <p:spPr bwMode="auto">
          <a:xfrm>
            <a:off x="7162800" y="438150"/>
            <a:ext cx="1676400" cy="838200"/>
          </a:xfrm>
          <a:prstGeom prst="borderCallout1">
            <a:avLst>
              <a:gd name="adj1" fmla="val 18750"/>
              <a:gd name="adj2" fmla="val -8333"/>
              <a:gd name="adj3" fmla="val 112500"/>
              <a:gd name="adj4" fmla="val -38333"/>
            </a:avLst>
          </a:prstGeom>
          <a:solidFill>
            <a:schemeClr val="tx1"/>
          </a:solidFill>
          <a:ln w="10000">
            <a:solidFill>
              <a:schemeClr val="tx1"/>
            </a:solidFill>
            <a:miter lim="800000"/>
            <a:headEnd/>
            <a:tailEnd/>
          </a:ln>
          <a:effectLst>
            <a:outerShdw blurRad="38100" dist="30000" dir="5400000" rotWithShape="0">
              <a:srgbClr val="000000">
                <a:alpha val="45000"/>
              </a:srgbClr>
            </a:outerShdw>
          </a:effectLst>
        </p:spPr>
        <p:txBody>
          <a:bodyPr anchor="ctr"/>
          <a:lstStyle/>
          <a:p>
            <a:pPr algn="ctr">
              <a:defRPr/>
            </a:pPr>
            <a:r>
              <a:rPr lang="en-US" b="1" dirty="0">
                <a:solidFill>
                  <a:schemeClr val="lt1"/>
                </a:solidFill>
                <a:latin typeface="+mn-lt"/>
                <a:ea typeface="+mn-ea"/>
              </a:rPr>
              <a:t>Read</a:t>
            </a:r>
          </a:p>
          <a:p>
            <a:pPr algn="ctr">
              <a:defRPr/>
            </a:pPr>
            <a:r>
              <a:rPr lang="en-US" dirty="0">
                <a:solidFill>
                  <a:schemeClr val="lt1"/>
                </a:solidFill>
                <a:latin typeface="+mn-lt"/>
                <a:ea typeface="+mn-ea"/>
              </a:rPr>
              <a:t>Chapter 8</a:t>
            </a:r>
          </a:p>
        </p:txBody>
      </p:sp>
      <p:sp>
        <p:nvSpPr>
          <p:cNvPr id="6" name="Line Callout 1 5"/>
          <p:cNvSpPr>
            <a:spLocks/>
          </p:cNvSpPr>
          <p:nvPr/>
        </p:nvSpPr>
        <p:spPr bwMode="auto">
          <a:xfrm>
            <a:off x="228600" y="209550"/>
            <a:ext cx="2286000" cy="3429000"/>
          </a:xfrm>
          <a:prstGeom prst="borderCallout1">
            <a:avLst>
              <a:gd name="adj1" fmla="val 99306"/>
              <a:gd name="adj2" fmla="val 49074"/>
              <a:gd name="adj3" fmla="val 121481"/>
              <a:gd name="adj4" fmla="val 103704"/>
            </a:avLst>
          </a:prstGeom>
          <a:solidFill>
            <a:schemeClr val="accent1"/>
          </a:solidFill>
          <a:ln w="10000">
            <a:solidFill>
              <a:schemeClr val="accent1"/>
            </a:solidFill>
            <a:miter lim="800000"/>
            <a:headEnd/>
            <a:tailEnd/>
          </a:ln>
          <a:effectLst>
            <a:outerShdw blurRad="38100" dist="30000" dir="5400000" rotWithShape="0">
              <a:srgbClr val="000000">
                <a:alpha val="45000"/>
              </a:srgbClr>
            </a:outerShdw>
          </a:effectLst>
        </p:spPr>
        <p:txBody>
          <a:bodyPr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gn="ctr"/>
            <a:r>
              <a:rPr lang="en-US" altLang="x-none" b="1">
                <a:solidFill>
                  <a:srgbClr val="FFFFFF"/>
                </a:solidFill>
                <a:latin typeface="Calibri" charset="0"/>
              </a:rPr>
              <a:t>Task</a:t>
            </a:r>
          </a:p>
          <a:p>
            <a:pPr algn="ctr"/>
            <a:r>
              <a:rPr lang="en-US" altLang="x-none">
                <a:solidFill>
                  <a:srgbClr val="FFFFFF"/>
                </a:solidFill>
                <a:latin typeface="Calibri" charset="0"/>
              </a:rPr>
              <a:t>Examine the connection between your company</a:t>
            </a:r>
            <a:r>
              <a:rPr lang="en-US" altLang="en-US">
                <a:solidFill>
                  <a:srgbClr val="FFFFFF"/>
                </a:solidFill>
                <a:latin typeface="Calibri" charset="0"/>
              </a:rPr>
              <a:t>’</a:t>
            </a:r>
            <a:r>
              <a:rPr lang="en-US" altLang="x-none">
                <a:solidFill>
                  <a:srgbClr val="FFFFFF"/>
                </a:solidFill>
                <a:latin typeface="Calibri" charset="0"/>
              </a:rPr>
              <a:t>s fundamentals &amp; its optimal debt ratio</a:t>
            </a:r>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image" Target="../media/image2.jpeg"/></Relationships>
</file>

<file path=ppt/theme/_rels/themeOverride1.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image" Target="../media/image2.jpeg"/></Relationships>
</file>

<file path=ppt/theme/theme1.xml><?xml version="1.0" encoding="utf-8"?>
<a:theme xmlns:a="http://schemas.openxmlformats.org/drawingml/2006/main" name="Basic">
  <a:themeElements>
    <a:clrScheme name="Urban">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Override1.xml><?xml version="1.0" encoding="utf-8"?>
<a:themeOverride xmlns:a="http://schemas.openxmlformats.org/drawingml/2006/main">
  <a:clrScheme name="Urban">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Override>
</file>

<file path=docProps/app.xml><?xml version="1.0" encoding="utf-8"?>
<Properties xmlns="http://schemas.openxmlformats.org/officeDocument/2006/extended-properties" xmlns:vt="http://schemas.openxmlformats.org/officeDocument/2006/docPropsVTypes">
  <Template/>
  <TotalTime>27040</TotalTime>
  <Pages>13</Pages>
  <Words>1855</Words>
  <Application>Microsoft Macintosh PowerPoint</Application>
  <PresentationFormat>On-screen Show (16:9)</PresentationFormat>
  <Paragraphs>195</Paragraphs>
  <Slides>16</Slides>
  <Notes>14</Notes>
  <HiddenSlides>0</HiddenSlides>
  <MMClips>0</MMClips>
  <ScaleCrop>false</ScaleCrop>
  <HeadingPairs>
    <vt:vector size="8" baseType="variant">
      <vt:variant>
        <vt:lpstr>Fonts Used</vt:lpstr>
      </vt:variant>
      <vt:variant>
        <vt:i4>6</vt:i4>
      </vt:variant>
      <vt:variant>
        <vt:lpstr>Theme</vt:lpstr>
      </vt:variant>
      <vt:variant>
        <vt:i4>1</vt:i4>
      </vt:variant>
      <vt:variant>
        <vt:lpstr>Embedded OLE Servers</vt:lpstr>
      </vt:variant>
      <vt:variant>
        <vt:i4>1</vt:i4>
      </vt:variant>
      <vt:variant>
        <vt:lpstr>Slide Titles</vt:lpstr>
      </vt:variant>
      <vt:variant>
        <vt:i4>16</vt:i4>
      </vt:variant>
    </vt:vector>
  </HeadingPairs>
  <TitlesOfParts>
    <vt:vector size="24" baseType="lpstr">
      <vt:lpstr>Calibri</vt:lpstr>
      <vt:lpstr>ＭＳ Ｐゴシック</vt:lpstr>
      <vt:lpstr>Times</vt:lpstr>
      <vt:lpstr>Verdana</vt:lpstr>
      <vt:lpstr>Wingdings</vt:lpstr>
      <vt:lpstr>Wingdings 2</vt:lpstr>
      <vt:lpstr>Basic</vt:lpstr>
      <vt:lpstr>Document</vt:lpstr>
      <vt:lpstr>Optimal financing mix iV: Wrapping up the cost of capital approach</vt:lpstr>
      <vt:lpstr>PowerPoint Presentation</vt:lpstr>
      <vt:lpstr> Enhanced Cost of Capital Approach</vt:lpstr>
      <vt:lpstr>Estimating the Distress Effect- Disney</vt:lpstr>
      <vt:lpstr>The Optimal Debt Ratio with Indirect Bankruptcy Costs</vt:lpstr>
      <vt:lpstr>Extension to a family group company: Tata Motor’s Optimal Capital Structure</vt:lpstr>
      <vt:lpstr>Extension to a firm with volatile earnings: Vale’s Optimal Debt Ratio</vt:lpstr>
      <vt:lpstr>Optimal Debt Ratio for a young, growth firm: Baidu</vt:lpstr>
      <vt:lpstr>Extension to a private business Optimal Debt Ratio for Bookscape</vt:lpstr>
      <vt:lpstr>Capital Structure for a bank: An Alternative Approach</vt:lpstr>
      <vt:lpstr>Determinants of the Optimal Debt Ratio: 1. The marginal tax rate</vt:lpstr>
      <vt:lpstr>2. Pre-tax Cash flow Return</vt:lpstr>
      <vt:lpstr>3. Operating Risk</vt:lpstr>
      <vt:lpstr>4. The only macro determinant: Equity vs Debt Risk Premiums</vt:lpstr>
      <vt:lpstr>6Application Test: Your firm’s optimal financing mix</vt:lpstr>
      <vt:lpstr>PowerPoint Presentation</vt:lpstr>
    </vt:vector>
  </TitlesOfParts>
  <LinksUpToDate>false</LinksUpToDate>
  <SharedDoc>false</SharedDoc>
  <HyperlinksChanged>false</HyperlinksChanged>
  <AppVersion>15.0032</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Corporate Finance</dc:title>
  <dc:subject/>
  <dc:creator>Aswath Damodaran</dc:creator>
  <cp:keywords/>
  <dc:description/>
  <cp:lastModifiedBy>Aswath Damodaran</cp:lastModifiedBy>
  <cp:revision>337</cp:revision>
  <cp:lastPrinted>2014-01-24T14:30:54Z</cp:lastPrinted>
  <dcterms:created xsi:type="dcterms:W3CDTF">2010-01-13T22:41:50Z</dcterms:created>
  <dcterms:modified xsi:type="dcterms:W3CDTF">2017-06-14T09:50:40Z</dcterms:modified>
</cp:coreProperties>
</file>