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56" r:id="rId1"/>
  </p:sldMasterIdLst>
  <p:notesMasterIdLst>
    <p:notesMasterId r:id="rId18"/>
  </p:notesMasterIdLst>
  <p:handoutMasterIdLst>
    <p:handoutMasterId r:id="rId19"/>
  </p:handoutMasterIdLst>
  <p:sldIdLst>
    <p:sldId id="256" r:id="rId2"/>
    <p:sldId id="950" r:id="rId3"/>
    <p:sldId id="937" r:id="rId4"/>
    <p:sldId id="938" r:id="rId5"/>
    <p:sldId id="939" r:id="rId6"/>
    <p:sldId id="940" r:id="rId7"/>
    <p:sldId id="941" r:id="rId8"/>
    <p:sldId id="942" r:id="rId9"/>
    <p:sldId id="943" r:id="rId10"/>
    <p:sldId id="944" r:id="rId11"/>
    <p:sldId id="945" r:id="rId12"/>
    <p:sldId id="946" r:id="rId13"/>
    <p:sldId id="947" r:id="rId14"/>
    <p:sldId id="948" r:id="rId15"/>
    <p:sldId id="949" r:id="rId16"/>
    <p:sldId id="952" r:id="rId17"/>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3"/>
    <p:restoredTop sz="94666"/>
  </p:normalViewPr>
  <p:slideViewPr>
    <p:cSldViewPr>
      <p:cViewPr>
        <p:scale>
          <a:sx n="75" d="100"/>
          <a:sy n="75" d="100"/>
        </p:scale>
        <p:origin x="1168" y="11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p:cNvSpPr>
          <p:nvPr>
            <p:ph type="sldImg"/>
          </p:nvPr>
        </p:nvSpPr>
        <p:spPr>
          <a:solidFill>
            <a:srgbClr val="FFFFFF"/>
          </a:solidFill>
          <a:ln/>
        </p:spPr>
      </p:sp>
      <p:sp>
        <p:nvSpPr>
          <p:cNvPr id="2048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is an alternative approach with the same objective of maximizing firm value. It assesses the costs and benefits of debt in dollar value terms rather than through the cost of capital.</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p:cNvSpPr>
          <p:nvPr>
            <p:ph type="sldImg"/>
          </p:nvPr>
        </p:nvSpPr>
        <p:spPr>
          <a:solidFill>
            <a:srgbClr val="FFFFFF"/>
          </a:solidFill>
          <a:ln/>
        </p:spPr>
      </p:sp>
      <p:sp>
        <p:nvSpPr>
          <p:cNvPr id="2253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In practice, analysts often do the first two steps but skip the third because the inputs are so difficult to get. The result is that the value of the firm always go up as you borrow money, since you count in the tax benefits but you don</a:t>
            </a:r>
            <a:r>
              <a:rPr lang="ja-JP" altLang="en-US">
                <a:latin typeface="Times" charset="0"/>
                <a:ea typeface="ＭＳ Ｐゴシック" charset="-128"/>
              </a:rPr>
              <a:t>’</a:t>
            </a:r>
            <a:r>
              <a:rPr lang="en-US" altLang="ja-JP">
                <a:latin typeface="Times" charset="0"/>
                <a:ea typeface="ＭＳ Ｐゴシック" charset="-128"/>
              </a:rPr>
              <a:t>t consider the bankrutpcy costs.</a:t>
            </a:r>
            <a:endParaRPr lang="en-US" altLang="x-none">
              <a:latin typeface="Times" charset="0"/>
              <a:ea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p:cNvSpPr>
          <p:nvPr>
            <p:ph type="sldImg"/>
          </p:nvPr>
        </p:nvSpPr>
        <p:spPr>
          <a:solidFill>
            <a:srgbClr val="FFFFFF"/>
          </a:solidFill>
          <a:ln/>
        </p:spPr>
      </p:sp>
      <p:sp>
        <p:nvSpPr>
          <p:cNvPr id="188418" name="Rectangle 3"/>
          <p:cNvSpPr>
            <a:spLocks noGrp="1" noChangeArrowheads="1"/>
          </p:cNvSpPr>
          <p:nvPr>
            <p:ph type="body" idx="1"/>
          </p:nvPr>
        </p:nvSpPr>
        <p:spPr>
          <a:solidFill>
            <a:srgbClr val="FFFFFF"/>
          </a:solidFill>
          <a:ln>
            <a:solidFill>
              <a:srgbClr val="000000"/>
            </a:solidFill>
          </a:ln>
        </p:spPr>
        <p:txBody>
          <a:bodyPr/>
          <a:lstStyle/>
          <a:p>
            <a:pPr>
              <a:defRPr/>
            </a:pPr>
            <a:r>
              <a:rPr lang="en-US" dirty="0">
                <a:latin typeface="Times" charset="0"/>
                <a:ea typeface="ＭＳ Ｐゴシック" charset="0"/>
                <a:cs typeface="ＭＳ Ｐゴシック" charset="0"/>
              </a:rPr>
              <a:t>The two key inputs you need to estimate the expected bankruptcy cost. The first one is easier to get than the second. There have been attempts to measure the magnitude of indirect bankruptcy costs and they conclude that</a:t>
            </a:r>
          </a:p>
          <a:p>
            <a:pPr marL="228600" indent="-228600">
              <a:buFont typeface="+mj-lt"/>
              <a:buAutoNum type="arabicPeriod"/>
              <a:defRPr/>
            </a:pPr>
            <a:r>
              <a:rPr lang="en-US" dirty="0">
                <a:latin typeface="Times" charset="0"/>
                <a:ea typeface="ＭＳ Ｐゴシック" charset="0"/>
                <a:cs typeface="ＭＳ Ｐゴシック" charset="0"/>
              </a:rPr>
              <a:t>I</a:t>
            </a:r>
            <a:r>
              <a:rPr lang="en-US" dirty="0" smtClean="0">
                <a:latin typeface="Times" charset="0"/>
                <a:ea typeface="ＭＳ Ｐゴシック" charset="0"/>
                <a:cs typeface="ＭＳ Ｐゴシック" charset="0"/>
              </a:rPr>
              <a:t>ndirect </a:t>
            </a:r>
            <a:r>
              <a:rPr lang="en-US" dirty="0">
                <a:latin typeface="Times" charset="0"/>
                <a:ea typeface="ＭＳ Ｐゴシック" charset="0"/>
                <a:cs typeface="ＭＳ Ｐゴシック" charset="0"/>
              </a:rPr>
              <a:t>bankruptcy costs can be as high as 20-30% of firm value</a:t>
            </a:r>
          </a:p>
          <a:p>
            <a:pPr marL="228600" indent="-228600">
              <a:buFont typeface="+mj-lt"/>
              <a:buAutoNum type="arabicPeriod"/>
              <a:defRPr/>
            </a:pPr>
            <a:r>
              <a:rPr lang="en-US" dirty="0">
                <a:latin typeface="Times" charset="0"/>
                <a:ea typeface="ＭＳ Ｐゴシック" charset="0"/>
                <a:cs typeface="ＭＳ Ｐゴシック" charset="0"/>
              </a:rPr>
              <a:t>Indirect </a:t>
            </a:r>
            <a:r>
              <a:rPr lang="en-US" dirty="0" err="1">
                <a:latin typeface="Times" charset="0"/>
                <a:ea typeface="ＭＳ Ｐゴシック" charset="0"/>
                <a:cs typeface="ＭＳ Ｐゴシック" charset="0"/>
              </a:rPr>
              <a:t>bankrtupcy</a:t>
            </a:r>
            <a:r>
              <a:rPr lang="en-US" dirty="0">
                <a:latin typeface="Times" charset="0"/>
                <a:ea typeface="ＭＳ Ｐゴシック" charset="0"/>
                <a:cs typeface="ＭＳ Ｐゴシック" charset="0"/>
              </a:rPr>
              <a:t> costs as a percent of firm value are different for different firms. In general, they tend to be higher for firms that produce longer life assets than for assets that have shorter lives and for firms  where reputation matters </a:t>
            </a:r>
            <a:r>
              <a:rPr lang="en-US" dirty="0" smtClean="0">
                <a:latin typeface="Times" charset="0"/>
                <a:ea typeface="ＭＳ Ｐゴシック" charset="0"/>
                <a:cs typeface="ＭＳ Ｐゴシック" charset="0"/>
              </a:rPr>
              <a:t>more.</a:t>
            </a:r>
            <a:endParaRPr lang="en-US" dirty="0">
              <a:latin typeface="Times"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ChangeArrowheads="1"/>
          </p:cNvSpPr>
          <p:nvPr>
            <p:ph type="sldImg"/>
          </p:nvPr>
        </p:nvSpPr>
        <p:spPr>
          <a:solidFill>
            <a:srgbClr val="FFFFFF"/>
          </a:solidFill>
          <a:ln/>
        </p:spPr>
      </p:sp>
      <p:sp>
        <p:nvSpPr>
          <p:cNvPr id="2662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table is updated every year  by Ed Altman at the Stern School of Business. It is the probability that a bond is each of these ratings classes will default and is based upon actual default rates over 10 years of bonds in each ratings class.  This is from the 2009 update.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ChangeArrowheads="1"/>
          </p:cNvSpPr>
          <p:nvPr>
            <p:ph type="sldImg"/>
          </p:nvPr>
        </p:nvSpPr>
        <p:spPr>
          <a:solidFill>
            <a:srgbClr val="FFFFFF"/>
          </a:solidFill>
          <a:ln/>
        </p:spPr>
      </p:sp>
      <p:sp>
        <p:nvSpPr>
          <p:cNvPr id="2867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To implement APV, you have to first estimate the unlevered firm value.We are using a short-cut to derive the tax benefit from current debt and the indirect bankruptcy cost is an assumption (we went right for the mid-point of the 10-40% range for all companies.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p:cNvSpPr>
          <p:nvPr>
            <p:ph type="sldImg"/>
          </p:nvPr>
        </p:nvSpPr>
        <p:spPr>
          <a:solidFill>
            <a:srgbClr val="FFFFFF"/>
          </a:solidFill>
          <a:ln/>
        </p:spPr>
      </p:sp>
      <p:sp>
        <p:nvSpPr>
          <p:cNvPr id="3072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optimal debt ratio is 40%, which matches the optimal debt ratio from the cost of capital approach.</a:t>
            </a:r>
          </a:p>
          <a:p>
            <a:endParaRPr lang="en-US" altLang="x-none">
              <a:latin typeface="Times" charset="0"/>
              <a:ea typeface="ＭＳ Ｐゴシック"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p:cNvSpPr>
          <p:nvPr>
            <p:ph type="sldImg"/>
          </p:nvPr>
        </p:nvSpPr>
        <p:spPr>
          <a:solidFill>
            <a:srgbClr val="FFFFFF"/>
          </a:solidFill>
          <a:ln/>
        </p:spPr>
      </p:sp>
      <p:sp>
        <p:nvSpPr>
          <p:cNvPr id="3277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Most firms pick their debt ratios by looking at industry averages. By staying close to the average, managers get cover in case they make mistakes - everyone else has made the same mistake. </a:t>
            </a:r>
          </a:p>
          <a:p>
            <a:r>
              <a:rPr lang="en-US" altLang="x-none">
                <a:latin typeface="Times" charset="0"/>
                <a:ea typeface="ＭＳ Ｐゴシック" charset="-128"/>
              </a:rPr>
              <a:t>Managers also try to stay close to the industry average, because ratings agencies and equity research analysts look at these averages.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p:cNvSpPr>
          <p:nvPr>
            <p:ph type="sldImg"/>
          </p:nvPr>
        </p:nvSpPr>
        <p:spPr>
          <a:solidFill>
            <a:srgbClr val="FFFFFF"/>
          </a:solidFill>
          <a:ln/>
        </p:spPr>
      </p:sp>
      <p:sp>
        <p:nvSpPr>
          <p:cNvPr id="3481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Based on this comparison, Disney is operating at a debt ratio lower than those of other firms in the industry in both market and book value terms, whereas Vale and Tata Motors have debt ratios much higher than the averages for their sector.</a:t>
            </a:r>
          </a:p>
          <a:p>
            <a:r>
              <a:rPr lang="en-US" altLang="x-none">
                <a:latin typeface="Times" charset="0"/>
                <a:ea typeface="ＭＳ Ｐゴシック" charset="-128"/>
              </a:rPr>
              <a:t>The underlying assumptions in this comparison are that firms within the same industry are </a:t>
            </a:r>
            <a:r>
              <a:rPr lang="en-US" altLang="x-none" b="1">
                <a:latin typeface="Times" charset="0"/>
                <a:ea typeface="ＭＳ Ｐゴシック" charset="-128"/>
              </a:rPr>
              <a:t>comparable</a:t>
            </a:r>
            <a:r>
              <a:rPr lang="en-US" altLang="x-none">
                <a:latin typeface="Times" charset="0"/>
                <a:ea typeface="ＭＳ Ｐゴシック" charset="-128"/>
              </a:rPr>
              <a:t> and that, on average, these firms are operating at or close to their optimal. Both assumptions can be questioned, however. Firms within the same industry can have different product mixes, different amounts of operating risk, different tax rates, and different project returns. In fact, most do. For instance, Disney is considered part of the entertainment industry, but its mix of businesses is very different from that of Lion</a:t>
            </a:r>
            <a:r>
              <a:rPr lang="ja-JP" altLang="en-US">
                <a:latin typeface="Times" charset="0"/>
                <a:ea typeface="ＭＳ Ｐゴシック" charset="-128"/>
              </a:rPr>
              <a:t>’</a:t>
            </a:r>
            <a:r>
              <a:rPr lang="en-US" altLang="ja-JP">
                <a:latin typeface="Times" charset="0"/>
                <a:ea typeface="ＭＳ Ｐゴシック" charset="-128"/>
              </a:rPr>
              <a:t>s Gate, which is primarily a movie company, or Liberty Media, which is primarily a cable broadcasting company. Furthermore, Disney</a:t>
            </a:r>
            <a:r>
              <a:rPr lang="ja-JP" altLang="en-US">
                <a:latin typeface="Times" charset="0"/>
                <a:ea typeface="ＭＳ Ｐゴシック" charset="-128"/>
              </a:rPr>
              <a:t>’</a:t>
            </a:r>
            <a:r>
              <a:rPr lang="en-US" altLang="ja-JP">
                <a:latin typeface="Times" charset="0"/>
                <a:ea typeface="ＭＳ Ｐゴシック" charset="-128"/>
              </a:rPr>
              <a:t>s size and risk characteristics are very different from that of Westwood One, which is also considered part of the same industry group. The other problem is that, as we noted in Chapter 4, both Disney and Vale are multi-business companies and picking a sector to compare these firms is difficult to do. </a:t>
            </a:r>
            <a:endParaRPr lang="en-US" altLang="x-none">
              <a:latin typeface="Times" charset="0"/>
              <a:ea typeface="ＭＳ Ｐゴシック"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p:cNvSpPr>
          <p:nvPr>
            <p:ph type="sldImg"/>
          </p:nvPr>
        </p:nvSpPr>
        <p:spPr>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is one way to control for differences across firms. The variables in the regression should be proxies for the factors that drive the debt trade-off</a:t>
            </a:r>
          </a:p>
          <a:p>
            <a:r>
              <a:rPr lang="en-US" altLang="x-none">
                <a:latin typeface="Times" charset="0"/>
                <a:ea typeface="ＭＳ Ｐゴシック" charset="-128"/>
              </a:rPr>
              <a:t>	Tax Benefit	-&gt; 	Tax Rate</a:t>
            </a:r>
          </a:p>
          <a:p>
            <a:r>
              <a:rPr lang="en-US" altLang="x-none">
                <a:latin typeface="Times" charset="0"/>
                <a:ea typeface="ＭＳ Ｐゴシック" charset="-128"/>
              </a:rPr>
              <a:t>	Bankruptcy Risk -&gt;	Earnings Variability</a:t>
            </a:r>
          </a:p>
          <a:p>
            <a:r>
              <a:rPr lang="en-US" altLang="x-none">
                <a:latin typeface="Times" charset="0"/>
                <a:ea typeface="ＭＳ Ｐゴシック" charset="-128"/>
              </a:rPr>
              <a:t>	Agency Costs-&gt;	EBITDA/Firm Value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ChangeArrowheads="1"/>
          </p:cNvSpPr>
          <p:nvPr>
            <p:ph type="sldImg"/>
          </p:nvPr>
        </p:nvSpPr>
        <p:spPr>
          <a:solidFill>
            <a:srgbClr val="FFFFFF"/>
          </a:solidFill>
          <a:ln/>
        </p:spPr>
      </p:sp>
      <p:sp>
        <p:nvSpPr>
          <p:cNvPr id="3891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assumes a linear relationship between the independent variables and the debt ratio. The variables can be transformed if the relationship is non-linear.</a:t>
            </a:r>
          </a:p>
          <a:p>
            <a:r>
              <a:rPr lang="en-US" altLang="x-none">
                <a:latin typeface="Times" charset="0"/>
                <a:ea typeface="ＭＳ Ｐゴシック" charset="-128"/>
              </a:rPr>
              <a:t>I plugged in the values for Tata Motors into the regression. This suggest that TMT is underlevered, relative to comparable firms, after controlling for differences across these firms. Note that the low R-squared will also result in large prediction errors.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p:cNvSpPr>
          <p:nvPr>
            <p:ph type="sldImg"/>
          </p:nvPr>
        </p:nvSpPr>
        <p:spPr>
          <a:solidFill>
            <a:srgbClr val="FFFFFF"/>
          </a:solidFill>
          <a:ln/>
        </p:spPr>
      </p:sp>
      <p:sp>
        <p:nvSpPr>
          <p:cNvPr id="4096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looks at the entire market and uses the following variables (from Value Line CD-ROM)</a:t>
            </a:r>
          </a:p>
          <a:p>
            <a:r>
              <a:rPr lang="en-US" altLang="x-none">
                <a:latin typeface="Times" charset="0"/>
                <a:ea typeface="ＭＳ Ｐゴシック" charset="-128"/>
              </a:rPr>
              <a:t>Tax Rate  </a:t>
            </a:r>
            <a:r>
              <a:rPr lang="en-US" altLang="x-none" i="1">
                <a:latin typeface="Times" charset="0"/>
                <a:ea typeface="ＭＳ Ｐゴシック" charset="-128"/>
              </a:rPr>
              <a:t>as proxy for</a:t>
            </a:r>
            <a:r>
              <a:rPr lang="en-US" altLang="x-none">
                <a:latin typeface="Times" charset="0"/>
                <a:ea typeface="ＭＳ Ｐゴシック" charset="-128"/>
              </a:rPr>
              <a:t>  	tax benefits</a:t>
            </a:r>
          </a:p>
          <a:p>
            <a:r>
              <a:rPr lang="en-US" altLang="x-none">
                <a:latin typeface="Times" charset="0"/>
                <a:ea typeface="ＭＳ Ｐゴシック" charset="-128"/>
              </a:rPr>
              <a:t>Effective tax rate	 for	Tax benefits of debt</a:t>
            </a:r>
          </a:p>
          <a:p>
            <a:r>
              <a:rPr lang="en-US" altLang="x-none">
                <a:latin typeface="Times" charset="0"/>
                <a:ea typeface="ＭＳ Ｐゴシック" charset="-128"/>
              </a:rPr>
              <a:t>INST		for	Disciplinary power of debt (more institutions – Less need?)</a:t>
            </a:r>
          </a:p>
          <a:p>
            <a:r>
              <a:rPr lang="en-US" altLang="x-none">
                <a:latin typeface="Times" charset="0"/>
                <a:ea typeface="ＭＳ Ｐゴシック" charset="-128"/>
              </a:rPr>
              <a:t>CVOI		</a:t>
            </a:r>
            <a:r>
              <a:rPr lang="en-US" altLang="ja-JP">
                <a:latin typeface="Times" charset="0"/>
                <a:ea typeface="ＭＳ Ｐゴシック" charset="-128"/>
              </a:rPr>
              <a:t>for	Bankruptcy costs</a:t>
            </a:r>
          </a:p>
          <a:p>
            <a:r>
              <a:rPr lang="en-US" altLang="x-none">
                <a:latin typeface="Times" charset="0"/>
                <a:ea typeface="ＭＳ Ｐゴシック" charset="-128"/>
              </a:rPr>
              <a:t>EBITDA/Value	for	Cash flow generating capacity</a:t>
            </a:r>
          </a:p>
          <a:p>
            <a:r>
              <a:rPr lang="en-US" altLang="x-none">
                <a:latin typeface="Times" charset="0"/>
                <a:ea typeface="ＭＳ Ｐゴシック" charset="-128"/>
              </a:rPr>
              <a:t>Low R-squared is typical of these large cross sectional regressions.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p:cNvSpPr>
          <p:nvPr>
            <p:ph type="sldImg"/>
          </p:nvPr>
        </p:nvSpPr>
        <p:spPr>
          <a:solidFill>
            <a:srgbClr val="FFFFFF"/>
          </a:solidFill>
          <a:ln/>
        </p:spPr>
      </p:sp>
      <p:sp>
        <p:nvSpPr>
          <p:cNvPr id="43010" name="Rectangle 3"/>
          <p:cNvSpPr>
            <a:spLocks noGrp="1" noChangeArrowheads="1"/>
          </p:cNvSpPr>
          <p:nvPr>
            <p:ph type="body" idx="1"/>
          </p:nvPr>
        </p:nvSpPr>
        <p:spPr>
          <a:solidFill>
            <a:srgbClr val="FFFFFF"/>
          </a:solidFill>
          <a:ln>
            <a:solidFill>
              <a:srgbClr val="000000"/>
            </a:solidFill>
          </a:ln>
        </p:spPr>
        <p:txBody>
          <a:bodyPr/>
          <a:lstStyle/>
          <a:p>
            <a:pPr algn="just"/>
            <a:r>
              <a:rPr lang="en-US" altLang="x-none">
                <a:latin typeface="Times" charset="0"/>
                <a:ea typeface="ＭＳ Ｐゴシック" charset="-128"/>
              </a:rPr>
              <a:t>Based upon the debt ratios of other firms in the market and Disney</a:t>
            </a:r>
            <a:r>
              <a:rPr lang="ja-JP" altLang="en-US">
                <a:latin typeface="Times" charset="0"/>
                <a:ea typeface="ＭＳ Ｐゴシック" charset="-128"/>
              </a:rPr>
              <a:t>’</a:t>
            </a:r>
            <a:r>
              <a:rPr lang="en-US" altLang="ja-JP">
                <a:latin typeface="Times" charset="0"/>
                <a:ea typeface="ＭＳ Ｐゴシック" charset="-128"/>
              </a:rPr>
              <a:t>s financial characteristics, we would expect Disney to have a debt ratio of 19%. Since its actual debt ratio is 12%, Disney is under levered.</a:t>
            </a:r>
          </a:p>
          <a:p>
            <a:pPr algn="just"/>
            <a:r>
              <a:rPr lang="en-US" altLang="x-none">
                <a:latin typeface="Times" charset="0"/>
                <a:ea typeface="ＭＳ Ｐゴシック" charset="-128"/>
              </a:rPr>
              <a:t>It may be different from the optimal because it is based upon the assumption that firms, on average, get their debt ratios right. If most firms are under levered, for instance, you will get a lower predicted value from the regression than for a cost of capital approach.</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a:ln/>
        </p:spPr>
      </p:sp>
      <p:sp>
        <p:nvSpPr>
          <p:cNvPr id="45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Disney is under levered, no matter how you slice it. Vale is close to fairly levered, if you assume that income will bounce back. Tata Motors is over levered and Baidu is very mildly under levered.</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D8108181-F23B-BC4F-AEF4-AD62E3BAB4F0}" type="slidenum">
              <a:rPr lang="en-US" altLang="x-none"/>
              <a:pPr/>
              <a:t>‹#›</a:t>
            </a:fld>
            <a:endParaRPr lang="en-US" altLang="x-none"/>
          </a:p>
        </p:txBody>
      </p:sp>
    </p:spTree>
    <p:extLst>
      <p:ext uri="{BB962C8B-B14F-4D97-AF65-F5344CB8AC3E}">
        <p14:creationId xmlns:p14="http://schemas.microsoft.com/office/powerpoint/2010/main" val="802215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248A68F-4D7E-0A4C-BDD8-D46958140E64}"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6ECC519E-B8DD-3B4F-8903-62110BEE5AC0}" type="slidenum">
              <a:rPr lang="en-US" altLang="x-none"/>
              <a:pPr/>
              <a:t>‹#›</a:t>
            </a:fld>
            <a:endParaRPr lang="en-US" altLang="x-none"/>
          </a:p>
        </p:txBody>
      </p:sp>
    </p:spTree>
    <p:extLst>
      <p:ext uri="{BB962C8B-B14F-4D97-AF65-F5344CB8AC3E}">
        <p14:creationId xmlns:p14="http://schemas.microsoft.com/office/powerpoint/2010/main" val="936782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637A7C73-3518-E548-822C-6321DC31FA47}"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305416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F8B8248E-156F-D840-AF3C-CB1574C0985F}"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4344465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13E49621-FAF1-034C-BF31-3D4D9A25E735}"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169553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FD1742E5-0FA8-C54C-8F92-5CAD8BE41A1D}" type="slidenum">
              <a:rPr lang="en-US" altLang="x-none"/>
              <a:pPr/>
              <a:t>‹#›</a:t>
            </a:fld>
            <a:endParaRPr lang="en-US" altLang="x-none"/>
          </a:p>
        </p:txBody>
      </p:sp>
    </p:spTree>
    <p:extLst>
      <p:ext uri="{BB962C8B-B14F-4D97-AF65-F5344CB8AC3E}">
        <p14:creationId xmlns:p14="http://schemas.microsoft.com/office/powerpoint/2010/main" val="1091374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08802EFB-3A6D-2943-9F07-AE9A0E98F494}" type="slidenum">
              <a:rPr lang="en-US" altLang="x-none"/>
              <a:pPr/>
              <a:t>‹#›</a:t>
            </a:fld>
            <a:endParaRPr lang="en-US" altLang="x-none"/>
          </a:p>
        </p:txBody>
      </p:sp>
    </p:spTree>
    <p:extLst>
      <p:ext uri="{BB962C8B-B14F-4D97-AF65-F5344CB8AC3E}">
        <p14:creationId xmlns:p14="http://schemas.microsoft.com/office/powerpoint/2010/main" val="1079678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BEF8A6EE-5EB4-854E-9A25-C4FB40FB6178}" type="slidenum">
              <a:rPr lang="en-US" altLang="x-none"/>
              <a:pPr/>
              <a:t>‹#›</a:t>
            </a:fld>
            <a:endParaRPr lang="en-US" altLang="x-none"/>
          </a:p>
        </p:txBody>
      </p:sp>
    </p:spTree>
    <p:extLst>
      <p:ext uri="{BB962C8B-B14F-4D97-AF65-F5344CB8AC3E}">
        <p14:creationId xmlns:p14="http://schemas.microsoft.com/office/powerpoint/2010/main" val="2063703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77C3D175-64AE-1F4B-BD46-231DE6AEDBEF}"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653551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CDE0D017-AA91-C047-ABC0-E25F5B0E0926}"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7678367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3EC6BE9B-81A1-3049-A4D5-04306506F404}"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20144209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9E10448B-43AA-454D-BCAD-9A0CE1C097EF}" type="slidenum">
              <a:rPr lang="en-US" altLang="x-none"/>
              <a:pPr/>
              <a:t>‹#›</a:t>
            </a:fld>
            <a:endParaRPr lang="en-US" altLang="x-none"/>
          </a:p>
        </p:txBody>
      </p:sp>
    </p:spTree>
    <p:extLst>
      <p:ext uri="{BB962C8B-B14F-4D97-AF65-F5344CB8AC3E}">
        <p14:creationId xmlns:p14="http://schemas.microsoft.com/office/powerpoint/2010/main" val="129285874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53F6A2A1-0993-7D46-9B56-12BF3E3E0D1C}"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91" r:id="rId1"/>
    <p:sldLayoutId id="2147484392" r:id="rId2"/>
    <p:sldLayoutId id="2147484393" r:id="rId3"/>
    <p:sldLayoutId id="2147484394" r:id="rId4"/>
    <p:sldLayoutId id="2147484389" r:id="rId5"/>
    <p:sldLayoutId id="2147484395" r:id="rId6"/>
    <p:sldLayoutId id="2147484396" r:id="rId7"/>
    <p:sldLayoutId id="2147484397" r:id="rId8"/>
    <p:sldLayoutId id="2147484398" r:id="rId9"/>
    <p:sldLayoutId id="2147484390" r:id="rId10"/>
    <p:sldLayoutId id="2147484399" r:id="rId11"/>
    <p:sldLayoutId id="2147484400" r:id="rId12"/>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5.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oleObject" Target="../embeddings/oleObject2.bin"/><Relationship Id="rId5" Type="http://schemas.openxmlformats.org/officeDocument/2006/relationships/package" Target="../embeddings/Microsoft_Word_Document2.docx"/><Relationship Id="rId6" Type="http://schemas.openxmlformats.org/officeDocument/2006/relationships/image" Target="../media/image6.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smtClean="0"/>
              <a:t>OPTIMAL FINANCING MIX V: ALTERNATE APPROACHES</a:t>
            </a:r>
            <a:endParaRPr lang="en-US" dirty="0"/>
          </a:p>
        </p:txBody>
      </p:sp>
      <p:sp>
        <p:nvSpPr>
          <p:cNvPr id="3074" name="Rectangle 3"/>
          <p:cNvSpPr>
            <a:spLocks noGrp="1" noChangeArrowheads="1"/>
          </p:cNvSpPr>
          <p:nvPr>
            <p:ph type="subTitle" idx="1"/>
          </p:nvPr>
        </p:nvSpPr>
        <p:spPr>
          <a:xfrm>
            <a:off x="2362200" y="4537075"/>
            <a:ext cx="6705600" cy="514350"/>
          </a:xfrm>
        </p:spPr>
        <p:txBody>
          <a:bodyPr>
            <a:normAutofit fontScale="70000" lnSpcReduction="20000"/>
          </a:bodyPr>
          <a:lstStyle/>
          <a:p>
            <a:pPr eaLnBrk="1" hangingPunct="1">
              <a:buFont typeface="Wingdings" charset="0"/>
              <a:buNone/>
              <a:defRPr/>
            </a:pPr>
            <a:r>
              <a:rPr lang="en-US" dirty="0" smtClean="0"/>
              <a:t>If you count the good stuff, you also have to count the bad stuff.</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dirty="0" smtClean="0">
                <a:ea typeface="+mj-ea"/>
                <a:cs typeface="+mj-cs"/>
              </a:rPr>
              <a:t>I. The APV Approach to Optimal Capital Structure</a:t>
            </a:r>
            <a:endParaRPr lang="en-US" dirty="0">
              <a:ea typeface="+mj-ea"/>
              <a:cs typeface="+mj-cs"/>
            </a:endParaRPr>
          </a:p>
        </p:txBody>
      </p:sp>
      <p:sp>
        <p:nvSpPr>
          <p:cNvPr id="19458"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In the adjusted present value approach, the value of the firm is written as the sum of the value of the firm without debt (the unlevered firm) and the effect of debt on firm value</a:t>
            </a:r>
          </a:p>
          <a:p>
            <a:pPr marL="319088" lvl="1" indent="0" algn="ctr" eaLnBrk="1" hangingPunct="1">
              <a:buFont typeface="Wingdings 2" charset="2"/>
              <a:buNone/>
            </a:pPr>
            <a:r>
              <a:rPr lang="en-US" altLang="x-none">
                <a:ea typeface="ＭＳ Ｐゴシック" charset="-128"/>
              </a:rPr>
              <a:t>Firm Value = Unlevered Firm Value + (Tax Benefits of Debt - Expected Bankruptcy Cost from the Debt)</a:t>
            </a:r>
          </a:p>
          <a:p>
            <a:pPr eaLnBrk="1" hangingPunct="1"/>
            <a:r>
              <a:rPr lang="en-US" altLang="x-none">
                <a:ea typeface="ＭＳ Ｐゴシック" charset="-128"/>
              </a:rPr>
              <a:t>The optimal dollar debt level is the one that maximizes firm value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Implementing the APV Approach</a:t>
            </a:r>
          </a:p>
        </p:txBody>
      </p:sp>
      <p:sp>
        <p:nvSpPr>
          <p:cNvPr id="166914" name="Rectangle 3"/>
          <p:cNvSpPr>
            <a:spLocks noGrp="1" noChangeArrowheads="1"/>
          </p:cNvSpPr>
          <p:nvPr>
            <p:ph sz="quarter" idx="1"/>
          </p:nvPr>
        </p:nvSpPr>
        <p:spPr>
          <a:xfrm>
            <a:off x="612775" y="1200150"/>
            <a:ext cx="8153400" cy="3371850"/>
          </a:xfrm>
        </p:spPr>
        <p:txBody>
          <a:bodyPr>
            <a:normAutofit fontScale="62500" lnSpcReduction="20000"/>
          </a:bodyPr>
          <a:lstStyle/>
          <a:p>
            <a:pPr marL="320040" indent="-320040" eaLnBrk="1" fontAlgn="auto" hangingPunct="1">
              <a:spcAft>
                <a:spcPts val="0"/>
              </a:spcAft>
              <a:buFont typeface="Wingdings"/>
              <a:buChar char=""/>
              <a:defRPr/>
            </a:pPr>
            <a:r>
              <a:rPr lang="en-US" smtClean="0">
                <a:ea typeface="+mn-ea"/>
                <a:cs typeface="+mn-cs"/>
              </a:rPr>
              <a:t>Step 1: Estimate the unlevered firm value. This can be done in one of two ways:</a:t>
            </a:r>
          </a:p>
          <a:p>
            <a:pPr marL="640080" lvl="1" indent="-274320" eaLnBrk="1" fontAlgn="auto" hangingPunct="1">
              <a:spcAft>
                <a:spcPts val="0"/>
              </a:spcAft>
              <a:buFont typeface="Wingdings 2"/>
              <a:buChar char=""/>
              <a:defRPr/>
            </a:pPr>
            <a:r>
              <a:rPr lang="en-US" smtClean="0">
                <a:ea typeface="+mn-ea"/>
              </a:rPr>
              <a:t>Estimating the unlevered beta, a cost of equity based upon the unlevered beta and valuing the firm using this cost of equity (which will also be the cost of capital, with an unlevered firm)</a:t>
            </a:r>
          </a:p>
          <a:p>
            <a:pPr marL="640080" lvl="1" indent="-274320" eaLnBrk="1" fontAlgn="auto" hangingPunct="1">
              <a:spcAft>
                <a:spcPts val="0"/>
              </a:spcAft>
              <a:buFont typeface="Wingdings 2"/>
              <a:buChar char=""/>
              <a:defRPr/>
            </a:pPr>
            <a:r>
              <a:rPr lang="en-US" smtClean="0">
                <a:ea typeface="+mn-ea"/>
              </a:rPr>
              <a:t>Alternatively, Unlevered Firm Value = Current Market Value of Firm - Tax Benefits of Debt (Current) + Expected Bankruptcy cost from Debt</a:t>
            </a:r>
          </a:p>
          <a:p>
            <a:pPr marL="320040" indent="-320040" eaLnBrk="1" fontAlgn="auto" hangingPunct="1">
              <a:spcAft>
                <a:spcPts val="0"/>
              </a:spcAft>
              <a:buFont typeface="Wingdings"/>
              <a:buChar char=""/>
              <a:defRPr/>
            </a:pPr>
            <a:r>
              <a:rPr lang="en-US" smtClean="0">
                <a:ea typeface="+mn-ea"/>
                <a:cs typeface="+mn-cs"/>
              </a:rPr>
              <a:t>Step 2: Estimate the tax benefits at different levels of debt. The simplest assumption to make is that the savings are perpetual, in which case</a:t>
            </a:r>
          </a:p>
          <a:p>
            <a:pPr marL="640080" lvl="1" indent="-274320" eaLnBrk="1" fontAlgn="auto" hangingPunct="1">
              <a:spcAft>
                <a:spcPts val="0"/>
              </a:spcAft>
              <a:buFont typeface="Wingdings 2"/>
              <a:buChar char=""/>
              <a:defRPr/>
            </a:pPr>
            <a:r>
              <a:rPr lang="en-US" smtClean="0">
                <a:ea typeface="+mn-ea"/>
              </a:rPr>
              <a:t>Tax benefits = Dollar Debt * Tax Rate</a:t>
            </a:r>
          </a:p>
          <a:p>
            <a:pPr marL="320040" indent="-320040" eaLnBrk="1" fontAlgn="auto" hangingPunct="1">
              <a:spcAft>
                <a:spcPts val="0"/>
              </a:spcAft>
              <a:buFont typeface="Wingdings"/>
              <a:buChar char=""/>
              <a:defRPr/>
            </a:pPr>
            <a:r>
              <a:rPr lang="en-US" smtClean="0">
                <a:ea typeface="+mn-ea"/>
                <a:cs typeface="+mn-cs"/>
              </a:rPr>
              <a:t>Step 3: Estimate a probability of bankruptcy at each debt level, and multiply by the cost of bankruptcy (including both direct and indirect costs) to estimate the expected bankruptcy cost.</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Estimating Expected Bankruptcy Cost</a:t>
            </a:r>
          </a:p>
        </p:txBody>
      </p:sp>
      <p:sp>
        <p:nvSpPr>
          <p:cNvPr id="168962" name="Rectangle 3"/>
          <p:cNvSpPr>
            <a:spLocks noGrp="1" noChangeArrowheads="1"/>
          </p:cNvSpPr>
          <p:nvPr>
            <p:ph sz="quarter" idx="1"/>
          </p:nvPr>
        </p:nvSpPr>
        <p:spPr>
          <a:xfrm>
            <a:off x="612775" y="1200150"/>
            <a:ext cx="8153400" cy="337185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Probability of Bankruptcy</a:t>
            </a:r>
          </a:p>
          <a:p>
            <a:pPr marL="640080" lvl="1" indent="-274320" eaLnBrk="1" fontAlgn="auto" hangingPunct="1">
              <a:spcAft>
                <a:spcPts val="0"/>
              </a:spcAft>
              <a:buFont typeface="Wingdings 2"/>
              <a:buChar char=""/>
              <a:defRPr/>
            </a:pPr>
            <a:r>
              <a:rPr lang="en-US" smtClean="0">
                <a:ea typeface="+mn-ea"/>
              </a:rPr>
              <a:t>Estimate the synthetic rating that the firm will have at each level of debt</a:t>
            </a:r>
          </a:p>
          <a:p>
            <a:pPr marL="640080" lvl="1" indent="-274320" eaLnBrk="1" fontAlgn="auto" hangingPunct="1">
              <a:spcAft>
                <a:spcPts val="0"/>
              </a:spcAft>
              <a:buFont typeface="Wingdings 2"/>
              <a:buChar char=""/>
              <a:defRPr/>
            </a:pPr>
            <a:r>
              <a:rPr lang="en-US" smtClean="0">
                <a:ea typeface="+mn-ea"/>
              </a:rPr>
              <a:t>Estimate the probability that the firm will go bankrupt over time, at that level of debt (Use studies that have estimated the empirical probabilities of this occurring over time - Altman does an update every year)</a:t>
            </a:r>
          </a:p>
          <a:p>
            <a:pPr marL="320040" indent="-320040" eaLnBrk="1" fontAlgn="auto" hangingPunct="1">
              <a:spcAft>
                <a:spcPts val="0"/>
              </a:spcAft>
              <a:buFont typeface="Wingdings"/>
              <a:buChar char=""/>
              <a:defRPr/>
            </a:pPr>
            <a:r>
              <a:rPr lang="en-US" smtClean="0">
                <a:ea typeface="+mn-ea"/>
                <a:cs typeface="+mn-cs"/>
              </a:rPr>
              <a:t>Cost of Bankruptcy</a:t>
            </a:r>
          </a:p>
          <a:p>
            <a:pPr marL="640080" lvl="1" indent="-274320" eaLnBrk="1" fontAlgn="auto" hangingPunct="1">
              <a:spcAft>
                <a:spcPts val="0"/>
              </a:spcAft>
              <a:buFont typeface="Wingdings 2"/>
              <a:buChar char=""/>
              <a:defRPr/>
            </a:pPr>
            <a:r>
              <a:rPr lang="en-US" smtClean="0">
                <a:ea typeface="+mn-ea"/>
              </a:rPr>
              <a:t>The direct bankruptcy cost is the easier component. It is generally between 5-10% of firm value, based upon empirical studies</a:t>
            </a:r>
          </a:p>
          <a:p>
            <a:pPr marL="640080" lvl="1" indent="-274320" eaLnBrk="1" fontAlgn="auto" hangingPunct="1">
              <a:spcAft>
                <a:spcPts val="0"/>
              </a:spcAft>
              <a:buFont typeface="Wingdings 2"/>
              <a:buChar char=""/>
              <a:defRPr/>
            </a:pPr>
            <a:r>
              <a:rPr lang="en-US" smtClean="0">
                <a:ea typeface="+mn-ea"/>
              </a:rPr>
              <a:t>The indirect bankruptcy cost is much tougher. It should be higher for sectors where operating income is affected significantly by default risk (like airlines) and lower for sectors where it is not (like groceries)</a:t>
            </a:r>
            <a:endParaRPr lang="en-US">
              <a:ea typeface="+mn-ea"/>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smtClean="0">
                <a:ea typeface="+mj-ea"/>
                <a:cs typeface="+mj-cs"/>
              </a:rPr>
              <a:t>Ratings and Default Probabilities: Results from Altman study of bonds</a:t>
            </a:r>
            <a:endParaRPr lang="en-US">
              <a:ea typeface="+mj-ea"/>
              <a:cs typeface="+mj-cs"/>
            </a:endParaRPr>
          </a:p>
        </p:txBody>
      </p:sp>
      <p:sp>
        <p:nvSpPr>
          <p:cNvPr id="171010" name="Rectangle 3"/>
          <p:cNvSpPr>
            <a:spLocks noGrp="1" noChangeArrowheads="1"/>
          </p:cNvSpPr>
          <p:nvPr>
            <p:ph sz="quarter" idx="1"/>
          </p:nvPr>
        </p:nvSpPr>
        <p:spPr>
          <a:xfrm>
            <a:off x="612775" y="1200150"/>
            <a:ext cx="8153400" cy="3371850"/>
          </a:xfrm>
        </p:spPr>
        <p:txBody>
          <a:bodyPr>
            <a:normAutofit fontScale="25000" lnSpcReduction="20000"/>
          </a:bodyPr>
          <a:lstStyle/>
          <a:p>
            <a:pPr marL="0" indent="0" eaLnBrk="1" fontAlgn="auto" hangingPunct="1">
              <a:spcAft>
                <a:spcPts val="0"/>
              </a:spcAft>
              <a:buFont typeface="Wingdings"/>
              <a:buNone/>
              <a:defRPr/>
            </a:pPr>
            <a:r>
              <a:rPr lang="en-US" sz="3600" dirty="0" smtClean="0">
                <a:ea typeface="+mn-ea"/>
                <a:cs typeface="+mn-cs"/>
              </a:rPr>
              <a:t>Rating	Likelihood of Default	</a:t>
            </a:r>
          </a:p>
          <a:p>
            <a:pPr marL="0" indent="0" eaLnBrk="1" fontAlgn="auto" hangingPunct="1">
              <a:spcAft>
                <a:spcPts val="0"/>
              </a:spcAft>
              <a:buFont typeface="Wingdings"/>
              <a:buNone/>
              <a:defRPr/>
            </a:pPr>
            <a:r>
              <a:rPr lang="en-US" sz="3600" dirty="0" smtClean="0">
                <a:ea typeface="+mn-ea"/>
                <a:cs typeface="+mn-cs"/>
              </a:rPr>
              <a:t>AAA		0.07%	</a:t>
            </a:r>
          </a:p>
          <a:p>
            <a:pPr marL="0" indent="0" eaLnBrk="1" fontAlgn="auto" hangingPunct="1">
              <a:spcAft>
                <a:spcPts val="0"/>
              </a:spcAft>
              <a:buFont typeface="Wingdings"/>
              <a:buNone/>
              <a:defRPr/>
            </a:pPr>
            <a:r>
              <a:rPr lang="en-US" sz="3600" dirty="0" smtClean="0">
                <a:ea typeface="+mn-ea"/>
                <a:cs typeface="+mn-cs"/>
              </a:rPr>
              <a:t>AA		0.51%	</a:t>
            </a:r>
          </a:p>
          <a:p>
            <a:pPr marL="0" indent="0" eaLnBrk="1" fontAlgn="auto" hangingPunct="1">
              <a:spcAft>
                <a:spcPts val="0"/>
              </a:spcAft>
              <a:buFont typeface="Wingdings"/>
              <a:buNone/>
              <a:defRPr/>
            </a:pPr>
            <a:r>
              <a:rPr lang="en-US" sz="3600" dirty="0" smtClean="0">
                <a:ea typeface="+mn-ea"/>
                <a:cs typeface="+mn-cs"/>
              </a:rPr>
              <a:t>A+		0.60%	</a:t>
            </a:r>
          </a:p>
          <a:p>
            <a:pPr marL="0" indent="0" eaLnBrk="1" fontAlgn="auto" hangingPunct="1">
              <a:spcAft>
                <a:spcPts val="0"/>
              </a:spcAft>
              <a:buFont typeface="Wingdings"/>
              <a:buNone/>
              <a:defRPr/>
            </a:pPr>
            <a:r>
              <a:rPr lang="en-US" sz="3600" dirty="0" smtClean="0">
                <a:ea typeface="+mn-ea"/>
                <a:cs typeface="+mn-cs"/>
              </a:rPr>
              <a:t>A		0.66%	</a:t>
            </a:r>
          </a:p>
          <a:p>
            <a:pPr marL="0" indent="0" eaLnBrk="1" fontAlgn="auto" hangingPunct="1">
              <a:spcAft>
                <a:spcPts val="0"/>
              </a:spcAft>
              <a:buFont typeface="Wingdings"/>
              <a:buNone/>
              <a:defRPr/>
            </a:pPr>
            <a:r>
              <a:rPr lang="en-US" sz="3600" dirty="0" smtClean="0">
                <a:ea typeface="+mn-ea"/>
                <a:cs typeface="+mn-cs"/>
              </a:rPr>
              <a:t>A-		2.50%	</a:t>
            </a:r>
          </a:p>
          <a:p>
            <a:pPr marL="0" indent="0" eaLnBrk="1" fontAlgn="auto" hangingPunct="1">
              <a:spcAft>
                <a:spcPts val="0"/>
              </a:spcAft>
              <a:buFont typeface="Wingdings"/>
              <a:buNone/>
              <a:defRPr/>
            </a:pPr>
            <a:r>
              <a:rPr lang="en-US" sz="3600" dirty="0" smtClean="0">
                <a:ea typeface="+mn-ea"/>
                <a:cs typeface="+mn-cs"/>
              </a:rPr>
              <a:t>BBB		7.54%	</a:t>
            </a:r>
          </a:p>
          <a:p>
            <a:pPr marL="0" indent="0" eaLnBrk="1" fontAlgn="auto" hangingPunct="1">
              <a:spcAft>
                <a:spcPts val="0"/>
              </a:spcAft>
              <a:buFont typeface="Wingdings"/>
              <a:buNone/>
              <a:defRPr/>
            </a:pPr>
            <a:r>
              <a:rPr lang="en-US" sz="3600" dirty="0" smtClean="0">
                <a:ea typeface="+mn-ea"/>
                <a:cs typeface="+mn-cs"/>
              </a:rPr>
              <a:t>BB		16.63%	</a:t>
            </a:r>
          </a:p>
          <a:p>
            <a:pPr marL="0" indent="0" eaLnBrk="1" fontAlgn="auto" hangingPunct="1">
              <a:spcAft>
                <a:spcPts val="0"/>
              </a:spcAft>
              <a:buFont typeface="Wingdings"/>
              <a:buNone/>
              <a:defRPr/>
            </a:pPr>
            <a:r>
              <a:rPr lang="en-US" sz="3600" dirty="0" smtClean="0">
                <a:ea typeface="+mn-ea"/>
                <a:cs typeface="+mn-cs"/>
              </a:rPr>
              <a:t>B+		25.00%	</a:t>
            </a:r>
          </a:p>
          <a:p>
            <a:pPr marL="0" indent="0" eaLnBrk="1" fontAlgn="auto" hangingPunct="1">
              <a:spcAft>
                <a:spcPts val="0"/>
              </a:spcAft>
              <a:buFont typeface="Wingdings"/>
              <a:buNone/>
              <a:defRPr/>
            </a:pPr>
            <a:r>
              <a:rPr lang="en-US" sz="3600" dirty="0" smtClean="0">
                <a:ea typeface="+mn-ea"/>
                <a:cs typeface="+mn-cs"/>
              </a:rPr>
              <a:t>B		36.80%	</a:t>
            </a:r>
          </a:p>
          <a:p>
            <a:pPr marL="0" indent="0" eaLnBrk="1" fontAlgn="auto" hangingPunct="1">
              <a:spcAft>
                <a:spcPts val="0"/>
              </a:spcAft>
              <a:buFont typeface="Wingdings"/>
              <a:buNone/>
              <a:defRPr/>
            </a:pPr>
            <a:r>
              <a:rPr lang="en-US" sz="3600" dirty="0" smtClean="0">
                <a:ea typeface="+mn-ea"/>
                <a:cs typeface="+mn-cs"/>
              </a:rPr>
              <a:t>B-		45.00%	</a:t>
            </a:r>
          </a:p>
          <a:p>
            <a:pPr marL="0" indent="0" eaLnBrk="1" fontAlgn="auto" hangingPunct="1">
              <a:spcAft>
                <a:spcPts val="0"/>
              </a:spcAft>
              <a:buFont typeface="Wingdings"/>
              <a:buNone/>
              <a:defRPr/>
            </a:pPr>
            <a:r>
              <a:rPr lang="en-US" sz="3600" dirty="0" smtClean="0">
                <a:ea typeface="+mn-ea"/>
                <a:cs typeface="+mn-cs"/>
              </a:rPr>
              <a:t>CCC		59.01%	</a:t>
            </a:r>
          </a:p>
          <a:p>
            <a:pPr marL="0" indent="0" eaLnBrk="1" fontAlgn="auto" hangingPunct="1">
              <a:spcAft>
                <a:spcPts val="0"/>
              </a:spcAft>
              <a:buFont typeface="Wingdings"/>
              <a:buNone/>
              <a:defRPr/>
            </a:pPr>
            <a:r>
              <a:rPr lang="en-US" sz="3600" dirty="0" smtClean="0">
                <a:ea typeface="+mn-ea"/>
                <a:cs typeface="+mn-cs"/>
              </a:rPr>
              <a:t>CC		70.00%	</a:t>
            </a:r>
          </a:p>
          <a:p>
            <a:pPr marL="0" indent="0" eaLnBrk="1" fontAlgn="auto" hangingPunct="1">
              <a:spcAft>
                <a:spcPts val="0"/>
              </a:spcAft>
              <a:buFont typeface="Wingdings"/>
              <a:buNone/>
              <a:defRPr/>
            </a:pPr>
            <a:r>
              <a:rPr lang="en-US" sz="3600" dirty="0" smtClean="0">
                <a:ea typeface="+mn-ea"/>
                <a:cs typeface="+mn-cs"/>
              </a:rPr>
              <a:t>C		85.00%	</a:t>
            </a:r>
          </a:p>
          <a:p>
            <a:pPr marL="0" indent="0" eaLnBrk="1" fontAlgn="auto" hangingPunct="1">
              <a:spcAft>
                <a:spcPts val="0"/>
              </a:spcAft>
              <a:buFont typeface="Wingdings"/>
              <a:buNone/>
              <a:defRPr/>
            </a:pPr>
            <a:r>
              <a:rPr lang="en-US" sz="3600" dirty="0" smtClean="0">
                <a:ea typeface="+mn-ea"/>
                <a:cs typeface="+mn-cs"/>
              </a:rPr>
              <a:t>D		100.00%</a:t>
            </a:r>
            <a:r>
              <a:rPr lang="en-US" dirty="0" smtClean="0">
                <a:ea typeface="+mn-ea"/>
                <a:cs typeface="+mn-cs"/>
              </a:rPr>
              <a:t>	</a:t>
            </a:r>
          </a:p>
          <a:p>
            <a:pPr marL="320040" indent="-320040" eaLnBrk="1" fontAlgn="auto" hangingPunct="1">
              <a:spcAft>
                <a:spcPts val="0"/>
              </a:spcAft>
              <a:buFont typeface="Wingdings"/>
              <a:buChar char=""/>
              <a:defRPr/>
            </a:pPr>
            <a:endParaRPr lang="en-US" dirty="0">
              <a:ea typeface="+mn-ea"/>
              <a:cs typeface="+mn-cs"/>
            </a:endParaRPr>
          </a:p>
        </p:txBody>
      </p:sp>
      <p:sp>
        <p:nvSpPr>
          <p:cNvPr id="25603" name="TextBox 3"/>
          <p:cNvSpPr txBox="1">
            <a:spLocks noChangeArrowheads="1"/>
          </p:cNvSpPr>
          <p:nvPr/>
        </p:nvSpPr>
        <p:spPr bwMode="auto">
          <a:xfrm>
            <a:off x="3429000" y="2114550"/>
            <a:ext cx="45720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2000"/>
              <a:t>Altman estimated these probabilities by looking at bonds in each ratings class ten years prior and then examining the proportion of these bonds that defaulted over the ten years.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Disney: Estimating Unlevered Firm Value</a:t>
            </a:r>
          </a:p>
        </p:txBody>
      </p:sp>
      <p:sp>
        <p:nvSpPr>
          <p:cNvPr id="27650" name="Rectangle 3"/>
          <p:cNvSpPr>
            <a:spLocks noGrp="1" noChangeArrowheads="1"/>
          </p:cNvSpPr>
          <p:nvPr>
            <p:ph sz="quarter" idx="1"/>
          </p:nvPr>
        </p:nvSpPr>
        <p:spPr>
          <a:xfrm>
            <a:off x="612775" y="1200150"/>
            <a:ext cx="8153400" cy="3371850"/>
          </a:xfrm>
        </p:spPr>
        <p:txBody>
          <a:bodyPr/>
          <a:lstStyle/>
          <a:p>
            <a:pPr marL="0" indent="0" eaLnBrk="1" hangingPunct="1">
              <a:buFont typeface="Wingdings" charset="2"/>
              <a:buNone/>
            </a:pPr>
            <a:r>
              <a:rPr lang="en-US" altLang="x-none" sz="2200">
                <a:ea typeface="ＭＳ Ｐゴシック" charset="-128"/>
              </a:rPr>
              <a:t>Current Value of firm =  $121,878+ $15,961 		= $ 137,839</a:t>
            </a:r>
          </a:p>
          <a:p>
            <a:pPr marL="0" indent="0" eaLnBrk="1" hangingPunct="1">
              <a:buFont typeface="Wingdings" charset="2"/>
              <a:buNone/>
            </a:pPr>
            <a:r>
              <a:rPr lang="en-US" altLang="x-none" sz="2200">
                <a:ea typeface="ＭＳ Ｐゴシック" charset="-128"/>
              </a:rPr>
              <a:t> - Tax Benefit on Current Debt = $15,961 * 0.361		= $      5,762 </a:t>
            </a:r>
          </a:p>
          <a:p>
            <a:pPr marL="0" indent="0" eaLnBrk="1" hangingPunct="1">
              <a:buFont typeface="Wingdings" charset="2"/>
              <a:buNone/>
            </a:pPr>
            <a:r>
              <a:rPr lang="en-US" altLang="x-none" sz="2200">
                <a:ea typeface="ＭＳ Ｐゴシック" charset="-128"/>
              </a:rPr>
              <a:t> + Expected Bankruptcy Cost = 0.66% * (0.25 * 137,839) =  $         227</a:t>
            </a:r>
          </a:p>
          <a:p>
            <a:pPr marL="0" indent="0" eaLnBrk="1" hangingPunct="1">
              <a:buFont typeface="Wingdings" charset="2"/>
              <a:buNone/>
            </a:pPr>
            <a:r>
              <a:rPr lang="en-US" altLang="x-none" sz="2200">
                <a:ea typeface="ＭＳ Ｐゴシック" charset="-128"/>
              </a:rPr>
              <a:t>Unlevered Value of Firm =				= $  132,304</a:t>
            </a:r>
          </a:p>
          <a:p>
            <a:pPr lvl="1" eaLnBrk="1" hangingPunct="1"/>
            <a:r>
              <a:rPr lang="en-US" altLang="x-none">
                <a:ea typeface="ＭＳ Ｐゴシック" charset="-128"/>
              </a:rPr>
              <a:t>Cost of Bankruptcy for Disney = 25% of firm value</a:t>
            </a:r>
          </a:p>
          <a:p>
            <a:pPr lvl="1" eaLnBrk="1" hangingPunct="1"/>
            <a:r>
              <a:rPr lang="en-US" altLang="x-none">
                <a:ea typeface="ＭＳ Ｐゴシック" charset="-128"/>
              </a:rPr>
              <a:t>Probability of Bankruptcy = 0.66%, based on firm</a:t>
            </a:r>
            <a:r>
              <a:rPr lang="ja-JP" altLang="en-US">
                <a:ea typeface="ＭＳ Ｐゴシック" charset="-128"/>
              </a:rPr>
              <a:t>’</a:t>
            </a:r>
            <a:r>
              <a:rPr lang="en-US" altLang="ja-JP">
                <a:ea typeface="ＭＳ Ｐゴシック" charset="-128"/>
              </a:rPr>
              <a:t>s current rating of A</a:t>
            </a:r>
          </a:p>
          <a:p>
            <a:pPr lvl="1" eaLnBrk="1" hangingPunct="1"/>
            <a:r>
              <a:rPr lang="en-US" altLang="x-none">
                <a:ea typeface="ＭＳ Ｐゴシック" charset="-128"/>
              </a:rPr>
              <a:t>Tax Rate = 36.1%</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Disney: APV at Debt Ratios</a:t>
            </a:r>
          </a:p>
        </p:txBody>
      </p:sp>
      <p:sp>
        <p:nvSpPr>
          <p:cNvPr id="29698" name="Content Placeholder 4"/>
          <p:cNvSpPr>
            <a:spLocks noGrp="1"/>
          </p:cNvSpPr>
          <p:nvPr>
            <p:ph sz="quarter" idx="1"/>
          </p:nvPr>
        </p:nvSpPr>
        <p:spPr>
          <a:xfrm>
            <a:off x="612775" y="1200150"/>
            <a:ext cx="8153400" cy="3371850"/>
          </a:xfrm>
        </p:spPr>
        <p:txBody>
          <a:bodyPr/>
          <a:lstStyle/>
          <a:p>
            <a:pPr eaLnBrk="1" hangingPunct="1"/>
            <a:endParaRPr lang="en-US" altLang="x-none">
              <a:ea typeface="ＭＳ Ｐゴシック" charset="-128"/>
            </a:endParaRPr>
          </a:p>
          <a:p>
            <a:pPr eaLnBrk="1" hangingPunct="1"/>
            <a:endParaRPr lang="en-US" altLang="x-none">
              <a:ea typeface="ＭＳ Ｐゴシック" charset="-128"/>
            </a:endParaRPr>
          </a:p>
        </p:txBody>
      </p:sp>
      <p:sp>
        <p:nvSpPr>
          <p:cNvPr id="29699" name="Text Box 4"/>
          <p:cNvSpPr txBox="1">
            <a:spLocks noChangeArrowheads="1"/>
          </p:cNvSpPr>
          <p:nvPr/>
        </p:nvSpPr>
        <p:spPr bwMode="auto">
          <a:xfrm>
            <a:off x="2819400" y="4000500"/>
            <a:ext cx="30638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The optimal debt ratio is 40%, which is the point at which firm value is maximized. </a:t>
            </a:r>
            <a:endParaRPr lang="en-US" altLang="x-none"/>
          </a:p>
        </p:txBody>
      </p:sp>
      <p:graphicFrame>
        <p:nvGraphicFramePr>
          <p:cNvPr id="2" name="Table 1"/>
          <p:cNvGraphicFramePr>
            <a:graphicFrameLocks noGrp="1"/>
          </p:cNvGraphicFramePr>
          <p:nvPr/>
        </p:nvGraphicFramePr>
        <p:xfrm>
          <a:off x="609600" y="1485900"/>
          <a:ext cx="8153398" cy="2257556"/>
        </p:xfrm>
        <a:graphic>
          <a:graphicData uri="http://schemas.openxmlformats.org/drawingml/2006/table">
            <a:tbl>
              <a:tblPr/>
              <a:tblGrid>
                <a:gridCol w="837509"/>
                <a:gridCol w="788244"/>
                <a:gridCol w="702030"/>
                <a:gridCol w="837509"/>
                <a:gridCol w="960672"/>
                <a:gridCol w="960672"/>
                <a:gridCol w="985305"/>
                <a:gridCol w="1194682"/>
                <a:gridCol w="886775"/>
              </a:tblGrid>
              <a:tr h="488866">
                <a:tc>
                  <a:txBody>
                    <a:bodyPr/>
                    <a:lstStyle/>
                    <a:p>
                      <a:pPr algn="ctr" fontAlgn="b"/>
                      <a:r>
                        <a:rPr lang="en-US" sz="1100" b="0" i="1" u="none" strike="noStrike" dirty="0">
                          <a:solidFill>
                            <a:srgbClr val="000000"/>
                          </a:solidFill>
                          <a:effectLst/>
                          <a:latin typeface="Times"/>
                        </a:rPr>
                        <a:t>Debt Ratio</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dirty="0">
                          <a:solidFill>
                            <a:srgbClr val="000000"/>
                          </a:solidFill>
                          <a:effectLst/>
                          <a:latin typeface="Times"/>
                        </a:rPr>
                        <a:t>$ Debt</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dirty="0">
                          <a:solidFill>
                            <a:srgbClr val="000000"/>
                          </a:solidFill>
                          <a:effectLst/>
                          <a:latin typeface="Times"/>
                        </a:rPr>
                        <a:t>Tax Rate</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Times"/>
                        </a:rPr>
                        <a:t>Unlevered Firm Value</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Times"/>
                        </a:rPr>
                        <a:t>Tax Benefits</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Times"/>
                        </a:rPr>
                        <a:t>Bond Rating</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Times"/>
                        </a:rPr>
                        <a:t>Probability of Default</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Times"/>
                        </a:rPr>
                        <a:t>Expected Bankruptcy Cost</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Times"/>
                        </a:rPr>
                        <a:t>Value of Levered Firm</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856">
                <a:tc>
                  <a:txBody>
                    <a:bodyPr/>
                    <a:lstStyle/>
                    <a:p>
                      <a:pPr algn="ctr" fontAlgn="b"/>
                      <a:r>
                        <a:rPr lang="en-US" sz="1100" b="0" i="0" u="none" strike="noStrike">
                          <a:solidFill>
                            <a:srgbClr val="000000"/>
                          </a:solidFill>
                          <a:effectLst/>
                          <a:latin typeface="Times"/>
                        </a:rPr>
                        <a:t>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$0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36.10%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Times"/>
                        </a:rPr>
                        <a:t>$132,304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$0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AAA</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0.07%</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$23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$132,281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856">
                <a:tc>
                  <a:txBody>
                    <a:bodyPr/>
                    <a:lstStyle/>
                    <a:p>
                      <a:pPr algn="ctr" fontAlgn="b"/>
                      <a:r>
                        <a:rPr lang="en-US" sz="1100" b="0" i="0" u="none" strike="noStrike">
                          <a:solidFill>
                            <a:srgbClr val="000000"/>
                          </a:solidFill>
                          <a:effectLst/>
                          <a:latin typeface="Times"/>
                        </a:rPr>
                        <a:t>10%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$13,784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36.10%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$132,304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$4,976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Aaa/AAA</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0.07%</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$24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$137,256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856">
                <a:tc>
                  <a:txBody>
                    <a:bodyPr/>
                    <a:lstStyle/>
                    <a:p>
                      <a:pPr algn="ctr" fontAlgn="b"/>
                      <a:r>
                        <a:rPr lang="en-US" sz="1100" b="0" i="0" u="none" strike="noStrike">
                          <a:solidFill>
                            <a:srgbClr val="000000"/>
                          </a:solidFill>
                          <a:effectLst/>
                          <a:latin typeface="Times"/>
                        </a:rPr>
                        <a:t>20%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$27,568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36.10%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$132,304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$9,952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Aaa/AAA</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0.07%</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$25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$142,231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856">
                <a:tc>
                  <a:txBody>
                    <a:bodyPr/>
                    <a:lstStyle/>
                    <a:p>
                      <a:pPr algn="ctr" fontAlgn="b"/>
                      <a:r>
                        <a:rPr lang="en-US" sz="1100" b="0" i="0" u="none" strike="noStrike">
                          <a:solidFill>
                            <a:srgbClr val="000000"/>
                          </a:solidFill>
                          <a:effectLst/>
                          <a:latin typeface="Times"/>
                        </a:rPr>
                        <a:t>30%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$41,352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36.10%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$132,304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$14,928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Aa2/AA</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0.51%</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$188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$147,045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856">
                <a:tc>
                  <a:txBody>
                    <a:bodyPr/>
                    <a:lstStyle/>
                    <a:p>
                      <a:pPr algn="ctr" fontAlgn="b"/>
                      <a:r>
                        <a:rPr lang="en-US" sz="1100" b="0" i="0" u="none" strike="noStrike">
                          <a:solidFill>
                            <a:srgbClr val="000000"/>
                          </a:solidFill>
                          <a:effectLst/>
                          <a:latin typeface="Times"/>
                        </a:rPr>
                        <a:t>40%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$55,136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36.10%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$132,304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$19,904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Times"/>
                        </a:rPr>
                        <a:t>A2/A</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0.66%</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$251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$151,957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856">
                <a:tc>
                  <a:txBody>
                    <a:bodyPr/>
                    <a:lstStyle/>
                    <a:p>
                      <a:pPr algn="ctr" fontAlgn="b"/>
                      <a:r>
                        <a:rPr lang="en-US" sz="1100" b="0" i="0" u="none" strike="noStrike">
                          <a:solidFill>
                            <a:srgbClr val="000000"/>
                          </a:solidFill>
                          <a:effectLst/>
                          <a:latin typeface="Times"/>
                        </a:rPr>
                        <a:t>50%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$68,919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36.10%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$132,304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$24,880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B3/B-</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45.00%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$17,683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$139,501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856">
                <a:tc>
                  <a:txBody>
                    <a:bodyPr/>
                    <a:lstStyle/>
                    <a:p>
                      <a:pPr algn="ctr" fontAlgn="b"/>
                      <a:r>
                        <a:rPr lang="en-US" sz="1100" b="0" i="0" u="none" strike="noStrike">
                          <a:solidFill>
                            <a:srgbClr val="000000"/>
                          </a:solidFill>
                          <a:effectLst/>
                          <a:latin typeface="Times"/>
                        </a:rPr>
                        <a:t>60%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$82,703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36.10%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$132,304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$29,856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C2/C</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Times"/>
                        </a:rPr>
                        <a:t>59.01%</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$23,923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$138,238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856">
                <a:tc>
                  <a:txBody>
                    <a:bodyPr/>
                    <a:lstStyle/>
                    <a:p>
                      <a:pPr algn="ctr" fontAlgn="b"/>
                      <a:r>
                        <a:rPr lang="en-US" sz="1100" b="0" i="0" u="none" strike="noStrike">
                          <a:solidFill>
                            <a:srgbClr val="000000"/>
                          </a:solidFill>
                          <a:effectLst/>
                          <a:latin typeface="Times"/>
                        </a:rPr>
                        <a:t>70%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$96,487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32.64%</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$132,304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$31,491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C2/C</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Times"/>
                        </a:rPr>
                        <a:t>59.01%</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$24,164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$139,631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856">
                <a:tc>
                  <a:txBody>
                    <a:bodyPr/>
                    <a:lstStyle/>
                    <a:p>
                      <a:pPr algn="ctr" fontAlgn="b"/>
                      <a:r>
                        <a:rPr lang="en-US" sz="1100" b="0" i="0" u="none" strike="noStrike">
                          <a:solidFill>
                            <a:srgbClr val="000000"/>
                          </a:solidFill>
                          <a:effectLst/>
                          <a:latin typeface="Times"/>
                        </a:rPr>
                        <a:t>80%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$110,271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26.81%</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$132,304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$29,563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Ca2/CC</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70.00%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$28,327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$133,540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856">
                <a:tc>
                  <a:txBody>
                    <a:bodyPr/>
                    <a:lstStyle/>
                    <a:p>
                      <a:pPr algn="ctr" fontAlgn="b"/>
                      <a:r>
                        <a:rPr lang="en-US" sz="1100" b="0" i="0" u="none" strike="noStrike">
                          <a:solidFill>
                            <a:srgbClr val="000000"/>
                          </a:solidFill>
                          <a:effectLst/>
                          <a:latin typeface="Times"/>
                        </a:rPr>
                        <a:t>90%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$124,055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22.03%</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$132,304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$27,332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Caa/CCC</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Times"/>
                        </a:rPr>
                        <a:t>85.00%</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Times"/>
                        </a:rPr>
                        <a:t>$33,923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Times"/>
                        </a:rPr>
                        <a:t>$125,713 </a:t>
                      </a:r>
                    </a:p>
                  </a:txBody>
                  <a:tcPr marL="12316" marR="12316" marT="92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II. Relative Analysis</a:t>
            </a:r>
          </a:p>
        </p:txBody>
      </p:sp>
      <p:sp>
        <p:nvSpPr>
          <p:cNvPr id="177154" name="Rectangle 3"/>
          <p:cNvSpPr>
            <a:spLocks noGrp="1" noChangeArrowheads="1"/>
          </p:cNvSpPr>
          <p:nvPr>
            <p:ph sz="quarter" idx="1"/>
          </p:nvPr>
        </p:nvSpPr>
        <p:spPr>
          <a:xfrm>
            <a:off x="612775" y="1200150"/>
            <a:ext cx="8153400" cy="3371850"/>
          </a:xfrm>
        </p:spPr>
        <p:txBody>
          <a:bodyPr>
            <a:normAutofit/>
          </a:bodyPr>
          <a:lstStyle/>
          <a:p>
            <a:pPr eaLnBrk="1" hangingPunct="1">
              <a:lnSpc>
                <a:spcPct val="90000"/>
              </a:lnSpc>
            </a:pPr>
            <a:r>
              <a:rPr lang="en-US" altLang="x-none" sz="2400">
                <a:ea typeface="ＭＳ Ｐゴシック" charset="-128"/>
              </a:rPr>
              <a:t>The </a:t>
            </a:r>
            <a:r>
              <a:rPr lang="ja-JP" altLang="en-US" sz="2400">
                <a:ea typeface="ＭＳ Ｐゴシック" charset="-128"/>
              </a:rPr>
              <a:t>“</a:t>
            </a:r>
            <a:r>
              <a:rPr lang="en-US" altLang="ja-JP" sz="2400">
                <a:ea typeface="ＭＳ Ｐゴシック" charset="-128"/>
              </a:rPr>
              <a:t>safest</a:t>
            </a:r>
            <a:r>
              <a:rPr lang="ja-JP" altLang="en-US" sz="2400">
                <a:ea typeface="ＭＳ Ｐゴシック" charset="-128"/>
              </a:rPr>
              <a:t>”</a:t>
            </a:r>
            <a:r>
              <a:rPr lang="en-US" altLang="ja-JP" sz="2400">
                <a:ea typeface="ＭＳ Ｐゴシック" charset="-128"/>
              </a:rPr>
              <a:t> place for any firm to be is close to the industry average</a:t>
            </a:r>
          </a:p>
          <a:p>
            <a:pPr eaLnBrk="1" hangingPunct="1">
              <a:lnSpc>
                <a:spcPct val="90000"/>
              </a:lnSpc>
            </a:pPr>
            <a:r>
              <a:rPr lang="en-US" altLang="x-none" sz="2400">
                <a:ea typeface="ＭＳ Ｐゴシック" charset="-128"/>
              </a:rPr>
              <a:t>Subjective adjustments can be  made to these averages to arrive at the right debt ratio.</a:t>
            </a:r>
          </a:p>
          <a:p>
            <a:pPr lvl="1" eaLnBrk="1" hangingPunct="1">
              <a:lnSpc>
                <a:spcPct val="90000"/>
              </a:lnSpc>
            </a:pPr>
            <a:r>
              <a:rPr lang="en-US" altLang="x-none" sz="2000">
                <a:ea typeface="ＭＳ Ｐゴシック" charset="-128"/>
              </a:rPr>
              <a:t>Higher tax rates -&gt; Higher debt ratios (Tax benefits)</a:t>
            </a:r>
          </a:p>
          <a:p>
            <a:pPr lvl="1" eaLnBrk="1" hangingPunct="1">
              <a:lnSpc>
                <a:spcPct val="90000"/>
              </a:lnSpc>
            </a:pPr>
            <a:r>
              <a:rPr lang="en-US" altLang="x-none" sz="2000">
                <a:ea typeface="ＭＳ Ｐゴシック" charset="-128"/>
              </a:rPr>
              <a:t>Lower insider ownership -&gt; Higher debt ratios (Greater discipline)</a:t>
            </a:r>
          </a:p>
          <a:p>
            <a:pPr lvl="1" eaLnBrk="1" hangingPunct="1">
              <a:lnSpc>
                <a:spcPct val="90000"/>
              </a:lnSpc>
            </a:pPr>
            <a:r>
              <a:rPr lang="en-US" altLang="x-none" sz="2000">
                <a:ea typeface="ＭＳ Ｐゴシック" charset="-128"/>
              </a:rPr>
              <a:t>More stable income -&gt; Higher debt ratios (Lower bankruptcy costs)</a:t>
            </a:r>
          </a:p>
          <a:p>
            <a:pPr lvl="1" eaLnBrk="1" hangingPunct="1">
              <a:lnSpc>
                <a:spcPct val="90000"/>
              </a:lnSpc>
            </a:pPr>
            <a:r>
              <a:rPr lang="en-US" altLang="x-none" sz="2000">
                <a:ea typeface="ＭＳ Ｐゴシック" charset="-128"/>
              </a:rPr>
              <a:t>More intangible assets -&gt; Lower debt ratios (More agency problems)</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Comparing to industry averages</a:t>
            </a:r>
          </a:p>
        </p:txBody>
      </p:sp>
      <p:graphicFrame>
        <p:nvGraphicFramePr>
          <p:cNvPr id="33794" name="Content Placeholder 6"/>
          <p:cNvGraphicFramePr>
            <a:graphicFrameLocks noGrp="1" noChangeAspect="1"/>
          </p:cNvGraphicFramePr>
          <p:nvPr>
            <p:ph sz="quarter" idx="1"/>
          </p:nvPr>
        </p:nvGraphicFramePr>
        <p:xfrm>
          <a:off x="1533525" y="1400175"/>
          <a:ext cx="6311900" cy="2971800"/>
        </p:xfrm>
        <a:graphic>
          <a:graphicData uri="http://schemas.openxmlformats.org/presentationml/2006/ole">
            <mc:AlternateContent xmlns:mc="http://schemas.openxmlformats.org/markup-compatibility/2006">
              <mc:Choice xmlns:v="urn:schemas-microsoft-com:vml" Requires="v">
                <p:oleObj spid="_x0000_s33797" name="Document" r:id="rId5" imgW="6311900" imgH="2971800" progId="Word.Document.12">
                  <p:embed/>
                </p:oleObj>
              </mc:Choice>
              <mc:Fallback>
                <p:oleObj name="Document" r:id="rId5" imgW="6311900" imgH="29718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33525" y="1400175"/>
                        <a:ext cx="63119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Getting past simple averages</a:t>
            </a:r>
          </a:p>
        </p:txBody>
      </p:sp>
      <p:sp>
        <p:nvSpPr>
          <p:cNvPr id="181250" name="Rectangle 3"/>
          <p:cNvSpPr>
            <a:spLocks noGrp="1" noChangeArrowheads="1"/>
          </p:cNvSpPr>
          <p:nvPr>
            <p:ph sz="quarter" idx="1"/>
          </p:nvPr>
        </p:nvSpPr>
        <p:spPr>
          <a:xfrm>
            <a:off x="612775" y="1200150"/>
            <a:ext cx="8153400" cy="3371850"/>
          </a:xfrm>
        </p:spPr>
        <p:txBody>
          <a:bodyPr>
            <a:normAutofit fontScale="77500" lnSpcReduction="20000"/>
          </a:bodyPr>
          <a:lstStyle/>
          <a:p>
            <a:pPr marL="0" indent="0" eaLnBrk="1" fontAlgn="auto" hangingPunct="1">
              <a:spcAft>
                <a:spcPts val="0"/>
              </a:spcAft>
              <a:buFont typeface="Wingdings"/>
              <a:buNone/>
              <a:defRPr/>
            </a:pPr>
            <a:r>
              <a:rPr lang="en-US" u="sng" dirty="0" smtClean="0">
                <a:ea typeface="+mn-ea"/>
                <a:cs typeface="+mn-cs"/>
              </a:rPr>
              <a:t>Step 1</a:t>
            </a:r>
            <a:r>
              <a:rPr lang="en-US" dirty="0" smtClean="0">
                <a:ea typeface="+mn-ea"/>
                <a:cs typeface="+mn-cs"/>
              </a:rPr>
              <a:t>: Run a regression of debt ratios on the variables that you believe determine debt ratios in the sector. For example,</a:t>
            </a:r>
          </a:p>
          <a:p>
            <a:pPr marL="320040" lvl="1" indent="0" eaLnBrk="1" fontAlgn="auto" hangingPunct="1">
              <a:spcAft>
                <a:spcPts val="0"/>
              </a:spcAft>
              <a:buFont typeface="Wingdings 2"/>
              <a:buNone/>
              <a:defRPr/>
            </a:pPr>
            <a:r>
              <a:rPr lang="en-US" dirty="0" smtClean="0">
                <a:ea typeface="+mn-ea"/>
              </a:rPr>
              <a:t>Debt Ratio = a + b (Tax rate) + c (Earnings Variability) + d (EBITDA/Firm Value)</a:t>
            </a:r>
          </a:p>
          <a:p>
            <a:pPr marL="0" indent="0" eaLnBrk="1" fontAlgn="auto" hangingPunct="1">
              <a:spcAft>
                <a:spcPts val="0"/>
              </a:spcAft>
              <a:buFont typeface="Wingdings"/>
              <a:buNone/>
              <a:defRPr/>
            </a:pPr>
            <a:r>
              <a:rPr lang="en-US" dirty="0" smtClean="0">
                <a:ea typeface="+mn-ea"/>
                <a:cs typeface="+mn-cs"/>
              </a:rPr>
              <a:t>Check this regression for statistical significance (t statistics) and predictive ability (R squared)</a:t>
            </a:r>
          </a:p>
          <a:p>
            <a:pPr marL="0" indent="0" eaLnBrk="1" fontAlgn="auto" hangingPunct="1">
              <a:spcAft>
                <a:spcPts val="0"/>
              </a:spcAft>
              <a:buFont typeface="Wingdings"/>
              <a:buNone/>
              <a:defRPr/>
            </a:pPr>
            <a:r>
              <a:rPr lang="en-US" u="sng" dirty="0" smtClean="0">
                <a:ea typeface="+mn-ea"/>
                <a:cs typeface="+mn-cs"/>
              </a:rPr>
              <a:t>Step 2</a:t>
            </a:r>
            <a:r>
              <a:rPr lang="en-US" dirty="0" smtClean="0">
                <a:ea typeface="+mn-ea"/>
                <a:cs typeface="+mn-cs"/>
              </a:rPr>
              <a:t>: Estimate the values of the proxies for the firm under consideration. Plugging into the cross sectional regression, we can obtain an estimate of predicted debt ratio.</a:t>
            </a:r>
          </a:p>
          <a:p>
            <a:pPr marL="0" indent="0" eaLnBrk="1" fontAlgn="auto" hangingPunct="1">
              <a:spcAft>
                <a:spcPts val="0"/>
              </a:spcAft>
              <a:buFont typeface="Wingdings"/>
              <a:buNone/>
              <a:defRPr/>
            </a:pPr>
            <a:r>
              <a:rPr lang="en-US" u="sng" dirty="0" smtClean="0">
                <a:ea typeface="+mn-ea"/>
                <a:cs typeface="+mn-cs"/>
              </a:rPr>
              <a:t>Step 3</a:t>
            </a:r>
            <a:r>
              <a:rPr lang="en-US" dirty="0" smtClean="0">
                <a:ea typeface="+mn-ea"/>
                <a:cs typeface="+mn-cs"/>
              </a:rPr>
              <a:t>: Compare the actual debt ratio to the predicted debt ratio.</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dirty="0" smtClean="0">
                <a:ea typeface="+mj-ea"/>
                <a:cs typeface="+mj-cs"/>
              </a:rPr>
              <a:t>Applying the Regression Methodology: Global Auto Firms</a:t>
            </a:r>
            <a:endParaRPr lang="en-US" dirty="0">
              <a:ea typeface="+mj-ea"/>
              <a:cs typeface="+mj-cs"/>
            </a:endParaRPr>
          </a:p>
        </p:txBody>
      </p:sp>
      <p:sp>
        <p:nvSpPr>
          <p:cNvPr id="183298" name="Rectangle 3"/>
          <p:cNvSpPr>
            <a:spLocks noGrp="1" noChangeArrowheads="1"/>
          </p:cNvSpPr>
          <p:nvPr>
            <p:ph sz="quarter" idx="1"/>
          </p:nvPr>
        </p:nvSpPr>
        <p:spPr>
          <a:xfrm>
            <a:off x="612775" y="1200150"/>
            <a:ext cx="8153400" cy="337185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Using a sample of 56 global auto firms, we arrived at the following regression:</a:t>
            </a:r>
          </a:p>
          <a:p>
            <a:pPr marL="0" indent="0" eaLnBrk="1" fontAlgn="auto" hangingPunct="1">
              <a:spcAft>
                <a:spcPts val="0"/>
              </a:spcAft>
              <a:buFont typeface="Wingdings" charset="0"/>
              <a:buNone/>
              <a:defRPr/>
            </a:pPr>
            <a:r>
              <a:rPr lang="en-US" sz="2200" dirty="0" smtClean="0">
                <a:ea typeface="+mn-ea"/>
                <a:cs typeface="+mn-cs"/>
              </a:rPr>
              <a:t>Debt to capital = 0.09 + 0.63 (Effective Tax Rate) + 1.01 (EBITDA/ Enterprise Value) - </a:t>
            </a:r>
            <a:r>
              <a:rPr lang="en-US" sz="2200" dirty="0">
                <a:ea typeface="+mn-ea"/>
                <a:cs typeface="+mn-cs"/>
              </a:rPr>
              <a:t>0</a:t>
            </a:r>
            <a:r>
              <a:rPr lang="en-US" sz="2200" dirty="0" smtClean="0">
                <a:ea typeface="+mn-ea"/>
                <a:cs typeface="+mn-cs"/>
              </a:rPr>
              <a:t>.93 (Cap Ex/ Enterprise Value)</a:t>
            </a: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The R squared of the regression is 21%. This regression can be used to arrive at a predicted value for Tata Motors of:</a:t>
            </a:r>
          </a:p>
          <a:p>
            <a:pPr marL="0" indent="0" eaLnBrk="1" fontAlgn="auto" hangingPunct="1">
              <a:spcAft>
                <a:spcPts val="0"/>
              </a:spcAft>
              <a:buFont typeface="Wingdings" charset="0"/>
              <a:buNone/>
              <a:defRPr/>
            </a:pPr>
            <a:r>
              <a:rPr lang="en-US" sz="2400" dirty="0" smtClean="0">
                <a:ea typeface="+mn-ea"/>
                <a:cs typeface="+mn-cs"/>
              </a:rPr>
              <a:t>Predicted Debt Ratio = </a:t>
            </a:r>
            <a:r>
              <a:rPr lang="en-US" sz="2400" dirty="0"/>
              <a:t>0.09 + 0.63 </a:t>
            </a:r>
            <a:r>
              <a:rPr lang="en-US" sz="2400" dirty="0" smtClean="0"/>
              <a:t>(0.252) +1.01 (0.1167) - 0.93 (0.1949) = .1854 or 18.54%</a:t>
            </a:r>
            <a:endParaRPr lang="en-US" sz="2400" dirty="0"/>
          </a:p>
          <a:p>
            <a:pPr marL="320040" indent="-320040" eaLnBrk="1" fontAlgn="auto" hangingPunct="1">
              <a:spcAft>
                <a:spcPts val="0"/>
              </a:spcAft>
              <a:buFont typeface="Wingdings"/>
              <a:buChar char=""/>
              <a:defRPr/>
            </a:pPr>
            <a:r>
              <a:rPr lang="en-US" dirty="0" smtClean="0">
                <a:ea typeface="+mn-ea"/>
                <a:cs typeface="+mn-cs"/>
              </a:rPr>
              <a:t>Based upon the capital structure of other firms in the automobile industry, Tata Motors should have a market value debt ratio of 18.54%. It is over levered at its existing debt ratio of 29.28%.</a:t>
            </a:r>
            <a:endParaRPr lang="en-US" dirty="0">
              <a:ea typeface="+mn-ea"/>
              <a:cs typeface="+mn-cs"/>
            </a:endParaRPr>
          </a:p>
        </p:txBody>
      </p:sp>
      <p:sp>
        <p:nvSpPr>
          <p:cNvPr id="37891" name="Rectangle 4"/>
          <p:cNvSpPr>
            <a:spLocks noChangeArrowheads="1"/>
          </p:cNvSpPr>
          <p:nvPr/>
        </p:nvSpPr>
        <p:spPr bwMode="auto">
          <a:xfrm>
            <a:off x="762000" y="839788"/>
            <a:ext cx="1841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 Extending to the entire market</a:t>
            </a:r>
          </a:p>
        </p:txBody>
      </p:sp>
      <p:sp>
        <p:nvSpPr>
          <p:cNvPr id="185346"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200">
                <a:ea typeface="ＭＳ Ｐゴシック" charset="-128"/>
              </a:rPr>
              <a:t>Using 2014 data for US listed firms, we looked at the determinants of the market debt to capital ratio. The regression provides the following results –</a:t>
            </a:r>
          </a:p>
          <a:p>
            <a:pPr eaLnBrk="1" hangingPunct="1">
              <a:lnSpc>
                <a:spcPct val="80000"/>
              </a:lnSpc>
              <a:buFont typeface="Wingdings" charset="2"/>
              <a:buNone/>
            </a:pPr>
            <a:r>
              <a:rPr lang="en-US" altLang="x-none" sz="1500">
                <a:ea typeface="ＭＳ Ｐゴシック" charset="-128"/>
              </a:rPr>
              <a:t>DFR = 	0.27  - 0.24 ETR -0.10 g– 0.065 INST -0.338 CVOI+ 0.59 E/V</a:t>
            </a:r>
          </a:p>
          <a:p>
            <a:pPr eaLnBrk="1" hangingPunct="1">
              <a:lnSpc>
                <a:spcPct val="80000"/>
              </a:lnSpc>
              <a:buFont typeface="Wingdings" charset="2"/>
              <a:buNone/>
            </a:pPr>
            <a:r>
              <a:rPr lang="en-US" altLang="x-none" sz="1500">
                <a:ea typeface="ＭＳ Ｐゴシック" charset="-128"/>
              </a:rPr>
              <a:t>	(15.79)	(9.00)	(2.71)	(3.55)	      (3.10)     (6.85) </a:t>
            </a:r>
          </a:p>
          <a:p>
            <a:pPr marL="320675" lvl="1" indent="0" eaLnBrk="1" hangingPunct="1">
              <a:lnSpc>
                <a:spcPct val="80000"/>
              </a:lnSpc>
              <a:buFont typeface="Wingdings" charset="2"/>
              <a:buNone/>
            </a:pPr>
            <a:r>
              <a:rPr lang="en-US" altLang="x-none" sz="1900">
                <a:ea typeface="ＭＳ Ｐゴシック" charset="-128"/>
              </a:rPr>
              <a:t>DFR 	= Debt / ( Debt + Market Value of Equity)</a:t>
            </a:r>
          </a:p>
          <a:p>
            <a:pPr marL="320675" lvl="1" indent="0" eaLnBrk="1" hangingPunct="1">
              <a:lnSpc>
                <a:spcPct val="80000"/>
              </a:lnSpc>
              <a:buFont typeface="Wingdings 2" charset="2"/>
              <a:buNone/>
            </a:pPr>
            <a:r>
              <a:rPr lang="en-US" altLang="x-none" sz="1900">
                <a:ea typeface="ＭＳ Ｐゴシック" charset="-128"/>
              </a:rPr>
              <a:t>ETR = Effective tax rate in most recent twelve months</a:t>
            </a:r>
          </a:p>
          <a:p>
            <a:pPr marL="320675" lvl="1" indent="0" eaLnBrk="1" hangingPunct="1">
              <a:lnSpc>
                <a:spcPct val="80000"/>
              </a:lnSpc>
              <a:buFont typeface="Wingdings 2" charset="2"/>
              <a:buNone/>
            </a:pPr>
            <a:r>
              <a:rPr lang="en-US" altLang="x-none" sz="1900">
                <a:ea typeface="ＭＳ Ｐゴシック" charset="-128"/>
              </a:rPr>
              <a:t>INST = % of Shares held by institutions</a:t>
            </a:r>
          </a:p>
          <a:p>
            <a:pPr marL="320675" lvl="1" indent="0" eaLnBrk="1" hangingPunct="1">
              <a:lnSpc>
                <a:spcPct val="80000"/>
              </a:lnSpc>
              <a:buFont typeface="Wingdings 2" charset="2"/>
              <a:buNone/>
            </a:pPr>
            <a:r>
              <a:rPr lang="en-US" altLang="x-none" sz="1900">
                <a:ea typeface="ＭＳ Ｐゴシック" charset="-128"/>
              </a:rPr>
              <a:t>CVOI = Std dev in OI in last 10 years/ Average OI in last 10 years</a:t>
            </a:r>
          </a:p>
          <a:p>
            <a:pPr marL="320675" lvl="1" indent="0" eaLnBrk="1" hangingPunct="1">
              <a:lnSpc>
                <a:spcPct val="80000"/>
              </a:lnSpc>
              <a:buFont typeface="Wingdings 2" charset="2"/>
              <a:buNone/>
            </a:pPr>
            <a:r>
              <a:rPr lang="en-US" altLang="x-none" sz="1900">
                <a:ea typeface="ＭＳ Ｐゴシック" charset="-128"/>
              </a:rPr>
              <a:t>E/V	= EBITDA/ (Market Value of Equity + Debt- Cash)</a:t>
            </a:r>
          </a:p>
          <a:p>
            <a:pPr marL="320675" lvl="1" indent="0" eaLnBrk="1" hangingPunct="1">
              <a:lnSpc>
                <a:spcPct val="80000"/>
              </a:lnSpc>
              <a:buFont typeface="Wingdings 2" charset="2"/>
              <a:buNone/>
            </a:pPr>
            <a:r>
              <a:rPr lang="en-US" altLang="x-none" sz="1900">
                <a:ea typeface="ＭＳ Ｐゴシック" charset="-128"/>
              </a:rPr>
              <a:t>	The regression has an </a:t>
            </a:r>
            <a:r>
              <a:rPr lang="en-US" altLang="x-none" sz="1900" b="1">
                <a:ea typeface="ＭＳ Ｐゴシック" charset="-128"/>
              </a:rPr>
              <a:t>R-squared of 8%.</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Applying the Regression</a:t>
            </a:r>
          </a:p>
        </p:txBody>
      </p:sp>
      <p:sp>
        <p:nvSpPr>
          <p:cNvPr id="187394"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1200" dirty="0">
                <a:ea typeface="ＭＳ Ｐゴシック" charset="-128"/>
              </a:rPr>
              <a:t>Disney  had the following values for these inputs in 2008. Estimate the optimal debt ratio using the debt regression.</a:t>
            </a:r>
          </a:p>
          <a:p>
            <a:pPr marL="365125" lvl="1" indent="0" eaLnBrk="1" hangingPunct="1">
              <a:lnSpc>
                <a:spcPct val="80000"/>
              </a:lnSpc>
              <a:buFont typeface="Wingdings 2" charset="2"/>
              <a:buNone/>
            </a:pPr>
            <a:r>
              <a:rPr lang="en-US" altLang="x-none" sz="1300" dirty="0">
                <a:ea typeface="ＭＳ Ｐゴシック" charset="-128"/>
              </a:rPr>
              <a:t>ETR = 31.02%</a:t>
            </a:r>
          </a:p>
          <a:p>
            <a:pPr marL="365125" lvl="1" indent="0" eaLnBrk="1" hangingPunct="1">
              <a:lnSpc>
                <a:spcPct val="80000"/>
              </a:lnSpc>
              <a:buFont typeface="Wingdings 2" charset="2"/>
              <a:buNone/>
            </a:pPr>
            <a:r>
              <a:rPr lang="en-US" altLang="x-none" sz="1300" dirty="0">
                <a:ea typeface="ＭＳ Ｐゴシック" charset="-128"/>
              </a:rPr>
              <a:t>Expected Revenue Growth = 6.45%</a:t>
            </a:r>
          </a:p>
          <a:p>
            <a:pPr marL="365125" lvl="1" indent="0" eaLnBrk="1" hangingPunct="1">
              <a:lnSpc>
                <a:spcPct val="80000"/>
              </a:lnSpc>
              <a:buFont typeface="Wingdings 2" charset="2"/>
              <a:buNone/>
            </a:pPr>
            <a:r>
              <a:rPr lang="en-US" altLang="x-none" sz="1300" dirty="0">
                <a:ea typeface="ＭＳ Ｐゴシック" charset="-128"/>
              </a:rPr>
              <a:t>INST = 70.2%</a:t>
            </a:r>
          </a:p>
          <a:p>
            <a:pPr marL="365125" lvl="1" indent="0" eaLnBrk="1" hangingPunct="1">
              <a:lnSpc>
                <a:spcPct val="80000"/>
              </a:lnSpc>
              <a:buFont typeface="Wingdings 2" charset="2"/>
              <a:buNone/>
            </a:pPr>
            <a:r>
              <a:rPr lang="en-US" altLang="x-none" sz="1300" dirty="0">
                <a:ea typeface="ＭＳ Ｐゴシック" charset="-128"/>
              </a:rPr>
              <a:t>CVOI = 0.0296</a:t>
            </a:r>
          </a:p>
          <a:p>
            <a:pPr marL="365125" lvl="1" indent="0" eaLnBrk="1" hangingPunct="1">
              <a:lnSpc>
                <a:spcPct val="80000"/>
              </a:lnSpc>
              <a:buFont typeface="Wingdings 2" charset="2"/>
              <a:buNone/>
            </a:pPr>
            <a:r>
              <a:rPr lang="en-US" altLang="x-none" sz="1300" dirty="0">
                <a:ea typeface="ＭＳ Ｐゴシック" charset="-128"/>
              </a:rPr>
              <a:t>E/V	= 9.35%</a:t>
            </a:r>
          </a:p>
          <a:p>
            <a:pPr eaLnBrk="1" hangingPunct="1">
              <a:lnSpc>
                <a:spcPct val="80000"/>
              </a:lnSpc>
              <a:buFont typeface="Wingdings" charset="2"/>
              <a:buNone/>
            </a:pPr>
            <a:r>
              <a:rPr lang="en-US" altLang="x-none" sz="1100" dirty="0">
                <a:ea typeface="ＭＳ Ｐゴシック" charset="-128"/>
              </a:rPr>
              <a:t>Optimal Debt Ratio </a:t>
            </a:r>
          </a:p>
          <a:p>
            <a:pPr eaLnBrk="1" hangingPunct="1">
              <a:lnSpc>
                <a:spcPct val="80000"/>
              </a:lnSpc>
              <a:buFont typeface="Wingdings" charset="2"/>
              <a:buNone/>
            </a:pPr>
            <a:r>
              <a:rPr lang="en-US" altLang="x-none" sz="1100" dirty="0">
                <a:ea typeface="ＭＳ Ｐゴシック" charset="-128"/>
              </a:rPr>
              <a:t>= 0.27  - 0.24 (.3102) -0.10 (.0645)– 0.065 (.702) -0.338 (.0296)+ 0.59 (.0935)</a:t>
            </a:r>
          </a:p>
          <a:p>
            <a:pPr eaLnBrk="1" hangingPunct="1">
              <a:lnSpc>
                <a:spcPct val="80000"/>
              </a:lnSpc>
              <a:buFont typeface="Wingdings" charset="2"/>
              <a:buNone/>
            </a:pPr>
            <a:r>
              <a:rPr lang="en-US" altLang="x-none" sz="1100" dirty="0">
                <a:ea typeface="ＭＳ Ｐゴシック" charset="-128"/>
              </a:rPr>
              <a:t>= 0.1886 or 18.86%</a:t>
            </a:r>
          </a:p>
          <a:p>
            <a:pPr eaLnBrk="1" hangingPunct="1">
              <a:lnSpc>
                <a:spcPct val="80000"/>
              </a:lnSpc>
            </a:pPr>
            <a:r>
              <a:rPr lang="en-US" altLang="x-none" sz="1100" dirty="0">
                <a:ea typeface="ＭＳ Ｐゴシック" charset="-128"/>
              </a:rPr>
              <a:t>What does this optimal debt ratio tell you?</a:t>
            </a:r>
          </a:p>
          <a:p>
            <a:pPr eaLnBrk="1" hangingPunct="1">
              <a:lnSpc>
                <a:spcPct val="80000"/>
              </a:lnSpc>
              <a:buFont typeface="Wingdings" charset="2"/>
              <a:buNone/>
            </a:pPr>
            <a:endParaRPr lang="en-US" altLang="x-none" sz="1100">
              <a:ea typeface="ＭＳ Ｐゴシック" charset="-128"/>
            </a:endParaRPr>
          </a:p>
          <a:p>
            <a:pPr eaLnBrk="1" hangingPunct="1">
              <a:lnSpc>
                <a:spcPct val="80000"/>
              </a:lnSpc>
            </a:pPr>
            <a:endParaRPr lang="en-US" altLang="x-none" sz="1100">
              <a:ea typeface="ＭＳ Ｐゴシック" charset="-128"/>
            </a:endParaRPr>
          </a:p>
          <a:p>
            <a:pPr eaLnBrk="1" hangingPunct="1">
              <a:lnSpc>
                <a:spcPct val="80000"/>
              </a:lnSpc>
            </a:pPr>
            <a:r>
              <a:rPr lang="en-US" altLang="x-none" sz="1100" dirty="0">
                <a:ea typeface="ＭＳ Ｐゴシック" charset="-128"/>
              </a:rPr>
              <a:t> Why might it be different from the optimal calculated using the weighted average cost of capital? </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Summarizing the optimal debt ratios…</a:t>
            </a:r>
          </a:p>
        </p:txBody>
      </p:sp>
      <p:graphicFrame>
        <p:nvGraphicFramePr>
          <p:cNvPr id="44034" name="Content Placeholder 7"/>
          <p:cNvGraphicFramePr>
            <a:graphicFrameLocks noGrp="1" noChangeAspect="1"/>
          </p:cNvGraphicFramePr>
          <p:nvPr>
            <p:ph sz="quarter" idx="1"/>
          </p:nvPr>
        </p:nvGraphicFramePr>
        <p:xfrm>
          <a:off x="1685925" y="1200150"/>
          <a:ext cx="6007100" cy="3371850"/>
        </p:xfrm>
        <a:graphic>
          <a:graphicData uri="http://schemas.openxmlformats.org/presentationml/2006/ole">
            <mc:AlternateContent xmlns:mc="http://schemas.openxmlformats.org/markup-compatibility/2006">
              <mc:Choice xmlns:v="urn:schemas-microsoft-com:vml" Requires="v">
                <p:oleObj spid="_x0000_s44037" name="Document" r:id="rId5" imgW="8280400" imgH="4648200" progId="Word.Document.12">
                  <p:embed/>
                </p:oleObj>
              </mc:Choice>
              <mc:Fallback>
                <p:oleObj name="Document" r:id="rId5" imgW="8280400" imgH="4648200" progId="Word.Document.12">
                  <p:embed/>
                  <p:pic>
                    <p:nvPicPr>
                      <p:cNvPr id="0" name="Content Placeholder 7"/>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85925" y="1200150"/>
                        <a:ext cx="6007100"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5ED01149-E328-B04C-92E7-7670BAECDE87}" type="slidenum">
              <a:rPr lang="en-US" altLang="x-none" sz="1400">
                <a:solidFill>
                  <a:schemeClr val="tx2"/>
                </a:solidFill>
              </a:rPr>
              <a:pPr>
                <a:lnSpc>
                  <a:spcPct val="90000"/>
                </a:lnSpc>
              </a:pPr>
              <a:t>16</a:t>
            </a:fld>
            <a:endParaRPr lang="en-US" altLang="x-none" sz="1400">
              <a:solidFill>
                <a:schemeClr val="tx2"/>
              </a:solidFill>
            </a:endParaRPr>
          </a:p>
        </p:txBody>
      </p:sp>
      <p:pic>
        <p:nvPicPr>
          <p:cNvPr id="46082"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8</a:t>
            </a:r>
          </a:p>
        </p:txBody>
      </p:sp>
      <p:sp>
        <p:nvSpPr>
          <p:cNvPr id="6" name="Line Callout 1 5"/>
          <p:cNvSpPr>
            <a:spLocks/>
          </p:cNvSpPr>
          <p:nvPr/>
        </p:nvSpPr>
        <p:spPr bwMode="auto">
          <a:xfrm>
            <a:off x="228600" y="209550"/>
            <a:ext cx="2286000" cy="3429000"/>
          </a:xfrm>
          <a:prstGeom prst="borderCallout1">
            <a:avLst>
              <a:gd name="adj1" fmla="val 99306"/>
              <a:gd name="adj2" fmla="val 49074"/>
              <a:gd name="adj3" fmla="val 121481"/>
              <a:gd name="adj4" fmla="val 103704"/>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Task</a:t>
            </a:r>
          </a:p>
          <a:p>
            <a:pPr algn="ctr">
              <a:defRPr/>
            </a:pPr>
            <a:r>
              <a:rPr lang="en-US" dirty="0">
                <a:solidFill>
                  <a:schemeClr val="lt1"/>
                </a:solidFill>
                <a:latin typeface="+mn-lt"/>
                <a:ea typeface="+mn-ea"/>
              </a:rPr>
              <a:t>Relative to the sector in which your company operates, examine where </a:t>
            </a:r>
            <a:r>
              <a:rPr lang="en-US">
                <a:solidFill>
                  <a:schemeClr val="lt1"/>
                </a:solidFill>
                <a:latin typeface="+mn-lt"/>
                <a:ea typeface="+mn-ea"/>
              </a:rPr>
              <a:t>it has </a:t>
            </a:r>
            <a:r>
              <a:rPr lang="en-US" dirty="0">
                <a:solidFill>
                  <a:schemeClr val="lt1"/>
                </a:solidFill>
                <a:latin typeface="+mn-lt"/>
                <a:ea typeface="+mn-ea"/>
              </a:rPr>
              <a:t>too much or too </a:t>
            </a:r>
            <a:r>
              <a:rPr lang="en-US">
                <a:solidFill>
                  <a:schemeClr val="lt1"/>
                </a:solidFill>
                <a:latin typeface="+mn-lt"/>
                <a:ea typeface="+mn-ea"/>
              </a:rPr>
              <a:t>little debt.</a:t>
            </a:r>
            <a:endParaRPr lang="en-US" dirty="0">
              <a:solidFill>
                <a:schemeClr val="lt1"/>
              </a:solidFill>
              <a:latin typeface="+mn-lt"/>
              <a:ea typeface="+mn-ea"/>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27075</TotalTime>
  <Pages>13</Pages>
  <Words>2002</Words>
  <Application>Microsoft Macintosh PowerPoint</Application>
  <PresentationFormat>On-screen Show (16:9)</PresentationFormat>
  <Paragraphs>225</Paragraphs>
  <Slides>16</Slides>
  <Notes>14</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3" baseType="lpstr">
      <vt:lpstr>Calibri</vt:lpstr>
      <vt:lpstr>ＭＳ Ｐゴシック</vt:lpstr>
      <vt:lpstr>Times</vt:lpstr>
      <vt:lpstr>Wingdings</vt:lpstr>
      <vt:lpstr>Wingdings 2</vt:lpstr>
      <vt:lpstr>WebcastSimple</vt:lpstr>
      <vt:lpstr>Document</vt:lpstr>
      <vt:lpstr>OPTIMAL FINANCING MIX V: ALTERNATE APPROACHES</vt:lpstr>
      <vt:lpstr>PowerPoint Presentation</vt:lpstr>
      <vt:lpstr>I. The APV Approach to Optimal Capital Structure</vt:lpstr>
      <vt:lpstr>Implementing the APV Approach</vt:lpstr>
      <vt:lpstr>Estimating Expected Bankruptcy Cost</vt:lpstr>
      <vt:lpstr>Ratings and Default Probabilities: Results from Altman study of bonds</vt:lpstr>
      <vt:lpstr>Disney: Estimating Unlevered Firm Value</vt:lpstr>
      <vt:lpstr>Disney: APV at Debt Ratios</vt:lpstr>
      <vt:lpstr>II. Relative Analysis</vt:lpstr>
      <vt:lpstr>Comparing to industry averages</vt:lpstr>
      <vt:lpstr>Getting past simple averages</vt:lpstr>
      <vt:lpstr>Applying the Regression Methodology: Global Auto Firms</vt:lpstr>
      <vt:lpstr> Extending to the entire market</vt:lpstr>
      <vt:lpstr>Applying the Regression</vt:lpstr>
      <vt:lpstr>Summarizing the optimal debt ratios…</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334</cp:revision>
  <cp:lastPrinted>2014-01-24T14:30:54Z</cp:lastPrinted>
  <dcterms:created xsi:type="dcterms:W3CDTF">2010-01-13T22:41:50Z</dcterms:created>
  <dcterms:modified xsi:type="dcterms:W3CDTF">2017-06-14T09:51:27Z</dcterms:modified>
</cp:coreProperties>
</file>