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01" r:id="rId1"/>
  </p:sldMasterIdLst>
  <p:notesMasterIdLst>
    <p:notesMasterId r:id="rId9"/>
  </p:notesMasterIdLst>
  <p:handoutMasterIdLst>
    <p:handoutMasterId r:id="rId10"/>
  </p:handoutMasterIdLst>
  <p:sldIdLst>
    <p:sldId id="256" r:id="rId2"/>
    <p:sldId id="912" r:id="rId3"/>
    <p:sldId id="734" r:id="rId4"/>
    <p:sldId id="735" r:id="rId5"/>
    <p:sldId id="911" r:id="rId6"/>
    <p:sldId id="737" r:id="rId7"/>
    <p:sldId id="914" r:id="rId8"/>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ln/>
        </p:spPr>
      </p:sp>
      <p:sp>
        <p:nvSpPr>
          <p:cNvPr id="20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tLang="x-none">
                <a:latin typeface="Times" charset="0"/>
                <a:ea typeface="ＭＳ Ｐゴシック" charset="-128"/>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tLang="x-none">
                <a:latin typeface="Times" charset="0"/>
                <a:ea typeface="ＭＳ Ｐゴシック" charset="-128"/>
              </a:rPr>
              <a:t>Macro variables may shift: If there is a shift in the macro environment (interest rates and risk premiums could change), your recommendations can be wrong in hindisight</a:t>
            </a:r>
          </a:p>
          <a:p>
            <a:pPr>
              <a:buFontTx/>
              <a:buAutoNum type="alphaLcPeriod"/>
            </a:pPr>
            <a:r>
              <a:rPr lang="en-US" altLang="x-none">
                <a:latin typeface="Times" charset="0"/>
                <a:ea typeface="ＭＳ Ｐゴシック" charset="-128"/>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Studies that have looked at the likelihood of a firm being taken over (in a hostile takeover) have concluded that</a:t>
            </a:r>
          </a:p>
          <a:p>
            <a:pPr lvl="1"/>
            <a:r>
              <a:rPr lang="en-US" altLang="x-none" u="sng">
                <a:latin typeface="Times" charset="0"/>
                <a:ea typeface="ＭＳ Ｐゴシック" charset="-128"/>
              </a:rPr>
              <a:t>Small firms</a:t>
            </a:r>
            <a:r>
              <a:rPr lang="en-US" altLang="x-none">
                <a:latin typeface="Times" charset="0"/>
                <a:ea typeface="ＭＳ Ｐゴシック" charset="-128"/>
              </a:rPr>
              <a:t> are more likely to be taken over than larger firms</a:t>
            </a:r>
          </a:p>
          <a:p>
            <a:pPr lvl="1"/>
            <a:r>
              <a:rPr lang="en-US" altLang="x-none" u="sng">
                <a:latin typeface="Times" charset="0"/>
                <a:ea typeface="ＭＳ Ｐゴシック" charset="-128"/>
              </a:rPr>
              <a:t>Closely held firms</a:t>
            </a:r>
            <a:r>
              <a:rPr lang="en-US" altLang="x-none">
                <a:latin typeface="Times" charset="0"/>
                <a:ea typeface="ＭＳ Ｐゴシック" charset="-128"/>
              </a:rPr>
              <a:t> are less likely to be taken over than widely held firms</a:t>
            </a:r>
          </a:p>
          <a:p>
            <a:pPr lvl="1"/>
            <a:r>
              <a:rPr lang="en-US" altLang="x-none">
                <a:latin typeface="Times" charset="0"/>
                <a:ea typeface="ＭＳ Ｐゴシック" charset="-128"/>
              </a:rPr>
              <a:t>Firms with </a:t>
            </a:r>
            <a:r>
              <a:rPr lang="en-US" altLang="x-none" u="sng">
                <a:latin typeface="Times" charset="0"/>
                <a:ea typeface="ＭＳ Ｐゴシック" charset="-128"/>
              </a:rPr>
              <a:t>anti-takeover restrictions</a:t>
            </a:r>
            <a:r>
              <a:rPr lang="en-US" altLang="x-none">
                <a:latin typeface="Times" charset="0"/>
                <a:ea typeface="ＭＳ Ｐゴシック" charset="-128"/>
              </a:rPr>
              <a:t> in the corporate charter (or from the state) are less likely to be taken over than firms without these restrictions</a:t>
            </a:r>
          </a:p>
          <a:p>
            <a:pPr lvl="1"/>
            <a:r>
              <a:rPr lang="en-US" altLang="x-none">
                <a:latin typeface="Times" charset="0"/>
                <a:ea typeface="ＭＳ Ｐゴシック" charset="-128"/>
              </a:rPr>
              <a:t>Firms which have </a:t>
            </a:r>
            <a:r>
              <a:rPr lang="en-US" altLang="x-none" u="sng">
                <a:latin typeface="Times" charset="0"/>
                <a:ea typeface="ＭＳ Ｐゴシック" charset="-128"/>
              </a:rPr>
              <a:t>done well</a:t>
            </a:r>
            <a:r>
              <a:rPr lang="en-US" altLang="x-none">
                <a:latin typeface="Times" charset="0"/>
                <a:ea typeface="ＭＳ Ｐゴシック" charset="-128"/>
              </a:rPr>
              <a:t> for their stockholders (positive Jensen</a:t>
            </a:r>
            <a:r>
              <a:rPr lang="ja-JP" altLang="en-US">
                <a:latin typeface="Times" charset="0"/>
                <a:ea typeface="ＭＳ Ｐゴシック" charset="-128"/>
              </a:rPr>
              <a:t>’</a:t>
            </a:r>
            <a:r>
              <a:rPr lang="en-US" altLang="ja-JP">
                <a:latin typeface="Times" charset="0"/>
                <a:ea typeface="ＭＳ Ｐゴシック" charset="-128"/>
              </a:rPr>
              <a:t>s alpha, Positive EVA) are less  likely to be taken over than firms which have done badly.</a:t>
            </a:r>
          </a:p>
          <a:p>
            <a:r>
              <a:rPr lang="en-US" altLang="x-none">
                <a:latin typeface="Times" charset="0"/>
                <a:ea typeface="ＭＳ Ｐゴシック" charset="-128"/>
              </a:rPr>
              <a:t>Whether a firm is under bankruptcy threat can be assessed by looking at its rating. If its rating is BB or less, you can argue that the bankruptcy threat is real.</a:t>
            </a:r>
          </a:p>
          <a:p>
            <a:r>
              <a:rPr lang="en-US" altLang="x-none">
                <a:latin typeface="Times" charset="0"/>
                <a:ea typeface="ＭＳ Ｐゴシック" charset="-128"/>
              </a:rPr>
              <a:t>Looking at historical ROE or ROC, relative to the cost of equity and capital, does assume that the future will look like the past.</a:t>
            </a:r>
          </a:p>
          <a:p>
            <a:endParaRPr lang="en-US" altLang="x-none">
              <a:latin typeface="Times" charset="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the analysis for Disney in 2009.</a:t>
            </a:r>
          </a:p>
          <a:p>
            <a:r>
              <a:rPr lang="en-US" altLang="x-none">
                <a:latin typeface="Times" charset="0"/>
                <a:ea typeface="ＭＳ Ｐゴシック" charset="-128"/>
              </a:rPr>
              <a:t>I am assuming that future projects will be more successful than current projects..</a:t>
            </a:r>
          </a:p>
          <a:p>
            <a:endParaRPr lang="en-US" altLang="x-none">
              <a:latin typeface="Times" charset="0"/>
              <a:ea typeface="ＭＳ Ｐゴシック" charset="-128"/>
            </a:endParaRPr>
          </a:p>
          <a:p>
            <a:r>
              <a:rPr lang="en-US" altLang="x-none">
                <a:latin typeface="Times" charset="0"/>
                <a:ea typeface="ＭＳ Ｐゴシック" charset="-128"/>
              </a:rPr>
              <a:t>Over time, our assessments have changed:</a:t>
            </a:r>
          </a:p>
          <a:p>
            <a:r>
              <a:rPr lang="en-US" altLang="x-none">
                <a:latin typeface="Times" charset="0"/>
                <a:ea typeface="ＭＳ Ｐゴシック" charset="-128"/>
              </a:rPr>
              <a:t>In 2003, we would have pushed for higher dividends (since Disney was earning terrible returns on capital and we did not trust management)</a:t>
            </a:r>
          </a:p>
          <a:p>
            <a:r>
              <a:rPr lang="en-US" altLang="x-none">
                <a:latin typeface="Times" charset="0"/>
                <a:ea typeface="ＭＳ Ｐゴシック" charset="-128"/>
              </a:rPr>
              <a:t>In 2000, Disney would have been a takeover target (because its market cap had dropped and its performance was awful on both accounting and stock price returns)</a:t>
            </a:r>
          </a:p>
          <a:p>
            <a:r>
              <a:rPr lang="en-US" altLang="x-none">
                <a:latin typeface="Times" charset="0"/>
                <a:ea typeface="ＭＳ Ｐゴシック" charset="-128"/>
              </a:rPr>
              <a:t>In 1997, Disney would not have been a takeover target (high market cap, good performance) and its excess debt capacity would have been directed to good investments.</a:t>
            </a:r>
          </a:p>
          <a:p>
            <a:endParaRPr lang="en-US" altLang="x-none">
              <a:latin typeface="Times" charset="0"/>
              <a:ea typeface="ＭＳ Ｐゴシック" charset="-128"/>
            </a:endParaRPr>
          </a:p>
          <a:p>
            <a:endParaRPr lang="en-US" altLang="x-none">
              <a:latin typeface="Times" charset="0"/>
              <a:ea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p:cNvSpPr>
          <p:nvPr>
            <p:ph type="sldImg"/>
          </p:nvPr>
        </p:nvSpPr>
        <p:spPr>
          <a:solidFill>
            <a:srgbClr val="FFFFFF"/>
          </a:solidFill>
          <a:ln/>
        </p:spPr>
      </p:sp>
      <p:sp>
        <p:nvSpPr>
          <p:cNvPr id="2662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x-none">
                <a:latin typeface="Times" charset="0"/>
                <a:ea typeface="ＭＳ Ｐゴシック" charset="-128"/>
              </a:rPr>
              <a:t>Map out your firm</a:t>
            </a:r>
            <a:r>
              <a:rPr lang="ja-JP" altLang="en-US">
                <a:latin typeface="Times" charset="0"/>
                <a:ea typeface="ＭＳ Ｐゴシック" charset="-128"/>
              </a:rPr>
              <a:t>’</a:t>
            </a:r>
            <a:r>
              <a:rPr lang="en-US" altLang="ja-JP">
                <a:latin typeface="Times" charset="0"/>
                <a:ea typeface="ＭＳ Ｐゴシック" charset="-128"/>
              </a:rPr>
              <a:t>s path to the optimal debt ratio depending upon</a:t>
            </a:r>
          </a:p>
          <a:p>
            <a:pPr marL="228600" indent="-228600">
              <a:buFontTx/>
              <a:buAutoNum type="arabicPeriod"/>
            </a:pPr>
            <a:r>
              <a:rPr lang="en-US" altLang="x-none">
                <a:latin typeface="Times" charset="0"/>
                <a:ea typeface="ＭＳ Ｐゴシック" charset="-128"/>
              </a:rPr>
              <a:t>Urgency: If your is a likely target for an acquisition or bankruptcy, go for an immediate change. If not, go for a gradual change.</a:t>
            </a:r>
          </a:p>
          <a:p>
            <a:pPr marL="228600" indent="-228600">
              <a:buFontTx/>
              <a:buAutoNum type="arabicPeriod"/>
            </a:pPr>
            <a:r>
              <a:rPr lang="en-US" altLang="x-none">
                <a:latin typeface="Times" charset="0"/>
                <a:ea typeface="ＭＳ Ｐゴシック" charset="-128"/>
              </a:rPr>
              <a:t>If your stock price performance has been poor (Jensen</a:t>
            </a:r>
            <a:r>
              <a:rPr lang="ja-JP" altLang="en-US">
                <a:latin typeface="Times" charset="0"/>
                <a:ea typeface="ＭＳ Ｐゴシック" charset="-128"/>
              </a:rPr>
              <a:t>’</a:t>
            </a:r>
            <a:r>
              <a:rPr lang="en-US" altLang="ja-JP">
                <a:latin typeface="Times" charset="0"/>
                <a:ea typeface="ＭＳ Ｐゴシック" charset="-128"/>
              </a:rPr>
              <a:t>s alpha &lt; 0) and your project choice has yielded negative excess returns (EVA &lt;0) , go for recapitalization (paying off debt or buying back equity). If you have good projects, go for good investments.</a:t>
            </a:r>
            <a:endParaRPr lang="en-US"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41AAFE66-9F76-B041-9678-D5B2CA0819B2}" type="slidenum">
              <a:rPr lang="en-US" altLang="x-none"/>
              <a:pPr/>
              <a:t>‹#›</a:t>
            </a:fld>
            <a:endParaRPr lang="en-US" altLang="x-none"/>
          </a:p>
        </p:txBody>
      </p:sp>
    </p:spTree>
    <p:extLst>
      <p:ext uri="{BB962C8B-B14F-4D97-AF65-F5344CB8AC3E}">
        <p14:creationId xmlns:p14="http://schemas.microsoft.com/office/powerpoint/2010/main" val="1125757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E4CE6CBA-E133-414E-8D57-5206C91147E2}"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34B45E75-E549-994B-8896-63AF11E4289C}" type="slidenum">
              <a:rPr lang="en-US" altLang="x-none"/>
              <a:pPr/>
              <a:t>‹#›</a:t>
            </a:fld>
            <a:endParaRPr lang="en-US" altLang="x-none"/>
          </a:p>
        </p:txBody>
      </p:sp>
    </p:spTree>
    <p:extLst>
      <p:ext uri="{BB962C8B-B14F-4D97-AF65-F5344CB8AC3E}">
        <p14:creationId xmlns:p14="http://schemas.microsoft.com/office/powerpoint/2010/main" val="1267809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A2C145F5-FD29-0446-9176-85F1CCB0FC87}"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737823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D10DF4F6-B46E-BF48-BE39-73B441840D10}"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027743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44A9093F-6F1B-5F4E-9437-7DD57E0E9508}"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427728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1D5565B6-ABA1-E643-B566-CD63D0F34B68}" type="slidenum">
              <a:rPr lang="en-US" altLang="x-none"/>
              <a:pPr/>
              <a:t>‹#›</a:t>
            </a:fld>
            <a:endParaRPr lang="en-US" altLang="x-none"/>
          </a:p>
        </p:txBody>
      </p:sp>
    </p:spTree>
    <p:extLst>
      <p:ext uri="{BB962C8B-B14F-4D97-AF65-F5344CB8AC3E}">
        <p14:creationId xmlns:p14="http://schemas.microsoft.com/office/powerpoint/2010/main" val="1065695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134F80C7-7E5E-DD42-A4FA-C9B51322189C}" type="slidenum">
              <a:rPr lang="en-US" altLang="x-none"/>
              <a:pPr/>
              <a:t>‹#›</a:t>
            </a:fld>
            <a:endParaRPr lang="en-US" altLang="x-none"/>
          </a:p>
        </p:txBody>
      </p:sp>
    </p:spTree>
    <p:extLst>
      <p:ext uri="{BB962C8B-B14F-4D97-AF65-F5344CB8AC3E}">
        <p14:creationId xmlns:p14="http://schemas.microsoft.com/office/powerpoint/2010/main" val="1129089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92327CB-2A6C-144A-A690-6D697E96C31E}" type="slidenum">
              <a:rPr lang="en-US" altLang="x-none"/>
              <a:pPr/>
              <a:t>‹#›</a:t>
            </a:fld>
            <a:endParaRPr lang="en-US" altLang="x-none"/>
          </a:p>
        </p:txBody>
      </p:sp>
    </p:spTree>
    <p:extLst>
      <p:ext uri="{BB962C8B-B14F-4D97-AF65-F5344CB8AC3E}">
        <p14:creationId xmlns:p14="http://schemas.microsoft.com/office/powerpoint/2010/main" val="1441200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4835A692-3EE9-BB4E-9D88-FC92F4403A31}"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790278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783ECD91-24CF-5840-BF16-68A47129820A}"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205990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C8086850-1AC9-3148-893E-B227B982D113}"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31154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2E0AD9FE-A9AE-FA4D-9873-DCD36BE1502F}" type="slidenum">
              <a:rPr lang="en-US" altLang="x-none"/>
              <a:pPr/>
              <a:t>‹#›</a:t>
            </a:fld>
            <a:endParaRPr lang="en-US" altLang="x-none"/>
          </a:p>
        </p:txBody>
      </p:sp>
    </p:spTree>
    <p:extLst>
      <p:ext uri="{BB962C8B-B14F-4D97-AF65-F5344CB8AC3E}">
        <p14:creationId xmlns:p14="http://schemas.microsoft.com/office/powerpoint/2010/main" val="195469825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6002500F-A4BA-B347-87C2-B4F0D56C2D6C}"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78" r:id="rId1"/>
    <p:sldLayoutId id="2147484379" r:id="rId2"/>
    <p:sldLayoutId id="2147484380" r:id="rId3"/>
    <p:sldLayoutId id="2147484381" r:id="rId4"/>
    <p:sldLayoutId id="2147484376" r:id="rId5"/>
    <p:sldLayoutId id="2147484382" r:id="rId6"/>
    <p:sldLayoutId id="2147484383" r:id="rId7"/>
    <p:sldLayoutId id="2147484384" r:id="rId8"/>
    <p:sldLayoutId id="2147484385" r:id="rId9"/>
    <p:sldLayoutId id="2147484377" r:id="rId10"/>
    <p:sldLayoutId id="2147484386" r:id="rId11"/>
    <p:sldLayoutId id="2147484387" r:id="rId12"/>
  </p:sldLayoutIdLst>
  <p:hf sldNum="0" hdr="0" ft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Getting to the </a:t>
            </a:r>
            <a:r>
              <a:rPr lang="en-US" smtClean="0"/>
              <a:t>optimal Financing mix</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The pathway to the optimal mix can be rocky.</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612775" y="171450"/>
            <a:ext cx="8153400" cy="742950"/>
          </a:xfrm>
        </p:spPr>
        <p:txBody>
          <a:bodyPr>
            <a:normAutofit fontScale="90000"/>
          </a:bodyPr>
          <a:lstStyle/>
          <a:p>
            <a:pPr eaLnBrk="1" hangingPunct="1">
              <a:defRPr/>
            </a:pPr>
            <a:r>
              <a:rPr lang="en-US" dirty="0"/>
              <a:t>Now that we have an optimal.. And an actual.. What next?</a:t>
            </a:r>
          </a:p>
        </p:txBody>
      </p:sp>
      <p:sp>
        <p:nvSpPr>
          <p:cNvPr id="399362" name="Content Placeholder 2"/>
          <p:cNvSpPr>
            <a:spLocks noGrp="1"/>
          </p:cNvSpPr>
          <p:nvPr>
            <p:ph sz="quarter" idx="1"/>
          </p:nvPr>
        </p:nvSpPr>
        <p:spPr>
          <a:xfrm>
            <a:off x="612775" y="1200150"/>
            <a:ext cx="8153400" cy="3371850"/>
          </a:xfrm>
        </p:spPr>
        <p:txBody>
          <a:bodyPr>
            <a:normAutofit fontScale="77500" lnSpcReduction="20000"/>
          </a:bodyPr>
          <a:lstStyle/>
          <a:p>
            <a:pPr eaLnBrk="1" hangingPunct="1">
              <a:buFont typeface="Wingdings" charset="0"/>
              <a:buChar char=""/>
              <a:defRPr/>
            </a:pPr>
            <a:r>
              <a:rPr lang="en-US" dirty="0" smtClean="0"/>
              <a:t>At the end of the analysis of financing mix (using whatever tool or tools you choose to use), you can come to one of three conclusions:</a:t>
            </a:r>
          </a:p>
          <a:p>
            <a:pPr lvl="1" eaLnBrk="1" hangingPunct="1">
              <a:buFont typeface="Wingdings 2" charset="0"/>
              <a:buChar char=""/>
              <a:defRPr/>
            </a:pPr>
            <a:r>
              <a:rPr lang="en-US" dirty="0" smtClean="0"/>
              <a:t>The firm has the right financing mix</a:t>
            </a:r>
          </a:p>
          <a:p>
            <a:pPr lvl="1" eaLnBrk="1" hangingPunct="1">
              <a:buFont typeface="Wingdings 2" charset="0"/>
              <a:buChar char=""/>
              <a:defRPr/>
            </a:pPr>
            <a:r>
              <a:rPr lang="en-US" dirty="0" smtClean="0"/>
              <a:t>It has too little debt (it is under levered)</a:t>
            </a:r>
          </a:p>
          <a:p>
            <a:pPr lvl="1" eaLnBrk="1" hangingPunct="1">
              <a:buFont typeface="Wingdings 2" charset="0"/>
              <a:buChar char=""/>
              <a:defRPr/>
            </a:pPr>
            <a:r>
              <a:rPr lang="en-US" dirty="0" smtClean="0"/>
              <a:t>It has too much debt (it is over levered)</a:t>
            </a:r>
          </a:p>
          <a:p>
            <a:pPr eaLnBrk="1" hangingPunct="1">
              <a:buFont typeface="Wingdings" charset="0"/>
              <a:buChar char=""/>
              <a:defRPr/>
            </a:pPr>
            <a:r>
              <a:rPr lang="en-US" dirty="0" smtClean="0"/>
              <a:t>The next step in the process is</a:t>
            </a:r>
          </a:p>
          <a:p>
            <a:pPr lvl="1" eaLnBrk="1" hangingPunct="1">
              <a:buFont typeface="Wingdings 2" charset="0"/>
              <a:buChar char=""/>
              <a:defRPr/>
            </a:pPr>
            <a:r>
              <a:rPr lang="en-US" dirty="0" smtClean="0"/>
              <a:t>Deciding how much quickly or gradually the firm should move to its optimal</a:t>
            </a:r>
          </a:p>
          <a:p>
            <a:pPr lvl="1" eaLnBrk="1" hangingPunct="1">
              <a:buFont typeface="Wingdings 2" charset="0"/>
              <a:buChar char=""/>
              <a:defRPr/>
            </a:pPr>
            <a:r>
              <a:rPr lang="en-US" dirty="0" smtClean="0"/>
              <a:t>Assuming that it does, how should it move to its optimal, i.e., a recapitalization or investments.</a:t>
            </a:r>
          </a:p>
          <a:p>
            <a:pPr eaLnBrk="1" hangingPunct="1">
              <a:buFont typeface="Wingdings" charset="0"/>
              <a:buChar char=""/>
              <a:defRPr/>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 Framework for Getting to the Optimal</a:t>
            </a:r>
          </a:p>
        </p:txBody>
      </p:sp>
      <p:sp>
        <p:nvSpPr>
          <p:cNvPr id="21506" name="Rectangle 3"/>
          <p:cNvSpPr>
            <a:spLocks noChangeArrowheads="1"/>
          </p:cNvSpPr>
          <p:nvPr/>
        </p:nvSpPr>
        <p:spPr bwMode="auto">
          <a:xfrm>
            <a:off x="4806950" y="2759075"/>
            <a:ext cx="1549400" cy="6080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07" name="Rectangle 4"/>
          <p:cNvSpPr>
            <a:spLocks noChangeArrowheads="1"/>
          </p:cNvSpPr>
          <p:nvPr/>
        </p:nvSpPr>
        <p:spPr bwMode="auto">
          <a:xfrm>
            <a:off x="2760663" y="2452688"/>
            <a:ext cx="290512" cy="1428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08" name="Rectangle 5"/>
          <p:cNvSpPr>
            <a:spLocks noChangeArrowheads="1"/>
          </p:cNvSpPr>
          <p:nvPr/>
        </p:nvSpPr>
        <p:spPr bwMode="auto">
          <a:xfrm>
            <a:off x="217488" y="2452688"/>
            <a:ext cx="393700" cy="1428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09" name="Rectangle 6"/>
          <p:cNvSpPr>
            <a:spLocks noChangeArrowheads="1"/>
          </p:cNvSpPr>
          <p:nvPr/>
        </p:nvSpPr>
        <p:spPr bwMode="auto">
          <a:xfrm>
            <a:off x="420688" y="2090738"/>
            <a:ext cx="262096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10" name="Rectangle 7"/>
          <p:cNvSpPr>
            <a:spLocks noChangeArrowheads="1"/>
          </p:cNvSpPr>
          <p:nvPr/>
        </p:nvSpPr>
        <p:spPr bwMode="auto">
          <a:xfrm>
            <a:off x="115888" y="2759075"/>
            <a:ext cx="2011362" cy="6080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11" name="Rectangle 8"/>
          <p:cNvSpPr>
            <a:spLocks noChangeArrowheads="1"/>
          </p:cNvSpPr>
          <p:nvPr/>
        </p:nvSpPr>
        <p:spPr bwMode="auto">
          <a:xfrm>
            <a:off x="2251075" y="2759075"/>
            <a:ext cx="1857375" cy="6080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12" name="Rectangle 9"/>
          <p:cNvSpPr>
            <a:spLocks noChangeArrowheads="1"/>
          </p:cNvSpPr>
          <p:nvPr/>
        </p:nvSpPr>
        <p:spPr bwMode="auto">
          <a:xfrm>
            <a:off x="463550" y="3578225"/>
            <a:ext cx="1952625" cy="7032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13" name="Rectangle 10"/>
          <p:cNvSpPr>
            <a:spLocks noChangeArrowheads="1"/>
          </p:cNvSpPr>
          <p:nvPr/>
        </p:nvSpPr>
        <p:spPr bwMode="auto">
          <a:xfrm>
            <a:off x="2455863" y="3597275"/>
            <a:ext cx="2338387" cy="7985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14" name="Rectangle 11"/>
          <p:cNvSpPr>
            <a:spLocks noChangeArrowheads="1"/>
          </p:cNvSpPr>
          <p:nvPr/>
        </p:nvSpPr>
        <p:spPr bwMode="auto">
          <a:xfrm>
            <a:off x="7947025" y="4513263"/>
            <a:ext cx="1114425" cy="3397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15" name="Rectangle 12"/>
          <p:cNvSpPr>
            <a:spLocks noChangeArrowheads="1"/>
          </p:cNvSpPr>
          <p:nvPr/>
        </p:nvSpPr>
        <p:spPr bwMode="auto">
          <a:xfrm>
            <a:off x="6421438" y="4513263"/>
            <a:ext cx="1192212" cy="2825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16" name="Rectangle 13"/>
          <p:cNvSpPr>
            <a:spLocks noChangeArrowheads="1"/>
          </p:cNvSpPr>
          <p:nvPr/>
        </p:nvSpPr>
        <p:spPr bwMode="auto">
          <a:xfrm>
            <a:off x="6929438" y="4056063"/>
            <a:ext cx="1919287" cy="2936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17" name="Rectangle 14"/>
          <p:cNvSpPr>
            <a:spLocks noChangeArrowheads="1"/>
          </p:cNvSpPr>
          <p:nvPr/>
        </p:nvSpPr>
        <p:spPr bwMode="auto">
          <a:xfrm>
            <a:off x="7642225" y="3673475"/>
            <a:ext cx="392113" cy="1428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18" name="Rectangle 15"/>
          <p:cNvSpPr>
            <a:spLocks noChangeArrowheads="1"/>
          </p:cNvSpPr>
          <p:nvPr/>
        </p:nvSpPr>
        <p:spPr bwMode="auto">
          <a:xfrm>
            <a:off x="4997450" y="3597275"/>
            <a:ext cx="1778000" cy="5127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19" name="Rectangle 16"/>
          <p:cNvSpPr>
            <a:spLocks noChangeArrowheads="1"/>
          </p:cNvSpPr>
          <p:nvPr/>
        </p:nvSpPr>
        <p:spPr bwMode="auto">
          <a:xfrm>
            <a:off x="6421438" y="2835275"/>
            <a:ext cx="1816100" cy="5984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20" name="Rectangle 17"/>
          <p:cNvSpPr>
            <a:spLocks noChangeArrowheads="1"/>
          </p:cNvSpPr>
          <p:nvPr/>
        </p:nvSpPr>
        <p:spPr bwMode="auto">
          <a:xfrm>
            <a:off x="7031038" y="2452688"/>
            <a:ext cx="292100" cy="1428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21" name="Rectangle 18"/>
          <p:cNvSpPr>
            <a:spLocks noChangeArrowheads="1"/>
          </p:cNvSpPr>
          <p:nvPr/>
        </p:nvSpPr>
        <p:spPr bwMode="auto">
          <a:xfrm>
            <a:off x="5302250" y="2452688"/>
            <a:ext cx="495300" cy="1428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22" name="Rectangle 19"/>
          <p:cNvSpPr>
            <a:spLocks noChangeArrowheads="1"/>
          </p:cNvSpPr>
          <p:nvPr/>
        </p:nvSpPr>
        <p:spPr bwMode="auto">
          <a:xfrm>
            <a:off x="5403850" y="2147888"/>
            <a:ext cx="2133600" cy="13335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23" name="Rectangle 20"/>
          <p:cNvSpPr>
            <a:spLocks noChangeArrowheads="1"/>
          </p:cNvSpPr>
          <p:nvPr/>
        </p:nvSpPr>
        <p:spPr bwMode="auto">
          <a:xfrm>
            <a:off x="5608638" y="1614488"/>
            <a:ext cx="1319212" cy="381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24" name="Rectangle 21"/>
          <p:cNvSpPr>
            <a:spLocks noChangeArrowheads="1"/>
          </p:cNvSpPr>
          <p:nvPr/>
        </p:nvSpPr>
        <p:spPr bwMode="auto">
          <a:xfrm>
            <a:off x="725488" y="1614488"/>
            <a:ext cx="1249362" cy="381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25" name="Rectangle 22"/>
          <p:cNvSpPr>
            <a:spLocks noChangeArrowheads="1"/>
          </p:cNvSpPr>
          <p:nvPr/>
        </p:nvSpPr>
        <p:spPr bwMode="auto">
          <a:xfrm>
            <a:off x="1539875" y="1155700"/>
            <a:ext cx="5006975" cy="2682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1526" name="Rectangle 23"/>
          <p:cNvSpPr>
            <a:spLocks noChangeArrowheads="1"/>
          </p:cNvSpPr>
          <p:nvPr/>
        </p:nvSpPr>
        <p:spPr bwMode="auto">
          <a:xfrm>
            <a:off x="1560513" y="1189038"/>
            <a:ext cx="51101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Is the actual debt ratio greater than or lesser than the optimal debt ratio?</a:t>
            </a:r>
          </a:p>
        </p:txBody>
      </p:sp>
      <p:sp>
        <p:nvSpPr>
          <p:cNvPr id="21527" name="Rectangle 24"/>
          <p:cNvSpPr>
            <a:spLocks noChangeArrowheads="1"/>
          </p:cNvSpPr>
          <p:nvPr/>
        </p:nvSpPr>
        <p:spPr bwMode="auto">
          <a:xfrm>
            <a:off x="747713" y="1646238"/>
            <a:ext cx="131603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Actual &gt; Optimal</a:t>
            </a:r>
          </a:p>
        </p:txBody>
      </p:sp>
      <p:sp>
        <p:nvSpPr>
          <p:cNvPr id="21528" name="Rectangle 25"/>
          <p:cNvSpPr>
            <a:spLocks noChangeArrowheads="1"/>
          </p:cNvSpPr>
          <p:nvPr/>
        </p:nvSpPr>
        <p:spPr bwMode="auto">
          <a:xfrm>
            <a:off x="747713" y="1765300"/>
            <a:ext cx="102076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Overlevered</a:t>
            </a:r>
          </a:p>
        </p:txBody>
      </p:sp>
      <p:sp>
        <p:nvSpPr>
          <p:cNvPr id="21529" name="Rectangle 26"/>
          <p:cNvSpPr>
            <a:spLocks noChangeArrowheads="1"/>
          </p:cNvSpPr>
          <p:nvPr/>
        </p:nvSpPr>
        <p:spPr bwMode="auto">
          <a:xfrm>
            <a:off x="5629275" y="1646238"/>
            <a:ext cx="13160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Actual &lt; Optimal</a:t>
            </a:r>
          </a:p>
        </p:txBody>
      </p:sp>
      <p:sp>
        <p:nvSpPr>
          <p:cNvPr id="21530" name="Rectangle 27"/>
          <p:cNvSpPr>
            <a:spLocks noChangeArrowheads="1"/>
          </p:cNvSpPr>
          <p:nvPr/>
        </p:nvSpPr>
        <p:spPr bwMode="auto">
          <a:xfrm>
            <a:off x="5629275" y="1765300"/>
            <a:ext cx="11064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Underlevered</a:t>
            </a:r>
          </a:p>
        </p:txBody>
      </p:sp>
      <p:sp>
        <p:nvSpPr>
          <p:cNvPr id="21531" name="Rectangle 28"/>
          <p:cNvSpPr>
            <a:spLocks noChangeArrowheads="1"/>
          </p:cNvSpPr>
          <p:nvPr/>
        </p:nvSpPr>
        <p:spPr bwMode="auto">
          <a:xfrm>
            <a:off x="442913" y="2103438"/>
            <a:ext cx="261143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Is the firm under bankruptcy threat?</a:t>
            </a:r>
          </a:p>
        </p:txBody>
      </p:sp>
      <p:sp>
        <p:nvSpPr>
          <p:cNvPr id="21532" name="Rectangle 29"/>
          <p:cNvSpPr>
            <a:spLocks noChangeArrowheads="1"/>
          </p:cNvSpPr>
          <p:nvPr/>
        </p:nvSpPr>
        <p:spPr bwMode="auto">
          <a:xfrm>
            <a:off x="5426075" y="2103438"/>
            <a:ext cx="21415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Is the firm a takeover target?</a:t>
            </a:r>
          </a:p>
        </p:txBody>
      </p:sp>
      <p:sp>
        <p:nvSpPr>
          <p:cNvPr id="21533" name="Rectangle 30"/>
          <p:cNvSpPr>
            <a:spLocks noChangeArrowheads="1"/>
          </p:cNvSpPr>
          <p:nvPr/>
        </p:nvSpPr>
        <p:spPr bwMode="auto">
          <a:xfrm>
            <a:off x="238125" y="2409825"/>
            <a:ext cx="4333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Yes</a:t>
            </a:r>
          </a:p>
        </p:txBody>
      </p:sp>
      <p:sp>
        <p:nvSpPr>
          <p:cNvPr id="21534" name="Rectangle 31"/>
          <p:cNvSpPr>
            <a:spLocks noChangeArrowheads="1"/>
          </p:cNvSpPr>
          <p:nvPr/>
        </p:nvSpPr>
        <p:spPr bwMode="auto">
          <a:xfrm>
            <a:off x="2781300" y="2409825"/>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No</a:t>
            </a:r>
          </a:p>
        </p:txBody>
      </p:sp>
      <p:sp>
        <p:nvSpPr>
          <p:cNvPr id="21535" name="Rectangle 32"/>
          <p:cNvSpPr>
            <a:spLocks noChangeArrowheads="1"/>
          </p:cNvSpPr>
          <p:nvPr/>
        </p:nvSpPr>
        <p:spPr bwMode="auto">
          <a:xfrm>
            <a:off x="136525" y="2714625"/>
            <a:ext cx="160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Reduce Debt quickly</a:t>
            </a:r>
          </a:p>
        </p:txBody>
      </p:sp>
      <p:sp>
        <p:nvSpPr>
          <p:cNvPr id="21536" name="Rectangle 33"/>
          <p:cNvSpPr>
            <a:spLocks noChangeArrowheads="1"/>
          </p:cNvSpPr>
          <p:nvPr/>
        </p:nvSpPr>
        <p:spPr bwMode="auto">
          <a:xfrm>
            <a:off x="136525" y="2833688"/>
            <a:ext cx="17732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1. Equity for Debt swap</a:t>
            </a:r>
          </a:p>
        </p:txBody>
      </p:sp>
      <p:sp>
        <p:nvSpPr>
          <p:cNvPr id="21537" name="Rectangle 34"/>
          <p:cNvSpPr>
            <a:spLocks noChangeArrowheads="1"/>
          </p:cNvSpPr>
          <p:nvPr/>
        </p:nvSpPr>
        <p:spPr bwMode="auto">
          <a:xfrm>
            <a:off x="136525" y="2951163"/>
            <a:ext cx="1808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2. Sell Assets; use cash</a:t>
            </a:r>
          </a:p>
        </p:txBody>
      </p:sp>
      <p:sp>
        <p:nvSpPr>
          <p:cNvPr id="21538" name="Rectangle 35"/>
          <p:cNvSpPr>
            <a:spLocks noChangeArrowheads="1"/>
          </p:cNvSpPr>
          <p:nvPr/>
        </p:nvSpPr>
        <p:spPr bwMode="auto">
          <a:xfrm>
            <a:off x="136525" y="3070225"/>
            <a:ext cx="1157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to pay off debt</a:t>
            </a:r>
          </a:p>
        </p:txBody>
      </p:sp>
      <p:sp>
        <p:nvSpPr>
          <p:cNvPr id="21539" name="Rectangle 36"/>
          <p:cNvSpPr>
            <a:spLocks noChangeArrowheads="1"/>
          </p:cNvSpPr>
          <p:nvPr/>
        </p:nvSpPr>
        <p:spPr bwMode="auto">
          <a:xfrm>
            <a:off x="136525" y="3189288"/>
            <a:ext cx="20478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3. Renegotiate with lenders</a:t>
            </a:r>
          </a:p>
        </p:txBody>
      </p:sp>
      <p:sp>
        <p:nvSpPr>
          <p:cNvPr id="21540" name="Rectangle 37"/>
          <p:cNvSpPr>
            <a:spLocks noChangeArrowheads="1"/>
          </p:cNvSpPr>
          <p:nvPr/>
        </p:nvSpPr>
        <p:spPr bwMode="auto">
          <a:xfrm>
            <a:off x="2273300" y="2790825"/>
            <a:ext cx="18589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Does the firm have good </a:t>
            </a:r>
          </a:p>
        </p:txBody>
      </p:sp>
      <p:sp>
        <p:nvSpPr>
          <p:cNvPr id="21541" name="Rectangle 38"/>
          <p:cNvSpPr>
            <a:spLocks noChangeArrowheads="1"/>
          </p:cNvSpPr>
          <p:nvPr/>
        </p:nvSpPr>
        <p:spPr bwMode="auto">
          <a:xfrm>
            <a:off x="2273300" y="2909888"/>
            <a:ext cx="8064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projects?</a:t>
            </a:r>
          </a:p>
        </p:txBody>
      </p:sp>
      <p:sp>
        <p:nvSpPr>
          <p:cNvPr id="21542" name="Rectangle 39"/>
          <p:cNvSpPr>
            <a:spLocks noChangeArrowheads="1"/>
          </p:cNvSpPr>
          <p:nvPr/>
        </p:nvSpPr>
        <p:spPr bwMode="auto">
          <a:xfrm>
            <a:off x="2273300" y="3027363"/>
            <a:ext cx="16573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ROE &gt; Cost of Equity</a:t>
            </a:r>
          </a:p>
        </p:txBody>
      </p:sp>
      <p:sp>
        <p:nvSpPr>
          <p:cNvPr id="21543" name="Rectangle 40"/>
          <p:cNvSpPr>
            <a:spLocks noChangeArrowheads="1"/>
          </p:cNvSpPr>
          <p:nvPr/>
        </p:nvSpPr>
        <p:spPr bwMode="auto">
          <a:xfrm>
            <a:off x="2273300" y="3146425"/>
            <a:ext cx="17097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ROC &gt; Cost of Capital</a:t>
            </a:r>
          </a:p>
        </p:txBody>
      </p:sp>
      <p:sp>
        <p:nvSpPr>
          <p:cNvPr id="21544" name="Rectangle 41"/>
          <p:cNvSpPr>
            <a:spLocks noChangeArrowheads="1"/>
          </p:cNvSpPr>
          <p:nvPr/>
        </p:nvSpPr>
        <p:spPr bwMode="auto">
          <a:xfrm>
            <a:off x="950913" y="3554413"/>
            <a:ext cx="4333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Yes</a:t>
            </a:r>
          </a:p>
        </p:txBody>
      </p:sp>
      <p:sp>
        <p:nvSpPr>
          <p:cNvPr id="21545" name="Rectangle 42"/>
          <p:cNvSpPr>
            <a:spLocks noChangeArrowheads="1"/>
          </p:cNvSpPr>
          <p:nvPr/>
        </p:nvSpPr>
        <p:spPr bwMode="auto">
          <a:xfrm>
            <a:off x="544513" y="3706813"/>
            <a:ext cx="1790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Take good projects with</a:t>
            </a:r>
          </a:p>
        </p:txBody>
      </p:sp>
      <p:sp>
        <p:nvSpPr>
          <p:cNvPr id="21546" name="Rectangle 43"/>
          <p:cNvSpPr>
            <a:spLocks noChangeArrowheads="1"/>
          </p:cNvSpPr>
          <p:nvPr/>
        </p:nvSpPr>
        <p:spPr bwMode="auto">
          <a:xfrm>
            <a:off x="544513" y="3825875"/>
            <a:ext cx="20129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new equity or with retained</a:t>
            </a:r>
          </a:p>
        </p:txBody>
      </p:sp>
      <p:sp>
        <p:nvSpPr>
          <p:cNvPr id="21547" name="Rectangle 44"/>
          <p:cNvSpPr>
            <a:spLocks noChangeArrowheads="1"/>
          </p:cNvSpPr>
          <p:nvPr/>
        </p:nvSpPr>
        <p:spPr bwMode="auto">
          <a:xfrm>
            <a:off x="544513" y="3943350"/>
            <a:ext cx="8159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earnings.</a:t>
            </a:r>
          </a:p>
        </p:txBody>
      </p:sp>
      <p:sp>
        <p:nvSpPr>
          <p:cNvPr id="21548" name="Rectangle 45"/>
          <p:cNvSpPr>
            <a:spLocks noChangeArrowheads="1"/>
          </p:cNvSpPr>
          <p:nvPr/>
        </p:nvSpPr>
        <p:spPr bwMode="auto">
          <a:xfrm>
            <a:off x="3086100" y="3554413"/>
            <a:ext cx="3794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No</a:t>
            </a:r>
          </a:p>
        </p:txBody>
      </p:sp>
      <p:sp>
        <p:nvSpPr>
          <p:cNvPr id="21549" name="Rectangle 46"/>
          <p:cNvSpPr>
            <a:spLocks noChangeArrowheads="1"/>
          </p:cNvSpPr>
          <p:nvPr/>
        </p:nvSpPr>
        <p:spPr bwMode="auto">
          <a:xfrm>
            <a:off x="2476500" y="3706813"/>
            <a:ext cx="20875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1. Pay off debt with retained</a:t>
            </a:r>
          </a:p>
        </p:txBody>
      </p:sp>
      <p:sp>
        <p:nvSpPr>
          <p:cNvPr id="21550" name="Rectangle 47"/>
          <p:cNvSpPr>
            <a:spLocks noChangeArrowheads="1"/>
          </p:cNvSpPr>
          <p:nvPr/>
        </p:nvSpPr>
        <p:spPr bwMode="auto">
          <a:xfrm>
            <a:off x="2476500" y="3825875"/>
            <a:ext cx="8159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earnings.</a:t>
            </a:r>
          </a:p>
        </p:txBody>
      </p:sp>
      <p:sp>
        <p:nvSpPr>
          <p:cNvPr id="21551" name="Rectangle 48"/>
          <p:cNvSpPr>
            <a:spLocks noChangeArrowheads="1"/>
          </p:cNvSpPr>
          <p:nvPr/>
        </p:nvSpPr>
        <p:spPr bwMode="auto">
          <a:xfrm>
            <a:off x="2476500" y="3943350"/>
            <a:ext cx="24574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2. Reduce or eliminate dividends.</a:t>
            </a:r>
          </a:p>
        </p:txBody>
      </p:sp>
      <p:sp>
        <p:nvSpPr>
          <p:cNvPr id="21552" name="Rectangle 49"/>
          <p:cNvSpPr>
            <a:spLocks noChangeArrowheads="1"/>
          </p:cNvSpPr>
          <p:nvPr/>
        </p:nvSpPr>
        <p:spPr bwMode="auto">
          <a:xfrm>
            <a:off x="2476500" y="4062413"/>
            <a:ext cx="23018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3. Issue new equity and pay off </a:t>
            </a:r>
          </a:p>
        </p:txBody>
      </p:sp>
      <p:sp>
        <p:nvSpPr>
          <p:cNvPr id="21553" name="Rectangle 50"/>
          <p:cNvSpPr>
            <a:spLocks noChangeArrowheads="1"/>
          </p:cNvSpPr>
          <p:nvPr/>
        </p:nvSpPr>
        <p:spPr bwMode="auto">
          <a:xfrm>
            <a:off x="2476500" y="4181475"/>
            <a:ext cx="5254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debt.</a:t>
            </a:r>
          </a:p>
        </p:txBody>
      </p:sp>
      <p:sp>
        <p:nvSpPr>
          <p:cNvPr id="21554" name="Rectangle 51"/>
          <p:cNvSpPr>
            <a:spLocks noChangeArrowheads="1"/>
          </p:cNvSpPr>
          <p:nvPr/>
        </p:nvSpPr>
        <p:spPr bwMode="auto">
          <a:xfrm>
            <a:off x="5324475" y="2409825"/>
            <a:ext cx="4333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Yes</a:t>
            </a:r>
          </a:p>
        </p:txBody>
      </p:sp>
      <p:sp>
        <p:nvSpPr>
          <p:cNvPr id="21555" name="Rectangle 52"/>
          <p:cNvSpPr>
            <a:spLocks noChangeArrowheads="1"/>
          </p:cNvSpPr>
          <p:nvPr/>
        </p:nvSpPr>
        <p:spPr bwMode="auto">
          <a:xfrm>
            <a:off x="6996113" y="2435225"/>
            <a:ext cx="3794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No</a:t>
            </a:r>
          </a:p>
        </p:txBody>
      </p:sp>
      <p:sp>
        <p:nvSpPr>
          <p:cNvPr id="21556" name="Rectangle 53"/>
          <p:cNvSpPr>
            <a:spLocks noChangeArrowheads="1"/>
          </p:cNvSpPr>
          <p:nvPr/>
        </p:nvSpPr>
        <p:spPr bwMode="auto">
          <a:xfrm>
            <a:off x="6488113" y="2816225"/>
            <a:ext cx="185896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Does the firm have good </a:t>
            </a:r>
          </a:p>
        </p:txBody>
      </p:sp>
      <p:sp>
        <p:nvSpPr>
          <p:cNvPr id="21557" name="Rectangle 54"/>
          <p:cNvSpPr>
            <a:spLocks noChangeArrowheads="1"/>
          </p:cNvSpPr>
          <p:nvPr/>
        </p:nvSpPr>
        <p:spPr bwMode="auto">
          <a:xfrm>
            <a:off x="6488113" y="2935288"/>
            <a:ext cx="8064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projects?</a:t>
            </a:r>
          </a:p>
        </p:txBody>
      </p:sp>
      <p:sp>
        <p:nvSpPr>
          <p:cNvPr id="21558" name="Rectangle 55"/>
          <p:cNvSpPr>
            <a:spLocks noChangeArrowheads="1"/>
          </p:cNvSpPr>
          <p:nvPr/>
        </p:nvSpPr>
        <p:spPr bwMode="auto">
          <a:xfrm>
            <a:off x="6488113" y="3054350"/>
            <a:ext cx="16573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ROE &gt; Cost of Equity</a:t>
            </a:r>
          </a:p>
        </p:txBody>
      </p:sp>
      <p:sp>
        <p:nvSpPr>
          <p:cNvPr id="21559" name="Rectangle 56"/>
          <p:cNvSpPr>
            <a:spLocks noChangeArrowheads="1"/>
          </p:cNvSpPr>
          <p:nvPr/>
        </p:nvSpPr>
        <p:spPr bwMode="auto">
          <a:xfrm>
            <a:off x="6488113" y="3171825"/>
            <a:ext cx="1709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ROC &gt; Cost of Capital</a:t>
            </a:r>
          </a:p>
        </p:txBody>
      </p:sp>
      <p:sp>
        <p:nvSpPr>
          <p:cNvPr id="21560" name="Rectangle 57"/>
          <p:cNvSpPr>
            <a:spLocks noChangeArrowheads="1"/>
          </p:cNvSpPr>
          <p:nvPr/>
        </p:nvSpPr>
        <p:spPr bwMode="auto">
          <a:xfrm>
            <a:off x="5470525" y="3638550"/>
            <a:ext cx="4333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Yes</a:t>
            </a:r>
          </a:p>
        </p:txBody>
      </p:sp>
      <p:sp>
        <p:nvSpPr>
          <p:cNvPr id="21561" name="Rectangle 58"/>
          <p:cNvSpPr>
            <a:spLocks noChangeArrowheads="1"/>
          </p:cNvSpPr>
          <p:nvPr/>
        </p:nvSpPr>
        <p:spPr bwMode="auto">
          <a:xfrm>
            <a:off x="5064125" y="3790950"/>
            <a:ext cx="17907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Take good projects with</a:t>
            </a:r>
          </a:p>
        </p:txBody>
      </p:sp>
      <p:sp>
        <p:nvSpPr>
          <p:cNvPr id="21562" name="Rectangle 59"/>
          <p:cNvSpPr>
            <a:spLocks noChangeArrowheads="1"/>
          </p:cNvSpPr>
          <p:nvPr/>
        </p:nvSpPr>
        <p:spPr bwMode="auto">
          <a:xfrm>
            <a:off x="5064125" y="3910013"/>
            <a:ext cx="5254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debt.</a:t>
            </a:r>
          </a:p>
        </p:txBody>
      </p:sp>
      <p:sp>
        <p:nvSpPr>
          <p:cNvPr id="21563" name="Rectangle 60"/>
          <p:cNvSpPr>
            <a:spLocks noChangeArrowheads="1"/>
          </p:cNvSpPr>
          <p:nvPr/>
        </p:nvSpPr>
        <p:spPr bwMode="auto">
          <a:xfrm>
            <a:off x="7707313" y="3638550"/>
            <a:ext cx="3794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No</a:t>
            </a:r>
          </a:p>
        </p:txBody>
      </p:sp>
      <p:sp>
        <p:nvSpPr>
          <p:cNvPr id="21564" name="Rectangle 61"/>
          <p:cNvSpPr>
            <a:spLocks noChangeArrowheads="1"/>
          </p:cNvSpPr>
          <p:nvPr/>
        </p:nvSpPr>
        <p:spPr bwMode="auto">
          <a:xfrm>
            <a:off x="7053263" y="4011613"/>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Do your stockholders like</a:t>
            </a:r>
          </a:p>
        </p:txBody>
      </p:sp>
      <p:sp>
        <p:nvSpPr>
          <p:cNvPr id="21565" name="Rectangle 62"/>
          <p:cNvSpPr>
            <a:spLocks noChangeArrowheads="1"/>
          </p:cNvSpPr>
          <p:nvPr/>
        </p:nvSpPr>
        <p:spPr bwMode="auto">
          <a:xfrm>
            <a:off x="7053263" y="4130675"/>
            <a:ext cx="91916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dividends?</a:t>
            </a:r>
          </a:p>
        </p:txBody>
      </p:sp>
      <p:sp>
        <p:nvSpPr>
          <p:cNvPr id="21566" name="Rectangle 63"/>
          <p:cNvSpPr>
            <a:spLocks noChangeArrowheads="1"/>
          </p:cNvSpPr>
          <p:nvPr/>
        </p:nvSpPr>
        <p:spPr bwMode="auto">
          <a:xfrm>
            <a:off x="6442075" y="4468813"/>
            <a:ext cx="43338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Yes</a:t>
            </a:r>
          </a:p>
        </p:txBody>
      </p:sp>
      <p:sp>
        <p:nvSpPr>
          <p:cNvPr id="21567" name="Rectangle 64"/>
          <p:cNvSpPr>
            <a:spLocks noChangeArrowheads="1"/>
          </p:cNvSpPr>
          <p:nvPr/>
        </p:nvSpPr>
        <p:spPr bwMode="auto">
          <a:xfrm>
            <a:off x="6442075" y="4587875"/>
            <a:ext cx="11668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Pay Dividends</a:t>
            </a:r>
          </a:p>
        </p:txBody>
      </p:sp>
      <p:sp>
        <p:nvSpPr>
          <p:cNvPr id="21568" name="Rectangle 65"/>
          <p:cNvSpPr>
            <a:spLocks noChangeArrowheads="1"/>
          </p:cNvSpPr>
          <p:nvPr/>
        </p:nvSpPr>
        <p:spPr bwMode="auto">
          <a:xfrm>
            <a:off x="7967663" y="4545013"/>
            <a:ext cx="3794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No</a:t>
            </a:r>
          </a:p>
        </p:txBody>
      </p:sp>
      <p:sp>
        <p:nvSpPr>
          <p:cNvPr id="21569" name="Rectangle 66"/>
          <p:cNvSpPr>
            <a:spLocks noChangeArrowheads="1"/>
          </p:cNvSpPr>
          <p:nvPr/>
        </p:nvSpPr>
        <p:spPr bwMode="auto">
          <a:xfrm>
            <a:off x="7967663" y="4664075"/>
            <a:ext cx="12176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Buy back stock</a:t>
            </a:r>
          </a:p>
        </p:txBody>
      </p:sp>
      <p:sp>
        <p:nvSpPr>
          <p:cNvPr id="21570" name="Freeform 67"/>
          <p:cNvSpPr>
            <a:spLocks/>
          </p:cNvSpPr>
          <p:nvPr/>
        </p:nvSpPr>
        <p:spPr bwMode="auto">
          <a:xfrm>
            <a:off x="1228725" y="1455738"/>
            <a:ext cx="4984750" cy="1555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571" name="Line 68"/>
          <p:cNvSpPr>
            <a:spLocks noChangeShapeType="1"/>
          </p:cNvSpPr>
          <p:nvPr/>
        </p:nvSpPr>
        <p:spPr bwMode="auto">
          <a:xfrm>
            <a:off x="6218238" y="1460500"/>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72" name="Line 69"/>
          <p:cNvSpPr>
            <a:spLocks noChangeShapeType="1"/>
          </p:cNvSpPr>
          <p:nvPr/>
        </p:nvSpPr>
        <p:spPr bwMode="auto">
          <a:xfrm>
            <a:off x="3573463" y="1384300"/>
            <a:ext cx="0" cy="650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73" name="Line 70"/>
          <p:cNvSpPr>
            <a:spLocks noChangeShapeType="1"/>
          </p:cNvSpPr>
          <p:nvPr/>
        </p:nvSpPr>
        <p:spPr bwMode="auto">
          <a:xfrm>
            <a:off x="6218238" y="1995488"/>
            <a:ext cx="0" cy="1412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74" name="Freeform 71"/>
          <p:cNvSpPr>
            <a:spLocks/>
          </p:cNvSpPr>
          <p:nvPr/>
        </p:nvSpPr>
        <p:spPr bwMode="auto">
          <a:xfrm>
            <a:off x="5499100" y="2371725"/>
            <a:ext cx="1628775" cy="777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575" name="Line 72"/>
          <p:cNvSpPr>
            <a:spLocks noChangeShapeType="1"/>
          </p:cNvSpPr>
          <p:nvPr/>
        </p:nvSpPr>
        <p:spPr bwMode="auto">
          <a:xfrm>
            <a:off x="7132638" y="2376488"/>
            <a:ext cx="0"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76" name="Line 73"/>
          <p:cNvSpPr>
            <a:spLocks noChangeShapeType="1"/>
          </p:cNvSpPr>
          <p:nvPr/>
        </p:nvSpPr>
        <p:spPr bwMode="auto">
          <a:xfrm>
            <a:off x="6218238" y="2300288"/>
            <a:ext cx="0"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77" name="Line 74"/>
          <p:cNvSpPr>
            <a:spLocks noChangeShapeType="1"/>
          </p:cNvSpPr>
          <p:nvPr/>
        </p:nvSpPr>
        <p:spPr bwMode="auto">
          <a:xfrm>
            <a:off x="7132638" y="2605088"/>
            <a:ext cx="0" cy="2190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78" name="Freeform 75"/>
          <p:cNvSpPr>
            <a:spLocks/>
          </p:cNvSpPr>
          <p:nvPr/>
        </p:nvSpPr>
        <p:spPr bwMode="auto">
          <a:xfrm>
            <a:off x="5703888" y="3516313"/>
            <a:ext cx="2136775" cy="777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579" name="Line 76"/>
          <p:cNvSpPr>
            <a:spLocks noChangeShapeType="1"/>
          </p:cNvSpPr>
          <p:nvPr/>
        </p:nvSpPr>
        <p:spPr bwMode="auto">
          <a:xfrm>
            <a:off x="7845425" y="3521075"/>
            <a:ext cx="0" cy="1412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80" name="Line 77"/>
          <p:cNvSpPr>
            <a:spLocks noChangeShapeType="1"/>
          </p:cNvSpPr>
          <p:nvPr/>
        </p:nvSpPr>
        <p:spPr bwMode="auto">
          <a:xfrm>
            <a:off x="7132638" y="3444875"/>
            <a:ext cx="0" cy="650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81" name="Line 78"/>
          <p:cNvSpPr>
            <a:spLocks noChangeShapeType="1"/>
          </p:cNvSpPr>
          <p:nvPr/>
        </p:nvSpPr>
        <p:spPr bwMode="auto">
          <a:xfrm>
            <a:off x="7845425" y="3827463"/>
            <a:ext cx="0" cy="2174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82" name="Freeform 79"/>
          <p:cNvSpPr>
            <a:spLocks/>
          </p:cNvSpPr>
          <p:nvPr/>
        </p:nvSpPr>
        <p:spPr bwMode="auto">
          <a:xfrm>
            <a:off x="1127125" y="3440113"/>
            <a:ext cx="2441575" cy="777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583" name="Line 80"/>
          <p:cNvSpPr>
            <a:spLocks noChangeShapeType="1"/>
          </p:cNvSpPr>
          <p:nvPr/>
        </p:nvSpPr>
        <p:spPr bwMode="auto">
          <a:xfrm>
            <a:off x="3573463" y="3444875"/>
            <a:ext cx="0" cy="1412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84" name="Line 81"/>
          <p:cNvSpPr>
            <a:spLocks noChangeShapeType="1"/>
          </p:cNvSpPr>
          <p:nvPr/>
        </p:nvSpPr>
        <p:spPr bwMode="auto">
          <a:xfrm>
            <a:off x="2963863" y="3368675"/>
            <a:ext cx="0" cy="650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85" name="Line 82"/>
          <p:cNvSpPr>
            <a:spLocks noChangeShapeType="1"/>
          </p:cNvSpPr>
          <p:nvPr/>
        </p:nvSpPr>
        <p:spPr bwMode="auto">
          <a:xfrm>
            <a:off x="2963863" y="26050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86" name="Line 83"/>
          <p:cNvSpPr>
            <a:spLocks noChangeShapeType="1"/>
          </p:cNvSpPr>
          <p:nvPr/>
        </p:nvSpPr>
        <p:spPr bwMode="auto">
          <a:xfrm>
            <a:off x="420688" y="26050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87" name="Freeform 84"/>
          <p:cNvSpPr>
            <a:spLocks/>
          </p:cNvSpPr>
          <p:nvPr/>
        </p:nvSpPr>
        <p:spPr bwMode="auto">
          <a:xfrm>
            <a:off x="414338" y="2371725"/>
            <a:ext cx="2544762" cy="777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588" name="Line 85"/>
          <p:cNvSpPr>
            <a:spLocks noChangeShapeType="1"/>
          </p:cNvSpPr>
          <p:nvPr/>
        </p:nvSpPr>
        <p:spPr bwMode="auto">
          <a:xfrm>
            <a:off x="2963863" y="2376488"/>
            <a:ext cx="0"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89" name="Line 86"/>
          <p:cNvSpPr>
            <a:spLocks noChangeShapeType="1"/>
          </p:cNvSpPr>
          <p:nvPr/>
        </p:nvSpPr>
        <p:spPr bwMode="auto">
          <a:xfrm>
            <a:off x="1235075" y="2300288"/>
            <a:ext cx="0"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90" name="Line 87"/>
          <p:cNvSpPr>
            <a:spLocks noChangeShapeType="1"/>
          </p:cNvSpPr>
          <p:nvPr/>
        </p:nvSpPr>
        <p:spPr bwMode="auto">
          <a:xfrm>
            <a:off x="1235075" y="1995488"/>
            <a:ext cx="0" cy="1412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91" name="Rectangle 88"/>
          <p:cNvSpPr>
            <a:spLocks noChangeArrowheads="1"/>
          </p:cNvSpPr>
          <p:nvPr/>
        </p:nvSpPr>
        <p:spPr bwMode="auto">
          <a:xfrm>
            <a:off x="4814888" y="2714625"/>
            <a:ext cx="14065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Increase leverage</a:t>
            </a:r>
          </a:p>
        </p:txBody>
      </p:sp>
      <p:sp>
        <p:nvSpPr>
          <p:cNvPr id="21592" name="Rectangle 89"/>
          <p:cNvSpPr>
            <a:spLocks noChangeArrowheads="1"/>
          </p:cNvSpPr>
          <p:nvPr/>
        </p:nvSpPr>
        <p:spPr bwMode="auto">
          <a:xfrm>
            <a:off x="4814888" y="2833688"/>
            <a:ext cx="6699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quickly</a:t>
            </a:r>
          </a:p>
        </p:txBody>
      </p:sp>
      <p:sp>
        <p:nvSpPr>
          <p:cNvPr id="21593" name="Rectangle 90"/>
          <p:cNvSpPr>
            <a:spLocks noChangeArrowheads="1"/>
          </p:cNvSpPr>
          <p:nvPr/>
        </p:nvSpPr>
        <p:spPr bwMode="auto">
          <a:xfrm>
            <a:off x="4814888" y="2951163"/>
            <a:ext cx="16287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1. Debt/Equity swaps</a:t>
            </a:r>
          </a:p>
        </p:txBody>
      </p:sp>
      <p:sp>
        <p:nvSpPr>
          <p:cNvPr id="21594" name="Rectangle 91"/>
          <p:cNvSpPr>
            <a:spLocks noChangeArrowheads="1"/>
          </p:cNvSpPr>
          <p:nvPr/>
        </p:nvSpPr>
        <p:spPr bwMode="auto">
          <a:xfrm>
            <a:off x="4814888" y="3070225"/>
            <a:ext cx="145256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2. Borrow money&amp;</a:t>
            </a:r>
          </a:p>
        </p:txBody>
      </p:sp>
      <p:sp>
        <p:nvSpPr>
          <p:cNvPr id="21595" name="Rectangle 92"/>
          <p:cNvSpPr>
            <a:spLocks noChangeArrowheads="1"/>
          </p:cNvSpPr>
          <p:nvPr/>
        </p:nvSpPr>
        <p:spPr bwMode="auto">
          <a:xfrm>
            <a:off x="4814888" y="3189288"/>
            <a:ext cx="9779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buy shares.</a:t>
            </a:r>
          </a:p>
        </p:txBody>
      </p:sp>
      <p:sp>
        <p:nvSpPr>
          <p:cNvPr id="21596" name="Line 93"/>
          <p:cNvSpPr>
            <a:spLocks noChangeShapeType="1"/>
          </p:cNvSpPr>
          <p:nvPr/>
        </p:nvSpPr>
        <p:spPr bwMode="auto">
          <a:xfrm>
            <a:off x="5505450" y="26050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97" name="Freeform 94"/>
          <p:cNvSpPr>
            <a:spLocks/>
          </p:cNvSpPr>
          <p:nvPr/>
        </p:nvSpPr>
        <p:spPr bwMode="auto">
          <a:xfrm>
            <a:off x="6821488" y="4430713"/>
            <a:ext cx="1628775" cy="77787"/>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598" name="Line 95"/>
          <p:cNvSpPr>
            <a:spLocks noChangeShapeType="1"/>
          </p:cNvSpPr>
          <p:nvPr/>
        </p:nvSpPr>
        <p:spPr bwMode="auto">
          <a:xfrm>
            <a:off x="8455025" y="4437063"/>
            <a:ext cx="0"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99" name="Line 96"/>
          <p:cNvSpPr>
            <a:spLocks noChangeShapeType="1"/>
          </p:cNvSpPr>
          <p:nvPr/>
        </p:nvSpPr>
        <p:spPr bwMode="auto">
          <a:xfrm>
            <a:off x="7845425" y="4360863"/>
            <a:ext cx="0"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Disney: Applying the Framework</a:t>
            </a:r>
          </a:p>
        </p:txBody>
      </p:sp>
      <p:sp>
        <p:nvSpPr>
          <p:cNvPr id="23554" name="Content Placeholder 2"/>
          <p:cNvSpPr>
            <a:spLocks noGrp="1"/>
          </p:cNvSpPr>
          <p:nvPr>
            <p:ph sz="quarter" idx="1"/>
          </p:nvPr>
        </p:nvSpPr>
        <p:spPr>
          <a:xfrm>
            <a:off x="612775" y="1200150"/>
            <a:ext cx="8153400" cy="3371850"/>
          </a:xfrm>
        </p:spPr>
        <p:txBody>
          <a:bodyPr/>
          <a:lstStyle/>
          <a:p>
            <a:pPr eaLnBrk="1" hangingPunct="1"/>
            <a:endParaRPr lang="x-none" altLang="x-none">
              <a:ea typeface="ＭＳ Ｐゴシック" charset="-128"/>
            </a:endParaRPr>
          </a:p>
        </p:txBody>
      </p:sp>
      <p:sp>
        <p:nvSpPr>
          <p:cNvPr id="23555" name="Rectangle 3"/>
          <p:cNvSpPr>
            <a:spLocks noChangeArrowheads="1"/>
          </p:cNvSpPr>
          <p:nvPr/>
        </p:nvSpPr>
        <p:spPr bwMode="auto">
          <a:xfrm>
            <a:off x="2851150" y="1306513"/>
            <a:ext cx="5348288"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56" name="Rectangle 4"/>
          <p:cNvSpPr>
            <a:spLocks noChangeArrowheads="1"/>
          </p:cNvSpPr>
          <p:nvPr/>
        </p:nvSpPr>
        <p:spPr bwMode="auto">
          <a:xfrm>
            <a:off x="4806950" y="2759075"/>
            <a:ext cx="1511300" cy="6080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57" name="Rectangle 5"/>
          <p:cNvSpPr>
            <a:spLocks noChangeArrowheads="1"/>
          </p:cNvSpPr>
          <p:nvPr/>
        </p:nvSpPr>
        <p:spPr bwMode="auto">
          <a:xfrm>
            <a:off x="2727325" y="2452688"/>
            <a:ext cx="290513" cy="1428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58" name="Rectangle 6"/>
          <p:cNvSpPr>
            <a:spLocks noChangeArrowheads="1"/>
          </p:cNvSpPr>
          <p:nvPr/>
        </p:nvSpPr>
        <p:spPr bwMode="auto">
          <a:xfrm>
            <a:off x="184150" y="2452688"/>
            <a:ext cx="393700" cy="1428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59" name="Rectangle 7"/>
          <p:cNvSpPr>
            <a:spLocks noChangeArrowheads="1"/>
          </p:cNvSpPr>
          <p:nvPr/>
        </p:nvSpPr>
        <p:spPr bwMode="auto">
          <a:xfrm>
            <a:off x="387350" y="2147888"/>
            <a:ext cx="2325688" cy="1412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60" name="Rectangle 8"/>
          <p:cNvSpPr>
            <a:spLocks noChangeArrowheads="1"/>
          </p:cNvSpPr>
          <p:nvPr/>
        </p:nvSpPr>
        <p:spPr bwMode="auto">
          <a:xfrm>
            <a:off x="82550" y="2759075"/>
            <a:ext cx="1935163" cy="6080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61" name="Rectangle 9"/>
          <p:cNvSpPr>
            <a:spLocks noChangeArrowheads="1"/>
          </p:cNvSpPr>
          <p:nvPr/>
        </p:nvSpPr>
        <p:spPr bwMode="auto">
          <a:xfrm>
            <a:off x="2217738" y="2759075"/>
            <a:ext cx="1857375" cy="6080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62" name="Rectangle 10"/>
          <p:cNvSpPr>
            <a:spLocks noChangeArrowheads="1"/>
          </p:cNvSpPr>
          <p:nvPr/>
        </p:nvSpPr>
        <p:spPr bwMode="auto">
          <a:xfrm>
            <a:off x="430213" y="3578225"/>
            <a:ext cx="1952625" cy="7032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63" name="Rectangle 11"/>
          <p:cNvSpPr>
            <a:spLocks noChangeArrowheads="1"/>
          </p:cNvSpPr>
          <p:nvPr/>
        </p:nvSpPr>
        <p:spPr bwMode="auto">
          <a:xfrm>
            <a:off x="2422525" y="3597275"/>
            <a:ext cx="2338388" cy="7985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64" name="Rectangle 12"/>
          <p:cNvSpPr>
            <a:spLocks noChangeArrowheads="1"/>
          </p:cNvSpPr>
          <p:nvPr/>
        </p:nvSpPr>
        <p:spPr bwMode="auto">
          <a:xfrm>
            <a:off x="7913688" y="4513263"/>
            <a:ext cx="1104900" cy="3714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65" name="Rectangle 13"/>
          <p:cNvSpPr>
            <a:spLocks noChangeArrowheads="1"/>
          </p:cNvSpPr>
          <p:nvPr/>
        </p:nvSpPr>
        <p:spPr bwMode="auto">
          <a:xfrm>
            <a:off x="6464300" y="4513263"/>
            <a:ext cx="1003300" cy="2952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66" name="Rectangle 14"/>
          <p:cNvSpPr>
            <a:spLocks noChangeArrowheads="1"/>
          </p:cNvSpPr>
          <p:nvPr/>
        </p:nvSpPr>
        <p:spPr bwMode="auto">
          <a:xfrm>
            <a:off x="6896100" y="4056063"/>
            <a:ext cx="1919288" cy="2936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67" name="Rectangle 15"/>
          <p:cNvSpPr>
            <a:spLocks noChangeArrowheads="1"/>
          </p:cNvSpPr>
          <p:nvPr/>
        </p:nvSpPr>
        <p:spPr bwMode="auto">
          <a:xfrm>
            <a:off x="7608888" y="3673475"/>
            <a:ext cx="392112" cy="1428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68" name="Rectangle 16"/>
          <p:cNvSpPr>
            <a:spLocks noChangeArrowheads="1"/>
          </p:cNvSpPr>
          <p:nvPr/>
        </p:nvSpPr>
        <p:spPr bwMode="auto">
          <a:xfrm>
            <a:off x="4876800" y="3600450"/>
            <a:ext cx="2122488" cy="5175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69" name="Rectangle 17"/>
          <p:cNvSpPr>
            <a:spLocks noChangeArrowheads="1"/>
          </p:cNvSpPr>
          <p:nvPr/>
        </p:nvSpPr>
        <p:spPr bwMode="auto">
          <a:xfrm>
            <a:off x="6388100" y="2835275"/>
            <a:ext cx="1816100" cy="5984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70" name="Rectangle 19"/>
          <p:cNvSpPr>
            <a:spLocks noChangeArrowheads="1"/>
          </p:cNvSpPr>
          <p:nvPr/>
        </p:nvSpPr>
        <p:spPr bwMode="auto">
          <a:xfrm>
            <a:off x="5268913" y="2452688"/>
            <a:ext cx="495300" cy="1428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71" name="Rectangle 20"/>
          <p:cNvSpPr>
            <a:spLocks noChangeArrowheads="1"/>
          </p:cNvSpPr>
          <p:nvPr/>
        </p:nvSpPr>
        <p:spPr bwMode="auto">
          <a:xfrm>
            <a:off x="5370513" y="2147888"/>
            <a:ext cx="2133600" cy="13335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72" name="Rectangle 21"/>
          <p:cNvSpPr>
            <a:spLocks noChangeArrowheads="1"/>
          </p:cNvSpPr>
          <p:nvPr/>
        </p:nvSpPr>
        <p:spPr bwMode="auto">
          <a:xfrm>
            <a:off x="5651500" y="1657350"/>
            <a:ext cx="2349500" cy="33813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73" name="Rectangle 22"/>
          <p:cNvSpPr>
            <a:spLocks noChangeArrowheads="1"/>
          </p:cNvSpPr>
          <p:nvPr/>
        </p:nvSpPr>
        <p:spPr bwMode="auto">
          <a:xfrm>
            <a:off x="692150" y="1614488"/>
            <a:ext cx="1206500" cy="3698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74" name="Rectangle 23"/>
          <p:cNvSpPr>
            <a:spLocks noChangeArrowheads="1"/>
          </p:cNvSpPr>
          <p:nvPr/>
        </p:nvSpPr>
        <p:spPr bwMode="auto">
          <a:xfrm>
            <a:off x="1506538" y="1155700"/>
            <a:ext cx="5006975" cy="2682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23575" name="Rectangle 24"/>
          <p:cNvSpPr>
            <a:spLocks noChangeArrowheads="1"/>
          </p:cNvSpPr>
          <p:nvPr/>
        </p:nvSpPr>
        <p:spPr bwMode="auto">
          <a:xfrm>
            <a:off x="1527175" y="1189038"/>
            <a:ext cx="5110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Is the actual debt ratio greater than or lesser than the optimal debt ratio?</a:t>
            </a:r>
          </a:p>
        </p:txBody>
      </p:sp>
      <p:sp>
        <p:nvSpPr>
          <p:cNvPr id="23576" name="Rectangle 25"/>
          <p:cNvSpPr>
            <a:spLocks noChangeArrowheads="1"/>
          </p:cNvSpPr>
          <p:nvPr/>
        </p:nvSpPr>
        <p:spPr bwMode="auto">
          <a:xfrm>
            <a:off x="714375" y="1646238"/>
            <a:ext cx="13160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Actual &gt; Optimal</a:t>
            </a:r>
          </a:p>
        </p:txBody>
      </p:sp>
      <p:sp>
        <p:nvSpPr>
          <p:cNvPr id="23577" name="Rectangle 26"/>
          <p:cNvSpPr>
            <a:spLocks noChangeArrowheads="1"/>
          </p:cNvSpPr>
          <p:nvPr/>
        </p:nvSpPr>
        <p:spPr bwMode="auto">
          <a:xfrm>
            <a:off x="714375" y="1765300"/>
            <a:ext cx="10207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Overlevered</a:t>
            </a:r>
          </a:p>
        </p:txBody>
      </p:sp>
      <p:sp>
        <p:nvSpPr>
          <p:cNvPr id="23578" name="Rectangle 27"/>
          <p:cNvSpPr>
            <a:spLocks noChangeArrowheads="1"/>
          </p:cNvSpPr>
          <p:nvPr/>
        </p:nvSpPr>
        <p:spPr bwMode="auto">
          <a:xfrm>
            <a:off x="5595938" y="1646238"/>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b="1">
                <a:solidFill>
                  <a:srgbClr val="FF0000"/>
                </a:solidFill>
                <a:latin typeface="Helvetica" charset="0"/>
              </a:rPr>
              <a:t>Actual &lt; Optimal</a:t>
            </a:r>
          </a:p>
        </p:txBody>
      </p:sp>
      <p:sp>
        <p:nvSpPr>
          <p:cNvPr id="23579" name="Rectangle 28"/>
          <p:cNvSpPr>
            <a:spLocks noChangeArrowheads="1"/>
          </p:cNvSpPr>
          <p:nvPr/>
        </p:nvSpPr>
        <p:spPr bwMode="auto">
          <a:xfrm>
            <a:off x="5595938" y="1765300"/>
            <a:ext cx="24272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b="1">
                <a:solidFill>
                  <a:srgbClr val="FF0000"/>
                </a:solidFill>
                <a:latin typeface="Helvetica" charset="0"/>
              </a:rPr>
              <a:t>Actual (11.5%) &lt; Optimal (40%)</a:t>
            </a:r>
          </a:p>
        </p:txBody>
      </p:sp>
      <p:sp>
        <p:nvSpPr>
          <p:cNvPr id="23580" name="Rectangle 29"/>
          <p:cNvSpPr>
            <a:spLocks noChangeArrowheads="1"/>
          </p:cNvSpPr>
          <p:nvPr/>
        </p:nvSpPr>
        <p:spPr bwMode="auto">
          <a:xfrm>
            <a:off x="409575" y="2103438"/>
            <a:ext cx="26114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Is the firm under bankruptcy threat?</a:t>
            </a:r>
          </a:p>
        </p:txBody>
      </p:sp>
      <p:sp>
        <p:nvSpPr>
          <p:cNvPr id="23581" name="Rectangle 30"/>
          <p:cNvSpPr>
            <a:spLocks noChangeArrowheads="1"/>
          </p:cNvSpPr>
          <p:nvPr/>
        </p:nvSpPr>
        <p:spPr bwMode="auto">
          <a:xfrm>
            <a:off x="5392738" y="2103438"/>
            <a:ext cx="214153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Is the firm a takeover target?</a:t>
            </a:r>
          </a:p>
        </p:txBody>
      </p:sp>
      <p:sp>
        <p:nvSpPr>
          <p:cNvPr id="23582" name="Rectangle 31"/>
          <p:cNvSpPr>
            <a:spLocks noChangeArrowheads="1"/>
          </p:cNvSpPr>
          <p:nvPr/>
        </p:nvSpPr>
        <p:spPr bwMode="auto">
          <a:xfrm>
            <a:off x="204788" y="240982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Yes</a:t>
            </a:r>
          </a:p>
        </p:txBody>
      </p:sp>
      <p:sp>
        <p:nvSpPr>
          <p:cNvPr id="23583" name="Rectangle 32"/>
          <p:cNvSpPr>
            <a:spLocks noChangeArrowheads="1"/>
          </p:cNvSpPr>
          <p:nvPr/>
        </p:nvSpPr>
        <p:spPr bwMode="auto">
          <a:xfrm>
            <a:off x="2747963" y="2409825"/>
            <a:ext cx="3794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No</a:t>
            </a:r>
          </a:p>
        </p:txBody>
      </p:sp>
      <p:sp>
        <p:nvSpPr>
          <p:cNvPr id="23584" name="Rectangle 33"/>
          <p:cNvSpPr>
            <a:spLocks noChangeArrowheads="1"/>
          </p:cNvSpPr>
          <p:nvPr/>
        </p:nvSpPr>
        <p:spPr bwMode="auto">
          <a:xfrm>
            <a:off x="103188" y="2714625"/>
            <a:ext cx="160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Reduce Debt quickly</a:t>
            </a:r>
          </a:p>
        </p:txBody>
      </p:sp>
      <p:sp>
        <p:nvSpPr>
          <p:cNvPr id="23585" name="Rectangle 34"/>
          <p:cNvSpPr>
            <a:spLocks noChangeArrowheads="1"/>
          </p:cNvSpPr>
          <p:nvPr/>
        </p:nvSpPr>
        <p:spPr bwMode="auto">
          <a:xfrm>
            <a:off x="103188" y="2833688"/>
            <a:ext cx="177323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1. Equity for Debt swap</a:t>
            </a:r>
          </a:p>
        </p:txBody>
      </p:sp>
      <p:sp>
        <p:nvSpPr>
          <p:cNvPr id="23586" name="Rectangle 35"/>
          <p:cNvSpPr>
            <a:spLocks noChangeArrowheads="1"/>
          </p:cNvSpPr>
          <p:nvPr/>
        </p:nvSpPr>
        <p:spPr bwMode="auto">
          <a:xfrm>
            <a:off x="103188" y="2951163"/>
            <a:ext cx="18081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2. Sell Assets; use cash</a:t>
            </a:r>
          </a:p>
        </p:txBody>
      </p:sp>
      <p:sp>
        <p:nvSpPr>
          <p:cNvPr id="23587" name="Rectangle 36"/>
          <p:cNvSpPr>
            <a:spLocks noChangeArrowheads="1"/>
          </p:cNvSpPr>
          <p:nvPr/>
        </p:nvSpPr>
        <p:spPr bwMode="auto">
          <a:xfrm>
            <a:off x="103188" y="3070225"/>
            <a:ext cx="11572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to pay off debt</a:t>
            </a:r>
          </a:p>
        </p:txBody>
      </p:sp>
      <p:sp>
        <p:nvSpPr>
          <p:cNvPr id="23588" name="Rectangle 37"/>
          <p:cNvSpPr>
            <a:spLocks noChangeArrowheads="1"/>
          </p:cNvSpPr>
          <p:nvPr/>
        </p:nvSpPr>
        <p:spPr bwMode="auto">
          <a:xfrm>
            <a:off x="103188" y="3189288"/>
            <a:ext cx="20478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3. Renegotiate with lenders</a:t>
            </a:r>
          </a:p>
        </p:txBody>
      </p:sp>
      <p:sp>
        <p:nvSpPr>
          <p:cNvPr id="23589" name="Rectangle 38"/>
          <p:cNvSpPr>
            <a:spLocks noChangeArrowheads="1"/>
          </p:cNvSpPr>
          <p:nvPr/>
        </p:nvSpPr>
        <p:spPr bwMode="auto">
          <a:xfrm>
            <a:off x="2239963" y="2790825"/>
            <a:ext cx="185896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Does the firm have good </a:t>
            </a:r>
          </a:p>
        </p:txBody>
      </p:sp>
      <p:sp>
        <p:nvSpPr>
          <p:cNvPr id="23590" name="Rectangle 39"/>
          <p:cNvSpPr>
            <a:spLocks noChangeArrowheads="1"/>
          </p:cNvSpPr>
          <p:nvPr/>
        </p:nvSpPr>
        <p:spPr bwMode="auto">
          <a:xfrm>
            <a:off x="2239963" y="2909888"/>
            <a:ext cx="8064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projects?</a:t>
            </a:r>
          </a:p>
        </p:txBody>
      </p:sp>
      <p:sp>
        <p:nvSpPr>
          <p:cNvPr id="23591" name="Rectangle 40"/>
          <p:cNvSpPr>
            <a:spLocks noChangeArrowheads="1"/>
          </p:cNvSpPr>
          <p:nvPr/>
        </p:nvSpPr>
        <p:spPr bwMode="auto">
          <a:xfrm>
            <a:off x="2239963" y="3027363"/>
            <a:ext cx="16573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ROE &gt; Cost of Equity</a:t>
            </a:r>
          </a:p>
        </p:txBody>
      </p:sp>
      <p:sp>
        <p:nvSpPr>
          <p:cNvPr id="23592" name="Rectangle 41"/>
          <p:cNvSpPr>
            <a:spLocks noChangeArrowheads="1"/>
          </p:cNvSpPr>
          <p:nvPr/>
        </p:nvSpPr>
        <p:spPr bwMode="auto">
          <a:xfrm>
            <a:off x="2239963" y="3146425"/>
            <a:ext cx="1709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ROC &gt; Cost of Capital</a:t>
            </a:r>
          </a:p>
        </p:txBody>
      </p:sp>
      <p:sp>
        <p:nvSpPr>
          <p:cNvPr id="23593" name="Rectangle 42"/>
          <p:cNvSpPr>
            <a:spLocks noChangeArrowheads="1"/>
          </p:cNvSpPr>
          <p:nvPr/>
        </p:nvSpPr>
        <p:spPr bwMode="auto">
          <a:xfrm>
            <a:off x="917575" y="3554413"/>
            <a:ext cx="43338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Yes</a:t>
            </a:r>
          </a:p>
        </p:txBody>
      </p:sp>
      <p:sp>
        <p:nvSpPr>
          <p:cNvPr id="23594" name="Rectangle 43"/>
          <p:cNvSpPr>
            <a:spLocks noChangeArrowheads="1"/>
          </p:cNvSpPr>
          <p:nvPr/>
        </p:nvSpPr>
        <p:spPr bwMode="auto">
          <a:xfrm>
            <a:off x="511175" y="3706813"/>
            <a:ext cx="1790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Take good projects with</a:t>
            </a:r>
          </a:p>
        </p:txBody>
      </p:sp>
      <p:sp>
        <p:nvSpPr>
          <p:cNvPr id="23595" name="Rectangle 44"/>
          <p:cNvSpPr>
            <a:spLocks noChangeArrowheads="1"/>
          </p:cNvSpPr>
          <p:nvPr/>
        </p:nvSpPr>
        <p:spPr bwMode="auto">
          <a:xfrm>
            <a:off x="511175" y="3825875"/>
            <a:ext cx="20129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new equity or with retained</a:t>
            </a:r>
          </a:p>
        </p:txBody>
      </p:sp>
      <p:sp>
        <p:nvSpPr>
          <p:cNvPr id="23596" name="Rectangle 45"/>
          <p:cNvSpPr>
            <a:spLocks noChangeArrowheads="1"/>
          </p:cNvSpPr>
          <p:nvPr/>
        </p:nvSpPr>
        <p:spPr bwMode="auto">
          <a:xfrm>
            <a:off x="511175" y="3943350"/>
            <a:ext cx="8159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earnings.</a:t>
            </a:r>
          </a:p>
        </p:txBody>
      </p:sp>
      <p:sp>
        <p:nvSpPr>
          <p:cNvPr id="23597" name="Rectangle 46"/>
          <p:cNvSpPr>
            <a:spLocks noChangeArrowheads="1"/>
          </p:cNvSpPr>
          <p:nvPr/>
        </p:nvSpPr>
        <p:spPr bwMode="auto">
          <a:xfrm>
            <a:off x="3052763" y="3554413"/>
            <a:ext cx="3794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No</a:t>
            </a:r>
          </a:p>
        </p:txBody>
      </p:sp>
      <p:sp>
        <p:nvSpPr>
          <p:cNvPr id="23598" name="Rectangle 47"/>
          <p:cNvSpPr>
            <a:spLocks noChangeArrowheads="1"/>
          </p:cNvSpPr>
          <p:nvPr/>
        </p:nvSpPr>
        <p:spPr bwMode="auto">
          <a:xfrm>
            <a:off x="2443163" y="3706813"/>
            <a:ext cx="20875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1. Pay off debt with retained</a:t>
            </a:r>
          </a:p>
        </p:txBody>
      </p:sp>
      <p:sp>
        <p:nvSpPr>
          <p:cNvPr id="23599" name="Rectangle 48"/>
          <p:cNvSpPr>
            <a:spLocks noChangeArrowheads="1"/>
          </p:cNvSpPr>
          <p:nvPr/>
        </p:nvSpPr>
        <p:spPr bwMode="auto">
          <a:xfrm>
            <a:off x="2443163" y="3825875"/>
            <a:ext cx="8159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earnings.</a:t>
            </a:r>
          </a:p>
        </p:txBody>
      </p:sp>
      <p:sp>
        <p:nvSpPr>
          <p:cNvPr id="23600" name="Rectangle 49"/>
          <p:cNvSpPr>
            <a:spLocks noChangeArrowheads="1"/>
          </p:cNvSpPr>
          <p:nvPr/>
        </p:nvSpPr>
        <p:spPr bwMode="auto">
          <a:xfrm>
            <a:off x="2443163" y="3943350"/>
            <a:ext cx="24574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2. Reduce or eliminate dividends.</a:t>
            </a:r>
          </a:p>
        </p:txBody>
      </p:sp>
      <p:sp>
        <p:nvSpPr>
          <p:cNvPr id="23601" name="Rectangle 50"/>
          <p:cNvSpPr>
            <a:spLocks noChangeArrowheads="1"/>
          </p:cNvSpPr>
          <p:nvPr/>
        </p:nvSpPr>
        <p:spPr bwMode="auto">
          <a:xfrm>
            <a:off x="2443163" y="4062413"/>
            <a:ext cx="23018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3. Issue new equity and pay off </a:t>
            </a:r>
          </a:p>
        </p:txBody>
      </p:sp>
      <p:sp>
        <p:nvSpPr>
          <p:cNvPr id="23602" name="Rectangle 51"/>
          <p:cNvSpPr>
            <a:spLocks noChangeArrowheads="1"/>
          </p:cNvSpPr>
          <p:nvPr/>
        </p:nvSpPr>
        <p:spPr bwMode="auto">
          <a:xfrm>
            <a:off x="2443163" y="4181475"/>
            <a:ext cx="52546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debt.</a:t>
            </a:r>
          </a:p>
        </p:txBody>
      </p:sp>
      <p:sp>
        <p:nvSpPr>
          <p:cNvPr id="23603" name="Rectangle 52"/>
          <p:cNvSpPr>
            <a:spLocks noChangeArrowheads="1"/>
          </p:cNvSpPr>
          <p:nvPr/>
        </p:nvSpPr>
        <p:spPr bwMode="auto">
          <a:xfrm>
            <a:off x="5291138" y="240982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Yes</a:t>
            </a:r>
          </a:p>
        </p:txBody>
      </p:sp>
      <p:sp>
        <p:nvSpPr>
          <p:cNvPr id="23604" name="Rectangle 53"/>
          <p:cNvSpPr>
            <a:spLocks noChangeArrowheads="1"/>
          </p:cNvSpPr>
          <p:nvPr/>
        </p:nvSpPr>
        <p:spPr bwMode="auto">
          <a:xfrm>
            <a:off x="6477000" y="234315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b="1">
                <a:solidFill>
                  <a:srgbClr val="FF0000"/>
                </a:solidFill>
                <a:latin typeface="Helvetica" charset="0"/>
              </a:rPr>
              <a:t>No. Large mkt cap &amp; positive Jensen</a:t>
            </a:r>
            <a:r>
              <a:rPr lang="ja-JP" altLang="en-US" sz="1200" b="1">
                <a:solidFill>
                  <a:srgbClr val="FF0000"/>
                </a:solidFill>
                <a:latin typeface="Helvetica" charset="0"/>
              </a:rPr>
              <a:t>’</a:t>
            </a:r>
            <a:r>
              <a:rPr lang="en-US" altLang="ja-JP" sz="1200" b="1">
                <a:solidFill>
                  <a:srgbClr val="FF0000"/>
                </a:solidFill>
                <a:latin typeface="Helvetica" charset="0"/>
              </a:rPr>
              <a:t>s </a:t>
            </a:r>
            <a:r>
              <a:rPr lang="en-US" altLang="ja-JP" sz="1200" b="1">
                <a:solidFill>
                  <a:srgbClr val="FF0000"/>
                </a:solidFill>
                <a:latin typeface="Symbol" charset="2"/>
              </a:rPr>
              <a:t>a</a:t>
            </a:r>
            <a:endParaRPr lang="en-US" altLang="x-none" sz="1200" b="1">
              <a:solidFill>
                <a:srgbClr val="FF0000"/>
              </a:solidFill>
              <a:latin typeface="Helvetica" charset="0"/>
            </a:endParaRPr>
          </a:p>
        </p:txBody>
      </p:sp>
      <p:sp>
        <p:nvSpPr>
          <p:cNvPr id="23605" name="Rectangle 54"/>
          <p:cNvSpPr>
            <a:spLocks noChangeArrowheads="1"/>
          </p:cNvSpPr>
          <p:nvPr/>
        </p:nvSpPr>
        <p:spPr bwMode="auto">
          <a:xfrm>
            <a:off x="6454775" y="2816225"/>
            <a:ext cx="18589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Does the firm have good </a:t>
            </a:r>
          </a:p>
        </p:txBody>
      </p:sp>
      <p:sp>
        <p:nvSpPr>
          <p:cNvPr id="23606" name="Rectangle 55"/>
          <p:cNvSpPr>
            <a:spLocks noChangeArrowheads="1"/>
          </p:cNvSpPr>
          <p:nvPr/>
        </p:nvSpPr>
        <p:spPr bwMode="auto">
          <a:xfrm>
            <a:off x="6454775" y="2935288"/>
            <a:ext cx="8064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projects?</a:t>
            </a:r>
          </a:p>
        </p:txBody>
      </p:sp>
      <p:sp>
        <p:nvSpPr>
          <p:cNvPr id="23607" name="Rectangle 56"/>
          <p:cNvSpPr>
            <a:spLocks noChangeArrowheads="1"/>
          </p:cNvSpPr>
          <p:nvPr/>
        </p:nvSpPr>
        <p:spPr bwMode="auto">
          <a:xfrm>
            <a:off x="6454775" y="3054350"/>
            <a:ext cx="16573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ROE &gt; Cost of Equity</a:t>
            </a:r>
          </a:p>
        </p:txBody>
      </p:sp>
      <p:sp>
        <p:nvSpPr>
          <p:cNvPr id="23608" name="Rectangle 57"/>
          <p:cNvSpPr>
            <a:spLocks noChangeArrowheads="1"/>
          </p:cNvSpPr>
          <p:nvPr/>
        </p:nvSpPr>
        <p:spPr bwMode="auto">
          <a:xfrm>
            <a:off x="6454775" y="3171825"/>
            <a:ext cx="17097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ROC &gt; Cost of Capital</a:t>
            </a:r>
          </a:p>
        </p:txBody>
      </p:sp>
      <p:sp>
        <p:nvSpPr>
          <p:cNvPr id="23609" name="Rectangle 58"/>
          <p:cNvSpPr>
            <a:spLocks noChangeArrowheads="1"/>
          </p:cNvSpPr>
          <p:nvPr/>
        </p:nvSpPr>
        <p:spPr bwMode="auto">
          <a:xfrm>
            <a:off x="5029200" y="360045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FF0000"/>
                </a:solidFill>
                <a:latin typeface="Helvetica" charset="0"/>
              </a:rPr>
              <a:t>Yes. ROC &gt; Cost of capital</a:t>
            </a:r>
          </a:p>
        </p:txBody>
      </p:sp>
      <p:sp>
        <p:nvSpPr>
          <p:cNvPr id="23610" name="Rectangle 59"/>
          <p:cNvSpPr>
            <a:spLocks noChangeArrowheads="1"/>
          </p:cNvSpPr>
          <p:nvPr/>
        </p:nvSpPr>
        <p:spPr bwMode="auto">
          <a:xfrm>
            <a:off x="5030788" y="379095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b="1">
                <a:solidFill>
                  <a:srgbClr val="FF0000"/>
                </a:solidFill>
                <a:latin typeface="Helvetica" charset="0"/>
              </a:rPr>
              <a:t>Take good projects</a:t>
            </a:r>
          </a:p>
        </p:txBody>
      </p:sp>
      <p:sp>
        <p:nvSpPr>
          <p:cNvPr id="23611" name="Rectangle 60"/>
          <p:cNvSpPr>
            <a:spLocks noChangeArrowheads="1"/>
          </p:cNvSpPr>
          <p:nvPr/>
        </p:nvSpPr>
        <p:spPr bwMode="auto">
          <a:xfrm>
            <a:off x="5030788" y="3910013"/>
            <a:ext cx="9271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b="1">
                <a:solidFill>
                  <a:srgbClr val="FF0000"/>
                </a:solidFill>
                <a:latin typeface="Helvetica" charset="0"/>
              </a:rPr>
              <a:t>With debt.</a:t>
            </a:r>
          </a:p>
        </p:txBody>
      </p:sp>
      <p:sp>
        <p:nvSpPr>
          <p:cNvPr id="23612" name="Rectangle 61"/>
          <p:cNvSpPr>
            <a:spLocks noChangeArrowheads="1"/>
          </p:cNvSpPr>
          <p:nvPr/>
        </p:nvSpPr>
        <p:spPr bwMode="auto">
          <a:xfrm>
            <a:off x="7673975" y="363855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latin typeface="Helvetica" charset="0"/>
              </a:rPr>
              <a:t>No</a:t>
            </a:r>
          </a:p>
        </p:txBody>
      </p:sp>
      <p:sp>
        <p:nvSpPr>
          <p:cNvPr id="23613" name="Rectangle 62"/>
          <p:cNvSpPr>
            <a:spLocks noChangeArrowheads="1"/>
          </p:cNvSpPr>
          <p:nvPr/>
        </p:nvSpPr>
        <p:spPr bwMode="auto">
          <a:xfrm>
            <a:off x="7019925" y="4011613"/>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Do your stockholders like</a:t>
            </a:r>
          </a:p>
        </p:txBody>
      </p:sp>
      <p:sp>
        <p:nvSpPr>
          <p:cNvPr id="23614" name="Rectangle 63"/>
          <p:cNvSpPr>
            <a:spLocks noChangeArrowheads="1"/>
          </p:cNvSpPr>
          <p:nvPr/>
        </p:nvSpPr>
        <p:spPr bwMode="auto">
          <a:xfrm>
            <a:off x="7019925" y="4130675"/>
            <a:ext cx="9191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dividends?</a:t>
            </a:r>
          </a:p>
        </p:txBody>
      </p:sp>
      <p:sp>
        <p:nvSpPr>
          <p:cNvPr id="23615" name="Rectangle 64"/>
          <p:cNvSpPr>
            <a:spLocks noChangeArrowheads="1"/>
          </p:cNvSpPr>
          <p:nvPr/>
        </p:nvSpPr>
        <p:spPr bwMode="auto">
          <a:xfrm>
            <a:off x="6408738" y="4468813"/>
            <a:ext cx="4333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Yes</a:t>
            </a:r>
          </a:p>
        </p:txBody>
      </p:sp>
      <p:sp>
        <p:nvSpPr>
          <p:cNvPr id="23616" name="Rectangle 65"/>
          <p:cNvSpPr>
            <a:spLocks noChangeArrowheads="1"/>
          </p:cNvSpPr>
          <p:nvPr/>
        </p:nvSpPr>
        <p:spPr bwMode="auto">
          <a:xfrm>
            <a:off x="6408738" y="4587875"/>
            <a:ext cx="11668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Pay Dividends</a:t>
            </a:r>
          </a:p>
        </p:txBody>
      </p:sp>
      <p:sp>
        <p:nvSpPr>
          <p:cNvPr id="23617" name="Rectangle 66"/>
          <p:cNvSpPr>
            <a:spLocks noChangeArrowheads="1"/>
          </p:cNvSpPr>
          <p:nvPr/>
        </p:nvSpPr>
        <p:spPr bwMode="auto">
          <a:xfrm>
            <a:off x="7934325" y="4545013"/>
            <a:ext cx="3794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No</a:t>
            </a:r>
          </a:p>
        </p:txBody>
      </p:sp>
      <p:sp>
        <p:nvSpPr>
          <p:cNvPr id="23618" name="Rectangle 67"/>
          <p:cNvSpPr>
            <a:spLocks noChangeArrowheads="1"/>
          </p:cNvSpPr>
          <p:nvPr/>
        </p:nvSpPr>
        <p:spPr bwMode="auto">
          <a:xfrm>
            <a:off x="7934325" y="4664075"/>
            <a:ext cx="12176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Buy back stock</a:t>
            </a:r>
          </a:p>
        </p:txBody>
      </p:sp>
      <p:sp>
        <p:nvSpPr>
          <p:cNvPr id="23619" name="Freeform 68"/>
          <p:cNvSpPr>
            <a:spLocks/>
          </p:cNvSpPr>
          <p:nvPr/>
        </p:nvSpPr>
        <p:spPr bwMode="auto">
          <a:xfrm>
            <a:off x="1195388" y="1455738"/>
            <a:ext cx="4984750" cy="1555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620" name="Line 69"/>
          <p:cNvSpPr>
            <a:spLocks noChangeShapeType="1"/>
          </p:cNvSpPr>
          <p:nvPr/>
        </p:nvSpPr>
        <p:spPr bwMode="auto">
          <a:xfrm>
            <a:off x="6184900" y="1460500"/>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21" name="Line 70"/>
          <p:cNvSpPr>
            <a:spLocks noChangeShapeType="1"/>
          </p:cNvSpPr>
          <p:nvPr/>
        </p:nvSpPr>
        <p:spPr bwMode="auto">
          <a:xfrm>
            <a:off x="3540125" y="1384300"/>
            <a:ext cx="0" cy="650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22" name="Line 71"/>
          <p:cNvSpPr>
            <a:spLocks noChangeShapeType="1"/>
          </p:cNvSpPr>
          <p:nvPr/>
        </p:nvSpPr>
        <p:spPr bwMode="auto">
          <a:xfrm>
            <a:off x="6184900" y="1995488"/>
            <a:ext cx="0" cy="1412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23" name="Freeform 72"/>
          <p:cNvSpPr>
            <a:spLocks/>
          </p:cNvSpPr>
          <p:nvPr/>
        </p:nvSpPr>
        <p:spPr bwMode="auto">
          <a:xfrm>
            <a:off x="5465763" y="2371725"/>
            <a:ext cx="1628775" cy="777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624" name="Line 73"/>
          <p:cNvSpPr>
            <a:spLocks noChangeShapeType="1"/>
          </p:cNvSpPr>
          <p:nvPr/>
        </p:nvSpPr>
        <p:spPr bwMode="auto">
          <a:xfrm>
            <a:off x="7099300" y="2376488"/>
            <a:ext cx="0"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25" name="Line 74"/>
          <p:cNvSpPr>
            <a:spLocks noChangeShapeType="1"/>
          </p:cNvSpPr>
          <p:nvPr/>
        </p:nvSpPr>
        <p:spPr bwMode="auto">
          <a:xfrm>
            <a:off x="6184900" y="2300288"/>
            <a:ext cx="0"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26" name="Line 75"/>
          <p:cNvSpPr>
            <a:spLocks noChangeShapeType="1"/>
          </p:cNvSpPr>
          <p:nvPr/>
        </p:nvSpPr>
        <p:spPr bwMode="auto">
          <a:xfrm>
            <a:off x="7099300" y="2605088"/>
            <a:ext cx="0" cy="2190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27" name="Freeform 76"/>
          <p:cNvSpPr>
            <a:spLocks/>
          </p:cNvSpPr>
          <p:nvPr/>
        </p:nvSpPr>
        <p:spPr bwMode="auto">
          <a:xfrm>
            <a:off x="5670550" y="3516313"/>
            <a:ext cx="2136775" cy="777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628" name="Line 77"/>
          <p:cNvSpPr>
            <a:spLocks noChangeShapeType="1"/>
          </p:cNvSpPr>
          <p:nvPr/>
        </p:nvSpPr>
        <p:spPr bwMode="auto">
          <a:xfrm>
            <a:off x="7812088" y="3521075"/>
            <a:ext cx="0" cy="1412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29" name="Line 78"/>
          <p:cNvSpPr>
            <a:spLocks noChangeShapeType="1"/>
          </p:cNvSpPr>
          <p:nvPr/>
        </p:nvSpPr>
        <p:spPr bwMode="auto">
          <a:xfrm>
            <a:off x="7099300" y="3444875"/>
            <a:ext cx="0" cy="650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30" name="Line 79"/>
          <p:cNvSpPr>
            <a:spLocks noChangeShapeType="1"/>
          </p:cNvSpPr>
          <p:nvPr/>
        </p:nvSpPr>
        <p:spPr bwMode="auto">
          <a:xfrm>
            <a:off x="7812088" y="3827463"/>
            <a:ext cx="0" cy="2174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31" name="Freeform 80"/>
          <p:cNvSpPr>
            <a:spLocks/>
          </p:cNvSpPr>
          <p:nvPr/>
        </p:nvSpPr>
        <p:spPr bwMode="auto">
          <a:xfrm>
            <a:off x="1093788" y="3440113"/>
            <a:ext cx="2441575" cy="777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632" name="Line 81"/>
          <p:cNvSpPr>
            <a:spLocks noChangeShapeType="1"/>
          </p:cNvSpPr>
          <p:nvPr/>
        </p:nvSpPr>
        <p:spPr bwMode="auto">
          <a:xfrm>
            <a:off x="3540125" y="3444875"/>
            <a:ext cx="0" cy="1412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33" name="Line 82"/>
          <p:cNvSpPr>
            <a:spLocks noChangeShapeType="1"/>
          </p:cNvSpPr>
          <p:nvPr/>
        </p:nvSpPr>
        <p:spPr bwMode="auto">
          <a:xfrm>
            <a:off x="2930525" y="3368675"/>
            <a:ext cx="0" cy="650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34" name="Line 83"/>
          <p:cNvSpPr>
            <a:spLocks noChangeShapeType="1"/>
          </p:cNvSpPr>
          <p:nvPr/>
        </p:nvSpPr>
        <p:spPr bwMode="auto">
          <a:xfrm>
            <a:off x="2930525" y="26050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35" name="Line 84"/>
          <p:cNvSpPr>
            <a:spLocks noChangeShapeType="1"/>
          </p:cNvSpPr>
          <p:nvPr/>
        </p:nvSpPr>
        <p:spPr bwMode="auto">
          <a:xfrm>
            <a:off x="387350" y="26050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36" name="Freeform 85"/>
          <p:cNvSpPr>
            <a:spLocks/>
          </p:cNvSpPr>
          <p:nvPr/>
        </p:nvSpPr>
        <p:spPr bwMode="auto">
          <a:xfrm>
            <a:off x="381000" y="2371725"/>
            <a:ext cx="2544763" cy="777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637" name="Line 86"/>
          <p:cNvSpPr>
            <a:spLocks noChangeShapeType="1"/>
          </p:cNvSpPr>
          <p:nvPr/>
        </p:nvSpPr>
        <p:spPr bwMode="auto">
          <a:xfrm>
            <a:off x="2930525" y="2376488"/>
            <a:ext cx="0"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38" name="Line 87"/>
          <p:cNvSpPr>
            <a:spLocks noChangeShapeType="1"/>
          </p:cNvSpPr>
          <p:nvPr/>
        </p:nvSpPr>
        <p:spPr bwMode="auto">
          <a:xfrm>
            <a:off x="1201738" y="2300288"/>
            <a:ext cx="0"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39" name="Line 88"/>
          <p:cNvSpPr>
            <a:spLocks noChangeShapeType="1"/>
          </p:cNvSpPr>
          <p:nvPr/>
        </p:nvSpPr>
        <p:spPr bwMode="auto">
          <a:xfrm>
            <a:off x="1201738" y="1995488"/>
            <a:ext cx="0" cy="1412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40" name="Rectangle 89"/>
          <p:cNvSpPr>
            <a:spLocks noChangeArrowheads="1"/>
          </p:cNvSpPr>
          <p:nvPr/>
        </p:nvSpPr>
        <p:spPr bwMode="auto">
          <a:xfrm>
            <a:off x="4781550" y="2714625"/>
            <a:ext cx="14065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Increase leverage</a:t>
            </a:r>
          </a:p>
        </p:txBody>
      </p:sp>
      <p:sp>
        <p:nvSpPr>
          <p:cNvPr id="23641" name="Rectangle 90"/>
          <p:cNvSpPr>
            <a:spLocks noChangeArrowheads="1"/>
          </p:cNvSpPr>
          <p:nvPr/>
        </p:nvSpPr>
        <p:spPr bwMode="auto">
          <a:xfrm>
            <a:off x="4781550" y="2833688"/>
            <a:ext cx="6699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quickly</a:t>
            </a:r>
          </a:p>
        </p:txBody>
      </p:sp>
      <p:sp>
        <p:nvSpPr>
          <p:cNvPr id="23642" name="Rectangle 91"/>
          <p:cNvSpPr>
            <a:spLocks noChangeArrowheads="1"/>
          </p:cNvSpPr>
          <p:nvPr/>
        </p:nvSpPr>
        <p:spPr bwMode="auto">
          <a:xfrm>
            <a:off x="4781550" y="2951163"/>
            <a:ext cx="16287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1. Debt/Equity swaps</a:t>
            </a:r>
          </a:p>
        </p:txBody>
      </p:sp>
      <p:sp>
        <p:nvSpPr>
          <p:cNvPr id="23643" name="Rectangle 92"/>
          <p:cNvSpPr>
            <a:spLocks noChangeArrowheads="1"/>
          </p:cNvSpPr>
          <p:nvPr/>
        </p:nvSpPr>
        <p:spPr bwMode="auto">
          <a:xfrm>
            <a:off x="4781550" y="3070225"/>
            <a:ext cx="14525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2. Borrow money&amp;</a:t>
            </a:r>
          </a:p>
        </p:txBody>
      </p:sp>
      <p:sp>
        <p:nvSpPr>
          <p:cNvPr id="23644" name="Rectangle 93"/>
          <p:cNvSpPr>
            <a:spLocks noChangeArrowheads="1"/>
          </p:cNvSpPr>
          <p:nvPr/>
        </p:nvSpPr>
        <p:spPr bwMode="auto">
          <a:xfrm>
            <a:off x="4781550" y="3189288"/>
            <a:ext cx="9779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200">
                <a:solidFill>
                  <a:srgbClr val="000000"/>
                </a:solidFill>
                <a:latin typeface="Helvetica" charset="0"/>
              </a:rPr>
              <a:t>buy shares.</a:t>
            </a:r>
          </a:p>
        </p:txBody>
      </p:sp>
      <p:sp>
        <p:nvSpPr>
          <p:cNvPr id="23645" name="Line 94"/>
          <p:cNvSpPr>
            <a:spLocks noChangeShapeType="1"/>
          </p:cNvSpPr>
          <p:nvPr/>
        </p:nvSpPr>
        <p:spPr bwMode="auto">
          <a:xfrm>
            <a:off x="5472113" y="26050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46" name="Freeform 95"/>
          <p:cNvSpPr>
            <a:spLocks/>
          </p:cNvSpPr>
          <p:nvPr/>
        </p:nvSpPr>
        <p:spPr bwMode="auto">
          <a:xfrm>
            <a:off x="6788150" y="4430713"/>
            <a:ext cx="1628775" cy="77787"/>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647" name="Line 96"/>
          <p:cNvSpPr>
            <a:spLocks noChangeShapeType="1"/>
          </p:cNvSpPr>
          <p:nvPr/>
        </p:nvSpPr>
        <p:spPr bwMode="auto">
          <a:xfrm>
            <a:off x="8421688" y="4437063"/>
            <a:ext cx="0"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648" name="Line 97"/>
          <p:cNvSpPr>
            <a:spLocks noChangeShapeType="1"/>
          </p:cNvSpPr>
          <p:nvPr/>
        </p:nvSpPr>
        <p:spPr bwMode="auto">
          <a:xfrm>
            <a:off x="7812088" y="4360863"/>
            <a:ext cx="0"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latin typeface="Wingdings" charset="2"/>
                <a:ea typeface="ＭＳ Ｐゴシック" charset="-128"/>
              </a:rPr>
              <a:t>6</a:t>
            </a:r>
            <a:r>
              <a:rPr lang="en-US" altLang="x-none">
                <a:ea typeface="ＭＳ Ｐゴシック" charset="-128"/>
              </a:rPr>
              <a:t> Application Test: Getting to the Optimal</a:t>
            </a:r>
          </a:p>
        </p:txBody>
      </p:sp>
      <p:sp>
        <p:nvSpPr>
          <p:cNvPr id="418818"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400">
                <a:ea typeface="ＭＳ Ｐゴシック" charset="-128"/>
              </a:rPr>
              <a:t>Based upon your analysis of both the firm</a:t>
            </a:r>
            <a:r>
              <a:rPr lang="ja-JP" altLang="en-US" sz="2400">
                <a:ea typeface="ＭＳ Ｐゴシック" charset="-128"/>
              </a:rPr>
              <a:t>’</a:t>
            </a:r>
            <a:r>
              <a:rPr lang="en-US" altLang="ja-JP" sz="2400">
                <a:ea typeface="ＭＳ Ｐゴシック" charset="-128"/>
              </a:rPr>
              <a:t>s capital structure and investment record, what path would you map out for the firm?</a:t>
            </a:r>
          </a:p>
          <a:p>
            <a:pPr marL="835025" lvl="1" indent="-514350" eaLnBrk="1" hangingPunct="1">
              <a:lnSpc>
                <a:spcPct val="80000"/>
              </a:lnSpc>
              <a:buFont typeface="Calibri" charset="0"/>
              <a:buAutoNum type="alphaLcPeriod"/>
            </a:pPr>
            <a:r>
              <a:rPr lang="en-US" altLang="x-none" sz="2000">
                <a:ea typeface="ＭＳ Ｐゴシック" charset="-128"/>
              </a:rPr>
              <a:t>Immediate change in leverage</a:t>
            </a:r>
          </a:p>
          <a:p>
            <a:pPr marL="835025" lvl="1" indent="-514350" eaLnBrk="1" hangingPunct="1">
              <a:lnSpc>
                <a:spcPct val="80000"/>
              </a:lnSpc>
              <a:buFont typeface="Calibri" charset="0"/>
              <a:buAutoNum type="alphaLcPeriod"/>
            </a:pPr>
            <a:r>
              <a:rPr lang="en-US" altLang="x-none" sz="2000">
                <a:ea typeface="ＭＳ Ｐゴシック" charset="-128"/>
              </a:rPr>
              <a:t>Gradual change in leverage</a:t>
            </a:r>
          </a:p>
          <a:p>
            <a:pPr marL="835025" lvl="1" indent="-514350" eaLnBrk="1" hangingPunct="1">
              <a:lnSpc>
                <a:spcPct val="80000"/>
              </a:lnSpc>
              <a:buFont typeface="Calibri" charset="0"/>
              <a:buAutoNum type="alphaLcPeriod"/>
            </a:pPr>
            <a:r>
              <a:rPr lang="en-US" altLang="x-none" sz="2000">
                <a:ea typeface="ＭＳ Ｐゴシック" charset="-128"/>
              </a:rPr>
              <a:t>No change in leverage</a:t>
            </a:r>
          </a:p>
          <a:p>
            <a:pPr eaLnBrk="1" hangingPunct="1">
              <a:lnSpc>
                <a:spcPct val="80000"/>
              </a:lnSpc>
            </a:pPr>
            <a:r>
              <a:rPr lang="en-US" altLang="x-none" sz="2400">
                <a:ea typeface="ＭＳ Ｐゴシック" charset="-128"/>
              </a:rPr>
              <a:t>Would you recommend that the firm change its financing mix by </a:t>
            </a:r>
          </a:p>
          <a:p>
            <a:pPr marL="835025" lvl="1" indent="-514350" eaLnBrk="1" hangingPunct="1">
              <a:lnSpc>
                <a:spcPct val="80000"/>
              </a:lnSpc>
              <a:buFont typeface="Calibri" charset="0"/>
              <a:buAutoNum type="alphaLcPeriod"/>
            </a:pPr>
            <a:r>
              <a:rPr lang="en-US" altLang="x-none" sz="2000">
                <a:ea typeface="ＭＳ Ｐゴシック" charset="-128"/>
              </a:rPr>
              <a:t>Paying off debt/Buying back equity</a:t>
            </a:r>
          </a:p>
          <a:p>
            <a:pPr marL="835025" lvl="1" indent="-514350" eaLnBrk="1" hangingPunct="1">
              <a:lnSpc>
                <a:spcPct val="80000"/>
              </a:lnSpc>
              <a:buFont typeface="Calibri" charset="0"/>
              <a:buAutoNum type="alphaLcPeriod"/>
            </a:pPr>
            <a:r>
              <a:rPr lang="en-US" altLang="x-none" sz="2000">
                <a:ea typeface="ＭＳ Ｐゴシック" charset="-128"/>
              </a:rPr>
              <a:t>Take projects with equity/debt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2B469384-B259-AC4B-ADF0-D5B6016214EC}" type="slidenum">
              <a:rPr lang="en-US" altLang="x-none" sz="1400">
                <a:solidFill>
                  <a:schemeClr val="tx2"/>
                </a:solidFill>
              </a:rPr>
              <a:pPr>
                <a:lnSpc>
                  <a:spcPct val="90000"/>
                </a:lnSpc>
              </a:pPr>
              <a:t>7</a:t>
            </a:fld>
            <a:endParaRPr lang="en-US" altLang="x-none" sz="1400">
              <a:solidFill>
                <a:schemeClr val="tx2"/>
              </a:solidFill>
            </a:endParaRPr>
          </a:p>
        </p:txBody>
      </p:sp>
      <p:pic>
        <p:nvPicPr>
          <p:cNvPr id="2765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9</a:t>
            </a:r>
          </a:p>
        </p:txBody>
      </p:sp>
      <p:sp>
        <p:nvSpPr>
          <p:cNvPr id="6" name="Line Callout 1 5"/>
          <p:cNvSpPr>
            <a:spLocks/>
          </p:cNvSpPr>
          <p:nvPr/>
        </p:nvSpPr>
        <p:spPr bwMode="auto">
          <a:xfrm>
            <a:off x="152400" y="209550"/>
            <a:ext cx="2362200" cy="35814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en-US" altLang="x-none" b="1">
                <a:solidFill>
                  <a:srgbClr val="FFFFFF"/>
                </a:solidFill>
                <a:latin typeface="Calibri" charset="0"/>
              </a:rPr>
              <a:t>Task</a:t>
            </a:r>
          </a:p>
          <a:p>
            <a:pPr algn="ctr"/>
            <a:r>
              <a:rPr lang="en-US" altLang="x-none">
                <a:solidFill>
                  <a:srgbClr val="FFFFFF"/>
                </a:solidFill>
                <a:latin typeface="Calibri" charset="0"/>
              </a:rPr>
              <a:t>If your firm</a:t>
            </a:r>
            <a:r>
              <a:rPr lang="en-US" altLang="en-US">
                <a:solidFill>
                  <a:srgbClr val="FFFFFF"/>
                </a:solidFill>
                <a:latin typeface="Calibri" charset="0"/>
              </a:rPr>
              <a:t>’</a:t>
            </a:r>
            <a:r>
              <a:rPr lang="en-US" altLang="x-none">
                <a:solidFill>
                  <a:srgbClr val="FFFFFF"/>
                </a:solidFill>
                <a:latin typeface="Calibri" charset="0"/>
              </a:rPr>
              <a:t>s actual debt ratio is different from its optimal, evaluate how quickly it has to act &amp; what the best course of action is.</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27354</TotalTime>
  <Pages>13</Pages>
  <Words>1221</Words>
  <Application>Microsoft Macintosh PowerPoint</Application>
  <PresentationFormat>On-screen Show (16:9)</PresentationFormat>
  <Paragraphs>145</Paragraphs>
  <Slides>7</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Calibri</vt:lpstr>
      <vt:lpstr>Helvetica</vt:lpstr>
      <vt:lpstr>ＭＳ Ｐゴシック</vt:lpstr>
      <vt:lpstr>Symbol</vt:lpstr>
      <vt:lpstr>Times</vt:lpstr>
      <vt:lpstr>Wingdings</vt:lpstr>
      <vt:lpstr>Wingdings 2</vt:lpstr>
      <vt:lpstr>Basic</vt:lpstr>
      <vt:lpstr>Getting to the optimal Financing mix</vt:lpstr>
      <vt:lpstr>PowerPoint Presentation</vt:lpstr>
      <vt:lpstr>Now that we have an optimal.. And an actual.. What next?</vt:lpstr>
      <vt:lpstr>A Framework for Getting to the Optimal</vt:lpstr>
      <vt:lpstr>Disney: Applying the Framework</vt:lpstr>
      <vt:lpstr>6 Application Test: Getting to the Optimal</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340</cp:revision>
  <cp:lastPrinted>2014-01-24T14:30:54Z</cp:lastPrinted>
  <dcterms:created xsi:type="dcterms:W3CDTF">2010-01-13T22:41:50Z</dcterms:created>
  <dcterms:modified xsi:type="dcterms:W3CDTF">2017-06-14T09:51:58Z</dcterms:modified>
</cp:coreProperties>
</file>