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9"/>
  </p:notesMasterIdLst>
  <p:handoutMasterIdLst>
    <p:handoutMasterId r:id="rId20"/>
  </p:handoutMasterIdLst>
  <p:sldIdLst>
    <p:sldId id="256" r:id="rId2"/>
    <p:sldId id="780" r:id="rId3"/>
    <p:sldId id="742" r:id="rId4"/>
    <p:sldId id="745" r:id="rId5"/>
    <p:sldId id="746" r:id="rId6"/>
    <p:sldId id="747" r:id="rId7"/>
    <p:sldId id="748" r:id="rId8"/>
    <p:sldId id="750" r:id="rId9"/>
    <p:sldId id="751" r:id="rId10"/>
    <p:sldId id="754" r:id="rId11"/>
    <p:sldId id="775" r:id="rId12"/>
    <p:sldId id="776" r:id="rId13"/>
    <p:sldId id="777" r:id="rId14"/>
    <p:sldId id="778" r:id="rId15"/>
    <p:sldId id="779" r:id="rId16"/>
    <p:sldId id="755" r:id="rId17"/>
    <p:sldId id="782"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is ample scope for creativity in trying to design the perfect bond. The idea is to design debt that looks and acts like equity, in terms of the cash flows.</a:t>
            </a:r>
          </a:p>
          <a:p>
            <a:r>
              <a:rPr lang="en-US" altLang="x-none">
                <a:latin typeface="Times" charset="0"/>
                <a:ea typeface="ＭＳ Ｐゴシック" charset="-128"/>
              </a:rPr>
              <a:t>Consider each aspect;</a:t>
            </a:r>
          </a:p>
          <a:p>
            <a:endParaRPr lang="en-US" altLang="x-none">
              <a:latin typeface="Times" charset="0"/>
              <a:ea typeface="ＭＳ Ｐゴシック" charset="-128"/>
            </a:endParaRPr>
          </a:p>
          <a:p>
            <a:r>
              <a:rPr lang="en-US" altLang="x-none">
                <a:latin typeface="Times" charset="0"/>
                <a:ea typeface="ＭＳ Ｐゴシック" charset="-128"/>
              </a:rPr>
              <a:t>Duration: Companies with long term projects (Boeing) should use long term debt. Companies with short term projects (Dell) should use short term debt.</a:t>
            </a:r>
          </a:p>
          <a:p>
            <a:r>
              <a:rPr lang="en-US" altLang="x-none">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x-none">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x-none">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though that all is lost if the tax authorities do not allow you to subtract interest expenses for tax purposes.</a:t>
            </a:r>
          </a:p>
          <a:p>
            <a:endParaRPr lang="en-US" altLang="x-none">
              <a:latin typeface="Times" charset="0"/>
              <a:ea typeface="ＭＳ Ｐゴシック" charset="-128"/>
            </a:endParaRPr>
          </a:p>
          <a:p>
            <a:r>
              <a:rPr lang="en-US" altLang="x-none">
                <a:latin typeface="Times" charset="0"/>
                <a:ea typeface="ＭＳ Ｐゴシック"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x-none">
              <a:latin typeface="Times" charset="0"/>
              <a:ea typeface="ＭＳ Ｐゴシック" charset="-128"/>
            </a:endParaRPr>
          </a:p>
          <a:p>
            <a:r>
              <a:rPr lang="en-US" altLang="x-none">
                <a:latin typeface="Times" charset="0"/>
                <a:ea typeface="ＭＳ Ｐゴシック"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Ratings agencies have learnt over time, but slowly. As they have learnt, investment banks have come up with new securities that have the same objective.</a:t>
            </a:r>
          </a:p>
          <a:p>
            <a:r>
              <a:rPr lang="en-US" altLang="x-none">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adding these conditions to debt may make it less attractive to the firm, it may be only way they can borrow.</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is plenty of room to be creative in this approach.</a:t>
            </a:r>
          </a:p>
          <a:p>
            <a:r>
              <a:rPr lang="en-US" altLang="x-none">
                <a:latin typeface="Times" charset="0"/>
                <a:ea typeface="ＭＳ Ｐゴシック"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Converts the numbers into tangible recommendations…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x-none">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x-none">
              <a:latin typeface="Time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x-none">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As emerging market companies, they had few choices a decade or so ago. Now, their choices have increased as corporate bond markets have opened up domestically and both firms have access to foreign capital markets.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p:cNvSpPr>
          <p:nvPr>
            <p:ph type="sldImg"/>
          </p:nvPr>
        </p:nvSpPr>
        <p:spPr>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Based upon what a typical investment looks like, assess the right type of debt for your firm….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30EC0E76-00E2-4B41-9283-98A3F7CA49BE}" type="slidenum">
              <a:rPr lang="en-US" altLang="x-none"/>
              <a:pPr/>
              <a:t>‹#›</a:t>
            </a:fld>
            <a:endParaRPr lang="en-US" altLang="x-none"/>
          </a:p>
        </p:txBody>
      </p:sp>
    </p:spTree>
    <p:extLst>
      <p:ext uri="{BB962C8B-B14F-4D97-AF65-F5344CB8AC3E}">
        <p14:creationId xmlns:p14="http://schemas.microsoft.com/office/powerpoint/2010/main" val="2062721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472CCC8-CF89-964A-858F-392FD1F58F07}"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58B92BF6-B69F-F340-82F9-A12E57881CBE}" type="slidenum">
              <a:rPr lang="en-US" altLang="x-none"/>
              <a:pPr/>
              <a:t>‹#›</a:t>
            </a:fld>
            <a:endParaRPr lang="en-US" altLang="x-none"/>
          </a:p>
        </p:txBody>
      </p:sp>
    </p:spTree>
    <p:extLst>
      <p:ext uri="{BB962C8B-B14F-4D97-AF65-F5344CB8AC3E}">
        <p14:creationId xmlns:p14="http://schemas.microsoft.com/office/powerpoint/2010/main" val="1335602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C4BF2268-3D24-2E40-907E-6EC5ADE0D453}"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3634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3458547-33D3-CC41-9286-B28938A6DCE4}"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899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E3DEA5A-E69E-0349-B9D0-71A01A7B2FF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6132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5BEA194F-A8E4-894E-85CC-43AE512894CA}" type="slidenum">
              <a:rPr lang="en-US" altLang="x-none"/>
              <a:pPr/>
              <a:t>‹#›</a:t>
            </a:fld>
            <a:endParaRPr lang="en-US" altLang="x-none"/>
          </a:p>
        </p:txBody>
      </p:sp>
    </p:spTree>
    <p:extLst>
      <p:ext uri="{BB962C8B-B14F-4D97-AF65-F5344CB8AC3E}">
        <p14:creationId xmlns:p14="http://schemas.microsoft.com/office/powerpoint/2010/main" val="125813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335848BD-C1E6-5E4E-9913-41BE13C3F152}" type="slidenum">
              <a:rPr lang="en-US" altLang="x-none"/>
              <a:pPr/>
              <a:t>‹#›</a:t>
            </a:fld>
            <a:endParaRPr lang="en-US" altLang="x-none"/>
          </a:p>
        </p:txBody>
      </p:sp>
    </p:spTree>
    <p:extLst>
      <p:ext uri="{BB962C8B-B14F-4D97-AF65-F5344CB8AC3E}">
        <p14:creationId xmlns:p14="http://schemas.microsoft.com/office/powerpoint/2010/main" val="137900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D047FCB5-AD0D-6A4A-9794-6A8C77048105}" type="slidenum">
              <a:rPr lang="en-US" altLang="x-none"/>
              <a:pPr/>
              <a:t>‹#›</a:t>
            </a:fld>
            <a:endParaRPr lang="en-US" altLang="x-none"/>
          </a:p>
        </p:txBody>
      </p:sp>
    </p:spTree>
    <p:extLst>
      <p:ext uri="{BB962C8B-B14F-4D97-AF65-F5344CB8AC3E}">
        <p14:creationId xmlns:p14="http://schemas.microsoft.com/office/powerpoint/2010/main" val="1335887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1F359D49-A449-234A-8047-535986E53E2A}"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1166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C2CE86FA-E3E1-6947-B2FF-8FEC173AE9D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78563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B739A521-BBD4-EB42-B3FA-FCD5298DA43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60804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69F6C133-09A0-8E46-8389-FF2D0C0031FD}" type="slidenum">
              <a:rPr lang="en-US" altLang="x-none"/>
              <a:pPr/>
              <a:t>‹#›</a:t>
            </a:fld>
            <a:endParaRPr lang="en-US" altLang="x-none"/>
          </a:p>
        </p:txBody>
      </p:sp>
    </p:spTree>
    <p:extLst>
      <p:ext uri="{BB962C8B-B14F-4D97-AF65-F5344CB8AC3E}">
        <p14:creationId xmlns:p14="http://schemas.microsoft.com/office/powerpoint/2010/main" val="9235871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8AD584F-D0B0-EC4D-A290-9FD44CB1DF50}"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54" r:id="rId5"/>
    <p:sldLayoutId id="2147484360" r:id="rId6"/>
    <p:sldLayoutId id="2147484361" r:id="rId7"/>
    <p:sldLayoutId id="2147484362" r:id="rId8"/>
    <p:sldLayoutId id="2147484363" r:id="rId9"/>
    <p:sldLayoutId id="2147484355" r:id="rId10"/>
    <p:sldLayoutId id="2147484364" r:id="rId11"/>
    <p:sldLayoutId id="2147484365"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The right financing</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perfect financing for you. Yes, It exists!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Designing Debt: The Fundamental Principle</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2400">
                <a:ea typeface="ＭＳ Ｐゴシック" charset="-128"/>
              </a:rPr>
              <a:t>The objective in designing debt is to make the cash flows on debt match up as closely as possible with the cash flows that the firm makes on its assets.</a:t>
            </a:r>
          </a:p>
          <a:p>
            <a:pPr eaLnBrk="1" hangingPunct="1"/>
            <a:r>
              <a:rPr lang="en-US" altLang="x-none" sz="2400">
                <a:ea typeface="ＭＳ Ｐゴシック" charset="-128"/>
              </a:rPr>
              <a:t>By doing so, we reduce our risk of default, increase debt capacity and increase firm value.</a:t>
            </a:r>
          </a:p>
          <a:p>
            <a:pPr eaLnBrk="1" hangingPunct="1"/>
            <a:endParaRPr lang="en-US" altLang="x-none" sz="2400">
              <a:ea typeface="ＭＳ Ｐゴシック" charset="-128"/>
            </a:endParaRP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543300"/>
            <a:ext cx="3962400" cy="1355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600450"/>
            <a:ext cx="3832225" cy="132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461" name="TextBox 5"/>
          <p:cNvSpPr txBox="1">
            <a:spLocks noChangeArrowheads="1"/>
          </p:cNvSpPr>
          <p:nvPr/>
        </p:nvSpPr>
        <p:spPr bwMode="auto">
          <a:xfrm>
            <a:off x="1828800" y="314325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Unmatched Debt</a:t>
            </a:r>
          </a:p>
        </p:txBody>
      </p:sp>
      <p:sp>
        <p:nvSpPr>
          <p:cNvPr id="19462" name="Rectangle 6"/>
          <p:cNvSpPr>
            <a:spLocks noChangeArrowheads="1"/>
          </p:cNvSpPr>
          <p:nvPr/>
        </p:nvSpPr>
        <p:spPr bwMode="auto">
          <a:xfrm>
            <a:off x="6324600" y="314325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Matched Debt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Design the perfect financing instrument</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perfect financing instrument will</a:t>
            </a:r>
          </a:p>
          <a:p>
            <a:pPr lvl="1" eaLnBrk="1" hangingPunct="1"/>
            <a:r>
              <a:rPr lang="en-US" altLang="x-none">
                <a:ea typeface="ＭＳ Ｐゴシック" charset="-128"/>
              </a:rPr>
              <a:t>Have all of the tax advantages of debt</a:t>
            </a:r>
          </a:p>
          <a:p>
            <a:pPr lvl="1" eaLnBrk="1" hangingPunct="1"/>
            <a:r>
              <a:rPr lang="en-US" altLang="x-none">
                <a:ea typeface="ＭＳ Ｐゴシック" charset="-128"/>
              </a:rPr>
              <a:t>While preserving the flexibility offered by equity</a:t>
            </a:r>
          </a:p>
          <a:p>
            <a:pPr lvl="1" eaLnBrk="1" hangingPunct="1"/>
            <a:endParaRPr lang="en-US" altLang="x-none">
              <a:ea typeface="ＭＳ Ｐゴシック" charset="-128"/>
            </a:endParaRPr>
          </a:p>
        </p:txBody>
      </p:sp>
      <p:pic>
        <p:nvPicPr>
          <p:cNvPr id="215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514600"/>
            <a:ext cx="7753350" cy="1635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Ensuring that you have not crossed the line drawn by the tax code</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All of this design work is lost, however, if the security that you have designed does not deliver the tax benefits. </a:t>
            </a:r>
          </a:p>
          <a:p>
            <a:pPr eaLnBrk="1" hangingPunct="1"/>
            <a:r>
              <a:rPr lang="en-US" altLang="x-none">
                <a:ea typeface="ＭＳ Ｐゴシック" charset="-128"/>
              </a:rPr>
              <a:t>In addition, there may be a trade off between mismatching debt and getting greater tax benefits.</a:t>
            </a:r>
          </a:p>
          <a:p>
            <a:pPr eaLnBrk="1" hangingPunct="1"/>
            <a:endParaRPr lang="en-US" altLang="x-none">
              <a:ea typeface="ＭＳ Ｐゴシック" charset="-128"/>
            </a:endParaRPr>
          </a:p>
          <a:p>
            <a:pPr eaLnBrk="1" hangingPunct="1"/>
            <a:endParaRPr lang="en-US" altLang="x-none">
              <a:ea typeface="ＭＳ Ｐゴシック" charset="-128"/>
            </a:endParaRPr>
          </a:p>
        </p:txBody>
      </p:sp>
      <p:pic>
        <p:nvPicPr>
          <p:cNvPr id="235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67150"/>
            <a:ext cx="7753350" cy="706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While keeping equity research analysts, ratings agencies and regulators applauding</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r>
              <a:rPr lang="en-US" altLang="x-none" sz="2400">
                <a:ea typeface="ＭＳ Ｐゴシック" charset="-128"/>
              </a:rPr>
              <a:t>Ratings agencies want companies to issue equity, since it makes them safer.</a:t>
            </a:r>
          </a:p>
          <a:p>
            <a:pPr eaLnBrk="1" hangingPunct="1"/>
            <a:r>
              <a:rPr lang="en-US" altLang="x-none" sz="2400">
                <a:ea typeface="ＭＳ Ｐゴシック" charset="-128"/>
              </a:rPr>
              <a:t> Equity research analysts want them not to issue equity because it dilutes earnings per share. </a:t>
            </a:r>
          </a:p>
          <a:p>
            <a:pPr eaLnBrk="1" hangingPunct="1"/>
            <a:r>
              <a:rPr lang="en-US" altLang="x-none" sz="2400">
                <a:ea typeface="ＭＳ Ｐゴシック" charset="-128"/>
              </a:rPr>
              <a:t>Regulatory authorities want to ensure that you meet their requirements in terms of capital ratios (usually book value). Financing that leaves all three groups happy is nirvana.</a:t>
            </a:r>
          </a:p>
          <a:p>
            <a:pPr eaLnBrk="1" hangingPunct="1"/>
            <a:endParaRPr lang="en-US" altLang="x-none" sz="2400">
              <a:ea typeface="ＭＳ Ｐゴシック" charset="-128"/>
            </a:endParaRPr>
          </a:p>
        </p:txBody>
      </p:sp>
      <p:pic>
        <p:nvPicPr>
          <p:cNvPr id="256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43350"/>
            <a:ext cx="7753350" cy="722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Debt or Equity: The Strange Case of Trust Preferred</a:t>
            </a:r>
          </a:p>
        </p:txBody>
      </p:sp>
      <p:sp>
        <p:nvSpPr>
          <p:cNvPr id="415746"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give preferred stockholders </a:t>
            </a:r>
            <a:r>
              <a:rPr lang="en-US" smtClean="0"/>
              <a:t>voting rights.</a:t>
            </a:r>
            <a:endParaRPr lang="en-US" dirty="0" smtClean="0"/>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Soothe bondholder fears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There are some firms that face skepticism from bondholders when they go out to raise debt, because</a:t>
            </a:r>
          </a:p>
          <a:p>
            <a:pPr lvl="1" eaLnBrk="1" hangingPunct="1"/>
            <a:r>
              <a:rPr lang="en-US" altLang="x-none" sz="2000">
                <a:ea typeface="ＭＳ Ｐゴシック" charset="-128"/>
              </a:rPr>
              <a:t>Of their past history of defaults or other actions</a:t>
            </a:r>
          </a:p>
          <a:p>
            <a:pPr lvl="1" eaLnBrk="1" hangingPunct="1"/>
            <a:r>
              <a:rPr lang="en-US" altLang="x-none" sz="2000">
                <a:ea typeface="ＭＳ Ｐゴシック" charset="-128"/>
              </a:rPr>
              <a:t>They are small firms without any borrowing history</a:t>
            </a:r>
          </a:p>
          <a:p>
            <a:pPr eaLnBrk="1" hangingPunct="1"/>
            <a:r>
              <a:rPr lang="en-US" altLang="x-none" sz="2000">
                <a:ea typeface="ＭＳ Ｐゴシック" charset="-128"/>
              </a:rPr>
              <a:t>Bondholders tend to demand much higher interest rates from these firms to reflect these concerns.</a:t>
            </a:r>
          </a:p>
          <a:p>
            <a:pPr eaLnBrk="1" hangingPunct="1"/>
            <a:endParaRPr lang="en-US" altLang="x-none" sz="2000">
              <a:ea typeface="ＭＳ Ｐゴシック" charset="-128"/>
            </a:endParaRPr>
          </a:p>
        </p:txBody>
      </p:sp>
      <p:pic>
        <p:nvPicPr>
          <p:cNvPr id="296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333750"/>
            <a:ext cx="7753350" cy="7127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And do not lock in market mistakes that work against you</a:t>
            </a:r>
          </a:p>
        </p:txBody>
      </p:sp>
      <p:sp>
        <p:nvSpPr>
          <p:cNvPr id="41984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Ratings agencies can sometimes under rate a firm, and markets can underprice a firm</a:t>
            </a:r>
            <a:r>
              <a:rPr lang="ja-JP" altLang="en-US" sz="2000">
                <a:ea typeface="ＭＳ Ｐゴシック" charset="-128"/>
              </a:rPr>
              <a:t>’</a:t>
            </a:r>
            <a:r>
              <a:rPr lang="en-US" altLang="ja-JP" sz="2000">
                <a:ea typeface="ＭＳ Ｐゴシック" charset="-128"/>
              </a:rPr>
              <a:t>s stock or bonds. If this occurs, firms should not lock in these mistakes by issuing securities for the long term. In particular, </a:t>
            </a:r>
          </a:p>
          <a:p>
            <a:pPr lvl="1" eaLnBrk="1" hangingPunct="1">
              <a:lnSpc>
                <a:spcPct val="80000"/>
              </a:lnSpc>
            </a:pPr>
            <a:r>
              <a:rPr lang="en-US" altLang="x-none" sz="1700">
                <a:ea typeface="ＭＳ Ｐゴシック" charset="-128"/>
              </a:rPr>
              <a:t>Issuing equity or equity based products (including convertibles), when equity is under priced transfers wealth from existing stockholders to the new stockholders</a:t>
            </a:r>
          </a:p>
          <a:p>
            <a:pPr lvl="1" eaLnBrk="1" hangingPunct="1">
              <a:lnSpc>
                <a:spcPct val="80000"/>
              </a:lnSpc>
            </a:pPr>
            <a:r>
              <a:rPr lang="en-US" altLang="x-none" sz="1700">
                <a:ea typeface="ＭＳ Ｐゴシック" charset="-128"/>
              </a:rPr>
              <a:t>Issuing long term debt when a firm is under rated locks in rates at levels that are far too high, given the firm</a:t>
            </a:r>
            <a:r>
              <a:rPr lang="ja-JP" altLang="en-US" sz="1700">
                <a:ea typeface="ＭＳ Ｐゴシック" charset="-128"/>
              </a:rPr>
              <a:t>’</a:t>
            </a:r>
            <a:r>
              <a:rPr lang="en-US" altLang="ja-JP" sz="1700">
                <a:ea typeface="ＭＳ Ｐゴシック" charset="-128"/>
              </a:rPr>
              <a:t>s default risk.</a:t>
            </a:r>
          </a:p>
          <a:p>
            <a:pPr eaLnBrk="1" hangingPunct="1">
              <a:lnSpc>
                <a:spcPct val="80000"/>
              </a:lnSpc>
            </a:pPr>
            <a:r>
              <a:rPr lang="en-US" altLang="x-none" sz="2000">
                <a:ea typeface="ＭＳ Ｐゴシック" charset="-128"/>
              </a:rPr>
              <a:t>What is the solution</a:t>
            </a:r>
          </a:p>
          <a:p>
            <a:pPr lvl="1" eaLnBrk="1" hangingPunct="1">
              <a:lnSpc>
                <a:spcPct val="80000"/>
              </a:lnSpc>
            </a:pPr>
            <a:r>
              <a:rPr lang="en-US" altLang="x-none" sz="1700">
                <a:ea typeface="ＭＳ Ｐゴシック" charset="-128"/>
              </a:rPr>
              <a:t>if you need to use equity?</a:t>
            </a:r>
          </a:p>
          <a:p>
            <a:pPr lvl="1" eaLnBrk="1" hangingPunct="1">
              <a:lnSpc>
                <a:spcPct val="80000"/>
              </a:lnSpc>
            </a:pPr>
            <a:r>
              <a:rPr lang="en-US" altLang="x-none" sz="1700">
                <a:ea typeface="ＭＳ Ｐゴシック" charset="-128"/>
              </a:rPr>
              <a:t>if you need to use debt?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x-none">
              <a:ea typeface="ＭＳ Ｐゴシック" charset="-128"/>
            </a:endParaRPr>
          </a:p>
        </p:txBody>
      </p:sp>
      <p:graphicFrame>
        <p:nvGraphicFramePr>
          <p:cNvPr id="33794" name="Content Placeholder 6"/>
          <p:cNvGraphicFramePr>
            <a:graphicFrameLocks noGrp="1" noChangeAspect="1"/>
          </p:cNvGraphicFramePr>
          <p:nvPr>
            <p:ph sz="quarter" idx="1"/>
          </p:nvPr>
        </p:nvGraphicFramePr>
        <p:xfrm>
          <a:off x="873125" y="1371600"/>
          <a:ext cx="7581900" cy="3360738"/>
        </p:xfrm>
        <a:graphic>
          <a:graphicData uri="http://schemas.openxmlformats.org/presentationml/2006/ole">
            <mc:AlternateContent xmlns:mc="http://schemas.openxmlformats.org/markup-compatibility/2006">
              <mc:Choice xmlns:v="urn:schemas-microsoft-com:vml" Requires="v">
                <p:oleObj spid="_x0000_s33797" name="Document" r:id="rId5" imgW="8382000" imgH="4953000" progId="Word.Document.12">
                  <p:embed/>
                </p:oleObj>
              </mc:Choice>
              <mc:Fallback>
                <p:oleObj name="Document" r:id="rId5" imgW="8382000" imgH="49530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125" y="1371600"/>
                        <a:ext cx="7581900" cy="336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Recommendations for Disney</a:t>
            </a:r>
          </a:p>
        </p:txBody>
      </p:sp>
      <p:sp>
        <p:nvSpPr>
          <p:cNvPr id="4239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dirty="0">
                <a:ea typeface="ＭＳ Ｐゴシック" charset="-128"/>
              </a:rPr>
              <a:t>The debt issued should be long term and should have duration of about 4 to 5 years.</a:t>
            </a:r>
          </a:p>
          <a:p>
            <a:pPr eaLnBrk="1" hangingPunct="1">
              <a:lnSpc>
                <a:spcPct val="80000"/>
              </a:lnSpc>
            </a:pPr>
            <a:r>
              <a:rPr lang="en-US" altLang="x-none" sz="2000" dirty="0">
                <a:ea typeface="ＭＳ Ｐゴシック" charset="-128"/>
              </a:rPr>
              <a:t>A significant portion of the debt should be floating rate debt, reflecting Disney</a:t>
            </a:r>
            <a:r>
              <a:rPr lang="ja-JP" altLang="en-US" sz="2000" dirty="0">
                <a:ea typeface="ＭＳ Ｐゴシック" charset="-128"/>
              </a:rPr>
              <a:t>’</a:t>
            </a:r>
            <a:r>
              <a:rPr lang="en-US" altLang="ja-JP" sz="2000" dirty="0">
                <a:ea typeface="ＭＳ Ｐゴシック" charset="-128"/>
              </a:rPr>
              <a:t>s </a:t>
            </a:r>
            <a:r>
              <a:rPr lang="en-US" altLang="ja-JP" sz="2000" dirty="0" smtClean="0">
                <a:ea typeface="ＭＳ Ｐゴシック" charset="-128"/>
              </a:rPr>
              <a:t>pricing power.</a:t>
            </a:r>
            <a:endParaRPr lang="en-US" altLang="ja-JP" sz="2000" dirty="0">
              <a:ea typeface="ＭＳ Ｐゴシック" charset="-128"/>
            </a:endParaRPr>
          </a:p>
          <a:p>
            <a:pPr eaLnBrk="1" hangingPunct="1">
              <a:lnSpc>
                <a:spcPct val="80000"/>
              </a:lnSpc>
            </a:pPr>
            <a:r>
              <a:rPr lang="en-US" altLang="x-none" sz="2000" dirty="0">
                <a:ea typeface="ＭＳ Ｐゴシック" charset="-128"/>
              </a:rPr>
              <a:t>Given Disney</a:t>
            </a:r>
            <a:r>
              <a:rPr lang="ja-JP" altLang="en-US" sz="2000" dirty="0">
                <a:ea typeface="ＭＳ Ｐゴシック" charset="-128"/>
              </a:rPr>
              <a:t>’</a:t>
            </a:r>
            <a:r>
              <a:rPr lang="en-US" altLang="ja-JP" sz="2000" dirty="0">
                <a:ea typeface="ＭＳ Ｐゴシック" charset="-128"/>
              </a:rPr>
              <a:t>s sensitivity to a stronger dollar, a portion of the debt should be in foreign currencies. </a:t>
            </a:r>
            <a:r>
              <a:rPr lang="en-US" altLang="ja-JP" sz="2000" dirty="0" smtClean="0">
                <a:ea typeface="ＭＳ Ｐゴシック" charset="-128"/>
              </a:rPr>
              <a:t>Based </a:t>
            </a:r>
            <a:r>
              <a:rPr lang="en-US" altLang="ja-JP" sz="2000" dirty="0">
                <a:ea typeface="ＭＳ Ｐゴシック" charset="-128"/>
              </a:rPr>
              <a:t>upon 2013 numbers at least, this would indicate that about 18% of its debt should be foreign currency debt. As its broadcasting businesses expand into Latin America, it may want to consider using either Mexican Peso or Brazilian Real debt as well.</a:t>
            </a:r>
            <a:endParaRPr lang="en-US" altLang="x-none" sz="2000" dirty="0">
              <a:ea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x-none">
              <a:ea typeface="ＭＳ Ｐゴシック" charset="-128"/>
            </a:endParaRPr>
          </a:p>
        </p:txBody>
      </p:sp>
      <p:sp>
        <p:nvSpPr>
          <p:cNvPr id="425986" name="Rectangle 3"/>
          <p:cNvSpPr>
            <a:spLocks noGrp="1" noChangeArrowheads="1"/>
          </p:cNvSpPr>
          <p:nvPr>
            <p:ph sz="quarter" idx="1"/>
          </p:nvPr>
        </p:nvSpPr>
        <p:spPr>
          <a:xfrm>
            <a:off x="612775" y="1200150"/>
            <a:ext cx="8153400" cy="3371850"/>
          </a:xfrm>
        </p:spPr>
        <p:txBody>
          <a:bodyPr>
            <a:normAutofit/>
          </a:bodyPr>
          <a:lstStyle/>
          <a:p>
            <a:pPr>
              <a:lnSpc>
                <a:spcPct val="80000"/>
              </a:lnSpc>
            </a:pPr>
            <a:r>
              <a:rPr lang="en-US" altLang="x-none" sz="1800">
                <a:ea typeface="ＭＳ Ｐゴシック" charset="-128"/>
              </a:rPr>
              <a:t>Disney has $14.3 billion in interest-bearing debt with a face-value weighted average maturity of 7.92 years. Allowing for the fact that the maturity of debt is higher than the duration, this would indicate that Disney</a:t>
            </a:r>
            <a:r>
              <a:rPr lang="en-US" altLang="en-US" sz="1800">
                <a:ea typeface="ＭＳ Ｐゴシック" charset="-128"/>
              </a:rPr>
              <a:t>’</a:t>
            </a:r>
            <a:r>
              <a:rPr lang="en-US" altLang="x-none" sz="1800">
                <a:ea typeface="ＭＳ Ｐゴシック" charset="-128"/>
              </a:rPr>
              <a:t>s debt may be a little longer than would be optimal, but not by much.</a:t>
            </a:r>
          </a:p>
          <a:p>
            <a:pPr>
              <a:lnSpc>
                <a:spcPct val="80000"/>
              </a:lnSpc>
            </a:pPr>
            <a:r>
              <a:rPr lang="en-US" altLang="x-none" sz="18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x-none" sz="1800">
                <a:ea typeface="ＭＳ Ｐゴシック" charset="-128"/>
              </a:rPr>
              <a:t>Disney has no convertible debt and about 5.67% of its debt is floating rate debt, which looks low, given the company</a:t>
            </a:r>
            <a:r>
              <a:rPr lang="en-US" altLang="en-US" sz="1800">
                <a:ea typeface="ＭＳ Ｐゴシック" charset="-128"/>
              </a:rPr>
              <a:t>’</a:t>
            </a:r>
            <a:r>
              <a:rPr lang="en-US" altLang="x-none" sz="1800">
                <a:ea typeface="ＭＳ Ｐゴシック" charset="-128"/>
              </a:rPr>
              <a:t>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Adjusting Debt at Disney</a:t>
            </a:r>
          </a:p>
        </p:txBody>
      </p:sp>
      <p:sp>
        <p:nvSpPr>
          <p:cNvPr id="428034" name="Rectangle 3"/>
          <p:cNvSpPr>
            <a:spLocks noGrp="1" noChangeArrowheads="1"/>
          </p:cNvSpPr>
          <p:nvPr>
            <p:ph sz="quarter" idx="1"/>
          </p:nvPr>
        </p:nvSpPr>
        <p:spPr>
          <a:xfrm>
            <a:off x="612775" y="1200150"/>
            <a:ext cx="8153400" cy="3371850"/>
          </a:xfrm>
        </p:spPr>
        <p:txBody>
          <a:bodyPr>
            <a:normAutofit/>
          </a:bodyPr>
          <a:lstStyle/>
          <a:p>
            <a:pPr>
              <a:lnSpc>
                <a:spcPct val="80000"/>
              </a:lnSpc>
            </a:pPr>
            <a:r>
              <a:rPr lang="en-US" altLang="x-none" sz="2600">
                <a:ea typeface="ＭＳ Ｐゴシック" charset="-128"/>
              </a:rPr>
              <a:t>It can swap some of its existing fixed rate, dollar debt for floating rate, foreign currency debt. Given Disney</a:t>
            </a:r>
            <a:r>
              <a:rPr lang="en-US" altLang="en-US" sz="2600">
                <a:ea typeface="ＭＳ Ｐゴシック" charset="-128"/>
              </a:rPr>
              <a:t>’</a:t>
            </a:r>
            <a:r>
              <a:rPr lang="en-US" altLang="x-none" sz="2600">
                <a:ea typeface="ＭＳ Ｐゴシック" charset="-128"/>
              </a:rPr>
              <a:t>s standing in financial markets and its large market capitalization, this should not be difficult to do.</a:t>
            </a:r>
          </a:p>
          <a:p>
            <a:pPr>
              <a:lnSpc>
                <a:spcPct val="80000"/>
              </a:lnSpc>
            </a:pPr>
            <a:r>
              <a:rPr lang="en-US" altLang="x-none"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Design for Bookscape &amp; Vale</a:t>
            </a:r>
          </a:p>
        </p:txBody>
      </p:sp>
      <p:sp>
        <p:nvSpPr>
          <p:cNvPr id="2" name="Content Placeholder 1"/>
          <p:cNvSpPr>
            <a:spLocks noGrp="1"/>
          </p:cNvSpPr>
          <p:nvPr>
            <p:ph sz="quarter" idx="1"/>
          </p:nvPr>
        </p:nvSpPr>
        <p:spPr>
          <a:xfrm>
            <a:off x="612775" y="1200150"/>
            <a:ext cx="8153400" cy="3371850"/>
          </a:xfrm>
        </p:spPr>
        <p:txBody>
          <a:bodyPr>
            <a:normAutofit lnSpcReduction="10000"/>
          </a:bodyPr>
          <a:lstStyle/>
          <a:p>
            <a:pPr>
              <a:lnSpc>
                <a:spcPct val="80000"/>
              </a:lnSpc>
            </a:pPr>
            <a:r>
              <a:rPr lang="en-US" altLang="x-none" sz="1900" i="1">
                <a:ea typeface="ＭＳ Ｐゴシック" charset="-128"/>
              </a:rPr>
              <a:t>Bookscape:</a:t>
            </a:r>
            <a:r>
              <a:rPr lang="en-US" altLang="x-none" sz="1900">
                <a:ea typeface="ＭＳ Ｐゴシック" charset="-128"/>
              </a:rPr>
              <a:t> Given Bookscape</a:t>
            </a:r>
            <a:r>
              <a:rPr lang="en-US" altLang="en-US" sz="1900">
                <a:ea typeface="ＭＳ Ｐゴシック" charset="-128"/>
              </a:rPr>
              <a:t>’</a:t>
            </a:r>
            <a:r>
              <a:rPr lang="en-US" altLang="x-none" sz="1900">
                <a:ea typeface="ＭＳ Ｐゴシック" charset="-128"/>
              </a:rPr>
              <a:t>s dependence on revenues at its New York bookstore, we would design the debt to be </a:t>
            </a:r>
          </a:p>
          <a:p>
            <a:pPr marL="366713" lvl="1" indent="0">
              <a:lnSpc>
                <a:spcPct val="80000"/>
              </a:lnSpc>
              <a:buFont typeface="Wingdings 2" charset="2"/>
              <a:buNone/>
            </a:pPr>
            <a:r>
              <a:rPr lang="en-US" altLang="x-none" sz="1900" u="sng">
                <a:ea typeface="ＭＳ Ｐゴシック" charset="-128"/>
              </a:rPr>
              <a:t>Recommendation</a:t>
            </a:r>
            <a:r>
              <a:rPr lang="en-US" altLang="x-none" sz="1900">
                <a:ea typeface="ＭＳ Ｐゴシック" charset="-128"/>
              </a:rPr>
              <a:t>: Long-term, dollar denominated, fixed rate debt</a:t>
            </a:r>
          </a:p>
          <a:p>
            <a:pPr marL="366713" lvl="1" indent="0">
              <a:lnSpc>
                <a:spcPct val="80000"/>
              </a:lnSpc>
              <a:buFont typeface="Wingdings 2" charset="2"/>
              <a:buNone/>
            </a:pPr>
            <a:r>
              <a:rPr lang="en-US" altLang="x-none" sz="1900" u="sng">
                <a:ea typeface="ＭＳ Ｐゴシック" charset="-128"/>
              </a:rPr>
              <a:t>Actual</a:t>
            </a:r>
            <a:r>
              <a:rPr lang="en-US" altLang="x-none" sz="1900">
                <a:ea typeface="ＭＳ Ｐゴシック" charset="-128"/>
              </a:rPr>
              <a:t>: Long term operating lease on the store</a:t>
            </a:r>
            <a:endParaRPr lang="en-US" altLang="x-none" sz="2600">
              <a:ea typeface="ＭＳ Ｐゴシック" charset="-128"/>
            </a:endParaRPr>
          </a:p>
          <a:p>
            <a:pPr>
              <a:lnSpc>
                <a:spcPct val="80000"/>
              </a:lnSpc>
            </a:pPr>
            <a:r>
              <a:rPr lang="en-US" altLang="x-none" sz="1900" i="1">
                <a:ea typeface="ＭＳ Ｐゴシック" charset="-128"/>
              </a:rPr>
              <a:t>Vale:</a:t>
            </a:r>
            <a:r>
              <a:rPr lang="en-US" altLang="x-none" sz="1900">
                <a:ea typeface="ＭＳ Ｐゴシック" charset="-128"/>
              </a:rPr>
              <a:t> Vale</a:t>
            </a:r>
            <a:r>
              <a:rPr lang="en-US" altLang="en-US" sz="1900">
                <a:ea typeface="ＭＳ Ｐゴシック" charset="-128"/>
              </a:rPr>
              <a:t>’</a:t>
            </a:r>
            <a:r>
              <a:rPr lang="en-US" altLang="x-none" sz="1900">
                <a:ea typeface="ＭＳ Ｐゴシック" charset="-128"/>
              </a:rPr>
              <a:t>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lnSpc>
                <a:spcPct val="80000"/>
              </a:lnSpc>
            </a:pPr>
            <a:r>
              <a:rPr lang="en-US" altLang="x-none" sz="1700" u="sng">
                <a:ea typeface="ＭＳ Ｐゴシック" charset="-128"/>
              </a:rPr>
              <a:t>Recommendation</a:t>
            </a:r>
            <a:r>
              <a:rPr lang="en-US" altLang="x-none" sz="1700">
                <a:ea typeface="ＭＳ Ｐゴシック" charset="-128"/>
              </a:rPr>
              <a:t>: Long term, dollar-denominated debt (with hedging of local currency risk exposure) and if possible, tied to commodity prices.</a:t>
            </a:r>
          </a:p>
          <a:p>
            <a:pPr marL="366713" lvl="1" indent="0">
              <a:lnSpc>
                <a:spcPct val="80000"/>
              </a:lnSpc>
            </a:pPr>
            <a:r>
              <a:rPr lang="en-US" altLang="x-none" sz="1700" u="sng">
                <a:ea typeface="ＭＳ Ｐゴシック" charset="-128"/>
              </a:rPr>
              <a:t>Actual</a:t>
            </a:r>
            <a:r>
              <a:rPr lang="en-US" altLang="x-none" sz="17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r>
              <a:rPr lang="en-US" altLang="x-none">
                <a:ea typeface="ＭＳ Ｐゴシック" charset="-128"/>
              </a:rPr>
              <a:t>And for Tata Motors and Baidu</a:t>
            </a:r>
          </a:p>
        </p:txBody>
      </p:sp>
      <p:sp>
        <p:nvSpPr>
          <p:cNvPr id="3" name="Content Placeholder 2"/>
          <p:cNvSpPr>
            <a:spLocks noGrp="1"/>
          </p:cNvSpPr>
          <p:nvPr>
            <p:ph sz="quarter" idx="1"/>
          </p:nvPr>
        </p:nvSpPr>
        <p:spPr>
          <a:xfrm>
            <a:off x="612775" y="1200150"/>
            <a:ext cx="8153400" cy="3371850"/>
          </a:xfrm>
        </p:spPr>
        <p:txBody>
          <a:bodyPr>
            <a:normAutofit/>
          </a:bodyPr>
          <a:lstStyle/>
          <a:p>
            <a:pPr>
              <a:lnSpc>
                <a:spcPct val="80000"/>
              </a:lnSpc>
            </a:pPr>
            <a:r>
              <a:rPr lang="en-US" altLang="x-none" sz="1800" i="1">
                <a:ea typeface="ＭＳ Ｐゴシック" charset="-128"/>
              </a:rPr>
              <a:t>Tata Motors</a:t>
            </a:r>
            <a:r>
              <a:rPr lang="en-US" altLang="x-none" sz="18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x-none" sz="1500" u="sng">
                <a:ea typeface="ＭＳ Ｐゴシック" charset="-128"/>
              </a:rPr>
              <a:t>Recommendation</a:t>
            </a:r>
            <a:r>
              <a:rPr lang="en-US" altLang="x-none" sz="1500">
                <a:ea typeface="ＭＳ Ｐゴシック" charset="-128"/>
              </a:rPr>
              <a:t>: Medium to long term, fixed rate debt in a mix of currencies reflecting operations.</a:t>
            </a:r>
          </a:p>
          <a:p>
            <a:pPr lvl="1">
              <a:lnSpc>
                <a:spcPct val="80000"/>
              </a:lnSpc>
            </a:pPr>
            <a:r>
              <a:rPr lang="en-US" altLang="x-none" sz="1500" u="sng">
                <a:ea typeface="ＭＳ Ｐゴシック" charset="-128"/>
              </a:rPr>
              <a:t>Actual</a:t>
            </a:r>
            <a:r>
              <a:rPr lang="en-US" altLang="x-none" sz="15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x-none" sz="1800" i="1">
                <a:ea typeface="ＭＳ Ｐゴシック" charset="-128"/>
              </a:rPr>
              <a:t>Baidu:</a:t>
            </a:r>
            <a:r>
              <a:rPr lang="en-US" altLang="x-none" sz="1800">
                <a:ea typeface="ＭＳ Ｐゴシック" charset="-128"/>
              </a:rPr>
              <a:t> Baidu has relatively little debt at the moment, reflecting its status as a young, technology company. </a:t>
            </a:r>
          </a:p>
          <a:p>
            <a:pPr lvl="1">
              <a:lnSpc>
                <a:spcPct val="80000"/>
              </a:lnSpc>
            </a:pPr>
            <a:r>
              <a:rPr lang="en-US" altLang="x-none" sz="1500" u="sng">
                <a:ea typeface="ＭＳ Ｐゴシック" charset="-128"/>
              </a:rPr>
              <a:t>Recommendation</a:t>
            </a:r>
            <a:r>
              <a:rPr lang="en-US" altLang="x-none" sz="1500">
                <a:ea typeface="ＭＳ Ｐゴシック" charset="-128"/>
              </a:rPr>
              <a:t>: Convertible, Chinese Yuan debt. </a:t>
            </a:r>
          </a:p>
          <a:p>
            <a:pPr lvl="1">
              <a:lnSpc>
                <a:spcPct val="80000"/>
              </a:lnSpc>
            </a:pPr>
            <a:r>
              <a:rPr lang="en-US" altLang="x-none" sz="1500" u="sng">
                <a:ea typeface="ＭＳ Ｐゴシック" charset="-128"/>
              </a:rPr>
              <a:t>Actual</a:t>
            </a:r>
            <a:r>
              <a:rPr lang="en-US" altLang="x-none" sz="1500">
                <a:ea typeface="ＭＳ Ｐゴシック" charset="-128"/>
              </a:rPr>
              <a:t>: About 82% of Baidu</a:t>
            </a:r>
            <a:r>
              <a:rPr lang="en-US" altLang="en-US" sz="1500">
                <a:ea typeface="ＭＳ Ｐゴシック" charset="-128"/>
              </a:rPr>
              <a:t>’</a:t>
            </a:r>
            <a:r>
              <a:rPr lang="en-US" altLang="x-none" sz="1500">
                <a:ea typeface="ＭＳ Ｐゴシック" charset="-128"/>
              </a:rPr>
              <a:t>s debt is in US dollars and Euros currently, with an average maturity of 5.80 years. A small portion is floating rate debt, but very little of the debt is convertible. </a:t>
            </a:r>
          </a:p>
          <a:p>
            <a:pPr>
              <a:lnSpc>
                <a:spcPct val="80000"/>
              </a:lnSpc>
            </a:pPr>
            <a:endParaRPr lang="en-US" altLang="x-none" sz="1800">
              <a:ea typeface="ＭＳ Ｐゴシック"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latin typeface="Wingdings" charset="0"/>
                <a:cs typeface="Wingdings" charset="0"/>
              </a:rPr>
              <a:t>6</a:t>
            </a:r>
            <a:r>
              <a:rPr lang="en-US" dirty="0"/>
              <a:t>  Application Test: Choosing your Financing Type</a:t>
            </a:r>
          </a:p>
        </p:txBody>
      </p:sp>
      <p:sp>
        <p:nvSpPr>
          <p:cNvPr id="430082"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235C22A-D499-5B43-9121-BD851B9C15AC}"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9</a:t>
            </a:r>
          </a:p>
        </p:txBody>
      </p:sp>
      <p:sp>
        <p:nvSpPr>
          <p:cNvPr id="6" name="Line Callout 1 5"/>
          <p:cNvSpPr>
            <a:spLocks/>
          </p:cNvSpPr>
          <p:nvPr/>
        </p:nvSpPr>
        <p:spPr bwMode="auto">
          <a:xfrm>
            <a:off x="152400" y="209550"/>
            <a:ext cx="2362200" cy="29718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a:solidFill>
                  <a:schemeClr val="lt1"/>
                </a:solidFill>
                <a:latin typeface="+mn-lt"/>
                <a:ea typeface="+mn-ea"/>
              </a:rPr>
              <a:t>Determine </a:t>
            </a:r>
            <a:r>
              <a:rPr lang="en-US" dirty="0">
                <a:solidFill>
                  <a:schemeClr val="lt1"/>
                </a:solidFill>
                <a:latin typeface="+mn-lt"/>
                <a:ea typeface="+mn-ea"/>
              </a:rPr>
              <a:t>the right type of financing for your firm, given </a:t>
            </a:r>
            <a:r>
              <a:rPr lang="en-US">
                <a:solidFill>
                  <a:schemeClr val="lt1"/>
                </a:solidFill>
                <a:latin typeface="+mn-lt"/>
                <a:ea typeface="+mn-ea"/>
              </a:rPr>
              <a:t>its characteristics</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27040</TotalTime>
  <Pages>13</Pages>
  <Words>2207</Words>
  <Application>Microsoft Macintosh PowerPoint</Application>
  <PresentationFormat>On-screen Show (16:9)</PresentationFormat>
  <Paragraphs>104</Paragraphs>
  <Slides>17</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Calibri</vt:lpstr>
      <vt:lpstr>ＭＳ Ｐゴシック</vt:lpstr>
      <vt:lpstr>Times</vt:lpstr>
      <vt:lpstr>Wingdings</vt:lpstr>
      <vt:lpstr>Wingdings 2</vt:lpstr>
      <vt:lpstr>Basic</vt:lpstr>
      <vt:lpstr>Document</vt:lpstr>
      <vt:lpstr>The right financing</vt:lpstr>
      <vt:lpstr>PowerPoint Presentation</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Debt Design for Bookscape &amp; Vale</vt:lpstr>
      <vt:lpstr>And for Tata Motors and Baidu</vt:lpstr>
      <vt:lpstr>6  Application Test: Choosing your Financing Type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2017-06-14T09:53:12Z</dcterms:modified>
</cp:coreProperties>
</file>