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15"/>
  </p:notesMasterIdLst>
  <p:handoutMasterIdLst>
    <p:handoutMasterId r:id="rId16"/>
  </p:handoutMasterIdLst>
  <p:sldIdLst>
    <p:sldId id="256" r:id="rId2"/>
    <p:sldId id="902" r:id="rId3"/>
    <p:sldId id="820" r:id="rId4"/>
    <p:sldId id="821" r:id="rId5"/>
    <p:sldId id="822" r:id="rId6"/>
    <p:sldId id="823" r:id="rId7"/>
    <p:sldId id="825" r:id="rId8"/>
    <p:sldId id="826" r:id="rId9"/>
    <p:sldId id="901" r:id="rId10"/>
    <p:sldId id="830" r:id="rId11"/>
    <p:sldId id="831" r:id="rId12"/>
    <p:sldId id="832" r:id="rId13"/>
    <p:sldId id="904"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By paid out to stockholders in this phase of the analysis, we mean both dividends and stock buybacks.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All four companies paid dividends over the five-year period, but there are interesting differences between the companies. </a:t>
            </a:r>
          </a:p>
          <a:p>
            <a:r>
              <a:rPr lang="en-US" altLang="x-none">
                <a:latin typeface="Times" charset="0"/>
                <a:ea typeface="ＭＳ Ｐゴシック" charset="-128"/>
              </a:rPr>
              <a:t>Disney uses buybacks more than the other firms to return cash to investors, though Vale seems to have caught on as wel.</a:t>
            </a:r>
          </a:p>
          <a:p>
            <a:r>
              <a:rPr lang="en-US" altLang="x-none">
                <a:latin typeface="Times" charset="0"/>
                <a:ea typeface="ＭＳ Ｐゴシック" charset="-128"/>
              </a:rPr>
              <a:t>Tata Motors seems intent on increasing dividends every year, even if by a fraction. It takes a really bad year for them to cut dividends (2009)</a:t>
            </a:r>
          </a:p>
          <a:p>
            <a:r>
              <a:rPr lang="en-US" altLang="x-none">
                <a:latin typeface="Times" charset="0"/>
                <a:ea typeface="ＭＳ Ｐゴシック" charset="-128"/>
              </a:rPr>
              <a:t>Deutsche cut dividends after the banking crisis but seems to be returning to the fray.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cashflow is</a:t>
            </a:r>
          </a:p>
          <a:p>
            <a:pPr lvl="1"/>
            <a:r>
              <a:rPr lang="en-US" altLang="x-none">
                <a:latin typeface="Times" charset="0"/>
                <a:ea typeface="ＭＳ Ｐゴシック" charset="-128"/>
              </a:rPr>
              <a:t>Free: because it cashflow left over after debt payments and investment needs have been met</a:t>
            </a:r>
          </a:p>
          <a:p>
            <a:pPr lvl="1"/>
            <a:r>
              <a:rPr lang="en-US" altLang="x-none">
                <a:latin typeface="Times" charset="0"/>
                <a:ea typeface="ＭＳ Ｐゴシック" charset="-128"/>
              </a:rPr>
              <a:t>To Equity Investors: because it is after payments to all non-equity claimholders</a:t>
            </a:r>
          </a:p>
          <a:p>
            <a:r>
              <a:rPr lang="en-US" altLang="x-none">
                <a:latin typeface="Times" charset="0"/>
                <a:ea typeface="ＭＳ Ｐゴシック" charset="-128"/>
              </a:rPr>
              <a:t>In coming up with the numbers, we define</a:t>
            </a:r>
          </a:p>
          <a:p>
            <a:pPr lvl="1"/>
            <a:r>
              <a:rPr lang="en-US" altLang="x-none">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x-none">
                <a:latin typeface="Times" charset="0"/>
                <a:ea typeface="ＭＳ Ｐゴシック" charset="-128"/>
              </a:rPr>
              <a:t>Working capital needs refers to the increase in non-cash working capital.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x-none">
                <a:latin typeface="Times" charset="0"/>
                <a:ea typeface="ＭＳ Ｐゴシック" charset="-128"/>
              </a:rPr>
              <a:t>FCFE</a:t>
            </a:r>
            <a:r>
              <a:rPr lang="en-US" altLang="x-none" baseline="-25000">
                <a:latin typeface="Times" charset="0"/>
                <a:ea typeface="ＭＳ Ｐゴシック" charset="-128"/>
              </a:rPr>
              <a:t>Before Debt CF</a:t>
            </a:r>
            <a:r>
              <a:rPr lang="en-US" altLang="x-none">
                <a:latin typeface="Times" charset="0"/>
                <a:ea typeface="ＭＳ Ｐゴシック" charset="-128"/>
              </a:rPr>
              <a:t>= Net Income + Depreciation – Capital Expenditures – Change in Noncash Working Capital = 3307 -122 –(-109) = 3294</a:t>
            </a:r>
          </a:p>
          <a:p>
            <a:r>
              <a:rPr lang="en-US" altLang="x-none">
                <a:latin typeface="Times" charset="0"/>
                <a:ea typeface="ＭＳ Ｐゴシック" charset="-128"/>
              </a:rPr>
              <a:t>FCFE</a:t>
            </a:r>
            <a:r>
              <a:rPr lang="en-US" altLang="x-none" baseline="-25000">
                <a:latin typeface="Times" charset="0"/>
                <a:ea typeface="ＭＳ Ｐゴシック" charset="-128"/>
              </a:rPr>
              <a:t>After Debt CF</a:t>
            </a:r>
            <a:r>
              <a:rPr lang="en-US" altLang="x-none">
                <a:latin typeface="Times" charset="0"/>
                <a:ea typeface="ＭＳ Ｐゴシック" charset="-128"/>
              </a:rPr>
              <a:t>= FCFE</a:t>
            </a:r>
            <a:r>
              <a:rPr lang="en-US" altLang="x-none" baseline="-25000">
                <a:latin typeface="Times" charset="0"/>
                <a:ea typeface="ＭＳ Ｐゴシック" charset="-128"/>
              </a:rPr>
              <a:t>Before Debt CF</a:t>
            </a:r>
            <a:r>
              <a:rPr lang="en-US" altLang="x-none">
                <a:latin typeface="Times" charset="0"/>
                <a:ea typeface="ＭＳ Ｐゴシック" charset="-128"/>
              </a:rPr>
              <a:t> + Net Debt CF = 3296  - 235  = 3059</a:t>
            </a:r>
          </a:p>
          <a:p>
            <a:r>
              <a:rPr lang="en-US" altLang="x-none">
                <a:latin typeface="Times" charset="0"/>
                <a:ea typeface="ＭＳ Ｐゴシック" charset="-128"/>
              </a:rPr>
              <a:t>FCFE target debt ratio = 3307 – (122-109) (1-.40) =3296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leverage is stable,</a:t>
            </a:r>
          </a:p>
          <a:p>
            <a:pPr lvl="1"/>
            <a:r>
              <a:rPr lang="en-US" altLang="x-none">
                <a:latin typeface="Times" charset="0"/>
                <a:ea typeface="ＭＳ Ｐゴシック" charset="-128"/>
              </a:rPr>
              <a:t>All principal repayments will come from new debt issues (since repaying them with equity will lower the debt ratio)</a:t>
            </a:r>
          </a:p>
          <a:p>
            <a:pPr lvl="1"/>
            <a:r>
              <a:rPr lang="en-US" altLang="x-none">
                <a:latin typeface="Times" charset="0"/>
                <a:ea typeface="ＭＳ Ｐゴシック" charset="-128"/>
              </a:rPr>
              <a:t>New external financing needs [Cap Ex - Depreciation + Change in non-cash working capital] have to be financed using the desired debt ratio </a:t>
            </a:r>
          </a:p>
          <a:p>
            <a:pPr lvl="1"/>
            <a:r>
              <a:rPr lang="en-US" altLang="x-none">
                <a:latin typeface="Times" charset="0"/>
                <a:ea typeface="ＭＳ Ｐゴシック" charset="-128"/>
              </a:rPr>
              <a:t>Adding the two together:</a:t>
            </a:r>
          </a:p>
          <a:p>
            <a:pPr lvl="1"/>
            <a:r>
              <a:rPr lang="en-US" altLang="x-none">
                <a:latin typeface="Times" charset="0"/>
                <a:ea typeface="ＭＳ Ｐゴシック" charset="-128"/>
              </a:rPr>
              <a:t>New Debt Issues = Principal Repayments + </a:t>
            </a:r>
            <a:r>
              <a:rPr lang="en-US" altLang="x-none">
                <a:latin typeface="Symbol" charset="2"/>
                <a:ea typeface="ＭＳ Ｐゴシック" charset="-128"/>
              </a:rPr>
              <a:t>d </a:t>
            </a:r>
            <a:r>
              <a:rPr lang="en-US" altLang="x-none">
                <a:latin typeface="Times" charset="0"/>
                <a:ea typeface="ＭＳ Ｐゴシック" charset="-128"/>
              </a:rPr>
              <a:t>( Cap Ex - Depreciation + Change in Non-cash Working Capital)</a:t>
            </a:r>
          </a:p>
          <a:p>
            <a:r>
              <a:rPr lang="en-US" altLang="x-none">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Microsoft has almost no net cap ex. That is because their biggest reinvestment expenditure is R&amp;D, which is expensed to arrive at net income.</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492546"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x-none">
                <a:latin typeface="Times" charset="0"/>
                <a:ea typeface="ＭＳ Ｐゴシック" charset="-128"/>
              </a:rPr>
              <a:t>See how much dividend you could pay, if you were willing to maintain a 6% capital ratio ($90 million) or if your growth were only 5% ($112.5 million).</a:t>
            </a:r>
          </a:p>
          <a:p>
            <a:r>
              <a:rPr lang="en-US" altLang="x-none">
                <a:latin typeface="Times" charset="0"/>
                <a:ea typeface="ＭＳ Ｐゴシック" charset="-128"/>
              </a:rPr>
              <a:t>For Deutsche Bank, we are assuming the following:</a:t>
            </a:r>
          </a:p>
          <a:p>
            <a:pPr>
              <a:buFontTx/>
              <a:buAutoNum type="arabicPeriod"/>
            </a:pPr>
            <a:r>
              <a:rPr lang="en-US" altLang="x-none">
                <a:latin typeface="Times" charset="0"/>
                <a:ea typeface="ＭＳ Ｐゴシック" charset="-128"/>
              </a:rPr>
              <a:t>We begin with the current values for the asset base and regulatory capital at the end of 2012</a:t>
            </a:r>
          </a:p>
          <a:p>
            <a:pPr>
              <a:buFontTx/>
              <a:buAutoNum type="arabicPeriod"/>
            </a:pPr>
            <a:r>
              <a:rPr lang="en-US" altLang="x-none">
                <a:latin typeface="Times" charset="0"/>
                <a:ea typeface="ＭＳ Ｐゴシック" charset="-128"/>
              </a:rPr>
              <a:t>2. We assume that the expected growth in the asset base will be 3% a year for the next 5 years and 2% thereafter. </a:t>
            </a:r>
          </a:p>
          <a:p>
            <a:r>
              <a:rPr lang="en-US" altLang="x-none">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x-none">
                <a:latin typeface="Times" charset="0"/>
                <a:ea typeface="ＭＳ Ｐゴシック" charset="-128"/>
              </a:rPr>
              <a:t>4. We assume that the return on equity from the current value of -1.08% to 8% in year 5 and beyond.</a:t>
            </a: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Many firms in 2013 seemed to be paying out more than they could afford to in dividends.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x-none">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x-none">
                <a:latin typeface="Times" charset="0"/>
                <a:ea typeface="ＭＳ Ｐゴシック"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7C68DFB-F7F4-DF48-9A6D-2576419E26C6}" type="slidenum">
              <a:rPr lang="en-US" altLang="x-none"/>
              <a:pPr/>
              <a:t>‹#›</a:t>
            </a:fld>
            <a:endParaRPr lang="en-US" altLang="x-none"/>
          </a:p>
        </p:txBody>
      </p:sp>
    </p:spTree>
    <p:extLst>
      <p:ext uri="{BB962C8B-B14F-4D97-AF65-F5344CB8AC3E}">
        <p14:creationId xmlns:p14="http://schemas.microsoft.com/office/powerpoint/2010/main" val="934845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647F6CB-48D9-0D4B-A7A6-340CA3DC37F5}"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E4AB085-9E7E-804F-BF4B-D5787ADB055C}" type="slidenum">
              <a:rPr lang="en-US" altLang="x-none"/>
              <a:pPr/>
              <a:t>‹#›</a:t>
            </a:fld>
            <a:endParaRPr lang="en-US" altLang="x-none"/>
          </a:p>
        </p:txBody>
      </p:sp>
    </p:spTree>
    <p:extLst>
      <p:ext uri="{BB962C8B-B14F-4D97-AF65-F5344CB8AC3E}">
        <p14:creationId xmlns:p14="http://schemas.microsoft.com/office/powerpoint/2010/main" val="95266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2BE3BF8-D59B-6A46-B4BC-D840D5E7AA8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1381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8E9C2AB-481B-F343-85D4-BF6C9DE39BC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60421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FC2712B-FE05-4343-8E96-6BD441BFA21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94198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685C3F9-65FF-0B4E-897E-3CE3245AA054}" type="slidenum">
              <a:rPr lang="en-US" altLang="x-none"/>
              <a:pPr/>
              <a:t>‹#›</a:t>
            </a:fld>
            <a:endParaRPr lang="en-US" altLang="x-none"/>
          </a:p>
        </p:txBody>
      </p:sp>
    </p:spTree>
    <p:extLst>
      <p:ext uri="{BB962C8B-B14F-4D97-AF65-F5344CB8AC3E}">
        <p14:creationId xmlns:p14="http://schemas.microsoft.com/office/powerpoint/2010/main" val="919662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8E240B6D-8A37-F94D-B402-226229C7EBBB}" type="slidenum">
              <a:rPr lang="en-US" altLang="x-none"/>
              <a:pPr/>
              <a:t>‹#›</a:t>
            </a:fld>
            <a:endParaRPr lang="en-US" altLang="x-none"/>
          </a:p>
        </p:txBody>
      </p:sp>
    </p:spTree>
    <p:extLst>
      <p:ext uri="{BB962C8B-B14F-4D97-AF65-F5344CB8AC3E}">
        <p14:creationId xmlns:p14="http://schemas.microsoft.com/office/powerpoint/2010/main" val="1332552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149EF82-D1D9-EB49-9D44-CBAA73E574EC}" type="slidenum">
              <a:rPr lang="en-US" altLang="x-none"/>
              <a:pPr/>
              <a:t>‹#›</a:t>
            </a:fld>
            <a:endParaRPr lang="en-US" altLang="x-none"/>
          </a:p>
        </p:txBody>
      </p:sp>
    </p:spTree>
    <p:extLst>
      <p:ext uri="{BB962C8B-B14F-4D97-AF65-F5344CB8AC3E}">
        <p14:creationId xmlns:p14="http://schemas.microsoft.com/office/powerpoint/2010/main" val="108089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B9C238F-EEB4-824B-8A66-80A1384BA7A9}"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3642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78D1D69D-7DEC-1341-A213-CE177404FF1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1222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DB0F26D-488C-A24E-A9A2-AD443ACE224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83992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FDD80988-88FF-E947-9FF3-0086F5365BB4}" type="slidenum">
              <a:rPr lang="en-US" altLang="x-none"/>
              <a:pPr/>
              <a:t>‹#›</a:t>
            </a:fld>
            <a:endParaRPr lang="en-US" altLang="x-none"/>
          </a:p>
        </p:txBody>
      </p:sp>
    </p:spTree>
    <p:extLst>
      <p:ext uri="{BB962C8B-B14F-4D97-AF65-F5344CB8AC3E}">
        <p14:creationId xmlns:p14="http://schemas.microsoft.com/office/powerpoint/2010/main" val="3954865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F4A11F5-6659-DD43-8896-79099859814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45" r:id="rId5"/>
    <p:sldLayoutId id="2147484351" r:id="rId6"/>
    <p:sldLayoutId id="2147484352" r:id="rId7"/>
    <p:sldLayoutId id="2147484353" r:id="rId8"/>
    <p:sldLayoutId id="2147484354" r:id="rId9"/>
    <p:sldLayoutId id="2147484346" r:id="rId10"/>
    <p:sldLayoutId id="2147484355" r:id="rId11"/>
    <p:sldLayoutId id="214748435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file:///localhost/All%20My%20Stuff/TEACHING/TriumMBA/2012%20class/projworkbook.pptx#-1,44,PowerPoint Presentati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Dividend assessment: The cash-trust nexus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Dividend policy rests on management trust.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Cash/Trust Assessment</a:t>
            </a:r>
          </a:p>
        </p:txBody>
      </p:sp>
      <p:sp>
        <p:nvSpPr>
          <p:cNvPr id="18434" name="Rectangle 3"/>
          <p:cNvSpPr>
            <a:spLocks noGrp="1" noChangeArrowheads="1"/>
          </p:cNvSpPr>
          <p:nvPr>
            <p:ph sz="quarter" idx="1"/>
          </p:nvPr>
        </p:nvSpPr>
        <p:spPr>
          <a:xfrm>
            <a:off x="612775" y="1200150"/>
            <a:ext cx="8153400" cy="3371850"/>
          </a:xfrm>
        </p:spPr>
        <p:txBody>
          <a:bodyPr>
            <a:normAutofit fontScale="92500" lnSpcReduction="20000"/>
          </a:bodyPr>
          <a:lstStyle/>
          <a:p>
            <a:pPr marL="0" indent="0" eaLnBrk="1" hangingPunct="1">
              <a:buFont typeface="Wingdings" charset="0"/>
              <a:buNone/>
              <a:defRPr/>
            </a:pPr>
            <a:r>
              <a:rPr lang="en-US" dirty="0"/>
              <a:t>Step 1: How much could the company have paid out during the period under question?</a:t>
            </a:r>
          </a:p>
          <a:p>
            <a:pPr marL="0" indent="0" eaLnBrk="1" hangingPunct="1">
              <a:buFont typeface="Wingdings" charset="0"/>
              <a:buNone/>
              <a:defRPr/>
            </a:pPr>
            <a:r>
              <a:rPr lang="en-US" dirty="0"/>
              <a:t>Step 2: How  much did the the company actually pay out during the period in question?</a:t>
            </a:r>
          </a:p>
          <a:p>
            <a:pPr marL="0" indent="0" eaLnBrk="1" hangingPunct="1">
              <a:buFont typeface="Wingdings" charset="0"/>
              <a:buNone/>
              <a:defRPr/>
            </a:pPr>
            <a:r>
              <a:rPr lang="en-US" dirty="0"/>
              <a:t>Step 3: How much do I trust the management of this company with excess cash?</a:t>
            </a:r>
          </a:p>
          <a:p>
            <a:pPr marL="366713" lvl="1" indent="0" eaLnBrk="1" hangingPunct="1">
              <a:buFont typeface="Wingdings 2" charset="0"/>
              <a:buNone/>
              <a:defRPr/>
            </a:pPr>
            <a:r>
              <a:rPr lang="en-US" dirty="0"/>
              <a:t>How well did they make investments during the period in question?</a:t>
            </a:r>
          </a:p>
          <a:p>
            <a:pPr marL="366713" lvl="1" indent="0" eaLnBrk="1" hangingPunct="1">
              <a:buFont typeface="Wingdings 2" charset="0"/>
              <a:buNone/>
              <a:defRPr/>
            </a:pPr>
            <a:r>
              <a:rPr lang="en-US" dirty="0"/>
              <a:t>How well has my stock performed during the period in question?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How much has the company returned to stockholders?</a:t>
            </a:r>
          </a:p>
        </p:txBody>
      </p:sp>
      <p:sp>
        <p:nvSpPr>
          <p:cNvPr id="21506"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As firms increasing use stock buybacks, we have to measure cash returned to stockholders as not only dividends but also buybacks.</a:t>
            </a:r>
          </a:p>
          <a:p>
            <a:pPr eaLnBrk="1" hangingPunct="1"/>
            <a:r>
              <a:rPr lang="en-US" altLang="x-none" sz="2000">
                <a:ea typeface="ＭＳ Ｐゴシック" charset="-128"/>
              </a:rPr>
              <a:t>For instance, for the companies we are analyzing the cash returned looked as follows.</a:t>
            </a:r>
          </a:p>
        </p:txBody>
      </p:sp>
      <p:graphicFrame>
        <p:nvGraphicFramePr>
          <p:cNvPr id="2" name="Table 1"/>
          <p:cNvGraphicFramePr>
            <a:graphicFrameLocks noGrp="1"/>
          </p:cNvGraphicFramePr>
          <p:nvPr/>
        </p:nvGraphicFramePr>
        <p:xfrm>
          <a:off x="609600" y="3028950"/>
          <a:ext cx="8153400" cy="1139856"/>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34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Disney</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Vale</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Tata Motors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Baidu</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Deutsche Bank</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34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Year</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2008</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$648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$648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$2,993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$741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7,595₹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2,274 €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2009</a:t>
                      </a:r>
                    </a:p>
                  </a:txBody>
                  <a:tcPr marL="11403" marR="11403" marT="856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$653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$2,669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$2,771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3,496₹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309 €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2010</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$756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$4,993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$3,037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$1,930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10,195₹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465 €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2011</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$1,076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$3,015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$9,062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$3,051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15,031₹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691 €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2012</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$1,324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$4,087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$6,006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15,088₹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970₹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689 €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2008-12</a:t>
                      </a:r>
                    </a:p>
                  </a:txBody>
                  <a:tcPr marL="11403" marR="11403" marT="856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$4,457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$15,412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$23,869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$5,731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51,405₹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970₹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¥4,428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1800">
                <a:ea typeface="ＭＳ Ｐゴシック" charset="-128"/>
              </a:rPr>
              <a:t>’</a:t>
            </a:r>
            <a:r>
              <a:rPr lang="en-US" altLang="ja-JP" sz="1800">
                <a:ea typeface="ＭＳ Ｐゴシック" charset="-128"/>
              </a:rPr>
              <a:t>s assets and future growth.</a:t>
            </a:r>
          </a:p>
          <a:p>
            <a:pPr marL="366713" lvl="1" indent="0" eaLnBrk="1" hangingPunct="1">
              <a:lnSpc>
                <a:spcPct val="80000"/>
              </a:lnSpc>
              <a:buFont typeface="Wingdings 2" charset="2"/>
              <a:buNone/>
            </a:pPr>
            <a:r>
              <a:rPr lang="en-US" altLang="x-none" sz="1500">
                <a:ea typeface="ＭＳ Ｐゴシック" charset="-128"/>
              </a:rPr>
              <a:t>Net Income</a:t>
            </a:r>
          </a:p>
          <a:p>
            <a:pPr marL="366713" lvl="1" indent="0" eaLnBrk="1" hangingPunct="1">
              <a:lnSpc>
                <a:spcPct val="80000"/>
              </a:lnSpc>
              <a:buFont typeface="Wingdings 2" charset="2"/>
              <a:buNone/>
            </a:pPr>
            <a:r>
              <a:rPr lang="en-US" altLang="x-none" sz="1500">
                <a:ea typeface="ＭＳ Ｐゴシック" charset="-128"/>
              </a:rPr>
              <a:t>	+ Depreciation &amp; Amortization		</a:t>
            </a:r>
          </a:p>
          <a:p>
            <a:pPr marL="366713" lvl="1" indent="0" eaLnBrk="1" hangingPunct="1">
              <a:lnSpc>
                <a:spcPct val="80000"/>
              </a:lnSpc>
              <a:buFont typeface="Wingdings 2" charset="2"/>
              <a:buNone/>
            </a:pPr>
            <a:r>
              <a:rPr lang="en-US" altLang="x-none" sz="1500">
                <a:ea typeface="ＭＳ Ｐゴシック" charset="-128"/>
              </a:rPr>
              <a:t>	= Cash flows from Operations to Equity Investors</a:t>
            </a:r>
          </a:p>
          <a:p>
            <a:pPr marL="366713" lvl="1" indent="0" eaLnBrk="1" hangingPunct="1">
              <a:lnSpc>
                <a:spcPct val="80000"/>
              </a:lnSpc>
              <a:buFont typeface="Wingdings 2" charset="2"/>
              <a:buNone/>
            </a:pPr>
            <a:r>
              <a:rPr lang="en-US" altLang="x-none" sz="1500">
                <a:ea typeface="ＭＳ Ｐゴシック" charset="-128"/>
              </a:rPr>
              <a:t>	- Preferred Dividends</a:t>
            </a:r>
          </a:p>
          <a:p>
            <a:pPr marL="366713" lvl="1" indent="0" eaLnBrk="1" hangingPunct="1">
              <a:lnSpc>
                <a:spcPct val="80000"/>
              </a:lnSpc>
              <a:buFont typeface="Wingdings 2" charset="2"/>
              <a:buNone/>
            </a:pPr>
            <a:r>
              <a:rPr lang="en-US" altLang="x-none" sz="1500">
                <a:ea typeface="ＭＳ Ｐゴシック" charset="-128"/>
              </a:rPr>
              <a:t>	- Capital Expenditures	</a:t>
            </a:r>
          </a:p>
          <a:p>
            <a:pPr marL="366713" lvl="1" indent="0" eaLnBrk="1" hangingPunct="1">
              <a:lnSpc>
                <a:spcPct val="80000"/>
              </a:lnSpc>
              <a:buFont typeface="Wingdings 2" charset="2"/>
              <a:buNone/>
            </a:pPr>
            <a:r>
              <a:rPr lang="en-US" altLang="x-none" sz="1500">
                <a:ea typeface="ＭＳ Ｐゴシック" charset="-128"/>
              </a:rPr>
              <a:t>	- Working Capital Needs</a:t>
            </a:r>
          </a:p>
          <a:p>
            <a:pPr marL="366713" lvl="1" indent="0" eaLnBrk="1" hangingPunct="1">
              <a:lnSpc>
                <a:spcPct val="80000"/>
              </a:lnSpc>
              <a:buFont typeface="Wingdings 2" charset="2"/>
              <a:buNone/>
            </a:pPr>
            <a:r>
              <a:rPr lang="en-US" altLang="x-none" sz="1500">
                <a:ea typeface="ＭＳ Ｐゴシック" charset="-128"/>
              </a:rPr>
              <a:t>	- Principal Repayments</a:t>
            </a:r>
          </a:p>
          <a:p>
            <a:pPr marL="366713" lvl="1" indent="0" eaLnBrk="1" hangingPunct="1">
              <a:lnSpc>
                <a:spcPct val="80000"/>
              </a:lnSpc>
              <a:buFont typeface="Wingdings 2" charset="2"/>
              <a:buNone/>
            </a:pPr>
            <a:r>
              <a:rPr lang="en-US" altLang="x-none" sz="1500">
                <a:ea typeface="ＭＳ Ｐゴシック" charset="-128"/>
              </a:rPr>
              <a:t>	+ Proceeds from New Debt Issues 	</a:t>
            </a:r>
          </a:p>
          <a:p>
            <a:pPr marL="366713" lvl="1" indent="0" eaLnBrk="1" hangingPunct="1">
              <a:lnSpc>
                <a:spcPct val="80000"/>
              </a:lnSpc>
              <a:buFont typeface="Wingdings 2" charset="2"/>
              <a:buNone/>
            </a:pPr>
            <a:r>
              <a:rPr lang="en-US" altLang="x-none" sz="1500">
                <a:ea typeface="ＭＳ Ｐゴシック" charset="-128"/>
              </a:rPr>
              <a:t>	= Free Cash flow to Equity</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x-none">
              <a:ea typeface="ＭＳ Ｐゴシック" charset="-128"/>
            </a:endParaRPr>
          </a:p>
        </p:txBody>
      </p:sp>
      <p:graphicFrame>
        <p:nvGraphicFramePr>
          <p:cNvPr id="9" name="Content Placeholder 8"/>
          <p:cNvGraphicFramePr>
            <a:graphicFrameLocks noGrp="1"/>
          </p:cNvGraphicFramePr>
          <p:nvPr>
            <p:ph sz="quarter" idx="1"/>
          </p:nvPr>
        </p:nvGraphicFramePr>
        <p:xfrm>
          <a:off x="990600" y="1257300"/>
          <a:ext cx="7467600" cy="2346326"/>
        </p:xfrm>
        <a:graphic>
          <a:graphicData uri="http://schemas.openxmlformats.org/drawingml/2006/table">
            <a:tbl>
              <a:tblPr/>
              <a:tblGrid>
                <a:gridCol w="2909888"/>
                <a:gridCol w="723900"/>
                <a:gridCol w="723900"/>
                <a:gridCol w="725487"/>
                <a:gridCol w="723900"/>
                <a:gridCol w="723900"/>
                <a:gridCol w="936625"/>
              </a:tblGrid>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2008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Aggregate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Net Income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$6,136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$5,682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$4,807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$3,963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$3,307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$23,895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(Cap. Exp - Depr)</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$604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$1,797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$1,718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$397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$122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$4,638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 Working Capital</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($133)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$940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$950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$308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$1,956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$5,665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$2,945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$2,139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$3,258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$3,294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$17,301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Net Debt Issued</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$1,881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$4,246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$2,743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$1,190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($235)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$9,825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$7,546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$7,191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$4,882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$4,448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$3,059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$27,126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9525"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$5,720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$3,262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$2,448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$3,340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$3,296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$18,065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46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Dividends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$1,324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$1,076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$756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$653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$4,457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Dividends + Buybacks</a:t>
                      </a:r>
                    </a:p>
                  </a:txBody>
                  <a:tcPr marL="12700" marR="12700" marT="9525"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5698" name="TextBox 9"/>
          <p:cNvSpPr txBox="1">
            <a:spLocks noChangeArrowheads="1"/>
          </p:cNvSpPr>
          <p:nvPr/>
        </p:nvSpPr>
        <p:spPr bwMode="auto">
          <a:xfrm>
            <a:off x="1143000" y="363855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FCFE when Leverage is Stable</a:t>
            </a:r>
          </a:p>
        </p:txBody>
      </p:sp>
      <p:sp>
        <p:nvSpPr>
          <p:cNvPr id="470018"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hangingPunct="1">
              <a:buFont typeface="Wingdings" charset="0"/>
              <a:buNone/>
              <a:defRPr/>
            </a:pPr>
            <a:r>
              <a:rPr lang="en-US" dirty="0" smtClean="0"/>
              <a:t>Net Income</a:t>
            </a:r>
          </a:p>
          <a:p>
            <a:pPr marL="0" indent="0" eaLnBrk="1" hangingPunct="1">
              <a:buFont typeface="Wingdings" charset="0"/>
              <a:buNone/>
              <a:defRPr/>
            </a:pPr>
            <a:r>
              <a:rPr lang="en-US" dirty="0" smtClean="0"/>
              <a:t>	- (1- DR)  (Capital Expenditures - Depreciation)</a:t>
            </a:r>
          </a:p>
          <a:p>
            <a:pPr marL="0" indent="0" eaLnBrk="1" hangingPunct="1">
              <a:buFont typeface="Wingdings" charset="0"/>
              <a:buNone/>
              <a:defRPr/>
            </a:pPr>
            <a:r>
              <a:rPr lang="en-US" dirty="0" smtClean="0"/>
              <a:t>	- (1- DR) Working Capital Needs</a:t>
            </a:r>
          </a:p>
          <a:p>
            <a:pPr marL="0" indent="0" eaLnBrk="1" hangingPunct="1">
              <a:buFont typeface="Wingdings" charset="0"/>
              <a:buNone/>
              <a:defRPr/>
            </a:pPr>
            <a:r>
              <a:rPr lang="en-US" dirty="0" smtClean="0"/>
              <a:t>	= Free Cash flow to Equity</a:t>
            </a:r>
          </a:p>
          <a:p>
            <a:pPr eaLnBrk="1" hangingPunct="1">
              <a:buFont typeface="Wingdings" charset="0"/>
              <a:buChar char=""/>
              <a:defRPr/>
            </a:pPr>
            <a:r>
              <a:rPr lang="en-US" dirty="0" smtClean="0"/>
              <a:t>DR = Debt/Capital Ratio</a:t>
            </a:r>
          </a:p>
          <a:p>
            <a:pPr eaLnBrk="1" hangingPunct="1">
              <a:buFont typeface="Wingdings" charset="0"/>
              <a:buChar char=""/>
              <a:defRPr/>
            </a:pPr>
            <a:r>
              <a:rPr lang="en-US" dirty="0" smtClean="0"/>
              <a:t>For this firm, </a:t>
            </a:r>
          </a:p>
          <a:p>
            <a:pPr lvl="1" eaLnBrk="1" hangingPunct="1">
              <a:buFont typeface="Wingdings 2" charset="0"/>
              <a:buChar char=""/>
              <a:defRPr/>
            </a:pPr>
            <a:r>
              <a:rPr lang="en-US" dirty="0" smtClean="0"/>
              <a:t>Proceeds from new debt issues  = Principal Repayments + d (Capital Expenditures - Depreciation + Working Capital Needs)</a:t>
            </a:r>
          </a:p>
          <a:p>
            <a:pPr lvl="1" eaLnBrk="1" hangingPunct="1">
              <a:buFont typeface="Wingdings 2" charset="0"/>
              <a:buChar char=""/>
              <a:defRPr/>
            </a:pPr>
            <a:r>
              <a:rPr lang="en-US" dirty="0" smtClean="0"/>
              <a:t>Thus, whatever debt has to be repaid gets paid off with new debt and additional debt is taken on to fund growth in the firm.</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 Example: FCFE Calculation</a:t>
            </a:r>
          </a:p>
        </p:txBody>
      </p:sp>
      <p:sp>
        <p:nvSpPr>
          <p:cNvPr id="472066"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lnSpc>
                <a:spcPct val="80000"/>
              </a:lnSpc>
            </a:pPr>
            <a:r>
              <a:rPr lang="en-US" altLang="x-none" sz="1800">
                <a:ea typeface="ＭＳ Ｐゴシック" charset="-128"/>
              </a:rPr>
              <a:t>Consider the following inputs for Microsoft in 1996. In 1996, Microsoft</a:t>
            </a:r>
            <a:r>
              <a:rPr lang="ja-JP" altLang="en-US" sz="1800">
                <a:ea typeface="ＭＳ Ｐゴシック" charset="-128"/>
              </a:rPr>
              <a:t>’</a:t>
            </a:r>
            <a:r>
              <a:rPr lang="en-US" altLang="ja-JP" sz="1800">
                <a:ea typeface="ＭＳ Ｐゴシック" charset="-128"/>
              </a:rPr>
              <a:t>s FCFE was:</a:t>
            </a:r>
          </a:p>
          <a:p>
            <a:pPr lvl="1" eaLnBrk="1" hangingPunct="1">
              <a:lnSpc>
                <a:spcPct val="80000"/>
              </a:lnSpc>
            </a:pPr>
            <a:r>
              <a:rPr lang="en-US" altLang="x-none" sz="1500">
                <a:ea typeface="ＭＳ Ｐゴシック" charset="-128"/>
              </a:rPr>
              <a:t>Net Income = $2,176 Million</a:t>
            </a:r>
          </a:p>
          <a:p>
            <a:pPr lvl="1" eaLnBrk="1" hangingPunct="1">
              <a:lnSpc>
                <a:spcPct val="80000"/>
              </a:lnSpc>
            </a:pPr>
            <a:r>
              <a:rPr lang="en-US" altLang="x-none" sz="1500">
                <a:ea typeface="ＭＳ Ｐゴシック" charset="-128"/>
              </a:rPr>
              <a:t>Capital Expenditures = $494 Million</a:t>
            </a:r>
          </a:p>
          <a:p>
            <a:pPr lvl="1" eaLnBrk="1" hangingPunct="1">
              <a:lnSpc>
                <a:spcPct val="80000"/>
              </a:lnSpc>
            </a:pPr>
            <a:r>
              <a:rPr lang="en-US" altLang="x-none" sz="1500">
                <a:ea typeface="ＭＳ Ｐゴシック" charset="-128"/>
              </a:rPr>
              <a:t>Depreciation = $ 480 Million</a:t>
            </a:r>
          </a:p>
          <a:p>
            <a:pPr lvl="1" eaLnBrk="1" hangingPunct="1">
              <a:lnSpc>
                <a:spcPct val="80000"/>
              </a:lnSpc>
            </a:pPr>
            <a:r>
              <a:rPr lang="en-US" altLang="x-none" sz="1500">
                <a:ea typeface="ＭＳ Ｐゴシック" charset="-128"/>
              </a:rPr>
              <a:t>Increase in Non-Cash Working Capital = $ 35 Million</a:t>
            </a:r>
          </a:p>
          <a:p>
            <a:pPr lvl="1" eaLnBrk="1" hangingPunct="1">
              <a:lnSpc>
                <a:spcPct val="80000"/>
              </a:lnSpc>
            </a:pPr>
            <a:r>
              <a:rPr lang="en-US" altLang="x-none" sz="1500">
                <a:ea typeface="ＭＳ Ｐゴシック" charset="-128"/>
              </a:rPr>
              <a:t>Debt Ratio = 0%</a:t>
            </a:r>
          </a:p>
          <a:p>
            <a:pPr eaLnBrk="1" hangingPunct="1">
              <a:lnSpc>
                <a:spcPct val="80000"/>
              </a:lnSpc>
            </a:pPr>
            <a:r>
              <a:rPr lang="en-US" altLang="x-none" sz="1800">
                <a:ea typeface="ＭＳ Ｐゴシック" charset="-128"/>
              </a:rPr>
              <a:t>FCFE =	 Net Income - (Cap ex - Depr) (1-DR) - Chg WC (!-DR)</a:t>
            </a:r>
          </a:p>
          <a:p>
            <a:pPr lvl="1" eaLnBrk="1" hangingPunct="1">
              <a:lnSpc>
                <a:spcPct val="80000"/>
              </a:lnSpc>
              <a:buFont typeface="Wingdings 2" charset="2"/>
              <a:buNone/>
            </a:pPr>
            <a:r>
              <a:rPr lang="en-US" altLang="x-none" sz="1500">
                <a:ea typeface="ＭＳ Ｐゴシック" charset="-128"/>
              </a:rPr>
              <a:t>	    =	$ 2,176	- (494 - 480) (1-0)		- $ 35 (1-0)</a:t>
            </a:r>
          </a:p>
          <a:p>
            <a:pPr lvl="1" eaLnBrk="1" hangingPunct="1">
              <a:lnSpc>
                <a:spcPct val="80000"/>
              </a:lnSpc>
              <a:buFont typeface="Wingdings 2" charset="2"/>
              <a:buNone/>
            </a:pPr>
            <a:r>
              <a:rPr lang="en-US" altLang="x-none" sz="1500">
                <a:ea typeface="ＭＳ Ｐゴシック" charset="-128"/>
              </a:rPr>
              <a:t>	    = 	$ 2,127 Million</a:t>
            </a:r>
          </a:p>
          <a:p>
            <a:pPr eaLnBrk="1" hangingPunct="1">
              <a:lnSpc>
                <a:spcPct val="80000"/>
              </a:lnSpc>
            </a:pPr>
            <a:r>
              <a:rPr lang="en-US" altLang="x-none" sz="18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1800">
                <a:ea typeface="ＭＳ Ｐゴシック" charset="-128"/>
              </a:rPr>
              <a:t>’</a:t>
            </a:r>
            <a:r>
              <a:rPr lang="en-US" altLang="ja-JP" sz="1800">
                <a:ea typeface="ＭＳ Ｐゴシック" charset="-128"/>
              </a:rPr>
              <a:t>s balance sheet?</a:t>
            </a:r>
          </a:p>
          <a:p>
            <a:pPr eaLnBrk="1" hangingPunct="1">
              <a:lnSpc>
                <a:spcPct val="80000"/>
              </a:lnSpc>
            </a:pPr>
            <a:endParaRPr lang="en-US" altLang="x-none" sz="1800">
              <a:ea typeface="ＭＳ Ｐゴシック" charset="-12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FCFE for a Bank?</a:t>
            </a:r>
          </a:p>
        </p:txBody>
      </p:sp>
      <p:sp>
        <p:nvSpPr>
          <p:cNvPr id="474114" name="Content Placeholder 2"/>
          <p:cNvSpPr>
            <a:spLocks noGrp="1"/>
          </p:cNvSpPr>
          <p:nvPr>
            <p:ph sz="quarter" idx="1"/>
          </p:nvPr>
        </p:nvSpPr>
        <p:spPr>
          <a:xfrm>
            <a:off x="612775" y="1200150"/>
            <a:ext cx="8153400" cy="3371850"/>
          </a:xfrm>
        </p:spPr>
        <p:txBody>
          <a:bodyPr>
            <a:normAutofit/>
          </a:bodyPr>
          <a:lstStyle/>
          <a:p>
            <a:pPr eaLnBrk="1" hangingPunct="1"/>
            <a:r>
              <a:rPr lang="en-US" altLang="x-none" sz="1800">
                <a:ea typeface="ＭＳ Ｐゴシック" charset="-128"/>
              </a:rPr>
              <a:t>We redefine reinvestment as investment in regulatory capital. </a:t>
            </a:r>
          </a:p>
          <a:p>
            <a:pPr algn="ctr" eaLnBrk="1" hangingPunct="1">
              <a:buFont typeface="Wingdings" charset="2"/>
              <a:buNone/>
            </a:pPr>
            <a:r>
              <a:rPr lang="en-US" altLang="x-none" sz="1800">
                <a:ea typeface="ＭＳ Ｐゴシック" charset="-128"/>
              </a:rPr>
              <a:t>FCFE</a:t>
            </a:r>
            <a:r>
              <a:rPr lang="en-US" altLang="x-none" sz="1800" baseline="-25000">
                <a:ea typeface="ＭＳ Ｐゴシック" charset="-128"/>
              </a:rPr>
              <a:t>Bank</a:t>
            </a:r>
            <a:r>
              <a:rPr lang="en-US" altLang="x-none" sz="1800">
                <a:ea typeface="ＭＳ Ｐゴシック" charset="-128"/>
              </a:rPr>
              <a:t>= Net Income – Increase in Regulatory Capital (Book Equity)</a:t>
            </a:r>
          </a:p>
          <a:p>
            <a:pPr eaLnBrk="1" hangingPunct="1"/>
            <a:r>
              <a:rPr lang="en-US" altLang="x-none" sz="1800">
                <a:ea typeface="ＭＳ Ｐゴシック" charset="-128"/>
              </a:rPr>
              <a:t>Consider a bank with $ 10 billion in loans outstanding and book equity of $ 750 million. If it maintains its capital ratio of 7.5%, intends to grow its loan base by 10% to $11 billion and expects to generate $ 150 million in net income:</a:t>
            </a:r>
          </a:p>
          <a:p>
            <a:pPr marL="320675" lvl="1" indent="0" algn="ctr" eaLnBrk="1" hangingPunct="1">
              <a:buFont typeface="Wingdings" charset="2"/>
              <a:buNone/>
            </a:pPr>
            <a:r>
              <a:rPr lang="en-US" altLang="x-none" sz="1400">
                <a:ea typeface="ＭＳ Ｐゴシック" charset="-128"/>
              </a:rPr>
              <a:t>FCFE = $150 million – (11,000-10,000)* (.075) = $75 million</a:t>
            </a:r>
          </a:p>
        </p:txBody>
      </p:sp>
      <p:graphicFrame>
        <p:nvGraphicFramePr>
          <p:cNvPr id="2" name="Table 1"/>
          <p:cNvGraphicFramePr>
            <a:graphicFrameLocks noGrp="1"/>
          </p:cNvGraphicFramePr>
          <p:nvPr/>
        </p:nvGraphicFramePr>
        <p:xfrm>
          <a:off x="609600" y="3333750"/>
          <a:ext cx="8077200" cy="1449393"/>
        </p:xfrm>
        <a:graphic>
          <a:graphicData uri="http://schemas.openxmlformats.org/drawingml/2006/table">
            <a:tbl>
              <a:tblPr/>
              <a:tblGrid>
                <a:gridCol w="2362200"/>
                <a:gridCol w="952500"/>
                <a:gridCol w="952500"/>
                <a:gridCol w="952500"/>
                <a:gridCol w="952500"/>
                <a:gridCol w="952500"/>
                <a:gridCol w="952500"/>
              </a:tblGrid>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Current</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3</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Asset Base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439,851 €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453,047 €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466,638 €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480,637 €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495,056 €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509,908 €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Capital ratio</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Tier 1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70,376 €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72,487 €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74,662 €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76,902 €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79,209 €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81,585 €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2,111 €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2,175 €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2,240 €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2,307 €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Book Equity</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76,829 €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78,940 €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81,115 €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83,355 €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85,662 €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88,038 €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ROE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-1.08%</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0.74%</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2.55%</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4.37%</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6.18%</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Net Income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-757 €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584 €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2,072 €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3,642 €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5,298 €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7,043 €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2,111 €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2,175 €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2,240 €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2,307 €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FCFE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-1,528 €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-102 €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1,403 €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2,991 €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4,667 €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845" name="TextBox 2"/>
          <p:cNvSpPr txBox="1">
            <a:spLocks noChangeArrowheads="1"/>
          </p:cNvSpPr>
          <p:nvPr/>
        </p:nvSpPr>
        <p:spPr bwMode="auto">
          <a:xfrm>
            <a:off x="2286000" y="302895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Deutsche Bank: FCFE estimates (November 2013)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Dividends versus FCFE: Across the globe </a:t>
            </a:r>
          </a:p>
        </p:txBody>
      </p:sp>
      <p:graphicFrame>
        <p:nvGraphicFramePr>
          <p:cNvPr id="7" name="Content Placeholder 3"/>
          <p:cNvGraphicFramePr>
            <a:graphicFrameLocks noGrp="1"/>
          </p:cNvGraphicFramePr>
          <p:nvPr>
            <p:ph sz="quarter" idx="1"/>
            <p:extLst>
              <p:ext uri="{D42A27DB-BD31-4B8C-83A1-F6EECF244321}">
                <p14:modId xmlns:p14="http://schemas.microsoft.com/office/powerpoint/2010/main" val="946916687"/>
              </p:ext>
            </p:extLst>
          </p:nvPr>
        </p:nvGraphicFramePr>
        <p:xfrm>
          <a:off x="228598" y="1200151"/>
          <a:ext cx="8763005" cy="3608383"/>
        </p:xfrm>
        <a:graphic>
          <a:graphicData uri="http://schemas.openxmlformats.org/drawingml/2006/table">
            <a:tbl>
              <a:tblPr>
                <a:tableStyleId>{5C22544A-7EE6-4342-B048-85BDC9FD1C3A}</a:tableStyleId>
              </a:tblPr>
              <a:tblGrid>
                <a:gridCol w="2860697"/>
                <a:gridCol w="983718"/>
                <a:gridCol w="983718"/>
                <a:gridCol w="983718"/>
                <a:gridCol w="983718"/>
                <a:gridCol w="983718"/>
                <a:gridCol w="983718"/>
              </a:tblGrid>
              <a:tr h="694093">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Emerging Markets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379028">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394573">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80538">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379028">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42.49%</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80538">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8.40%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394573">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379028">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Consequences of Failing to pay FCFE</a:t>
            </a:r>
          </a:p>
        </p:txBody>
      </p:sp>
      <p:pic>
        <p:nvPicPr>
          <p:cNvPr id="3584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9759" b="19759"/>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x-none">
              <a:ea typeface="ＭＳ Ｐゴシック" charset="-128"/>
            </a:endParaRPr>
          </a:p>
        </p:txBody>
      </p:sp>
      <p:sp>
        <p:nvSpPr>
          <p:cNvPr id="480258"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4171950"/>
            <a:ext cx="11080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8CD5F73-D140-B340-8525-50E5710DBC5E}"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11</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potential dividends for your company and it</a:t>
            </a:r>
            <a:r>
              <a:rPr lang="en-US" altLang="en-US">
                <a:solidFill>
                  <a:srgbClr val="FFFFFF"/>
                </a:solidFill>
                <a:latin typeface="Calibri" charset="0"/>
              </a:rPr>
              <a:t>’</a:t>
            </a:r>
            <a:r>
              <a:rPr lang="en-US" altLang="x-none">
                <a:solidFill>
                  <a:srgbClr val="FFFFFF"/>
                </a:solidFill>
                <a:latin typeface="Calibri" charset="0"/>
              </a:rPr>
              <a:t>s current cash balance.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27070</TotalTime>
  <Pages>13</Pages>
  <Words>2030</Words>
  <Application>Microsoft Macintosh PowerPoint</Application>
  <PresentationFormat>On-screen Show (16:9)</PresentationFormat>
  <Paragraphs>394</Paragraphs>
  <Slides>13</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Calibri</vt:lpstr>
      <vt:lpstr>Mangal</vt:lpstr>
      <vt:lpstr>ＭＳ Ｐゴシック</vt:lpstr>
      <vt:lpstr>Symbol</vt:lpstr>
      <vt:lpstr>Times</vt:lpstr>
      <vt:lpstr>Verdana</vt:lpstr>
      <vt:lpstr>Wingdings</vt:lpstr>
      <vt:lpstr>Wingdings 2</vt:lpstr>
      <vt:lpstr>WebcastSimple</vt:lpstr>
      <vt:lpstr>Dividend assessment: The cash-trust nexus</vt:lpstr>
      <vt:lpstr>PowerPoint Presentation</vt:lpstr>
      <vt:lpstr>The Cash/Trust Assessment</vt:lpstr>
      <vt:lpstr>How much has the company returned to stockholders?</vt:lpstr>
      <vt:lpstr>A Measure of How Much a Company Could have Afforded to Pay out: FCFE</vt:lpstr>
      <vt:lpstr>Disney’s FCFE: 2008 – 2012</vt:lpstr>
      <vt:lpstr>Estimating FCFE when Leverage is Stable</vt:lpstr>
      <vt:lpstr>An Example: FCFE Calculation</vt:lpstr>
      <vt:lpstr>FCFE for a Bank?</vt:lpstr>
      <vt:lpstr>Dividends versus FCFE: Across the globe </vt:lpstr>
      <vt:lpstr>The Consequences of Failing to pay FCFE</vt:lpstr>
      <vt:lpstr>6  Application Test: Estimating your firm’s FCFE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2017-06-14T09:55:04Z</dcterms:modified>
</cp:coreProperties>
</file>