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399" r:id="rId1"/>
  </p:sldMasterIdLst>
  <p:notesMasterIdLst>
    <p:notesMasterId r:id="rId13"/>
  </p:notesMasterIdLst>
  <p:handoutMasterIdLst>
    <p:handoutMasterId r:id="rId14"/>
  </p:handoutMasterIdLst>
  <p:sldIdLst>
    <p:sldId id="1250" r:id="rId2"/>
    <p:sldId id="1258" r:id="rId3"/>
    <p:sldId id="1251" r:id="rId4"/>
    <p:sldId id="1252" r:id="rId5"/>
    <p:sldId id="1253" r:id="rId6"/>
    <p:sldId id="1254" r:id="rId7"/>
    <p:sldId id="1255" r:id="rId8"/>
    <p:sldId id="1256" r:id="rId9"/>
    <p:sldId id="1257" r:id="rId10"/>
    <p:sldId id="1259" r:id="rId11"/>
    <p:sldId id="1261"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Back, full circle to the objective.</a:t>
            </a:r>
          </a:p>
        </p:txBody>
      </p:sp>
      <p:sp>
        <p:nvSpPr>
          <p:cNvPr id="20482" name="Rectangle 3"/>
          <p:cNvSpPr>
            <a:spLocks noGrp="1" noRot="1" noChangeAspect="1" noChangeArrowheads="1" noTextEdit="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x-none">
              <a:latin typeface="Times" charset="0"/>
              <a:ea typeface="ＭＳ Ｐゴシック" charset="-128"/>
            </a:endParaRPr>
          </a:p>
          <a:p>
            <a:r>
              <a:rPr lang="en-US" altLang="x-none">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x-none">
              <a:latin typeface="Times" charset="0"/>
              <a:ea typeface="ＭＳ Ｐゴシック" charset="-128"/>
            </a:endParaRPr>
          </a:p>
          <a:p>
            <a:r>
              <a:rPr lang="en-US" altLang="x-none">
                <a:latin typeface="Times" charset="0"/>
                <a:ea typeface="ＭＳ Ｐゴシック" charset="-128"/>
              </a:rPr>
              <a:t>Note: There is a misconception that computing the expected cash flow across multiple scenarios is somehow risk adjusting the cash flow. It is not.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value of equity is the present value of cash flows to the equity investors discounted back at the rate of return that those equity investors need to make to break even (the cost of equity).</a:t>
            </a:r>
          </a:p>
          <a:p>
            <a:r>
              <a:rPr lang="en-US" altLang="x-none">
                <a:latin typeface="Times" charset="0"/>
                <a:ea typeface="ＭＳ Ｐゴシック"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 a general rule, we should use a free cash flow (rather than a dividend) to discount, if we can estimate the free cash flow. It is difficult to estimate cap ex and working capital for a financial service firm.</a:t>
            </a:r>
          </a:p>
          <a:p>
            <a:endParaRPr lang="en-US" altLang="x-none">
              <a:latin typeface="Times" charset="0"/>
              <a:ea typeface="ＭＳ Ｐゴシック" charset="-128"/>
            </a:endParaRPr>
          </a:p>
          <a:p>
            <a:r>
              <a:rPr lang="en-US" altLang="x-none">
                <a:latin typeface="Times" charset="0"/>
                <a:ea typeface="ＭＳ Ｐゴシック" charset="-128"/>
              </a:rPr>
              <a:t>When leverage is changing, we need to forecast debt repayments and new debt issues to estimate the free cash flow to equity. The free cash flow to the firm can be estimated much more directly.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Sets up the basic inputs:</a:t>
            </a:r>
          </a:p>
          <a:p>
            <a:r>
              <a:rPr lang="en-US" altLang="x-none">
                <a:latin typeface="Times" charset="0"/>
                <a:ea typeface="ＭＳ Ｐゴシック" charset="-128"/>
              </a:rPr>
              <a:t>1. Discount rates</a:t>
            </a:r>
          </a:p>
          <a:p>
            <a:r>
              <a:rPr lang="en-US" altLang="x-none">
                <a:latin typeface="Times" charset="0"/>
                <a:ea typeface="ＭＳ Ｐゴシック" charset="-128"/>
              </a:rPr>
              <a:t>2. Cash flows</a:t>
            </a:r>
          </a:p>
          <a:p>
            <a:r>
              <a:rPr lang="en-US" altLang="x-none">
                <a:latin typeface="Times" charset="0"/>
                <a:ea typeface="ＭＳ Ｐゴシック" charset="-128"/>
              </a:rPr>
              <a:t>3. Expected Growth</a:t>
            </a:r>
          </a:p>
          <a:p>
            <a:r>
              <a:rPr lang="en-US" altLang="x-none">
                <a:latin typeface="Times" charset="0"/>
                <a:ea typeface="ＭＳ Ｐゴシック" charset="-128"/>
              </a:rPr>
              <a:t>4. Length of the period that they can sustain a growth rate higher than the growth rate of the economy.</a:t>
            </a:r>
          </a:p>
          <a:p>
            <a:r>
              <a:rPr lang="en-US" altLang="x-none">
                <a:latin typeface="Times" charset="0"/>
                <a:ea typeface="ＭＳ Ｐゴシック" charset="-128"/>
              </a:rPr>
              <a:t>How we estimate each of these numbers depends on whether we are taking an equity perspective or a firm perspective.</a:t>
            </a:r>
          </a:p>
          <a:p>
            <a:endParaRPr lang="en-US" altLang="x-none">
              <a:latin typeface="Times" charset="0"/>
              <a:ea typeface="ＭＳ Ｐゴシック" charset="-128"/>
            </a:endParaRPr>
          </a:p>
          <a:p>
            <a:r>
              <a:rPr lang="en-US" altLang="x-none">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smtClean="0"/>
            </a:lvl1pPr>
          </a:lstStyle>
          <a:p>
            <a:pPr>
              <a:defRPr/>
            </a:pPr>
            <a:fld id="{507749FE-B63C-444B-B4EB-3CD88F324578}" type="slidenum">
              <a:rPr lang="en-US" altLang="x-none"/>
              <a:pPr>
                <a:defRPr/>
              </a:pPr>
              <a:t>‹#›</a:t>
            </a:fld>
            <a:endParaRPr lang="en-US" altLang="x-none"/>
          </a:p>
        </p:txBody>
      </p:sp>
    </p:spTree>
    <p:extLst>
      <p:ext uri="{BB962C8B-B14F-4D97-AF65-F5344CB8AC3E}">
        <p14:creationId xmlns:p14="http://schemas.microsoft.com/office/powerpoint/2010/main" val="1714557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defRPr/>
            </a:pPr>
            <a:fld id="{2D5ECE08-5E5A-0C4C-8FC5-E4CDD0E82618}" type="slidenum">
              <a:rPr lang="en-US" altLang="x-none" sz="1600" smtClean="0"/>
              <a:pPr eaLnBrk="1" hangingPunct="1">
                <a:defRPr/>
              </a:pPr>
              <a:t>‹#›</a:t>
            </a:fld>
            <a:endParaRPr lang="en-US" altLang="x-none"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17C1E320-ED81-1E47-AB04-57ED33BF668E}" type="slidenum">
              <a:rPr lang="en-US" altLang="x-none"/>
              <a:pPr>
                <a:defRPr/>
              </a:pPr>
              <a:t>‹#›</a:t>
            </a:fld>
            <a:endParaRPr lang="en-US" altLang="x-none"/>
          </a:p>
        </p:txBody>
      </p:sp>
    </p:spTree>
    <p:extLst>
      <p:ext uri="{BB962C8B-B14F-4D97-AF65-F5344CB8AC3E}">
        <p14:creationId xmlns:p14="http://schemas.microsoft.com/office/powerpoint/2010/main" val="1630595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smtClean="0">
                <a:solidFill>
                  <a:srgbClr val="FFFFFF"/>
                </a:solidFill>
              </a:defRPr>
            </a:lvl1pPr>
          </a:lstStyle>
          <a:p>
            <a:pPr>
              <a:defRPr/>
            </a:pPr>
            <a:fld id="{64E0A56F-2001-EE4B-80D0-9C4428DDC767}" type="slidenum">
              <a:rPr lang="en-US" altLang="x-none"/>
              <a:pPr>
                <a:defRPr/>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87026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EA7A63C8-B02A-0743-8C54-65EB07AA2ED6}" type="slidenum">
              <a:rPr lang="en-US" altLang="x-none"/>
              <a:pPr>
                <a:defRPr/>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20472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525F86DD-8574-C343-AF6C-CA54F4F4F86B}"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735194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85832C9D-6EF9-A049-87AB-8E3DB97BE580}" type="slidenum">
              <a:rPr lang="en-US" altLang="x-none"/>
              <a:pPr>
                <a:defRPr/>
              </a:pPr>
              <a:t>‹#›</a:t>
            </a:fld>
            <a:endParaRPr lang="en-US" altLang="x-none"/>
          </a:p>
        </p:txBody>
      </p:sp>
    </p:spTree>
    <p:extLst>
      <p:ext uri="{BB962C8B-B14F-4D97-AF65-F5344CB8AC3E}">
        <p14:creationId xmlns:p14="http://schemas.microsoft.com/office/powerpoint/2010/main" val="696591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smtClean="0"/>
            </a:lvl1pPr>
          </a:lstStyle>
          <a:p>
            <a:pPr>
              <a:defRPr/>
            </a:pPr>
            <a:fld id="{8EDD6B37-5E0F-CE4D-B6C7-6D5419704A92}" type="slidenum">
              <a:rPr lang="en-US" altLang="x-none"/>
              <a:pPr>
                <a:defRPr/>
              </a:pPr>
              <a:t>‹#›</a:t>
            </a:fld>
            <a:endParaRPr lang="en-US" altLang="x-none"/>
          </a:p>
        </p:txBody>
      </p:sp>
    </p:spTree>
    <p:extLst>
      <p:ext uri="{BB962C8B-B14F-4D97-AF65-F5344CB8AC3E}">
        <p14:creationId xmlns:p14="http://schemas.microsoft.com/office/powerpoint/2010/main" val="1684249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52A1681B-2EA0-CB4D-927B-4E30316E186D}" type="slidenum">
              <a:rPr lang="en-US" altLang="x-none"/>
              <a:pPr>
                <a:defRPr/>
              </a:pPr>
              <a:t>‹#›</a:t>
            </a:fld>
            <a:endParaRPr lang="en-US" altLang="x-none"/>
          </a:p>
        </p:txBody>
      </p:sp>
    </p:spTree>
    <p:extLst>
      <p:ext uri="{BB962C8B-B14F-4D97-AF65-F5344CB8AC3E}">
        <p14:creationId xmlns:p14="http://schemas.microsoft.com/office/powerpoint/2010/main" val="1202437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smtClean="0">
                <a:solidFill>
                  <a:srgbClr val="FFFFFF"/>
                </a:solidFill>
              </a:defRPr>
            </a:lvl1pPr>
          </a:lstStyle>
          <a:p>
            <a:pPr>
              <a:defRPr/>
            </a:pPr>
            <a:fld id="{518E1BCA-B62B-8B4E-AF8F-6554179E5C41}" type="slidenum">
              <a:rPr lang="en-US" altLang="x-none"/>
              <a:pPr>
                <a:defRPr/>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545271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181A098A-04CC-7843-942F-8F88A7793981}"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932926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smtClean="0"/>
            </a:lvl1pPr>
          </a:lstStyle>
          <a:p>
            <a:pPr>
              <a:defRPr/>
            </a:pPr>
            <a:fld id="{9ABD305B-F532-E34E-8576-97EC8F5C49D1}"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865920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FBB65605-6582-0A40-A324-74AFBFFCC544}" type="slidenum">
              <a:rPr lang="en-US" altLang="x-none"/>
              <a:pPr>
                <a:defRPr/>
              </a:pPr>
              <a:t>‹#›</a:t>
            </a:fld>
            <a:endParaRPr lang="en-US" altLang="x-none"/>
          </a:p>
        </p:txBody>
      </p:sp>
    </p:spTree>
    <p:extLst>
      <p:ext uri="{BB962C8B-B14F-4D97-AF65-F5344CB8AC3E}">
        <p14:creationId xmlns:p14="http://schemas.microsoft.com/office/powerpoint/2010/main" val="8217934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eaLnBrk="1" hangingPunct="1">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eaLnBrk="1" hangingPunct="1">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200" b="1" smtClean="0">
                <a:solidFill>
                  <a:schemeClr val="tx2"/>
                </a:solidFill>
              </a:defRPr>
            </a:lvl1pPr>
          </a:lstStyle>
          <a:p>
            <a:pPr>
              <a:defRPr/>
            </a:pPr>
            <a:fld id="{7D316B47-C19F-2641-9A51-671003EE4DAD}"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12" r:id="rId1"/>
    <p:sldLayoutId id="2147484513" r:id="rId2"/>
    <p:sldLayoutId id="2147484514" r:id="rId3"/>
    <p:sldLayoutId id="2147484515" r:id="rId4"/>
    <p:sldLayoutId id="2147484510" r:id="rId5"/>
    <p:sldLayoutId id="2147484516" r:id="rId6"/>
    <p:sldLayoutId id="2147484517" r:id="rId7"/>
    <p:sldLayoutId id="2147484518" r:id="rId8"/>
    <p:sldLayoutId id="2147484519" r:id="rId9"/>
    <p:sldLayoutId id="2147484511" r:id="rId10"/>
    <p:sldLayoutId id="2147484520" r:id="rId11"/>
    <p:sldLayoutId id="2147484521" r:id="rId12"/>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2.bin"/><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First steps</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normAutofit fontScale="62500" lnSpcReduction="20000"/>
          </a:bodyPr>
          <a:lstStyle/>
          <a:p>
            <a:pPr eaLnBrk="1" fontAlgn="auto" hangingPunct="1">
              <a:spcAft>
                <a:spcPts val="0"/>
              </a:spcAft>
              <a:buFont typeface="Wingdings"/>
              <a:buNone/>
              <a:defRPr/>
            </a:pPr>
            <a:r>
              <a:rPr lang="en-US" dirty="0" smtClean="0">
                <a:ea typeface="+mn-ea"/>
                <a:cs typeface="+mn-cs"/>
              </a:rPr>
              <a:t>Cynic: A person who knows the price of everything but the value of nothing</a:t>
            </a:r>
            <a:r>
              <a:rPr lang="en-US" smtClean="0">
                <a:ea typeface="+mn-ea"/>
                <a:cs typeface="+mn-cs"/>
              </a:rPr>
              <a:t>..</a:t>
            </a:r>
            <a:endParaRPr lang="en-US" dirty="0" smtClean="0">
              <a:ea typeface="+mn-ea"/>
              <a:cs typeface="+mn-cs"/>
            </a:endParaRPr>
          </a:p>
        </p:txBody>
      </p:sp>
      <p:sp>
        <p:nvSpPr>
          <p:cNvPr id="1638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0" hangingPunct="0">
              <a:lnSpc>
                <a:spcPct val="90000"/>
              </a:lnSpc>
              <a:spcBef>
                <a:spcPct val="0"/>
              </a:spcBef>
              <a:buClrTx/>
              <a:buSzTx/>
              <a:buFontTx/>
              <a:buNone/>
            </a:pPr>
            <a:fld id="{24AB6DE6-5900-064F-B50B-B5A3CD87E03C}" type="slidenum">
              <a:rPr lang="en-US" altLang="x-none" sz="1400">
                <a:solidFill>
                  <a:schemeClr val="tx2"/>
                </a:solidFill>
                <a:latin typeface="Times" charset="0"/>
              </a:rPr>
              <a:pPr eaLnBrk="0" hangingPunct="0">
                <a:lnSpc>
                  <a:spcPct val="90000"/>
                </a:lnSpc>
                <a:spcBef>
                  <a:spcPct val="0"/>
                </a:spcBef>
                <a:buClrTx/>
                <a:buSzTx/>
                <a:buFontTx/>
                <a:buNone/>
              </a:pPr>
              <a:t>1</a:t>
            </a:fld>
            <a:endParaRPr lang="en-US" altLang="x-none"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4E811029-0C44-5942-B385-6D7463C77239}" type="slidenum">
              <a:rPr lang="en-US" altLang="x-none" sz="1400">
                <a:solidFill>
                  <a:schemeClr val="tx2"/>
                </a:solidFill>
                <a:latin typeface="Times" charset="0"/>
              </a:rPr>
              <a:pPr>
                <a:lnSpc>
                  <a:spcPct val="90000"/>
                </a:lnSpc>
                <a:spcBef>
                  <a:spcPct val="0"/>
                </a:spcBef>
                <a:buClrTx/>
                <a:buSzTx/>
                <a:buFontTx/>
                <a:buNone/>
              </a:pPr>
              <a:t>2</a:t>
            </a:fld>
            <a:endParaRPr lang="en-US" altLang="x-none" sz="1400">
              <a:solidFill>
                <a:schemeClr val="tx2"/>
              </a:solidFill>
              <a:latin typeface="Times" charset="0"/>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6631" r="-16631"/>
          <a:stretch>
            <a:fillRect/>
          </a:stretch>
        </p:blipFill>
        <p:spPr>
          <a:xfrm>
            <a:off x="612775" y="1200150"/>
            <a:ext cx="8153400" cy="3371850"/>
          </a:xfrm>
        </p:spPr>
      </p:pic>
      <p:sp>
        <p:nvSpPr>
          <p:cNvPr id="19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9FD951E-D750-5A46-8351-93EE9E5C033D}" type="slidenum">
              <a:rPr lang="en-US" altLang="x-none" sz="700">
                <a:solidFill>
                  <a:srgbClr val="FFFFFF"/>
                </a:solidFill>
                <a:latin typeface="Times" charset="0"/>
              </a:rPr>
              <a:pPr>
                <a:lnSpc>
                  <a:spcPct val="80000"/>
                </a:lnSpc>
                <a:spcBef>
                  <a:spcPct val="0"/>
                </a:spcBef>
                <a:buClrTx/>
                <a:buSzTx/>
                <a:buFontTx/>
                <a:buNone/>
              </a:pPr>
              <a:t>3</a:t>
            </a:fld>
            <a:endParaRPr lang="en-US" altLang="x-none" sz="700">
              <a:solidFill>
                <a:srgbClr val="FFFFFF"/>
              </a:solidFill>
              <a:latin typeface="Times"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Three approaches to valuation</a:t>
            </a:r>
          </a:p>
        </p:txBody>
      </p:sp>
      <p:sp>
        <p:nvSpPr>
          <p:cNvPr id="21506" name="Content Placeholder 2"/>
          <p:cNvSpPr>
            <a:spLocks noGrp="1"/>
          </p:cNvSpPr>
          <p:nvPr>
            <p:ph sz="quarter" idx="1"/>
          </p:nvPr>
        </p:nvSpPr>
        <p:spPr>
          <a:xfrm>
            <a:off x="612775" y="1200150"/>
            <a:ext cx="8153400" cy="3371850"/>
          </a:xfrm>
        </p:spPr>
        <p:txBody>
          <a:bodyPr/>
          <a:lstStyle/>
          <a:p>
            <a:pPr eaLnBrk="1" hangingPunct="1">
              <a:lnSpc>
                <a:spcPct val="80000"/>
              </a:lnSpc>
            </a:pPr>
            <a:r>
              <a:rPr lang="en-US" altLang="x-none" sz="2200" u="sng">
                <a:ea typeface="ＭＳ Ｐゴシック" charset="-128"/>
              </a:rPr>
              <a:t>Intrinsic valuation</a:t>
            </a:r>
            <a:r>
              <a:rPr lang="en-US" altLang="x-none" sz="2200">
                <a:ea typeface="ＭＳ Ｐゴシック" charset="-128"/>
              </a:rPr>
              <a:t>: The value of an asset is a function of its fundamentals – cash flows, growth and risk. In general, discounted cash flow models are used to estimate intrinsic value.</a:t>
            </a:r>
          </a:p>
          <a:p>
            <a:pPr eaLnBrk="1" hangingPunct="1">
              <a:lnSpc>
                <a:spcPct val="80000"/>
              </a:lnSpc>
            </a:pPr>
            <a:r>
              <a:rPr lang="en-US" altLang="x-none" sz="2200" u="sng">
                <a:ea typeface="ＭＳ Ｐゴシック" charset="-128"/>
              </a:rPr>
              <a:t>Relative valuation</a:t>
            </a:r>
            <a:r>
              <a:rPr lang="en-US" altLang="x-none" sz="2200">
                <a:ea typeface="ＭＳ Ｐゴシック" charset="-128"/>
              </a:rPr>
              <a:t>: The value of an asset is estimated based upon what investors are paying for similar assets. In general, this takes the form of value or price multiples and comparing firms within the same business.</a:t>
            </a:r>
          </a:p>
          <a:p>
            <a:pPr eaLnBrk="1" hangingPunct="1">
              <a:lnSpc>
                <a:spcPct val="80000"/>
              </a:lnSpc>
            </a:pPr>
            <a:r>
              <a:rPr lang="en-US" altLang="x-none" sz="2200" u="sng">
                <a:ea typeface="ＭＳ Ｐゴシック" charset="-128"/>
              </a:rPr>
              <a:t>Contingent claim valuation</a:t>
            </a:r>
            <a:r>
              <a:rPr lang="en-US" altLang="x-none" sz="2200">
                <a:ea typeface="ＭＳ Ｐゴシック" charset="-128"/>
              </a:rPr>
              <a:t>: When the cash flows on an asset are contingent on an external event, the value can be estimated using option pricing models.</a:t>
            </a:r>
          </a:p>
        </p:txBody>
      </p:sp>
      <p:sp>
        <p:nvSpPr>
          <p:cNvPr id="21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89015C-BF89-B147-B9E5-970971E763A0}" type="slidenum">
              <a:rPr lang="en-US" altLang="x-none" sz="700">
                <a:solidFill>
                  <a:srgbClr val="FFFFFF"/>
                </a:solidFill>
                <a:latin typeface="Times" charset="0"/>
              </a:rPr>
              <a:pPr>
                <a:lnSpc>
                  <a:spcPct val="80000"/>
                </a:lnSpc>
                <a:spcBef>
                  <a:spcPct val="0"/>
                </a:spcBef>
                <a:buClrTx/>
                <a:buSzTx/>
                <a:buFontTx/>
                <a:buNone/>
              </a:pPr>
              <a:t>4</a:t>
            </a:fld>
            <a:endParaRPr lang="en-US" altLang="x-none" sz="700">
              <a:solidFill>
                <a:srgbClr val="FFFFFF"/>
              </a:solidFill>
              <a:latin typeface="Times"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One tool for estimating intrinsic value: Discounted Cash Flow Valuation</a:t>
            </a:r>
            <a:endParaRPr lang="en-US" dirty="0">
              <a:ea typeface="+mj-ea"/>
              <a:cs typeface="+mj-cs"/>
            </a:endParaRPr>
          </a:p>
        </p:txBody>
      </p:sp>
      <p:pic>
        <p:nvPicPr>
          <p:cNvPr id="23554"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5473" b="-5473"/>
          <a:stretch>
            <a:fillRect/>
          </a:stretch>
        </p:blipFill>
        <p:spPr>
          <a:xfrm>
            <a:off x="612775" y="1200150"/>
            <a:ext cx="8153400" cy="3371850"/>
          </a:xfrm>
        </p:spPr>
      </p:pic>
      <p:sp>
        <p:nvSpPr>
          <p:cNvPr id="23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8871F55-37E5-E942-AC2D-C7433EFEBA3D}" type="slidenum">
              <a:rPr lang="en-US" altLang="x-none" sz="700">
                <a:solidFill>
                  <a:srgbClr val="FFFFFF"/>
                </a:solidFill>
                <a:latin typeface="Times" charset="0"/>
              </a:rPr>
              <a:pPr>
                <a:lnSpc>
                  <a:spcPct val="80000"/>
                </a:lnSpc>
                <a:spcBef>
                  <a:spcPct val="0"/>
                </a:spcBef>
                <a:buClrTx/>
                <a:buSzTx/>
                <a:buFontTx/>
                <a:buNone/>
              </a:pPr>
              <a:t>5</a:t>
            </a:fld>
            <a:endParaRPr lang="en-US" altLang="x-none" sz="700">
              <a:solidFill>
                <a:srgbClr val="FFFFFF"/>
              </a:solidFill>
              <a:latin typeface="Times"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Equity Valuation</a:t>
            </a: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1800">
                <a:ea typeface="ＭＳ Ｐゴシック"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x-none" sz="1800">
              <a:ea typeface="ＭＳ Ｐゴシック" charset="-128"/>
            </a:endParaRPr>
          </a:p>
          <a:p>
            <a:pPr eaLnBrk="1" hangingPunct="1">
              <a:lnSpc>
                <a:spcPct val="80000"/>
              </a:lnSpc>
            </a:pPr>
            <a:endParaRPr lang="en-US" altLang="x-none" sz="1800">
              <a:ea typeface="ＭＳ Ｐゴシック" charset="-128"/>
            </a:endParaRPr>
          </a:p>
          <a:p>
            <a:pPr eaLnBrk="1" hangingPunct="1">
              <a:lnSpc>
                <a:spcPct val="80000"/>
              </a:lnSpc>
            </a:pPr>
            <a:endParaRPr lang="en-US" altLang="x-none" sz="1800">
              <a:ea typeface="ＭＳ Ｐゴシック" charset="-128"/>
            </a:endParaRPr>
          </a:p>
          <a:p>
            <a:pPr marL="365125" lvl="1" indent="0" eaLnBrk="1" hangingPunct="1">
              <a:lnSpc>
                <a:spcPct val="80000"/>
              </a:lnSpc>
              <a:buFont typeface="Wingdings 2" charset="2"/>
              <a:buNone/>
            </a:pPr>
            <a:r>
              <a:rPr lang="en-US" altLang="x-none" sz="1500">
                <a:ea typeface="ＭＳ Ｐゴシック" charset="-128"/>
              </a:rPr>
              <a:t>where,</a:t>
            </a:r>
          </a:p>
          <a:p>
            <a:pPr marL="365125" lvl="1" indent="0" eaLnBrk="1" hangingPunct="1">
              <a:lnSpc>
                <a:spcPct val="80000"/>
              </a:lnSpc>
              <a:buFont typeface="Wingdings 2" charset="2"/>
              <a:buNone/>
            </a:pPr>
            <a:r>
              <a:rPr lang="en-US" altLang="x-none" sz="1500">
                <a:ea typeface="ＭＳ Ｐゴシック" charset="-128"/>
              </a:rPr>
              <a:t>	CF to Equity </a:t>
            </a:r>
            <a:r>
              <a:rPr lang="en-US" altLang="x-none" sz="1500" baseline="-25000">
                <a:ea typeface="ＭＳ Ｐゴシック" charset="-128"/>
              </a:rPr>
              <a:t>t</a:t>
            </a:r>
            <a:r>
              <a:rPr lang="en-US" altLang="x-none" sz="1500">
                <a:ea typeface="ＭＳ Ｐゴシック" charset="-128"/>
              </a:rPr>
              <a:t> = Expected Cashflow to Equity in period t</a:t>
            </a:r>
          </a:p>
          <a:p>
            <a:pPr marL="365125" lvl="1" indent="0" eaLnBrk="1" hangingPunct="1">
              <a:lnSpc>
                <a:spcPct val="80000"/>
              </a:lnSpc>
              <a:buFont typeface="Wingdings 2" charset="2"/>
              <a:buNone/>
            </a:pPr>
            <a:r>
              <a:rPr lang="en-US" altLang="x-none" sz="1500">
                <a:ea typeface="ＭＳ Ｐゴシック" charset="-128"/>
              </a:rPr>
              <a:t>	ke = Cost of Equity</a:t>
            </a:r>
          </a:p>
          <a:p>
            <a:pPr eaLnBrk="1" hangingPunct="1">
              <a:lnSpc>
                <a:spcPct val="80000"/>
              </a:lnSpc>
            </a:pPr>
            <a:r>
              <a:rPr lang="en-US" altLang="x-none" sz="1800">
                <a:ea typeface="ＭＳ Ｐゴシック" charset="-128"/>
              </a:rPr>
              <a:t>The dividend discount model is a specialized case of equity valuation,  and the value of a stock is the present value of expected future dividends.</a:t>
            </a:r>
          </a:p>
          <a:p>
            <a:pPr eaLnBrk="1" hangingPunct="1">
              <a:lnSpc>
                <a:spcPct val="80000"/>
              </a:lnSpc>
            </a:pPr>
            <a:endParaRPr lang="en-US" altLang="x-none" sz="1800">
              <a:ea typeface="ＭＳ Ｐゴシック" charset="-128"/>
            </a:endParaRPr>
          </a:p>
        </p:txBody>
      </p:sp>
      <p:sp>
        <p:nvSpPr>
          <p:cNvPr id="25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7DB5BD-606D-0342-A9E0-729D13CF973F}" type="slidenum">
              <a:rPr lang="en-US" altLang="x-none" sz="700">
                <a:solidFill>
                  <a:srgbClr val="FFFFFF"/>
                </a:solidFill>
                <a:latin typeface="Times" charset="0"/>
              </a:rPr>
              <a:pPr>
                <a:lnSpc>
                  <a:spcPct val="80000"/>
                </a:lnSpc>
                <a:spcBef>
                  <a:spcPct val="0"/>
                </a:spcBef>
                <a:buClrTx/>
                <a:buSzTx/>
                <a:buFontTx/>
                <a:buNone/>
              </a:pPr>
              <a:t>6</a:t>
            </a:fld>
            <a:endParaRPr lang="en-US" altLang="x-none" sz="700">
              <a:solidFill>
                <a:srgbClr val="FFFFFF"/>
              </a:solidFill>
              <a:latin typeface="Times" charset="0"/>
            </a:endParaRPr>
          </a:p>
        </p:txBody>
      </p:sp>
      <p:graphicFrame>
        <p:nvGraphicFramePr>
          <p:cNvPr id="25604" name="Object 2"/>
          <p:cNvGraphicFramePr>
            <a:graphicFrameLocks/>
          </p:cNvGraphicFramePr>
          <p:nvPr/>
        </p:nvGraphicFramePr>
        <p:xfrm>
          <a:off x="2693988" y="2416175"/>
          <a:ext cx="3567112" cy="531813"/>
        </p:xfrm>
        <a:graphic>
          <a:graphicData uri="http://schemas.openxmlformats.org/presentationml/2006/ole">
            <mc:AlternateContent xmlns:mc="http://schemas.openxmlformats.org/markup-compatibility/2006">
              <mc:Choice xmlns:v="urn:schemas-microsoft-com:vml" Requires="v">
                <p:oleObj spid="_x0000_s25607" name="Equation" r:id="rId4" imgW="3581400" imgH="723900" progId="Equation.3">
                  <p:embed/>
                </p:oleObj>
              </mc:Choice>
              <mc:Fallback>
                <p:oleObj name="Equation" r:id="rId4" imgW="35814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2416175"/>
                        <a:ext cx="3567112" cy="531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Firm Valuation</a:t>
            </a:r>
          </a:p>
        </p:txBody>
      </p:sp>
      <p:sp>
        <p:nvSpPr>
          <p:cNvPr id="27650"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2000">
                <a:ea typeface="ＭＳ Ｐゴシック"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80000"/>
              </a:lnSpc>
            </a:pPr>
            <a:endParaRPr lang="en-US" altLang="x-none" sz="2000">
              <a:ea typeface="ＭＳ Ｐゴシック" charset="-128"/>
            </a:endParaRPr>
          </a:p>
          <a:p>
            <a:pPr eaLnBrk="1" hangingPunct="1">
              <a:lnSpc>
                <a:spcPct val="80000"/>
              </a:lnSpc>
            </a:pPr>
            <a:endParaRPr lang="en-US" altLang="x-none" sz="2000">
              <a:ea typeface="ＭＳ Ｐゴシック" charset="-128"/>
            </a:endParaRPr>
          </a:p>
          <a:p>
            <a:pPr eaLnBrk="1" hangingPunct="1">
              <a:lnSpc>
                <a:spcPct val="80000"/>
              </a:lnSpc>
            </a:pPr>
            <a:endParaRPr lang="en-US" altLang="x-none" sz="2000">
              <a:ea typeface="ＭＳ Ｐゴシック" charset="-128"/>
            </a:endParaRPr>
          </a:p>
          <a:p>
            <a:pPr marL="365125" lvl="1" indent="0" eaLnBrk="1" hangingPunct="1">
              <a:lnSpc>
                <a:spcPct val="80000"/>
              </a:lnSpc>
              <a:buFont typeface="Wingdings 2" charset="2"/>
              <a:buNone/>
            </a:pPr>
            <a:r>
              <a:rPr lang="en-US" altLang="x-none" sz="1700">
                <a:ea typeface="ＭＳ Ｐゴシック" charset="-128"/>
              </a:rPr>
              <a:t>where,</a:t>
            </a:r>
          </a:p>
          <a:p>
            <a:pPr marL="365125" lvl="1" indent="0" eaLnBrk="1" hangingPunct="1">
              <a:lnSpc>
                <a:spcPct val="80000"/>
              </a:lnSpc>
              <a:buFont typeface="Wingdings 2" charset="2"/>
              <a:buNone/>
            </a:pPr>
            <a:r>
              <a:rPr lang="en-US" altLang="x-none" sz="1700">
                <a:ea typeface="ＭＳ Ｐゴシック" charset="-128"/>
              </a:rPr>
              <a:t>	CF to Firm</a:t>
            </a:r>
            <a:r>
              <a:rPr lang="en-US" altLang="x-none" sz="1700" baseline="-25000">
                <a:ea typeface="ＭＳ Ｐゴシック" charset="-128"/>
              </a:rPr>
              <a:t> t </a:t>
            </a:r>
            <a:r>
              <a:rPr lang="en-US" altLang="x-none" sz="1700">
                <a:ea typeface="ＭＳ Ｐゴシック" charset="-128"/>
              </a:rPr>
              <a:t>= Expected Cashflow to Firm in period t</a:t>
            </a:r>
          </a:p>
          <a:p>
            <a:pPr marL="365125" lvl="1" indent="0" eaLnBrk="1" hangingPunct="1">
              <a:lnSpc>
                <a:spcPct val="80000"/>
              </a:lnSpc>
              <a:buFont typeface="Wingdings 2" charset="2"/>
              <a:buNone/>
            </a:pPr>
            <a:r>
              <a:rPr lang="en-US" altLang="x-none" sz="1700">
                <a:ea typeface="ＭＳ Ｐゴシック" charset="-128"/>
              </a:rPr>
              <a:t>	WACC = Weighted Average Cost of Capital</a:t>
            </a:r>
          </a:p>
        </p:txBody>
      </p:sp>
      <p:sp>
        <p:nvSpPr>
          <p:cNvPr id="27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A56DF93-BA44-B248-8E67-EF06E60B4153}" type="slidenum">
              <a:rPr lang="en-US" altLang="x-none" sz="700">
                <a:solidFill>
                  <a:srgbClr val="FFFFFF"/>
                </a:solidFill>
                <a:latin typeface="Times" charset="0"/>
              </a:rPr>
              <a:pPr>
                <a:lnSpc>
                  <a:spcPct val="80000"/>
                </a:lnSpc>
                <a:spcBef>
                  <a:spcPct val="0"/>
                </a:spcBef>
                <a:buClrTx/>
                <a:buSzTx/>
                <a:buFontTx/>
                <a:buNone/>
              </a:pPr>
              <a:t>7</a:t>
            </a:fld>
            <a:endParaRPr lang="en-US" altLang="x-none" sz="700">
              <a:solidFill>
                <a:srgbClr val="FFFFFF"/>
              </a:solidFill>
              <a:latin typeface="Times" charset="0"/>
            </a:endParaRPr>
          </a:p>
        </p:txBody>
      </p:sp>
      <p:graphicFrame>
        <p:nvGraphicFramePr>
          <p:cNvPr id="27652" name="Object 2"/>
          <p:cNvGraphicFramePr>
            <a:graphicFrameLocks/>
          </p:cNvGraphicFramePr>
          <p:nvPr/>
        </p:nvGraphicFramePr>
        <p:xfrm>
          <a:off x="2895600" y="3028950"/>
          <a:ext cx="3263900" cy="531813"/>
        </p:xfrm>
        <a:graphic>
          <a:graphicData uri="http://schemas.openxmlformats.org/presentationml/2006/ole">
            <mc:AlternateContent xmlns:mc="http://schemas.openxmlformats.org/markup-compatibility/2006">
              <mc:Choice xmlns:v="urn:schemas-microsoft-com:vml" Requires="v">
                <p:oleObj spid="_x0000_s27655" name="Equation" r:id="rId4" imgW="3276600" imgH="723900" progId="Equation.3">
                  <p:embed/>
                </p:oleObj>
              </mc:Choice>
              <mc:Fallback>
                <p:oleObj name="Equation" r:id="rId4" imgW="32766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3028950"/>
                        <a:ext cx="3263900" cy="531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Choosing a Cash Flow to Discount</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2200">
                <a:ea typeface="ＭＳ Ｐゴシック" charset="-128"/>
              </a:rPr>
              <a:t>When you cannot estimate the free cash flows to equity or the firm, the only cash flow that you can discount is dividends. For financial service firms, it is difficult to estimate free cash flows. For Deutsche Bank, we will be discounting dividends.</a:t>
            </a:r>
          </a:p>
          <a:p>
            <a:pPr eaLnBrk="1" hangingPunct="1">
              <a:lnSpc>
                <a:spcPct val="80000"/>
              </a:lnSpc>
            </a:pPr>
            <a:r>
              <a:rPr lang="en-US" altLang="x-none" sz="2200">
                <a:ea typeface="ＭＳ Ｐゴシック" charset="-128"/>
              </a:rPr>
              <a:t>If a firm</a:t>
            </a:r>
            <a:r>
              <a:rPr lang="ja-JP" altLang="en-US" sz="2200">
                <a:ea typeface="ＭＳ Ｐゴシック" charset="-128"/>
              </a:rPr>
              <a:t>’</a:t>
            </a:r>
            <a:r>
              <a:rPr lang="en-US" altLang="ja-JP" sz="2200">
                <a:ea typeface="ＭＳ Ｐゴシック" charset="-128"/>
              </a:rPr>
              <a:t>s debt ratio is not expected to change over time, the free cash flows to equity can be discounted to yield the value of equity. For Tata Motors, we will discount free cash flows to equity.</a:t>
            </a:r>
          </a:p>
          <a:p>
            <a:pPr eaLnBrk="1" hangingPunct="1">
              <a:lnSpc>
                <a:spcPct val="80000"/>
              </a:lnSpc>
            </a:pPr>
            <a:r>
              <a:rPr lang="en-US" altLang="x-none" sz="2200">
                <a:ea typeface="ＭＳ Ｐゴシック" charset="-128"/>
              </a:rPr>
              <a:t>If a firm</a:t>
            </a:r>
            <a:r>
              <a:rPr lang="ja-JP" altLang="en-US" sz="2200">
                <a:ea typeface="ＭＳ Ｐゴシック" charset="-128"/>
              </a:rPr>
              <a:t>’</a:t>
            </a:r>
            <a:r>
              <a:rPr lang="en-US" altLang="ja-JP" sz="2200">
                <a:ea typeface="ＭＳ Ｐゴシック" charset="-128"/>
              </a:rPr>
              <a:t>s debt ratio might change over time, free cash flows to equity become cumbersome to estimate. Here, we would discount free cash flows to the firm. For Vale and Disney, we will discount the free cash flow to the firm.</a:t>
            </a:r>
            <a:endParaRPr lang="en-US" altLang="x-none" sz="2200">
              <a:ea typeface="ＭＳ Ｐゴシック" charset="-128"/>
            </a:endParaRPr>
          </a:p>
        </p:txBody>
      </p:sp>
      <p:sp>
        <p:nvSpPr>
          <p:cNvPr id="29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0D1AC92-A367-5248-9803-6B73A524E62E}" type="slidenum">
              <a:rPr lang="en-US" altLang="x-none" sz="700">
                <a:solidFill>
                  <a:srgbClr val="FFFFFF"/>
                </a:solidFill>
                <a:latin typeface="Times" charset="0"/>
              </a:rPr>
              <a:pPr>
                <a:lnSpc>
                  <a:spcPct val="80000"/>
                </a:lnSpc>
                <a:spcBef>
                  <a:spcPct val="0"/>
                </a:spcBef>
                <a:buClrTx/>
                <a:buSzTx/>
                <a:buFontTx/>
                <a:buNone/>
              </a:pPr>
              <a:t>8</a:t>
            </a:fld>
            <a:endParaRPr lang="en-US" altLang="x-none" sz="700">
              <a:solidFill>
                <a:srgbClr val="FFFFFF"/>
              </a:solidFill>
              <a:latin typeface="Times"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Ingredients that determine value.</a:t>
            </a:r>
          </a:p>
        </p:txBody>
      </p:sp>
      <p:pic>
        <p:nvPicPr>
          <p:cNvPr id="3174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 r="-774"/>
          <a:stretch>
            <a:fillRect/>
          </a:stretch>
        </p:blipFill>
        <p:spPr>
          <a:xfrm>
            <a:off x="612775" y="1200150"/>
            <a:ext cx="8153400" cy="3371850"/>
          </a:xfrm>
        </p:spPr>
      </p:pic>
      <p:sp>
        <p:nvSpPr>
          <p:cNvPr id="31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087CF41-2889-2142-97A2-678F2C534EA4}" type="slidenum">
              <a:rPr lang="en-US" altLang="x-none" sz="700">
                <a:solidFill>
                  <a:srgbClr val="FFFFFF"/>
                </a:solidFill>
                <a:latin typeface="Times" charset="0"/>
              </a:rPr>
              <a:pPr>
                <a:lnSpc>
                  <a:spcPct val="80000"/>
                </a:lnSpc>
                <a:spcBef>
                  <a:spcPct val="0"/>
                </a:spcBef>
                <a:buClrTx/>
                <a:buSzTx/>
                <a:buFontTx/>
                <a:buNone/>
              </a:pPr>
              <a:t>9</a:t>
            </a:fld>
            <a:endParaRPr lang="en-US" altLang="x-none" sz="700">
              <a:solidFill>
                <a:srgbClr val="FFFFFF"/>
              </a:solidFill>
              <a:latin typeface="Times"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Narratives and Numbers</a:t>
            </a:r>
          </a:p>
        </p:txBody>
      </p:sp>
      <p:pic>
        <p:nvPicPr>
          <p:cNvPr id="3379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3181" b="-3181"/>
          <a:stretch>
            <a:fillRect/>
          </a:stretch>
        </p:blipFill>
        <p:spPr>
          <a:xfrm>
            <a:off x="612775" y="1200150"/>
            <a:ext cx="8153400" cy="3371850"/>
          </a:xfrm>
        </p:spPr>
      </p:pic>
      <p:sp>
        <p:nvSpPr>
          <p:cNvPr id="3379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A3074DF-BA63-1D4C-9528-59AFE7404C2B}" type="slidenum">
              <a:rPr lang="en-US" altLang="x-none" sz="700">
                <a:solidFill>
                  <a:srgbClr val="FFFFFF"/>
                </a:solidFill>
                <a:latin typeface="Times" charset="0"/>
              </a:rPr>
              <a:pPr>
                <a:lnSpc>
                  <a:spcPct val="80000"/>
                </a:lnSpc>
                <a:spcBef>
                  <a:spcPct val="0"/>
                </a:spcBef>
                <a:buClrTx/>
                <a:buSzTx/>
                <a:buFontTx/>
                <a:buNone/>
              </a:pPr>
              <a:t>10</a:t>
            </a:fld>
            <a:endParaRPr lang="en-US" altLang="x-none" sz="700">
              <a:solidFill>
                <a:srgbClr val="FFFFFF"/>
              </a:solidFill>
              <a:latin typeface="Times"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F92E375B-E8A5-174A-81CF-3927221F3D08}" type="slidenum">
              <a:rPr lang="en-US" altLang="x-none" sz="1400">
                <a:solidFill>
                  <a:schemeClr val="tx2"/>
                </a:solidFill>
                <a:latin typeface="Times" charset="0"/>
              </a:rPr>
              <a:pPr>
                <a:lnSpc>
                  <a:spcPct val="90000"/>
                </a:lnSpc>
                <a:spcBef>
                  <a:spcPct val="0"/>
                </a:spcBef>
                <a:buClrTx/>
                <a:buSzTx/>
                <a:buFontTx/>
                <a:buNone/>
              </a:pPr>
              <a:t>11</a:t>
            </a:fld>
            <a:endParaRPr lang="en-US" altLang="x-none" sz="1400">
              <a:solidFill>
                <a:schemeClr val="tx2"/>
              </a:solidFill>
              <a:latin typeface="Times" charset="0"/>
            </a:endParaRPr>
          </a:p>
        </p:txBody>
      </p:sp>
      <p:pic>
        <p:nvPicPr>
          <p:cNvPr id="3481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eaLnBrk="1" hangingPunct="1">
              <a:defRPr/>
            </a:pPr>
            <a:r>
              <a:rPr lang="en-US" b="1" dirty="0">
                <a:solidFill>
                  <a:schemeClr val="lt1"/>
                </a:solidFill>
                <a:latin typeface="+mn-lt"/>
                <a:ea typeface="+mn-ea"/>
              </a:rPr>
              <a:t>Read</a:t>
            </a:r>
          </a:p>
          <a:p>
            <a:pPr algn="ctr" eaLnBrk="1" hangingPunct="1">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eaLnBrk="1" hangingPunct="1">
              <a:defRPr/>
            </a:pPr>
            <a:r>
              <a:rPr lang="en-US" b="1" dirty="0">
                <a:solidFill>
                  <a:schemeClr val="lt1"/>
                </a:solidFill>
                <a:latin typeface="+mn-lt"/>
                <a:ea typeface="+mn-ea"/>
              </a:rPr>
              <a:t>Task</a:t>
            </a:r>
          </a:p>
          <a:p>
            <a:pPr algn="ctr" eaLnBrk="1" hangingPunct="1">
              <a:defRPr/>
            </a:pPr>
            <a:r>
              <a:rPr lang="en-US" dirty="0">
                <a:solidFill>
                  <a:schemeClr val="lt1"/>
                </a:solidFill>
                <a:latin typeface="+mn-lt"/>
                <a:ea typeface="+mn-ea"/>
              </a:rPr>
              <a:t>Make a judgment on whether you want to value just the equity or the operating assets of your company.</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20710</TotalTime>
  <Pages>13</Pages>
  <Words>992</Words>
  <Application>Microsoft Macintosh PowerPoint</Application>
  <PresentationFormat>On-screen Show (16:9)</PresentationFormat>
  <Paragraphs>68</Paragraphs>
  <Slides>11</Slides>
  <Notes>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8" baseType="lpstr">
      <vt:lpstr>Calibri</vt:lpstr>
      <vt:lpstr>ＭＳ Ｐゴシック</vt:lpstr>
      <vt:lpstr>Times</vt:lpstr>
      <vt:lpstr>Wingdings</vt:lpstr>
      <vt:lpstr>Wingdings 2</vt:lpstr>
      <vt:lpstr>WebcastSimple</vt:lpstr>
      <vt:lpstr>Equation</vt:lpstr>
      <vt:lpstr>Valuation: First steps</vt:lpstr>
      <vt:lpstr>PowerPoint Presentation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The Ingredients that determine value.</vt:lpstr>
      <vt:lpstr>Narratives and Numbers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2014-01-22T17:02:43Z</cp:lastPrinted>
  <dcterms:created xsi:type="dcterms:W3CDTF">2010-03-22T12:36:23Z</dcterms:created>
  <dcterms:modified xsi:type="dcterms:W3CDTF">2017-06-14T09:57:27Z</dcterms:modified>
</cp:coreProperties>
</file>