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204" r:id="rId1"/>
  </p:sldMasterIdLst>
  <p:notesMasterIdLst>
    <p:notesMasterId r:id="rId17"/>
  </p:notesMasterIdLst>
  <p:handoutMasterIdLst>
    <p:handoutMasterId r:id="rId18"/>
  </p:handoutMasterIdLst>
  <p:sldIdLst>
    <p:sldId id="256" r:id="rId2"/>
    <p:sldId id="917" r:id="rId3"/>
    <p:sldId id="916" r:id="rId4"/>
    <p:sldId id="287" r:id="rId5"/>
    <p:sldId id="919" r:id="rId6"/>
    <p:sldId id="918" r:id="rId7"/>
    <p:sldId id="298" r:id="rId8"/>
    <p:sldId id="302" r:id="rId9"/>
    <p:sldId id="307" r:id="rId10"/>
    <p:sldId id="308" r:id="rId11"/>
    <p:sldId id="309" r:id="rId12"/>
    <p:sldId id="310" r:id="rId13"/>
    <p:sldId id="915" r:id="rId14"/>
    <p:sldId id="311" r:id="rId15"/>
    <p:sldId id="920" r:id="rId16"/>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Our focus will be on the objective: Maximize firm value. </a:t>
            </a:r>
          </a:p>
          <a:p>
            <a:r>
              <a:rPr lang="en-US" altLang="x-none">
                <a:latin typeface="Times" charset="0"/>
                <a:ea typeface="ＭＳ Ｐゴシック" charset="-128"/>
              </a:rPr>
              <a:t>Since so much of corporate finance is built on this objective, it is important that we be clear about what it means and why we choose it. In addition, it is also worth exploring what the alternatives are and why this objective is preferable to the alternatives. </a:t>
            </a:r>
          </a:p>
        </p:txBody>
      </p:sp>
      <p:sp>
        <p:nvSpPr>
          <p:cNvPr id="20482" name="Rectangle 3"/>
          <p:cNvSpPr>
            <a:spLocks noGrp="1" noRot="1" noChangeAspect="1" noChangeArrowheads="1" noTextEdit="1"/>
          </p:cNvSpPr>
          <p:nvPr>
            <p:ph type="sldImg"/>
          </p:nvPr>
        </p:nvSpPr>
        <p:spPr>
          <a:xfrm>
            <a:off x="385763" y="685800"/>
            <a:ext cx="6070600" cy="3416300"/>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x-none">
                <a:latin typeface="Times" charset="0"/>
                <a:ea typeface="ＭＳ Ｐゴシック" charset="-128"/>
              </a:rPr>
              <a:t>This is the answer to the question posed in the previous overhead.</a:t>
            </a:r>
          </a:p>
          <a:p>
            <a:pPr marL="228600" indent="-228600">
              <a:buFontTx/>
              <a:buAutoNum type="arabicPeriod"/>
            </a:pPr>
            <a:r>
              <a:rPr lang="en-US" altLang="x-none">
                <a:latin typeface="Times" charset="0"/>
                <a:ea typeface="ＭＳ Ｐゴシック" charset="-128"/>
              </a:rPr>
              <a:t>Maximizing the value of the business is the most general objective function. </a:t>
            </a:r>
          </a:p>
          <a:p>
            <a:pPr marL="228600" indent="-228600">
              <a:buFontTx/>
              <a:buAutoNum type="arabicPeriod"/>
            </a:pPr>
            <a:r>
              <a:rPr lang="en-US" altLang="x-none">
                <a:latin typeface="Times" charset="0"/>
                <a:ea typeface="ＭＳ Ｐゴシック" charset="-128"/>
              </a:rPr>
              <a:t>Managers answer to stockholders. Consequently, the objective gets narrowed down to </a:t>
            </a:r>
            <a:r>
              <a:rPr lang="ja-JP" altLang="en-US">
                <a:latin typeface="Times" charset="0"/>
                <a:ea typeface="ＭＳ Ｐゴシック" charset="-128"/>
              </a:rPr>
              <a:t>“</a:t>
            </a:r>
            <a:r>
              <a:rPr lang="en-US" altLang="ja-JP">
                <a:latin typeface="Times" charset="0"/>
                <a:ea typeface="ＭＳ Ｐゴシック" charset="-128"/>
              </a:rPr>
              <a:t>maximizing equity value</a:t>
            </a:r>
            <a:r>
              <a:rPr lang="ja-JP" altLang="en-US">
                <a:latin typeface="Times" charset="0"/>
                <a:ea typeface="ＭＳ Ｐゴシック" charset="-128"/>
              </a:rPr>
              <a:t>”</a:t>
            </a:r>
            <a:r>
              <a:rPr lang="en-US" altLang="ja-JP">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x-none">
                <a:latin typeface="Times" charset="0"/>
                <a:ea typeface="ＭＳ Ｐゴシック" charset="-128"/>
              </a:rPr>
              <a:t>It is tough to assess equity value objectively. It would be nice to have a </a:t>
            </a:r>
            <a:r>
              <a:rPr lang="ja-JP" altLang="en-US">
                <a:latin typeface="Times" charset="0"/>
                <a:ea typeface="ＭＳ Ｐゴシック" charset="-128"/>
              </a:rPr>
              <a:t>“</a:t>
            </a:r>
            <a:r>
              <a:rPr lang="en-US" altLang="ja-JP">
                <a:latin typeface="Times" charset="0"/>
                <a:ea typeface="ＭＳ Ｐゴシック" charset="-128"/>
              </a:rPr>
              <a:t>third party</a:t>
            </a:r>
            <a:r>
              <a:rPr lang="ja-JP" altLang="en-US">
                <a:latin typeface="Times" charset="0"/>
                <a:ea typeface="ＭＳ Ｐゴシック" charset="-128"/>
              </a:rPr>
              <a:t>”</a:t>
            </a:r>
            <a:r>
              <a:rPr lang="en-US" altLang="ja-JP">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x-none">
              <a:latin typeface="Times" charset="0"/>
              <a:ea typeface="ＭＳ Ｐゴシック" charset="-128"/>
            </a:endParaRPr>
          </a:p>
        </p:txBody>
      </p:sp>
      <p:sp>
        <p:nvSpPr>
          <p:cNvPr id="22530" name="Rectangle 3"/>
          <p:cNvSpPr>
            <a:spLocks noChangeArrowheads="1" noTextEdit="1"/>
          </p:cNvSpPr>
          <p:nvPr>
            <p:ph type="sldImg"/>
          </p:nvPr>
        </p:nvSpPr>
        <p:spPr>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noTextEdit="1"/>
          </p:cNvSpPr>
          <p:nvPr>
            <p:ph type="sldImg"/>
          </p:nvPr>
        </p:nvSpPr>
        <p:spPr>
          <a:ln/>
        </p:spPr>
      </p:sp>
      <p:sp>
        <p:nvSpPr>
          <p:cNvPr id="266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x-none">
                <a:latin typeface="Times" charset="0"/>
                <a:ea typeface="ＭＳ Ｐゴシック" charset="-128"/>
              </a:rPr>
              <a:t>Note the number of insiders on the board. (Seven out of 16; five current employees &amp; two ex-employees)</a:t>
            </a:r>
          </a:p>
          <a:p>
            <a:r>
              <a:rPr lang="en-US" altLang="x-none">
                <a:latin typeface="Times" charset="0"/>
                <a:ea typeface="ＭＳ Ｐゴシック" charset="-128"/>
              </a:rPr>
              <a:t>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a:t>
            </a:r>
            <a:r>
              <a:rPr lang="ja-JP" altLang="en-US">
                <a:latin typeface="Times" charset="0"/>
                <a:ea typeface="ＭＳ Ｐゴシック" charset="-128"/>
              </a:rPr>
              <a:t>’</a:t>
            </a:r>
            <a:r>
              <a:rPr lang="en-US" altLang="ja-JP">
                <a:latin typeface="Times" charset="0"/>
                <a:ea typeface="ＭＳ Ｐゴシック" charset="-128"/>
              </a:rPr>
              <a:t> elementary school (Reveta Bowers)  on the board. </a:t>
            </a:r>
          </a:p>
          <a:p>
            <a:r>
              <a:rPr lang="en-US" altLang="x-none">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x-none">
                <a:latin typeface="Times" charset="0"/>
                <a:ea typeface="ＭＳ Ｐゴシック" charset="-128"/>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tLang="x-none">
                <a:latin typeface="Times" charset="0"/>
                <a:ea typeface="ＭＳ Ｐゴシック" charset="-128"/>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x-none">
              <a:latin typeface="Times"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noTextEdit="1"/>
          </p:cNvSpPr>
          <p:nvPr>
            <p:ph type="sldImg"/>
          </p:nvPr>
        </p:nvSpPr>
        <p:spPr>
          <a:ln/>
        </p:spPr>
      </p:sp>
      <p:sp>
        <p:nvSpPr>
          <p:cNvPr id="286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128"/>
              </a:rPr>
              <a:t>’</a:t>
            </a:r>
            <a:r>
              <a:rPr lang="en-US" altLang="ja-JP">
                <a:latin typeface="Times" charset="0"/>
                <a:ea typeface="ＭＳ Ｐゴシック" charset="-128"/>
              </a:rPr>
              <a:t> best interests)</a:t>
            </a:r>
          </a:p>
          <a:p>
            <a:r>
              <a:rPr lang="en-US" altLang="x-none">
                <a:latin typeface="Times" charset="0"/>
                <a:ea typeface="ＭＳ Ｐゴシック" charset="-128"/>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noTextEdit="1"/>
          </p:cNvSpPr>
          <p:nvPr>
            <p:ph type="sldImg"/>
          </p:nvPr>
        </p:nvSpPr>
        <p:spPr>
          <a:ln/>
        </p:spPr>
      </p:sp>
      <p:sp>
        <p:nvSpPr>
          <p:cNvPr id="307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x-none">
                <a:latin typeface="Times" charset="0"/>
                <a:ea typeface="ＭＳ Ｐゴシック" charset="-128"/>
              </a:rPr>
              <a:t>You can also get this information from Yahoo! Finance by going into company profiles and clicking on institutional investors…</a:t>
            </a:r>
          </a:p>
          <a:p>
            <a:r>
              <a:rPr lang="en-US" altLang="x-none">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x-none">
                <a:latin typeface="Times" charset="0"/>
                <a:ea typeface="ＭＳ Ｐゴシック" charset="-128"/>
              </a:rPr>
              <a:t>Inside stockholders (Founding family, controlling stockholder/manager) versus outside stockholders</a:t>
            </a:r>
          </a:p>
          <a:p>
            <a:pPr>
              <a:buFontTx/>
              <a:buChar char="-"/>
            </a:pPr>
            <a:r>
              <a:rPr lang="en-US" altLang="x-none">
                <a:latin typeface="Times" charset="0"/>
                <a:ea typeface="ＭＳ Ｐゴシック" charset="-128"/>
              </a:rPr>
              <a:t>Government as major stockholder (or holder of golden vote)</a:t>
            </a:r>
          </a:p>
          <a:p>
            <a:pPr>
              <a:buFontTx/>
              <a:buChar char="-"/>
            </a:pPr>
            <a:r>
              <a:rPr lang="en-US" altLang="x-none">
                <a:latin typeface="Times" charset="0"/>
                <a:ea typeface="ＭＳ Ｐゴシック" charset="-128"/>
              </a:rPr>
              <a:t>Employees as major stockholders</a:t>
            </a:r>
          </a:p>
          <a:p>
            <a:endParaRPr lang="en-US" altLang="x-none">
              <a:latin typeface="Times" charset="0"/>
              <a:ea typeface="ＭＳ Ｐゴシック" charset="-128"/>
            </a:endParaRPr>
          </a:p>
          <a:p>
            <a:endParaRPr lang="en-US" altLang="x-none">
              <a:latin typeface="Times"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noTextEdit="1"/>
          </p:cNvSpPr>
          <p:nvPr>
            <p:ph type="sldImg"/>
          </p:nvPr>
        </p:nvSpPr>
        <p:spPr>
          <a:ln/>
        </p:spPr>
      </p:sp>
      <p:sp>
        <p:nvSpPr>
          <p:cNvPr id="327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x-none">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x-none">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x-none">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x-none">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x-none">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x-none">
                <a:latin typeface="Times" charset="0"/>
                <a:ea typeface="ＭＳ Ｐゴシック" charset="-128"/>
              </a:rPr>
              <a:t>Another company is largest stockholder in firm. In this case, trace out who owns stock in the other company….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noTextEdit="1"/>
          </p:cNvSpPr>
          <p:nvPr>
            <p:ph type="sldImg"/>
          </p:nvPr>
        </p:nvSpPr>
        <p:spPr>
          <a:ln/>
        </p:spPr>
      </p:sp>
      <p:sp>
        <p:nvSpPr>
          <p:cNvPr id="348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tLang="x-none">
                <a:latin typeface="Times" charset="0"/>
                <a:ea typeface="ＭＳ Ｐゴシック" charset="-128"/>
              </a:rPr>
              <a:t>Golden shares: When the government has veto power over major decisions, that also acts as a constraint on shareholders. Consequently, shareholders have to be realistic about what they can change and not change at these companies.</a:t>
            </a:r>
          </a:p>
          <a:p>
            <a:endParaRPr lang="en-US" altLang="x-none">
              <a:latin typeface="Times" charset="0"/>
              <a:ea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noTextEdit="1"/>
          </p:cNvSpPr>
          <p:nvPr>
            <p:ph type="sldImg"/>
          </p:nvPr>
        </p:nvSpPr>
        <p:spPr>
          <a:ln/>
        </p:spPr>
      </p:sp>
      <p:sp>
        <p:nvSpPr>
          <p:cNvPr id="368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Cross holding structures are often designed with control in mind. In the case of Tata Motors, other Tata companies (which are part of the Tata family group) represent a large number of the top 15 stockholders in the company. (At least the Tatas are up front and open about their cross holding structures… In many Indian companies, the cross holdings are disguised with front companies holding the stock for families).</a:t>
            </a:r>
          </a:p>
          <a:p>
            <a:endParaRPr lang="en-US" altLang="x-none">
              <a:latin typeface="Times" charset="0"/>
              <a:ea typeface="ＭＳ Ｐゴシック" charset="-128"/>
            </a:endParaRPr>
          </a:p>
          <a:p>
            <a:r>
              <a:rPr lang="en-US" altLang="x-none">
                <a:latin typeface="Times" charset="0"/>
                <a:ea typeface="ＭＳ Ｐゴシック" charset="-128"/>
              </a:rPr>
              <a:t>In Asia and Latin America, corporate holdings structures are designed to consolidate control. </a:t>
            </a:r>
          </a:p>
          <a:p>
            <a:endParaRPr lang="en-US" altLang="x-none">
              <a:latin typeface="Times"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When you invest in Baidu, you have to do so with the recognition that your rights to make changes in the company or have a say in how it is run are very limited. There have been cases in the last few years, where US investors in companies structured just like Baidu have found that the Chinese courts are not protective of their legal rights.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Things can change… This is Disney in 2009. Note that there is now an individual at the top of the list – Steve Jobs, whose holdings come from his majority ownership at Pixar that was acquired by Disney.</a:t>
            </a:r>
          </a:p>
          <a:p>
            <a:endParaRPr lang="en-US" altLang="x-none">
              <a:latin typeface="Times" charset="0"/>
              <a:ea typeface="ＭＳ Ｐゴシック" charset="-128"/>
            </a:endParaRPr>
          </a:p>
          <a:p>
            <a:r>
              <a:rPr lang="en-US" altLang="x-none">
                <a:latin typeface="Times" charset="0"/>
                <a:ea typeface="ＭＳ Ｐゴシック" charset="-128"/>
              </a:rPr>
              <a:t>As a stockholder in Disney, what are your thoughts about Jobs at the top of the list?</a:t>
            </a:r>
          </a:p>
          <a:p>
            <a:r>
              <a:rPr lang="en-US" altLang="x-none">
                <a:latin typeface="Times" charset="0"/>
                <a:ea typeface="ＭＳ Ｐゴシック" charset="-128"/>
              </a:rPr>
              <a:t>I think that it will shake the company up. Jobs has many shortcomings, but he is a visionary who will push Disney to take another look at its established business practices.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smtClean="0">
                <a:solidFill>
                  <a:srgbClr val="FFFFFF"/>
                </a:solidFill>
              </a:defRPr>
            </a:lvl1pPr>
          </a:lstStyle>
          <a:p>
            <a:pPr>
              <a:defRPr/>
            </a:pPr>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smtClean="0"/>
            </a:lvl1pPr>
          </a:lstStyle>
          <a:p>
            <a:pPr>
              <a:defRPr/>
            </a:pPr>
            <a:fld id="{431A94F6-9048-6844-A351-189A6D189E15}" type="slidenum">
              <a:rPr lang="en-US" altLang="x-none"/>
              <a:pPr>
                <a:defRPr/>
              </a:pPr>
              <a:t>‹#›</a:t>
            </a:fld>
            <a:endParaRPr lang="en-US" altLang="x-none"/>
          </a:p>
        </p:txBody>
      </p:sp>
    </p:spTree>
    <p:extLst>
      <p:ext uri="{BB962C8B-B14F-4D97-AF65-F5344CB8AC3E}">
        <p14:creationId xmlns:p14="http://schemas.microsoft.com/office/powerpoint/2010/main" val="50081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51ADBD70-38E5-554A-9292-731D70D5B7EF}" type="slidenum">
              <a:rPr lang="en-US" altLang="x-none" sz="1600" smtClean="0"/>
              <a:pPr>
                <a:defRPr/>
              </a:pPr>
              <a:t>‹#›</a:t>
            </a:fld>
            <a:endParaRPr lang="en-US" altLang="x-none" sz="1600" smtClean="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smtClean="0">
                <a:solidFill>
                  <a:srgbClr val="FFFFFF"/>
                </a:solidFill>
              </a:defRPr>
            </a:lvl1pPr>
          </a:lstStyle>
          <a:p>
            <a:pPr>
              <a:defRPr/>
            </a:pPr>
            <a:fld id="{6F90CC4C-1007-454D-9BEB-F23B2EDAAC64}" type="slidenum">
              <a:rPr lang="en-US" altLang="x-none"/>
              <a:pPr>
                <a:defRPr/>
              </a:pPr>
              <a:t>‹#›</a:t>
            </a:fld>
            <a:endParaRPr lang="en-US" altLang="x-none"/>
          </a:p>
        </p:txBody>
      </p:sp>
    </p:spTree>
    <p:extLst>
      <p:ext uri="{BB962C8B-B14F-4D97-AF65-F5344CB8AC3E}">
        <p14:creationId xmlns:p14="http://schemas.microsoft.com/office/powerpoint/2010/main" val="2059143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smtClean="0"/>
            </a:lvl1pPr>
          </a:lstStyle>
          <a:p>
            <a:pPr>
              <a:defRPr/>
            </a:pPr>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smtClean="0">
                <a:solidFill>
                  <a:srgbClr val="FFFFFF"/>
                </a:solidFill>
              </a:defRPr>
            </a:lvl1pPr>
          </a:lstStyle>
          <a:p>
            <a:pPr>
              <a:defRPr/>
            </a:pPr>
            <a:fld id="{02EFE552-6C1A-1344-9543-A6389FBF6E70}" type="slidenum">
              <a:rPr lang="en-US" altLang="x-none"/>
              <a:pPr>
                <a:defRPr/>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327597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smtClean="0"/>
            </a:lvl1pPr>
          </a:lstStyle>
          <a:p>
            <a:pPr>
              <a:defRPr/>
            </a:pPr>
            <a:r>
              <a:rPr lang="en-US" altLang="x-none"/>
              <a:t>‹#›</a:t>
            </a:r>
          </a:p>
        </p:txBody>
      </p:sp>
      <p:sp>
        <p:nvSpPr>
          <p:cNvPr id="6" name="Slide Number Placeholder 9"/>
          <p:cNvSpPr>
            <a:spLocks noGrp="1"/>
          </p:cNvSpPr>
          <p:nvPr>
            <p:ph type="sldNum" sz="quarter" idx="11"/>
          </p:nvPr>
        </p:nvSpPr>
        <p:spPr/>
        <p:txBody>
          <a:bodyPr/>
          <a:lstStyle>
            <a:lvl1pPr>
              <a:defRPr sz="1400" smtClean="0">
                <a:solidFill>
                  <a:srgbClr val="FFFFFF"/>
                </a:solidFill>
              </a:defRPr>
            </a:lvl1pPr>
          </a:lstStyle>
          <a:p>
            <a:pPr>
              <a:defRPr/>
            </a:pPr>
            <a:fld id="{3E086DD5-7459-4B4A-A60F-051E8664A09C}" type="slidenum">
              <a:rPr lang="en-US" altLang="x-none"/>
              <a:pPr>
                <a:defRPr/>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581636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1E8C0ABF-4F50-AD46-8451-966AAEA23B3F}"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1349694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lstStyle>
          <a:p>
            <a:pPr>
              <a:defRPr/>
            </a:pPr>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smtClean="0">
                <a:solidFill>
                  <a:srgbClr val="FFFFFF"/>
                </a:solidFill>
              </a:defRPr>
            </a:lvl1pPr>
          </a:lstStyle>
          <a:p>
            <a:pPr>
              <a:defRPr/>
            </a:pPr>
            <a:fld id="{650B683B-AF5B-FF48-BBB9-859A7A3F5B3B}" type="slidenum">
              <a:rPr lang="en-US" altLang="x-none"/>
              <a:pPr>
                <a:defRPr/>
              </a:pPr>
              <a:t>‹#›</a:t>
            </a:fld>
            <a:endParaRPr lang="en-US" altLang="x-none"/>
          </a:p>
        </p:txBody>
      </p:sp>
    </p:spTree>
    <p:extLst>
      <p:ext uri="{BB962C8B-B14F-4D97-AF65-F5344CB8AC3E}">
        <p14:creationId xmlns:p14="http://schemas.microsoft.com/office/powerpoint/2010/main" val="218758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smtClean="0"/>
            </a:lvl1pPr>
          </a:lstStyle>
          <a:p>
            <a:pPr>
              <a:defRPr/>
            </a:pPr>
            <a:fld id="{140DDF17-14BF-5341-AFB0-99AE4246251B}" type="slidenum">
              <a:rPr lang="en-US" altLang="x-none"/>
              <a:pPr>
                <a:defRPr/>
              </a:pPr>
              <a:t>‹#›</a:t>
            </a:fld>
            <a:endParaRPr lang="en-US" altLang="x-none"/>
          </a:p>
        </p:txBody>
      </p:sp>
    </p:spTree>
    <p:extLst>
      <p:ext uri="{BB962C8B-B14F-4D97-AF65-F5344CB8AC3E}">
        <p14:creationId xmlns:p14="http://schemas.microsoft.com/office/powerpoint/2010/main" val="177332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smtClean="0"/>
            </a:lvl1pPr>
          </a:lstStyle>
          <a:p>
            <a:pPr>
              <a:defRPr/>
            </a:pPr>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smtClean="0">
                <a:solidFill>
                  <a:srgbClr val="FFFFFF"/>
                </a:solidFill>
              </a:defRPr>
            </a:lvl1pPr>
          </a:lstStyle>
          <a:p>
            <a:pPr>
              <a:defRPr/>
            </a:pPr>
            <a:fld id="{E6E0D873-BF2B-3B49-B051-AA747F9107F9}" type="slidenum">
              <a:rPr lang="en-US" altLang="x-none"/>
              <a:pPr>
                <a:defRPr/>
              </a:pPr>
              <a:t>‹#›</a:t>
            </a:fld>
            <a:endParaRPr lang="en-US" altLang="x-none"/>
          </a:p>
        </p:txBody>
      </p:sp>
    </p:spTree>
    <p:extLst>
      <p:ext uri="{BB962C8B-B14F-4D97-AF65-F5344CB8AC3E}">
        <p14:creationId xmlns:p14="http://schemas.microsoft.com/office/powerpoint/2010/main" val="1869996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smtClean="0"/>
            </a:lvl1pPr>
          </a:lstStyle>
          <a:p>
            <a:pPr>
              <a:defRPr/>
            </a:pPr>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smtClean="0">
                <a:solidFill>
                  <a:srgbClr val="FFFFFF"/>
                </a:solidFill>
              </a:defRPr>
            </a:lvl1pPr>
          </a:lstStyle>
          <a:p>
            <a:pPr>
              <a:defRPr/>
            </a:pPr>
            <a:fld id="{E9400C8A-184B-6E49-A293-C669023522BB}" type="slidenum">
              <a:rPr lang="en-US" altLang="x-none"/>
              <a:pPr>
                <a:defRPr/>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608791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964BC0E5-8B07-674B-89E6-8B033933A7CC}"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452958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smtClean="0"/>
            </a:lvl1pPr>
          </a:lstStyle>
          <a:p>
            <a:pPr>
              <a:defRPr/>
            </a:pPr>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smtClean="0"/>
            </a:lvl1pPr>
          </a:lstStyle>
          <a:p>
            <a:pPr>
              <a:defRPr/>
            </a:pPr>
            <a:fld id="{8014E41F-0A39-0242-9D34-63CDA2976125}"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1348057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smtClean="0"/>
            </a:lvl1pPr>
          </a:lstStyle>
          <a:p>
            <a:pPr>
              <a:defRPr/>
            </a:pPr>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smtClean="0">
                <a:solidFill>
                  <a:srgbClr val="FFFFFF"/>
                </a:solidFill>
              </a:defRPr>
            </a:lvl1pPr>
          </a:lstStyle>
          <a:p>
            <a:pPr>
              <a:defRPr/>
            </a:pPr>
            <a:fld id="{910A7CD5-AF61-484C-8654-3ED1D2FF3FC0}" type="slidenum">
              <a:rPr lang="en-US" altLang="x-none"/>
              <a:pPr>
                <a:defRPr/>
              </a:pPr>
              <a:t>‹#›</a:t>
            </a:fld>
            <a:endParaRPr lang="en-US" altLang="x-none"/>
          </a:p>
        </p:txBody>
      </p:sp>
    </p:spTree>
    <p:extLst>
      <p:ext uri="{BB962C8B-B14F-4D97-AF65-F5344CB8AC3E}">
        <p14:creationId xmlns:p14="http://schemas.microsoft.com/office/powerpoint/2010/main" val="85799401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defRPr>
            </a:lvl1pPr>
          </a:lstStyle>
          <a:p>
            <a:pPr>
              <a:defRPr/>
            </a:pPr>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userDrawn="1"/>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smtClean="0">
                <a:solidFill>
                  <a:schemeClr val="tx2"/>
                </a:solidFill>
              </a:defRPr>
            </a:lvl1pPr>
          </a:lstStyle>
          <a:p>
            <a:pPr>
              <a:defRPr/>
            </a:pPr>
            <a:fld id="{00F4A527-102F-C549-BA2F-72C182224737}" type="slidenum">
              <a:rPr lang="en-US" altLang="x-none"/>
              <a:pPr>
                <a:defRPr/>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15" r:id="rId5"/>
    <p:sldLayoutId id="2147484321" r:id="rId6"/>
    <p:sldLayoutId id="2147484322" r:id="rId7"/>
    <p:sldLayoutId id="2147484323" r:id="rId8"/>
    <p:sldLayoutId id="2147484324" r:id="rId9"/>
    <p:sldLayoutId id="2147484316" r:id="rId10"/>
    <p:sldLayoutId id="2147484325" r:id="rId11"/>
    <p:sldLayoutId id="2147484326"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hyperlink" Target="file:///localhost/All%20My%20Stuff/TEACHING/TriumMBA/2014%20class/projworkbook2014.pptx#3. PowerPoint Presentation" TargetMode="External"/><Relationship Id="rId4" Type="http://schemas.openxmlformats.org/officeDocument/2006/relationships/image" Target="../media/image10.emf"/><Relationship Id="rId5" Type="http://schemas.openxmlformats.org/officeDocument/2006/relationships/hyperlink" Target="file:///localhost/All%20My%20Stuff/TEACHING/TriumMBA/2012%20class/projworkbook.pptx#3. PowerPoint Presentation" TargetMode="Externa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The objective in corporate finance</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lnSpc>
                <a:spcPct val="80000"/>
              </a:lnSpc>
            </a:pPr>
            <a:r>
              <a:rPr lang="en-US" altLang="x-none" sz="1600">
                <a:ea typeface="ＭＳ Ｐゴシック" charset="-128"/>
              </a:rPr>
              <a:t>If you don</a:t>
            </a:r>
            <a:r>
              <a:rPr lang="en-US" altLang="en-US" sz="1600">
                <a:ea typeface="ＭＳ Ｐゴシック" charset="-128"/>
              </a:rPr>
              <a:t>’</a:t>
            </a:r>
            <a:r>
              <a:rPr lang="en-US" altLang="x-none" sz="1600">
                <a:ea typeface="ＭＳ Ｐゴシック" charset="-128"/>
              </a:rPr>
              <a:t>t know where you are going, it does not matter how you get there!</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3"/>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First Principles</a:t>
            </a:r>
          </a:p>
        </p:txBody>
      </p:sp>
      <p:pic>
        <p:nvPicPr>
          <p:cNvPr id="19458"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Objective in Decision Making</a:t>
            </a:r>
          </a:p>
        </p:txBody>
      </p:sp>
      <p:sp>
        <p:nvSpPr>
          <p:cNvPr id="21506" name="Rectangle 3"/>
          <p:cNvSpPr>
            <a:spLocks noGrp="1" noChangeArrowheads="1"/>
          </p:cNvSpPr>
          <p:nvPr>
            <p:ph sz="quarter" idx="1"/>
          </p:nvPr>
        </p:nvSpPr>
        <p:spPr>
          <a:xfrm>
            <a:off x="612775" y="1200150"/>
            <a:ext cx="8153400" cy="3371850"/>
          </a:xfrm>
        </p:spPr>
        <p:txBody>
          <a:bodyPr/>
          <a:lstStyle/>
          <a:p>
            <a:pPr eaLnBrk="1" hangingPunct="1"/>
            <a:r>
              <a:rPr lang="en-US" altLang="x-none" sz="1800">
                <a:ea typeface="ＭＳ Ｐゴシック" charset="-128"/>
              </a:rPr>
              <a:t>In traditional corporate finance, the objective in decision making is to maximize the value of the firm. </a:t>
            </a:r>
          </a:p>
          <a:p>
            <a:pPr eaLnBrk="1" hangingPunct="1"/>
            <a:r>
              <a:rPr lang="en-US" altLang="x-none" sz="1800">
                <a:ea typeface="ＭＳ Ｐゴシック" charset="-128"/>
              </a:rPr>
              <a:t>A narrower objective is to maximize stockholder wealth. When the stock is traded and markets are viewed to be efficient, the objective is to maximize the stock price.</a:t>
            </a:r>
          </a:p>
        </p:txBody>
      </p:sp>
      <p:pic>
        <p:nvPicPr>
          <p:cNvPr id="2150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143250"/>
            <a:ext cx="7086600" cy="157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1508" name="Text Box 5"/>
          <p:cNvSpPr txBox="1">
            <a:spLocks noChangeArrowheads="1"/>
          </p:cNvSpPr>
          <p:nvPr/>
        </p:nvSpPr>
        <p:spPr bwMode="auto">
          <a:xfrm>
            <a:off x="914400" y="2571750"/>
            <a:ext cx="14636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x-none" sz="1800">
                <a:solidFill>
                  <a:schemeClr val="accent2"/>
                </a:solidFill>
                <a:latin typeface="Times" charset="0"/>
              </a:rPr>
              <a:t>Maximize firm value</a:t>
            </a:r>
            <a:endParaRPr lang="en-US" altLang="x-none" sz="2400">
              <a:latin typeface="Times" charset="0"/>
            </a:endParaRPr>
          </a:p>
        </p:txBody>
      </p:sp>
      <p:sp>
        <p:nvSpPr>
          <p:cNvPr id="21509" name="Text Box 7"/>
          <p:cNvSpPr txBox="1">
            <a:spLocks noChangeArrowheads="1"/>
          </p:cNvSpPr>
          <p:nvPr/>
        </p:nvSpPr>
        <p:spPr bwMode="auto">
          <a:xfrm>
            <a:off x="4648200" y="2400300"/>
            <a:ext cx="1905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x-none" sz="1800">
                <a:solidFill>
                  <a:schemeClr val="accent2"/>
                </a:solidFill>
                <a:latin typeface="Times" charset="0"/>
              </a:rPr>
              <a:t>Maximize equity value</a:t>
            </a:r>
            <a:endParaRPr lang="en-US" altLang="x-none" sz="2400">
              <a:latin typeface="Times" charset="0"/>
            </a:endParaRPr>
          </a:p>
        </p:txBody>
      </p:sp>
      <p:sp>
        <p:nvSpPr>
          <p:cNvPr id="21510" name="Line 8"/>
          <p:cNvSpPr>
            <a:spLocks noChangeShapeType="1"/>
          </p:cNvSpPr>
          <p:nvPr/>
        </p:nvSpPr>
        <p:spPr bwMode="auto">
          <a:xfrm flipH="1">
            <a:off x="5791200" y="2876550"/>
            <a:ext cx="228600" cy="1371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511" name="Line 9"/>
          <p:cNvSpPr>
            <a:spLocks noChangeShapeType="1"/>
          </p:cNvSpPr>
          <p:nvPr/>
        </p:nvSpPr>
        <p:spPr bwMode="auto">
          <a:xfrm>
            <a:off x="1981200" y="2857500"/>
            <a:ext cx="533400" cy="28575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512" name="Text Box 10"/>
          <p:cNvSpPr txBox="1">
            <a:spLocks noChangeArrowheads="1"/>
          </p:cNvSpPr>
          <p:nvPr/>
        </p:nvSpPr>
        <p:spPr bwMode="auto">
          <a:xfrm>
            <a:off x="6789738" y="2419350"/>
            <a:ext cx="2362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x-none" sz="1800">
                <a:solidFill>
                  <a:schemeClr val="accent2"/>
                </a:solidFill>
                <a:latin typeface="Times" charset="0"/>
              </a:rPr>
              <a:t>Maximize market estimate of equity value</a:t>
            </a:r>
            <a:endParaRPr lang="en-US" altLang="x-none" sz="2400">
              <a:solidFill>
                <a:schemeClr val="accent2"/>
              </a:solidFill>
              <a:latin typeface="Times" charset="0"/>
            </a:endParaRPr>
          </a:p>
        </p:txBody>
      </p:sp>
      <p:sp>
        <p:nvSpPr>
          <p:cNvPr id="21513" name="Line 11"/>
          <p:cNvSpPr>
            <a:spLocks noChangeShapeType="1"/>
          </p:cNvSpPr>
          <p:nvPr/>
        </p:nvSpPr>
        <p:spPr bwMode="auto">
          <a:xfrm flipH="1">
            <a:off x="6400800" y="2571750"/>
            <a:ext cx="457200" cy="5715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Classical Objective</a:t>
            </a:r>
          </a:p>
        </p:txBody>
      </p:sp>
      <p:pic>
        <p:nvPicPr>
          <p:cNvPr id="23554"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rcRect l="-26311" r="-26311"/>
          <a:stretch>
            <a:fillRect/>
          </a:stretch>
        </p:blipFill>
        <p:spPr>
          <a:xfrm>
            <a:off x="612775" y="1200150"/>
            <a:ext cx="8153400" cy="337185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What can go wrong?</a:t>
            </a:r>
          </a:p>
        </p:txBody>
      </p:sp>
      <p:pic>
        <p:nvPicPr>
          <p:cNvPr id="24578"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rcRect l="-26311" r="-26311"/>
          <a:stretch>
            <a:fillRect/>
          </a:stretch>
        </p:blipFill>
        <p:spPr>
          <a:xfrm>
            <a:off x="612775" y="1200150"/>
            <a:ext cx="8153400" cy="337185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Who</a:t>
            </a:r>
            <a:r>
              <a:rPr lang="ja-JP" altLang="en-US">
                <a:ea typeface="ＭＳ Ｐゴシック" charset="-128"/>
              </a:rPr>
              <a:t>’</a:t>
            </a:r>
            <a:r>
              <a:rPr lang="en-US" altLang="ja-JP">
                <a:ea typeface="ＭＳ Ｐゴシック" charset="-128"/>
              </a:rPr>
              <a:t>s on Board? The Disney Experience - 1997</a:t>
            </a:r>
            <a:endParaRPr lang="en-US" altLang="x-none">
              <a:ea typeface="ＭＳ Ｐゴシック" charset="-128"/>
            </a:endParaRPr>
          </a:p>
        </p:txBody>
      </p:sp>
      <p:pic>
        <p:nvPicPr>
          <p:cNvPr id="25602"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70110" r="-70110"/>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So, what next? When the cat is idle, the mice will play ....</a:t>
            </a:r>
          </a:p>
        </p:txBody>
      </p:sp>
      <p:sp>
        <p:nvSpPr>
          <p:cNvPr id="17410" name="Rectangle 3"/>
          <p:cNvSpPr>
            <a:spLocks noGrp="1" noChangeArrowheads="1"/>
          </p:cNvSpPr>
          <p:nvPr>
            <p:ph sz="quarter" idx="1"/>
          </p:nvPr>
        </p:nvSpPr>
        <p:spPr>
          <a:xfrm>
            <a:off x="612775" y="1200150"/>
            <a:ext cx="8153400" cy="3371850"/>
          </a:xfrm>
        </p:spPr>
        <p:txBody>
          <a:bodyPr>
            <a:normAutofit fontScale="77500" lnSpcReduction="20000"/>
          </a:bodyPr>
          <a:lstStyle/>
          <a:p>
            <a:pPr eaLnBrk="1" hangingPunct="1">
              <a:buFont typeface="Wingdings" charset="0"/>
              <a:buChar char=""/>
              <a:defRPr/>
            </a:pPr>
            <a:r>
              <a:rPr lang="en-US" dirty="0" smtClean="0"/>
              <a:t>When managers do not fear stockholders, they will often put their interests over stockholder interests</a:t>
            </a:r>
          </a:p>
          <a:p>
            <a:pPr lvl="1" eaLnBrk="1" hangingPunct="1">
              <a:buFont typeface="Wingdings 2" charset="0"/>
              <a:buChar char=""/>
              <a:defRPr/>
            </a:pPr>
            <a:r>
              <a:rPr lang="en-US" dirty="0" smtClean="0"/>
              <a:t>Greenmail: </a:t>
            </a:r>
            <a:r>
              <a:rPr lang="en-US" dirty="0" smtClean="0"/>
              <a:t>Managers of target buy out stake of hostile acquirer at a premium price.</a:t>
            </a:r>
            <a:endParaRPr lang="en-US" dirty="0" smtClean="0"/>
          </a:p>
          <a:p>
            <a:pPr lvl="1" eaLnBrk="1" hangingPunct="1">
              <a:buFont typeface="Wingdings 2" charset="0"/>
              <a:buChar char=""/>
              <a:defRPr/>
            </a:pPr>
            <a:r>
              <a:rPr lang="en-US" dirty="0" smtClean="0"/>
              <a:t>Golden Parachutes: </a:t>
            </a:r>
            <a:r>
              <a:rPr lang="en-US" dirty="0" smtClean="0"/>
              <a:t>Employment contract payments triggered by hostile acquisitions.</a:t>
            </a:r>
            <a:endParaRPr lang="en-US" dirty="0" smtClean="0"/>
          </a:p>
          <a:p>
            <a:pPr lvl="1" eaLnBrk="1" hangingPunct="1">
              <a:buFont typeface="Wingdings 2" charset="0"/>
              <a:buChar char=""/>
              <a:defRPr/>
            </a:pPr>
            <a:r>
              <a:rPr lang="en-US" dirty="0" smtClean="0"/>
              <a:t>Poison Pills: A </a:t>
            </a:r>
            <a:r>
              <a:rPr lang="en-US" dirty="0" smtClean="0"/>
              <a:t>security with rights which </a:t>
            </a:r>
            <a:r>
              <a:rPr lang="en-US" dirty="0" smtClean="0"/>
              <a:t>are triggered by an outside </a:t>
            </a:r>
            <a:r>
              <a:rPr lang="en-US" dirty="0" smtClean="0"/>
              <a:t>event.</a:t>
            </a:r>
            <a:endParaRPr lang="en-US" dirty="0" smtClean="0"/>
          </a:p>
          <a:p>
            <a:pPr lvl="1" eaLnBrk="1" hangingPunct="1">
              <a:buFont typeface="Wingdings 2" charset="0"/>
              <a:buChar char=""/>
              <a:defRPr/>
            </a:pPr>
            <a:r>
              <a:rPr lang="en-US" dirty="0" smtClean="0"/>
              <a:t>Shark Repellents: Anti-takeover amendments </a:t>
            </a:r>
            <a:r>
              <a:rPr lang="en-US" dirty="0" smtClean="0"/>
              <a:t>aimed </a:t>
            </a:r>
            <a:r>
              <a:rPr lang="en-US" dirty="0" smtClean="0"/>
              <a:t>at dissuading hostile takeovers, </a:t>
            </a:r>
            <a:r>
              <a:rPr lang="en-US" dirty="0" smtClean="0"/>
              <a:t>requiring shareholder assent. </a:t>
            </a:r>
            <a:endParaRPr lang="en-US" dirty="0" smtClean="0"/>
          </a:p>
          <a:p>
            <a:pPr lvl="1" eaLnBrk="1" hangingPunct="1">
              <a:buFont typeface="Wingdings 2" charset="0"/>
              <a:buChar char=""/>
              <a:defRPr/>
            </a:pPr>
            <a:r>
              <a:rPr lang="en-US" dirty="0" smtClean="0"/>
              <a:t>Overpaying on takeovers: Acquisitions often are driven by management interests rather than stockholder interests.</a:t>
            </a:r>
            <a:endParaRPr lang="en-US" dirty="0"/>
          </a:p>
        </p:txBody>
      </p:sp>
      <p:sp>
        <p:nvSpPr>
          <p:cNvPr id="27651" name="Line 4"/>
          <p:cNvSpPr>
            <a:spLocks noChangeShapeType="1"/>
          </p:cNvSpPr>
          <p:nvPr/>
        </p:nvSpPr>
        <p:spPr bwMode="auto">
          <a:xfrm>
            <a:off x="914400" y="1885950"/>
            <a:ext cx="0" cy="24003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7652" name="Text Box 5"/>
          <p:cNvSpPr txBox="1">
            <a:spLocks noChangeArrowheads="1"/>
          </p:cNvSpPr>
          <p:nvPr/>
        </p:nvSpPr>
        <p:spPr bwMode="auto">
          <a:xfrm rot="5400000">
            <a:off x="-863280" y="2664768"/>
            <a:ext cx="2781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x-none" sz="1200" b="1" dirty="0">
                <a:latin typeface="Times" charset="0"/>
              </a:rPr>
              <a:t>No stockholder approval needed….. Stockholder Approval needed</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Application Test: Who owns/runs your firm?</a:t>
            </a:r>
          </a:p>
        </p:txBody>
      </p:sp>
      <p:sp>
        <p:nvSpPr>
          <p:cNvPr id="29698" name="Rectangle 3"/>
          <p:cNvSpPr>
            <a:spLocks noGrp="1" noChangeArrowheads="1"/>
          </p:cNvSpPr>
          <p:nvPr>
            <p:ph sz="quarter" idx="1"/>
          </p:nvPr>
        </p:nvSpPr>
        <p:spPr>
          <a:xfrm>
            <a:off x="612775" y="1200150"/>
            <a:ext cx="8153400" cy="3371850"/>
          </a:xfrm>
        </p:spPr>
        <p:txBody>
          <a:bodyPr/>
          <a:lstStyle/>
          <a:p>
            <a:pPr eaLnBrk="1" hangingPunct="1"/>
            <a:r>
              <a:rPr lang="en-US" altLang="x-none" sz="2000">
                <a:ea typeface="ＭＳ Ｐゴシック" charset="-128"/>
              </a:rPr>
              <a:t>Look at: Bloomberg printout HDS for your firm</a:t>
            </a:r>
          </a:p>
          <a:p>
            <a:pPr eaLnBrk="1" hangingPunct="1"/>
            <a:r>
              <a:rPr lang="en-US" altLang="x-none" sz="2000">
                <a:ea typeface="ＭＳ Ｐゴシック" charset="-128"/>
              </a:rPr>
              <a:t>Who are the top stockholders in your firm?</a:t>
            </a:r>
          </a:p>
          <a:p>
            <a:pPr eaLnBrk="1" hangingPunct="1"/>
            <a:r>
              <a:rPr lang="en-US" altLang="x-none" sz="2000">
                <a:ea typeface="ＭＳ Ｐゴシック" charset="-128"/>
              </a:rPr>
              <a:t>What are the potential conflicts of interests that you see emerging from this stockholding structure?</a:t>
            </a:r>
          </a:p>
        </p:txBody>
      </p:sp>
      <p:sp>
        <p:nvSpPr>
          <p:cNvPr id="29699" name="Rectangle 4"/>
          <p:cNvSpPr>
            <a:spLocks noChangeArrowheads="1"/>
          </p:cNvSpPr>
          <p:nvPr/>
        </p:nvSpPr>
        <p:spPr bwMode="auto">
          <a:xfrm>
            <a:off x="9186863" y="957263"/>
            <a:ext cx="184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x-none" altLang="x-none" sz="2400">
              <a:latin typeface="Times" charset="0"/>
            </a:endParaRPr>
          </a:p>
        </p:txBody>
      </p:sp>
      <p:pic>
        <p:nvPicPr>
          <p:cNvPr id="29700" name="Picture 5">
            <a:hlinkClick r:id="rId3" action="ppaction://hlinkpres?slideindex=3&amp;slidetitle=PowerPoint Presentatio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571750"/>
            <a:ext cx="7086600" cy="20097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TextBox 1">
            <a:hlinkClick r:id="rId5" action="ppaction://hlinkpres?slideindex=3&amp;slidetitle=PowerPoint Presentation"/>
          </p:cNvPr>
          <p:cNvSpPr txBox="1"/>
          <p:nvPr/>
        </p:nvSpPr>
        <p:spPr>
          <a:xfrm>
            <a:off x="7239000" y="4171950"/>
            <a:ext cx="1273175"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HDS Page</a:t>
            </a:r>
          </a:p>
          <a:p>
            <a:pPr>
              <a:defRPr/>
            </a:pPr>
            <a:r>
              <a:rPr lang="en-US" sz="1600" dirty="0"/>
              <a:t>PB Page 3-12</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Case 1: Splintering of Stockholders</a:t>
            </a:r>
            <a:br>
              <a:rPr lang="en-US" altLang="x-none">
                <a:ea typeface="ＭＳ Ｐゴシック" charset="-128"/>
              </a:rPr>
            </a:br>
            <a:r>
              <a:rPr lang="en-US" altLang="x-none">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x-none">
              <a:ea typeface="ＭＳ Ｐゴシック" charset="-128"/>
            </a:endParaRPr>
          </a:p>
        </p:txBody>
      </p:sp>
      <p:pic>
        <p:nvPicPr>
          <p:cNvPr id="31746"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45070" r="-45070"/>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Case 2: Voting versus Non-voting Shares &amp; Golden Shares:  Vale</a:t>
            </a:r>
          </a:p>
        </p:txBody>
      </p:sp>
      <p:pic>
        <p:nvPicPr>
          <p:cNvPr id="3379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358" b="-6358"/>
          <a:stretch>
            <a:fillRect/>
          </a:stretch>
        </p:blipFill>
        <p:spPr>
          <a:xfrm>
            <a:off x="612775" y="1200150"/>
            <a:ext cx="7540625" cy="3117850"/>
          </a:xfrm>
        </p:spPr>
      </p:pic>
      <p:sp>
        <p:nvSpPr>
          <p:cNvPr id="33795" name="TextBox 3"/>
          <p:cNvSpPr txBox="1">
            <a:spLocks noChangeArrowheads="1"/>
          </p:cNvSpPr>
          <p:nvPr/>
        </p:nvSpPr>
        <p:spPr bwMode="auto">
          <a:xfrm>
            <a:off x="2133600" y="42291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x-none" sz="1600">
                <a:latin typeface="Times" charset="0"/>
              </a:rPr>
              <a:t>Vale has eleven members on its board of directors, ten of whom were nominated by Valepar and the board was chaired by Don Conrado, the CEO </a:t>
            </a:r>
            <a:r>
              <a:rPr lang="en-US" altLang="x-none" sz="1400">
                <a:latin typeface="Times" charset="0"/>
              </a:rPr>
              <a:t>of </a:t>
            </a:r>
            <a:r>
              <a:rPr lang="en-US" altLang="x-none" sz="1600">
                <a:latin typeface="Times" charset="0"/>
              </a:rPr>
              <a:t>Valepar.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Case 3: Cross and Pyramid Holdings</a:t>
            </a:r>
            <a:br>
              <a:rPr lang="en-US" altLang="x-none">
                <a:ea typeface="ＭＳ Ｐゴシック" charset="-128"/>
              </a:rPr>
            </a:br>
            <a:r>
              <a:rPr lang="en-US" altLang="x-none">
                <a:ea typeface="ＭＳ Ｐゴシック" charset="-128"/>
              </a:rPr>
              <a:t>Tata Motor</a:t>
            </a:r>
            <a:r>
              <a:rPr lang="ja-JP" altLang="en-US">
                <a:ea typeface="ＭＳ Ｐゴシック" charset="-128"/>
              </a:rPr>
              <a:t>’</a:t>
            </a:r>
            <a:r>
              <a:rPr lang="en-US" altLang="ja-JP">
                <a:ea typeface="ＭＳ Ｐゴシック" charset="-128"/>
              </a:rPr>
              <a:t>s top stockholders in 2013 </a:t>
            </a:r>
            <a:endParaRPr lang="en-US" altLang="x-none">
              <a:ea typeface="ＭＳ Ｐゴシック" charset="-128"/>
            </a:endParaRPr>
          </a:p>
        </p:txBody>
      </p:sp>
      <p:pic>
        <p:nvPicPr>
          <p:cNvPr id="3584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6587" r="-26587"/>
          <a:stretch>
            <a:fillRect/>
          </a:stretch>
        </p:blipFill>
        <p:spPr>
          <a:xfrm>
            <a:off x="612775" y="1200150"/>
            <a:ext cx="8153400" cy="3371850"/>
          </a:xfrm>
        </p:spPr>
      </p:pic>
      <p:sp>
        <p:nvSpPr>
          <p:cNvPr id="35843" name="Rectangle 5"/>
          <p:cNvSpPr>
            <a:spLocks noChangeArrowheads="1"/>
          </p:cNvSpPr>
          <p:nvPr/>
        </p:nvSpPr>
        <p:spPr bwMode="auto">
          <a:xfrm>
            <a:off x="9293225" y="21129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x-none" altLang="x-none" sz="2400">
              <a:latin typeface="Times"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Case 4: Legal rights and Corporate Structures: </a:t>
            </a:r>
            <a:r>
              <a:rPr lang="en-US" dirty="0" err="1"/>
              <a:t>Baidu</a:t>
            </a:r>
            <a:endParaRPr lang="en-US" dirty="0"/>
          </a:p>
        </p:txBody>
      </p:sp>
      <p:sp>
        <p:nvSpPr>
          <p:cNvPr id="37890" name="Content Placeholder 2"/>
          <p:cNvSpPr>
            <a:spLocks noGrp="1"/>
          </p:cNvSpPr>
          <p:nvPr>
            <p:ph sz="quarter" idx="1"/>
          </p:nvPr>
        </p:nvSpPr>
        <p:spPr>
          <a:xfrm>
            <a:off x="612775" y="1200150"/>
            <a:ext cx="8153400" cy="3371850"/>
          </a:xfrm>
        </p:spPr>
        <p:txBody>
          <a:bodyPr/>
          <a:lstStyle/>
          <a:p>
            <a:pPr eaLnBrk="1" hangingPunct="1">
              <a:lnSpc>
                <a:spcPct val="80000"/>
              </a:lnSpc>
            </a:pPr>
            <a:r>
              <a:rPr lang="en-US" altLang="x-none" sz="2000" u="sng" dirty="0">
                <a:ea typeface="ＭＳ Ｐゴシック" charset="-128"/>
              </a:rPr>
              <a:t>The Board</a:t>
            </a:r>
            <a:r>
              <a:rPr lang="en-US" altLang="x-none" sz="2000" dirty="0">
                <a:ea typeface="ＭＳ Ｐゴシック" charset="-128"/>
              </a:rPr>
              <a:t>: The company has six directors, one of whom is Robin Li, who is the founder/CEO of Baidu. Mr. Li also owns a majority stake of Class B shares, which have ten times the voting rights of Class A </a:t>
            </a:r>
            <a:r>
              <a:rPr lang="en-US" altLang="x-none" sz="2000" dirty="0" smtClean="0">
                <a:ea typeface="ＭＳ Ｐゴシック" charset="-128"/>
              </a:rPr>
              <a:t>shares. </a:t>
            </a:r>
            <a:endParaRPr lang="en-US" altLang="x-none" sz="2000" dirty="0">
              <a:ea typeface="ＭＳ Ｐゴシック" charset="-128"/>
            </a:endParaRPr>
          </a:p>
          <a:p>
            <a:pPr eaLnBrk="1" hangingPunct="1">
              <a:lnSpc>
                <a:spcPct val="80000"/>
              </a:lnSpc>
            </a:pPr>
            <a:r>
              <a:rPr lang="en-US" altLang="x-none" sz="2000" u="sng" dirty="0">
                <a:ea typeface="ＭＳ Ｐゴシック" charset="-128"/>
              </a:rPr>
              <a:t>The structure</a:t>
            </a:r>
            <a:r>
              <a:rPr lang="en-US" altLang="x-none" sz="2000" dirty="0">
                <a:ea typeface="ＭＳ Ｐゴシック" charset="-128"/>
              </a:rPr>
              <a:t>: </a:t>
            </a:r>
            <a:r>
              <a:rPr lang="en-US" altLang="x-none" sz="2000" dirty="0" smtClean="0">
                <a:ea typeface="ＭＳ Ｐゴシック" charset="-128"/>
              </a:rPr>
              <a:t>Baidu’s </a:t>
            </a:r>
            <a:r>
              <a:rPr lang="en-US" altLang="x-none" sz="2000" dirty="0">
                <a:ea typeface="ＭＳ Ｐゴシック" charset="-128"/>
              </a:rPr>
              <a:t>primary stock listing is on the NASDAQ and the listed company is structured as a shell company, to get around Chinese government restrictions of foreign investors holding shares </a:t>
            </a:r>
            <a:endParaRPr lang="en-US" altLang="x-none" sz="2000" dirty="0" smtClean="0">
              <a:ea typeface="ＭＳ Ｐゴシック" charset="-128"/>
            </a:endParaRPr>
          </a:p>
          <a:p>
            <a:pPr eaLnBrk="1" hangingPunct="1">
              <a:lnSpc>
                <a:spcPct val="80000"/>
              </a:lnSpc>
            </a:pPr>
            <a:r>
              <a:rPr lang="en-US" altLang="x-none" sz="2000" u="sng" smtClean="0">
                <a:ea typeface="ＭＳ Ｐゴシック" charset="-128"/>
              </a:rPr>
              <a:t>The </a:t>
            </a:r>
            <a:r>
              <a:rPr lang="en-US" altLang="x-none" sz="2000" u="sng" dirty="0">
                <a:ea typeface="ＭＳ Ｐゴシック" charset="-128"/>
              </a:rPr>
              <a:t>legal system</a:t>
            </a:r>
            <a:r>
              <a:rPr lang="en-US" altLang="x-none" sz="2000" dirty="0">
                <a:ea typeface="ＭＳ Ｐゴシック" charset="-128"/>
              </a:rPr>
              <a:t>: Baidu</a:t>
            </a:r>
            <a:r>
              <a:rPr lang="en-US" altLang="en-US" sz="2000" dirty="0">
                <a:ea typeface="ＭＳ Ｐゴシック" charset="-128"/>
              </a:rPr>
              <a:t>’</a:t>
            </a:r>
            <a:r>
              <a:rPr lang="en-US" altLang="x-none" sz="2000" dirty="0">
                <a:ea typeface="ＭＳ Ｐゴシック" charset="-128"/>
              </a:rPr>
              <a:t>s operating counterpart in China is structured as a Variable Interest Entity (VIE), and it is unclear how much legal power the shareholders in the shell company have to enforce changes at the VIE.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171450"/>
            <a:ext cx="8153400" cy="742950"/>
          </a:xfrm>
        </p:spPr>
        <p:txBody>
          <a:bodyPr/>
          <a:lstStyle/>
          <a:p>
            <a:pPr eaLnBrk="1" hangingPunct="1"/>
            <a:r>
              <a:rPr lang="en-US" altLang="x-none" sz="2900">
                <a:ea typeface="ＭＳ Ｐゴシック" charset="-128"/>
              </a:rPr>
              <a:t>Things change.. Disney</a:t>
            </a:r>
            <a:r>
              <a:rPr lang="ja-JP" altLang="en-US" sz="2900">
                <a:ea typeface="ＭＳ Ｐゴシック" charset="-128"/>
              </a:rPr>
              <a:t>’</a:t>
            </a:r>
            <a:r>
              <a:rPr lang="en-US" altLang="ja-JP" sz="2900">
                <a:ea typeface="ＭＳ Ｐゴシック" charset="-128"/>
              </a:rPr>
              <a:t>s top stockholders in 2009</a:t>
            </a:r>
            <a:endParaRPr lang="en-US" altLang="x-none" sz="2900">
              <a:ea typeface="ＭＳ Ｐゴシック" charset="-128"/>
            </a:endParaRPr>
          </a:p>
        </p:txBody>
      </p:sp>
      <p:pic>
        <p:nvPicPr>
          <p:cNvPr id="3993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11496" b="11496"/>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90000"/>
              </a:lnSpc>
              <a:spcBef>
                <a:spcPct val="0"/>
              </a:spcBef>
              <a:buClrTx/>
              <a:buSzTx/>
              <a:buFontTx/>
              <a:buNone/>
            </a:pPr>
            <a:fld id="{16FFC804-32FD-EA4E-A9CC-CB4C8E9CD216}" type="slidenum">
              <a:rPr lang="en-US" altLang="x-none" sz="1400">
                <a:solidFill>
                  <a:schemeClr val="tx2"/>
                </a:solidFill>
                <a:latin typeface="Times" charset="0"/>
              </a:rPr>
              <a:pPr>
                <a:lnSpc>
                  <a:spcPct val="90000"/>
                </a:lnSpc>
                <a:spcBef>
                  <a:spcPct val="0"/>
                </a:spcBef>
                <a:buClrTx/>
                <a:buSzTx/>
                <a:buFontTx/>
                <a:buNone/>
              </a:pPr>
              <a:t>15</a:t>
            </a:fld>
            <a:endParaRPr lang="en-US" altLang="x-none" sz="1400">
              <a:solidFill>
                <a:schemeClr val="tx2"/>
              </a:solidFill>
              <a:latin typeface="Times" charset="0"/>
            </a:endParaRPr>
          </a:p>
        </p:txBody>
      </p:sp>
      <p:pic>
        <p:nvPicPr>
          <p:cNvPr id="4198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2</a:t>
            </a:r>
          </a:p>
        </p:txBody>
      </p:sp>
      <p:sp>
        <p:nvSpPr>
          <p:cNvPr id="6" name="Line Callout 1 5"/>
          <p:cNvSpPr>
            <a:spLocks/>
          </p:cNvSpPr>
          <p:nvPr/>
        </p:nvSpPr>
        <p:spPr bwMode="auto">
          <a:xfrm>
            <a:off x="381000" y="209550"/>
            <a:ext cx="1981200" cy="20574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defRPr/>
            </a:pPr>
            <a:r>
              <a:rPr lang="en-US" altLang="x-none" b="1" smtClean="0">
                <a:solidFill>
                  <a:srgbClr val="FFFFFF"/>
                </a:solidFill>
                <a:latin typeface="Calibri" charset="0"/>
              </a:rPr>
              <a:t>Task</a:t>
            </a:r>
          </a:p>
          <a:p>
            <a:pPr algn="ctr">
              <a:defRPr/>
            </a:pPr>
            <a:r>
              <a:rPr lang="en-US" altLang="x-none" smtClean="0">
                <a:solidFill>
                  <a:srgbClr val="FFFFFF"/>
                </a:solidFill>
                <a:latin typeface="Calibri" charset="0"/>
              </a:rPr>
              <a:t>Assess corporate governance at your company</a:t>
            </a:r>
          </a:p>
          <a:p>
            <a:pPr algn="ctr">
              <a:defRPr/>
            </a:pPr>
            <a:endParaRPr lang="en-US" altLang="x-none" smtClean="0">
              <a:solidFill>
                <a:srgbClr val="FFFFFF"/>
              </a:solidFill>
              <a:latin typeface="Calibri"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27065</TotalTime>
  <Pages>13</Pages>
  <Words>1930</Words>
  <Application>Microsoft Macintosh PowerPoint</Application>
  <PresentationFormat>On-screen Show (16:9)</PresentationFormat>
  <Paragraphs>77</Paragraphs>
  <Slides>15</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Times</vt:lpstr>
      <vt:lpstr>ＭＳ Ｐゴシック</vt:lpstr>
      <vt:lpstr>Arial</vt:lpstr>
      <vt:lpstr>Calibri</vt:lpstr>
      <vt:lpstr>Wingdings</vt:lpstr>
      <vt:lpstr>Wingdings 2</vt:lpstr>
      <vt:lpstr>WebcastSimple</vt:lpstr>
      <vt:lpstr>The objective in corporate finance</vt:lpstr>
      <vt:lpstr>PowerPoint Presentation</vt:lpstr>
      <vt:lpstr>First Principles</vt:lpstr>
      <vt:lpstr>The Objective in Decision Making</vt:lpstr>
      <vt:lpstr>The Classical Objective</vt:lpstr>
      <vt:lpstr>What can go wrong?</vt:lpstr>
      <vt:lpstr>Who’s on Board? The Disney Experience - 1997</vt:lpstr>
      <vt:lpstr>So, what next? When the cat is idle, the mice will play ....</vt:lpstr>
      <vt:lpstr>6Application Test: Who owns/runs your firm?</vt:lpstr>
      <vt:lpstr>Case 1: Splintering of Stockholders Disney’s top stockholders in 2003</vt:lpstr>
      <vt:lpstr>Case 2: Voting versus Non-voting Shares &amp; Golden Shares:  Vale</vt:lpstr>
      <vt:lpstr>Case 3: Cross and Pyramid Holdings Tata Motor’s top stockholders in 2013 </vt:lpstr>
      <vt:lpstr>Case 4: Legal rights and Corporate Structures: Baidu</vt:lpstr>
      <vt:lpstr>Things change.. Disney’s top stockholders in 2009</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337</cp:revision>
  <cp:lastPrinted>2014-01-24T14:30:54Z</cp:lastPrinted>
  <dcterms:created xsi:type="dcterms:W3CDTF">2010-01-13T22:41:50Z</dcterms:created>
  <dcterms:modified xsi:type="dcterms:W3CDTF">2017-06-14T08:50:42Z</dcterms:modified>
</cp:coreProperties>
</file>