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33" r:id="rId1"/>
  </p:sldMasterIdLst>
  <p:notesMasterIdLst>
    <p:notesMasterId r:id="rId12"/>
  </p:notesMasterIdLst>
  <p:handoutMasterIdLst>
    <p:handoutMasterId r:id="rId13"/>
  </p:handoutMasterIdLst>
  <p:sldIdLst>
    <p:sldId id="1250" r:id="rId2"/>
    <p:sldId id="1294" r:id="rId3"/>
    <p:sldId id="1287" r:id="rId4"/>
    <p:sldId id="1288" r:id="rId5"/>
    <p:sldId id="1289" r:id="rId6"/>
    <p:sldId id="1290" r:id="rId7"/>
    <p:sldId id="1291" r:id="rId8"/>
    <p:sldId id="1292" r:id="rId9"/>
    <p:sldId id="1293" r:id="rId10"/>
    <p:sldId id="1296" r:id="rId1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x-none">
                <a:latin typeface="Times" charset="0"/>
                <a:ea typeface="ＭＳ Ｐゴシック" charset="-128"/>
              </a:rPr>
              <a:t>Note that we estimate reinvestment needs using the expected growth rate and the return on capital.</a:t>
            </a:r>
          </a:p>
          <a:p>
            <a:r>
              <a:rPr lang="en-US" altLang="x-none">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x-none">
                <a:latin typeface="Times" charset="0"/>
                <a:ea typeface="ＭＳ Ｐゴシック" charset="-128"/>
              </a:rPr>
              <a:t>The leverage is pushed up to 20%, which is well below the optimal that we computed earlier, because current management seems intent on paying down debt.</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Brings it all together. Stock looks slightly over valued… or maybe the valuation is wrong… </a:t>
            </a:r>
          </a:p>
          <a:p>
            <a:endParaRPr lang="en-US" altLang="x-none">
              <a:latin typeface="Times" charset="0"/>
              <a:ea typeface="ＭＳ Ｐゴシック" charset="-128"/>
            </a:endParaRPr>
          </a:p>
          <a:p>
            <a:r>
              <a:rPr lang="en-US" altLang="x-none">
                <a:latin typeface="Times" charset="0"/>
                <a:ea typeface="ＭＳ Ｐゴシック" charset="-128"/>
              </a:rPr>
              <a:t>Note that the non operating investment is the value of their minority holdings in other companies and that the minority interest reflects the value of others</a:t>
            </a:r>
            <a:r>
              <a:rPr lang="en-US" altLang="en-US">
                <a:latin typeface="Times" charset="0"/>
                <a:ea typeface="ＭＳ Ｐゴシック" charset="-128"/>
              </a:rPr>
              <a:t>’</a:t>
            </a:r>
            <a:r>
              <a:rPr lang="en-US" altLang="x-none">
                <a:latin typeface="Times" charset="0"/>
                <a:ea typeface="ＭＳ Ｐゴシック" charset="-128"/>
              </a:rPr>
              <a:t> holdings in companies that Disney owns a majority stake in (and has consolidated). Both were taken at book value. Optimally, we would like to get both in market value terms.</a:t>
            </a:r>
          </a:p>
          <a:p>
            <a:endParaRPr lang="en-US" altLang="x-none">
              <a:latin typeface="Times" charset="0"/>
              <a:ea typeface="ＭＳ Ｐゴシック" charset="-128"/>
            </a:endParaRPr>
          </a:p>
          <a:p>
            <a:r>
              <a:rPr lang="en-US" altLang="x-none">
                <a:latin typeface="Times" charset="0"/>
                <a:ea typeface="ＭＳ Ｐゴシック" charset="-128"/>
              </a:rPr>
              <a:t>The equity options is the value of management options, valued using an option pricing model, and adjusted for taxes.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the link between our valuation and the earlier corporate financial analysis.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 change value, you have to take actions that affect one of four inputs:</a:t>
            </a:r>
          </a:p>
          <a:p>
            <a:pPr>
              <a:buFontTx/>
              <a:buAutoNum type="alphaLcPeriod"/>
            </a:pPr>
            <a:r>
              <a:rPr lang="en-US" altLang="x-none">
                <a:latin typeface="Times" charset="0"/>
                <a:ea typeface="ＭＳ Ｐゴシック" charset="-128"/>
              </a:rPr>
              <a:t>Cash flows from existing assets</a:t>
            </a:r>
          </a:p>
          <a:p>
            <a:pPr>
              <a:buFontTx/>
              <a:buAutoNum type="alphaLcPeriod"/>
            </a:pPr>
            <a:r>
              <a:rPr lang="en-US" altLang="x-none">
                <a:latin typeface="Times" charset="0"/>
                <a:ea typeface="ＭＳ Ｐゴシック" charset="-128"/>
              </a:rPr>
              <a:t>Expected growth</a:t>
            </a:r>
          </a:p>
          <a:p>
            <a:pPr>
              <a:buFontTx/>
              <a:buAutoNum type="alphaLcPeriod"/>
            </a:pPr>
            <a:r>
              <a:rPr lang="en-US" altLang="x-none">
                <a:latin typeface="Times" charset="0"/>
                <a:ea typeface="ＭＳ Ｐゴシック" charset="-128"/>
              </a:rPr>
              <a:t>Cost of capital</a:t>
            </a:r>
          </a:p>
          <a:p>
            <a:pPr>
              <a:buFontTx/>
              <a:buAutoNum type="alphaLcPeriod"/>
            </a:pPr>
            <a:r>
              <a:rPr lang="en-US" altLang="x-none">
                <a:latin typeface="Times" charset="0"/>
                <a:ea typeface="ＭＳ Ｐゴシック" charset="-128"/>
              </a:rPr>
              <a:t>Length of the growth period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14F1FC8-2A5A-6046-AC98-60D521F4DE14}" type="slidenum">
              <a:rPr lang="en-US" altLang="x-none"/>
              <a:pPr/>
              <a:t>‹#›</a:t>
            </a:fld>
            <a:endParaRPr lang="en-US" altLang="x-none"/>
          </a:p>
        </p:txBody>
      </p:sp>
    </p:spTree>
    <p:extLst>
      <p:ext uri="{BB962C8B-B14F-4D97-AF65-F5344CB8AC3E}">
        <p14:creationId xmlns:p14="http://schemas.microsoft.com/office/powerpoint/2010/main" val="2085073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F3D00980-5CA8-4647-93C5-336BD52B8734}"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2C7B7B5-485A-164F-91B4-761838B54D6E}" type="slidenum">
              <a:rPr lang="en-US" altLang="x-none"/>
              <a:pPr/>
              <a:t>‹#›</a:t>
            </a:fld>
            <a:endParaRPr lang="en-US" altLang="x-none"/>
          </a:p>
        </p:txBody>
      </p:sp>
    </p:spTree>
    <p:extLst>
      <p:ext uri="{BB962C8B-B14F-4D97-AF65-F5344CB8AC3E}">
        <p14:creationId xmlns:p14="http://schemas.microsoft.com/office/powerpoint/2010/main" val="119530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80800EE-54BF-4C40-AA29-B731CEB41762}"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40244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8250057-B094-2845-BE45-83F0F97EB2F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1778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3CC0D4E-6BB0-D147-9903-2A65171B00A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02774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9E32C03-F99C-5B4E-B502-217387C72136}" type="slidenum">
              <a:rPr lang="en-US" altLang="x-none"/>
              <a:pPr/>
              <a:t>‹#›</a:t>
            </a:fld>
            <a:endParaRPr lang="en-US" altLang="x-none"/>
          </a:p>
        </p:txBody>
      </p:sp>
    </p:spTree>
    <p:extLst>
      <p:ext uri="{BB962C8B-B14F-4D97-AF65-F5344CB8AC3E}">
        <p14:creationId xmlns:p14="http://schemas.microsoft.com/office/powerpoint/2010/main" val="1315683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F998D89-AFA1-A548-95F6-413E617C8363}" type="slidenum">
              <a:rPr lang="en-US" altLang="x-none"/>
              <a:pPr/>
              <a:t>‹#›</a:t>
            </a:fld>
            <a:endParaRPr lang="en-US" altLang="x-none"/>
          </a:p>
        </p:txBody>
      </p:sp>
    </p:spTree>
    <p:extLst>
      <p:ext uri="{BB962C8B-B14F-4D97-AF65-F5344CB8AC3E}">
        <p14:creationId xmlns:p14="http://schemas.microsoft.com/office/powerpoint/2010/main" val="51101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A35FE1B-2686-7442-A384-AF9F72963A80}" type="slidenum">
              <a:rPr lang="en-US" altLang="x-none"/>
              <a:pPr/>
              <a:t>‹#›</a:t>
            </a:fld>
            <a:endParaRPr lang="en-US" altLang="x-none"/>
          </a:p>
        </p:txBody>
      </p:sp>
    </p:spTree>
    <p:extLst>
      <p:ext uri="{BB962C8B-B14F-4D97-AF65-F5344CB8AC3E}">
        <p14:creationId xmlns:p14="http://schemas.microsoft.com/office/powerpoint/2010/main" val="201784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00A435-9392-5541-9A11-B05F187E3E5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24287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25DBBC9-C0A6-6245-A7A8-90265351656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09578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1E7CAA68-E36D-D04E-8D86-55ABAFA2590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75459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D17A833-CFAC-EF40-8B02-BB9594A02ED8}" type="slidenum">
              <a:rPr lang="en-US" altLang="x-none"/>
              <a:pPr/>
              <a:t>‹#›</a:t>
            </a:fld>
            <a:endParaRPr lang="en-US" altLang="x-none"/>
          </a:p>
        </p:txBody>
      </p:sp>
    </p:spTree>
    <p:extLst>
      <p:ext uri="{BB962C8B-B14F-4D97-AF65-F5344CB8AC3E}">
        <p14:creationId xmlns:p14="http://schemas.microsoft.com/office/powerpoint/2010/main" val="10385086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B494D6D0-AB42-F047-AB34-FAC9BD640DA2}"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68" r:id="rId1"/>
    <p:sldLayoutId id="2147484569" r:id="rId2"/>
    <p:sldLayoutId id="2147484570" r:id="rId3"/>
    <p:sldLayoutId id="2147484571" r:id="rId4"/>
    <p:sldLayoutId id="2147484566" r:id="rId5"/>
    <p:sldLayoutId id="2147484572" r:id="rId6"/>
    <p:sldLayoutId id="2147484573" r:id="rId7"/>
    <p:sldLayoutId id="2147484574" r:id="rId8"/>
    <p:sldLayoutId id="2147484575" r:id="rId9"/>
    <p:sldLayoutId id="2147484567" r:id="rId10"/>
    <p:sldLayoutId id="2147484576" r:id="rId11"/>
    <p:sldLayoutId id="2147484577"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The value </a:t>
            </a:r>
            <a:r>
              <a:rPr lang="en-US" smtClean="0">
                <a:ea typeface="+mj-ea"/>
                <a:cs typeface="+mj-cs"/>
              </a:rPr>
              <a:t>of control</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Control is not always worth 20%.</a:t>
            </a:r>
            <a:endParaRPr lang="en-US" dirty="0">
              <a:ea typeface="+mn-ea"/>
              <a:cs typeface="+mn-cs"/>
            </a:endParaRPr>
          </a:p>
        </p:txBody>
      </p:sp>
      <p:sp>
        <p:nvSpPr>
          <p:cNvPr id="16388" name="Slide Number Placeholder 2"/>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CEDAB512-36A4-6148-B13B-A0A16585009A}"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4CFB9A65-B757-A94B-8AB9-F67096466C1B}"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Inputs to Valuation</a:t>
            </a:r>
          </a:p>
        </p:txBody>
      </p:sp>
      <p:graphicFrame>
        <p:nvGraphicFramePr>
          <p:cNvPr id="19458" name="Object 2"/>
          <p:cNvGraphicFramePr>
            <a:graphicFrameLocks noGrp="1"/>
          </p:cNvGraphicFramePr>
          <p:nvPr>
            <p:ph sz="quarter" idx="1"/>
          </p:nvPr>
        </p:nvGraphicFramePr>
        <p:xfrm>
          <a:off x="2216150" y="1290638"/>
          <a:ext cx="4943475" cy="3190875"/>
        </p:xfrm>
        <a:graphic>
          <a:graphicData uri="http://schemas.openxmlformats.org/presentationml/2006/ole">
            <mc:AlternateContent xmlns:mc="http://schemas.openxmlformats.org/markup-compatibility/2006">
              <mc:Choice xmlns:v="urn:schemas-microsoft-com:vml" Requires="v">
                <p:oleObj spid="_x0000_s19462"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6150" y="1290638"/>
                        <a:ext cx="4943475" cy="3190875"/>
                      </a:xfrm>
                      <a:prstGeom prst="rect">
                        <a:avLst/>
                      </a:prstGeom>
                      <a:solidFill>
                        <a:schemeClr val="bg1"/>
                      </a:solidFill>
                      <a:ln w="9525">
                        <a:solidFill>
                          <a:srgbClr val="FFFFFF"/>
                        </a:solidFill>
                        <a:miter lim="800000"/>
                        <a:headEnd/>
                        <a:tailEnd/>
                      </a:ln>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6568F59-03A8-7C47-B208-806246CFE6D4}"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ED03D1AE-B741-CD47-8519-D25570FD7180}" type="slidenum">
              <a:rPr lang="en-US" altLang="x-none" sz="1400">
                <a:solidFill>
                  <a:schemeClr val="tx2"/>
                </a:solidFill>
              </a:rPr>
              <a:pPr eaLnBrk="1" hangingPunct="1">
                <a:lnSpc>
                  <a:spcPct val="90000"/>
                </a:lnSpc>
              </a:pPr>
              <a:t>4</a:t>
            </a:fld>
            <a:endParaRPr lang="en-US" altLang="x-none" sz="1400">
              <a:solidFill>
                <a:schemeClr val="tx2"/>
              </a:solidFill>
            </a:endParaRPr>
          </a:p>
        </p:txBody>
      </p:sp>
      <p:pic>
        <p:nvPicPr>
          <p:cNvPr id="2150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0"/>
            <a:ext cx="81153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58F41692-FEB5-6649-BF0B-B10EA48757FE}" type="slidenum">
              <a:rPr lang="en-US" altLang="x-none" sz="1400">
                <a:solidFill>
                  <a:schemeClr val="tx2"/>
                </a:solidFill>
              </a:rPr>
              <a:pPr eaLnBrk="1" hangingPunct="1">
                <a:lnSpc>
                  <a:spcPct val="90000"/>
                </a:lnSpc>
              </a:pPr>
              <a:t>5</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Ways of changing value…</a:t>
            </a:r>
          </a:p>
        </p:txBody>
      </p:sp>
      <p:pic>
        <p:nvPicPr>
          <p:cNvPr id="25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2621" r="-12621"/>
          <a:stretch>
            <a:fillRect/>
          </a:stretch>
        </p:blipFill>
        <p:spPr>
          <a:xfrm>
            <a:off x="612775" y="1200150"/>
            <a:ext cx="8153400" cy="3371850"/>
          </a:xfrm>
        </p:spPr>
      </p:pic>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DAFB552-78C2-0042-AE19-7EE30FD6E26C}" type="slidenum">
              <a:rPr lang="en-US" altLang="x-none" sz="700">
                <a:solidFill>
                  <a:srgbClr val="FFFFFF"/>
                </a:solidFill>
              </a:rPr>
              <a:pPr eaLnBrk="1" hangingPunct="1">
                <a:lnSpc>
                  <a:spcPct val="80000"/>
                </a:lnSpc>
              </a:pPr>
              <a:t>6</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1475"/>
            <a:ext cx="9144000" cy="43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D37AABE7-69E8-2A4A-8789-8304E5111548}" type="slidenum">
              <a:rPr lang="en-US" altLang="x-none" sz="1400">
                <a:solidFill>
                  <a:schemeClr val="tx2"/>
                </a:solidFill>
              </a:rPr>
              <a:pPr eaLnBrk="1" hangingPunct="1">
                <a:lnSpc>
                  <a:spcPct val="90000"/>
                </a:lnSpc>
              </a:pPr>
              <a:t>7</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value of control</a:t>
            </a:r>
          </a:p>
        </p:txBody>
      </p:sp>
      <p:sp>
        <p:nvSpPr>
          <p:cNvPr id="29698" name="Content Placeholder 2"/>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We have two values for Disney. </a:t>
            </a:r>
          </a:p>
          <a:p>
            <a:pPr lvl="1" eaLnBrk="1" hangingPunct="1"/>
            <a:r>
              <a:rPr lang="en-US" altLang="x-none">
                <a:ea typeface="ＭＳ Ｐゴシック" charset="-128"/>
              </a:rPr>
              <a:t>The status quo value per share, run by existing management with its current policies in place, is $62.56.</a:t>
            </a:r>
          </a:p>
          <a:p>
            <a:pPr lvl="1" eaLnBrk="1" hangingPunct="1"/>
            <a:r>
              <a:rPr lang="en-US" altLang="x-none">
                <a:ea typeface="ＭＳ Ｐゴシック" charset="-128"/>
              </a:rPr>
              <a:t>The </a:t>
            </a:r>
            <a:r>
              <a:rPr lang="en-US" altLang="en-US">
                <a:ea typeface="ＭＳ Ｐゴシック" charset="-128"/>
              </a:rPr>
              <a:t>“</a:t>
            </a:r>
            <a:r>
              <a:rPr lang="en-US" altLang="x-none">
                <a:ea typeface="ＭＳ Ｐゴシック" charset="-128"/>
              </a:rPr>
              <a:t>optimal</a:t>
            </a:r>
            <a:r>
              <a:rPr lang="en-US" altLang="en-US">
                <a:ea typeface="ＭＳ Ｐゴシック" charset="-128"/>
              </a:rPr>
              <a:t>”</a:t>
            </a:r>
            <a:r>
              <a:rPr lang="en-US" altLang="x-none">
                <a:ea typeface="ＭＳ Ｐゴシック" charset="-128"/>
              </a:rPr>
              <a:t> value, with changes to investing, financing and dividend policy yields a value per share of $74.91</a:t>
            </a:r>
          </a:p>
          <a:p>
            <a:pPr eaLnBrk="1" hangingPunct="1"/>
            <a:r>
              <a:rPr lang="en-US" altLang="x-none">
                <a:ea typeface="ＭＳ Ｐゴシック" charset="-128"/>
              </a:rPr>
              <a:t>The difference between the two values can legitimately be called the value of control.</a:t>
            </a:r>
          </a:p>
          <a:p>
            <a:pPr lvl="1" eaLnBrk="1" hangingPunct="1"/>
            <a:r>
              <a:rPr lang="en-US" altLang="x-none">
                <a:ea typeface="ＭＳ Ｐゴシック" charset="-128"/>
              </a:rPr>
              <a:t>Value of control = $74.91 - $62.56 = $ 12.35/share</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EC37A7D-C0F0-554C-8A09-512B96AAFA5A}" type="slidenum">
              <a:rPr lang="en-US" altLang="x-none" sz="700">
                <a:solidFill>
                  <a:srgbClr val="FFFFFF"/>
                </a:solidFill>
              </a:rPr>
              <a:pPr eaLnBrk="1" hangingPunct="1">
                <a:lnSpc>
                  <a:spcPct val="80000"/>
                </a:lnSpc>
              </a:pPr>
              <a:t>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Implications</a:t>
            </a:r>
          </a:p>
        </p:txBody>
      </p:sp>
      <p:sp>
        <p:nvSpPr>
          <p:cNvPr id="3" name="Content Placeholder 2"/>
          <p:cNvSpPr>
            <a:spLocks noGrp="1"/>
          </p:cNvSpPr>
          <p:nvPr>
            <p:ph sz="quarter" idx="1"/>
          </p:nvPr>
        </p:nvSpPr>
        <p:spPr>
          <a:xfrm>
            <a:off x="612775" y="1200150"/>
            <a:ext cx="8153400" cy="3371850"/>
          </a:xfrm>
        </p:spPr>
        <p:txBody>
          <a:bodyPr>
            <a:normAutofit fontScale="85000" lnSpcReduction="20000"/>
          </a:bodyPr>
          <a:lstStyle/>
          <a:p>
            <a:pPr marL="514350" indent="-514350" eaLnBrk="1" hangingPunct="1">
              <a:buFont typeface="+mj-lt"/>
              <a:buAutoNum type="arabicPeriod"/>
              <a:defRPr/>
            </a:pPr>
            <a:r>
              <a:rPr lang="en-US" dirty="0" smtClean="0"/>
              <a:t>The value of control should be greater at poorly managed firms than well run firms.</a:t>
            </a:r>
          </a:p>
          <a:p>
            <a:pPr marL="514350" indent="-514350" eaLnBrk="1" hangingPunct="1">
              <a:buFont typeface="+mj-lt"/>
              <a:buAutoNum type="arabicPeriod"/>
              <a:defRPr/>
            </a:pPr>
            <a:r>
              <a:rPr lang="en-US" dirty="0" smtClean="0"/>
              <a:t>The market price of a company should reflect the expected value of control, which incorporates the probability that management will change.</a:t>
            </a:r>
          </a:p>
          <a:p>
            <a:pPr marL="835025" lvl="1" indent="-514350" eaLnBrk="1" hangingPunct="1">
              <a:buFont typeface="+mj-lt"/>
              <a:buAutoNum type="alphaLcPeriod"/>
              <a:defRPr/>
            </a:pPr>
            <a:r>
              <a:rPr lang="en-US" dirty="0" smtClean="0"/>
              <a:t>If corporate governance is so weak that there is no chance of management change, the expected value of control should go to zero and the stock price should converge on the status quo value.</a:t>
            </a:r>
          </a:p>
          <a:p>
            <a:pPr marL="835025" lvl="1" indent="-514350" eaLnBrk="1" hangingPunct="1">
              <a:buFont typeface="+mj-lt"/>
              <a:buAutoNum type="alphaLcPeriod"/>
              <a:defRPr/>
            </a:pPr>
            <a:r>
              <a:rPr lang="en-US" dirty="0" smtClean="0"/>
              <a:t>In the event of a control change (an acquisition or an activist investor waging a control battle), the likelihood of management change will increase and the stock should trade at close to its optimal value.</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08C68B4-80A3-9B4A-9AE5-015EA25B874A}"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068F4F8C-D3A4-2B4F-9FAA-02EC7560EBFF}" type="slidenum">
              <a:rPr lang="en-US" altLang="x-none" sz="1400">
                <a:solidFill>
                  <a:schemeClr val="tx2"/>
                </a:solidFill>
              </a:rPr>
              <a:pPr eaLnBrk="1" hangingPunct="1">
                <a:lnSpc>
                  <a:spcPct val="90000"/>
                </a:lnSpc>
              </a:pPr>
              <a:t>10</a:t>
            </a:fld>
            <a:endParaRPr lang="en-US" altLang="x-none" sz="1400">
              <a:solidFill>
                <a:schemeClr val="tx2"/>
              </a:solidFill>
            </a:endParaRPr>
          </a:p>
        </p:txBody>
      </p:sp>
      <p:pic>
        <p:nvPicPr>
          <p:cNvPr id="3174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status quo &amp; optimal values for your firm, and the value of control</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21034</TotalTime>
  <Pages>13</Pages>
  <Words>648</Words>
  <Application>Microsoft Macintosh PowerPoint</Application>
  <PresentationFormat>On-screen Show (16:9)</PresentationFormat>
  <Paragraphs>46</Paragraphs>
  <Slides>10</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7" baseType="lpstr">
      <vt:lpstr>Calibri</vt:lpstr>
      <vt:lpstr>ＭＳ Ｐゴシック</vt:lpstr>
      <vt:lpstr>Times</vt:lpstr>
      <vt:lpstr>Wingdings</vt:lpstr>
      <vt:lpstr>Wingdings 2</vt:lpstr>
      <vt:lpstr>WebcastSimple</vt:lpstr>
      <vt:lpstr>Document</vt:lpstr>
      <vt:lpstr>Valuation: The value of control</vt:lpstr>
      <vt:lpstr>PowerPoint Presentation</vt:lpstr>
      <vt:lpstr>Disney: Inputs to Valuation</vt:lpstr>
      <vt:lpstr>PowerPoint Presentation</vt:lpstr>
      <vt:lpstr>PowerPoint Presentation</vt:lpstr>
      <vt:lpstr>Ways of changing value…</vt:lpstr>
      <vt:lpstr>PowerPoint Presentation</vt:lpstr>
      <vt:lpstr>The value of control</vt:lpstr>
      <vt:lpstr>Implications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289</cp:revision>
  <cp:lastPrinted>2014-01-22T17:02:43Z</cp:lastPrinted>
  <dcterms:created xsi:type="dcterms:W3CDTF">2010-03-22T12:36:23Z</dcterms:created>
  <dcterms:modified xsi:type="dcterms:W3CDTF">2017-06-14T10:00:47Z</dcterms:modified>
</cp:coreProperties>
</file>