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compatMode="1" strictFirstAndLastChars="0" saveSubsetFonts="1" autoCompressPictures="0">
  <p:sldMasterIdLst>
    <p:sldMasterId id="2147483718" r:id="rId1"/>
  </p:sldMasterIdLst>
  <p:notesMasterIdLst>
    <p:notesMasterId r:id="rId19"/>
  </p:notesMasterIdLst>
  <p:handoutMasterIdLst>
    <p:handoutMasterId r:id="rId20"/>
  </p:handoutMasterIdLst>
  <p:sldIdLst>
    <p:sldId id="256" r:id="rId2"/>
    <p:sldId id="348" r:id="rId3"/>
    <p:sldId id="301" r:id="rId4"/>
    <p:sldId id="347" r:id="rId5"/>
    <p:sldId id="349" r:id="rId6"/>
    <p:sldId id="337" r:id="rId7"/>
    <p:sldId id="339" r:id="rId8"/>
    <p:sldId id="340" r:id="rId9"/>
    <p:sldId id="345" r:id="rId10"/>
    <p:sldId id="346" r:id="rId11"/>
    <p:sldId id="350" r:id="rId12"/>
    <p:sldId id="341" r:id="rId13"/>
    <p:sldId id="342" r:id="rId14"/>
    <p:sldId id="344" r:id="rId15"/>
    <p:sldId id="343" r:id="rId16"/>
    <p:sldId id="335" r:id="rId17"/>
    <p:sldId id="352" r:id="rId18"/>
  </p:sldIdLst>
  <p:sldSz cx="9144000" cy="5143500" type="screen16x9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charset="0"/>
        <a:ea typeface="ＭＳ Ｐゴシック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charset="0"/>
        <a:ea typeface="ＭＳ Ｐゴシック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charset="0"/>
        <a:ea typeface="ＭＳ Ｐゴシック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3"/>
    <p:restoredTop sz="94666"/>
  </p:normalViewPr>
  <p:slideViewPr>
    <p:cSldViewPr>
      <p:cViewPr>
        <p:scale>
          <a:sx n="100" d="100"/>
          <a:sy n="100" d="100"/>
        </p:scale>
        <p:origin x="448" y="76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handoutMaster" Target="handoutMasters/handout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6323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6324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6325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F385EABA-3E46-4448-8376-A0369F8A3B50}" type="slidenum">
              <a:rPr lang="en-US" altLang="x-none"/>
              <a:pPr/>
              <a:t>‹#›</a:t>
            </a:fld>
            <a:endParaRPr lang="en-US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63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3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217E339A-1F4E-514D-9866-3D26FB05F35F}" type="slidenum">
              <a:rPr lang="en-US" altLang="x-none"/>
              <a:pPr/>
              <a:t>‹#›</a:t>
            </a:fld>
            <a:endParaRPr lang="en-US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65" charset="0"/>
        <a:ea typeface="ＭＳ Ｐゴシック" pitchFamily="-65" charset="-128"/>
        <a:cs typeface="ＭＳ Ｐゴシック" pitchFamily="-65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65" charset="0"/>
        <a:ea typeface="ＭＳ Ｐゴシック" pitchFamily="-65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65" charset="0"/>
        <a:ea typeface="ＭＳ Ｐゴシック" pitchFamily="-65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65" charset="0"/>
        <a:ea typeface="ＭＳ Ｐゴシック" pitchFamily="-6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65" charset="0"/>
        <a:ea typeface="ＭＳ Ｐゴシック" pitchFamily="-65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fld id="{D4F58AD2-3F53-D34D-BC2E-FB28279CE39A}" type="slidenum">
              <a:rPr lang="en-US" altLang="x-none" sz="1200"/>
              <a:pPr/>
              <a:t>1</a:t>
            </a:fld>
            <a:endParaRPr lang="en-US" altLang="x-none" sz="1200"/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x-none" altLang="x-none">
              <a:latin typeface="Times" charset="0"/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fld id="{46FBDC37-9AEC-4F45-AC70-83A849D640B3}" type="slidenum">
              <a:rPr lang="en-US" altLang="x-none" sz="1200"/>
              <a:pPr/>
              <a:t>3</a:t>
            </a:fld>
            <a:endParaRPr lang="en-US" altLang="x-none" sz="1200"/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8600" indent="-228600">
              <a:buFontTx/>
              <a:buAutoNum type="arabicPeriod"/>
            </a:pPr>
            <a:r>
              <a:rPr lang="en-US" altLang="x-none">
                <a:latin typeface="Times" charset="0"/>
                <a:ea typeface="ＭＳ Ｐゴシック" charset="-128"/>
              </a:rPr>
              <a:t>Numbers don</a:t>
            </a:r>
            <a:r>
              <a:rPr lang="en-US" altLang="en-US">
                <a:latin typeface="Times" charset="0"/>
                <a:ea typeface="ＭＳ Ｐゴシック" charset="-128"/>
              </a:rPr>
              <a:t>’</a:t>
            </a:r>
            <a:r>
              <a:rPr lang="en-US" altLang="x-none">
                <a:latin typeface="Times" charset="0"/>
                <a:ea typeface="ＭＳ Ｐゴシック" charset="-128"/>
              </a:rPr>
              <a:t>t match. Different betas from different sources.</a:t>
            </a:r>
          </a:p>
          <a:p>
            <a:pPr marL="228600" indent="-228600">
              <a:buFontTx/>
              <a:buAutoNum type="arabicPeriod"/>
            </a:pPr>
            <a:r>
              <a:rPr lang="en-US" altLang="x-none">
                <a:latin typeface="Times" charset="0"/>
                <a:ea typeface="ＭＳ Ｐゴシック" charset="-128"/>
              </a:rPr>
              <a:t>Book value of equity is negative</a:t>
            </a:r>
          </a:p>
          <a:p>
            <a:pPr marL="228600" indent="-228600">
              <a:buFontTx/>
              <a:buAutoNum type="arabicPeriod"/>
            </a:pPr>
            <a:r>
              <a:rPr lang="en-US" altLang="x-none">
                <a:latin typeface="Times" charset="0"/>
                <a:ea typeface="ＭＳ Ｐゴシック" charset="-128"/>
              </a:rPr>
              <a:t>Optimal debt ratio for Co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2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x-none">
                <a:latin typeface="Times" charset="0"/>
                <a:ea typeface="ＭＳ Ｐゴシック" charset="-128"/>
              </a:rPr>
              <a:t>As we begin, so we end.</a:t>
            </a:r>
          </a:p>
        </p:txBody>
      </p:sp>
      <p:sp>
        <p:nvSpPr>
          <p:cNvPr id="34818" name="Rectangle 3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 cap="flat"/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white">
          <a:xfrm>
            <a:off x="0" y="4478338"/>
            <a:ext cx="9144000" cy="665162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9525" y="4540250"/>
            <a:ext cx="2249488" cy="53498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359025" y="4532313"/>
            <a:ext cx="6784975" cy="5365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3028950"/>
            <a:ext cx="6477000" cy="13716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4537528"/>
            <a:ext cx="6705600" cy="51435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4551363"/>
            <a:ext cx="2057400" cy="51435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r>
              <a:rPr lang="en-US" altLang="x-none"/>
              <a:t>‹#›</a:t>
            </a:r>
          </a:p>
        </p:txBody>
      </p:sp>
      <p:sp>
        <p:nvSpPr>
          <p:cNvPr id="10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975" y="177800"/>
            <a:ext cx="5867400" cy="273050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en-US"/>
              <a:t>Aswath Damodaran</a:t>
            </a:r>
            <a:endParaRPr lang="en-US" dirty="0"/>
          </a:p>
        </p:txBody>
      </p:sp>
      <p:sp>
        <p:nvSpPr>
          <p:cNvPr id="11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171450"/>
            <a:ext cx="838200" cy="285750"/>
          </a:xfrm>
        </p:spPr>
        <p:txBody>
          <a:bodyPr/>
          <a:lstStyle>
            <a:lvl1pPr>
              <a:defRPr sz="1400"/>
            </a:lvl1pPr>
          </a:lstStyle>
          <a:p>
            <a:fld id="{1CCFC3F9-E74E-1B46-900E-2CF8DD7D5AC8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387277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8588375" y="4787900"/>
            <a:ext cx="42386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 eaLnBrk="1" hangingPunct="1"/>
            <a:fld id="{7A8DD5BC-135D-BD40-9B39-AE28DCFD70BD}" type="slidenum">
              <a:rPr lang="en-US" altLang="x-none" sz="1600"/>
              <a:pPr eaLnBrk="1" hangingPunct="1"/>
              <a:t>‹#›</a:t>
            </a:fld>
            <a:endParaRPr lang="en-US" altLang="x-none" sz="16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71450"/>
            <a:ext cx="8153400" cy="7429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200150"/>
            <a:ext cx="8153400" cy="33718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r>
              <a:rPr lang="en-US"/>
              <a:t>Aswath Damodaran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21E12C14-1693-424A-BE45-ED724A30DB3A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385597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white">
          <a:xfrm>
            <a:off x="0" y="1143000"/>
            <a:ext cx="9144000" cy="85725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1200150"/>
            <a:ext cx="1295400" cy="74295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371600" y="1200150"/>
            <a:ext cx="7772400" cy="7429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2" y="2057401"/>
            <a:ext cx="7123113" cy="1254919"/>
          </a:xfrm>
        </p:spPr>
        <p:txBody>
          <a:bodyPr/>
          <a:lstStyle>
            <a:lvl1pPr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200150"/>
            <a:ext cx="7620000" cy="74295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x-none"/>
              <a:t>‹#›</a:t>
            </a:r>
          </a:p>
        </p:txBody>
      </p:sp>
      <p:sp>
        <p:nvSpPr>
          <p:cNvPr id="8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314450"/>
            <a:ext cx="1295400" cy="527050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694D08F7-70E6-8141-ACCD-617CA9288E26}" type="slidenum">
              <a:rPr lang="en-US" altLang="x-none"/>
              <a:pPr/>
              <a:t>‹#›</a:t>
            </a:fld>
            <a:endParaRPr lang="en-US" altLang="x-none"/>
          </a:p>
        </p:txBody>
      </p:sp>
      <p:sp>
        <p:nvSpPr>
          <p:cNvPr id="9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Aswath Damodaran</a:t>
            </a:r>
          </a:p>
        </p:txBody>
      </p:sp>
    </p:spTree>
    <p:extLst>
      <p:ext uri="{BB962C8B-B14F-4D97-AF65-F5344CB8AC3E}">
        <p14:creationId xmlns:p14="http://schemas.microsoft.com/office/powerpoint/2010/main" val="4322288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192175"/>
            <a:ext cx="3886200" cy="3429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192175"/>
            <a:ext cx="3886200" cy="3429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x-none"/>
              <a:t>‹#›</a:t>
            </a:r>
          </a:p>
        </p:txBody>
      </p:sp>
      <p:sp>
        <p:nvSpPr>
          <p:cNvPr id="6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F3258CBD-E01F-6946-8F40-C58DCF1E7232}" type="slidenum">
              <a:rPr lang="en-US" altLang="x-none"/>
              <a:pPr/>
              <a:t>‹#›</a:t>
            </a:fld>
            <a:endParaRPr lang="en-US" altLang="x-none"/>
          </a:p>
        </p:txBody>
      </p:sp>
      <p:sp>
        <p:nvSpPr>
          <p:cNvPr id="7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Aswath Damodaran</a:t>
            </a:r>
          </a:p>
        </p:txBody>
      </p:sp>
    </p:spTree>
    <p:extLst>
      <p:ext uri="{BB962C8B-B14F-4D97-AF65-F5344CB8AC3E}">
        <p14:creationId xmlns:p14="http://schemas.microsoft.com/office/powerpoint/2010/main" val="16805037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1828800"/>
            <a:ext cx="3886200" cy="26860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1828800"/>
            <a:ext cx="3886200" cy="26860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314450"/>
            <a:ext cx="3886200" cy="48006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314450"/>
            <a:ext cx="3886200" cy="48006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x-none"/>
              <a:t>‹#›</a:t>
            </a:r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Aswath Damodaran</a:t>
            </a:r>
          </a:p>
        </p:txBody>
      </p:sp>
      <p:sp>
        <p:nvSpPr>
          <p:cNvPr id="8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580416-3D17-8D42-A372-8B74A49967CA}" type="slidenum">
              <a:rPr lang="en-US" altLang="x-none"/>
              <a:pPr/>
              <a:t>‹#›</a:t>
            </a:fld>
            <a:endParaRPr lang="en-US" altLang="x-none" sz="14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84538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x-none"/>
              <a:t>‹#›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Aswath Damodaran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2B387A54-1AEC-AB4F-9759-8251BCECAC3D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5217857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x-none"/>
              <a:t>‹#›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Aswath Damodaran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4686300"/>
            <a:ext cx="533400" cy="285750"/>
          </a:xfrm>
        </p:spPr>
        <p:txBody>
          <a:bodyPr/>
          <a:lstStyle>
            <a:lvl1pPr>
              <a:defRPr sz="1400"/>
            </a:lvl1pPr>
          </a:lstStyle>
          <a:p>
            <a:fld id="{7BC59DD6-755C-634E-AE2F-B9DA8A86AF09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4779241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 descr="sm_glob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775" y="1316038"/>
            <a:ext cx="1614488" cy="1266825"/>
          </a:xfrm>
          <a:prstGeom prst="rect">
            <a:avLst/>
          </a:prstGeom>
          <a:noFill/>
          <a:ln w="50800" cap="sq" cmpd="dbl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04788"/>
            <a:ext cx="8077200" cy="652463"/>
          </a:xfrm>
        </p:spPr>
        <p:txBody>
          <a:bodyPr/>
          <a:lstStyle>
            <a:lvl1pPr algn="l">
              <a:buNone/>
              <a:defRPr sz="4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314450"/>
            <a:ext cx="6400800" cy="33147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x-none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Aswath Damodaran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029E3A01-0FB3-BC4D-B72C-28CAA1457309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6758320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white">
          <a:xfrm>
            <a:off x="-9525" y="3429000"/>
            <a:ext cx="9144000" cy="665163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-9525" y="3497263"/>
            <a:ext cx="1463675" cy="5349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544638" y="3490913"/>
            <a:ext cx="7599362" cy="534987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 bwMode="white">
          <a:xfrm>
            <a:off x="1447800" y="0"/>
            <a:ext cx="100013" cy="515143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4114800"/>
            <a:ext cx="7315200" cy="51435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3486150"/>
            <a:ext cx="7315200" cy="514350"/>
          </a:xfrm>
        </p:spPr>
        <p:txBody>
          <a:bodyPr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3426714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Drag picture to placeholder or click icon to add</a:t>
            </a:r>
            <a:endParaRPr lang="en-US" noProof="0" dirty="0"/>
          </a:p>
        </p:txBody>
      </p:sp>
      <p:sp>
        <p:nvSpPr>
          <p:cNvPr id="9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4686300"/>
            <a:ext cx="2667000" cy="274638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x-none"/>
              <a:t>‹#›</a:t>
            </a:r>
          </a:p>
        </p:txBody>
      </p:sp>
      <p:sp>
        <p:nvSpPr>
          <p:cNvPr id="10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3500438"/>
            <a:ext cx="1447800" cy="498475"/>
          </a:xfrm>
        </p:spPr>
        <p:txBody>
          <a:bodyPr/>
          <a:lstStyle>
            <a:lvl1pPr>
              <a:defRPr sz="2800">
                <a:solidFill>
                  <a:srgbClr val="FFFFFF"/>
                </a:solidFill>
              </a:defRPr>
            </a:lvl1pPr>
          </a:lstStyle>
          <a:p>
            <a:fld id="{E9DDDFC6-E749-F44E-96B0-758BF68974A5}" type="slidenum">
              <a:rPr lang="en-US" altLang="x-none"/>
              <a:pPr/>
              <a:t>‹#›</a:t>
            </a:fld>
            <a:endParaRPr lang="en-US" altLang="x-none"/>
          </a:p>
        </p:txBody>
      </p:sp>
      <p:sp>
        <p:nvSpPr>
          <p:cNvPr id="11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4686300"/>
            <a:ext cx="4572000" cy="274638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Aswath Damodaran</a:t>
            </a:r>
          </a:p>
        </p:txBody>
      </p:sp>
    </p:spTree>
    <p:extLst>
      <p:ext uri="{BB962C8B-B14F-4D97-AF65-F5344CB8AC3E}">
        <p14:creationId xmlns:p14="http://schemas.microsoft.com/office/powerpoint/2010/main" val="14613684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x-none"/>
              <a:t>‹#›</a:t>
            </a: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Aswath Damodaran</a:t>
            </a: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6ACBBE-F5CD-9C40-98C1-4E7F8DBD53E1}" type="slidenum">
              <a:rPr lang="en-US" altLang="x-none"/>
              <a:pPr/>
              <a:t>‹#›</a:t>
            </a:fld>
            <a:endParaRPr lang="en-US" altLang="x-none" sz="14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99154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white">
          <a:xfrm>
            <a:off x="6096000" y="0"/>
            <a:ext cx="320675" cy="51435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6142038" y="457200"/>
            <a:ext cx="228600" cy="46863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142038" y="0"/>
            <a:ext cx="228600" cy="40005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457201"/>
            <a:ext cx="2057400" cy="413742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57201"/>
            <a:ext cx="5562600" cy="413742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4686300"/>
            <a:ext cx="2209800" cy="274638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x-none"/>
              <a:t>‹#›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4686300"/>
            <a:ext cx="5573713" cy="27463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Aswath Damodaran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6056313" y="77787"/>
            <a:ext cx="400050" cy="244475"/>
          </a:xfrm>
        </p:spPr>
        <p:txBody>
          <a:bodyPr/>
          <a:lstStyle>
            <a:lvl1pPr>
              <a:defRPr/>
            </a:lvl1pPr>
          </a:lstStyle>
          <a:p>
            <a:fld id="{29DF22C3-1353-5647-B189-227D642B7DA0}" type="slidenum">
              <a:rPr lang="en-US" altLang="x-none"/>
              <a:pPr/>
              <a:t>‹#›</a:t>
            </a:fld>
            <a:endParaRPr lang="en-US" altLang="x-none" sz="14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82448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1828800"/>
            <a:ext cx="3886200" cy="26860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1828800"/>
            <a:ext cx="3886200" cy="26860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314450"/>
            <a:ext cx="3886200" cy="48006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314450"/>
            <a:ext cx="3886200" cy="48006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x-none"/>
              <a:t>‹#›</a:t>
            </a:r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Aswath Damodaran</a:t>
            </a:r>
            <a:endParaRPr lang="en-US" dirty="0"/>
          </a:p>
        </p:txBody>
      </p:sp>
      <p:sp>
        <p:nvSpPr>
          <p:cNvPr id="8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8244F2B0-B426-2744-85EB-E94A28D8CEFD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788628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21"/>
          <p:cNvSpPr>
            <a:spLocks noGrp="1"/>
          </p:cNvSpPr>
          <p:nvPr>
            <p:ph type="title"/>
          </p:nvPr>
        </p:nvSpPr>
        <p:spPr bwMode="auto">
          <a:xfrm>
            <a:off x="609600" y="171450"/>
            <a:ext cx="8153400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title style</a:t>
            </a:r>
          </a:p>
        </p:txBody>
      </p:sp>
      <p:sp>
        <p:nvSpPr>
          <p:cNvPr id="1027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612775" y="1200150"/>
            <a:ext cx="8153400" cy="33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4686300"/>
            <a:ext cx="26670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r>
              <a:rPr lang="en-US" altLang="x-none"/>
              <a:t>‹#›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4686300"/>
            <a:ext cx="5421313" cy="274638"/>
          </a:xfrm>
          <a:prstGeom prst="rect">
            <a:avLst/>
          </a:prstGeom>
        </p:spPr>
        <p:txBody>
          <a:bodyPr vert="horz" anchor="ctr"/>
          <a:lstStyle>
            <a:lvl1pPr algn="l">
              <a:defRPr sz="1400">
                <a:solidFill>
                  <a:schemeClr val="tx2"/>
                </a:solidFill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Aswath Damodaran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925513"/>
            <a:ext cx="9144000" cy="239712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960438"/>
            <a:ext cx="533400" cy="17145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90550" y="960438"/>
            <a:ext cx="8553450" cy="1714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954088"/>
            <a:ext cx="533400" cy="182562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>
              <a:defRPr sz="1200" b="1">
                <a:solidFill>
                  <a:schemeClr val="tx2"/>
                </a:solidFill>
              </a:defRPr>
            </a:lvl1pPr>
          </a:lstStyle>
          <a:p>
            <a:fld id="{C9FE6FB5-3E34-2749-BA1F-B6D52D3F7A1E}" type="slidenum">
              <a:rPr lang="en-US" altLang="x-none"/>
              <a:pPr/>
              <a:t>‹#›</a:t>
            </a:fld>
            <a:endParaRPr lang="en-US" altLang="x-none" sz="140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07" r:id="rId5"/>
    <p:sldLayoutId id="2147483813" r:id="rId6"/>
    <p:sldLayoutId id="2147483814" r:id="rId7"/>
    <p:sldLayoutId id="2147483815" r:id="rId8"/>
    <p:sldLayoutId id="2147483816" r:id="rId9"/>
    <p:sldLayoutId id="2147483808" r:id="rId10"/>
    <p:sldLayoutId id="2147483817" r:id="rId11"/>
    <p:sldLayoutId id="2147483818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libri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libri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libri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19088" indent="-319088" algn="l" rtl="0" eaLnBrk="0" fontAlgn="base" hangingPunct="0">
        <a:spcBef>
          <a:spcPts val="700"/>
        </a:spcBef>
        <a:spcAft>
          <a:spcPct val="0"/>
        </a:spcAft>
        <a:buClr>
          <a:schemeClr val="accent2"/>
        </a:buClr>
        <a:buSzPct val="60000"/>
        <a:buFont typeface="Wingdings" charset="2"/>
        <a:buChar char=""/>
        <a:defRPr sz="28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39763" indent="-273050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SzPct val="70000"/>
        <a:buFont typeface="Wingdings 2" charset="2"/>
        <a:buChar char="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914400" indent="-228600" algn="l" rtl="0" eaLnBrk="0" fontAlgn="base" hangingPunct="0">
        <a:spcBef>
          <a:spcPts val="500"/>
        </a:spcBef>
        <a:spcAft>
          <a:spcPct val="0"/>
        </a:spcAft>
        <a:buClr>
          <a:schemeClr val="accent2"/>
        </a:buClr>
        <a:buSzPct val="75000"/>
        <a:buFont typeface="Wingdings" charset="2"/>
        <a:buChar char="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371600" indent="-228600" algn="l" rtl="0" eaLnBrk="0" fontAlgn="base" hangingPunct="0">
        <a:spcBef>
          <a:spcPts val="400"/>
        </a:spcBef>
        <a:spcAft>
          <a:spcPct val="0"/>
        </a:spcAft>
        <a:buClr>
          <a:srgbClr val="A04DA3"/>
        </a:buClr>
        <a:buSzPct val="75000"/>
        <a:buFont typeface="Wingdings" charset="2"/>
        <a:buChar char="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1828800" indent="-228600" algn="l" rtl="0" eaLnBrk="0" fontAlgn="base" hangingPunct="0">
        <a:spcBef>
          <a:spcPts val="400"/>
        </a:spcBef>
        <a:spcAft>
          <a:spcPct val="0"/>
        </a:spcAft>
        <a:buClr>
          <a:srgbClr val="C4652D"/>
        </a:buClr>
        <a:buSzPct val="65000"/>
        <a:buFont typeface="Wingdings" charset="2"/>
        <a:buChar char="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emf"/><Relationship Id="rId3" Type="http://schemas.openxmlformats.org/officeDocument/2006/relationships/image" Target="../media/image10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emf"/><Relationship Id="rId3" Type="http://schemas.openxmlformats.org/officeDocument/2006/relationships/image" Target="../media/image16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7.e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2"/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ea typeface="+mj-ea"/>
                <a:cs typeface="+mj-cs"/>
              </a:rPr>
              <a:t>Closing thoughts</a:t>
            </a:r>
            <a:endParaRPr lang="en-US" dirty="0">
              <a:ea typeface="+mj-ea"/>
              <a:cs typeface="+mj-cs"/>
            </a:endParaRPr>
          </a:p>
        </p:txBody>
      </p:sp>
      <p:sp>
        <p:nvSpPr>
          <p:cNvPr id="1638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362200" y="4537075"/>
            <a:ext cx="6705600" cy="514350"/>
          </a:xfrm>
        </p:spPr>
        <p:txBody>
          <a:bodyPr/>
          <a:lstStyle/>
          <a:p>
            <a:pPr eaLnBrk="1" hangingPunct="1"/>
            <a:r>
              <a:rPr lang="en-US" altLang="x-none">
                <a:ea typeface="ＭＳ Ｐゴシック" charset="-128"/>
              </a:rPr>
              <a:t>Alas, it is time to leave.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00" y="0"/>
            <a:ext cx="70802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171450"/>
            <a:ext cx="8153400" cy="742950"/>
          </a:xfrm>
        </p:spPr>
        <p:txBody>
          <a:bodyPr/>
          <a:lstStyle/>
          <a:p>
            <a:pPr eaLnBrk="1" hangingPunct="1"/>
            <a:r>
              <a:rPr lang="en-US" altLang="x-none">
                <a:ea typeface="ＭＳ Ｐゴシック" charset="-128"/>
              </a:rPr>
              <a:t>Ponderous Thoughts, or maybe not</a:t>
            </a:r>
          </a:p>
        </p:txBody>
      </p:sp>
      <p:sp>
        <p:nvSpPr>
          <p:cNvPr id="18434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12775" y="1200150"/>
            <a:ext cx="8153400" cy="3371850"/>
          </a:xfrm>
        </p:spPr>
        <p:txBody>
          <a:bodyPr>
            <a:normAutofit/>
          </a:bodyPr>
          <a:lstStyle/>
          <a:p>
            <a:pPr marL="514350" indent="-514350" eaLnBrk="1" hangingPunct="1">
              <a:lnSpc>
                <a:spcPct val="80000"/>
              </a:lnSpc>
              <a:buFont typeface="Calibri" charset="0"/>
              <a:buAutoNum type="arabicPeriod"/>
            </a:pPr>
            <a:r>
              <a:rPr lang="en-US" altLang="x-none" sz="2600">
                <a:ea typeface="ＭＳ Ｐゴシック" charset="-128"/>
              </a:rPr>
              <a:t>There are few facts and lots of opinions.</a:t>
            </a:r>
          </a:p>
          <a:p>
            <a:pPr marL="833438" lvl="1" indent="-514350" eaLnBrk="1" hangingPunct="1">
              <a:lnSpc>
                <a:spcPct val="80000"/>
              </a:lnSpc>
              <a:buFont typeface="Calibri" charset="0"/>
              <a:buAutoNum type="alphaLcPeriod"/>
            </a:pPr>
            <a:r>
              <a:rPr lang="en-US" altLang="x-none" sz="2200">
                <a:ea typeface="ＭＳ Ｐゴシック" charset="-128"/>
              </a:rPr>
              <a:t>Even the givens (cash &amp; risk free rate) are not</a:t>
            </a:r>
          </a:p>
          <a:p>
            <a:pPr marL="833438" lvl="1" indent="-514350" eaLnBrk="1" hangingPunct="1">
              <a:lnSpc>
                <a:spcPct val="80000"/>
              </a:lnSpc>
              <a:buFont typeface="Calibri" charset="0"/>
              <a:buAutoNum type="alphaLcPeriod"/>
            </a:pPr>
            <a:r>
              <a:rPr lang="en-US" altLang="x-none" sz="2200">
                <a:ea typeface="ＭＳ Ｐゴシック" charset="-128"/>
              </a:rPr>
              <a:t>With accounting and market numbers, all bets are off.</a:t>
            </a:r>
          </a:p>
          <a:p>
            <a:pPr marL="514350" indent="-514350" eaLnBrk="1" hangingPunct="1">
              <a:lnSpc>
                <a:spcPct val="80000"/>
              </a:lnSpc>
              <a:buFont typeface="Calibri" charset="0"/>
              <a:buAutoNum type="arabicPeriod"/>
            </a:pPr>
            <a:r>
              <a:rPr lang="en-US" altLang="x-none" sz="2600">
                <a:ea typeface="ＭＳ Ｐゴシック" charset="-128"/>
              </a:rPr>
              <a:t>The real world is a messy place.</a:t>
            </a:r>
          </a:p>
          <a:p>
            <a:pPr marL="833438" lvl="1" indent="-514350" eaLnBrk="1" hangingPunct="1">
              <a:lnSpc>
                <a:spcPct val="80000"/>
              </a:lnSpc>
              <a:buFont typeface="Calibri" charset="0"/>
              <a:buAutoNum type="alphaLcPeriod"/>
            </a:pPr>
            <a:r>
              <a:rPr lang="en-US" altLang="x-none" sz="2200">
                <a:ea typeface="ＭＳ Ｐゴシック" charset="-128"/>
              </a:rPr>
              <a:t>Money making firms can become money losers</a:t>
            </a:r>
          </a:p>
          <a:p>
            <a:pPr marL="833438" lvl="1" indent="-514350" eaLnBrk="1" hangingPunct="1">
              <a:lnSpc>
                <a:spcPct val="80000"/>
              </a:lnSpc>
              <a:buFont typeface="Calibri" charset="0"/>
              <a:buAutoNum type="alphaLcPeriod"/>
            </a:pPr>
            <a:r>
              <a:rPr lang="en-US" altLang="x-none" sz="2200">
                <a:ea typeface="ＭＳ Ｐゴシック" charset="-128"/>
              </a:rPr>
              <a:t>Companies can be restructured/ given facelifts</a:t>
            </a:r>
          </a:p>
          <a:p>
            <a:pPr marL="514350" indent="-514350" eaLnBrk="1" hangingPunct="1">
              <a:lnSpc>
                <a:spcPct val="80000"/>
              </a:lnSpc>
              <a:buFont typeface="Calibri" charset="0"/>
              <a:buAutoNum type="arabicPeriod"/>
            </a:pPr>
            <a:r>
              <a:rPr lang="en-US" altLang="x-none" sz="2600">
                <a:ea typeface="ＭＳ Ｐゴシック" charset="-128"/>
              </a:rPr>
              <a:t>Models don</a:t>
            </a:r>
            <a:r>
              <a:rPr lang="en-US" altLang="en-US" sz="2600">
                <a:ea typeface="ＭＳ Ｐゴシック" charset="-128"/>
              </a:rPr>
              <a:t>’</a:t>
            </a:r>
            <a:r>
              <a:rPr lang="en-US" altLang="x-none" sz="2600">
                <a:ea typeface="ＭＳ Ｐゴシック" charset="-128"/>
              </a:rPr>
              <a:t>t compute values and optimal paths. You do.</a:t>
            </a:r>
          </a:p>
          <a:p>
            <a:pPr marL="514350" indent="-514350" eaLnBrk="1" hangingPunct="1">
              <a:lnSpc>
                <a:spcPct val="80000"/>
              </a:lnSpc>
              <a:buFont typeface="Calibri" charset="0"/>
              <a:buAutoNum type="arabicPeriod"/>
            </a:pPr>
            <a:r>
              <a:rPr lang="en-US" altLang="x-none" sz="2600">
                <a:ea typeface="ＭＳ Ｐゴシック" charset="-128"/>
              </a:rPr>
              <a:t>Change is the only constant.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>
          <a:xfrm>
            <a:off x="612775" y="171450"/>
            <a:ext cx="8153400" cy="742950"/>
          </a:xfrm>
        </p:spPr>
        <p:txBody>
          <a:bodyPr/>
          <a:lstStyle/>
          <a:p>
            <a:pPr eaLnBrk="1" hangingPunct="1"/>
            <a:r>
              <a:rPr lang="en-US" altLang="x-none">
                <a:ea typeface="ＭＳ Ｐゴシック" charset="-128"/>
              </a:rPr>
              <a:t>I. What are the conflicts of interest?</a:t>
            </a:r>
          </a:p>
        </p:txBody>
      </p:sp>
      <p:pic>
        <p:nvPicPr>
          <p:cNvPr id="21506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172" r="-4172"/>
          <a:stretch>
            <a:fillRect/>
          </a:stretch>
        </p:blipFill>
        <p:spPr>
          <a:xfrm>
            <a:off x="612775" y="1200150"/>
            <a:ext cx="8153400" cy="33718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1"/>
          <p:cNvSpPr>
            <a:spLocks noGrp="1"/>
          </p:cNvSpPr>
          <p:nvPr>
            <p:ph type="title"/>
          </p:nvPr>
        </p:nvSpPr>
        <p:spPr>
          <a:xfrm>
            <a:off x="612775" y="171450"/>
            <a:ext cx="8153400" cy="742950"/>
          </a:xfrm>
        </p:spPr>
        <p:txBody>
          <a:bodyPr/>
          <a:lstStyle/>
          <a:p>
            <a:pPr eaLnBrk="1" hangingPunct="1"/>
            <a:r>
              <a:rPr lang="en-US" altLang="x-none">
                <a:ea typeface="ＭＳ Ｐゴシック" charset="-128"/>
              </a:rPr>
              <a:t>II. Risk and the Marginal Investor</a:t>
            </a:r>
          </a:p>
        </p:txBody>
      </p:sp>
      <p:pic>
        <p:nvPicPr>
          <p:cNvPr id="22530" name="Content Placeholder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7870" r="-27870"/>
          <a:stretch>
            <a:fillRect/>
          </a:stretch>
        </p:blipFill>
        <p:spPr>
          <a:xfrm>
            <a:off x="612775" y="1200150"/>
            <a:ext cx="8153400" cy="3371850"/>
          </a:xfrm>
          <a:solidFill>
            <a:srgbClr val="FFFFFF"/>
          </a:solidFill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171450"/>
            <a:ext cx="8153400" cy="742950"/>
          </a:xfrm>
        </p:spPr>
        <p:txBody>
          <a:bodyPr/>
          <a:lstStyle/>
          <a:p>
            <a:pPr eaLnBrk="1" hangingPunct="1"/>
            <a:r>
              <a:rPr lang="en-US" altLang="x-none">
                <a:ea typeface="ＭＳ Ｐゴシック" charset="-128"/>
              </a:rPr>
              <a:t>III. Risk Profiles and Costs of Equity</a:t>
            </a:r>
          </a:p>
        </p:txBody>
      </p:sp>
      <p:pic>
        <p:nvPicPr>
          <p:cNvPr id="23554" name="Content Placeholder 4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73" r="-1273"/>
          <a:stretch>
            <a:fillRect/>
          </a:stretch>
        </p:blipFill>
        <p:spPr>
          <a:xfrm>
            <a:off x="612775" y="1200150"/>
            <a:ext cx="8153400" cy="337185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171450"/>
            <a:ext cx="8153400" cy="742950"/>
          </a:xfrm>
        </p:spPr>
        <p:txBody>
          <a:bodyPr/>
          <a:lstStyle/>
          <a:p>
            <a:pPr eaLnBrk="1" hangingPunct="1"/>
            <a:r>
              <a:rPr lang="en-US" altLang="x-none">
                <a:ea typeface="ＭＳ Ｐゴシック" charset="-128"/>
              </a:rPr>
              <a:t>Cost of Capital</a:t>
            </a:r>
          </a:p>
        </p:txBody>
      </p:sp>
      <p:pic>
        <p:nvPicPr>
          <p:cNvPr id="24578" name="Picture 6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318" b="-1318"/>
          <a:stretch>
            <a:fillRect/>
          </a:stretch>
        </p:blipFill>
        <p:spPr>
          <a:xfrm>
            <a:off x="612775" y="1200150"/>
            <a:ext cx="8153400" cy="33718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171450"/>
            <a:ext cx="8153400" cy="74295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mtClean="0">
                <a:ea typeface="+mj-ea"/>
                <a:cs typeface="+mj-cs"/>
              </a:rPr>
              <a:t>IV. The Quality of Investments: The Firm View</a:t>
            </a:r>
            <a:endParaRPr lang="en-US">
              <a:ea typeface="+mj-ea"/>
              <a:cs typeface="+mj-cs"/>
            </a:endParaRPr>
          </a:p>
        </p:txBody>
      </p:sp>
      <p:pic>
        <p:nvPicPr>
          <p:cNvPr id="25602" name="Picture 4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0164" b="-30164"/>
          <a:stretch>
            <a:fillRect/>
          </a:stretch>
        </p:blipFill>
        <p:spPr>
          <a:xfrm>
            <a:off x="1676400" y="857250"/>
            <a:ext cx="5711825" cy="2362200"/>
          </a:xfrm>
        </p:spPr>
      </p:pic>
      <p:pic>
        <p:nvPicPr>
          <p:cNvPr id="2560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3028950"/>
            <a:ext cx="6248400" cy="153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le 1"/>
          <p:cNvSpPr>
            <a:spLocks noGrp="1"/>
          </p:cNvSpPr>
          <p:nvPr>
            <p:ph type="title"/>
          </p:nvPr>
        </p:nvSpPr>
        <p:spPr>
          <a:xfrm>
            <a:off x="612775" y="171450"/>
            <a:ext cx="8153400" cy="742950"/>
          </a:xfrm>
        </p:spPr>
        <p:txBody>
          <a:bodyPr/>
          <a:lstStyle/>
          <a:p>
            <a:pPr eaLnBrk="1" hangingPunct="1"/>
            <a:r>
              <a:rPr lang="en-US" altLang="x-none">
                <a:ea typeface="ＭＳ Ｐゴシック" charset="-128"/>
              </a:rPr>
              <a:t>V. The Trade Off on Debt</a:t>
            </a:r>
          </a:p>
        </p:txBody>
      </p:sp>
      <p:pic>
        <p:nvPicPr>
          <p:cNvPr id="26626" name="Picture 8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7055" r="-27055"/>
          <a:stretch>
            <a:fillRect/>
          </a:stretch>
        </p:blipFill>
        <p:spPr>
          <a:xfrm>
            <a:off x="612775" y="1200150"/>
            <a:ext cx="8153400" cy="337185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1"/>
          <p:cNvSpPr>
            <a:spLocks noGrp="1"/>
          </p:cNvSpPr>
          <p:nvPr>
            <p:ph type="title"/>
          </p:nvPr>
        </p:nvSpPr>
        <p:spPr>
          <a:xfrm>
            <a:off x="612775" y="171450"/>
            <a:ext cx="8153400" cy="742950"/>
          </a:xfrm>
        </p:spPr>
        <p:txBody>
          <a:bodyPr/>
          <a:lstStyle/>
          <a:p>
            <a:pPr eaLnBrk="1" hangingPunct="1"/>
            <a:r>
              <a:rPr lang="en-US" altLang="x-none">
                <a:ea typeface="ＭＳ Ｐゴシック" charset="-128"/>
              </a:rPr>
              <a:t>VI. The Optimal Mix of Debt and Equity</a:t>
            </a:r>
          </a:p>
        </p:txBody>
      </p:sp>
      <p:pic>
        <p:nvPicPr>
          <p:cNvPr id="27650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052" b="-9052"/>
          <a:stretch>
            <a:fillRect/>
          </a:stretch>
        </p:blipFill>
        <p:spPr>
          <a:xfrm>
            <a:off x="612775" y="1200150"/>
            <a:ext cx="8153400" cy="33718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tle 1"/>
          <p:cNvSpPr>
            <a:spLocks noGrp="1"/>
          </p:cNvSpPr>
          <p:nvPr>
            <p:ph type="title"/>
          </p:nvPr>
        </p:nvSpPr>
        <p:spPr>
          <a:xfrm>
            <a:off x="612775" y="171450"/>
            <a:ext cx="8153400" cy="742950"/>
          </a:xfrm>
        </p:spPr>
        <p:txBody>
          <a:bodyPr/>
          <a:lstStyle/>
          <a:p>
            <a:pPr eaLnBrk="1" hangingPunct="1"/>
            <a:r>
              <a:rPr lang="en-US" altLang="x-none">
                <a:ea typeface="ＭＳ Ｐゴシック" charset="-128"/>
              </a:rPr>
              <a:t>VII. Getting to the Optimal Mix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200150"/>
            <a:ext cx="8153400" cy="3371850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buFont typeface="Wingdings" charset="0"/>
              <a:buChar char=""/>
              <a:defRPr/>
            </a:pPr>
            <a:r>
              <a:rPr lang="en-US" dirty="0" smtClean="0"/>
              <a:t>How quickly?</a:t>
            </a:r>
          </a:p>
          <a:p>
            <a:pPr lvl="1" eaLnBrk="1" hangingPunct="1">
              <a:buFont typeface="Wingdings 2" charset="0"/>
              <a:buChar char=""/>
              <a:defRPr/>
            </a:pPr>
            <a:r>
              <a:rPr lang="en-US" dirty="0" smtClean="0"/>
              <a:t>If under levered, are you the potential target of a hostile acquisition?</a:t>
            </a:r>
          </a:p>
          <a:p>
            <a:pPr lvl="1" eaLnBrk="1" hangingPunct="1">
              <a:buFont typeface="Wingdings 2" charset="0"/>
              <a:buChar char=""/>
              <a:defRPr/>
            </a:pPr>
            <a:r>
              <a:rPr lang="en-US" dirty="0" smtClean="0"/>
              <a:t>If over levered, are you under threat of bankruptcy?</a:t>
            </a:r>
          </a:p>
          <a:p>
            <a:pPr eaLnBrk="1" hangingPunct="1">
              <a:buFont typeface="Wingdings" charset="0"/>
              <a:buChar char=""/>
              <a:defRPr/>
            </a:pPr>
            <a:r>
              <a:rPr lang="en-US" dirty="0" smtClean="0"/>
              <a:t>How?</a:t>
            </a:r>
          </a:p>
          <a:p>
            <a:pPr lvl="1" eaLnBrk="1" hangingPunct="1">
              <a:buFont typeface="Wingdings 2" charset="0"/>
              <a:buChar char=""/>
              <a:defRPr/>
            </a:pPr>
            <a:r>
              <a:rPr lang="en-US" dirty="0" smtClean="0"/>
              <a:t>Recapitalizations: Borrow money &amp; buy back stock, if under levered, or Issue equity and retire debt, if over levered.</a:t>
            </a:r>
          </a:p>
          <a:p>
            <a:pPr lvl="1" eaLnBrk="1" hangingPunct="1">
              <a:buFont typeface="Wingdings 2" charset="0"/>
              <a:buChar char=""/>
              <a:defRPr/>
            </a:pPr>
            <a:r>
              <a:rPr lang="en-US" dirty="0" smtClean="0"/>
              <a:t>Investments: Take investments primarily with debt, if under levered, or take investments primarily with equity, if over levered.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171450"/>
            <a:ext cx="8153400" cy="742950"/>
          </a:xfrm>
        </p:spPr>
        <p:txBody>
          <a:bodyPr/>
          <a:lstStyle/>
          <a:p>
            <a:pPr eaLnBrk="1" hangingPunct="1"/>
            <a:r>
              <a:rPr lang="en-US" altLang="x-none">
                <a:ea typeface="ＭＳ Ｐゴシック" charset="-128"/>
              </a:rPr>
              <a:t>VIII. The Right Kind of Financing</a:t>
            </a:r>
          </a:p>
        </p:txBody>
      </p:sp>
      <p:pic>
        <p:nvPicPr>
          <p:cNvPr id="29698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510" r="-8510"/>
          <a:stretch>
            <a:fillRect/>
          </a:stretch>
        </p:blipFill>
        <p:spPr>
          <a:xfrm>
            <a:off x="612775" y="1200150"/>
            <a:ext cx="8153400" cy="3371850"/>
          </a:xfrm>
          <a:solidFill>
            <a:srgbClr val="FFFFFF"/>
          </a:solidFill>
        </p:spPr>
      </p:pic>
      <p:sp>
        <p:nvSpPr>
          <p:cNvPr id="29699" name="TextBox 2"/>
          <p:cNvSpPr txBox="1">
            <a:spLocks noChangeArrowheads="1"/>
          </p:cNvSpPr>
          <p:nvPr/>
        </p:nvSpPr>
        <p:spPr bwMode="auto">
          <a:xfrm>
            <a:off x="1295400" y="3562350"/>
            <a:ext cx="71628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x-none"/>
              <a:t>The perfect financing: Provides you with the tax benefits of debt, while also giving you the flexibility of equity.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171450"/>
            <a:ext cx="8153400" cy="742950"/>
          </a:xfrm>
        </p:spPr>
        <p:txBody>
          <a:bodyPr/>
          <a:lstStyle/>
          <a:p>
            <a:pPr eaLnBrk="1" hangingPunct="1"/>
            <a:r>
              <a:rPr lang="en-US" altLang="x-none">
                <a:ea typeface="ＭＳ Ｐゴシック" charset="-128"/>
              </a:rPr>
              <a:t>IX. Measuring Potential Dividends</a:t>
            </a:r>
          </a:p>
        </p:txBody>
      </p:sp>
      <p:pic>
        <p:nvPicPr>
          <p:cNvPr id="30722" name="Picture 4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5539" r="-35539"/>
          <a:stretch>
            <a:fillRect/>
          </a:stretch>
        </p:blipFill>
        <p:spPr>
          <a:xfrm>
            <a:off x="612775" y="1200150"/>
            <a:ext cx="8153400" cy="33718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171450"/>
            <a:ext cx="8153400" cy="742950"/>
          </a:xfrm>
        </p:spPr>
        <p:txBody>
          <a:bodyPr/>
          <a:lstStyle/>
          <a:p>
            <a:pPr eaLnBrk="1" hangingPunct="1"/>
            <a:r>
              <a:rPr lang="en-US" altLang="x-none">
                <a:ea typeface="ＭＳ Ｐゴシック" charset="-128"/>
              </a:rPr>
              <a:t>IX. Measuring Potential Dividends</a:t>
            </a:r>
          </a:p>
        </p:txBody>
      </p:sp>
      <p:pic>
        <p:nvPicPr>
          <p:cNvPr id="31746" name="Picture 4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5539" r="-35539"/>
          <a:stretch>
            <a:fillRect/>
          </a:stretch>
        </p:blipFill>
        <p:spPr>
          <a:xfrm>
            <a:off x="612775" y="1200150"/>
            <a:ext cx="8153400" cy="33718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171450"/>
            <a:ext cx="8153400" cy="74295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x-none" sz="2900">
                <a:ea typeface="ＭＳ Ｐゴシック" charset="-128"/>
              </a:rPr>
              <a:t>X. Valuation: </a:t>
            </a:r>
            <a:br>
              <a:rPr lang="en-US" altLang="x-none" sz="2900">
                <a:ea typeface="ＭＳ Ｐゴシック" charset="-128"/>
              </a:rPr>
            </a:br>
            <a:r>
              <a:rPr lang="en-US" altLang="x-none" sz="2900">
                <a:ea typeface="ＭＳ Ｐゴシック" charset="-128"/>
              </a:rPr>
              <a:t>Match up cashflows and discount rates… </a:t>
            </a:r>
          </a:p>
        </p:txBody>
      </p:sp>
      <p:pic>
        <p:nvPicPr>
          <p:cNvPr id="32770" name="Picture 4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8214" b="-28214"/>
          <a:stretch>
            <a:fillRect/>
          </a:stretch>
        </p:blipFill>
        <p:spPr>
          <a:xfrm>
            <a:off x="1828800" y="800100"/>
            <a:ext cx="5940425" cy="2455863"/>
          </a:xfrm>
        </p:spPr>
      </p:pic>
      <p:pic>
        <p:nvPicPr>
          <p:cNvPr id="3277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3086100"/>
            <a:ext cx="6553200" cy="157321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171450"/>
            <a:ext cx="8153400" cy="742950"/>
          </a:xfrm>
        </p:spPr>
        <p:txBody>
          <a:bodyPr/>
          <a:lstStyle/>
          <a:p>
            <a:pPr eaLnBrk="1" hangingPunct="1"/>
            <a:r>
              <a:rPr lang="en-US" altLang="x-none">
                <a:ea typeface="ＭＳ Ｐゴシック" charset="-128"/>
              </a:rPr>
              <a:t>Back to First Principles</a:t>
            </a:r>
          </a:p>
        </p:txBody>
      </p:sp>
      <p:pic>
        <p:nvPicPr>
          <p:cNvPr id="33794" name="Content Placeholder 7"/>
          <p:cNvPicPr>
            <a:picLocks noGrp="1" noChangeAspect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780" r="-7780"/>
          <a:stretch>
            <a:fillRect/>
          </a:stretch>
        </p:blipFill>
        <p:spPr>
          <a:xfrm>
            <a:off x="612775" y="1200150"/>
            <a:ext cx="8153400" cy="3371850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 eaLnBrk="1" hangingPunct="1">
              <a:lnSpc>
                <a:spcPct val="90000"/>
              </a:lnSpc>
            </a:pPr>
            <a:fld id="{D77065F9-8742-484E-8E33-FBEFFA7AE71E}" type="slidenum">
              <a:rPr lang="en-US" altLang="x-none" sz="1400">
                <a:solidFill>
                  <a:schemeClr val="tx2"/>
                </a:solidFill>
              </a:rPr>
              <a:pPr eaLnBrk="1" hangingPunct="1">
                <a:lnSpc>
                  <a:spcPct val="90000"/>
                </a:lnSpc>
              </a:pPr>
              <a:t>17</a:t>
            </a:fld>
            <a:endParaRPr lang="en-US" altLang="x-none" sz="1400">
              <a:solidFill>
                <a:schemeClr val="tx2"/>
              </a:solidFill>
            </a:endParaRPr>
          </a:p>
        </p:txBody>
      </p:sp>
      <p:pic>
        <p:nvPicPr>
          <p:cNvPr id="35842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3500" y="0"/>
            <a:ext cx="3919538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Line Callout 1 10"/>
          <p:cNvSpPr>
            <a:spLocks/>
          </p:cNvSpPr>
          <p:nvPr/>
        </p:nvSpPr>
        <p:spPr bwMode="auto">
          <a:xfrm>
            <a:off x="7162800" y="438150"/>
            <a:ext cx="1676400" cy="838200"/>
          </a:xfrm>
          <a:prstGeom prst="borderCallout1">
            <a:avLst>
              <a:gd name="adj1" fmla="val 18750"/>
              <a:gd name="adj2" fmla="val -8333"/>
              <a:gd name="adj3" fmla="val 112500"/>
              <a:gd name="adj4" fmla="val -38333"/>
            </a:avLst>
          </a:prstGeom>
          <a:solidFill>
            <a:schemeClr val="tx1"/>
          </a:solidFill>
          <a:ln w="10000">
            <a:solidFill>
              <a:schemeClr val="tx1"/>
            </a:solidFill>
            <a:miter lim="800000"/>
            <a:headEnd/>
            <a:tailEnd/>
          </a:ln>
          <a:effectLst>
            <a:outerShdw blurRad="38100" dist="30000" dir="5400000" rotWithShape="0">
              <a:srgbClr val="000000">
                <a:alpha val="45000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lt1"/>
                </a:solidFill>
                <a:latin typeface="+mn-lt"/>
                <a:ea typeface="+mn-ea"/>
              </a:rPr>
              <a:t>Read</a:t>
            </a:r>
          </a:p>
          <a:p>
            <a:pPr algn="ctr">
              <a:defRPr/>
            </a:pPr>
            <a:r>
              <a:rPr lang="en-US" dirty="0">
                <a:solidFill>
                  <a:schemeClr val="lt1"/>
                </a:solidFill>
                <a:latin typeface="+mn-lt"/>
                <a:ea typeface="+mn-ea"/>
              </a:rPr>
              <a:t>Chapter 12</a:t>
            </a:r>
          </a:p>
        </p:txBody>
      </p:sp>
      <p:sp>
        <p:nvSpPr>
          <p:cNvPr id="6" name="Line Callout 1 5"/>
          <p:cNvSpPr>
            <a:spLocks/>
          </p:cNvSpPr>
          <p:nvPr/>
        </p:nvSpPr>
        <p:spPr bwMode="auto">
          <a:xfrm>
            <a:off x="152400" y="742950"/>
            <a:ext cx="2286000" cy="2743200"/>
          </a:xfrm>
          <a:prstGeom prst="borderCallout1">
            <a:avLst>
              <a:gd name="adj1" fmla="val 99306"/>
              <a:gd name="adj2" fmla="val 49074"/>
              <a:gd name="adj3" fmla="val 121481"/>
              <a:gd name="adj4" fmla="val 103704"/>
            </a:avLst>
          </a:prstGeom>
          <a:solidFill>
            <a:schemeClr val="accent1"/>
          </a:solidFill>
          <a:ln w="10000">
            <a:solidFill>
              <a:schemeClr val="accent1"/>
            </a:solidFill>
            <a:miter lim="800000"/>
            <a:headEnd/>
            <a:tailEnd/>
          </a:ln>
          <a:effectLst>
            <a:outerShdw blurRad="38100" dist="30000" dir="5400000" rotWithShape="0">
              <a:srgbClr val="000000">
                <a:alpha val="45000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lt1"/>
                </a:solidFill>
                <a:latin typeface="+mn-lt"/>
                <a:ea typeface="+mn-ea"/>
              </a:rPr>
              <a:t>Task</a:t>
            </a:r>
          </a:p>
          <a:p>
            <a:pPr algn="ctr">
              <a:defRPr/>
            </a:pPr>
            <a:r>
              <a:rPr lang="en-US" dirty="0">
                <a:solidFill>
                  <a:schemeClr val="lt1"/>
                </a:solidFill>
                <a:latin typeface="+mn-lt"/>
                <a:ea typeface="+mn-ea"/>
              </a:rPr>
              <a:t>From a first principles standpoint, judge your firm.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WebcastSimple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9890</TotalTime>
  <Words>317</Words>
  <Application>Microsoft Macintosh PowerPoint</Application>
  <PresentationFormat>On-screen Show (16:9)</PresentationFormat>
  <Paragraphs>42</Paragraphs>
  <Slides>17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Calibri</vt:lpstr>
      <vt:lpstr>ＭＳ Ｐゴシック</vt:lpstr>
      <vt:lpstr>Times</vt:lpstr>
      <vt:lpstr>Wingdings</vt:lpstr>
      <vt:lpstr>Wingdings 2</vt:lpstr>
      <vt:lpstr>WebcastSimple</vt:lpstr>
      <vt:lpstr>Closing thoughts</vt:lpstr>
      <vt:lpstr>PowerPoint Presentation</vt:lpstr>
      <vt:lpstr>Ponderous Thoughts, or maybe not</vt:lpstr>
      <vt:lpstr>I. What are the conflicts of interest?</vt:lpstr>
      <vt:lpstr>II. Risk and the Marginal Investor</vt:lpstr>
      <vt:lpstr>III. Risk Profiles and Costs of Equity</vt:lpstr>
      <vt:lpstr>Cost of Capital</vt:lpstr>
      <vt:lpstr>IV. The Quality of Investments: The Firm View</vt:lpstr>
      <vt:lpstr>V. The Trade Off on Debt</vt:lpstr>
      <vt:lpstr>VI. The Optimal Mix of Debt and Equity</vt:lpstr>
      <vt:lpstr>VII. Getting to the Optimal Mix</vt:lpstr>
      <vt:lpstr>VIII. The Right Kind of Financing</vt:lpstr>
      <vt:lpstr>IX. Measuring Potential Dividends</vt:lpstr>
      <vt:lpstr>IX. Measuring Potential Dividends</vt:lpstr>
      <vt:lpstr>X. Valuation:  Match up cashflows and discount rates… </vt:lpstr>
      <vt:lpstr>Back to First Principles</vt:lpstr>
      <vt:lpstr>PowerPoint Presentation</vt:lpstr>
    </vt:vector>
  </TitlesOfParts>
  <Company>Stern School</Company>
  <LinksUpToDate>false</LinksUpToDate>
  <SharedDoc>false</SharedDoc>
  <HyperlinksChanged>false</HyperlinksChanged>
  <AppVersion>15.0032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Corporate Finance: Spring 1998</dc:title>
  <dc:creator>Aswath Damodaran</dc:creator>
  <cp:lastModifiedBy>Aswath Damodaran</cp:lastModifiedBy>
  <cp:revision>198</cp:revision>
  <cp:lastPrinted>2014-05-12T13:51:35Z</cp:lastPrinted>
  <dcterms:created xsi:type="dcterms:W3CDTF">2010-05-03T12:27:58Z</dcterms:created>
  <dcterms:modified xsi:type="dcterms:W3CDTF">2017-06-14T10:02:17Z</dcterms:modified>
</cp:coreProperties>
</file>