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4230" r:id="rId1"/>
  </p:sldMasterIdLst>
  <p:notesMasterIdLst>
    <p:notesMasterId r:id="rId13"/>
  </p:notesMasterIdLst>
  <p:handoutMasterIdLst>
    <p:handoutMasterId r:id="rId14"/>
  </p:handoutMasterIdLst>
  <p:sldIdLst>
    <p:sldId id="256" r:id="rId2"/>
    <p:sldId id="944" r:id="rId3"/>
    <p:sldId id="942" r:id="rId4"/>
    <p:sldId id="328" r:id="rId5"/>
    <p:sldId id="329" r:id="rId6"/>
    <p:sldId id="330" r:id="rId7"/>
    <p:sldId id="943" r:id="rId8"/>
    <p:sldId id="927" r:id="rId9"/>
    <p:sldId id="897" r:id="rId10"/>
    <p:sldId id="914" r:id="rId11"/>
    <p:sldId id="946" r:id="rId12"/>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3"/>
    <p:restoredTop sz="94666"/>
  </p:normalViewPr>
  <p:slideViewPr>
    <p:cSldViewPr>
      <p:cViewPr>
        <p:scale>
          <a:sx n="75" d="100"/>
          <a:sy n="75" d="100"/>
        </p:scale>
        <p:origin x="1168" y="116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31" d="100"/>
          <a:sy n="131" d="100"/>
        </p:scale>
        <p:origin x="-3792"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handoutMaster" Target="handoutMasters/handout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ChangeArrowheads="1" noTextEdit="1"/>
          </p:cNvSpPr>
          <p:nvPr>
            <p:ph type="sldImg" idx="2"/>
          </p:nvPr>
        </p:nvSpPr>
        <p:spPr bwMode="auto">
          <a:xfrm>
            <a:off x="393700" y="692150"/>
            <a:ext cx="60706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ChangeArrowheads="1" noTextEdit="1"/>
          </p:cNvSpPr>
          <p:nvPr>
            <p:ph type="sldImg"/>
          </p:nvPr>
        </p:nvSpPr>
        <p:spPr>
          <a:ln/>
        </p:spPr>
      </p:sp>
      <p:sp>
        <p:nvSpPr>
          <p:cNvPr id="17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Sets the agenda for the class. This is a class that will be focused on the big picture of corporate finance rather than details, theories or models on a piecemeal basis.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Our focus will be on the objective: Maximize firm value. </a:t>
            </a:r>
          </a:p>
          <a:p>
            <a:r>
              <a:rPr lang="en-US" altLang="x-none">
                <a:latin typeface="Times" charset="0"/>
                <a:ea typeface="ＭＳ Ｐゴシック" charset="-128"/>
              </a:rPr>
              <a:t>Since so much of corporate finance is built on this objective, it is important that we be clear about what it means and why we choose it. In addition, it is also worth exploring what the alternatives are and why this objective is preferable to the alternatives. </a:t>
            </a:r>
          </a:p>
        </p:txBody>
      </p:sp>
      <p:sp>
        <p:nvSpPr>
          <p:cNvPr id="20482" name="Rectangle 3"/>
          <p:cNvSpPr>
            <a:spLocks noGrp="1" noRot="1" noChangeAspect="1" noChangeArrowheads="1" noTextEdit="1"/>
          </p:cNvSpPr>
          <p:nvPr>
            <p:ph type="sldImg"/>
          </p:nvPr>
        </p:nvSpPr>
        <p:spPr>
          <a:xfrm>
            <a:off x="385763" y="685800"/>
            <a:ext cx="6070600" cy="3416300"/>
          </a:xfrm>
          <a:ln cap="flat"/>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ChangeArrowheads="1" noTextEdit="1"/>
          </p:cNvSpPr>
          <p:nvPr>
            <p:ph type="sldImg"/>
          </p:nvPr>
        </p:nvSpPr>
        <p:spPr>
          <a:ln/>
        </p:spPr>
      </p:sp>
      <p:sp>
        <p:nvSpPr>
          <p:cNvPr id="225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At this point, things look pretty bleak for stock price maximization. These are the three choices that we have, if we abandon pure stock price maximization as an objective function.</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ChangeArrowheads="1" noTextEdit="1"/>
          </p:cNvSpPr>
          <p:nvPr>
            <p:ph type="sldImg"/>
          </p:nvPr>
        </p:nvSpPr>
        <p:spPr>
          <a:ln/>
        </p:spPr>
      </p:sp>
      <p:sp>
        <p:nvSpPr>
          <p:cNvPr id="245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In the 1980s, Michael Porter argued that US companies should move towards the Japanese system. The Japanese and German systems tend to do well in stable environments, where failure tends to be unsystematic ( a firm here and a firm there). They can take care of their </a:t>
            </a:r>
            <a:r>
              <a:rPr lang="ja-JP" altLang="en-US">
                <a:latin typeface="Times" charset="0"/>
                <a:ea typeface="ＭＳ Ｐゴシック" charset="-128"/>
              </a:rPr>
              <a:t>“</a:t>
            </a:r>
            <a:r>
              <a:rPr lang="en-US" altLang="ja-JP">
                <a:latin typeface="Times" charset="0"/>
                <a:ea typeface="ＭＳ Ｐゴシック" charset="-128"/>
              </a:rPr>
              <a:t>failures</a:t>
            </a:r>
            <a:r>
              <a:rPr lang="ja-JP" altLang="en-US">
                <a:latin typeface="Times" charset="0"/>
                <a:ea typeface="ＭＳ Ｐゴシック" charset="-128"/>
              </a:rPr>
              <a:t>”</a:t>
            </a:r>
            <a:r>
              <a:rPr lang="en-US" altLang="ja-JP">
                <a:latin typeface="Times" charset="0"/>
                <a:ea typeface="ＭＳ Ｐゴシック" charset="-128"/>
              </a:rPr>
              <a:t> and nurse them back to health, rather than exposing themselves to the costs associated with failure. </a:t>
            </a:r>
          </a:p>
          <a:p>
            <a:r>
              <a:rPr lang="en-US" altLang="x-none">
                <a:latin typeface="Times" charset="0"/>
                <a:ea typeface="ＭＳ Ｐゴシック" charset="-128"/>
              </a:rPr>
              <a:t>These systems break down when problems are wide spread and systematic. Contrast the way US banks dealt with problem loans on their balance sheets (markets forced them to deal with these problems quickly ) and the way Japanese banks have dealt with them (by hiding them and hoping they go away)</a:t>
            </a:r>
          </a:p>
          <a:p>
            <a:r>
              <a:rPr lang="en-US" altLang="x-none">
                <a:latin typeface="Times" charset="0"/>
                <a:ea typeface="ＭＳ Ｐゴシック" charset="-128"/>
              </a:rPr>
              <a:t>In recent years, people have pointed to the Chinese system (centrally planned, quasi market) as the success story. I don</a:t>
            </a:r>
            <a:r>
              <a:rPr lang="ja-JP" altLang="en-US">
                <a:latin typeface="Times" charset="0"/>
                <a:ea typeface="ＭＳ Ｐゴシック" charset="-128"/>
              </a:rPr>
              <a:t>’</a:t>
            </a:r>
            <a:r>
              <a:rPr lang="en-US" altLang="ja-JP">
                <a:latin typeface="Times" charset="0"/>
                <a:ea typeface="ＭＳ Ｐゴシック" charset="-128"/>
              </a:rPr>
              <a:t>t buy it (yet). The test of a system comes not during periods of success but during periods of failure. Neither the Chinese nor the Indian systems have been tested yet. The next two years will tell us whether either system is a long term sustainable system.</a:t>
            </a:r>
            <a:endParaRPr lang="en-US" altLang="x-none">
              <a:latin typeface="Times" charset="0"/>
              <a:ea typeface="ＭＳ Ｐゴシック"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ChangeArrowheads="1" noTextEdit="1"/>
          </p:cNvSpPr>
          <p:nvPr>
            <p:ph type="sldImg"/>
          </p:nvPr>
        </p:nvSpPr>
        <p:spPr>
          <a:ln/>
        </p:spPr>
      </p:sp>
      <p:sp>
        <p:nvSpPr>
          <p:cNvPr id="2662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Consider each of these objectives. If you put them through the same tests that we did stock price maximization, you come up with far more problems with each.</a:t>
            </a:r>
          </a:p>
          <a:p>
            <a:r>
              <a:rPr lang="en-US" altLang="x-none">
                <a:latin typeface="Times" charset="0"/>
                <a:ea typeface="ＭＳ Ｐゴシック" charset="-128"/>
              </a:rPr>
              <a:t>Note that firms might pick an intermediate objective (like market share) when it is correlated with firm value but continue to use it, even after it loses this link. Do you want a 100% market share of a losing business?</a:t>
            </a:r>
          </a:p>
          <a:p>
            <a:r>
              <a:rPr lang="en-US" altLang="x-none">
                <a:latin typeface="Times" charset="0"/>
                <a:ea typeface="ＭＳ Ｐゴシック" charset="-128"/>
              </a:rPr>
              <a:t>In the 1980s, American Airlines (under Robert Crandall) set itself the objective of becoming the number one domestic airline in the United States. It succeeded but by 1989, it was losing billions.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noTextEdit="1"/>
          </p:cNvSpPr>
          <p:nvPr>
            <p:ph type="sldImg"/>
          </p:nvPr>
        </p:nvSpPr>
        <p:spPr>
          <a:ln/>
        </p:spPr>
      </p:sp>
      <p:sp>
        <p:nvSpPr>
          <p:cNvPr id="296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x-none">
                <a:latin typeface="Times" charset="0"/>
                <a:ea typeface="ＭＳ Ｐゴシック" charset="-128"/>
              </a:rPr>
              <a:t>Eisner was a good CEO when he came into Disney, partly because it was a company badly in need of change and partly because he had a solid COO in Frank Wells, who acted as a counterweight. Two things changed in the 1990s. The first was that Eisner was successful, and the ego boost that he received was the basis for acquiring more power (a compliant board). The second was that Frank Wells dies in an air accident, leaving Eisner as the imperial CEO. Power corrupts and absolute power does so absolutely.</a:t>
            </a:r>
          </a:p>
          <a:p>
            <a:r>
              <a:rPr lang="en-US" altLang="x-none">
                <a:latin typeface="Times" charset="0"/>
                <a:ea typeface="ＭＳ Ｐゴシック" charset="-128"/>
              </a:rPr>
              <a:t>As long as Disney was doing well, though, shareholders were willing to cut Eisner slack. However a bad acquisition followed by under performance (share prices and earnings) gradually ate away that support, until you get to the tipping point which in this case were the resignations and the hostile acquisition bid.</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noTextEdit="1"/>
          </p:cNvSpPr>
          <p:nvPr>
            <p:ph type="sldImg"/>
          </p:nvPr>
        </p:nvSpPr>
        <p:spPr>
          <a:ln/>
        </p:spPr>
      </p:sp>
      <p:sp>
        <p:nvSpPr>
          <p:cNvPr id="317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The changes made by Eisner were too little.. Too late,,, and he was forced to leave in 2005, His successor, Bob Iger, has made a break from the past. Note the differences between the board in 2008 and the one in 2004:</a:t>
            </a:r>
          </a:p>
          <a:p>
            <a:pPr>
              <a:buFontTx/>
              <a:buAutoNum type="arabicPeriod"/>
            </a:pPr>
            <a:r>
              <a:rPr lang="en-US" altLang="x-none">
                <a:latin typeface="Times" charset="0"/>
                <a:ea typeface="ＭＳ Ｐゴシック" charset="-128"/>
              </a:rPr>
              <a:t>It is smaller, 12 members instead of 18.</a:t>
            </a:r>
          </a:p>
          <a:p>
            <a:pPr>
              <a:buFontTx/>
              <a:buAutoNum type="arabicPeriod"/>
            </a:pPr>
            <a:r>
              <a:rPr lang="en-US" altLang="x-none">
                <a:latin typeface="Times" charset="0"/>
                <a:ea typeface="ＭＳ Ｐゴシック" charset="-128"/>
              </a:rPr>
              <a:t>There is little overlap between this board and the 2003 board, reflecting the fact that this is now Iger</a:t>
            </a:r>
            <a:r>
              <a:rPr lang="ja-JP" altLang="en-US">
                <a:latin typeface="Times" charset="0"/>
                <a:ea typeface="ＭＳ Ｐゴシック" charset="-128"/>
              </a:rPr>
              <a:t>’</a:t>
            </a:r>
            <a:r>
              <a:rPr lang="en-US" altLang="ja-JP">
                <a:latin typeface="Times" charset="0"/>
                <a:ea typeface="ＭＳ Ｐゴシック" charset="-128"/>
              </a:rPr>
              <a:t>s board and not Eisner</a:t>
            </a:r>
            <a:r>
              <a:rPr lang="ja-JP" altLang="en-US">
                <a:latin typeface="Times" charset="0"/>
                <a:ea typeface="ＭＳ Ｐゴシック" charset="-128"/>
              </a:rPr>
              <a:t>’</a:t>
            </a:r>
            <a:r>
              <a:rPr lang="en-US" altLang="ja-JP">
                <a:latin typeface="Times" charset="0"/>
                <a:ea typeface="ＭＳ Ｐゴシック" charset="-128"/>
              </a:rPr>
              <a:t>s board.</a:t>
            </a:r>
          </a:p>
          <a:p>
            <a:pPr>
              <a:buFontTx/>
              <a:buAutoNum type="arabicPeriod"/>
            </a:pPr>
            <a:r>
              <a:rPr lang="en-US" altLang="x-none">
                <a:latin typeface="Times" charset="0"/>
                <a:ea typeface="ＭＳ Ｐゴシック" charset="-128"/>
              </a:rPr>
              <a:t>The directors with the most obvious conflicts of interests are gone.</a:t>
            </a:r>
          </a:p>
          <a:p>
            <a:r>
              <a:rPr lang="en-US" altLang="x-none">
                <a:latin typeface="Times" charset="0"/>
                <a:ea typeface="ＭＳ Ｐゴシック" charset="-128"/>
              </a:rPr>
              <a:t>The question, though, is an open one. As Iger becomes entrenched as CEO, will be find directors who are beholden to him?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noTextEdit="1"/>
          </p:cNvSpPr>
          <p:nvPr>
            <p:ph type="sldImg"/>
          </p:nvPr>
        </p:nvSpPr>
        <p:spPr>
          <a:ln/>
        </p:spPr>
      </p:sp>
      <p:sp>
        <p:nvSpPr>
          <p:cNvPr id="337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x-none">
                <a:latin typeface="Times" charset="0"/>
                <a:ea typeface="ＭＳ Ｐゴシック" charset="-128"/>
              </a:rPr>
              <a:t>The longer the tenure of a CEO, the more power he or she accumulates. Perhaps, we need term limits for CEOs.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bwMode="white">
          <a:xfrm>
            <a:off x="0" y="4478338"/>
            <a:ext cx="9144000" cy="66516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4540250"/>
            <a:ext cx="2249488" cy="5349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4532313"/>
            <a:ext cx="6784975" cy="5365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3028950"/>
            <a:ext cx="6477000" cy="13716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4537528"/>
            <a:ext cx="67056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4551363"/>
            <a:ext cx="2057400" cy="514350"/>
          </a:xfrm>
        </p:spPr>
        <p:txBody>
          <a:bodyPr>
            <a:noAutofit/>
          </a:bodyPr>
          <a:lstStyle>
            <a:lvl1pPr algn="ctr">
              <a:defRPr sz="2000" smtClean="0">
                <a:solidFill>
                  <a:srgbClr val="FFFFFF"/>
                </a:solidFill>
              </a:defRPr>
            </a:lvl1pPr>
          </a:lstStyle>
          <a:p>
            <a:pPr>
              <a:defRPr/>
            </a:pPr>
            <a:r>
              <a:rPr lang="en-US" altLang="x-none"/>
              <a:t>‹#›</a:t>
            </a:r>
          </a:p>
        </p:txBody>
      </p:sp>
      <p:sp>
        <p:nvSpPr>
          <p:cNvPr id="10" name="Footer Placeholder 16"/>
          <p:cNvSpPr>
            <a:spLocks noGrp="1"/>
          </p:cNvSpPr>
          <p:nvPr>
            <p:ph type="ftr" sz="quarter" idx="11"/>
          </p:nvPr>
        </p:nvSpPr>
        <p:spPr>
          <a:xfrm>
            <a:off x="2085975" y="177800"/>
            <a:ext cx="5867400" cy="273050"/>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171450"/>
            <a:ext cx="838200" cy="285750"/>
          </a:xfrm>
        </p:spPr>
        <p:txBody>
          <a:bodyPr/>
          <a:lstStyle>
            <a:lvl1pPr>
              <a:defRPr sz="1400" smtClean="0"/>
            </a:lvl1pPr>
          </a:lstStyle>
          <a:p>
            <a:pPr>
              <a:defRPr/>
            </a:pPr>
            <a:fld id="{FC59B5B1-86B5-EA41-B67E-861AB005FC2C}" type="slidenum">
              <a:rPr lang="en-US" altLang="x-none"/>
              <a:pPr>
                <a:defRPr/>
              </a:pPr>
              <a:t>‹#›</a:t>
            </a:fld>
            <a:endParaRPr lang="en-US" altLang="x-none"/>
          </a:p>
        </p:txBody>
      </p:sp>
    </p:spTree>
    <p:extLst>
      <p:ext uri="{BB962C8B-B14F-4D97-AF65-F5344CB8AC3E}">
        <p14:creationId xmlns:p14="http://schemas.microsoft.com/office/powerpoint/2010/main" val="10696889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4787900"/>
            <a:ext cx="423863" cy="338138"/>
          </a:xfrm>
          <a:prstGeom prst="rect">
            <a:avLst/>
          </a:prstGeom>
          <a:noFill/>
          <a:ln>
            <a:noFill/>
          </a:ln>
          <a:extLst>
            <a:ext uri="{909E8E84-426E-40dd-AFC4-6F175D3DCCD1}"/>
            <a:ext uri="{91240B29-F687-4f45-9708-019B960494DF}"/>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defRPr/>
            </a:pPr>
            <a:fld id="{A59AC9D3-FD63-424E-A649-E5AFFBEF2F0C}" type="slidenum">
              <a:rPr lang="en-US" altLang="x-none" sz="1600" smtClean="0"/>
              <a:pPr>
                <a:defRPr/>
              </a:pPr>
              <a:t>‹#›</a:t>
            </a:fld>
            <a:endParaRPr lang="en-US" altLang="x-none" sz="1600" smtClean="0"/>
          </a:p>
        </p:txBody>
      </p:sp>
      <p:sp>
        <p:nvSpPr>
          <p:cNvPr id="2" name="Title 1"/>
          <p:cNvSpPr>
            <a:spLocks noGrp="1"/>
          </p:cNvSpPr>
          <p:nvPr>
            <p:ph type="title"/>
          </p:nvPr>
        </p:nvSpPr>
        <p:spPr>
          <a:xfrm>
            <a:off x="612648" y="171450"/>
            <a:ext cx="8153400" cy="74295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200150"/>
            <a:ext cx="8153400" cy="3371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smtClean="0">
                <a:solidFill>
                  <a:srgbClr val="FFFFFF"/>
                </a:solidFill>
              </a:defRPr>
            </a:lvl1pPr>
          </a:lstStyle>
          <a:p>
            <a:pPr>
              <a:defRPr/>
            </a:pPr>
            <a:fld id="{FE51E6DB-5B55-E94C-8686-1FDC37FE1DB5}" type="slidenum">
              <a:rPr lang="en-US" altLang="x-none"/>
              <a:pPr>
                <a:defRPr/>
              </a:pPr>
              <a:t>‹#›</a:t>
            </a:fld>
            <a:endParaRPr lang="en-US" altLang="x-none"/>
          </a:p>
        </p:txBody>
      </p:sp>
    </p:spTree>
    <p:extLst>
      <p:ext uri="{BB962C8B-B14F-4D97-AF65-F5344CB8AC3E}">
        <p14:creationId xmlns:p14="http://schemas.microsoft.com/office/powerpoint/2010/main" val="1676203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2" y="2057402"/>
            <a:ext cx="7123113" cy="1254919"/>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200150"/>
            <a:ext cx="7620000" cy="74295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smtClean="0"/>
            </a:lvl1pPr>
          </a:lstStyle>
          <a:p>
            <a:pPr>
              <a:defRPr/>
            </a:pPr>
            <a:r>
              <a:rPr lang="en-US" altLang="x-none"/>
              <a:t>‹#›</a:t>
            </a:r>
          </a:p>
        </p:txBody>
      </p:sp>
      <p:sp>
        <p:nvSpPr>
          <p:cNvPr id="8" name="Slide Number Placeholder 12"/>
          <p:cNvSpPr>
            <a:spLocks noGrp="1"/>
          </p:cNvSpPr>
          <p:nvPr>
            <p:ph type="sldNum" sz="quarter" idx="11"/>
          </p:nvPr>
        </p:nvSpPr>
        <p:spPr>
          <a:xfrm>
            <a:off x="0" y="1314450"/>
            <a:ext cx="1295400" cy="527050"/>
          </a:xfrm>
        </p:spPr>
        <p:txBody>
          <a:bodyPr>
            <a:noAutofit/>
          </a:bodyPr>
          <a:lstStyle>
            <a:lvl1pPr>
              <a:defRPr sz="2400" smtClean="0">
                <a:solidFill>
                  <a:srgbClr val="FFFFFF"/>
                </a:solidFill>
              </a:defRPr>
            </a:lvl1pPr>
          </a:lstStyle>
          <a:p>
            <a:pPr>
              <a:defRPr/>
            </a:pPr>
            <a:fld id="{D15AC8F0-3DE4-2843-9E72-90BA4A387B71}" type="slidenum">
              <a:rPr lang="en-US" altLang="x-none"/>
              <a:pPr>
                <a:defRPr/>
              </a:pPr>
              <a:t>‹#›</a:t>
            </a:fld>
            <a:endParaRPr lang="en-US" altLang="x-none"/>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12677768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a:lstStyle>
            <a:lvl1pPr>
              <a:defRPr smtClean="0"/>
            </a:lvl1pPr>
          </a:lstStyle>
          <a:p>
            <a:pPr>
              <a:defRPr/>
            </a:pPr>
            <a:r>
              <a:rPr lang="en-US" altLang="x-none"/>
              <a:t>‹#›</a:t>
            </a:r>
          </a:p>
        </p:txBody>
      </p:sp>
      <p:sp>
        <p:nvSpPr>
          <p:cNvPr id="6" name="Slide Number Placeholder 9"/>
          <p:cNvSpPr>
            <a:spLocks noGrp="1"/>
          </p:cNvSpPr>
          <p:nvPr>
            <p:ph type="sldNum" sz="quarter" idx="11"/>
          </p:nvPr>
        </p:nvSpPr>
        <p:spPr/>
        <p:txBody>
          <a:bodyPr/>
          <a:lstStyle>
            <a:lvl1pPr>
              <a:defRPr sz="1400" smtClean="0">
                <a:solidFill>
                  <a:srgbClr val="FFFFFF"/>
                </a:solidFill>
              </a:defRPr>
            </a:lvl1pPr>
          </a:lstStyle>
          <a:p>
            <a:pPr>
              <a:defRPr/>
            </a:pPr>
            <a:fld id="{B8F83C4C-F17C-6447-9308-A533739BD62D}" type="slidenum">
              <a:rPr lang="en-US" altLang="x-none"/>
              <a:pPr>
                <a:defRPr/>
              </a:pPr>
              <a:t>‹#›</a:t>
            </a:fld>
            <a:endParaRPr lang="en-US" altLang="x-none"/>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930581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pPr>
              <a:defRPr/>
            </a:pPr>
            <a:fld id="{A2BA68FF-BA53-3342-BA65-647815E664AB}" type="slidenum">
              <a:rPr lang="en-US" altLang="x-none"/>
              <a:pPr>
                <a:defRPr/>
              </a:pPr>
              <a:t>‹#›</a:t>
            </a:fld>
            <a:endParaRPr lang="en-US" altLang="x-none" sz="1400">
              <a:solidFill>
                <a:srgbClr val="FFFFFF"/>
              </a:solidFill>
            </a:endParaRPr>
          </a:p>
        </p:txBody>
      </p:sp>
    </p:spTree>
    <p:extLst>
      <p:ext uri="{BB962C8B-B14F-4D97-AF65-F5344CB8AC3E}">
        <p14:creationId xmlns:p14="http://schemas.microsoft.com/office/powerpoint/2010/main" val="1350851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smtClean="0"/>
            </a:lvl1pPr>
          </a:lstStyle>
          <a:p>
            <a:pPr>
              <a:defRPr/>
            </a:pPr>
            <a:r>
              <a:rPr lang="en-US" altLang="x-none"/>
              <a:t>‹#›</a:t>
            </a:r>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smtClean="0">
                <a:solidFill>
                  <a:srgbClr val="FFFFFF"/>
                </a:solidFill>
              </a:defRPr>
            </a:lvl1pPr>
          </a:lstStyle>
          <a:p>
            <a:pPr>
              <a:defRPr/>
            </a:pPr>
            <a:fld id="{081BDBA1-5062-6144-9A8B-0C1F576C5753}" type="slidenum">
              <a:rPr lang="en-US" altLang="x-none"/>
              <a:pPr>
                <a:defRPr/>
              </a:pPr>
              <a:t>‹#›</a:t>
            </a:fld>
            <a:endParaRPr lang="en-US" altLang="x-none"/>
          </a:p>
        </p:txBody>
      </p:sp>
    </p:spTree>
    <p:extLst>
      <p:ext uri="{BB962C8B-B14F-4D97-AF65-F5344CB8AC3E}">
        <p14:creationId xmlns:p14="http://schemas.microsoft.com/office/powerpoint/2010/main" val="20277679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smtClean="0"/>
            </a:lvl1pPr>
          </a:lstStyle>
          <a:p>
            <a:pPr>
              <a:defRPr/>
            </a:pPr>
            <a:r>
              <a:rPr lang="en-US" altLang="x-none"/>
              <a:t>‹#›</a:t>
            </a:r>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4686300"/>
            <a:ext cx="533400" cy="285750"/>
          </a:xfrm>
        </p:spPr>
        <p:txBody>
          <a:bodyPr/>
          <a:lstStyle>
            <a:lvl1pPr>
              <a:defRPr sz="1400" smtClean="0"/>
            </a:lvl1pPr>
          </a:lstStyle>
          <a:p>
            <a:pPr>
              <a:defRPr/>
            </a:pPr>
            <a:fld id="{E3540993-1662-7E47-BDBC-BCF3B6D93FA7}" type="slidenum">
              <a:rPr lang="en-US" altLang="x-none"/>
              <a:pPr>
                <a:defRPr/>
              </a:pPr>
              <a:t>‹#›</a:t>
            </a:fld>
            <a:endParaRPr lang="en-US" altLang="x-none"/>
          </a:p>
        </p:txBody>
      </p:sp>
    </p:spTree>
    <p:extLst>
      <p:ext uri="{BB962C8B-B14F-4D97-AF65-F5344CB8AC3E}">
        <p14:creationId xmlns:p14="http://schemas.microsoft.com/office/powerpoint/2010/main" val="1308779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316038"/>
            <a:ext cx="1614488" cy="1266825"/>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04789"/>
            <a:ext cx="8077200" cy="652463"/>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314450"/>
            <a:ext cx="6400800" cy="3314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smtClean="0"/>
            </a:lvl1pPr>
          </a:lstStyle>
          <a:p>
            <a:pPr>
              <a:defRPr/>
            </a:pPr>
            <a:r>
              <a:rPr lang="en-US" altLang="x-none"/>
              <a:t>‹#›</a:t>
            </a:r>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smtClean="0">
                <a:solidFill>
                  <a:srgbClr val="FFFFFF"/>
                </a:solidFill>
              </a:defRPr>
            </a:lvl1pPr>
          </a:lstStyle>
          <a:p>
            <a:pPr>
              <a:defRPr/>
            </a:pPr>
            <a:fld id="{C8C8DC04-ACBF-6C4F-BC94-0C4699DDE476}" type="slidenum">
              <a:rPr lang="en-US" altLang="x-none"/>
              <a:pPr>
                <a:defRPr/>
              </a:pPr>
              <a:t>‹#›</a:t>
            </a:fld>
            <a:endParaRPr lang="en-US" altLang="x-none"/>
          </a:p>
        </p:txBody>
      </p:sp>
    </p:spTree>
    <p:extLst>
      <p:ext uri="{BB962C8B-B14F-4D97-AF65-F5344CB8AC3E}">
        <p14:creationId xmlns:p14="http://schemas.microsoft.com/office/powerpoint/2010/main" val="6421990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3429000"/>
            <a:ext cx="9144000" cy="66516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3497263"/>
            <a:ext cx="1463675" cy="5349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3490913"/>
            <a:ext cx="7599362" cy="534987"/>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515143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3486150"/>
            <a:ext cx="7315200" cy="51435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3426714"/>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4686300"/>
            <a:ext cx="2667000" cy="274638"/>
          </a:xfrm>
        </p:spPr>
        <p:txBody>
          <a:bodyPr/>
          <a:lstStyle>
            <a:lvl1pPr>
              <a:defRPr smtClean="0"/>
            </a:lvl1pPr>
          </a:lstStyle>
          <a:p>
            <a:pPr>
              <a:defRPr/>
            </a:pPr>
            <a:r>
              <a:rPr lang="en-US" altLang="x-none"/>
              <a:t>‹#›</a:t>
            </a:r>
          </a:p>
        </p:txBody>
      </p:sp>
      <p:sp>
        <p:nvSpPr>
          <p:cNvPr id="10" name="Slide Number Placeholder 12"/>
          <p:cNvSpPr>
            <a:spLocks noGrp="1"/>
          </p:cNvSpPr>
          <p:nvPr>
            <p:ph type="sldNum" sz="quarter" idx="11"/>
          </p:nvPr>
        </p:nvSpPr>
        <p:spPr>
          <a:xfrm>
            <a:off x="0" y="3500438"/>
            <a:ext cx="1447800" cy="498475"/>
          </a:xfrm>
        </p:spPr>
        <p:txBody>
          <a:bodyPr/>
          <a:lstStyle>
            <a:lvl1pPr>
              <a:defRPr sz="2800" smtClean="0">
                <a:solidFill>
                  <a:srgbClr val="FFFFFF"/>
                </a:solidFill>
              </a:defRPr>
            </a:lvl1pPr>
          </a:lstStyle>
          <a:p>
            <a:pPr>
              <a:defRPr/>
            </a:pPr>
            <a:fld id="{DBB58C3B-4749-F04D-8986-4E87F92A1630}" type="slidenum">
              <a:rPr lang="en-US" altLang="x-none"/>
              <a:pPr>
                <a:defRPr/>
              </a:pPr>
              <a:t>‹#›</a:t>
            </a:fld>
            <a:endParaRPr lang="en-US" altLang="x-none"/>
          </a:p>
        </p:txBody>
      </p:sp>
      <p:sp>
        <p:nvSpPr>
          <p:cNvPr id="11" name="Footer Placeholder 13"/>
          <p:cNvSpPr>
            <a:spLocks noGrp="1"/>
          </p:cNvSpPr>
          <p:nvPr>
            <p:ph type="ftr" sz="quarter" idx="12"/>
          </p:nvPr>
        </p:nvSpPr>
        <p:spPr>
          <a:xfrm>
            <a:off x="1600200" y="4686300"/>
            <a:ext cx="4572000" cy="274638"/>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860688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r>
              <a:rPr lang="en-US" altLang="x-none"/>
              <a:t>‹#›</a:t>
            </a:r>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pPr>
              <a:defRPr/>
            </a:pPr>
            <a:fld id="{ADE89E06-ACDA-5441-BED7-88620CB4B349}" type="slidenum">
              <a:rPr lang="en-US" altLang="x-none"/>
              <a:pPr>
                <a:defRPr/>
              </a:pPr>
              <a:t>‹#›</a:t>
            </a:fld>
            <a:endParaRPr lang="en-US" altLang="x-none" sz="1400">
              <a:solidFill>
                <a:srgbClr val="FFFFFF"/>
              </a:solidFill>
            </a:endParaRPr>
          </a:p>
        </p:txBody>
      </p:sp>
    </p:spTree>
    <p:extLst>
      <p:ext uri="{BB962C8B-B14F-4D97-AF65-F5344CB8AC3E}">
        <p14:creationId xmlns:p14="http://schemas.microsoft.com/office/powerpoint/2010/main" val="4866238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51435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457200"/>
            <a:ext cx="228600" cy="46863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40005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457201"/>
            <a:ext cx="2057400" cy="41374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2"/>
            <a:ext cx="5562600" cy="41374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4686300"/>
            <a:ext cx="2209800" cy="274638"/>
          </a:xfrm>
        </p:spPr>
        <p:txBody>
          <a:bodyPr/>
          <a:lstStyle>
            <a:lvl1pPr>
              <a:defRPr smtClean="0"/>
            </a:lvl1pPr>
          </a:lstStyle>
          <a:p>
            <a:pPr>
              <a:defRPr/>
            </a:pPr>
            <a:r>
              <a:rPr lang="en-US" altLang="x-none"/>
              <a:t>‹#›</a:t>
            </a:r>
          </a:p>
        </p:txBody>
      </p:sp>
      <p:sp>
        <p:nvSpPr>
          <p:cNvPr id="8" name="Footer Placeholder 4"/>
          <p:cNvSpPr>
            <a:spLocks noGrp="1"/>
          </p:cNvSpPr>
          <p:nvPr>
            <p:ph type="ftr" sz="quarter" idx="11"/>
          </p:nvPr>
        </p:nvSpPr>
        <p:spPr>
          <a:xfrm>
            <a:off x="457200" y="4686300"/>
            <a:ext cx="5573713" cy="274638"/>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6056313" y="77787"/>
            <a:ext cx="400050" cy="244475"/>
          </a:xfrm>
        </p:spPr>
        <p:txBody>
          <a:bodyPr/>
          <a:lstStyle>
            <a:lvl1pPr>
              <a:defRPr smtClean="0"/>
            </a:lvl1pPr>
          </a:lstStyle>
          <a:p>
            <a:pPr>
              <a:defRPr/>
            </a:pPr>
            <a:fld id="{16953594-51FC-9348-82C4-3BD976CD8423}" type="slidenum">
              <a:rPr lang="en-US" altLang="x-none"/>
              <a:pPr>
                <a:defRPr/>
              </a:pPr>
              <a:t>‹#›</a:t>
            </a:fld>
            <a:endParaRPr lang="en-US" altLang="x-none" sz="1400">
              <a:solidFill>
                <a:srgbClr val="FFFFFF"/>
              </a:solidFill>
            </a:endParaRPr>
          </a:p>
        </p:txBody>
      </p:sp>
    </p:spTree>
    <p:extLst>
      <p:ext uri="{BB962C8B-B14F-4D97-AF65-F5344CB8AC3E}">
        <p14:creationId xmlns:p14="http://schemas.microsoft.com/office/powerpoint/2010/main" val="5237618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smtClean="0"/>
            </a:lvl1pPr>
          </a:lstStyle>
          <a:p>
            <a:pPr>
              <a:defRPr/>
            </a:pPr>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smtClean="0">
                <a:solidFill>
                  <a:srgbClr val="FFFFFF"/>
                </a:solidFill>
              </a:defRPr>
            </a:lvl1pPr>
          </a:lstStyle>
          <a:p>
            <a:pPr>
              <a:defRPr/>
            </a:pPr>
            <a:fld id="{94774B28-EEE1-3642-9BD4-B21F91B1CC85}" type="slidenum">
              <a:rPr lang="en-US" altLang="x-none"/>
              <a:pPr>
                <a:defRPr/>
              </a:pPr>
              <a:t>‹#›</a:t>
            </a:fld>
            <a:endParaRPr lang="en-US" altLang="x-none"/>
          </a:p>
        </p:txBody>
      </p:sp>
    </p:spTree>
    <p:extLst>
      <p:ext uri="{BB962C8B-B14F-4D97-AF65-F5344CB8AC3E}">
        <p14:creationId xmlns:p14="http://schemas.microsoft.com/office/powerpoint/2010/main" val="32989347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171450"/>
            <a:ext cx="81534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p>
        </p:txBody>
      </p:sp>
      <p:sp>
        <p:nvSpPr>
          <p:cNvPr id="1027" name="Text Placeholder 12"/>
          <p:cNvSpPr>
            <a:spLocks noGrp="1"/>
          </p:cNvSpPr>
          <p:nvPr>
            <p:ph type="body" idx="1"/>
          </p:nvPr>
        </p:nvSpPr>
        <p:spPr bwMode="auto">
          <a:xfrm>
            <a:off x="612775" y="1200150"/>
            <a:ext cx="81534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14" name="Date Placeholder 13"/>
          <p:cNvSpPr>
            <a:spLocks noGrp="1"/>
          </p:cNvSpPr>
          <p:nvPr>
            <p:ph type="dt" sz="half" idx="2"/>
          </p:nvPr>
        </p:nvSpPr>
        <p:spPr>
          <a:xfrm>
            <a:off x="6096000" y="4686300"/>
            <a:ext cx="2667000" cy="274638"/>
          </a:xfrm>
          <a:prstGeom prst="rect">
            <a:avLst/>
          </a:prstGeom>
        </p:spPr>
        <p:txBody>
          <a:bodyPr vert="horz" wrap="square" lIns="91440" tIns="45720" rIns="91440" bIns="45720" numCol="1" anchor="ctr" anchorCtr="0" compatLnSpc="1">
            <a:prstTxWarp prst="textNoShape">
              <a:avLst/>
            </a:prstTxWarp>
          </a:bodyPr>
          <a:lstStyle>
            <a:lvl1pPr algn="r">
              <a:defRPr sz="1400" smtClean="0">
                <a:solidFill>
                  <a:schemeClr val="tx2"/>
                </a:solidFill>
              </a:defRPr>
            </a:lvl1pPr>
          </a:lstStyle>
          <a:p>
            <a:pPr>
              <a:defRPr/>
            </a:pPr>
            <a:r>
              <a:rPr lang="en-US" altLang="x-none"/>
              <a:t>‹#›</a:t>
            </a:r>
          </a:p>
        </p:txBody>
      </p:sp>
      <p:sp>
        <p:nvSpPr>
          <p:cNvPr id="3" name="Footer Placeholder 2"/>
          <p:cNvSpPr>
            <a:spLocks noGrp="1"/>
          </p:cNvSpPr>
          <p:nvPr>
            <p:ph type="ftr" sz="quarter" idx="3"/>
          </p:nvPr>
        </p:nvSpPr>
        <p:spPr>
          <a:xfrm>
            <a:off x="609600" y="4686300"/>
            <a:ext cx="5421313" cy="274638"/>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925513"/>
            <a:ext cx="9144000" cy="2397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960438"/>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960438"/>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954088"/>
            <a:ext cx="533400" cy="182562"/>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smtClean="0">
                <a:solidFill>
                  <a:schemeClr val="tx2"/>
                </a:solidFill>
              </a:defRPr>
            </a:lvl1pPr>
          </a:lstStyle>
          <a:p>
            <a:pPr>
              <a:defRPr/>
            </a:pPr>
            <a:fld id="{D2997B8A-ED35-CD49-83D5-E7DF88E33AA9}" type="slidenum">
              <a:rPr lang="en-US" altLang="x-none"/>
              <a:pPr>
                <a:defRPr/>
              </a:pPr>
              <a:t>‹#›</a:t>
            </a:fld>
            <a:endParaRPr lang="en-US" altLang="x-none"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321" r:id="rId1"/>
    <p:sldLayoutId id="2147484322" r:id="rId2"/>
    <p:sldLayoutId id="2147484323" r:id="rId3"/>
    <p:sldLayoutId id="2147484324" r:id="rId4"/>
    <p:sldLayoutId id="2147484319" r:id="rId5"/>
    <p:sldLayoutId id="2147484325" r:id="rId6"/>
    <p:sldLayoutId id="2147484326" r:id="rId7"/>
    <p:sldLayoutId id="2147484327" r:id="rId8"/>
    <p:sldLayoutId id="2147484328" r:id="rId9"/>
    <p:sldLayoutId id="2147484320" r:id="rId10"/>
    <p:sldLayoutId id="2147484329" r:id="rId11"/>
    <p:sldLayoutId id="2147484330" r:id="rId12"/>
  </p:sldLayoutIdLst>
  <p:hf sldNum="0" hdr="0" ftr="0" dt="0"/>
  <p:txStyles>
    <p:titleStyle>
      <a:lvl1pPr algn="l" rtl="0" eaLnBrk="0" fontAlgn="base" hangingPunct="0">
        <a:spcBef>
          <a:spcPct val="0"/>
        </a:spcBef>
        <a:spcAft>
          <a:spcPct val="0"/>
        </a:spcAft>
        <a:defRPr sz="32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5pPr>
      <a:lvl6pPr marL="4572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lstStyle/>
          <a:p>
            <a:pPr eaLnBrk="1" hangingPunct="1">
              <a:defRPr/>
            </a:pPr>
            <a:r>
              <a:rPr lang="en-US" dirty="0" smtClean="0"/>
              <a:t>The Objective in corporate Finance: Reality strikes</a:t>
            </a:r>
            <a:endParaRPr lang="en-US" dirty="0"/>
          </a:p>
        </p:txBody>
      </p:sp>
      <p:sp>
        <p:nvSpPr>
          <p:cNvPr id="16386" name="Rectangle 3"/>
          <p:cNvSpPr>
            <a:spLocks noGrp="1" noChangeArrowheads="1"/>
          </p:cNvSpPr>
          <p:nvPr>
            <p:ph type="subTitle" idx="1"/>
          </p:nvPr>
        </p:nvSpPr>
        <p:spPr>
          <a:xfrm>
            <a:off x="2362200" y="4537075"/>
            <a:ext cx="6705600" cy="514350"/>
          </a:xfrm>
        </p:spPr>
        <p:txBody>
          <a:bodyPr/>
          <a:lstStyle/>
          <a:p>
            <a:pPr eaLnBrk="1" hangingPunct="1"/>
            <a:r>
              <a:rPr lang="en-US" altLang="x-none">
                <a:ea typeface="ＭＳ Ｐゴシック" charset="-128"/>
              </a:rPr>
              <a:t>Reality intrudes!</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28700" y="0"/>
            <a:ext cx="708025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3"/>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First Principles</a:t>
            </a:r>
          </a:p>
        </p:txBody>
      </p:sp>
      <p:pic>
        <p:nvPicPr>
          <p:cNvPr id="19458"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27" r="27"/>
          <a:stretch>
            <a:fillRect/>
          </a:stretch>
        </p:blipFill>
        <p:spPr>
          <a:xfrm>
            <a:off x="612775" y="1200150"/>
            <a:ext cx="8153400" cy="3371850"/>
          </a:xfrm>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When traditional corporate financial theory breaks down, the solution is:</a:t>
            </a:r>
          </a:p>
        </p:txBody>
      </p:sp>
      <p:sp>
        <p:nvSpPr>
          <p:cNvPr id="29698" name="Rectangle 3"/>
          <p:cNvSpPr>
            <a:spLocks noGrp="1" noChangeArrowheads="1"/>
          </p:cNvSpPr>
          <p:nvPr>
            <p:ph sz="quarter" idx="1"/>
          </p:nvPr>
        </p:nvSpPr>
        <p:spPr>
          <a:xfrm>
            <a:off x="612775" y="1200150"/>
            <a:ext cx="8153400" cy="3371850"/>
          </a:xfrm>
        </p:spPr>
        <p:txBody>
          <a:bodyPr>
            <a:normAutofit fontScale="85000" lnSpcReduction="10000"/>
          </a:bodyPr>
          <a:lstStyle/>
          <a:p>
            <a:pPr eaLnBrk="1" hangingPunct="1">
              <a:buFont typeface="Wingdings" charset="0"/>
              <a:buChar char=""/>
              <a:defRPr/>
            </a:pPr>
            <a:r>
              <a:rPr lang="en-US" dirty="0" smtClean="0"/>
              <a:t>To choose a different mechanism for corporate governance</a:t>
            </a:r>
            <a:r>
              <a:rPr lang="en-US" dirty="0" smtClean="0"/>
              <a:t>,.</a:t>
            </a:r>
            <a:endParaRPr lang="en-US" dirty="0" smtClean="0"/>
          </a:p>
          <a:p>
            <a:pPr eaLnBrk="1" hangingPunct="1">
              <a:buFont typeface="Wingdings" charset="0"/>
              <a:buChar char=""/>
              <a:defRPr/>
            </a:pPr>
            <a:r>
              <a:rPr lang="en-US" dirty="0" smtClean="0"/>
              <a:t>To choose a different objective for the firm.</a:t>
            </a:r>
          </a:p>
          <a:p>
            <a:pPr eaLnBrk="1" hangingPunct="1">
              <a:buFont typeface="Wingdings" charset="0"/>
              <a:buChar char=""/>
              <a:defRPr/>
            </a:pPr>
            <a:r>
              <a:rPr lang="en-US" dirty="0" smtClean="0"/>
              <a:t>To maximize stock price, but reduce the potential for conflict and breakdown:</a:t>
            </a:r>
          </a:p>
          <a:p>
            <a:pPr lvl="1" eaLnBrk="1" hangingPunct="1">
              <a:buFont typeface="Wingdings 2" charset="0"/>
              <a:buChar char=""/>
              <a:defRPr/>
            </a:pPr>
            <a:r>
              <a:rPr lang="en-US" dirty="0" smtClean="0"/>
              <a:t>Making managers (decision makers) and employees into stockholders</a:t>
            </a:r>
          </a:p>
          <a:p>
            <a:pPr lvl="1" eaLnBrk="1" hangingPunct="1">
              <a:buFont typeface="Wingdings 2" charset="0"/>
              <a:buChar char=""/>
              <a:defRPr/>
            </a:pPr>
            <a:r>
              <a:rPr lang="en-US" dirty="0" smtClean="0"/>
              <a:t>Protect lenders from expropriation</a:t>
            </a:r>
          </a:p>
          <a:p>
            <a:pPr lvl="1" eaLnBrk="1" hangingPunct="1">
              <a:buFont typeface="Wingdings 2" charset="0"/>
              <a:buChar char=""/>
              <a:defRPr/>
            </a:pPr>
            <a:r>
              <a:rPr lang="en-US" dirty="0" smtClean="0"/>
              <a:t>By providing information honestly and promptly to financial markets</a:t>
            </a:r>
          </a:p>
          <a:p>
            <a:pPr lvl="1" eaLnBrk="1" hangingPunct="1">
              <a:buFont typeface="Wingdings 2" charset="0"/>
              <a:buChar char=""/>
              <a:defRPr/>
            </a:pPr>
            <a:r>
              <a:rPr lang="en-US" dirty="0" smtClean="0"/>
              <a:t>Minimize social costs </a:t>
            </a:r>
            <a:endParaRPr lang="en-US" dirty="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I. An Alternative Corporate Governance System</a:t>
            </a:r>
          </a:p>
        </p:txBody>
      </p:sp>
      <p:sp>
        <p:nvSpPr>
          <p:cNvPr id="23554" name="Rectangle 3"/>
          <p:cNvSpPr>
            <a:spLocks noGrp="1" noChangeArrowheads="1"/>
          </p:cNvSpPr>
          <p:nvPr>
            <p:ph sz="quarter" idx="1"/>
          </p:nvPr>
        </p:nvSpPr>
        <p:spPr>
          <a:xfrm>
            <a:off x="612775" y="1200150"/>
            <a:ext cx="8153400" cy="3371850"/>
          </a:xfrm>
        </p:spPr>
        <p:txBody>
          <a:bodyPr/>
          <a:lstStyle/>
          <a:p>
            <a:pPr eaLnBrk="1" hangingPunct="1">
              <a:lnSpc>
                <a:spcPct val="80000"/>
              </a:lnSpc>
            </a:pPr>
            <a:r>
              <a:rPr lang="en-US" altLang="x-none" sz="2000" dirty="0" smtClean="0">
                <a:ea typeface="ＭＳ Ｐゴシック" charset="-128"/>
              </a:rPr>
              <a:t>Germany </a:t>
            </a:r>
            <a:r>
              <a:rPr lang="en-US" altLang="x-none" sz="2000" dirty="0">
                <a:ea typeface="ＭＳ Ｐゴシック" charset="-128"/>
              </a:rPr>
              <a:t>and Japan developed a different mechanism for corporate governance, based upon corporate cross holdings. </a:t>
            </a:r>
          </a:p>
          <a:p>
            <a:pPr eaLnBrk="1" hangingPunct="1">
              <a:lnSpc>
                <a:spcPct val="80000"/>
              </a:lnSpc>
            </a:pPr>
            <a:r>
              <a:rPr lang="en-US" altLang="x-none" sz="2000" dirty="0" smtClean="0">
                <a:ea typeface="ＭＳ Ｐゴシック" charset="-128"/>
              </a:rPr>
              <a:t>At </a:t>
            </a:r>
            <a:r>
              <a:rPr lang="en-US" altLang="x-none" sz="2000" dirty="0">
                <a:ea typeface="ＭＳ Ｐゴシック" charset="-128"/>
              </a:rPr>
              <a:t>their best, the most efficient firms in the group work at bringing the less efficient  firms up to par. They provide a corporate welfare system that makes for a more stable corporate structure</a:t>
            </a:r>
          </a:p>
          <a:p>
            <a:pPr eaLnBrk="1" hangingPunct="1">
              <a:lnSpc>
                <a:spcPct val="80000"/>
              </a:lnSpc>
            </a:pPr>
            <a:r>
              <a:rPr lang="en-US" altLang="x-none" sz="2000" dirty="0">
                <a:ea typeface="ＭＳ Ｐゴシック" charset="-128"/>
              </a:rPr>
              <a:t>At their worst, the least efficient and poorly run firms in the group pull down the most efficient and best run firms down. The nature of the cross holdings makes its very difficult for outsiders (including investors in these firms) to figure out how well or badly the group is doing. </a:t>
            </a: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II. Choose a Different Objective Function</a:t>
            </a:r>
          </a:p>
        </p:txBody>
      </p:sp>
      <p:sp>
        <p:nvSpPr>
          <p:cNvPr id="33794" name="Rectangle 3"/>
          <p:cNvSpPr>
            <a:spLocks noGrp="1" noChangeArrowheads="1"/>
          </p:cNvSpPr>
          <p:nvPr>
            <p:ph sz="quarter" idx="1"/>
          </p:nvPr>
        </p:nvSpPr>
        <p:spPr>
          <a:xfrm>
            <a:off x="612775" y="1200150"/>
            <a:ext cx="8153400" cy="3371850"/>
          </a:xfrm>
        </p:spPr>
        <p:txBody>
          <a:bodyPr>
            <a:normAutofit fontScale="85000" lnSpcReduction="20000"/>
          </a:bodyPr>
          <a:lstStyle/>
          <a:p>
            <a:pPr eaLnBrk="1" hangingPunct="1">
              <a:buFont typeface="Wingdings" charset="0"/>
              <a:buChar char=""/>
              <a:defRPr/>
            </a:pPr>
            <a:r>
              <a:rPr lang="en-US" dirty="0" smtClean="0"/>
              <a:t>Firms can always focus on a different objective function. Examples would include</a:t>
            </a:r>
          </a:p>
          <a:p>
            <a:pPr lvl="1" eaLnBrk="1" hangingPunct="1">
              <a:buFont typeface="Wingdings 2" charset="0"/>
              <a:buChar char=""/>
              <a:defRPr/>
            </a:pPr>
            <a:r>
              <a:rPr lang="en-US" dirty="0" smtClean="0"/>
              <a:t>maximizing earnings</a:t>
            </a:r>
          </a:p>
          <a:p>
            <a:pPr lvl="1" eaLnBrk="1" hangingPunct="1">
              <a:buFont typeface="Wingdings 2" charset="0"/>
              <a:buChar char=""/>
              <a:defRPr/>
            </a:pPr>
            <a:r>
              <a:rPr lang="en-US" dirty="0" smtClean="0"/>
              <a:t>maximizing revenues</a:t>
            </a:r>
          </a:p>
          <a:p>
            <a:pPr lvl="1" eaLnBrk="1" hangingPunct="1">
              <a:buFont typeface="Wingdings 2" charset="0"/>
              <a:buChar char=""/>
              <a:defRPr/>
            </a:pPr>
            <a:r>
              <a:rPr lang="en-US" dirty="0" smtClean="0"/>
              <a:t>maximizing firm size</a:t>
            </a:r>
          </a:p>
          <a:p>
            <a:pPr lvl="1" eaLnBrk="1" hangingPunct="1">
              <a:buFont typeface="Wingdings 2" charset="0"/>
              <a:buChar char=""/>
              <a:defRPr/>
            </a:pPr>
            <a:r>
              <a:rPr lang="en-US" dirty="0" smtClean="0"/>
              <a:t>maximizing market share</a:t>
            </a:r>
          </a:p>
          <a:p>
            <a:pPr lvl="1" eaLnBrk="1" hangingPunct="1">
              <a:buFont typeface="Wingdings 2" charset="0"/>
              <a:buChar char=""/>
              <a:defRPr/>
            </a:pPr>
            <a:r>
              <a:rPr lang="en-US" dirty="0" smtClean="0"/>
              <a:t>maximizing EVA</a:t>
            </a:r>
          </a:p>
          <a:p>
            <a:pPr eaLnBrk="1" hangingPunct="1">
              <a:buFont typeface="Wingdings" charset="0"/>
              <a:buChar char=""/>
              <a:defRPr/>
            </a:pPr>
            <a:r>
              <a:rPr lang="en-US" dirty="0" smtClean="0"/>
              <a:t>With intermediate </a:t>
            </a:r>
            <a:r>
              <a:rPr lang="en-US" dirty="0" smtClean="0"/>
              <a:t>objective functions. </a:t>
            </a:r>
          </a:p>
          <a:p>
            <a:pPr lvl="1" eaLnBrk="1" hangingPunct="1">
              <a:buFont typeface="Wingdings 2" charset="0"/>
              <a:buChar char=""/>
              <a:defRPr/>
            </a:pPr>
            <a:r>
              <a:rPr lang="en-US" dirty="0" smtClean="0"/>
              <a:t>If </a:t>
            </a:r>
            <a:r>
              <a:rPr lang="en-US" dirty="0" smtClean="0"/>
              <a:t>correlated with the long term </a:t>
            </a:r>
            <a:r>
              <a:rPr lang="en-US" dirty="0" smtClean="0"/>
              <a:t>value </a:t>
            </a:r>
            <a:r>
              <a:rPr lang="en-US" dirty="0" smtClean="0"/>
              <a:t>of the company, they work well.</a:t>
            </a:r>
          </a:p>
          <a:p>
            <a:pPr lvl="1" eaLnBrk="1" hangingPunct="1">
              <a:buFont typeface="Wingdings 2" charset="0"/>
              <a:buChar char=""/>
              <a:defRPr/>
            </a:pPr>
            <a:r>
              <a:rPr lang="en-US" dirty="0" smtClean="0"/>
              <a:t>To the degree that they do not, the firm can end up with a disaster</a:t>
            </a:r>
            <a:endParaRPr lang="en-US" dirty="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III. A Market Based Solution</a:t>
            </a:r>
          </a:p>
        </p:txBody>
      </p:sp>
      <p:pic>
        <p:nvPicPr>
          <p:cNvPr id="27650" name="Content Placeholder 4"/>
          <p:cNvPicPr>
            <a:picLocks noGrp="1" noChangeAspect="1"/>
          </p:cNvPicPr>
          <p:nvPr>
            <p:ph sz="quarter" idx="1"/>
          </p:nvPr>
        </p:nvPicPr>
        <p:blipFill>
          <a:blip r:embed="rId2">
            <a:extLst>
              <a:ext uri="{28A0092B-C50C-407E-A947-70E740481C1C}">
                <a14:useLocalDpi xmlns:a14="http://schemas.microsoft.com/office/drawing/2010/main" val="0"/>
              </a:ext>
            </a:extLst>
          </a:blip>
          <a:srcRect l="-16930" r="-16930"/>
          <a:stretch>
            <a:fillRect/>
          </a:stretch>
        </p:blipFill>
        <p:spPr>
          <a:xfrm>
            <a:off x="612775" y="1200150"/>
            <a:ext cx="8153400" cy="3371850"/>
          </a:xfr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Disney: Eisner</a:t>
            </a:r>
            <a:r>
              <a:rPr lang="en-US" altLang="en-US">
                <a:ea typeface="ＭＳ Ｐゴシック" charset="-128"/>
              </a:rPr>
              <a:t>’</a:t>
            </a:r>
            <a:r>
              <a:rPr lang="en-US" altLang="x-none">
                <a:ea typeface="ＭＳ Ｐゴシック" charset="-128"/>
              </a:rPr>
              <a:t>s rise &amp; fall from grace</a:t>
            </a:r>
          </a:p>
        </p:txBody>
      </p:sp>
      <p:sp>
        <p:nvSpPr>
          <p:cNvPr id="28674" name="Content Placeholder 2"/>
          <p:cNvSpPr>
            <a:spLocks noGrp="1"/>
          </p:cNvSpPr>
          <p:nvPr>
            <p:ph sz="quarter" idx="1"/>
          </p:nvPr>
        </p:nvSpPr>
        <p:spPr>
          <a:xfrm>
            <a:off x="612775" y="1200150"/>
            <a:ext cx="8153400" cy="3371850"/>
          </a:xfrm>
        </p:spPr>
        <p:txBody>
          <a:bodyPr/>
          <a:lstStyle/>
          <a:p>
            <a:pPr eaLnBrk="1" hangingPunct="1">
              <a:lnSpc>
                <a:spcPct val="80000"/>
              </a:lnSpc>
            </a:pPr>
            <a:r>
              <a:rPr lang="en-US" altLang="x-none" sz="1800" u="sng" dirty="0" smtClean="0">
                <a:ea typeface="ＭＳ Ｐゴシック" charset="-128"/>
              </a:rPr>
              <a:t>The Early Years</a:t>
            </a:r>
            <a:r>
              <a:rPr lang="en-US" altLang="x-none" sz="1800" dirty="0" smtClean="0">
                <a:ea typeface="ＭＳ Ｐゴシック" charset="-128"/>
              </a:rPr>
              <a:t>: In </a:t>
            </a:r>
            <a:r>
              <a:rPr lang="en-US" altLang="x-none" sz="1800" dirty="0">
                <a:ea typeface="ＭＳ Ｐゴシック" charset="-128"/>
              </a:rPr>
              <a:t>his early </a:t>
            </a:r>
            <a:r>
              <a:rPr lang="en-US" altLang="x-none" sz="1800" dirty="0" smtClean="0">
                <a:ea typeface="ＭＳ Ｐゴシック" charset="-128"/>
              </a:rPr>
              <a:t>years, </a:t>
            </a:r>
            <a:r>
              <a:rPr lang="en-US" altLang="x-none" sz="1800" dirty="0">
                <a:ea typeface="ＭＳ Ｐゴシック" charset="-128"/>
              </a:rPr>
              <a:t>Michael Eisner brought about long-delayed changes in the company and </a:t>
            </a:r>
            <a:r>
              <a:rPr lang="en-US" altLang="x-none" sz="1800" dirty="0" smtClean="0">
                <a:ea typeface="ＭＳ Ｐゴシック" charset="-128"/>
              </a:rPr>
              <a:t>his </a:t>
            </a:r>
            <a:r>
              <a:rPr lang="en-US" altLang="x-none" sz="1800" dirty="0">
                <a:ea typeface="ＭＳ Ｐゴシック" charset="-128"/>
              </a:rPr>
              <a:t>success allowed him to consolidate </a:t>
            </a:r>
            <a:r>
              <a:rPr lang="en-US" altLang="x-none" sz="1800" dirty="0" smtClean="0">
                <a:ea typeface="ＭＳ Ｐゴシック" charset="-128"/>
              </a:rPr>
              <a:t>power.</a:t>
            </a:r>
            <a:endParaRPr lang="en-US" altLang="x-none" sz="1800" dirty="0">
              <a:ea typeface="ＭＳ Ｐゴシック" charset="-128"/>
            </a:endParaRPr>
          </a:p>
          <a:p>
            <a:pPr eaLnBrk="1" hangingPunct="1">
              <a:lnSpc>
                <a:spcPct val="80000"/>
              </a:lnSpc>
            </a:pPr>
            <a:r>
              <a:rPr lang="en-US" altLang="x-none" sz="1800" u="sng" dirty="0" smtClean="0">
                <a:ea typeface="ＭＳ Ｐゴシック" charset="-128"/>
              </a:rPr>
              <a:t>The ABC Deal &amp; Unraveling</a:t>
            </a:r>
            <a:r>
              <a:rPr lang="en-US" altLang="x-none" sz="1800" dirty="0" smtClean="0">
                <a:ea typeface="ＭＳ Ｐゴシック" charset="-128"/>
              </a:rPr>
              <a:t>: In </a:t>
            </a:r>
            <a:r>
              <a:rPr lang="en-US" altLang="x-none" sz="1800" dirty="0">
                <a:ea typeface="ＭＳ Ｐゴシック" charset="-128"/>
              </a:rPr>
              <a:t>1996, Eisner spearheaded the push to buy ABC and the board rubberstamped his </a:t>
            </a:r>
            <a:r>
              <a:rPr lang="en-US" altLang="x-none" sz="1800" dirty="0" smtClean="0">
                <a:ea typeface="ＭＳ Ｐゴシック" charset="-128"/>
              </a:rPr>
              <a:t>decision. </a:t>
            </a:r>
            <a:r>
              <a:rPr lang="en-US" altLang="x-none" sz="1800" dirty="0">
                <a:ea typeface="ＭＳ Ｐゴシック" charset="-128"/>
              </a:rPr>
              <a:t>In the years </a:t>
            </a:r>
            <a:r>
              <a:rPr lang="en-US" altLang="x-none" sz="1800" dirty="0" smtClean="0">
                <a:ea typeface="ＭＳ Ｐゴシック" charset="-128"/>
              </a:rPr>
              <a:t>following, troubles at </a:t>
            </a:r>
            <a:r>
              <a:rPr lang="en-US" altLang="x-none" sz="1800" dirty="0">
                <a:ea typeface="ＭＳ Ｐゴシック" charset="-128"/>
              </a:rPr>
              <a:t>its ABC acquisition and </a:t>
            </a:r>
            <a:r>
              <a:rPr lang="en-US" altLang="x-none" sz="1800" dirty="0" smtClean="0">
                <a:ea typeface="ＭＳ Ｐゴシック" charset="-128"/>
              </a:rPr>
              <a:t> </a:t>
            </a:r>
            <a:r>
              <a:rPr lang="en-US" altLang="x-none" sz="1800" dirty="0">
                <a:ea typeface="ＭＳ Ｐゴシック" charset="-128"/>
              </a:rPr>
              <a:t>other operations and stockholders started to get restive, especially as the stock price halved between 1998 and 2002. </a:t>
            </a:r>
          </a:p>
          <a:p>
            <a:pPr eaLnBrk="1" hangingPunct="1">
              <a:lnSpc>
                <a:spcPct val="80000"/>
              </a:lnSpc>
            </a:pPr>
            <a:r>
              <a:rPr lang="en-US" altLang="x-none" sz="1800" u="sng" dirty="0" smtClean="0">
                <a:ea typeface="ＭＳ Ｐゴシック" charset="-128"/>
              </a:rPr>
              <a:t>The Blowback</a:t>
            </a:r>
          </a:p>
          <a:p>
            <a:pPr lvl="1" eaLnBrk="1" hangingPunct="1">
              <a:lnSpc>
                <a:spcPct val="80000"/>
              </a:lnSpc>
            </a:pPr>
            <a:r>
              <a:rPr lang="en-US" altLang="x-none" sz="1400" dirty="0" smtClean="0">
                <a:ea typeface="ＭＳ Ｐゴシック" charset="-128"/>
              </a:rPr>
              <a:t>In </a:t>
            </a:r>
            <a:r>
              <a:rPr lang="en-US" altLang="x-none" sz="1400" dirty="0">
                <a:ea typeface="ＭＳ Ｐゴシック" charset="-128"/>
              </a:rPr>
              <a:t>2003</a:t>
            </a:r>
            <a:r>
              <a:rPr lang="en-US" altLang="x-none" sz="1600" dirty="0">
                <a:ea typeface="ＭＳ Ｐゴシック" charset="-128"/>
              </a:rPr>
              <a:t>, Roy Disney and Stanley Gold resigned from the Disney board, arguing against Eisner</a:t>
            </a:r>
            <a:r>
              <a:rPr lang="en-US" altLang="en-US" sz="1600" dirty="0">
                <a:ea typeface="ＭＳ Ｐゴシック" charset="-128"/>
              </a:rPr>
              <a:t>’</a:t>
            </a:r>
            <a:r>
              <a:rPr lang="en-US" altLang="x-none" sz="1600" dirty="0">
                <a:ea typeface="ＭＳ Ｐゴシック" charset="-128"/>
              </a:rPr>
              <a:t>s autocratic style. </a:t>
            </a:r>
          </a:p>
          <a:p>
            <a:pPr lvl="1" eaLnBrk="1" hangingPunct="1">
              <a:lnSpc>
                <a:spcPct val="80000"/>
              </a:lnSpc>
            </a:pPr>
            <a:r>
              <a:rPr lang="en-US" altLang="x-none" sz="1600" dirty="0">
                <a:ea typeface="ＭＳ Ｐゴシック" charset="-128"/>
              </a:rPr>
              <a:t>In  early 2004, Comcast made a hostile bid for Disney and later in the year, 43% of Disney shareholders withheld their votes for Eisner</a:t>
            </a:r>
            <a:r>
              <a:rPr lang="en-US" altLang="en-US" sz="1600" dirty="0">
                <a:ea typeface="ＭＳ Ｐゴシック" charset="-128"/>
              </a:rPr>
              <a:t>’</a:t>
            </a:r>
            <a:r>
              <a:rPr lang="en-US" altLang="x-none" sz="1600" dirty="0">
                <a:ea typeface="ＭＳ Ｐゴシック" charset="-128"/>
              </a:rPr>
              <a:t>s reelection to the board of directors. </a:t>
            </a:r>
          </a:p>
          <a:p>
            <a:pPr lvl="1" eaLnBrk="1" hangingPunct="1">
              <a:lnSpc>
                <a:spcPct val="80000"/>
              </a:lnSpc>
            </a:pPr>
            <a:r>
              <a:rPr lang="en-US" altLang="x-none" sz="1600" dirty="0" smtClean="0">
                <a:ea typeface="ＭＳ Ｐゴシック" charset="-128"/>
              </a:rPr>
              <a:t>Following that vote, the board of directors at Disney voted unanimously to elect George Mitchell as the Chair of the board, replacing Eisner, who vowed to stay on as CEO. </a:t>
            </a:r>
            <a:r>
              <a:rPr lang="en-US" altLang="x-none" sz="1600" dirty="0" smtClean="0">
                <a:ea typeface="ＭＳ Ｐゴシック" charset="-128"/>
              </a:rPr>
              <a:t>In </a:t>
            </a:r>
            <a:r>
              <a:rPr lang="en-US" altLang="x-none" sz="1600" dirty="0">
                <a:ea typeface="ＭＳ Ｐゴシック" charset="-128"/>
              </a:rPr>
              <a:t>October 2005, Eisner stepped down as CEO, to be replaced by Bob </a:t>
            </a:r>
            <a:r>
              <a:rPr lang="en-US" altLang="x-none" sz="1600" dirty="0" err="1">
                <a:ea typeface="ＭＳ Ｐゴシック" charset="-128"/>
              </a:rPr>
              <a:t>Iger</a:t>
            </a:r>
            <a:r>
              <a:rPr lang="en-US" altLang="x-none" sz="1600" dirty="0">
                <a:ea typeface="ＭＳ Ｐゴシック" charset="-128"/>
              </a:rPr>
              <a:t>.</a:t>
            </a:r>
          </a:p>
          <a:p>
            <a:pPr eaLnBrk="1" hangingPunct="1">
              <a:lnSpc>
                <a:spcPct val="80000"/>
              </a:lnSpc>
            </a:pPr>
            <a:endParaRPr lang="en-US" altLang="x-none" sz="1600" dirty="0">
              <a:ea typeface="ＭＳ Ｐゴシック" charset="-128"/>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A Market Solution: Eisner</a:t>
            </a:r>
            <a:r>
              <a:rPr lang="ja-JP" altLang="en-US">
                <a:ea typeface="ＭＳ Ｐゴシック" charset="-128"/>
              </a:rPr>
              <a:t>’</a:t>
            </a:r>
            <a:r>
              <a:rPr lang="en-US" altLang="ja-JP">
                <a:ea typeface="ＭＳ Ｐゴシック" charset="-128"/>
              </a:rPr>
              <a:t>s exit… and a new age dawns? Disney</a:t>
            </a:r>
            <a:r>
              <a:rPr lang="ja-JP" altLang="en-US">
                <a:ea typeface="ＭＳ Ｐゴシック" charset="-128"/>
              </a:rPr>
              <a:t>’</a:t>
            </a:r>
            <a:r>
              <a:rPr lang="en-US" altLang="ja-JP">
                <a:ea typeface="ＭＳ Ｐゴシック" charset="-128"/>
              </a:rPr>
              <a:t>s board in 2008</a:t>
            </a:r>
            <a:endParaRPr lang="en-US" altLang="x-none">
              <a:ea typeface="ＭＳ Ｐゴシック" charset="-128"/>
            </a:endParaRPr>
          </a:p>
        </p:txBody>
      </p:sp>
      <p:pic>
        <p:nvPicPr>
          <p:cNvPr id="30722"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11813" r="-11813"/>
          <a:stretch>
            <a:fillRect/>
          </a:stretch>
        </p:blipFill>
        <p:spPr>
          <a:xfrm>
            <a:off x="612775" y="1200150"/>
            <a:ext cx="8153400" cy="3371850"/>
          </a:xfr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But as a CEO</a:t>
            </a:r>
            <a:r>
              <a:rPr lang="en-US" altLang="en-US">
                <a:ea typeface="ＭＳ Ｐゴシック" charset="-128"/>
              </a:rPr>
              <a:t>’</a:t>
            </a:r>
            <a:r>
              <a:rPr lang="en-US" altLang="x-none">
                <a:ea typeface="ＭＳ Ｐゴシック" charset="-128"/>
              </a:rPr>
              <a:t>s tenure lengthens, does corporate governance suffer?</a:t>
            </a:r>
          </a:p>
        </p:txBody>
      </p:sp>
      <p:sp>
        <p:nvSpPr>
          <p:cNvPr id="32770" name="Content Placeholder 2"/>
          <p:cNvSpPr>
            <a:spLocks noGrp="1"/>
          </p:cNvSpPr>
          <p:nvPr>
            <p:ph sz="quarter" idx="1"/>
          </p:nvPr>
        </p:nvSpPr>
        <p:spPr>
          <a:xfrm>
            <a:off x="612775" y="1200150"/>
            <a:ext cx="8153400" cy="3371850"/>
          </a:xfrm>
        </p:spPr>
        <p:txBody>
          <a:bodyPr/>
          <a:lstStyle/>
          <a:p>
            <a:pPr marL="514350" indent="-514350" eaLnBrk="1" hangingPunct="1">
              <a:lnSpc>
                <a:spcPct val="80000"/>
              </a:lnSpc>
              <a:buFont typeface="Calibri" charset="0"/>
              <a:buAutoNum type="arabicPeriod"/>
            </a:pPr>
            <a:r>
              <a:rPr lang="en-US" altLang="x-none" sz="1800" u="sng" dirty="0" smtClean="0">
                <a:ea typeface="ＭＳ Ｐゴシック" charset="-128"/>
              </a:rPr>
              <a:t>Little board turnover</a:t>
            </a:r>
            <a:r>
              <a:rPr lang="en-US" altLang="x-none" sz="1800" dirty="0" smtClean="0">
                <a:ea typeface="ＭＳ Ｐゴシック" charset="-128"/>
              </a:rPr>
              <a:t>: While </a:t>
            </a:r>
            <a:r>
              <a:rPr lang="en-US" altLang="x-none" sz="1800" dirty="0">
                <a:ea typeface="ＭＳ Ｐゴシック" charset="-128"/>
              </a:rPr>
              <a:t>the board size has stayed compact (at twelve members), there has been only one change since 2008, with Sheryl Sandberg, COO of Facebook, replacing the deceased Steve Jobs. </a:t>
            </a:r>
          </a:p>
          <a:p>
            <a:pPr marL="514350" indent="-514350" eaLnBrk="1" hangingPunct="1">
              <a:lnSpc>
                <a:spcPct val="80000"/>
              </a:lnSpc>
              <a:buFont typeface="Calibri" charset="0"/>
              <a:buAutoNum type="arabicPeriod"/>
            </a:pPr>
            <a:r>
              <a:rPr lang="en-US" altLang="x-none" sz="1800" u="sng" dirty="0" smtClean="0">
                <a:ea typeface="ＭＳ Ｐゴシック" charset="-128"/>
              </a:rPr>
              <a:t>CEO &amp; Chair</a:t>
            </a:r>
            <a:r>
              <a:rPr lang="en-US" altLang="x-none" sz="1800" dirty="0" smtClean="0">
                <a:ea typeface="ＭＳ Ｐゴシック" charset="-128"/>
              </a:rPr>
              <a:t>: The </a:t>
            </a:r>
            <a:r>
              <a:rPr lang="en-US" altLang="x-none" sz="1800" dirty="0">
                <a:ea typeface="ＭＳ Ｐゴシック" charset="-128"/>
              </a:rPr>
              <a:t>board voted reinstate </a:t>
            </a:r>
            <a:r>
              <a:rPr lang="en-US" altLang="x-none" sz="1800" dirty="0" err="1">
                <a:ea typeface="ＭＳ Ｐゴシック" charset="-128"/>
              </a:rPr>
              <a:t>Iger</a:t>
            </a:r>
            <a:r>
              <a:rPr lang="en-US" altLang="x-none" sz="1800" dirty="0">
                <a:ea typeface="ＭＳ Ｐゴシック" charset="-128"/>
              </a:rPr>
              <a:t> as chair of the board in 2011, reversing a decision made to separate the </a:t>
            </a:r>
            <a:r>
              <a:rPr lang="en-US" altLang="x-none" sz="1800" dirty="0" smtClean="0">
                <a:ea typeface="ＭＳ Ｐゴシック" charset="-128"/>
              </a:rPr>
              <a:t>positions </a:t>
            </a:r>
            <a:r>
              <a:rPr lang="en-US" altLang="x-none" sz="1800" dirty="0">
                <a:ea typeface="ＭＳ Ｐゴシック" charset="-128"/>
              </a:rPr>
              <a:t>after the Eisner years. </a:t>
            </a:r>
          </a:p>
          <a:p>
            <a:pPr marL="514350" indent="-514350" eaLnBrk="1" hangingPunct="1">
              <a:lnSpc>
                <a:spcPct val="80000"/>
              </a:lnSpc>
              <a:buFont typeface="Calibri" charset="0"/>
              <a:buAutoNum type="arabicPeriod"/>
            </a:pPr>
            <a:r>
              <a:rPr lang="en-US" altLang="x-none" sz="1800" u="sng" dirty="0" smtClean="0">
                <a:ea typeface="ＭＳ Ｐゴシック" charset="-128"/>
              </a:rPr>
              <a:t>Step Down &amp; Reversal:</a:t>
            </a:r>
            <a:r>
              <a:rPr lang="en-US" altLang="x-none" sz="1800" dirty="0" smtClean="0">
                <a:ea typeface="ＭＳ Ｐゴシック" charset="-128"/>
              </a:rPr>
              <a:t> In </a:t>
            </a:r>
            <a:r>
              <a:rPr lang="en-US" altLang="x-none" sz="1800" dirty="0">
                <a:ea typeface="ＭＳ Ｐゴシック" charset="-128"/>
              </a:rPr>
              <a:t>2011, </a:t>
            </a:r>
            <a:r>
              <a:rPr lang="en-US" altLang="x-none" sz="1800" dirty="0" err="1">
                <a:ea typeface="ＭＳ Ｐゴシック" charset="-128"/>
              </a:rPr>
              <a:t>Iger</a:t>
            </a:r>
            <a:r>
              <a:rPr lang="en-US" altLang="x-none" sz="1800" dirty="0">
                <a:ea typeface="ＭＳ Ｐゴシック" charset="-128"/>
              </a:rPr>
              <a:t> announced his intent to step down as CEO in 2015 but Disney</a:t>
            </a:r>
            <a:r>
              <a:rPr lang="en-US" altLang="en-US" sz="1800" dirty="0">
                <a:ea typeface="ＭＳ Ｐゴシック" charset="-128"/>
              </a:rPr>
              <a:t>’</a:t>
            </a:r>
            <a:r>
              <a:rPr lang="en-US" altLang="x-none" sz="1800" dirty="0">
                <a:ea typeface="ＭＳ Ｐゴシック" charset="-128"/>
              </a:rPr>
              <a:t>s board convinced </a:t>
            </a:r>
            <a:r>
              <a:rPr lang="en-US" altLang="x-none" sz="1800" dirty="0" err="1">
                <a:ea typeface="ＭＳ Ｐゴシック" charset="-128"/>
              </a:rPr>
              <a:t>Iger</a:t>
            </a:r>
            <a:r>
              <a:rPr lang="en-US" altLang="x-none" sz="1800" dirty="0">
                <a:ea typeface="ＭＳ Ｐゴシック" charset="-128"/>
              </a:rPr>
              <a:t> to stay on as CEO for an extra year, for the </a:t>
            </a:r>
            <a:r>
              <a:rPr lang="en-US" altLang="en-US" sz="1800" dirty="0">
                <a:ea typeface="ＭＳ Ｐゴシック" charset="-128"/>
              </a:rPr>
              <a:t>“</a:t>
            </a:r>
            <a:r>
              <a:rPr lang="en-US" altLang="x-none" sz="1800" dirty="0">
                <a:ea typeface="ＭＳ Ｐゴシック" charset="-128"/>
              </a:rPr>
              <a:t>the good of the company</a:t>
            </a:r>
            <a:r>
              <a:rPr lang="en-US" altLang="en-US" sz="1800" dirty="0">
                <a:ea typeface="ＭＳ Ｐゴシック" charset="-128"/>
              </a:rPr>
              <a:t>”</a:t>
            </a:r>
            <a:r>
              <a:rPr lang="en-US" altLang="ja-JP" sz="1800" dirty="0">
                <a:ea typeface="ＭＳ Ｐゴシック" charset="-128"/>
              </a:rPr>
              <a:t>.</a:t>
            </a:r>
          </a:p>
          <a:p>
            <a:pPr marL="514350" indent="-514350" eaLnBrk="1" hangingPunct="1">
              <a:lnSpc>
                <a:spcPct val="80000"/>
              </a:lnSpc>
              <a:buFont typeface="Calibri" charset="0"/>
              <a:buAutoNum type="arabicPeriod"/>
            </a:pPr>
            <a:r>
              <a:rPr lang="en-US" altLang="x-none" sz="1800" u="sng" dirty="0" smtClean="0">
                <a:ea typeface="ＭＳ Ｐゴシック" charset="-128"/>
              </a:rPr>
              <a:t>Investor unrest? </a:t>
            </a:r>
            <a:r>
              <a:rPr lang="en-US" altLang="x-none" sz="1800" dirty="0" smtClean="0">
                <a:ea typeface="ＭＳ Ｐゴシック" charset="-128"/>
              </a:rPr>
              <a:t>There </a:t>
            </a:r>
            <a:r>
              <a:rPr lang="en-US" altLang="x-none" sz="1800" dirty="0">
                <a:ea typeface="ＭＳ Ｐゴシック" charset="-128"/>
              </a:rPr>
              <a:t>were signs of restiveness among Disney</a:t>
            </a:r>
            <a:r>
              <a:rPr lang="en-US" altLang="en-US" sz="1800" dirty="0">
                <a:ea typeface="ＭＳ Ｐゴシック" charset="-128"/>
              </a:rPr>
              <a:t>’</a:t>
            </a:r>
            <a:r>
              <a:rPr lang="en-US" altLang="x-none" sz="1800" dirty="0">
                <a:ea typeface="ＭＳ Ｐゴシック" charset="-128"/>
              </a:rPr>
              <a:t>s stockholders, especially those interested in corporate governance. </a:t>
            </a:r>
            <a:r>
              <a:rPr lang="en-US" altLang="x-none" sz="1800" dirty="0" smtClean="0">
                <a:ea typeface="ＭＳ Ｐゴシック" charset="-128"/>
              </a:rPr>
              <a:t>Activist investors (</a:t>
            </a:r>
            <a:r>
              <a:rPr lang="en-US" altLang="x-none" sz="1800" dirty="0" err="1" smtClean="0">
                <a:ea typeface="ＭＳ Ｐゴシック" charset="-128"/>
              </a:rPr>
              <a:t>CalSTRS</a:t>
            </a:r>
            <a:r>
              <a:rPr lang="en-US" altLang="x-none" sz="1800" dirty="0" smtClean="0">
                <a:ea typeface="ＭＳ Ｐゴシック" charset="-128"/>
              </a:rPr>
              <a:t>) starting making noise and  Institutional Shareholder Services (ISS) raised red flags about compensation and board monitoring at Disney. </a:t>
            </a:r>
            <a:endParaRPr lang="en-US" altLang="x-none" sz="1800" dirty="0">
              <a:ea typeface="ＭＳ Ｐゴシック" charset="-128"/>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90000"/>
              </a:lnSpc>
              <a:spcBef>
                <a:spcPct val="0"/>
              </a:spcBef>
              <a:buClrTx/>
              <a:buSzTx/>
              <a:buFontTx/>
              <a:buNone/>
            </a:pPr>
            <a:fld id="{DF0C6B3C-6DC7-C944-9127-698FE83EDAB8}" type="slidenum">
              <a:rPr lang="en-US" altLang="x-none" sz="1400">
                <a:solidFill>
                  <a:schemeClr val="tx2"/>
                </a:solidFill>
                <a:latin typeface="Times" charset="0"/>
              </a:rPr>
              <a:pPr>
                <a:lnSpc>
                  <a:spcPct val="90000"/>
                </a:lnSpc>
                <a:spcBef>
                  <a:spcPct val="0"/>
                </a:spcBef>
                <a:buClrTx/>
                <a:buSzTx/>
                <a:buFontTx/>
                <a:buNone/>
              </a:pPr>
              <a:t>11</a:t>
            </a:fld>
            <a:endParaRPr lang="en-US" altLang="x-none" sz="1400">
              <a:solidFill>
                <a:schemeClr val="tx2"/>
              </a:solidFill>
              <a:latin typeface="Times" charset="0"/>
            </a:endParaRPr>
          </a:p>
        </p:txBody>
      </p:sp>
      <p:pic>
        <p:nvPicPr>
          <p:cNvPr id="34818"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03500" y="0"/>
            <a:ext cx="39195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Line Callout 1 10"/>
          <p:cNvSpPr>
            <a:spLocks/>
          </p:cNvSpPr>
          <p:nvPr/>
        </p:nvSpPr>
        <p:spPr bwMode="auto">
          <a:xfrm>
            <a:off x="7162800" y="438150"/>
            <a:ext cx="1676400" cy="838200"/>
          </a:xfrm>
          <a:prstGeom prst="borderCallout1">
            <a:avLst>
              <a:gd name="adj1" fmla="val 18750"/>
              <a:gd name="adj2" fmla="val -8333"/>
              <a:gd name="adj3" fmla="val 112500"/>
              <a:gd name="adj4" fmla="val -38333"/>
            </a:avLst>
          </a:prstGeom>
          <a:solidFill>
            <a:schemeClr val="tx1"/>
          </a:solidFill>
          <a:ln w="10000">
            <a:solidFill>
              <a:schemeClr val="tx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Read</a:t>
            </a:r>
          </a:p>
          <a:p>
            <a:pPr algn="ctr">
              <a:defRPr/>
            </a:pPr>
            <a:r>
              <a:rPr lang="en-US" dirty="0">
                <a:solidFill>
                  <a:schemeClr val="lt1"/>
                </a:solidFill>
                <a:latin typeface="+mn-lt"/>
                <a:ea typeface="+mn-ea"/>
              </a:rPr>
              <a:t>Chapter 2</a:t>
            </a:r>
          </a:p>
        </p:txBody>
      </p:sp>
      <p:sp>
        <p:nvSpPr>
          <p:cNvPr id="6" name="Line Callout 1 5"/>
          <p:cNvSpPr>
            <a:spLocks/>
          </p:cNvSpPr>
          <p:nvPr/>
        </p:nvSpPr>
        <p:spPr bwMode="auto">
          <a:xfrm>
            <a:off x="381000" y="209550"/>
            <a:ext cx="2057400" cy="2209800"/>
          </a:xfrm>
          <a:prstGeom prst="borderCallout1">
            <a:avLst>
              <a:gd name="adj1" fmla="val 99306"/>
              <a:gd name="adj2" fmla="val 49074"/>
              <a:gd name="adj3" fmla="val 173181"/>
              <a:gd name="adj4" fmla="val 108477"/>
            </a:avLst>
          </a:prstGeom>
          <a:solidFill>
            <a:schemeClr val="accent1"/>
          </a:solidFill>
          <a:ln w="10000">
            <a:solidFill>
              <a:schemeClr val="accent1"/>
            </a:solidFill>
            <a:miter lim="800000"/>
            <a:headEnd/>
            <a:tailEnd/>
          </a:ln>
          <a:effectLst>
            <a:outerShdw blurRad="38100" dist="30000" dir="5400000" rotWithShape="0">
              <a:srgbClr val="000000">
                <a:alpha val="45000"/>
              </a:srgbClr>
            </a:outerShdw>
          </a:effectLst>
        </p:spPr>
        <p:txBody>
          <a:bodyPr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gn="ctr">
              <a:defRPr/>
            </a:pPr>
            <a:r>
              <a:rPr lang="en-US" altLang="x-none" b="1" smtClean="0">
                <a:solidFill>
                  <a:srgbClr val="FFFFFF"/>
                </a:solidFill>
                <a:latin typeface="Calibri" charset="0"/>
              </a:rPr>
              <a:t>Task</a:t>
            </a:r>
          </a:p>
          <a:p>
            <a:pPr algn="ctr">
              <a:defRPr/>
            </a:pPr>
            <a:r>
              <a:rPr lang="en-US" altLang="x-none" smtClean="0">
                <a:solidFill>
                  <a:srgbClr val="FFFFFF"/>
                </a:solidFill>
                <a:latin typeface="Calibri" charset="0"/>
              </a:rPr>
              <a:t>Based on it</a:t>
            </a:r>
            <a:r>
              <a:rPr lang="en-US" altLang="en-US" smtClean="0">
                <a:solidFill>
                  <a:srgbClr val="FFFFFF"/>
                </a:solidFill>
                <a:latin typeface="Calibri" charset="0"/>
              </a:rPr>
              <a:t>’</a:t>
            </a:r>
            <a:r>
              <a:rPr lang="en-US" altLang="x-none" smtClean="0">
                <a:solidFill>
                  <a:srgbClr val="FFFFFF"/>
                </a:solidFill>
                <a:latin typeface="Calibri" charset="0"/>
              </a:rPr>
              <a:t>s actions, assess your company</a:t>
            </a:r>
            <a:r>
              <a:rPr lang="en-US" altLang="en-US" smtClean="0">
                <a:solidFill>
                  <a:srgbClr val="FFFFFF"/>
                </a:solidFill>
                <a:latin typeface="Calibri" charset="0"/>
              </a:rPr>
              <a:t>’</a:t>
            </a:r>
            <a:r>
              <a:rPr lang="en-US" altLang="x-none" smtClean="0">
                <a:solidFill>
                  <a:srgbClr val="FFFFFF"/>
                </a:solidFill>
                <a:latin typeface="Calibri" charset="0"/>
              </a:rPr>
              <a:t>s objective</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WebcastSimple">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WebcastSimple.thmx</Template>
  <TotalTime>27050</TotalTime>
  <Pages>13</Pages>
  <Words>1437</Words>
  <Application>Microsoft Macintosh PowerPoint</Application>
  <PresentationFormat>On-screen Show (16:9)</PresentationFormat>
  <Paragraphs>62</Paragraphs>
  <Slides>11</Slides>
  <Notes>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Times</vt:lpstr>
      <vt:lpstr>ＭＳ Ｐゴシック</vt:lpstr>
      <vt:lpstr>Arial</vt:lpstr>
      <vt:lpstr>Calibri</vt:lpstr>
      <vt:lpstr>Wingdings</vt:lpstr>
      <vt:lpstr>Wingdings 2</vt:lpstr>
      <vt:lpstr>WebcastSimple</vt:lpstr>
      <vt:lpstr>The Objective in corporate Finance: Reality strikes</vt:lpstr>
      <vt:lpstr>PowerPoint Presentation</vt:lpstr>
      <vt:lpstr>First Principles</vt:lpstr>
      <vt:lpstr>When traditional corporate financial theory breaks down, the solution is:</vt:lpstr>
      <vt:lpstr>I. An Alternative Corporate Governance System</vt:lpstr>
      <vt:lpstr>II. Choose a Different Objective Function</vt:lpstr>
      <vt:lpstr>III. A Market Based Solution</vt:lpstr>
      <vt:lpstr>Disney: Eisner’s rise &amp; fall from grace</vt:lpstr>
      <vt:lpstr>A Market Solution: Eisner’s exit… and a new age dawns? Disney’s board in 2008</vt:lpstr>
      <vt:lpstr>But as a CEO’s tenure lengthens, does corporate governance suffer?</vt:lpstr>
      <vt:lpstr>PowerPoint Presentation</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333</cp:revision>
  <cp:lastPrinted>2014-01-24T14:30:54Z</cp:lastPrinted>
  <dcterms:created xsi:type="dcterms:W3CDTF">2010-01-13T22:41:50Z</dcterms:created>
  <dcterms:modified xsi:type="dcterms:W3CDTF">2017-06-14T08:58:53Z</dcterms:modified>
</cp:coreProperties>
</file>