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30" r:id="rId1"/>
  </p:sldMasterIdLst>
  <p:notesMasterIdLst>
    <p:notesMasterId r:id="rId13"/>
  </p:notesMasterIdLst>
  <p:handoutMasterIdLst>
    <p:handoutMasterId r:id="rId14"/>
  </p:handoutMasterIdLst>
  <p:sldIdLst>
    <p:sldId id="256" r:id="rId2"/>
    <p:sldId id="919" r:id="rId3"/>
    <p:sldId id="373" r:id="rId4"/>
    <p:sldId id="374" r:id="rId5"/>
    <p:sldId id="376" r:id="rId6"/>
    <p:sldId id="899" r:id="rId7"/>
    <p:sldId id="918" r:id="rId8"/>
    <p:sldId id="378" r:id="rId9"/>
    <p:sldId id="920" r:id="rId10"/>
    <p:sldId id="921" r:id="rId11"/>
    <p:sldId id="923" r:id="rId1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p:restoredTop sz="94666"/>
  </p:normalViewPr>
  <p:slideViewPr>
    <p:cSldViewPr>
      <p:cViewPr>
        <p:scale>
          <a:sx n="75" d="100"/>
          <a:sy n="75" d="100"/>
        </p:scale>
        <p:origin x="144"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4:Euro%20govt%20rat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Datasets/Datasets17/To%20transfer/currencyriskfre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Rate on 10-year Euro Government Bonds: November</a:t>
            </a:r>
            <a:r>
              <a:rPr lang="en-US" baseline="0"/>
              <a:t> 2013</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Rate on 10-year Government Bond</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Germany</c:v>
                </c:pt>
                <c:pt idx="1">
                  <c:v>Austria</c:v>
                </c:pt>
                <c:pt idx="2">
                  <c:v>France</c:v>
                </c:pt>
                <c:pt idx="3">
                  <c:v>Belgium</c:v>
                </c:pt>
                <c:pt idx="4">
                  <c:v>Ireland</c:v>
                </c:pt>
                <c:pt idx="5">
                  <c:v>Italy</c:v>
                </c:pt>
                <c:pt idx="6">
                  <c:v>Spain</c:v>
                </c:pt>
                <c:pt idx="7">
                  <c:v>Portugal</c:v>
                </c:pt>
                <c:pt idx="8">
                  <c:v>Slovenia</c:v>
                </c:pt>
                <c:pt idx="9">
                  <c:v>Greece</c:v>
                </c:pt>
              </c:strCache>
            </c:strRef>
          </c:cat>
          <c:val>
            <c:numRef>
              <c:f>Sheet1!$B$2:$B$11</c:f>
              <c:numCache>
                <c:formatCode>0.00%</c:formatCode>
                <c:ptCount val="10"/>
                <c:pt idx="0">
                  <c:v>0.0175</c:v>
                </c:pt>
                <c:pt idx="1">
                  <c:v>0.021</c:v>
                </c:pt>
                <c:pt idx="2">
                  <c:v>0.0215</c:v>
                </c:pt>
                <c:pt idx="3">
                  <c:v>0.0235</c:v>
                </c:pt>
                <c:pt idx="4">
                  <c:v>0.033</c:v>
                </c:pt>
                <c:pt idx="5">
                  <c:v>0.039</c:v>
                </c:pt>
                <c:pt idx="6">
                  <c:v>0.0395</c:v>
                </c:pt>
                <c:pt idx="7">
                  <c:v>0.059</c:v>
                </c:pt>
                <c:pt idx="8">
                  <c:v>0.0642</c:v>
                </c:pt>
                <c:pt idx="9">
                  <c:v>0.083</c:v>
                </c:pt>
              </c:numCache>
            </c:numRef>
          </c:val>
        </c:ser>
        <c:dLbls>
          <c:showLegendKey val="0"/>
          <c:showVal val="0"/>
          <c:showCatName val="0"/>
          <c:showSerName val="0"/>
          <c:showPercent val="0"/>
          <c:showBubbleSize val="0"/>
        </c:dLbls>
        <c:gapWidth val="150"/>
        <c:shape val="box"/>
        <c:axId val="-826707856"/>
        <c:axId val="-828194160"/>
        <c:axId val="0"/>
      </c:bar3DChart>
      <c:catAx>
        <c:axId val="-826707856"/>
        <c:scaling>
          <c:orientation val="minMax"/>
        </c:scaling>
        <c:delete val="0"/>
        <c:axPos val="b"/>
        <c:numFmt formatCode="General" sourceLinked="0"/>
        <c:majorTickMark val="out"/>
        <c:minorTickMark val="none"/>
        <c:tickLblPos val="nextTo"/>
        <c:crossAx val="-828194160"/>
        <c:crosses val="autoZero"/>
        <c:auto val="1"/>
        <c:lblAlgn val="ctr"/>
        <c:lblOffset val="100"/>
        <c:noMultiLvlLbl val="0"/>
      </c:catAx>
      <c:valAx>
        <c:axId val="-828194160"/>
        <c:scaling>
          <c:orientation val="minMax"/>
        </c:scaling>
        <c:delete val="0"/>
        <c:axPos val="l"/>
        <c:majorGridlines/>
        <c:numFmt formatCode="0.00%" sourceLinked="1"/>
        <c:majorTickMark val="out"/>
        <c:minorTickMark val="none"/>
        <c:tickLblPos val="nextTo"/>
        <c:crossAx val="-826707856"/>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Ten-year Government Bond Rates, net of Default spread (based on sovereign rating)</a:t>
            </a:r>
          </a:p>
        </c:rich>
      </c:tx>
      <c:layout/>
      <c:overlay val="0"/>
      <c:spPr>
        <a:noFill/>
        <a:ln w="25400">
          <a:noFill/>
        </a:ln>
      </c:spPr>
    </c:title>
    <c:autoTitleDeleted val="0"/>
    <c:plotArea>
      <c:layout/>
      <c:barChart>
        <c:barDir val="col"/>
        <c:grouping val="stacked"/>
        <c:varyColors val="0"/>
        <c:ser>
          <c:idx val="1"/>
          <c:order val="0"/>
          <c:tx>
            <c:strRef>
              <c:f>'Risk free rates - Jan 2017'!$C$1</c:f>
              <c:strCache>
                <c:ptCount val="1"/>
                <c:pt idx="0">
                  <c:v>Risk free Rate</c:v>
                </c:pt>
              </c:strCache>
            </c:strRef>
          </c:tx>
          <c:spPr>
            <a:solidFill>
              <a:srgbClr val="C0504D"/>
            </a:solidFill>
            <a:ln w="25400">
              <a:noFill/>
            </a:ln>
          </c:spPr>
          <c:invertIfNegative val="0"/>
          <c:cat>
            <c:strRef>
              <c:f>'Risk free rates - Jan 2017'!$A$2:$A$43</c:f>
              <c:strCache>
                <c:ptCount val="42"/>
                <c:pt idx="0">
                  <c:v>Japanese Yen</c:v>
                </c:pt>
                <c:pt idx="1">
                  <c:v>Croatian Kuna</c:v>
                </c:pt>
                <c:pt idx="2">
                  <c:v>Czech Koruna</c:v>
                </c:pt>
                <c:pt idx="3">
                  <c:v>Swiss Franc</c:v>
                </c:pt>
                <c:pt idx="4">
                  <c:v>Bulgarian Lev</c:v>
                </c:pt>
                <c:pt idx="5">
                  <c:v>Euro</c:v>
                </c:pt>
                <c:pt idx="6">
                  <c:v>Danish Krone</c:v>
                </c:pt>
                <c:pt idx="7">
                  <c:v>Taiwanese $</c:v>
                </c:pt>
                <c:pt idx="8">
                  <c:v>Pakistani Rupee</c:v>
                </c:pt>
                <c:pt idx="9">
                  <c:v>Swedish Krona</c:v>
                </c:pt>
                <c:pt idx="10">
                  <c:v>Thai Baht</c:v>
                </c:pt>
                <c:pt idx="11">
                  <c:v>Hungarian Forint</c:v>
                </c:pt>
                <c:pt idx="12">
                  <c:v>British Pound</c:v>
                </c:pt>
                <c:pt idx="13">
                  <c:v>Romanian Leu</c:v>
                </c:pt>
                <c:pt idx="14">
                  <c:v>Vietnamese Dong</c:v>
                </c:pt>
                <c:pt idx="15">
                  <c:v>HK $</c:v>
                </c:pt>
                <c:pt idx="16">
                  <c:v>Israeli Shekel</c:v>
                </c:pt>
                <c:pt idx="17">
                  <c:v>Korean Won</c:v>
                </c:pt>
                <c:pt idx="18">
                  <c:v>Norwegian Krone</c:v>
                </c:pt>
                <c:pt idx="19">
                  <c:v>Canadian $</c:v>
                </c:pt>
                <c:pt idx="20">
                  <c:v>Singapore $</c:v>
                </c:pt>
                <c:pt idx="21">
                  <c:v>US $</c:v>
                </c:pt>
                <c:pt idx="22">
                  <c:v>Chinese Yuan</c:v>
                </c:pt>
                <c:pt idx="23">
                  <c:v>Phillipine Peso</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Brazilian Reai</c:v>
                </c:pt>
                <c:pt idx="38">
                  <c:v>Turkish Lira</c:v>
                </c:pt>
                <c:pt idx="39">
                  <c:v>Kenyan Shilling</c:v>
                </c:pt>
                <c:pt idx="40">
                  <c:v>Venezuelan Bolivar</c:v>
                </c:pt>
                <c:pt idx="41">
                  <c:v>Nigerian Naira</c:v>
                </c:pt>
              </c:strCache>
            </c:strRef>
          </c:cat>
          <c:val>
            <c:numRef>
              <c:f>'Risk free rates - Jan 2017'!$C$2:$C$43</c:f>
              <c:numCache>
                <c:formatCode>0.00%</c:formatCode>
                <c:ptCount val="42"/>
                <c:pt idx="0">
                  <c:v>-0.0075</c:v>
                </c:pt>
                <c:pt idx="1">
                  <c:v>-0.0034</c:v>
                </c:pt>
                <c:pt idx="2">
                  <c:v>-0.0032</c:v>
                </c:pt>
                <c:pt idx="3">
                  <c:v>-0.0019</c:v>
                </c:pt>
                <c:pt idx="4">
                  <c:v>-0.0016</c:v>
                </c:pt>
                <c:pt idx="5">
                  <c:v>0.0029</c:v>
                </c:pt>
                <c:pt idx="6">
                  <c:v>0.0042</c:v>
                </c:pt>
                <c:pt idx="7">
                  <c:v>0.0047</c:v>
                </c:pt>
                <c:pt idx="8">
                  <c:v>0.0052</c:v>
                </c:pt>
                <c:pt idx="9">
                  <c:v>0.0062</c:v>
                </c:pt>
                <c:pt idx="10">
                  <c:v>0.0086</c:v>
                </c:pt>
                <c:pt idx="11">
                  <c:v>0.0087</c:v>
                </c:pt>
                <c:pt idx="12">
                  <c:v>0.0089</c:v>
                </c:pt>
                <c:pt idx="13">
                  <c:v>0.009</c:v>
                </c:pt>
                <c:pt idx="14">
                  <c:v>0.009</c:v>
                </c:pt>
                <c:pt idx="15">
                  <c:v>0.0123</c:v>
                </c:pt>
                <c:pt idx="16">
                  <c:v>0.0125</c:v>
                </c:pt>
                <c:pt idx="17">
                  <c:v>0.0151</c:v>
                </c:pt>
                <c:pt idx="18">
                  <c:v>0.0161</c:v>
                </c:pt>
                <c:pt idx="19">
                  <c:v>0.017</c:v>
                </c:pt>
                <c:pt idx="20">
                  <c:v>0.0245</c:v>
                </c:pt>
                <c:pt idx="21">
                  <c:v>0.0245</c:v>
                </c:pt>
                <c:pt idx="22">
                  <c:v>0.0255</c:v>
                </c:pt>
                <c:pt idx="23">
                  <c:v>0.0255</c:v>
                </c:pt>
                <c:pt idx="24">
                  <c:v>0.0269</c:v>
                </c:pt>
                <c:pt idx="25">
                  <c:v>0.0276</c:v>
                </c:pt>
                <c:pt idx="26">
                  <c:v>0.0285</c:v>
                </c:pt>
                <c:pt idx="27">
                  <c:v>0.0325</c:v>
                </c:pt>
                <c:pt idx="28">
                  <c:v>0.0342</c:v>
                </c:pt>
                <c:pt idx="29">
                  <c:v>0.0367</c:v>
                </c:pt>
                <c:pt idx="30">
                  <c:v>0.0386</c:v>
                </c:pt>
                <c:pt idx="31">
                  <c:v>0.0456</c:v>
                </c:pt>
                <c:pt idx="32">
                  <c:v>0.0504</c:v>
                </c:pt>
                <c:pt idx="33">
                  <c:v>0.0506</c:v>
                </c:pt>
                <c:pt idx="34">
                  <c:v>0.0549</c:v>
                </c:pt>
                <c:pt idx="35">
                  <c:v>0.0624</c:v>
                </c:pt>
                <c:pt idx="36">
                  <c:v>0.066</c:v>
                </c:pt>
                <c:pt idx="37">
                  <c:v>0.079</c:v>
                </c:pt>
                <c:pt idx="38">
                  <c:v>0.0811</c:v>
                </c:pt>
                <c:pt idx="39">
                  <c:v>0.0882</c:v>
                </c:pt>
                <c:pt idx="40">
                  <c:v>0.0888</c:v>
                </c:pt>
                <c:pt idx="41">
                  <c:v>0.1077</c:v>
                </c:pt>
              </c:numCache>
            </c:numRef>
          </c:val>
        </c:ser>
        <c:ser>
          <c:idx val="2"/>
          <c:order val="1"/>
          <c:tx>
            <c:strRef>
              <c:f>'Risk free rates - Jan 2017'!$D$1</c:f>
              <c:strCache>
                <c:ptCount val="1"/>
                <c:pt idx="0">
                  <c:v>Default Spread based on rating</c:v>
                </c:pt>
              </c:strCache>
            </c:strRef>
          </c:tx>
          <c:spPr>
            <a:solidFill>
              <a:srgbClr val="9BBB59"/>
            </a:solidFill>
            <a:ln w="25400">
              <a:noFill/>
            </a:ln>
          </c:spPr>
          <c:invertIfNegative val="0"/>
          <c:cat>
            <c:strRef>
              <c:f>'Risk free rates - Jan 2017'!$A$2:$A$43</c:f>
              <c:strCache>
                <c:ptCount val="42"/>
                <c:pt idx="0">
                  <c:v>Japanese Yen</c:v>
                </c:pt>
                <c:pt idx="1">
                  <c:v>Croatian Kuna</c:v>
                </c:pt>
                <c:pt idx="2">
                  <c:v>Czech Koruna</c:v>
                </c:pt>
                <c:pt idx="3">
                  <c:v>Swiss Franc</c:v>
                </c:pt>
                <c:pt idx="4">
                  <c:v>Bulgarian Lev</c:v>
                </c:pt>
                <c:pt idx="5">
                  <c:v>Euro</c:v>
                </c:pt>
                <c:pt idx="6">
                  <c:v>Danish Krone</c:v>
                </c:pt>
                <c:pt idx="7">
                  <c:v>Taiwanese $</c:v>
                </c:pt>
                <c:pt idx="8">
                  <c:v>Pakistani Rupee</c:v>
                </c:pt>
                <c:pt idx="9">
                  <c:v>Swedish Krona</c:v>
                </c:pt>
                <c:pt idx="10">
                  <c:v>Thai Baht</c:v>
                </c:pt>
                <c:pt idx="11">
                  <c:v>Hungarian Forint</c:v>
                </c:pt>
                <c:pt idx="12">
                  <c:v>British Pound</c:v>
                </c:pt>
                <c:pt idx="13">
                  <c:v>Romanian Leu</c:v>
                </c:pt>
                <c:pt idx="14">
                  <c:v>Vietnamese Dong</c:v>
                </c:pt>
                <c:pt idx="15">
                  <c:v>HK $</c:v>
                </c:pt>
                <c:pt idx="16">
                  <c:v>Israeli Shekel</c:v>
                </c:pt>
                <c:pt idx="17">
                  <c:v>Korean Won</c:v>
                </c:pt>
                <c:pt idx="18">
                  <c:v>Norwegian Krone</c:v>
                </c:pt>
                <c:pt idx="19">
                  <c:v>Canadian $</c:v>
                </c:pt>
                <c:pt idx="20">
                  <c:v>Singapore $</c:v>
                </c:pt>
                <c:pt idx="21">
                  <c:v>US $</c:v>
                </c:pt>
                <c:pt idx="22">
                  <c:v>Chinese Yuan</c:v>
                </c:pt>
                <c:pt idx="23">
                  <c:v>Phillipine Peso</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Brazilian Reai</c:v>
                </c:pt>
                <c:pt idx="38">
                  <c:v>Turkish Lira</c:v>
                </c:pt>
                <c:pt idx="39">
                  <c:v>Kenyan Shilling</c:v>
                </c:pt>
                <c:pt idx="40">
                  <c:v>Venezuelan Bolivar</c:v>
                </c:pt>
                <c:pt idx="41">
                  <c:v>Nigerian Naira</c:v>
                </c:pt>
              </c:strCache>
            </c:strRef>
          </c:cat>
          <c:val>
            <c:numRef>
              <c:f>'Risk free rates - Jan 2017'!$D$2:$D$43</c:f>
              <c:numCache>
                <c:formatCode>0.00%</c:formatCode>
                <c:ptCount val="42"/>
                <c:pt idx="0">
                  <c:v>0.0081</c:v>
                </c:pt>
                <c:pt idx="1">
                  <c:v>0.0347</c:v>
                </c:pt>
                <c:pt idx="2">
                  <c:v>0.0081</c:v>
                </c:pt>
                <c:pt idx="3">
                  <c:v>0.0</c:v>
                </c:pt>
                <c:pt idx="4">
                  <c:v>0.022</c:v>
                </c:pt>
                <c:pt idx="5">
                  <c:v>0.0</c:v>
                </c:pt>
                <c:pt idx="6">
                  <c:v>0.0</c:v>
                </c:pt>
                <c:pt idx="7">
                  <c:v>0.007</c:v>
                </c:pt>
                <c:pt idx="8">
                  <c:v>0.0751</c:v>
                </c:pt>
                <c:pt idx="9">
                  <c:v>0.0</c:v>
                </c:pt>
                <c:pt idx="10">
                  <c:v>0.0184</c:v>
                </c:pt>
                <c:pt idx="11">
                  <c:v>0.0254</c:v>
                </c:pt>
                <c:pt idx="12">
                  <c:v>0.0046</c:v>
                </c:pt>
                <c:pt idx="13">
                  <c:v>0.0254</c:v>
                </c:pt>
                <c:pt idx="14">
                  <c:v>0.052</c:v>
                </c:pt>
                <c:pt idx="15">
                  <c:v>0.0046</c:v>
                </c:pt>
                <c:pt idx="16">
                  <c:v>0.0081</c:v>
                </c:pt>
                <c:pt idx="17">
                  <c:v>0.0057</c:v>
                </c:pt>
                <c:pt idx="18">
                  <c:v>0.0</c:v>
                </c:pt>
                <c:pt idx="19">
                  <c:v>0.0</c:v>
                </c:pt>
                <c:pt idx="20">
                  <c:v>0.0</c:v>
                </c:pt>
                <c:pt idx="21">
                  <c:v>0.0</c:v>
                </c:pt>
                <c:pt idx="22">
                  <c:v>0.007</c:v>
                </c:pt>
                <c:pt idx="23">
                  <c:v>0.022</c:v>
                </c:pt>
                <c:pt idx="24">
                  <c:v>0.0098</c:v>
                </c:pt>
                <c:pt idx="25">
                  <c:v>0.0</c:v>
                </c:pt>
                <c:pt idx="26">
                  <c:v>0.0139</c:v>
                </c:pt>
                <c:pt idx="27">
                  <c:v>0.0</c:v>
                </c:pt>
                <c:pt idx="28">
                  <c:v>0.007</c:v>
                </c:pt>
                <c:pt idx="29">
                  <c:v>0.0139</c:v>
                </c:pt>
                <c:pt idx="30">
                  <c:v>0.0254</c:v>
                </c:pt>
                <c:pt idx="31">
                  <c:v>0.022</c:v>
                </c:pt>
                <c:pt idx="32">
                  <c:v>0.0139</c:v>
                </c:pt>
                <c:pt idx="33">
                  <c:v>0.0254</c:v>
                </c:pt>
                <c:pt idx="34">
                  <c:v>0.0289</c:v>
                </c:pt>
                <c:pt idx="35">
                  <c:v>0.0139</c:v>
                </c:pt>
                <c:pt idx="36">
                  <c:v>0.022</c:v>
                </c:pt>
                <c:pt idx="37">
                  <c:v>0.0347</c:v>
                </c:pt>
                <c:pt idx="38">
                  <c:v>0.0289</c:v>
                </c:pt>
                <c:pt idx="39">
                  <c:v>0.052</c:v>
                </c:pt>
                <c:pt idx="40">
                  <c:v>0.1155</c:v>
                </c:pt>
                <c:pt idx="41">
                  <c:v>0.052</c:v>
                </c:pt>
              </c:numCache>
            </c:numRef>
          </c:val>
        </c:ser>
        <c:dLbls>
          <c:showLegendKey val="0"/>
          <c:showVal val="0"/>
          <c:showCatName val="0"/>
          <c:showSerName val="0"/>
          <c:showPercent val="0"/>
          <c:showBubbleSize val="0"/>
        </c:dLbls>
        <c:gapWidth val="219"/>
        <c:overlap val="100"/>
        <c:axId val="-1010035376"/>
        <c:axId val="-874853232"/>
      </c:barChart>
      <c:catAx>
        <c:axId val="-101003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4853232"/>
        <c:crosses val="autoZero"/>
        <c:auto val="1"/>
        <c:lblAlgn val="ctr"/>
        <c:lblOffset val="100"/>
        <c:noMultiLvlLbl val="0"/>
      </c:catAx>
      <c:valAx>
        <c:axId val="-87485323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0035376"/>
        <c:crosses val="autoZero"/>
        <c:crossBetween val="between"/>
      </c:valAx>
      <c:spPr>
        <a:noFill/>
        <a:ln w="25400">
          <a:noFill/>
        </a:ln>
      </c:spPr>
    </c:plotArea>
    <c:legend>
      <c:legendPos val="b"/>
      <c:layout/>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Summarizes the inputs. Note that we are replacing the last component (E(Rm)-Rf) with the expected equity risk premium..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Reemphasize that you need to know the expected returns with certainty for something to be riskless.</a:t>
            </a:r>
          </a:p>
          <a:p>
            <a:endParaRPr lang="en-US" altLang="x-none">
              <a:latin typeface="Times" charset="0"/>
              <a:ea typeface="ＭＳ Ｐゴシック" charset="-128"/>
            </a:endParaRPr>
          </a:p>
          <a:p>
            <a:r>
              <a:rPr lang="en-US" altLang="x-none">
                <a:latin typeface="Times" charset="0"/>
                <a:ea typeface="ＭＳ Ｐゴシック" charset="-128"/>
              </a:rPr>
              <a:t>No default risk and no reinvestment risk. Most people understand the first point, but don</a:t>
            </a:r>
            <a:r>
              <a:rPr lang="ja-JP" altLang="en-US">
                <a:latin typeface="Times" charset="0"/>
                <a:ea typeface="ＭＳ Ｐゴシック" charset="-128"/>
              </a:rPr>
              <a:t>’</a:t>
            </a:r>
            <a:r>
              <a:rPr lang="en-US" altLang="ja-JP">
                <a:latin typeface="Times" charset="0"/>
                <a:ea typeface="ＭＳ Ｐゴシック" charset="-128"/>
              </a:rPr>
              <a:t>t get the second. </a:t>
            </a:r>
          </a:p>
          <a:p>
            <a:r>
              <a:rPr lang="en-US" altLang="x-none">
                <a:latin typeface="Times" charset="0"/>
                <a:ea typeface="ＭＳ Ｐゴシック" charset="-128"/>
              </a:rPr>
              <a:t>If you need an investment where you will know the expected returns with certainty over a 5-year time horizon, what would that investment be?</a:t>
            </a:r>
          </a:p>
          <a:p>
            <a:endParaRPr lang="en-US" altLang="x-none">
              <a:latin typeface="Times" charset="0"/>
              <a:ea typeface="ＭＳ Ｐゴシック" charset="-128"/>
            </a:endParaRPr>
          </a:p>
          <a:p>
            <a:r>
              <a:rPr lang="en-US" altLang="x-none">
                <a:latin typeface="Times" charset="0"/>
                <a:ea typeface="ＭＳ Ｐゴシック" charset="-128"/>
              </a:rPr>
              <a:t>From  a present value standpoint, using different riskfree rates for each cash flow may be overkill, except in those cases where your interest rates are very different for different time horizons (a very upward sloping or downward sloping yield curve)</a:t>
            </a:r>
          </a:p>
          <a:p>
            <a:endParaRPr lang="en-US" altLang="x-none">
              <a:latin typeface="Times" charset="0"/>
              <a:ea typeface="ＭＳ Ｐゴシック" charset="-128"/>
            </a:endParaRPr>
          </a:p>
          <a:p>
            <a:pPr lvl="1"/>
            <a:r>
              <a:rPr lang="en-US" altLang="x-none">
                <a:latin typeface="Times" charset="0"/>
                <a:ea typeface="ＭＳ Ｐゴシック" charset="-128"/>
              </a:rPr>
              <a:t>A T.Bill would not work - there is reinvestment risk.</a:t>
            </a:r>
          </a:p>
          <a:p>
            <a:pPr lvl="1"/>
            <a:r>
              <a:rPr lang="en-US" altLang="x-none">
                <a:latin typeface="Times" charset="0"/>
                <a:ea typeface="ＭＳ Ｐゴシック" charset="-128"/>
              </a:rPr>
              <a:t>Even a 5-year T.Bond would not work, because the coupons will cause the actual return to deviate from the expected return.</a:t>
            </a:r>
          </a:p>
          <a:p>
            <a:pPr lvl="1"/>
            <a:r>
              <a:rPr lang="en-US" altLang="x-none">
                <a:latin typeface="Times" charset="0"/>
                <a:ea typeface="ＭＳ Ｐゴシック" charset="-128"/>
              </a:rPr>
              <a:t>Thus, you need a 5-year zero coupon T.Bond</a:t>
            </a:r>
          </a:p>
          <a:p>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Since corporate finance generally looks at long term decisions, we will for the most part use the long term government bond rate.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Note that there are ten government that issue bonds denominated in Euros… with different rates on each of them. Since they are all in the same currency, the differences have to be attributed to perceptions of default risk. For a riskfree rate in Euros, I would go with the lowest of the rates in this table, which belongs to the German Euro bond; the ten-year rate is 1.75%.</a:t>
            </a:r>
          </a:p>
          <a:p>
            <a:endParaRPr lang="en-US" altLang="x-none">
              <a:latin typeface="Times" charset="0"/>
              <a:ea typeface="ＭＳ Ｐゴシック" charset="-128"/>
            </a:endParaRPr>
          </a:p>
          <a:p>
            <a:r>
              <a:rPr lang="en-US" altLang="x-none">
                <a:latin typeface="Times" charset="0"/>
                <a:ea typeface="ＭＳ Ｐゴシック" charset="-128"/>
              </a:rPr>
              <a:t>A purist can argue that even the German Euro bond has some default risk embedded in it. The Euro riskfree rate would therefore have to be lower than 1.75%.</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These are currencies where there is at least one government issuing bonds in that currency that has a Aaa rating. Note, though, that the fact that a ratings agency claims that a rating is Aaa does not necessarily mean that the government is default free.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x-none">
                <a:latin typeface="Times" charset="0"/>
                <a:ea typeface="ＭＳ Ｐゴシック" charset="-128"/>
              </a:rPr>
              <a:t>Work with a  currency where you can get a riskfree rate</a:t>
            </a:r>
          </a:p>
          <a:p>
            <a:pPr>
              <a:buFontTx/>
              <a:buChar char="-"/>
            </a:pPr>
            <a:r>
              <a:rPr lang="en-US" altLang="x-none">
                <a:latin typeface="Times" charset="0"/>
                <a:ea typeface="ＭＳ Ｐゴシック" charset="-128"/>
              </a:rPr>
              <a:t> Do everything in real terms</a:t>
            </a:r>
          </a:p>
          <a:p>
            <a:r>
              <a:rPr lang="en-US" altLang="x-none">
                <a:latin typeface="Times" charset="0"/>
                <a:ea typeface="ＭＳ Ｐゴシック" charset="-128"/>
              </a:rPr>
              <a:t>For a real riskfree rate, an expected real growth rate for the economy should provide a reasonable approximation.</a:t>
            </a:r>
          </a:p>
          <a:p>
            <a:pPr lvl="1"/>
            <a:r>
              <a:rPr lang="en-US" altLang="x-none">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F3DCA9D6-255B-D540-A8CC-1DEE5FD7EC9D}" type="slidenum">
              <a:rPr lang="en-US" altLang="x-none"/>
              <a:pPr/>
              <a:t>‹#›</a:t>
            </a:fld>
            <a:endParaRPr lang="en-US" altLang="x-none"/>
          </a:p>
        </p:txBody>
      </p:sp>
    </p:spTree>
    <p:extLst>
      <p:ext uri="{BB962C8B-B14F-4D97-AF65-F5344CB8AC3E}">
        <p14:creationId xmlns:p14="http://schemas.microsoft.com/office/powerpoint/2010/main" val="672861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8010E6A3-5BF9-224D-B65E-D30FDBF055B3}"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D755C074-4325-7643-AE51-F8BB6D6016C9}" type="slidenum">
              <a:rPr lang="en-US" altLang="x-none"/>
              <a:pPr/>
              <a:t>‹#›</a:t>
            </a:fld>
            <a:endParaRPr lang="en-US" altLang="x-none"/>
          </a:p>
        </p:txBody>
      </p:sp>
    </p:spTree>
    <p:extLst>
      <p:ext uri="{BB962C8B-B14F-4D97-AF65-F5344CB8AC3E}">
        <p14:creationId xmlns:p14="http://schemas.microsoft.com/office/powerpoint/2010/main" val="13032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1C4E87B6-1B28-534F-880E-74EAD11404AC}"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145683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7B27F241-52A9-3946-A8F4-6CCB890939C0}"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55200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5A2DC16-E895-B345-A6C2-FB31AE310940}"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0945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3F3DC2DA-8A38-864E-84A0-BFFC7DF220C5}" type="slidenum">
              <a:rPr lang="en-US" altLang="x-none"/>
              <a:pPr/>
              <a:t>‹#›</a:t>
            </a:fld>
            <a:endParaRPr lang="en-US" altLang="x-none"/>
          </a:p>
        </p:txBody>
      </p:sp>
    </p:spTree>
    <p:extLst>
      <p:ext uri="{BB962C8B-B14F-4D97-AF65-F5344CB8AC3E}">
        <p14:creationId xmlns:p14="http://schemas.microsoft.com/office/powerpoint/2010/main" val="265919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70B3FEAF-4487-194F-B42A-7CEE496D850F}" type="slidenum">
              <a:rPr lang="en-US" altLang="x-none"/>
              <a:pPr/>
              <a:t>‹#›</a:t>
            </a:fld>
            <a:endParaRPr lang="en-US" altLang="x-none"/>
          </a:p>
        </p:txBody>
      </p:sp>
    </p:spTree>
    <p:extLst>
      <p:ext uri="{BB962C8B-B14F-4D97-AF65-F5344CB8AC3E}">
        <p14:creationId xmlns:p14="http://schemas.microsoft.com/office/powerpoint/2010/main" val="39650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74C61489-07E9-4447-A08C-7B00CF82E2AA}" type="slidenum">
              <a:rPr lang="en-US" altLang="x-none"/>
              <a:pPr/>
              <a:t>‹#›</a:t>
            </a:fld>
            <a:endParaRPr lang="en-US" altLang="x-none"/>
          </a:p>
        </p:txBody>
      </p:sp>
    </p:spTree>
    <p:extLst>
      <p:ext uri="{BB962C8B-B14F-4D97-AF65-F5344CB8AC3E}">
        <p14:creationId xmlns:p14="http://schemas.microsoft.com/office/powerpoint/2010/main" val="472989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3A62D85A-DD95-F74C-B0F8-8B160890A327}"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695095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2A32519-C59C-D14D-864A-F149799C330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111491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4886821-2E21-4A41-83D7-4190105786F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45805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AA6C8F47-56AB-B14F-B065-4E48A2D4CA37}" type="slidenum">
              <a:rPr lang="en-US" altLang="x-none"/>
              <a:pPr/>
              <a:t>‹#›</a:t>
            </a:fld>
            <a:endParaRPr lang="en-US" altLang="x-none"/>
          </a:p>
        </p:txBody>
      </p:sp>
    </p:spTree>
    <p:extLst>
      <p:ext uri="{BB962C8B-B14F-4D97-AF65-F5344CB8AC3E}">
        <p14:creationId xmlns:p14="http://schemas.microsoft.com/office/powerpoint/2010/main" val="4810162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EBA8CC9D-3ED3-1446-85C2-FAC2C698E2A6}"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99" r:id="rId1"/>
    <p:sldLayoutId id="2147484300" r:id="rId2"/>
    <p:sldLayoutId id="2147484301" r:id="rId3"/>
    <p:sldLayoutId id="2147484302" r:id="rId4"/>
    <p:sldLayoutId id="2147484297" r:id="rId5"/>
    <p:sldLayoutId id="2147484303" r:id="rId6"/>
    <p:sldLayoutId id="2147484304" r:id="rId7"/>
    <p:sldLayoutId id="2147484305" r:id="rId8"/>
    <p:sldLayoutId id="2147484306" r:id="rId9"/>
    <p:sldLayoutId id="2147484298" r:id="rId10"/>
    <p:sldLayoutId id="2147484307" r:id="rId11"/>
    <p:sldLayoutId id="2147484308" r:id="rId12"/>
  </p:sldLayoutIdLst>
  <p:hf sldNum="0" hd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smtClean="0"/>
              <a:t>ESTIMATING HURDLE RATES II: RISK FREE RATE</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Nothing in life is guaranteed, right?</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a:t>Aswath Damodaran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pic>
        <p:nvPicPr>
          <p:cNvPr id="1843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Inputs required to use the CAPM - </a:t>
            </a:r>
          </a:p>
        </p:txBody>
      </p:sp>
      <p:sp>
        <p:nvSpPr>
          <p:cNvPr id="60418" name="Rectangle 3"/>
          <p:cNvSpPr>
            <a:spLocks noGrp="1" noChangeArrowheads="1"/>
          </p:cNvSpPr>
          <p:nvPr>
            <p:ph sz="quarter" idx="1"/>
          </p:nvPr>
        </p:nvSpPr>
        <p:spPr>
          <a:xfrm>
            <a:off x="612775" y="1200150"/>
            <a:ext cx="8153400" cy="3371850"/>
          </a:xfrm>
        </p:spPr>
        <p:txBody>
          <a:bodyPr>
            <a:normAutofit fontScale="92500" lnSpcReduction="20000"/>
          </a:bodyPr>
          <a:lstStyle/>
          <a:p>
            <a:pPr eaLnBrk="1" hangingPunct="1">
              <a:buFont typeface="Wingdings" charset="0"/>
              <a:buChar char=""/>
              <a:defRPr/>
            </a:pPr>
            <a:r>
              <a:rPr lang="en-US" dirty="0" smtClean="0"/>
              <a:t>The capital asset pricing model yields the following expected return:</a:t>
            </a:r>
          </a:p>
          <a:p>
            <a:pPr lvl="1" eaLnBrk="1" hangingPunct="1">
              <a:buFont typeface="Wingdings 2" charset="0"/>
              <a:buChar char=""/>
              <a:defRPr/>
            </a:pPr>
            <a:r>
              <a:rPr lang="en-US" dirty="0" smtClean="0"/>
              <a:t>Expected Return = </a:t>
            </a:r>
            <a:r>
              <a:rPr lang="en-US" dirty="0" err="1" smtClean="0"/>
              <a:t>Riskfree</a:t>
            </a:r>
            <a:r>
              <a:rPr lang="en-US" dirty="0" smtClean="0"/>
              <a:t> Rate+ Beta * (Expected Return on the Market Portfolio - </a:t>
            </a:r>
            <a:r>
              <a:rPr lang="en-US" dirty="0" err="1" smtClean="0"/>
              <a:t>Riskfree</a:t>
            </a:r>
            <a:r>
              <a:rPr lang="en-US" dirty="0" smtClean="0"/>
              <a:t> Rate)</a:t>
            </a:r>
          </a:p>
          <a:p>
            <a:pPr eaLnBrk="1" hangingPunct="1">
              <a:buFont typeface="Wingdings" charset="0"/>
              <a:buChar char=""/>
              <a:defRPr/>
            </a:pPr>
            <a:r>
              <a:rPr lang="en-US" dirty="0" smtClean="0"/>
              <a:t>To use the model we need three inputs:</a:t>
            </a:r>
          </a:p>
          <a:p>
            <a:pPr marL="823913" lvl="1" indent="-457200" eaLnBrk="1" hangingPunct="1">
              <a:buFont typeface="+mj-lt"/>
              <a:buAutoNum type="alphaLcPeriod"/>
              <a:defRPr/>
            </a:pPr>
            <a:r>
              <a:rPr lang="en-US" dirty="0" smtClean="0"/>
              <a:t>The current risk-free rate</a:t>
            </a:r>
          </a:p>
          <a:p>
            <a:pPr marL="823913" lvl="1" indent="-457200" eaLnBrk="1" hangingPunct="1">
              <a:buFont typeface="+mj-lt"/>
              <a:buAutoNum type="alphaLcPeriod"/>
              <a:defRPr/>
            </a:pPr>
            <a:r>
              <a:rPr lang="en-US" dirty="0" smtClean="0"/>
              <a:t>The expected market risk premium (the premium expected for investing in risky assets (market portfolio) over the riskless asset) </a:t>
            </a:r>
          </a:p>
          <a:p>
            <a:pPr marL="823913" lvl="1" indent="-457200" eaLnBrk="1" hangingPunct="1">
              <a:buFont typeface="+mj-lt"/>
              <a:buAutoNum type="alphaLcPeriod"/>
              <a:defRPr/>
            </a:pPr>
            <a:r>
              <a:rPr lang="en-US" dirty="0" smtClean="0"/>
              <a:t>The beta of the asset being analyzed. </a:t>
            </a:r>
            <a:endParaRPr lang="en-US" dirty="0"/>
          </a:p>
        </p:txBody>
      </p:sp>
      <p:sp>
        <p:nvSpPr>
          <p:cNvPr id="19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Riskfree Rate and Time Horizon</a:t>
            </a:r>
          </a:p>
        </p:txBody>
      </p:sp>
      <p:sp>
        <p:nvSpPr>
          <p:cNvPr id="21506" name="Rectangle 3"/>
          <p:cNvSpPr>
            <a:spLocks noGrp="1" noChangeArrowheads="1"/>
          </p:cNvSpPr>
          <p:nvPr>
            <p:ph sz="quarter" idx="1"/>
          </p:nvPr>
        </p:nvSpPr>
        <p:spPr>
          <a:xfrm>
            <a:off x="612775" y="1200150"/>
            <a:ext cx="8153400" cy="3371850"/>
          </a:xfrm>
        </p:spPr>
        <p:txBody>
          <a:bodyPr/>
          <a:lstStyle/>
          <a:p>
            <a:pPr eaLnBrk="1" hangingPunct="1"/>
            <a:r>
              <a:rPr lang="en-US" altLang="x-none" sz="2000" dirty="0" smtClean="0">
                <a:ea typeface="ＭＳ Ｐゴシック" charset="-128"/>
              </a:rPr>
              <a:t>For </a:t>
            </a:r>
            <a:r>
              <a:rPr lang="en-US" altLang="x-none" sz="2000" dirty="0">
                <a:ea typeface="ＭＳ Ｐゴシック" charset="-128"/>
              </a:rPr>
              <a:t>an investment to be </a:t>
            </a:r>
            <a:r>
              <a:rPr lang="en-US" altLang="x-none" sz="2000" dirty="0" err="1">
                <a:ea typeface="ＭＳ Ｐゴシック" charset="-128"/>
              </a:rPr>
              <a:t>riskfree</a:t>
            </a:r>
            <a:r>
              <a:rPr lang="en-US" altLang="x-none" sz="2000" dirty="0">
                <a:ea typeface="ＭＳ Ｐゴシック" charset="-128"/>
              </a:rPr>
              <a:t>, i.e., to have an actual return be equal to the expected return, two conditions have to be met –</a:t>
            </a:r>
          </a:p>
          <a:p>
            <a:pPr lvl="1" eaLnBrk="1" hangingPunct="1"/>
            <a:r>
              <a:rPr lang="en-US" altLang="x-none" sz="1800" dirty="0">
                <a:ea typeface="ＭＳ Ｐゴシック" charset="-128"/>
              </a:rPr>
              <a:t>There has to be no default </a:t>
            </a:r>
            <a:r>
              <a:rPr lang="en-US" altLang="x-none" sz="1800" dirty="0" smtClean="0">
                <a:ea typeface="ＭＳ Ｐゴシック" charset="-128"/>
              </a:rPr>
              <a:t>risk,</a:t>
            </a:r>
          </a:p>
          <a:p>
            <a:pPr lvl="1" eaLnBrk="1" hangingPunct="1"/>
            <a:r>
              <a:rPr lang="en-US" altLang="x-none" sz="1800" dirty="0" smtClean="0">
                <a:ea typeface="ＭＳ Ｐゴシック" charset="-128"/>
              </a:rPr>
              <a:t>There </a:t>
            </a:r>
            <a:r>
              <a:rPr lang="en-US" altLang="x-none" sz="1800" dirty="0">
                <a:ea typeface="ＭＳ Ｐゴシック" charset="-128"/>
              </a:rPr>
              <a:t>can be no uncertainty about reinvestment </a:t>
            </a:r>
            <a:r>
              <a:rPr lang="en-US" altLang="x-none" sz="1800" dirty="0" smtClean="0">
                <a:ea typeface="ＭＳ Ｐゴシック" charset="-128"/>
              </a:rPr>
              <a:t>rates.</a:t>
            </a:r>
            <a:endParaRPr lang="en-US" altLang="x-none" sz="1800" dirty="0">
              <a:ea typeface="ＭＳ Ｐゴシック" charset="-128"/>
            </a:endParaRPr>
          </a:p>
          <a:p>
            <a:pPr eaLnBrk="1" hangingPunct="1"/>
            <a:r>
              <a:rPr lang="en-US" altLang="x-none" sz="2000" dirty="0">
                <a:ea typeface="ＭＳ Ｐゴシック" charset="-128"/>
              </a:rPr>
              <a:t>Theoretically, this translates into using different </a:t>
            </a:r>
            <a:r>
              <a:rPr lang="en-US" altLang="x-none" sz="2000" dirty="0" err="1">
                <a:ea typeface="ＭＳ Ｐゴシック" charset="-128"/>
              </a:rPr>
              <a:t>riskfree</a:t>
            </a:r>
            <a:r>
              <a:rPr lang="en-US" altLang="x-none" sz="2000" dirty="0">
                <a:ea typeface="ＭＳ Ｐゴシック" charset="-128"/>
              </a:rPr>
              <a:t> rates for each cash flow - the 1 year zero coupon rate for the cash flow in  year 1, the 2-year zero coupon rate for the cash flow in year 2  ...</a:t>
            </a:r>
          </a:p>
          <a:p>
            <a:pPr eaLnBrk="1" hangingPunct="1"/>
            <a:r>
              <a:rPr lang="en-US" altLang="x-none" sz="2000" dirty="0">
                <a:ea typeface="ＭＳ Ｐゴシック" charset="-128"/>
              </a:rPr>
              <a:t>Practically speaking, if there is substantial uncertainty about expected  cash flows, the present value effect of using time varying </a:t>
            </a:r>
            <a:r>
              <a:rPr lang="en-US" altLang="x-none" sz="2000" dirty="0" err="1">
                <a:ea typeface="ＭＳ Ｐゴシック" charset="-128"/>
              </a:rPr>
              <a:t>riskfree</a:t>
            </a:r>
            <a:r>
              <a:rPr lang="en-US" altLang="x-none" sz="2000" dirty="0">
                <a:ea typeface="ＭＳ Ｐゴシック" charset="-128"/>
              </a:rPr>
              <a:t> rates is small enough that it may not be worth it.</a:t>
            </a:r>
          </a:p>
          <a:p>
            <a:pPr eaLnBrk="1" hangingPunct="1"/>
            <a:endParaRPr lang="en-US" altLang="x-none" sz="1600" dirty="0">
              <a:ea typeface="ＭＳ Ｐゴシック" charset="-128"/>
            </a:endParaRPr>
          </a:p>
        </p:txBody>
      </p:sp>
      <p:sp>
        <p:nvSpPr>
          <p:cNvPr id="21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Bottom Line on Riskfree Rates</a:t>
            </a:r>
          </a:p>
        </p:txBody>
      </p:sp>
      <p:sp>
        <p:nvSpPr>
          <p:cNvPr id="6451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u="sng" dirty="0" smtClean="0">
                <a:ea typeface="ＭＳ Ｐゴシック" charset="-128"/>
              </a:rPr>
              <a:t>Maturity Matched</a:t>
            </a:r>
            <a:r>
              <a:rPr lang="en-US" altLang="x-none" sz="2000" dirty="0" smtClean="0">
                <a:ea typeface="ＭＳ Ｐゴシック" charset="-128"/>
              </a:rPr>
              <a:t>: Using </a:t>
            </a:r>
            <a:r>
              <a:rPr lang="en-US" altLang="x-none" sz="2000" dirty="0">
                <a:ea typeface="ＭＳ Ｐゴシック" charset="-128"/>
              </a:rPr>
              <a:t>a long term government rate (even on a coupon bond) as the </a:t>
            </a:r>
            <a:r>
              <a:rPr lang="en-US" altLang="x-none" sz="2000" dirty="0" err="1">
                <a:ea typeface="ＭＳ Ｐゴシック" charset="-128"/>
              </a:rPr>
              <a:t>riskfree</a:t>
            </a:r>
            <a:r>
              <a:rPr lang="en-US" altLang="x-none" sz="2000" dirty="0">
                <a:ea typeface="ＭＳ Ｐゴシック" charset="-128"/>
              </a:rPr>
              <a:t> rate on all of the cash flows in a long term analysis will yield a close approximation of the true value. For short term analysis, it is entirely appropriate to use a short term government security rate as the </a:t>
            </a:r>
            <a:r>
              <a:rPr lang="en-US" altLang="x-none" sz="2000" dirty="0" err="1">
                <a:ea typeface="ＭＳ Ｐゴシック" charset="-128"/>
              </a:rPr>
              <a:t>riskfree</a:t>
            </a:r>
            <a:r>
              <a:rPr lang="en-US" altLang="x-none" sz="2000" dirty="0">
                <a:ea typeface="ＭＳ Ｐゴシック" charset="-128"/>
              </a:rPr>
              <a:t> rate.</a:t>
            </a:r>
          </a:p>
          <a:p>
            <a:pPr eaLnBrk="1" hangingPunct="1">
              <a:lnSpc>
                <a:spcPct val="80000"/>
              </a:lnSpc>
            </a:pPr>
            <a:r>
              <a:rPr lang="en-US" altLang="x-none" sz="2000" u="sng" dirty="0" smtClean="0">
                <a:ea typeface="ＭＳ Ｐゴシック" charset="-128"/>
              </a:rPr>
              <a:t>Currency matched</a:t>
            </a:r>
            <a:r>
              <a:rPr lang="en-US" altLang="x-none" sz="2000" dirty="0" smtClean="0">
                <a:ea typeface="ＭＳ Ｐゴシック" charset="-128"/>
              </a:rPr>
              <a:t>: The </a:t>
            </a:r>
            <a:r>
              <a:rPr lang="en-US" altLang="x-none" sz="2000" dirty="0" err="1">
                <a:ea typeface="ＭＳ Ｐゴシック" charset="-128"/>
              </a:rPr>
              <a:t>riskfree</a:t>
            </a:r>
            <a:r>
              <a:rPr lang="en-US" altLang="x-none" sz="2000" dirty="0">
                <a:ea typeface="ＭＳ Ｐゴシック" charset="-128"/>
              </a:rPr>
              <a:t> rate that you use in an analysis should be in the same currency that your </a:t>
            </a:r>
            <a:r>
              <a:rPr lang="en-US" altLang="x-none" sz="2000" dirty="0" err="1">
                <a:ea typeface="ＭＳ Ｐゴシック" charset="-128"/>
              </a:rPr>
              <a:t>cashflows</a:t>
            </a:r>
            <a:r>
              <a:rPr lang="en-US" altLang="x-none" sz="2000" dirty="0">
                <a:ea typeface="ＭＳ Ｐゴシック" charset="-128"/>
              </a:rPr>
              <a:t> are estimated in. </a:t>
            </a:r>
          </a:p>
          <a:p>
            <a:pPr eaLnBrk="1" hangingPunct="1">
              <a:lnSpc>
                <a:spcPct val="80000"/>
              </a:lnSpc>
            </a:pPr>
            <a:r>
              <a:rPr lang="en-US" altLang="x-none" sz="2000" u="sng" dirty="0" smtClean="0">
                <a:ea typeface="ＭＳ Ｐゴシック" charset="-128"/>
              </a:rPr>
              <a:t>In US $ in 2013?</a:t>
            </a:r>
            <a:r>
              <a:rPr lang="en-US" altLang="x-none" sz="2000" dirty="0" smtClean="0">
                <a:ea typeface="ＭＳ Ｐゴシック" charset="-128"/>
              </a:rPr>
              <a:t> The </a:t>
            </a:r>
            <a:r>
              <a:rPr lang="en-US" altLang="x-none" sz="2000" dirty="0">
                <a:ea typeface="ＭＳ Ｐゴシック" charset="-128"/>
              </a:rPr>
              <a:t>conventional practice of estimating </a:t>
            </a:r>
            <a:r>
              <a:rPr lang="en-US" altLang="x-none" sz="2000" dirty="0" err="1">
                <a:ea typeface="ＭＳ Ｐゴシック" charset="-128"/>
              </a:rPr>
              <a:t>riskfree</a:t>
            </a:r>
            <a:r>
              <a:rPr lang="en-US" altLang="x-none" sz="2000" dirty="0">
                <a:ea typeface="ＭＳ Ｐゴシック" charset="-128"/>
              </a:rPr>
              <a:t> rates is to use the government bond rate, with the government being the one that is in control of issuing that currency. </a:t>
            </a:r>
            <a:r>
              <a:rPr lang="en-US" altLang="x-none" sz="2000" b="1" dirty="0">
                <a:ea typeface="ＭＳ Ｐゴシック" charset="-128"/>
              </a:rPr>
              <a:t>In November 2013</a:t>
            </a:r>
            <a:r>
              <a:rPr lang="en-US" altLang="x-none" sz="2000" dirty="0">
                <a:ea typeface="ＭＳ Ｐゴシック" charset="-128"/>
              </a:rPr>
              <a:t>, for instance, the rate on a ten-year US treasury bond (2.75%) is used as the risk free rate in US dollars.</a:t>
            </a:r>
          </a:p>
        </p:txBody>
      </p:sp>
      <p:sp>
        <p:nvSpPr>
          <p:cNvPr id="23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What is the Euro </a:t>
            </a:r>
            <a:r>
              <a:rPr lang="en-US" dirty="0" err="1"/>
              <a:t>riskfree</a:t>
            </a:r>
            <a:r>
              <a:rPr lang="en-US" dirty="0"/>
              <a:t> rate? An exercise in November 2013</a:t>
            </a:r>
          </a:p>
        </p:txBody>
      </p:sp>
      <p:graphicFrame>
        <p:nvGraphicFramePr>
          <p:cNvPr id="6" name="Content Placeholder 5"/>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
        <p:nvSpPr>
          <p:cNvPr id="25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171450"/>
            <a:ext cx="8153400" cy="742950"/>
          </a:xfrm>
        </p:spPr>
        <p:txBody>
          <a:bodyPr>
            <a:normAutofit fontScale="90000"/>
          </a:bodyPr>
          <a:lstStyle/>
          <a:p>
            <a:pPr eaLnBrk="1" hangingPunct="1"/>
            <a:r>
              <a:rPr lang="en-US" altLang="x-none" sz="2900">
                <a:ea typeface="ＭＳ Ｐゴシック" charset="-128"/>
              </a:rPr>
              <a:t>When the government is default free: Risk free rates – in November 2013</a:t>
            </a:r>
          </a:p>
        </p:txBody>
      </p:sp>
      <p:pic>
        <p:nvPicPr>
          <p:cNvPr id="27650"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2281" r="-32281"/>
          <a:stretch>
            <a:fillRect/>
          </a:stretch>
        </p:blipFill>
        <p:spPr>
          <a:xfrm>
            <a:off x="612775" y="1200150"/>
            <a:ext cx="8153400" cy="3371850"/>
          </a:xfrm>
        </p:spPr>
      </p:pic>
      <p:sp>
        <p:nvSpPr>
          <p:cNvPr id="27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What if there is no default-free entity?</a:t>
            </a:r>
            <a:br>
              <a:rPr lang="en-US" dirty="0"/>
            </a:br>
            <a:r>
              <a:rPr lang="en-US" dirty="0"/>
              <a:t>Risk free rates in November 2013</a:t>
            </a:r>
          </a:p>
        </p:txBody>
      </p:sp>
      <p:sp>
        <p:nvSpPr>
          <p:cNvPr id="6861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600" dirty="0">
                <a:ea typeface="ＭＳ Ｐゴシック" charset="-128"/>
              </a:rPr>
              <a:t>If the government is perceived to have default risk, the government bond rate </a:t>
            </a:r>
            <a:r>
              <a:rPr lang="en-US" altLang="x-none" sz="1600" dirty="0" smtClean="0">
                <a:ea typeface="ＭＳ Ｐゴシック" charset="-128"/>
              </a:rPr>
              <a:t>has a </a:t>
            </a:r>
            <a:r>
              <a:rPr lang="en-US" altLang="x-none" sz="1600" dirty="0">
                <a:ea typeface="ＭＳ Ｐゴシック" charset="-128"/>
              </a:rPr>
              <a:t>default spread component in it and </a:t>
            </a:r>
            <a:r>
              <a:rPr lang="en-US" altLang="x-none" sz="1600" dirty="0" smtClean="0">
                <a:ea typeface="ＭＳ Ｐゴシック" charset="-128"/>
              </a:rPr>
              <a:t>is not </a:t>
            </a:r>
            <a:r>
              <a:rPr lang="en-US" altLang="x-none" sz="1600" dirty="0" err="1" smtClean="0">
                <a:ea typeface="ＭＳ Ｐゴシック" charset="-128"/>
              </a:rPr>
              <a:t>riskfree</a:t>
            </a:r>
            <a:r>
              <a:rPr lang="en-US" altLang="x-none" sz="1600" dirty="0">
                <a:ea typeface="ＭＳ Ｐゴシック" charset="-128"/>
              </a:rPr>
              <a:t>. There are three choices we </a:t>
            </a:r>
            <a:r>
              <a:rPr lang="en-US" altLang="x-none" sz="1600" dirty="0" smtClean="0">
                <a:ea typeface="ＭＳ Ｐゴシック" charset="-128"/>
              </a:rPr>
              <a:t>have.</a:t>
            </a:r>
            <a:endParaRPr lang="en-US" altLang="x-none" sz="1600" dirty="0">
              <a:ea typeface="ＭＳ Ｐゴシック" charset="-128"/>
            </a:endParaRPr>
          </a:p>
          <a:p>
            <a:pPr lvl="1" eaLnBrk="1" hangingPunct="1">
              <a:lnSpc>
                <a:spcPct val="80000"/>
              </a:lnSpc>
            </a:pPr>
            <a:r>
              <a:rPr lang="en-US" altLang="x-none" sz="1400" dirty="0">
                <a:ea typeface="ＭＳ Ｐゴシック" charset="-128"/>
              </a:rPr>
              <a:t>Adjust the local currency government borrowing rate for default risk </a:t>
            </a:r>
            <a:endParaRPr lang="en-US" altLang="x-none" sz="1400" dirty="0" smtClean="0">
              <a:ea typeface="ＭＳ Ｐゴシック" charset="-128"/>
            </a:endParaRPr>
          </a:p>
          <a:p>
            <a:pPr lvl="2" eaLnBrk="1" hangingPunct="1">
              <a:lnSpc>
                <a:spcPct val="80000"/>
              </a:lnSpc>
            </a:pPr>
            <a:r>
              <a:rPr lang="en-US" altLang="x-none" sz="1400" dirty="0" smtClean="0">
                <a:ea typeface="ＭＳ Ｐゴシック" charset="-128"/>
              </a:rPr>
              <a:t>In </a:t>
            </a:r>
            <a:r>
              <a:rPr lang="en-US" altLang="x-none" sz="1400" dirty="0">
                <a:ea typeface="ＭＳ Ｐゴシック" charset="-128"/>
              </a:rPr>
              <a:t>November 2013, the Indian government rupee bond rate was 8.82%. the local currency rating from Moody</a:t>
            </a:r>
            <a:r>
              <a:rPr lang="ja-JP" altLang="en-US" sz="1400" dirty="0">
                <a:ea typeface="ＭＳ Ｐゴシック" charset="-128"/>
              </a:rPr>
              <a:t>’</a:t>
            </a:r>
            <a:r>
              <a:rPr lang="en-US" altLang="ja-JP" sz="1400" dirty="0">
                <a:ea typeface="ＭＳ Ｐゴシック" charset="-128"/>
              </a:rPr>
              <a:t>s was Baa3 and the default spread for a Baa3 rated country bond was 2.25%.</a:t>
            </a:r>
          </a:p>
          <a:p>
            <a:pPr lvl="2" eaLnBrk="1" hangingPunct="1">
              <a:lnSpc>
                <a:spcPct val="80000"/>
              </a:lnSpc>
              <a:buFont typeface="Wingdings" charset="2"/>
              <a:buNone/>
            </a:pPr>
            <a:r>
              <a:rPr lang="en-US" altLang="x-none" sz="1400" dirty="0" err="1">
                <a:ea typeface="ＭＳ Ｐゴシック" charset="-128"/>
              </a:rPr>
              <a:t>Riskfree</a:t>
            </a:r>
            <a:r>
              <a:rPr lang="en-US" altLang="x-none" sz="1400" dirty="0">
                <a:ea typeface="ＭＳ Ｐゴシック" charset="-128"/>
              </a:rPr>
              <a:t> rate in Rupees = 8.82% - 2.25% = 6.57%</a:t>
            </a:r>
          </a:p>
          <a:p>
            <a:pPr lvl="2" eaLnBrk="1" hangingPunct="1">
              <a:lnSpc>
                <a:spcPct val="80000"/>
              </a:lnSpc>
            </a:pPr>
            <a:r>
              <a:rPr lang="en-US" altLang="x-none" sz="1400" dirty="0">
                <a:ea typeface="ＭＳ Ｐゴシック" charset="-128"/>
              </a:rPr>
              <a:t>In November 2013, the Chinese </a:t>
            </a:r>
            <a:r>
              <a:rPr lang="en-US" altLang="x-none" sz="1400" dirty="0" err="1">
                <a:ea typeface="ＭＳ Ｐゴシック" charset="-128"/>
              </a:rPr>
              <a:t>Renmimbi</a:t>
            </a:r>
            <a:r>
              <a:rPr lang="en-US" altLang="x-none" sz="1400" dirty="0">
                <a:ea typeface="ＭＳ Ｐゴシック" charset="-128"/>
              </a:rPr>
              <a:t> government bond rate was 4.30% and the local currency rating was Aa3, with a default spread of 0.8%.</a:t>
            </a:r>
          </a:p>
          <a:p>
            <a:pPr lvl="2" eaLnBrk="1" hangingPunct="1">
              <a:lnSpc>
                <a:spcPct val="80000"/>
              </a:lnSpc>
              <a:buFont typeface="Wingdings" charset="2"/>
              <a:buNone/>
            </a:pPr>
            <a:r>
              <a:rPr lang="en-US" altLang="x-none" sz="1400" dirty="0" err="1">
                <a:ea typeface="ＭＳ Ｐゴシック" charset="-128"/>
              </a:rPr>
              <a:t>Riskfree</a:t>
            </a:r>
            <a:r>
              <a:rPr lang="en-US" altLang="x-none" sz="1400" dirty="0">
                <a:ea typeface="ＭＳ Ｐゴシック" charset="-128"/>
              </a:rPr>
              <a:t> rate in Chinese </a:t>
            </a:r>
            <a:r>
              <a:rPr lang="en-US" altLang="x-none" sz="1400" dirty="0" err="1">
                <a:ea typeface="ＭＳ Ｐゴシック" charset="-128"/>
              </a:rPr>
              <a:t>Renmimbi</a:t>
            </a:r>
            <a:r>
              <a:rPr lang="en-US" altLang="x-none" sz="1400" dirty="0">
                <a:ea typeface="ＭＳ Ｐゴシック" charset="-128"/>
              </a:rPr>
              <a:t> = 4.30% - 0.8% = 3.5%</a:t>
            </a:r>
          </a:p>
          <a:p>
            <a:pPr lvl="1" eaLnBrk="1" hangingPunct="1">
              <a:lnSpc>
                <a:spcPct val="80000"/>
              </a:lnSpc>
            </a:pPr>
            <a:r>
              <a:rPr lang="en-US" altLang="x-none" sz="1400" dirty="0">
                <a:ea typeface="ＭＳ Ｐゴシック" charset="-128"/>
              </a:rPr>
              <a:t>Do the analysis in an alternate currency, where getting the </a:t>
            </a:r>
            <a:r>
              <a:rPr lang="en-US" altLang="x-none" sz="1400" dirty="0" err="1">
                <a:ea typeface="ＭＳ Ｐゴシック" charset="-128"/>
              </a:rPr>
              <a:t>riskfree</a:t>
            </a:r>
            <a:r>
              <a:rPr lang="en-US" altLang="x-none" sz="1400" dirty="0">
                <a:ea typeface="ＭＳ Ｐゴシック" charset="-128"/>
              </a:rPr>
              <a:t> rate is easier. With Vale in 2013, we could chose to do the analysis in US dollars (rather than estimate a </a:t>
            </a:r>
            <a:r>
              <a:rPr lang="en-US" altLang="x-none" sz="1400" dirty="0" err="1">
                <a:ea typeface="ＭＳ Ｐゴシック" charset="-128"/>
              </a:rPr>
              <a:t>riskfree</a:t>
            </a:r>
            <a:r>
              <a:rPr lang="en-US" altLang="x-none" sz="1400" dirty="0">
                <a:ea typeface="ＭＳ Ｐゴシック" charset="-128"/>
              </a:rPr>
              <a:t> rate in R$). </a:t>
            </a:r>
            <a:endParaRPr lang="en-US" altLang="x-none" sz="1400" dirty="0" smtClean="0">
              <a:ea typeface="ＭＳ Ｐゴシック" charset="-128"/>
            </a:endParaRPr>
          </a:p>
          <a:p>
            <a:pPr lvl="1" eaLnBrk="1" hangingPunct="1">
              <a:lnSpc>
                <a:spcPct val="80000"/>
              </a:lnSpc>
            </a:pPr>
            <a:r>
              <a:rPr lang="en-US" altLang="x-none" sz="1400" dirty="0" smtClean="0">
                <a:ea typeface="ＭＳ Ｐゴシック" charset="-128"/>
              </a:rPr>
              <a:t>Do </a:t>
            </a:r>
            <a:r>
              <a:rPr lang="en-US" altLang="x-none" sz="1400" dirty="0">
                <a:ea typeface="ＭＳ Ｐゴシック" charset="-128"/>
              </a:rPr>
              <a:t>your analysis in real terms, in which case the </a:t>
            </a:r>
            <a:r>
              <a:rPr lang="en-US" altLang="x-none" sz="1400" dirty="0" err="1">
                <a:ea typeface="ＭＳ Ｐゴシック" charset="-128"/>
              </a:rPr>
              <a:t>riskfree</a:t>
            </a:r>
            <a:r>
              <a:rPr lang="en-US" altLang="x-none" sz="1400" dirty="0">
                <a:ea typeface="ＭＳ Ｐゴシック" charset="-128"/>
              </a:rPr>
              <a:t> rate has to be a real </a:t>
            </a:r>
            <a:r>
              <a:rPr lang="en-US" altLang="x-none" sz="1400" dirty="0" err="1">
                <a:ea typeface="ＭＳ Ｐゴシック" charset="-128"/>
              </a:rPr>
              <a:t>riskfree</a:t>
            </a:r>
            <a:r>
              <a:rPr lang="en-US" altLang="x-none" sz="1400" dirty="0">
                <a:ea typeface="ＭＳ Ｐゴシック" charset="-128"/>
              </a:rPr>
              <a:t> rate. </a:t>
            </a:r>
          </a:p>
        </p:txBody>
      </p:sp>
      <p:sp>
        <p:nvSpPr>
          <p:cNvPr id="29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Estimating a sovereign default spread</a:t>
            </a:r>
          </a:p>
        </p:txBody>
      </p:sp>
      <p:pic>
        <p:nvPicPr>
          <p:cNvPr id="31746"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l="-38629" r="-38629"/>
          <a:stretch>
            <a:fillRect/>
          </a:stretch>
        </p:blipFill>
        <p:spPr>
          <a:xfrm>
            <a:off x="612776" y="1200150"/>
            <a:ext cx="8153399" cy="3371850"/>
          </a:xfrm>
        </p:spPr>
      </p:pic>
      <p:sp>
        <p:nvSpPr>
          <p:cNvPr id="317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171450"/>
            <a:ext cx="8153400" cy="742950"/>
          </a:xfrm>
        </p:spPr>
        <p:txBody>
          <a:bodyPr/>
          <a:lstStyle/>
          <a:p>
            <a:pPr eaLnBrk="1" hangingPunct="1"/>
            <a:r>
              <a:rPr lang="en-US" altLang="x-none" dirty="0">
                <a:ea typeface="ＭＳ Ｐゴシック" charset="-128"/>
              </a:rPr>
              <a:t>Risk free rates will vary across currencies: January </a:t>
            </a:r>
            <a:r>
              <a:rPr lang="en-US" altLang="x-none" dirty="0" smtClean="0">
                <a:ea typeface="ＭＳ Ｐゴシック" charset="-128"/>
              </a:rPr>
              <a:t>2017</a:t>
            </a:r>
            <a:endParaRPr lang="en-US" altLang="x-none" dirty="0">
              <a:ea typeface="ＭＳ Ｐゴシック" charset="-128"/>
            </a:endParaRPr>
          </a:p>
        </p:txBody>
      </p:sp>
      <p:sp>
        <p:nvSpPr>
          <p:cNvPr id="3277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i="1">
                <a:solidFill>
                  <a:schemeClr val="tx2"/>
                </a:solidFill>
                <a:latin typeface="Helvetica" charset="0"/>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245870088"/>
              </p:ext>
            </p:extLst>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C4A10C68-498C-B04D-A2CC-6408C7EC50A5}" type="slidenum">
              <a:rPr lang="en-US" altLang="x-none" sz="1400">
                <a:solidFill>
                  <a:schemeClr val="tx2"/>
                </a:solidFill>
              </a:rPr>
              <a:pPr>
                <a:lnSpc>
                  <a:spcPct val="90000"/>
                </a:lnSpc>
              </a:pPr>
              <a:t>11</a:t>
            </a:fld>
            <a:endParaRPr lang="en-US" altLang="x-none" sz="1400">
              <a:solidFill>
                <a:schemeClr val="tx2"/>
              </a:solidFill>
            </a:endParaRPr>
          </a:p>
        </p:txBody>
      </p:sp>
      <p:pic>
        <p:nvPicPr>
          <p:cNvPr id="33794"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4</a:t>
            </a:r>
          </a:p>
        </p:txBody>
      </p:sp>
      <p:sp>
        <p:nvSpPr>
          <p:cNvPr id="6" name="Line Callout 1 5"/>
          <p:cNvSpPr>
            <a:spLocks/>
          </p:cNvSpPr>
          <p:nvPr/>
        </p:nvSpPr>
        <p:spPr bwMode="auto">
          <a:xfrm>
            <a:off x="381000" y="209550"/>
            <a:ext cx="1981200" cy="22860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risk free rate in the currency of your choice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WebcastSimple.thmx</Template>
  <TotalTime>27140</TotalTime>
  <Pages>13</Pages>
  <Words>1286</Words>
  <Application>Microsoft Macintosh PowerPoint</Application>
  <PresentationFormat>On-screen Show (16:9)</PresentationFormat>
  <Paragraphs>71</Paragraphs>
  <Slides>11</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Calibri</vt:lpstr>
      <vt:lpstr>Helvetica</vt:lpstr>
      <vt:lpstr>ＭＳ Ｐゴシック</vt:lpstr>
      <vt:lpstr>Times</vt:lpstr>
      <vt:lpstr>Wingdings</vt:lpstr>
      <vt:lpstr>Wingdings 2</vt:lpstr>
      <vt:lpstr>WebcastSimple</vt:lpstr>
      <vt:lpstr>ESTIMATING HURDLE RATES II: RISK FREE RATE</vt:lpstr>
      <vt:lpstr>PowerPoint Presentation</vt:lpstr>
      <vt:lpstr>Inputs required to use the CAPM - </vt:lpstr>
      <vt:lpstr>The Riskfree Rate and Time Horizon</vt:lpstr>
      <vt:lpstr>The Bottom Line on Riskfree Rates</vt:lpstr>
      <vt:lpstr>What is the Euro riskfree rate? An exercise in November 2013</vt:lpstr>
      <vt:lpstr>When the government is default free: Risk free rates – in November 2013</vt:lpstr>
      <vt:lpstr>What if there is no default-free entity? Risk free rates in November 2013</vt:lpstr>
      <vt:lpstr>Estimating a sovereign default spread</vt:lpstr>
      <vt:lpstr>Risk free rates will vary across currencies: January 2017</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335</cp:revision>
  <cp:lastPrinted>2014-01-24T14:30:54Z</cp:lastPrinted>
  <dcterms:created xsi:type="dcterms:W3CDTF">2010-01-13T22:41:50Z</dcterms:created>
  <dcterms:modified xsi:type="dcterms:W3CDTF">2017-06-14T09:07:27Z</dcterms:modified>
</cp:coreProperties>
</file>