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2" r:id="rId1"/>
  </p:sldMasterIdLst>
  <p:notesMasterIdLst>
    <p:notesMasterId r:id="rId16"/>
  </p:notesMasterIdLst>
  <p:handoutMasterIdLst>
    <p:handoutMasterId r:id="rId17"/>
  </p:handoutMasterIdLst>
  <p:sldIdLst>
    <p:sldId id="256" r:id="rId2"/>
    <p:sldId id="941" r:id="rId3"/>
    <p:sldId id="393" r:id="rId4"/>
    <p:sldId id="397" r:id="rId5"/>
    <p:sldId id="905" r:id="rId6"/>
    <p:sldId id="940" r:id="rId7"/>
    <p:sldId id="907" r:id="rId8"/>
    <p:sldId id="919" r:id="rId9"/>
    <p:sldId id="394" r:id="rId10"/>
    <p:sldId id="896" r:id="rId11"/>
    <p:sldId id="392" r:id="rId12"/>
    <p:sldId id="913" r:id="rId13"/>
    <p:sldId id="908" r:id="rId14"/>
    <p:sldId id="943" r:id="rId15"/>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100" d="100"/>
          <a:sy n="100" d="100"/>
        </p:scale>
        <p:origin x="448" y="7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All%20My%20Stuff/Datasets/Datasets17/To%20transfer/histimpl.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948148148148148"/>
          <c:y val="0.122004357298475"/>
          <c:w val="0.893333333333333"/>
          <c:h val="0.775599128540305"/>
        </c:manualLayout>
      </c:layout>
      <c:lineChart>
        <c:grouping val="standard"/>
        <c:varyColors val="0"/>
        <c:ser>
          <c:idx val="12"/>
          <c:order val="0"/>
          <c:tx>
            <c:strRef>
              <c:f>'Historical Impl Premiums'!$N$7</c:f>
              <c:strCache>
                <c:ptCount val="1"/>
                <c:pt idx="0">
                  <c:v>Implied Premium (DDM)</c:v>
                </c:pt>
              </c:strCache>
            </c:strRef>
          </c:tx>
          <c:spPr>
            <a:ln w="12700">
              <a:solidFill>
                <a:srgbClr val="000000"/>
              </a:solidFill>
              <a:prstDash val="solid"/>
            </a:ln>
          </c:spPr>
          <c:marker>
            <c:symbol val="circle"/>
            <c:size val="6"/>
            <c:spPr>
              <a:solidFill>
                <a:srgbClr val="003300"/>
              </a:solidFill>
              <a:ln>
                <a:solidFill>
                  <a:srgbClr val="000000"/>
                </a:solidFill>
                <a:prstDash val="solid"/>
              </a:ln>
            </c:spPr>
          </c:marker>
          <c:cat>
            <c:numRef>
              <c:f>'Historical Impl Premiums'!$A$8:$A$64</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formatCode="0">
                  <c:v>2009.0</c:v>
                </c:pt>
                <c:pt idx="50" formatCode="0">
                  <c:v>2010.0</c:v>
                </c:pt>
                <c:pt idx="51" formatCode="0">
                  <c:v>2011.0</c:v>
                </c:pt>
                <c:pt idx="52" formatCode="0">
                  <c:v>2012.0</c:v>
                </c:pt>
                <c:pt idx="53" formatCode="0">
                  <c:v>2013.0</c:v>
                </c:pt>
                <c:pt idx="54" formatCode="0">
                  <c:v>2014.0</c:v>
                </c:pt>
                <c:pt idx="55" formatCode="0">
                  <c:v>2015.0</c:v>
                </c:pt>
                <c:pt idx="56" formatCode="0">
                  <c:v>2016.0</c:v>
                </c:pt>
              </c:numCache>
            </c:numRef>
          </c:cat>
          <c:val>
            <c:numRef>
              <c:f>'Historical Impl Premiums'!$P$8:$P$64</c:f>
              <c:numCache>
                <c:formatCode>0.00%</c:formatCode>
                <c:ptCount val="57"/>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pt idx="55">
                  <c:v>0.0612</c:v>
                </c:pt>
                <c:pt idx="56">
                  <c:v>0.0569</c:v>
                </c:pt>
              </c:numCache>
            </c:numRef>
          </c:val>
          <c:smooth val="0"/>
        </c:ser>
        <c:dLbls>
          <c:showLegendKey val="0"/>
          <c:showVal val="0"/>
          <c:showCatName val="0"/>
          <c:showSerName val="0"/>
          <c:showPercent val="0"/>
          <c:showBubbleSize val="0"/>
        </c:dLbls>
        <c:marker val="1"/>
        <c:smooth val="0"/>
        <c:axId val="-956634512"/>
        <c:axId val="-956633152"/>
      </c:lineChart>
      <c:catAx>
        <c:axId val="-956634512"/>
        <c:scaling>
          <c:orientation val="minMax"/>
        </c:scaling>
        <c:delete val="0"/>
        <c:axPos val="b"/>
        <c:majorGridlines>
          <c:spPr>
            <a:ln w="3175">
              <a:solidFill>
                <a:srgbClr val="808080"/>
              </a:solidFill>
              <a:prstDash val="solid"/>
            </a:ln>
          </c:spPr>
        </c:majorGridlines>
        <c:numFmt formatCode="General" sourceLinked="1"/>
        <c:majorTickMark val="out"/>
        <c:minorTickMark val="in"/>
        <c:tickLblPos val="nextTo"/>
        <c:spPr>
          <a:ln w="3175">
            <a:solidFill>
              <a:srgbClr val="000000"/>
            </a:solidFill>
            <a:prstDash val="solid"/>
          </a:ln>
        </c:spPr>
        <c:txPr>
          <a:bodyPr rot="5400000" vert="horz"/>
          <a:lstStyle/>
          <a:p>
            <a:pPr>
              <a:defRPr/>
            </a:pPr>
            <a:endParaRPr lang="en-US"/>
          </a:p>
        </c:txPr>
        <c:crossAx val="-956633152"/>
        <c:crosses val="autoZero"/>
        <c:auto val="0"/>
        <c:lblAlgn val="ctr"/>
        <c:lblOffset val="100"/>
        <c:tickLblSkip val="1"/>
        <c:tickMarkSkip val="1"/>
        <c:noMultiLvlLbl val="0"/>
      </c:catAx>
      <c:valAx>
        <c:axId val="-956633152"/>
        <c:scaling>
          <c:orientation val="minMax"/>
        </c:scaling>
        <c:delete val="0"/>
        <c:axPos val="l"/>
        <c:majorGridlines>
          <c:spPr>
            <a:ln w="3175">
              <a:solidFill>
                <a:srgbClr val="000000"/>
              </a:solidFill>
              <a:prstDash val="solid"/>
            </a:ln>
          </c:spPr>
        </c:majorGridlines>
        <c:title>
          <c:tx>
            <c:rich>
              <a:bodyPr/>
              <a:lstStyle/>
              <a:p>
                <a:pPr>
                  <a:defRPr/>
                </a:pPr>
                <a:r>
                  <a:rPr lang="en-US"/>
                  <a:t>Implied Premium</a:t>
                </a:r>
              </a:p>
            </c:rich>
          </c:tx>
          <c:layout>
            <c:manualLayout>
              <c:xMode val="edge"/>
              <c:yMode val="edge"/>
              <c:x val="0.010370378922576"/>
              <c:y val="0.427015380683905"/>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a:pPr>
            <a:endParaRPr lang="en-US"/>
          </a:p>
        </c:txPr>
        <c:crossAx val="-956634512"/>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View stocks like you would a bond. This is the analog to computing the YTM on a bond. The expected return is the IRR that makes the present value of expected cash flows on stocks = level of the index today. This implied equity risk premium will change over time, as the index and treasury bond rates change every minute of every day and the cash flows and growth numbers also change (though they get updated less frequently).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is a judgment call and will depend upon your point of view in November 2013. If you believe in mean reversion and that history is the best guide to the future, you have a case for using the historical risk premium (4.20%). If you believe that the world is changing, that mean reversion may not be to historic norms and that risk premiums are dynamic, you will use an implied premium (5.5%).</a:t>
            </a:r>
          </a:p>
          <a:p>
            <a:pPr>
              <a:buFontTx/>
              <a:buAutoNum type="alphaLcPeriod"/>
            </a:pPr>
            <a:r>
              <a:rPr lang="en-US" altLang="x-none">
                <a:latin typeface="Times" charset="0"/>
                <a:ea typeface="ＭＳ Ｐゴシック" charset="-128"/>
              </a:rPr>
              <a:t>If you thought that the crisis was just a bump in the road that markets would quickly forget and move on, you would use either the historical risk premium (3.88%) or the average implied premium over time (about 4%) as your mature market premium.</a:t>
            </a:r>
          </a:p>
          <a:p>
            <a:pPr>
              <a:buFontTx/>
              <a:buAutoNum type="alphaLcPeriod"/>
            </a:pPr>
            <a:r>
              <a:rPr lang="en-US" altLang="x-none">
                <a:latin typeface="Times" charset="0"/>
                <a:ea typeface="ＭＳ Ｐゴシック" charset="-128"/>
              </a:rPr>
              <a:t>If you thought that the crisis would continue and perhaps even worsen, you would stick with 6.43%.</a:t>
            </a:r>
          </a:p>
          <a:p>
            <a:pPr>
              <a:buFontTx/>
              <a:buAutoNum type="alphaLcPeriod"/>
            </a:pPr>
            <a:endParaRPr lang="en-US" altLang="x-none">
              <a:latin typeface="Times" charset="0"/>
              <a:ea typeface="ＭＳ Ｐゴシック" charset="-128"/>
            </a:endParaRPr>
          </a:p>
          <a:p>
            <a:r>
              <a:rPr lang="en-US" altLang="x-none">
                <a:latin typeface="Times" charset="0"/>
                <a:ea typeface="ＭＳ Ｐゴシック" charset="-128"/>
              </a:rPr>
              <a:t>In hindsight, equity risk premiums dropped dramatically over the rest of 2009 to reach about 4.73% in December 2009.</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You could compute implied equity risk premiums for all markets and dispense with this three step process, but the inputs for implied ERP can be difficult to get in many emerging markets. </a:t>
            </a:r>
          </a:p>
          <a:p>
            <a:r>
              <a:rPr lang="en-US" altLang="x-none">
                <a:latin typeface="Times" charset="0"/>
                <a:ea typeface="ＭＳ Ｐゴシック" charset="-128"/>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Helvetica" charset="0"/>
                <a:ea typeface="ＭＳ Ｐゴシック" charset="-128"/>
              </a:rPr>
              <a:t>Updated country risk premiums.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Bookscape and Baidu are easy, since they get all of their revenues in one market. Baidu, though, may look different in future years if its plans to expand come to fruition. Deutshe, Tata Motors and Vale are multinationals.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Equity risk premiums changed more in three months than they had in the previous 20 years put together. A wake-up call for those who stick with fixed premiums? That depends on whether we assume that this is an aberration or a break with the past.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key lesson I would take away is that equity risk premiums are unstable and that globalization has made them more unstable. The other is that there seems to be mean reversion in the process – implied premiums, when abnormally high or low, move back towards a longer term average.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tLang="x-none">
                <a:latin typeface="Times" charset="0"/>
                <a:ea typeface="ＭＳ Ｐゴシック" charset="-128"/>
              </a:rPr>
              <a:t>Would you settle for a 2% premium? If your answer is no, you believe that stocks are overvalued.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Helvetica" charset="0"/>
                <a:ea typeface="ＭＳ Ｐゴシック" charset="-128"/>
              </a:rPr>
              <a:t>Updated country risk premiums.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While revenues are a convenient and accessible measure of operating risk exposure, they are only a piece of the puzzle. A company</a:t>
            </a:r>
            <a:r>
              <a:rPr lang="en-US" altLang="en-US">
                <a:latin typeface="Times" charset="0"/>
                <a:ea typeface="ＭＳ Ｐゴシック" charset="-128"/>
              </a:rPr>
              <a:t>’</a:t>
            </a:r>
            <a:r>
              <a:rPr lang="en-US" altLang="x-none">
                <a:latin typeface="Times" charset="0"/>
                <a:ea typeface="ＭＳ Ｐゴシック" charset="-128"/>
              </a:rPr>
              <a:t>s production facilities will also come into play. A Nigerian company that has all of its factories or mines in Nigeria will be heavily exposed to Nigerian country risk, even if its revenues are entirely in Europe. If you have a breakdown of production facilities by region, you can bring those into the weights as well.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92384FD3-C678-924A-B4ED-4BD9236A55EC}" type="slidenum">
              <a:rPr lang="en-US" altLang="x-none"/>
              <a:pPr/>
              <a:t>‹#›</a:t>
            </a:fld>
            <a:endParaRPr lang="en-US" altLang="x-none"/>
          </a:p>
        </p:txBody>
      </p:sp>
    </p:spTree>
    <p:extLst>
      <p:ext uri="{BB962C8B-B14F-4D97-AF65-F5344CB8AC3E}">
        <p14:creationId xmlns:p14="http://schemas.microsoft.com/office/powerpoint/2010/main" val="1451569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3067401-B1DD-294A-B563-B058349B8A0A}"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AF130EED-78F2-764C-B74E-5FAFFF5BCE53}" type="slidenum">
              <a:rPr lang="en-US" altLang="x-none"/>
              <a:pPr/>
              <a:t>‹#›</a:t>
            </a:fld>
            <a:endParaRPr lang="en-US" altLang="x-none"/>
          </a:p>
        </p:txBody>
      </p:sp>
    </p:spTree>
    <p:extLst>
      <p:ext uri="{BB962C8B-B14F-4D97-AF65-F5344CB8AC3E}">
        <p14:creationId xmlns:p14="http://schemas.microsoft.com/office/powerpoint/2010/main" val="1113112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70040B22-0263-8A42-B0EA-9F8495D00F4D}"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357822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E68527F8-2916-AF41-B513-BC1FD7A758B7}"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763490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6FC37DD2-BD3A-AD4D-B3FE-7F820F2778BF}"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87438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8BF09B6C-BCA3-9F47-80ED-D560D31CDEEB}" type="slidenum">
              <a:rPr lang="en-US" altLang="x-none"/>
              <a:pPr/>
              <a:t>‹#›</a:t>
            </a:fld>
            <a:endParaRPr lang="en-US" altLang="x-none"/>
          </a:p>
        </p:txBody>
      </p:sp>
    </p:spTree>
    <p:extLst>
      <p:ext uri="{BB962C8B-B14F-4D97-AF65-F5344CB8AC3E}">
        <p14:creationId xmlns:p14="http://schemas.microsoft.com/office/powerpoint/2010/main" val="1569693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6CAAEB8F-2475-644F-BB40-80F20F7C9605}" type="slidenum">
              <a:rPr lang="en-US" altLang="x-none"/>
              <a:pPr/>
              <a:t>‹#›</a:t>
            </a:fld>
            <a:endParaRPr lang="en-US" altLang="x-none"/>
          </a:p>
        </p:txBody>
      </p:sp>
    </p:spTree>
    <p:extLst>
      <p:ext uri="{BB962C8B-B14F-4D97-AF65-F5344CB8AC3E}">
        <p14:creationId xmlns:p14="http://schemas.microsoft.com/office/powerpoint/2010/main" val="4269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09F76817-7FF8-1E48-BBB1-2E91AF6ED315}" type="slidenum">
              <a:rPr lang="en-US" altLang="x-none"/>
              <a:pPr/>
              <a:t>‹#›</a:t>
            </a:fld>
            <a:endParaRPr lang="en-US" altLang="x-none"/>
          </a:p>
        </p:txBody>
      </p:sp>
    </p:spTree>
    <p:extLst>
      <p:ext uri="{BB962C8B-B14F-4D97-AF65-F5344CB8AC3E}">
        <p14:creationId xmlns:p14="http://schemas.microsoft.com/office/powerpoint/2010/main" val="892694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E48CD43C-206C-014A-91CC-95259AE09121}"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91535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D4416F74-6451-0C4A-B272-FE8E0DF1CAE0}"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068095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B8D98C73-8339-2845-9D48-C30B6E809F26}"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850829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A5C3332F-2F62-574F-AE53-C3CFA9BF77D5}" type="slidenum">
              <a:rPr lang="en-US" altLang="x-none"/>
              <a:pPr/>
              <a:t>‹#›</a:t>
            </a:fld>
            <a:endParaRPr lang="en-US" altLang="x-none"/>
          </a:p>
        </p:txBody>
      </p:sp>
    </p:spTree>
    <p:extLst>
      <p:ext uri="{BB962C8B-B14F-4D97-AF65-F5344CB8AC3E}">
        <p14:creationId xmlns:p14="http://schemas.microsoft.com/office/powerpoint/2010/main" val="194157042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D71303A5-C9C7-BB47-A258-456343741F1E}"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87" r:id="rId1"/>
    <p:sldLayoutId id="2147484388" r:id="rId2"/>
    <p:sldLayoutId id="2147484389" r:id="rId3"/>
    <p:sldLayoutId id="2147484390" r:id="rId4"/>
    <p:sldLayoutId id="2147484385" r:id="rId5"/>
    <p:sldLayoutId id="2147484391" r:id="rId6"/>
    <p:sldLayoutId id="2147484392" r:id="rId7"/>
    <p:sldLayoutId id="2147484393" r:id="rId8"/>
    <p:sldLayoutId id="2147484394" r:id="rId9"/>
    <p:sldLayoutId id="2147484386" r:id="rId10"/>
    <p:sldLayoutId id="2147484395" r:id="rId11"/>
    <p:sldLayoutId id="2147484396"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hart" Target="../charts/chart1.xml"/></Relationships>
</file>

<file path=ppt/slides/_rels/slide12.xml.rels><?xml version="1.0" encoding="UTF-8" standalone="yes"?>
<Relationships xmlns="http://schemas.openxmlformats.org/package/2006/relationships"><Relationship Id="rId11" Type="http://schemas.openxmlformats.org/officeDocument/2006/relationships/image" Target="../media/image17.png"/><Relationship Id="rId12" Type="http://schemas.openxmlformats.org/officeDocument/2006/relationships/image" Target="../media/image18.png"/><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7.jpe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png"/><Relationship Id="rId9" Type="http://schemas.openxmlformats.org/officeDocument/2006/relationships/image" Target="../media/image15.png"/><Relationship Id="rId10"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a:xfrm flipH="1">
            <a:off x="2362200" y="3028950"/>
            <a:ext cx="6477000" cy="1371600"/>
          </a:xfrm>
        </p:spPr>
        <p:txBody>
          <a:bodyPr/>
          <a:lstStyle/>
          <a:p>
            <a:pPr eaLnBrk="1" hangingPunct="1">
              <a:defRPr/>
            </a:pPr>
            <a:r>
              <a:rPr lang="en-US" dirty="0"/>
              <a:t>Hurdle </a:t>
            </a:r>
            <a:r>
              <a:rPr lang="en-US"/>
              <a:t>rates </a:t>
            </a:r>
            <a:r>
              <a:rPr lang="en-US" smtClean="0"/>
              <a:t>IV: </a:t>
            </a:r>
            <a:r>
              <a:rPr lang="en-US" dirty="0" smtClean="0"/>
              <a:t>Implied ERP, country risk &amp; company risk</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Where there is opportunity, there is risk!</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Implied ERP in November 2013: Watch what I pay, not what I say..</a:t>
            </a:r>
          </a:p>
        </p:txBody>
      </p:sp>
      <p:sp>
        <p:nvSpPr>
          <p:cNvPr id="19458" name="Content Placeholder 2"/>
          <p:cNvSpPr>
            <a:spLocks noGrp="1"/>
          </p:cNvSpPr>
          <p:nvPr>
            <p:ph sz="quarter" idx="1"/>
          </p:nvPr>
        </p:nvSpPr>
        <p:spPr>
          <a:xfrm>
            <a:off x="612775" y="1200150"/>
            <a:ext cx="8153400" cy="3371850"/>
          </a:xfrm>
        </p:spPr>
        <p:txBody>
          <a:bodyPr/>
          <a:lstStyle/>
          <a:p>
            <a:pPr eaLnBrk="1" hangingPunct="1"/>
            <a:r>
              <a:rPr lang="en-US" altLang="x-none" sz="2000">
                <a:ea typeface="ＭＳ Ｐゴシック" charset="-128"/>
              </a:rPr>
              <a:t>If you can observe what investors are willing to pay for stocks, you can back out an expected return from that price and an implied equity risk premium.</a:t>
            </a:r>
          </a:p>
        </p:txBody>
      </p:sp>
      <p:sp>
        <p:nvSpPr>
          <p:cNvPr id="19459" name="Rectangle 4"/>
          <p:cNvSpPr>
            <a:spLocks noChangeArrowheads="1"/>
          </p:cNvSpPr>
          <p:nvPr/>
        </p:nvSpPr>
        <p:spPr bwMode="auto">
          <a:xfrm>
            <a:off x="8261350" y="421005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pic>
        <p:nvPicPr>
          <p:cNvPr id="1946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71700"/>
            <a:ext cx="9144000" cy="280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bottom line on Equity Risk Premiums in November 2013</a:t>
            </a:r>
          </a:p>
        </p:txBody>
      </p:sp>
      <p:sp>
        <p:nvSpPr>
          <p:cNvPr id="110594"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1300" u="sng" dirty="0">
                <a:ea typeface="ＭＳ Ｐゴシック" charset="-128"/>
              </a:rPr>
              <a:t>Mature Markets</a:t>
            </a:r>
            <a:r>
              <a:rPr lang="en-US" altLang="x-none" sz="1300" dirty="0">
                <a:ea typeface="ＭＳ Ｐゴシック" charset="-128"/>
              </a:rPr>
              <a:t>: In November 2013, the number that we chose to use as the equity risk premium for all mature markets was 5.5%. This was set equal to the implied premium at that point in time and it was much higher than the historical risk premium of 4.20% prevailing then (1928-2012 period). </a:t>
            </a:r>
          </a:p>
          <a:p>
            <a:pPr eaLnBrk="1" hangingPunct="1">
              <a:lnSpc>
                <a:spcPct val="80000"/>
              </a:lnSpc>
            </a:pPr>
            <a:endParaRPr lang="en-US" altLang="x-none" sz="1300" dirty="0">
              <a:ea typeface="ＭＳ Ｐゴシック" charset="-128"/>
            </a:endParaRPr>
          </a:p>
          <a:p>
            <a:pPr eaLnBrk="1" hangingPunct="1">
              <a:lnSpc>
                <a:spcPct val="80000"/>
              </a:lnSpc>
            </a:pPr>
            <a:endParaRPr lang="en-US" altLang="x-none" sz="1300" dirty="0">
              <a:ea typeface="ＭＳ Ｐゴシック" charset="-128"/>
            </a:endParaRPr>
          </a:p>
          <a:p>
            <a:pPr eaLnBrk="1" hangingPunct="1">
              <a:lnSpc>
                <a:spcPct val="80000"/>
              </a:lnSpc>
            </a:pPr>
            <a:endParaRPr lang="en-US" altLang="x-none" sz="1300" dirty="0">
              <a:ea typeface="ＭＳ Ｐゴシック" charset="-128"/>
            </a:endParaRPr>
          </a:p>
          <a:p>
            <a:pPr eaLnBrk="1" hangingPunct="1">
              <a:lnSpc>
                <a:spcPct val="80000"/>
              </a:lnSpc>
            </a:pPr>
            <a:endParaRPr lang="en-US" altLang="x-none" sz="1300" u="sng" dirty="0">
              <a:ea typeface="ＭＳ Ｐゴシック" charset="-128"/>
            </a:endParaRPr>
          </a:p>
          <a:p>
            <a:pPr eaLnBrk="1" hangingPunct="1">
              <a:lnSpc>
                <a:spcPct val="80000"/>
              </a:lnSpc>
            </a:pPr>
            <a:endParaRPr lang="en-US" altLang="x-none" sz="1300" u="sng" dirty="0">
              <a:ea typeface="ＭＳ Ｐゴシック" charset="-128"/>
            </a:endParaRPr>
          </a:p>
          <a:p>
            <a:pPr eaLnBrk="1" hangingPunct="1">
              <a:lnSpc>
                <a:spcPct val="80000"/>
              </a:lnSpc>
            </a:pPr>
            <a:endParaRPr lang="en-US" altLang="x-none" sz="1300" u="sng" dirty="0">
              <a:ea typeface="ＭＳ Ｐゴシック" charset="-128"/>
            </a:endParaRPr>
          </a:p>
          <a:p>
            <a:pPr eaLnBrk="1" hangingPunct="1">
              <a:lnSpc>
                <a:spcPct val="80000"/>
              </a:lnSpc>
            </a:pPr>
            <a:r>
              <a:rPr lang="en-US" altLang="x-none" sz="1300" u="sng" dirty="0">
                <a:ea typeface="ＭＳ Ｐゴシック" charset="-128"/>
              </a:rPr>
              <a:t>For emerging markets</a:t>
            </a:r>
            <a:r>
              <a:rPr lang="en-US" altLang="x-none" sz="1300" dirty="0">
                <a:ea typeface="ＭＳ Ｐゴシック" charset="-128"/>
              </a:rPr>
              <a:t>, we will use the melded default spread approach (where default spreads are scaled up to reflect additional equity risk) to come up with the additional risk premium that we will add to the mature market premium. Thus, markets in countries with lower sovereign ratings will have higher risk premiums that 5.5%.</a:t>
            </a:r>
          </a:p>
          <a:p>
            <a:pPr marL="320675" lvl="1" indent="0" eaLnBrk="1" hangingPunct="1">
              <a:lnSpc>
                <a:spcPct val="80000"/>
              </a:lnSpc>
              <a:buFont typeface="Wingdings 2" charset="2"/>
              <a:buNone/>
            </a:pPr>
            <a:endParaRPr lang="en-US" altLang="x-none" sz="1100" dirty="0" smtClean="0">
              <a:ea typeface="ＭＳ Ｐゴシック" charset="-128"/>
            </a:endParaRPr>
          </a:p>
          <a:p>
            <a:pPr marL="320675" lvl="1" indent="0" eaLnBrk="1" hangingPunct="1">
              <a:lnSpc>
                <a:spcPct val="80000"/>
              </a:lnSpc>
              <a:buFont typeface="Wingdings 2" charset="2"/>
              <a:buNone/>
            </a:pPr>
            <a:r>
              <a:rPr lang="en-US" altLang="x-none" sz="1100" dirty="0" smtClean="0">
                <a:ea typeface="ＭＳ Ｐゴシック" charset="-128"/>
              </a:rPr>
              <a:t>Emerging </a:t>
            </a:r>
            <a:r>
              <a:rPr lang="en-US" altLang="x-none" sz="1100" dirty="0">
                <a:ea typeface="ＭＳ Ｐゴシック" charset="-128"/>
              </a:rPr>
              <a:t>Market ERP = 5.5% +</a:t>
            </a:r>
          </a:p>
        </p:txBody>
      </p:sp>
      <p:graphicFrame>
        <p:nvGraphicFramePr>
          <p:cNvPr id="21507" name="Object 3"/>
          <p:cNvGraphicFramePr>
            <a:graphicFrameLocks noChangeAspect="1"/>
          </p:cNvGraphicFramePr>
          <p:nvPr>
            <p:extLst>
              <p:ext uri="{D42A27DB-BD31-4B8C-83A1-F6EECF244321}">
                <p14:modId xmlns:p14="http://schemas.microsoft.com/office/powerpoint/2010/main" val="544906444"/>
              </p:ext>
            </p:extLst>
          </p:nvPr>
        </p:nvGraphicFramePr>
        <p:xfrm>
          <a:off x="2895600" y="3943350"/>
          <a:ext cx="2336800" cy="381000"/>
        </p:xfrm>
        <a:graphic>
          <a:graphicData uri="http://schemas.openxmlformats.org/presentationml/2006/ole">
            <mc:AlternateContent xmlns:mc="http://schemas.openxmlformats.org/markup-compatibility/2006">
              <mc:Choice xmlns:v="urn:schemas-microsoft-com:vml" Requires="v">
                <p:oleObj spid="_x0000_s21564" name="Document" r:id="rId5" imgW="2336800" imgH="508000" progId="Word.Document.12">
                  <p:embed/>
                </p:oleObj>
              </mc:Choice>
              <mc:Fallback>
                <p:oleObj name="Document" r:id="rId5" imgW="2336800" imgH="508000"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0" y="3943350"/>
                        <a:ext cx="2336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Table 5"/>
          <p:cNvGraphicFramePr>
            <a:graphicFrameLocks noGrp="1"/>
          </p:cNvGraphicFramePr>
          <p:nvPr/>
        </p:nvGraphicFramePr>
        <p:xfrm>
          <a:off x="1981200" y="1885950"/>
          <a:ext cx="6197600" cy="1219200"/>
        </p:xfrm>
        <a:graphic>
          <a:graphicData uri="http://schemas.openxmlformats.org/drawingml/2006/table">
            <a:tbl>
              <a:tblPr/>
              <a:tblGrid>
                <a:gridCol w="965200"/>
                <a:gridCol w="1231900"/>
                <a:gridCol w="1384300"/>
                <a:gridCol w="1231900"/>
                <a:gridCol w="1384300"/>
              </a:tblGrid>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1962-2012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5.93%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3.91%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2002-2012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7.06%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3.08%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5.38%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1.71%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5.82%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8.11%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A Composite way of estimating ERP for countries</a:t>
            </a:r>
          </a:p>
        </p:txBody>
      </p:sp>
      <p:sp>
        <p:nvSpPr>
          <p:cNvPr id="99330" name="Content Placeholder 2"/>
          <p:cNvSpPr>
            <a:spLocks noGrp="1"/>
          </p:cNvSpPr>
          <p:nvPr>
            <p:ph sz="quarter" idx="1"/>
          </p:nvPr>
        </p:nvSpPr>
        <p:spPr>
          <a:xfrm>
            <a:off x="612775" y="1200150"/>
            <a:ext cx="8153400" cy="3371850"/>
          </a:xfrm>
        </p:spPr>
        <p:txBody>
          <a:bodyPr>
            <a:normAutofit fontScale="62500" lnSpcReduction="20000"/>
          </a:bodyPr>
          <a:lstStyle/>
          <a:p>
            <a:pPr marL="0" indent="0" eaLnBrk="1" hangingPunct="1">
              <a:buFont typeface="Wingdings" charset="0"/>
              <a:buNone/>
              <a:defRPr/>
            </a:pPr>
            <a:r>
              <a:rPr lang="en-US" dirty="0" smtClean="0"/>
              <a:t>Step 1: Estimate an equity risk premium for a mature market. If your preference is for a forward looking, updated number, you can estimate an implied equity risk premium for the US (assuming that you buy into the contention that it is a mature market)</a:t>
            </a:r>
          </a:p>
          <a:p>
            <a:pPr lvl="1" eaLnBrk="1" hangingPunct="1">
              <a:buFont typeface="Wingdings 2" charset="0"/>
              <a:buChar char=""/>
              <a:defRPr/>
            </a:pPr>
            <a:r>
              <a:rPr lang="en-US" dirty="0" smtClean="0"/>
              <a:t>My estimate: In January 2014, my estimate for the implied premium in the US was 5%. That will also be my estimate for a mature market ERP.</a:t>
            </a:r>
          </a:p>
          <a:p>
            <a:pPr marL="0" indent="0" eaLnBrk="1" hangingPunct="1">
              <a:buFont typeface="Wingdings" charset="0"/>
              <a:buNone/>
              <a:defRPr/>
            </a:pPr>
            <a:r>
              <a:rPr lang="en-US" dirty="0" smtClean="0"/>
              <a:t>Step 2: Come up with a generic and measurable definition of a mature market. </a:t>
            </a:r>
          </a:p>
          <a:p>
            <a:pPr lvl="1" eaLnBrk="1" hangingPunct="1">
              <a:buFont typeface="Wingdings 2" charset="0"/>
              <a:buChar char=""/>
              <a:defRPr/>
            </a:pPr>
            <a:r>
              <a:rPr lang="en-US" dirty="0" smtClean="0"/>
              <a:t>My estimate: Any AAA rated country is mature.</a:t>
            </a:r>
          </a:p>
          <a:p>
            <a:pPr marL="0" indent="0" eaLnBrk="1" hangingPunct="1">
              <a:buFont typeface="Wingdings" charset="0"/>
              <a:buNone/>
              <a:defRPr/>
            </a:pPr>
            <a:r>
              <a:rPr lang="en-US" dirty="0" smtClean="0"/>
              <a:t>Step 3: Estimate the additional risk premium that you will charge for markets that are not mature. You have two choices: </a:t>
            </a:r>
          </a:p>
          <a:p>
            <a:pPr lvl="1" eaLnBrk="1" hangingPunct="1">
              <a:buFont typeface="Wingdings 2" charset="0"/>
              <a:buChar char=""/>
              <a:defRPr/>
            </a:pPr>
            <a:r>
              <a:rPr lang="en-US" dirty="0" smtClean="0"/>
              <a:t>The default spread for the country, estimated based either on sovereign ratings or the CDS market.</a:t>
            </a:r>
          </a:p>
          <a:p>
            <a:pPr lvl="1" eaLnBrk="1" hangingPunct="1">
              <a:buFont typeface="Wingdings 2" charset="0"/>
              <a:buChar char=""/>
              <a:defRPr/>
            </a:pPr>
            <a:r>
              <a:rPr lang="en-US" dirty="0" smtClean="0"/>
              <a:t>A scaled up default spread, where you adjust the default spread upwards for the additional risk in equity markets.</a:t>
            </a:r>
          </a:p>
          <a:p>
            <a:pPr lvl="1" eaLnBrk="1" hangingPunct="1">
              <a:buFont typeface="Wingdings 2" charset="0"/>
              <a:buChar char=""/>
              <a:defRPr/>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28600"/>
            <a:ext cx="84582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2" name="TextBox 19"/>
          <p:cNvSpPr txBox="1">
            <a:spLocks noChangeArrowheads="1"/>
          </p:cNvSpPr>
          <p:nvPr/>
        </p:nvSpPr>
        <p:spPr bwMode="auto">
          <a:xfrm>
            <a:off x="7097713" y="4659313"/>
            <a:ext cx="20494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x-none" sz="1200" i="1"/>
              <a:t>Black #: Total ERP</a:t>
            </a:r>
          </a:p>
          <a:p>
            <a:pPr eaLnBrk="1" hangingPunct="1"/>
            <a:r>
              <a:rPr lang="en-US" altLang="x-none" sz="1200" i="1"/>
              <a:t>Red #: Country risk premium</a:t>
            </a:r>
          </a:p>
          <a:p>
            <a:pPr eaLnBrk="1" hangingPunct="1"/>
            <a:r>
              <a:rPr lang="en-US" altLang="x-none" sz="1200" i="1"/>
              <a:t>AVG: GDP weighted average</a:t>
            </a:r>
          </a:p>
        </p:txBody>
      </p:sp>
      <p:sp>
        <p:nvSpPr>
          <p:cNvPr id="19" name="TextBox 18"/>
          <p:cNvSpPr txBox="1"/>
          <p:nvPr/>
        </p:nvSpPr>
        <p:spPr>
          <a:xfrm>
            <a:off x="0" y="-285750"/>
            <a:ext cx="923330" cy="2038982"/>
          </a:xfrm>
          <a:prstGeom prst="rect">
            <a:avLst/>
          </a:prstGeom>
          <a:noFill/>
        </p:spPr>
        <p:txBody>
          <a:bodyPr vert="vert270">
            <a:spAutoFit/>
          </a:bodyPr>
          <a:lstStyle/>
          <a:p>
            <a:pPr>
              <a:defRPr/>
            </a:pPr>
            <a:r>
              <a:rPr lang="en-US" dirty="0">
                <a:ea typeface="ＭＳ Ｐゴシック" charset="0"/>
                <a:cs typeface="ＭＳ Ｐゴシック" charset="0"/>
              </a:rPr>
              <a:t>ERP : Nov 2013</a:t>
            </a:r>
          </a:p>
        </p:txBody>
      </p:sp>
      <p:graphicFrame>
        <p:nvGraphicFramePr>
          <p:cNvPr id="15" name="Table 14"/>
          <p:cNvGraphicFramePr>
            <a:graphicFrameLocks noGrp="1"/>
          </p:cNvGraphicFramePr>
          <p:nvPr/>
        </p:nvGraphicFramePr>
        <p:xfrm>
          <a:off x="152400" y="1771650"/>
          <a:ext cx="2336800" cy="428625"/>
        </p:xfrm>
        <a:graphic>
          <a:graphicData uri="http://schemas.openxmlformats.org/drawingml/2006/table">
            <a:tbl>
              <a:tblPr/>
              <a:tblGrid>
                <a:gridCol w="1358900"/>
                <a:gridCol w="495300"/>
                <a:gridCol w="482600"/>
              </a:tblGrid>
              <a:tr h="142875">
                <a:tc>
                  <a:txBody>
                    <a:bodyPr/>
                    <a:lstStyle/>
                    <a:p>
                      <a:pPr algn="l" fontAlgn="b"/>
                      <a:r>
                        <a:rPr lang="en-US" sz="800" b="0" i="0" u="none" strike="noStrike">
                          <a:solidFill>
                            <a:srgbClr val="000000"/>
                          </a:solidFill>
                          <a:effectLst/>
                          <a:latin typeface="Times"/>
                        </a:rPr>
                        <a:t>Canada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solidFill>
                            <a:srgbClr val="000000"/>
                          </a:solidFill>
                          <a:effectLst/>
                          <a:latin typeface="Times"/>
                        </a:rPr>
                        <a:t>5.50</a:t>
                      </a:r>
                      <a:r>
                        <a:rPr lang="en-US" sz="800" b="0" i="0" u="none" strike="noStrike" dirty="0">
                          <a:solidFill>
                            <a:srgbClr val="000000"/>
                          </a:solidFill>
                          <a:effectLst/>
                          <a:latin typeface="Times"/>
                        </a:rPr>
                        <a: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FF0000"/>
                          </a:solidFill>
                          <a:effectLst/>
                          <a:latin typeface="Times"/>
                        </a:rPr>
                        <a:t>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2875">
                <a:tc>
                  <a:txBody>
                    <a:bodyPr/>
                    <a:lstStyle/>
                    <a:p>
                      <a:pPr algn="l" fontAlgn="b"/>
                      <a:r>
                        <a:rPr lang="en-US" sz="800" b="0" i="0" u="none" strike="noStrike" dirty="0">
                          <a:solidFill>
                            <a:srgbClr val="000000"/>
                          </a:solidFill>
                          <a:effectLst/>
                          <a:latin typeface="Times"/>
                        </a:rPr>
                        <a:t>United States of America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solidFill>
                            <a:srgbClr val="000000"/>
                          </a:solidFill>
                          <a:effectLst/>
                          <a:latin typeface="Times"/>
                        </a:rPr>
                        <a:t>5.50</a:t>
                      </a:r>
                      <a:r>
                        <a:rPr lang="en-US" sz="800" b="0" i="0" u="none" strike="noStrike" dirty="0">
                          <a:solidFill>
                            <a:srgbClr val="000000"/>
                          </a:solidFill>
                          <a:effectLst/>
                          <a:latin typeface="Times"/>
                        </a:rPr>
                        <a: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FF0000"/>
                          </a:solidFill>
                          <a:effectLst/>
                          <a:latin typeface="Times"/>
                        </a:rPr>
                        <a:t>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2875">
                <a:tc>
                  <a:txBody>
                    <a:bodyPr/>
                    <a:lstStyle/>
                    <a:p>
                      <a:pPr algn="l" fontAlgn="b"/>
                      <a:r>
                        <a:rPr lang="en-US" sz="800" b="1" i="0" u="none" strike="noStrike">
                          <a:solidFill>
                            <a:srgbClr val="000000"/>
                          </a:solidFill>
                          <a:effectLst/>
                          <a:latin typeface="Times"/>
                        </a:rPr>
                        <a:t>North America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Times"/>
                        </a:rPr>
                        <a:t>5.50</a:t>
                      </a:r>
                      <a:r>
                        <a:rPr lang="en-US" sz="800" b="1" i="0" u="none" strike="noStrike" dirty="0">
                          <a:solidFill>
                            <a:srgbClr val="000000"/>
                          </a:solidFill>
                          <a:effectLst/>
                          <a:latin typeface="Times"/>
                        </a:rPr>
                        <a: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FF0000"/>
                          </a:solidFill>
                          <a:effectLst/>
                          <a:latin typeface="Times"/>
                        </a:rPr>
                        <a:t>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2514600" y="1890713"/>
          <a:ext cx="2019300" cy="3227378"/>
        </p:xfrm>
        <a:graphic>
          <a:graphicData uri="http://schemas.openxmlformats.org/drawingml/2006/table">
            <a:tbl>
              <a:tblPr/>
              <a:tblGrid>
                <a:gridCol w="914400"/>
                <a:gridCol w="558800"/>
                <a:gridCol w="546100"/>
              </a:tblGrid>
              <a:tr h="146699">
                <a:tc>
                  <a:txBody>
                    <a:bodyPr/>
                    <a:lstStyle/>
                    <a:p>
                      <a:pPr algn="l" fontAlgn="b"/>
                      <a:r>
                        <a:rPr lang="en-US" sz="900" b="1" i="1" u="none" strike="noStrike">
                          <a:solidFill>
                            <a:srgbClr val="000000"/>
                          </a:solidFill>
                          <a:effectLst/>
                          <a:latin typeface="Calibri"/>
                        </a:rPr>
                        <a:t>Country</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1" u="none" strike="noStrike">
                          <a:solidFill>
                            <a:srgbClr val="000000"/>
                          </a:solidFill>
                          <a:effectLst/>
                          <a:latin typeface="Calibri"/>
                        </a:rPr>
                        <a:t>TRP</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1" u="none" strike="noStrike">
                          <a:solidFill>
                            <a:srgbClr val="FF0000"/>
                          </a:solidFill>
                          <a:effectLst/>
                          <a:latin typeface="Calibri"/>
                        </a:rPr>
                        <a:t>CRP</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dirty="0">
                          <a:solidFill>
                            <a:srgbClr val="000000"/>
                          </a:solidFill>
                          <a:effectLst/>
                          <a:latin typeface="Calibri"/>
                        </a:rPr>
                        <a:t>Angola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10.90%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5.40%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Benin</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8.25%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Botswana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7.15%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1.65%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Burkina Faso</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8.25%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Cameroon</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8.25%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Cape Verde</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Egypt</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17.50%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Gabon</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10.90%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5.40%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Ghana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Kenya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Morocco</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9.63%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4.13%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Mozambique</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Namibia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8.88%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3.38%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Nigeria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10.90%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5.40%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Rwanda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8.25%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Senegal</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South Africa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8.05%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2.55%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Tunisia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10.23%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4.73%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Uganda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Zambia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1" i="0" u="none" strike="noStrike">
                          <a:solidFill>
                            <a:srgbClr val="000000"/>
                          </a:solidFill>
                          <a:effectLst/>
                          <a:latin typeface="Calibri"/>
                        </a:rPr>
                        <a:t>Africa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libri"/>
                        </a:rPr>
                        <a:t>11.22%</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dirty="0">
                          <a:solidFill>
                            <a:srgbClr val="FF0000"/>
                          </a:solidFill>
                          <a:effectLst/>
                          <a:latin typeface="Calibri"/>
                        </a:rPr>
                        <a:t>5.82%</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086600" y="171450"/>
          <a:ext cx="1892300" cy="3227378"/>
        </p:xfrm>
        <a:graphic>
          <a:graphicData uri="http://schemas.openxmlformats.org/drawingml/2006/table">
            <a:tbl>
              <a:tblPr/>
              <a:tblGrid>
                <a:gridCol w="800100"/>
                <a:gridCol w="546100"/>
                <a:gridCol w="546100"/>
              </a:tblGrid>
              <a:tr h="146699">
                <a:tc>
                  <a:txBody>
                    <a:bodyPr/>
                    <a:lstStyle/>
                    <a:p>
                      <a:pPr algn="l" fontAlgn="b"/>
                      <a:r>
                        <a:rPr lang="en-US" sz="900" b="0" i="0" u="none" strike="noStrike">
                          <a:solidFill>
                            <a:srgbClr val="000000"/>
                          </a:solidFill>
                          <a:effectLst/>
                          <a:latin typeface="Calibri"/>
                        </a:rPr>
                        <a:t>Bangladesh</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10.90%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5.40%</a:t>
                      </a:r>
                    </a:p>
                  </a:txBody>
                  <a:tcPr marL="12700" marR="12700" marT="9519"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Cambodia</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13.75%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8.25%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China</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6.94%</a:t>
                      </a:r>
                      <a:endParaRPr lang="en-US" sz="900" b="0" i="0" u="none" strike="noStrike" dirty="0">
                        <a:solidFill>
                          <a:srgbClr val="000000"/>
                        </a:solidFill>
                        <a:effectLst/>
                        <a:latin typeface="Calibri"/>
                      </a:endParaRP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FF0000"/>
                          </a:solidFill>
                          <a:effectLst/>
                          <a:latin typeface="Calibri"/>
                        </a:rPr>
                        <a:t>1.44%</a:t>
                      </a:r>
                      <a:endParaRPr lang="en-US" sz="900" b="0" i="0" u="none" strike="noStrike" dirty="0">
                        <a:solidFill>
                          <a:srgbClr val="FF0000"/>
                        </a:solidFill>
                        <a:effectLst/>
                        <a:latin typeface="Calibri"/>
                      </a:endParaRP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Fiji</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Hong Kong</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5.95%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0.45%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India</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9.10%</a:t>
                      </a:r>
                      <a:endParaRPr lang="en-US" sz="900" b="0" i="0" u="none" strike="noStrike" dirty="0">
                        <a:solidFill>
                          <a:srgbClr val="000000"/>
                        </a:solidFill>
                        <a:effectLst/>
                        <a:latin typeface="Calibri"/>
                      </a:endParaRP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FF0000"/>
                          </a:solidFill>
                          <a:effectLst/>
                          <a:latin typeface="Calibri"/>
                        </a:rPr>
                        <a:t>3.60%</a:t>
                      </a:r>
                      <a:endParaRPr lang="en-US" sz="900" b="0" i="0" u="none" strike="noStrike" dirty="0">
                        <a:solidFill>
                          <a:srgbClr val="FF0000"/>
                        </a:solidFill>
                        <a:effectLst/>
                        <a:latin typeface="Calibri"/>
                      </a:endParaRP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Indonesia</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8.88%</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3.38%</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Japan</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6.70%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Korea</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6.70%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Macao</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6.70%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Malaysia</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7.45%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1.95%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Mauritius</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8.05%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2.55%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Mongolia</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Pakistan</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17.50%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12.00%</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Papua NG</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Philippines</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9.63%</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4.13%</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Singapore</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Sri Lanka</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Taiwan</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6.70%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Thailand</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8.05%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2.55%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Vietnam</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13.75%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8.25%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1" i="0" u="none" strike="noStrike">
                          <a:solidFill>
                            <a:srgbClr val="000000"/>
                          </a:solidFill>
                          <a:effectLst/>
                          <a:latin typeface="Calibri"/>
                        </a:rPr>
                        <a:t>Asia</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libri"/>
                        </a:rPr>
                        <a:t>7.27%</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dirty="0">
                          <a:solidFill>
                            <a:srgbClr val="FF0000"/>
                          </a:solidFill>
                          <a:effectLst/>
                          <a:latin typeface="Calibri"/>
                        </a:rPr>
                        <a:t>1.77%</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228600" y="2209800"/>
          <a:ext cx="2057400" cy="2933700"/>
        </p:xfrm>
        <a:graphic>
          <a:graphicData uri="http://schemas.openxmlformats.org/drawingml/2006/table">
            <a:tbl>
              <a:tblPr/>
              <a:tblGrid>
                <a:gridCol w="965200"/>
                <a:gridCol w="546100"/>
                <a:gridCol w="546100"/>
              </a:tblGrid>
              <a:tr h="146685">
                <a:tc>
                  <a:txBody>
                    <a:bodyPr/>
                    <a:lstStyle/>
                    <a:p>
                      <a:pPr algn="l" fontAlgn="b"/>
                      <a:r>
                        <a:rPr lang="en-US" sz="900" b="0" i="0" u="none" strike="noStrike">
                          <a:solidFill>
                            <a:srgbClr val="000000"/>
                          </a:solidFill>
                          <a:effectLst/>
                          <a:latin typeface="Calibri"/>
                        </a:rPr>
                        <a:t>Argentina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15.63%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10.13%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Belize</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19.75%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14.25%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Bolivia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10.90%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5.40%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Brazil</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8.50%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Chile</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6.70%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Colombia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8.88%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3.38%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Costa Rica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8.88%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3.38%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Ecuador</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17.50%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El Salvador</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10.90%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5.40%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Guatemala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9.63%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4.13%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Honduras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13.75%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8.25%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Mexico</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8.05%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2.55%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Nicaragua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15.63%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10.13%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Panama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8.50%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Paraguay</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10.90%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5.40%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Peru</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8.50%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Suriname</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10.90%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5.40%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Uruguay</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8.88%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3.38%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Venezuela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1" i="0" u="none" strike="noStrike">
                          <a:solidFill>
                            <a:srgbClr val="000000"/>
                          </a:solidFill>
                          <a:effectLst/>
                          <a:latin typeface="Calibri"/>
                        </a:rPr>
                        <a:t>Latin America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libri"/>
                        </a:rPr>
                        <a:t>9.44%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dirty="0">
                          <a:solidFill>
                            <a:srgbClr val="FF0000"/>
                          </a:solidFill>
                          <a:effectLst/>
                          <a:latin typeface="Calibri"/>
                        </a:rPr>
                        <a:t>3.94%</a:t>
                      </a:r>
                    </a:p>
                  </a:txBody>
                  <a:tcPr marL="12700" marR="12700"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4800600" y="25400"/>
          <a:ext cx="2185988" cy="3394075"/>
        </p:xfrm>
        <a:graphic>
          <a:graphicData uri="http://schemas.openxmlformats.org/drawingml/2006/table">
            <a:tbl>
              <a:tblPr/>
              <a:tblGrid>
                <a:gridCol w="1175262"/>
                <a:gridCol w="505363"/>
                <a:gridCol w="505363"/>
              </a:tblGrid>
              <a:tr h="135763">
                <a:tc>
                  <a:txBody>
                    <a:bodyPr/>
                    <a:lstStyle/>
                    <a:p>
                      <a:pPr algn="l" fontAlgn="b"/>
                      <a:r>
                        <a:rPr lang="en-US" sz="800" b="0" i="0" u="none" strike="noStrike">
                          <a:solidFill>
                            <a:srgbClr val="000000"/>
                          </a:solidFill>
                          <a:effectLst/>
                          <a:latin typeface="Calibri"/>
                        </a:rPr>
                        <a:t>Albania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12.25%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6.75%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Armenia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10.23%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4.73%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Azerbaijan</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8.88%</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3.38%</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Belarus</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15.63%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10.13%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Bosnia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15.63%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10.13%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Bulgaria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8.50%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3.00%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Croatia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9.63%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4.13%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Czech Republic</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6.93%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1.43%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Estonia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6.93%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1.43%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Georgia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10.90%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5.40%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Hungary</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9.63%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4.13%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Kazakhstan</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8.50%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3.00%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Latvia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8.50%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3.00%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Lithuania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8.05%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2.55%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Macedonia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10.90%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5.40%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Moldova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15.63%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10.13%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Montenegro</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10.90%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5.40%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Poland</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7.15%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1.65%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Romania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8.88%</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3.38%</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Russia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8.05%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2.55%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Serbia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10.90%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5.40%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Slovakia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7.15%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1.65%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Slovenia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9.63%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4.13%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Ukraine</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15.63%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10.13%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1" i="0" u="none" strike="noStrike">
                          <a:solidFill>
                            <a:srgbClr val="000000"/>
                          </a:solidFill>
                          <a:effectLst/>
                          <a:latin typeface="Calibri"/>
                        </a:rPr>
                        <a:t>E. Europe &amp; Russia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a:rPr>
                        <a:t>8.60%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FF0000"/>
                          </a:solidFill>
                          <a:effectLst/>
                          <a:latin typeface="Calibri"/>
                        </a:rPr>
                        <a:t>3.10%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4648200" y="3486150"/>
          <a:ext cx="2438400" cy="1466850"/>
        </p:xfrm>
        <a:graphic>
          <a:graphicData uri="http://schemas.openxmlformats.org/drawingml/2006/table">
            <a:tbl>
              <a:tblPr/>
              <a:tblGrid>
                <a:gridCol w="1422400"/>
                <a:gridCol w="546100"/>
                <a:gridCol w="469900"/>
              </a:tblGrid>
              <a:tr h="146685">
                <a:tc>
                  <a:txBody>
                    <a:bodyPr/>
                    <a:lstStyle/>
                    <a:p>
                      <a:pPr algn="l" fontAlgn="b"/>
                      <a:r>
                        <a:rPr lang="en-US" sz="900" b="0" i="0" u="none" strike="noStrike">
                          <a:solidFill>
                            <a:srgbClr val="000000"/>
                          </a:solidFill>
                          <a:effectLst/>
                          <a:latin typeface="Calibri"/>
                        </a:rPr>
                        <a:t>Bahrain</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8.05%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2.55%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Israel</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6.93%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1.43%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Jordan</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Kuwait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6.40%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0.90%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Lebanon</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Oman</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6.93%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1.43%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Qatar</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6.40%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0.90%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Saudi Arabia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6.70%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United Arab Emirates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6.40%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0.90%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1" i="0" u="none" strike="noStrike">
                          <a:solidFill>
                            <a:srgbClr val="000000"/>
                          </a:solidFill>
                          <a:effectLst/>
                          <a:latin typeface="Calibri"/>
                        </a:rPr>
                        <a:t>Middle East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libri"/>
                        </a:rPr>
                        <a:t>6.88%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dirty="0">
                          <a:solidFill>
                            <a:srgbClr val="FF0000"/>
                          </a:solidFill>
                          <a:effectLst/>
                          <a:latin typeface="Calibri"/>
                        </a:rPr>
                        <a:t>1.38%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nvGraphicFramePr>
        <p:xfrm>
          <a:off x="838200" y="0"/>
          <a:ext cx="4000500" cy="1760544"/>
        </p:xfrm>
        <a:graphic>
          <a:graphicData uri="http://schemas.openxmlformats.org/drawingml/2006/table">
            <a:tbl>
              <a:tblPr/>
              <a:tblGrid>
                <a:gridCol w="774700"/>
                <a:gridCol w="546100"/>
                <a:gridCol w="546100"/>
                <a:gridCol w="1117600"/>
                <a:gridCol w="546100"/>
                <a:gridCol w="469900"/>
              </a:tblGrid>
              <a:tr h="146712">
                <a:tc>
                  <a:txBody>
                    <a:bodyPr/>
                    <a:lstStyle/>
                    <a:p>
                      <a:pPr algn="l" fontAlgn="b"/>
                      <a:r>
                        <a:rPr lang="en-US" sz="900" b="0" i="0" u="none" strike="noStrike">
                          <a:solidFill>
                            <a:srgbClr val="000000"/>
                          </a:solidFill>
                          <a:effectLst/>
                          <a:latin typeface="Calibri"/>
                        </a:rPr>
                        <a:t>Andorra</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7.45%</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1.95%</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Liechtenstein</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Austria</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Luxembourg</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Belgium</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6.70%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Malta</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7.45%</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1.95%</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Cyprus</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22.00%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16.50%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Netherlands</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Denmark</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Norway</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Finland</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Portugal</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10.90%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5.40%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France</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5.95%</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0.45%</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Spain</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8.88%</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3.38%</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Germany</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Sweden</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Greece</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15.63%</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10.13%</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Switzerland</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Iceland</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8.88%</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3.38%</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Turkey</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8.88%</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3.38%</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Ireland</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9.63%</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4.13%</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United Kingdom</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5.95%</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0.45%</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Italy</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a:solidFill>
                            <a:srgbClr val="000000"/>
                          </a:solidFill>
                          <a:effectLst/>
                          <a:latin typeface="Calibri"/>
                        </a:rPr>
                        <a:t>Western Europe</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libri"/>
                        </a:rPr>
                        <a:t>6.72%</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dirty="0">
                          <a:solidFill>
                            <a:srgbClr val="FF0000"/>
                          </a:solidFill>
                          <a:effectLst/>
                          <a:latin typeface="Calibri"/>
                        </a:rPr>
                        <a:t>1.22%</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nvGraphicFramePr>
        <p:xfrm>
          <a:off x="7112000" y="3600450"/>
          <a:ext cx="2032000" cy="587376"/>
        </p:xfrm>
        <a:graphic>
          <a:graphicData uri="http://schemas.openxmlformats.org/drawingml/2006/table">
            <a:tbl>
              <a:tblPr/>
              <a:tblGrid>
                <a:gridCol w="1016000"/>
                <a:gridCol w="546100"/>
                <a:gridCol w="469900"/>
              </a:tblGrid>
              <a:tr h="146844">
                <a:tc>
                  <a:txBody>
                    <a:bodyPr/>
                    <a:lstStyle/>
                    <a:p>
                      <a:pPr algn="l" fontAlgn="b"/>
                      <a:r>
                        <a:rPr lang="en-US" sz="900" b="0" i="0" u="none" strike="noStrike">
                          <a:solidFill>
                            <a:srgbClr val="000000"/>
                          </a:solidFill>
                          <a:effectLst/>
                          <a:latin typeface="Calibri"/>
                        </a:rPr>
                        <a:t>Australia</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844">
                <a:tc>
                  <a:txBody>
                    <a:bodyPr/>
                    <a:lstStyle/>
                    <a:p>
                      <a:pPr algn="l" fontAlgn="b"/>
                      <a:r>
                        <a:rPr lang="en-US" sz="900" b="0" i="0" u="none" strike="noStrike">
                          <a:solidFill>
                            <a:srgbClr val="000000"/>
                          </a:solidFill>
                          <a:effectLst/>
                          <a:latin typeface="Calibri"/>
                        </a:rPr>
                        <a:t>Cook Islands</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844">
                <a:tc>
                  <a:txBody>
                    <a:bodyPr/>
                    <a:lstStyle/>
                    <a:p>
                      <a:pPr algn="l" fontAlgn="b"/>
                      <a:r>
                        <a:rPr lang="en-US" sz="900" b="0" i="0" u="none" strike="noStrike">
                          <a:solidFill>
                            <a:srgbClr val="000000"/>
                          </a:solidFill>
                          <a:effectLst/>
                          <a:latin typeface="Calibri"/>
                        </a:rPr>
                        <a:t>New Zealand</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844">
                <a:tc>
                  <a:txBody>
                    <a:bodyPr/>
                    <a:lstStyle/>
                    <a:p>
                      <a:pPr algn="l" fontAlgn="b"/>
                      <a:r>
                        <a:rPr lang="en-US" sz="900" b="1" i="0" u="none" strike="noStrike">
                          <a:solidFill>
                            <a:srgbClr val="000000"/>
                          </a:solidFill>
                          <a:effectLst/>
                          <a:latin typeface="Calibri"/>
                        </a:rPr>
                        <a:t>Australia &amp; NZ</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libri"/>
                        </a:rPr>
                        <a:t>5.00%</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dirty="0">
                          <a:solidFill>
                            <a:srgbClr val="FF0000"/>
                          </a:solidFill>
                          <a:effectLst/>
                          <a:latin typeface="Calibri"/>
                        </a:rPr>
                        <a:t>0.00%</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838200" y="228600"/>
            <a:ext cx="8153400" cy="742950"/>
          </a:xfrm>
        </p:spPr>
        <p:txBody>
          <a:bodyPr/>
          <a:lstStyle/>
          <a:p>
            <a:pPr eaLnBrk="1" hangingPunct="1"/>
            <a:r>
              <a:rPr lang="en-US" altLang="x-none">
                <a:ea typeface="ＭＳ Ｐゴシック" charset="-128"/>
              </a:rPr>
              <a:t>Estimating ERP for Disney: November 2013</a:t>
            </a:r>
          </a:p>
        </p:txBody>
      </p:sp>
      <p:sp>
        <p:nvSpPr>
          <p:cNvPr id="27650" name="Content Placeholder 2"/>
          <p:cNvSpPr>
            <a:spLocks noGrp="1"/>
          </p:cNvSpPr>
          <p:nvPr>
            <p:ph sz="quarter" idx="1"/>
          </p:nvPr>
        </p:nvSpPr>
        <p:spPr>
          <a:xfrm flipH="1">
            <a:off x="612775" y="1200150"/>
            <a:ext cx="8153400" cy="3371850"/>
          </a:xfrm>
        </p:spPr>
        <p:txBody>
          <a:bodyPr/>
          <a:lstStyle/>
          <a:p>
            <a:pPr eaLnBrk="1" hangingPunct="1"/>
            <a:r>
              <a:rPr lang="en-US" altLang="x-none" sz="2000" u="sng" dirty="0">
                <a:ea typeface="ＭＳ Ｐゴシック" charset="-128"/>
              </a:rPr>
              <a:t>Incorporation</a:t>
            </a:r>
            <a:r>
              <a:rPr lang="en-US" altLang="x-none" sz="2000" dirty="0">
                <a:ea typeface="ＭＳ Ｐゴシック" charset="-128"/>
              </a:rPr>
              <a:t>: The conventional practice on equity risk premiums is to estimate an ERP based upon where a company is incorporated. Thus, the cost of equity for Disney would be computed based on the US equity risk premium, because it is a US </a:t>
            </a:r>
            <a:r>
              <a:rPr lang="en-US" altLang="x-none" sz="2000" dirty="0" smtClean="0">
                <a:ea typeface="ＭＳ Ｐゴシック" charset="-128"/>
              </a:rPr>
              <a:t>company.</a:t>
            </a:r>
            <a:endParaRPr lang="en-US" altLang="x-none" sz="2000" dirty="0">
              <a:ea typeface="ＭＳ Ｐゴシック" charset="-128"/>
            </a:endParaRPr>
          </a:p>
          <a:p>
            <a:pPr eaLnBrk="1" hangingPunct="1"/>
            <a:r>
              <a:rPr lang="en-US" altLang="x-none" sz="2000" u="sng" dirty="0">
                <a:ea typeface="ＭＳ Ｐゴシック" charset="-128"/>
              </a:rPr>
              <a:t>Operations</a:t>
            </a:r>
            <a:r>
              <a:rPr lang="en-US" altLang="x-none" sz="2000" dirty="0">
                <a:ea typeface="ＭＳ Ｐゴシック" charset="-128"/>
              </a:rPr>
              <a:t>: The more sensible practice on equity risk premium is to estimate an ERP based upon where a company operates. For Disney in 2013:</a:t>
            </a:r>
          </a:p>
        </p:txBody>
      </p:sp>
      <p:graphicFrame>
        <p:nvGraphicFramePr>
          <p:cNvPr id="3" name="Table 2"/>
          <p:cNvGraphicFramePr>
            <a:graphicFrameLocks noGrp="1"/>
          </p:cNvGraphicFramePr>
          <p:nvPr>
            <p:extLst>
              <p:ext uri="{D42A27DB-BD31-4B8C-83A1-F6EECF244321}">
                <p14:modId xmlns:p14="http://schemas.microsoft.com/office/powerpoint/2010/main" val="556048044"/>
              </p:ext>
            </p:extLst>
          </p:nvPr>
        </p:nvGraphicFramePr>
        <p:xfrm>
          <a:off x="2286000" y="3235470"/>
          <a:ext cx="4965700" cy="1336530"/>
        </p:xfrm>
        <a:graphic>
          <a:graphicData uri="http://schemas.openxmlformats.org/drawingml/2006/table">
            <a:tbl>
              <a:tblPr/>
              <a:tblGrid>
                <a:gridCol w="1663700"/>
                <a:gridCol w="2222500"/>
                <a:gridCol w="1079500"/>
              </a:tblGrid>
              <a:tr h="3746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1" u="none" strike="noStrike" cap="none" normalizeH="0" baseline="0">
                          <a:ln>
                            <a:noFill/>
                          </a:ln>
                          <a:solidFill>
                            <a:srgbClr val="000000"/>
                          </a:solidFill>
                          <a:effectLst/>
                          <a:latin typeface="Times" charset="0"/>
                          <a:ea typeface="ＭＳ Ｐゴシック" charset="-128"/>
                        </a:rPr>
                        <a:t>Region/ Country</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1" u="none" strike="noStrike" cap="none" normalizeH="0" baseline="0">
                          <a:ln>
                            <a:noFill/>
                          </a:ln>
                          <a:solidFill>
                            <a:srgbClr val="000000"/>
                          </a:solidFill>
                          <a:effectLst/>
                          <a:latin typeface="Times" charset="0"/>
                          <a:ea typeface="ＭＳ Ｐゴシック" charset="-128"/>
                        </a:rPr>
                        <a:t>Proportion of Disney</a:t>
                      </a:r>
                      <a:r>
                        <a:rPr kumimoji="0" lang="en-US" altLang="en-US" sz="1200" b="0" i="1" u="none" strike="noStrike" cap="none" normalizeH="0" baseline="0">
                          <a:ln>
                            <a:noFill/>
                          </a:ln>
                          <a:solidFill>
                            <a:srgbClr val="000000"/>
                          </a:solidFill>
                          <a:effectLst/>
                          <a:latin typeface="Times" charset="0"/>
                          <a:ea typeface="ＭＳ Ｐゴシック" charset="-128"/>
                        </a:rPr>
                        <a:t>’</a:t>
                      </a:r>
                      <a:r>
                        <a:rPr kumimoji="0" lang="en-US" altLang="x-none" sz="1200" b="0" i="1" u="none" strike="noStrike" cap="none" normalizeH="0" baseline="0">
                          <a:ln>
                            <a:noFill/>
                          </a:ln>
                          <a:solidFill>
                            <a:srgbClr val="000000"/>
                          </a:solidFill>
                          <a:effectLst/>
                          <a:latin typeface="Times" charset="0"/>
                          <a:ea typeface="ＭＳ Ｐゴシック" charset="-128"/>
                        </a:rPr>
                        <a:t>s Revenues</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1" u="none" strike="noStrike" cap="none" normalizeH="0" baseline="0">
                          <a:ln>
                            <a:noFill/>
                          </a:ln>
                          <a:solidFill>
                            <a:srgbClr val="000000"/>
                          </a:solidFill>
                          <a:effectLst/>
                          <a:latin typeface="Times" charset="0"/>
                          <a:ea typeface="ＭＳ Ｐゴシック" charset="-128"/>
                        </a:rPr>
                        <a:t>ERP</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US&amp; Canada</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82.01%</a:t>
                      </a:r>
                    </a:p>
                  </a:txBody>
                  <a:tcPr marL="12700" marR="12700" marT="949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5.50%</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Europe</a:t>
                      </a:r>
                    </a:p>
                  </a:txBody>
                  <a:tcPr marL="12700" marR="12700" marT="949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11.64%</a:t>
                      </a:r>
                    </a:p>
                  </a:txBody>
                  <a:tcPr marL="12700" marR="12700" marT="949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6.72%</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Asia-Pacific</a:t>
                      </a:r>
                    </a:p>
                  </a:txBody>
                  <a:tcPr marL="12700" marR="12700" marT="949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6.02%</a:t>
                      </a:r>
                    </a:p>
                  </a:txBody>
                  <a:tcPr marL="12700" marR="12700" marT="949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7.27%</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Latin America</a:t>
                      </a:r>
                    </a:p>
                  </a:txBody>
                  <a:tcPr marL="12700" marR="12700" marT="949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0.33%</a:t>
                      </a:r>
                    </a:p>
                  </a:txBody>
                  <a:tcPr marL="12700" marR="12700" marT="949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9.44%</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x-none" sz="1200" b="1" i="0" u="none" strike="noStrike" cap="none" normalizeH="0" baseline="0">
                          <a:ln>
                            <a:noFill/>
                          </a:ln>
                          <a:solidFill>
                            <a:srgbClr val="000000"/>
                          </a:solidFill>
                          <a:effectLst/>
                          <a:latin typeface="Times" charset="0"/>
                          <a:ea typeface="ＭＳ Ｐゴシック" charset="-128"/>
                        </a:rPr>
                        <a:t>Disney</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1" i="0" u="none" strike="noStrike" cap="none" normalizeH="0" baseline="0">
                          <a:ln>
                            <a:noFill/>
                          </a:ln>
                          <a:solidFill>
                            <a:srgbClr val="000000"/>
                          </a:solidFill>
                          <a:effectLst/>
                          <a:latin typeface="Times" charset="0"/>
                          <a:ea typeface="ＭＳ Ｐゴシック" charset="-128"/>
                        </a:rPr>
                        <a:t>100.00%</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1" i="0" u="none" strike="noStrike" cap="none" normalizeH="0" baseline="0" dirty="0">
                          <a:ln>
                            <a:noFill/>
                          </a:ln>
                          <a:solidFill>
                            <a:srgbClr val="000000"/>
                          </a:solidFill>
                          <a:effectLst/>
                          <a:latin typeface="Times" charset="0"/>
                          <a:ea typeface="ＭＳ Ｐゴシック" charset="-128"/>
                        </a:rPr>
                        <a:t>5.76%</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ERP for Companies: November 2013</a:t>
            </a:r>
          </a:p>
        </p:txBody>
      </p:sp>
      <p:graphicFrame>
        <p:nvGraphicFramePr>
          <p:cNvPr id="7" name="Content Placeholder 6"/>
          <p:cNvGraphicFramePr>
            <a:graphicFrameLocks noGrp="1"/>
          </p:cNvGraphicFramePr>
          <p:nvPr>
            <p:ph sz="quarter" idx="1"/>
          </p:nvPr>
        </p:nvGraphicFramePr>
        <p:xfrm>
          <a:off x="2667000" y="1200150"/>
          <a:ext cx="3598863" cy="3460744"/>
        </p:xfrm>
        <a:graphic>
          <a:graphicData uri="http://schemas.openxmlformats.org/drawingml/2006/table">
            <a:tbl>
              <a:tblPr/>
              <a:tblGrid>
                <a:gridCol w="1176214"/>
                <a:gridCol w="1176214"/>
                <a:gridCol w="675884"/>
                <a:gridCol w="570551"/>
              </a:tblGrid>
              <a:tr h="133014">
                <a:tc>
                  <a:txBody>
                    <a:bodyPr/>
                    <a:lstStyle/>
                    <a:p>
                      <a:pPr algn="ctr" fontAlgn="ctr"/>
                      <a:r>
                        <a:rPr lang="en-US" sz="800" b="0" i="1" u="none" strike="noStrike">
                          <a:solidFill>
                            <a:srgbClr val="000000"/>
                          </a:solidFill>
                          <a:effectLst/>
                          <a:latin typeface="Times"/>
                        </a:rPr>
                        <a:t>Company</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1" u="none" strike="noStrike">
                          <a:solidFill>
                            <a:srgbClr val="000000"/>
                          </a:solidFill>
                          <a:effectLst/>
                          <a:latin typeface="Times"/>
                        </a:rPr>
                        <a:t>Region/ Country</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1" u="none" strike="noStrike">
                          <a:solidFill>
                            <a:srgbClr val="000000"/>
                          </a:solidFill>
                          <a:effectLst/>
                          <a:latin typeface="Times"/>
                        </a:rPr>
                        <a:t>Weight</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1" u="none" strike="noStrike">
                          <a:solidFill>
                            <a:srgbClr val="000000"/>
                          </a:solidFill>
                          <a:effectLst/>
                          <a:latin typeface="Times"/>
                        </a:rPr>
                        <a:t>ERP</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014">
                <a:tc>
                  <a:txBody>
                    <a:bodyPr/>
                    <a:lstStyle/>
                    <a:p>
                      <a:pPr algn="l" fontAlgn="ctr"/>
                      <a:r>
                        <a:rPr lang="en-US" sz="800" b="0" i="0" u="none" strike="noStrike">
                          <a:solidFill>
                            <a:srgbClr val="000000"/>
                          </a:solidFill>
                          <a:effectLst/>
                          <a:latin typeface="Times"/>
                        </a:rPr>
                        <a:t>Bookscape</a:t>
                      </a:r>
                    </a:p>
                  </a:txBody>
                  <a:tcPr marL="9675" marR="9675" marT="72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Times"/>
                        </a:rPr>
                        <a:t>United States</a:t>
                      </a:r>
                    </a:p>
                  </a:txBody>
                  <a:tcPr marL="9675" marR="9675" marT="72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100%</a:t>
                      </a:r>
                    </a:p>
                  </a:txBody>
                  <a:tcPr marL="9675" marR="9675" marT="72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5.50%</a:t>
                      </a:r>
                    </a:p>
                  </a:txBody>
                  <a:tcPr marL="9675" marR="9675" marT="72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33014">
                <a:tc rowSpan="9">
                  <a:txBody>
                    <a:bodyPr/>
                    <a:lstStyle/>
                    <a:p>
                      <a:pPr algn="l" fontAlgn="ctr"/>
                      <a:r>
                        <a:rPr lang="en-US" sz="800" b="0" i="0" u="none" strike="noStrike">
                          <a:solidFill>
                            <a:srgbClr val="000000"/>
                          </a:solidFill>
                          <a:effectLst/>
                          <a:latin typeface="Times"/>
                        </a:rPr>
                        <a:t>Vale</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Times"/>
                        </a:rPr>
                        <a:t>US &amp; Canada</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4.90%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5.50%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Brazil</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16.90%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8.50%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774">
                <a:tc vMerge="1">
                  <a:txBody>
                    <a:bodyPr/>
                    <a:lstStyle/>
                    <a:p>
                      <a:endParaRPr lang="en-US"/>
                    </a:p>
                  </a:txBody>
                  <a:tcPr/>
                </a:tc>
                <a:tc>
                  <a:txBody>
                    <a:bodyPr/>
                    <a:lstStyle/>
                    <a:p>
                      <a:pPr algn="l" fontAlgn="ctr"/>
                      <a:r>
                        <a:rPr lang="en-US" sz="800" b="0" i="0" u="none" strike="noStrike">
                          <a:solidFill>
                            <a:srgbClr val="000000"/>
                          </a:solidFill>
                          <a:effectLst/>
                          <a:latin typeface="Times"/>
                        </a:rPr>
                        <a:t>Rest of Latin America</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1.70%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10.09%</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China</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37.00%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6.94%</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Japan</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10.30%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6.70%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Rest of Asia</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8.50%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8.61%</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Europe</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17.20%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6.72%</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Rest of World</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3.50%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10.06%</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Company</a:t>
                      </a:r>
                    </a:p>
                  </a:txBody>
                  <a:tcPr marL="9675" marR="9675" marT="72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100.00%</a:t>
                      </a:r>
                    </a:p>
                  </a:txBody>
                  <a:tcPr marL="9675" marR="9675" marT="72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7.38%</a:t>
                      </a:r>
                    </a:p>
                  </a:txBody>
                  <a:tcPr marL="9675" marR="9675" marT="72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014">
                <a:tc rowSpan="7">
                  <a:txBody>
                    <a:bodyPr/>
                    <a:lstStyle/>
                    <a:p>
                      <a:pPr algn="l" fontAlgn="ctr"/>
                      <a:r>
                        <a:rPr lang="en-US" sz="800" b="0" i="0" u="none" strike="noStrike">
                          <a:solidFill>
                            <a:srgbClr val="000000"/>
                          </a:solidFill>
                          <a:effectLst/>
                          <a:latin typeface="Times"/>
                        </a:rPr>
                        <a:t>Tata Motors</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Times"/>
                        </a:rPr>
                        <a:t>India</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23.90%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9.10%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China</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23.60%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6.94%</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UK</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11.90%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5.95%</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United States</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10.00%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5.50%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Mainland Europe</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11.70%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6.85%</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Rest of World</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18.90%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6.98%</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Company</a:t>
                      </a:r>
                    </a:p>
                  </a:txBody>
                  <a:tcPr marL="9675" marR="9675" marT="72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100.00%</a:t>
                      </a:r>
                    </a:p>
                  </a:txBody>
                  <a:tcPr marL="9675" marR="9675" marT="72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7.19%</a:t>
                      </a:r>
                    </a:p>
                  </a:txBody>
                  <a:tcPr marL="9675" marR="9675" marT="72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014">
                <a:tc>
                  <a:txBody>
                    <a:bodyPr/>
                    <a:lstStyle/>
                    <a:p>
                      <a:pPr algn="l" fontAlgn="ctr"/>
                      <a:r>
                        <a:rPr lang="en-US" sz="800" b="0" i="0" u="none" strike="noStrike">
                          <a:solidFill>
                            <a:srgbClr val="000000"/>
                          </a:solidFill>
                          <a:effectLst/>
                          <a:latin typeface="Times"/>
                        </a:rPr>
                        <a:t>Baidu</a:t>
                      </a:r>
                    </a:p>
                  </a:txBody>
                  <a:tcPr marL="9675" marR="9675" marT="72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Times"/>
                        </a:rPr>
                        <a:t>China</a:t>
                      </a:r>
                    </a:p>
                  </a:txBody>
                  <a:tcPr marL="9675" marR="9675" marT="72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100%</a:t>
                      </a:r>
                    </a:p>
                  </a:txBody>
                  <a:tcPr marL="9675" marR="9675" marT="72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6.94%</a:t>
                      </a:r>
                    </a:p>
                  </a:txBody>
                  <a:tcPr marL="9675" marR="9675" marT="72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014">
                <a:tc rowSpan="6">
                  <a:txBody>
                    <a:bodyPr/>
                    <a:lstStyle/>
                    <a:p>
                      <a:pPr algn="l" fontAlgn="ctr"/>
                      <a:r>
                        <a:rPr lang="en-US" sz="800" b="0" i="0" u="none" strike="noStrike">
                          <a:solidFill>
                            <a:srgbClr val="000000"/>
                          </a:solidFill>
                          <a:effectLst/>
                          <a:latin typeface="Times"/>
                        </a:rPr>
                        <a:t>Deutsche Bank</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Times"/>
                        </a:rPr>
                        <a:t>Germany</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35.93%</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5.50%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North America</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24.72%</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5.50%</a:t>
                      </a:r>
                    </a:p>
                  </a:txBody>
                  <a:tcPr marL="9675" marR="9675" marT="72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Rest of Europe</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28.67%</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7.02%</a:t>
                      </a:r>
                    </a:p>
                  </a:txBody>
                  <a:tcPr marL="9675" marR="9675" marT="72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Asia-Pacific</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10.68%</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7.27%</a:t>
                      </a:r>
                    </a:p>
                  </a:txBody>
                  <a:tcPr marL="9675" marR="9675" marT="72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7831">
                <a:tc vMerge="1">
                  <a:txBody>
                    <a:bodyPr/>
                    <a:lstStyle/>
                    <a:p>
                      <a:endParaRPr lang="en-US"/>
                    </a:p>
                  </a:txBody>
                  <a:tcPr/>
                </a:tc>
                <a:tc>
                  <a:txBody>
                    <a:bodyPr/>
                    <a:lstStyle/>
                    <a:p>
                      <a:pPr algn="l" fontAlgn="ctr"/>
                      <a:r>
                        <a:rPr lang="en-US" sz="800" b="0" i="0" u="none" strike="noStrike">
                          <a:solidFill>
                            <a:srgbClr val="000000"/>
                          </a:solidFill>
                          <a:effectLst/>
                          <a:latin typeface="Times"/>
                        </a:rPr>
                        <a:t>South America</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0.00%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9.44%</a:t>
                      </a:r>
                    </a:p>
                  </a:txBody>
                  <a:tcPr marL="9675" marR="9675" marT="72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7831">
                <a:tc vMerge="1">
                  <a:txBody>
                    <a:bodyPr/>
                    <a:lstStyle/>
                    <a:p>
                      <a:endParaRPr lang="en-US"/>
                    </a:p>
                  </a:txBody>
                  <a:tcPr/>
                </a:tc>
                <a:tc>
                  <a:txBody>
                    <a:bodyPr/>
                    <a:lstStyle/>
                    <a:p>
                      <a:pPr algn="l" fontAlgn="ctr"/>
                      <a:r>
                        <a:rPr lang="en-US" sz="800" b="0" i="0" u="none" strike="noStrike">
                          <a:solidFill>
                            <a:srgbClr val="000000"/>
                          </a:solidFill>
                          <a:effectLst/>
                          <a:latin typeface="Times"/>
                        </a:rPr>
                        <a:t>Company</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100.00%</a:t>
                      </a:r>
                    </a:p>
                  </a:txBody>
                  <a:tcPr marL="9675" marR="9675" marT="72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6.12%</a:t>
                      </a:r>
                    </a:p>
                  </a:txBody>
                  <a:tcPr marL="9675" marR="9675" marT="725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9836" name="TextBox 1"/>
          <p:cNvSpPr txBox="1">
            <a:spLocks noChangeArrowheads="1"/>
          </p:cNvSpPr>
          <p:nvPr/>
        </p:nvSpPr>
        <p:spPr bwMode="auto">
          <a:xfrm>
            <a:off x="762000" y="2171700"/>
            <a:ext cx="1981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In November 2013, the mature market premium used was 5.5%</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Anatomy of a Crisis: Implied ERP from September 12, 2008 to January 1, 2009</a:t>
            </a:r>
          </a:p>
        </p:txBody>
      </p:sp>
      <p:pic>
        <p:nvPicPr>
          <p:cNvPr id="3174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32329" r="-32329"/>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171450"/>
            <a:ext cx="8153400" cy="742950"/>
          </a:xfrm>
        </p:spPr>
        <p:txBody>
          <a:bodyPr/>
          <a:lstStyle/>
          <a:p>
            <a:pPr eaLnBrk="1" hangingPunct="1"/>
            <a:r>
              <a:rPr lang="en-US" altLang="x-none" dirty="0">
                <a:ea typeface="ＭＳ Ｐゴシック" charset="-128"/>
              </a:rPr>
              <a:t>An Updated Equity Risk Premium: January </a:t>
            </a:r>
            <a:r>
              <a:rPr lang="en-US" altLang="x-none" dirty="0" smtClean="0">
                <a:ea typeface="ＭＳ Ｐゴシック" charset="-128"/>
              </a:rPr>
              <a:t>2017 </a:t>
            </a:r>
            <a:endParaRPr lang="en-US" altLang="x-none" dirty="0">
              <a:ea typeface="ＭＳ Ｐゴシック" charset="-128"/>
            </a:endParaRPr>
          </a:p>
        </p:txBody>
      </p:sp>
      <p:pic>
        <p:nvPicPr>
          <p:cNvPr id="5" name="Content Placeholder 6"/>
          <p:cNvPicPr>
            <a:picLocks noGrp="1" noChangeAspect="1"/>
          </p:cNvPicPr>
          <p:nvPr>
            <p:ph sz="quarter" idx="1"/>
          </p:nvPr>
        </p:nvPicPr>
        <p:blipFill>
          <a:blip r:embed="rId3"/>
          <a:stretch>
            <a:fillRect/>
          </a:stretch>
        </p:blipFill>
        <p:spPr>
          <a:xfrm>
            <a:off x="1550453" y="1200150"/>
            <a:ext cx="6278043" cy="337185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dirty="0">
                <a:ea typeface="ＭＳ Ｐゴシック" charset="-128"/>
              </a:rPr>
              <a:t>Implied Premiums in the US: </a:t>
            </a:r>
            <a:r>
              <a:rPr lang="en-US" altLang="x-none" dirty="0" smtClean="0">
                <a:ea typeface="ＭＳ Ｐゴシック" charset="-128"/>
              </a:rPr>
              <a:t>1960-2016</a:t>
            </a:r>
            <a:endParaRPr lang="en-US" altLang="x-none" dirty="0">
              <a:ea typeface="ＭＳ Ｐゴシック" charset="-128"/>
            </a:endParaRPr>
          </a:p>
        </p:txBody>
      </p:sp>
      <p:graphicFrame>
        <p:nvGraphicFramePr>
          <p:cNvPr id="6" name="Content Placeholder 6"/>
          <p:cNvGraphicFramePr>
            <a:graphicFrameLocks noGrp="1"/>
          </p:cNvGraphicFramePr>
          <p:nvPr>
            <p:ph sz="quarter" idx="1"/>
            <p:extLst/>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28600"/>
            <a:ext cx="84582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TextBox 19"/>
          <p:cNvSpPr txBox="1">
            <a:spLocks noChangeArrowheads="1"/>
          </p:cNvSpPr>
          <p:nvPr/>
        </p:nvSpPr>
        <p:spPr bwMode="auto">
          <a:xfrm>
            <a:off x="7078663" y="4486275"/>
            <a:ext cx="20478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x-none" sz="1200" i="1"/>
              <a:t>Black #: Total ERP</a:t>
            </a:r>
          </a:p>
          <a:p>
            <a:pPr eaLnBrk="1" hangingPunct="1"/>
            <a:r>
              <a:rPr lang="en-US" altLang="x-none" sz="1200" i="1"/>
              <a:t>Red #: Country risk premium</a:t>
            </a:r>
          </a:p>
          <a:p>
            <a:pPr eaLnBrk="1" hangingPunct="1"/>
            <a:r>
              <a:rPr lang="en-US" altLang="x-none" sz="1200" i="1"/>
              <a:t>AVG: GDP weighted average</a:t>
            </a:r>
          </a:p>
        </p:txBody>
      </p:sp>
      <p:sp>
        <p:nvSpPr>
          <p:cNvPr id="19" name="TextBox 18"/>
          <p:cNvSpPr txBox="1"/>
          <p:nvPr/>
        </p:nvSpPr>
        <p:spPr>
          <a:xfrm>
            <a:off x="457199" y="-33572"/>
            <a:ext cx="553998" cy="2452922"/>
          </a:xfrm>
          <a:prstGeom prst="rect">
            <a:avLst/>
          </a:prstGeom>
          <a:noFill/>
        </p:spPr>
        <p:txBody>
          <a:bodyPr vert="vert270" wrap="square">
            <a:spAutoFit/>
          </a:bodyPr>
          <a:lstStyle/>
          <a:p>
            <a:pPr>
              <a:defRPr/>
            </a:pPr>
            <a:r>
              <a:rPr lang="en-US" dirty="0">
                <a:ea typeface="ＭＳ Ｐゴシック" charset="0"/>
                <a:cs typeface="ＭＳ Ｐゴシック" charset="0"/>
              </a:rPr>
              <a:t>ERP : Jan </a:t>
            </a:r>
            <a:r>
              <a:rPr lang="en-US" dirty="0" smtClean="0">
                <a:ea typeface="ＭＳ Ｐゴシック" charset="0"/>
                <a:cs typeface="ＭＳ Ｐゴシック" charset="0"/>
              </a:rPr>
              <a:t>2017</a:t>
            </a:r>
            <a:endParaRPr lang="en-US" dirty="0">
              <a:ea typeface="ＭＳ Ｐゴシック" charset="0"/>
              <a:cs typeface="ＭＳ Ｐゴシック" charset="0"/>
            </a:endParaRPr>
          </a:p>
        </p:txBody>
      </p:sp>
      <p:pic>
        <p:nvPicPr>
          <p:cNvPr id="13" name="Picture 12"/>
          <p:cNvPicPr>
            <a:picLocks noChangeAspect="1"/>
          </p:cNvPicPr>
          <p:nvPr/>
        </p:nvPicPr>
        <p:blipFill>
          <a:blip r:embed="rId4"/>
          <a:stretch>
            <a:fillRect/>
          </a:stretch>
        </p:blipFill>
        <p:spPr>
          <a:xfrm>
            <a:off x="7315200" y="3986101"/>
            <a:ext cx="1213631" cy="481013"/>
          </a:xfrm>
          <a:prstGeom prst="rect">
            <a:avLst/>
          </a:prstGeom>
        </p:spPr>
      </p:pic>
      <p:pic>
        <p:nvPicPr>
          <p:cNvPr id="16" name="Picture 15"/>
          <p:cNvPicPr>
            <a:picLocks noChangeAspect="1"/>
          </p:cNvPicPr>
          <p:nvPr/>
        </p:nvPicPr>
        <p:blipFill>
          <a:blip r:embed="rId5"/>
          <a:stretch>
            <a:fillRect/>
          </a:stretch>
        </p:blipFill>
        <p:spPr>
          <a:xfrm>
            <a:off x="6408231" y="1541794"/>
            <a:ext cx="1226095" cy="2326943"/>
          </a:xfrm>
          <a:prstGeom prst="rect">
            <a:avLst/>
          </a:prstGeom>
        </p:spPr>
      </p:pic>
      <p:pic>
        <p:nvPicPr>
          <p:cNvPr id="17" name="Picture 16"/>
          <p:cNvPicPr>
            <a:picLocks noChangeAspect="1"/>
          </p:cNvPicPr>
          <p:nvPr/>
        </p:nvPicPr>
        <p:blipFill>
          <a:blip r:embed="rId6"/>
          <a:stretch>
            <a:fillRect/>
          </a:stretch>
        </p:blipFill>
        <p:spPr>
          <a:xfrm>
            <a:off x="7078662" y="205326"/>
            <a:ext cx="1940667" cy="1218016"/>
          </a:xfrm>
          <a:prstGeom prst="rect">
            <a:avLst/>
          </a:prstGeom>
        </p:spPr>
      </p:pic>
      <p:pic>
        <p:nvPicPr>
          <p:cNvPr id="18" name="Picture 17"/>
          <p:cNvPicPr>
            <a:picLocks noChangeAspect="1"/>
          </p:cNvPicPr>
          <p:nvPr/>
        </p:nvPicPr>
        <p:blipFill>
          <a:blip r:embed="rId7"/>
          <a:stretch>
            <a:fillRect/>
          </a:stretch>
        </p:blipFill>
        <p:spPr>
          <a:xfrm>
            <a:off x="5181600" y="222250"/>
            <a:ext cx="1055415" cy="2651254"/>
          </a:xfrm>
          <a:prstGeom prst="rect">
            <a:avLst/>
          </a:prstGeom>
        </p:spPr>
      </p:pic>
      <p:pic>
        <p:nvPicPr>
          <p:cNvPr id="21" name="Picture 20"/>
          <p:cNvPicPr>
            <a:picLocks noChangeAspect="1"/>
          </p:cNvPicPr>
          <p:nvPr/>
        </p:nvPicPr>
        <p:blipFill>
          <a:blip r:embed="rId8"/>
          <a:stretch>
            <a:fillRect/>
          </a:stretch>
        </p:blipFill>
        <p:spPr>
          <a:xfrm>
            <a:off x="4279567" y="2982339"/>
            <a:ext cx="1223507" cy="1360176"/>
          </a:xfrm>
          <a:prstGeom prst="rect">
            <a:avLst/>
          </a:prstGeom>
        </p:spPr>
      </p:pic>
      <p:pic>
        <p:nvPicPr>
          <p:cNvPr id="22" name="Picture 21"/>
          <p:cNvPicPr>
            <a:picLocks noChangeAspect="1"/>
          </p:cNvPicPr>
          <p:nvPr/>
        </p:nvPicPr>
        <p:blipFill>
          <a:blip r:embed="rId9"/>
          <a:stretch>
            <a:fillRect/>
          </a:stretch>
        </p:blipFill>
        <p:spPr>
          <a:xfrm>
            <a:off x="2515661" y="92028"/>
            <a:ext cx="2388106" cy="1738912"/>
          </a:xfrm>
          <a:prstGeom prst="rect">
            <a:avLst/>
          </a:prstGeom>
        </p:spPr>
      </p:pic>
      <p:pic>
        <p:nvPicPr>
          <p:cNvPr id="23" name="Picture 22"/>
          <p:cNvPicPr>
            <a:picLocks noChangeAspect="1"/>
          </p:cNvPicPr>
          <p:nvPr/>
        </p:nvPicPr>
        <p:blipFill>
          <a:blip r:embed="rId10"/>
          <a:stretch>
            <a:fillRect/>
          </a:stretch>
        </p:blipFill>
        <p:spPr>
          <a:xfrm>
            <a:off x="1485900" y="1867383"/>
            <a:ext cx="1115678" cy="339554"/>
          </a:xfrm>
          <a:prstGeom prst="rect">
            <a:avLst/>
          </a:prstGeom>
        </p:spPr>
      </p:pic>
      <p:pic>
        <p:nvPicPr>
          <p:cNvPr id="24" name="Picture 23"/>
          <p:cNvPicPr>
            <a:picLocks noChangeAspect="1"/>
          </p:cNvPicPr>
          <p:nvPr/>
        </p:nvPicPr>
        <p:blipFill>
          <a:blip r:embed="rId11"/>
          <a:stretch>
            <a:fillRect/>
          </a:stretch>
        </p:blipFill>
        <p:spPr>
          <a:xfrm>
            <a:off x="2500740" y="2279824"/>
            <a:ext cx="1071750" cy="2072480"/>
          </a:xfrm>
          <a:prstGeom prst="rect">
            <a:avLst/>
          </a:prstGeom>
        </p:spPr>
      </p:pic>
      <p:pic>
        <p:nvPicPr>
          <p:cNvPr id="25" name="Picture 24"/>
          <p:cNvPicPr>
            <a:picLocks noChangeAspect="1"/>
          </p:cNvPicPr>
          <p:nvPr/>
        </p:nvPicPr>
        <p:blipFill>
          <a:blip r:embed="rId12"/>
          <a:stretch>
            <a:fillRect/>
          </a:stretch>
        </p:blipFill>
        <p:spPr>
          <a:xfrm>
            <a:off x="1049297" y="2725220"/>
            <a:ext cx="1156097" cy="11839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latin typeface="Wingdings" charset="0"/>
                <a:cs typeface="Wingdings" charset="0"/>
              </a:rPr>
              <a:t>6</a:t>
            </a:r>
            <a:r>
              <a:rPr lang="en-US" dirty="0"/>
              <a:t> Application Test: Estimating a Market Risk Premium</a:t>
            </a:r>
          </a:p>
        </p:txBody>
      </p:sp>
      <p:sp>
        <p:nvSpPr>
          <p:cNvPr id="118786" name="Rectangle 3"/>
          <p:cNvSpPr>
            <a:spLocks noGrp="1" noChangeArrowheads="1"/>
          </p:cNvSpPr>
          <p:nvPr>
            <p:ph sz="quarter" idx="1"/>
          </p:nvPr>
        </p:nvSpPr>
        <p:spPr>
          <a:xfrm>
            <a:off x="612775" y="1200150"/>
            <a:ext cx="8153400" cy="3371850"/>
          </a:xfrm>
        </p:spPr>
        <p:txBody>
          <a:bodyPr>
            <a:normAutofit fontScale="77500" lnSpcReduction="20000"/>
          </a:bodyPr>
          <a:lstStyle/>
          <a:p>
            <a:pPr eaLnBrk="1" hangingPunct="1">
              <a:buFont typeface="Wingdings" charset="0"/>
              <a:buChar char=""/>
              <a:defRPr/>
            </a:pPr>
            <a:r>
              <a:rPr lang="en-US" dirty="0"/>
              <a:t>For your company, get the geographical breakdown of revenues in the most recent year. Based upon this revenue breakdown and the most recent country risk premiums, estimate the equity risk premium that you would use for your company</a:t>
            </a:r>
            <a:r>
              <a:rPr lang="en-US" dirty="0" smtClean="0"/>
              <a:t>.</a:t>
            </a: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This computation was based entirely on revenues. With your company, what concerns would you have about your estimate being too high or too low?</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D486B30C-5ACD-2B48-959A-EF34F3ED0854}" type="slidenum">
              <a:rPr lang="en-US" altLang="x-none" sz="1400">
                <a:solidFill>
                  <a:schemeClr val="tx2"/>
                </a:solidFill>
              </a:rPr>
              <a:pPr>
                <a:lnSpc>
                  <a:spcPct val="90000"/>
                </a:lnSpc>
              </a:pPr>
              <a:t>14</a:t>
            </a:fld>
            <a:endParaRPr lang="en-US" altLang="x-none" sz="1400">
              <a:solidFill>
                <a:schemeClr val="tx2"/>
              </a:solidFill>
            </a:endParaRPr>
          </a:p>
        </p:txBody>
      </p:sp>
      <p:pic>
        <p:nvPicPr>
          <p:cNvPr id="4198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a:solidFill>
                  <a:schemeClr val="lt1"/>
                </a:solidFill>
                <a:latin typeface="+mn-lt"/>
                <a:ea typeface="+mn-ea"/>
              </a:rPr>
              <a:t>Chapter </a:t>
            </a:r>
            <a:r>
              <a:rPr lang="en-US" dirty="0">
                <a:solidFill>
                  <a:schemeClr val="lt1"/>
                </a:solidFill>
                <a:latin typeface="+mn-lt"/>
                <a:ea typeface="+mn-ea"/>
              </a:rPr>
              <a:t>4</a:t>
            </a:r>
          </a:p>
        </p:txBody>
      </p:sp>
      <p:sp>
        <p:nvSpPr>
          <p:cNvPr id="6" name="Line Callout 1 5"/>
          <p:cNvSpPr>
            <a:spLocks/>
          </p:cNvSpPr>
          <p:nvPr/>
        </p:nvSpPr>
        <p:spPr bwMode="auto">
          <a:xfrm>
            <a:off x="381000" y="209550"/>
            <a:ext cx="1981200" cy="2362200"/>
          </a:xfrm>
          <a:prstGeom prst="borderCallout1">
            <a:avLst>
              <a:gd name="adj1" fmla="val 99306"/>
              <a:gd name="adj2" fmla="val 49074"/>
              <a:gd name="adj3" fmla="val 177778"/>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Estimate the ERP for your company (based on exposure)</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27162</TotalTime>
  <Pages>13</Pages>
  <Words>2385</Words>
  <Application>Microsoft Macintosh PowerPoint</Application>
  <PresentationFormat>On-screen Show (16:9)</PresentationFormat>
  <Paragraphs>596</Paragraphs>
  <Slides>14</Slides>
  <Notes>12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3" baseType="lpstr">
      <vt:lpstr>Calibri</vt:lpstr>
      <vt:lpstr>Geneva</vt:lpstr>
      <vt:lpstr>Helvetica</vt:lpstr>
      <vt:lpstr>ＭＳ Ｐゴシック</vt:lpstr>
      <vt:lpstr>Times</vt:lpstr>
      <vt:lpstr>Wingdings</vt:lpstr>
      <vt:lpstr>Wingdings 2</vt:lpstr>
      <vt:lpstr>WebcastSimple</vt:lpstr>
      <vt:lpstr>Document</vt:lpstr>
      <vt:lpstr>Hurdle rates IV: Implied ERP, country risk &amp; company risk</vt:lpstr>
      <vt:lpstr>PowerPoint Presentation</vt:lpstr>
      <vt:lpstr>Implied ERP in November 2013: Watch what I pay, not what I say..</vt:lpstr>
      <vt:lpstr>The bottom line on Equity Risk Premiums in November 2013</vt:lpstr>
      <vt:lpstr>A Composite way of estimating ERP for countries</vt:lpstr>
      <vt:lpstr>PowerPoint Presentation</vt:lpstr>
      <vt:lpstr>Estimating ERP for Disney: November 2013</vt:lpstr>
      <vt:lpstr>ERP for Companies: November 2013</vt:lpstr>
      <vt:lpstr>The Anatomy of a Crisis: Implied ERP from September 12, 2008 to January 1, 2009</vt:lpstr>
      <vt:lpstr>An Updated Equity Risk Premium: January 2017 </vt:lpstr>
      <vt:lpstr>Implied Premiums in the US: 1960-2016</vt:lpstr>
      <vt:lpstr>PowerPoint Presentation</vt:lpstr>
      <vt:lpstr>6 Application Test: Estimating a Market Risk Premium</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341</cp:revision>
  <cp:lastPrinted>2014-01-24T14:30:54Z</cp:lastPrinted>
  <dcterms:created xsi:type="dcterms:W3CDTF">2010-01-13T22:41:50Z</dcterms:created>
  <dcterms:modified xsi:type="dcterms:W3CDTF">2017-06-14T09:14:25Z</dcterms:modified>
</cp:coreProperties>
</file>