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30" r:id="rId1"/>
  </p:sldMasterIdLst>
  <p:notesMasterIdLst>
    <p:notesMasterId r:id="rId17"/>
  </p:notesMasterIdLst>
  <p:handoutMasterIdLst>
    <p:handoutMasterId r:id="rId18"/>
  </p:handoutMasterIdLst>
  <p:sldIdLst>
    <p:sldId id="256" r:id="rId2"/>
    <p:sldId id="435" r:id="rId3"/>
    <p:sldId id="436" r:id="rId4"/>
    <p:sldId id="437" r:id="rId5"/>
    <p:sldId id="438" r:id="rId6"/>
    <p:sldId id="424" r:id="rId7"/>
    <p:sldId id="425" r:id="rId8"/>
    <p:sldId id="427" r:id="rId9"/>
    <p:sldId id="428" r:id="rId10"/>
    <p:sldId id="429" r:id="rId11"/>
    <p:sldId id="431" r:id="rId12"/>
    <p:sldId id="433" r:id="rId13"/>
    <p:sldId id="434" r:id="rId14"/>
    <p:sldId id="440" r:id="rId15"/>
    <p:sldId id="439" r:id="rId16"/>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handoutMaster" Target="handoutMasters/handoutMaster1.xml"/><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noTextEdit="1"/>
          </p:cNvSpPr>
          <p:nvPr>
            <p:ph type="sldImg"/>
          </p:nvPr>
        </p:nvSpPr>
        <p:spPr>
          <a:ln/>
        </p:spPr>
      </p:sp>
      <p:sp>
        <p:nvSpPr>
          <p:cNvPr id="204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Deconstructing Tata Motorl</a:t>
            </a:r>
            <a:r>
              <a:rPr lang="ja-JP" altLang="en-US">
                <a:latin typeface="Times" charset="0"/>
                <a:ea typeface="ＭＳ Ｐゴシック" charset="-128"/>
              </a:rPr>
              <a:t>’</a:t>
            </a:r>
            <a:r>
              <a:rPr lang="en-US" altLang="ja-JP">
                <a:latin typeface="Times" charset="0"/>
                <a:ea typeface="ＭＳ Ｐゴシック" charset="-128"/>
              </a:rPr>
              <a:t>s beta page, we find that</a:t>
            </a:r>
          </a:p>
          <a:p>
            <a:pPr>
              <a:buFontTx/>
              <a:buAutoNum type="alphaLcPeriod"/>
            </a:pPr>
            <a:r>
              <a:rPr lang="en-US" altLang="x-none">
                <a:latin typeface="Times" charset="0"/>
                <a:ea typeface="ＭＳ Ｐゴシック" charset="-128"/>
              </a:rPr>
              <a:t>Tata Motors did better than expected over the period – by 19.73% in an annual basis. </a:t>
            </a:r>
            <a:endParaRPr lang="en-US" altLang="ja-JP">
              <a:latin typeface="Times" charset="0"/>
              <a:ea typeface="ＭＳ Ｐゴシック" charset="-128"/>
            </a:endParaRPr>
          </a:p>
          <a:p>
            <a:pPr>
              <a:buFontTx/>
              <a:buAutoNum type="alphaLcPeriod"/>
            </a:pPr>
            <a:r>
              <a:rPr lang="en-US" altLang="x-none">
                <a:latin typeface="Times" charset="0"/>
                <a:ea typeface="ＭＳ Ｐゴシック" charset="-128"/>
              </a:rPr>
              <a:t>Tata Motors is above average risk (1.83 times as risky as the typical Indian firm)</a:t>
            </a:r>
          </a:p>
          <a:p>
            <a:pPr>
              <a:buFontTx/>
              <a:buAutoNum type="alphaLcPeriod"/>
            </a:pPr>
            <a:r>
              <a:rPr lang="en-US" altLang="x-none">
                <a:latin typeface="Times" charset="0"/>
                <a:ea typeface="ＭＳ Ｐゴシック" charset="-128"/>
              </a:rPr>
              <a:t>About 69% of the risk in Tata Motors is market risk</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p:cNvSpPr>
          <p:nvPr>
            <p:ph type="sldImg"/>
          </p:nvPr>
        </p:nvSpPr>
        <p:spPr>
          <a:solidFill>
            <a:srgbClr val="FFFFFF"/>
          </a:solidFill>
          <a:ln/>
        </p:spPr>
      </p:sp>
      <p:sp>
        <p:nvSpPr>
          <p:cNvPr id="2253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Shows how easy it is to get your betas to move, if you get to try different indices (and different time periods and different return intervals).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p:cNvSpPr>
          <p:nvPr>
            <p:ph type="sldImg"/>
          </p:nvPr>
        </p:nvSpPr>
        <p:spPr>
          <a:solidFill>
            <a:srgbClr val="FFFFFF"/>
          </a:solidFill>
          <a:ln/>
        </p:spPr>
      </p:sp>
      <p:sp>
        <p:nvSpPr>
          <p:cNvPr id="2457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As the index used expands and becomes broader, the R-squared drops off and the standard error increases. </a:t>
            </a:r>
          </a:p>
          <a:p>
            <a:r>
              <a:rPr lang="en-US" altLang="x-none">
                <a:latin typeface="Times" charset="0"/>
                <a:ea typeface="ＭＳ Ｐゴシック" charset="-128"/>
              </a:rPr>
              <a:t>Which one would you use? It depends upon who your marginal investors are. If they are investors who are local and stay focused only on the local market, you may be able to get away with the DAX regression. As your marginal investors become more diversified, you should move from the local index to wider indices. The least precise beta estimate (with the highest standard error) may be the most meaningful.</a:t>
            </a:r>
          </a:p>
          <a:p>
            <a:r>
              <a:rPr lang="en-US" altLang="x-none">
                <a:latin typeface="Times" charset="0"/>
                <a:ea typeface="ＭＳ Ｐゴシック" charset="-128"/>
              </a:rPr>
              <a:t>As investors become globalized, there is an argument to be made that we should be abandoning the use of local indices and replacing them with global indices.</a:t>
            </a:r>
          </a:p>
          <a:p>
            <a:r>
              <a:rPr lang="en-US" altLang="x-none">
                <a:latin typeface="Times" charset="0"/>
                <a:ea typeface="ＭＳ Ｐゴシック" charset="-128"/>
              </a:rPr>
              <a:t>With Baidu, the best index is not the one that fits it best (which would be the NASDAQ) but the one that best captures what marginal investors are invested in.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p:cNvSpPr>
          <p:nvPr>
            <p:ph type="sldImg"/>
          </p:nvPr>
        </p:nvSpPr>
        <p:spPr>
          <a:solidFill>
            <a:srgbClr val="FFFFFF"/>
          </a:solidFill>
          <a:ln/>
        </p:spPr>
      </p:sp>
      <p:sp>
        <p:nvSpPr>
          <p:cNvPr id="2662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 cross selection of regression betas for companies… Lets try a story for each one:</a:t>
            </a:r>
          </a:p>
          <a:p>
            <a:r>
              <a:rPr lang="en-US" altLang="x-none">
                <a:latin typeface="Times" charset="0"/>
                <a:ea typeface="ＭＳ Ｐゴシック" charset="-128"/>
              </a:rPr>
              <a:t>Bulgari: Small company with mostly luxury products</a:t>
            </a:r>
          </a:p>
          <a:p>
            <a:r>
              <a:rPr lang="en-US" altLang="x-none">
                <a:latin typeface="Times" charset="0"/>
                <a:ea typeface="ＭＳ Ｐゴシック" charset="-128"/>
              </a:rPr>
              <a:t>Qwest: Some business risk but much more substantial overlay of financial risk created by borrowing  billions.</a:t>
            </a:r>
          </a:p>
          <a:p>
            <a:r>
              <a:rPr lang="en-US" altLang="x-none">
                <a:latin typeface="Times" charset="0"/>
                <a:ea typeface="ＭＳ Ｐゴシック" charset="-128"/>
              </a:rPr>
              <a:t>Microsoft: Example of beta drift towards one as companies get larger and their product base (and customer base) becomes more diversified. Microsoft</a:t>
            </a:r>
            <a:r>
              <a:rPr lang="ja-JP" altLang="en-US">
                <a:latin typeface="Times" charset="0"/>
                <a:ea typeface="ＭＳ Ｐゴシック" charset="-128"/>
              </a:rPr>
              <a:t>’</a:t>
            </a:r>
            <a:r>
              <a:rPr lang="en-US" altLang="ja-JP">
                <a:latin typeface="Times" charset="0"/>
                <a:ea typeface="ＭＳ Ｐゴシック" charset="-128"/>
              </a:rPr>
              <a:t>s beta in the lat 1980s was much higher than 2.</a:t>
            </a:r>
          </a:p>
          <a:p>
            <a:r>
              <a:rPr lang="en-US" altLang="x-none">
                <a:latin typeface="Times" charset="0"/>
                <a:ea typeface="ＭＳ Ｐゴシック" charset="-128"/>
              </a:rPr>
              <a:t>GE: Most diversified US company you will find.. Beta will drift towards one for diversified companies. GE Capital</a:t>
            </a:r>
            <a:r>
              <a:rPr lang="ja-JP" altLang="en-US">
                <a:latin typeface="Times" charset="0"/>
                <a:ea typeface="ＭＳ Ｐゴシック" charset="-128"/>
              </a:rPr>
              <a:t>’</a:t>
            </a:r>
            <a:r>
              <a:rPr lang="en-US" altLang="ja-JP">
                <a:latin typeface="Times" charset="0"/>
                <a:ea typeface="ＭＳ Ｐゴシック" charset="-128"/>
              </a:rPr>
              <a:t>s debt acts as ballast on beta</a:t>
            </a:r>
          </a:p>
          <a:p>
            <a:r>
              <a:rPr lang="en-US" altLang="x-none">
                <a:latin typeface="Times" charset="0"/>
                <a:ea typeface="ＭＳ Ｐゴシック" charset="-128"/>
              </a:rPr>
              <a:t>Philip Morris: Main risk is oil price risk which cuts against the rest of the market (lower oil prices are good for many companies and the economy but not for oil companies). The litigation risk will not show up in the beta because it is firm-specific. (Changing the company name to Altria will not make a difference)</a:t>
            </a:r>
          </a:p>
          <a:p>
            <a:r>
              <a:rPr lang="en-US" altLang="x-none">
                <a:latin typeface="Times" charset="0"/>
                <a:ea typeface="ＭＳ Ｐゴシック" charset="-128"/>
              </a:rPr>
              <a:t>Harmony Gold Mining Company: A negative beta implies that adding this stock on to a diversified portfolio will actually reduce risk (acts as insurance). Gold has historically been an insurance against inflation. </a:t>
            </a:r>
          </a:p>
          <a:p>
            <a:r>
              <a:rPr lang="en-US" altLang="x-none">
                <a:latin typeface="Times" charset="0"/>
                <a:ea typeface="ＭＳ Ｐゴシック" charset="-128"/>
              </a:rPr>
              <a:t>(Consequences of a negative beta: Expected return &lt; Riskfree rate)</a:t>
            </a:r>
          </a:p>
          <a:p>
            <a:endParaRPr lang="en-US" altLang="x-none">
              <a:latin typeface="Times" charset="0"/>
              <a:ea typeface="ＭＳ Ｐゴシック" charset="-128"/>
            </a:endParaRPr>
          </a:p>
          <a:p>
            <a:endParaRPr lang="en-US" altLang="x-none">
              <a:latin typeface="Times" charset="0"/>
              <a:ea typeface="ＭＳ Ｐゴシック"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p:cNvSpPr>
          <p:nvPr>
            <p:ph type="sldImg"/>
          </p:nvPr>
        </p:nvSpPr>
        <p:spPr>
          <a:solidFill>
            <a:srgbClr val="FFFFFF"/>
          </a:solidFill>
          <a:ln/>
        </p:spPr>
      </p:sp>
      <p:sp>
        <p:nvSpPr>
          <p:cNvPr id="2867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Betas measure risk relative to the market. </a:t>
            </a:r>
          </a:p>
          <a:p>
            <a:r>
              <a:rPr lang="en-US" altLang="x-none">
                <a:latin typeface="Times" charset="0"/>
                <a:ea typeface="ＭＳ Ｐゴシック" charset="-128"/>
              </a:rPr>
              <a:t>Firms which are cyclical or sell discretionary products tend to do much better when the economy is doing well (and the market is doing well) and much worse when the economy is doing badly than other firms in the market.</a:t>
            </a:r>
          </a:p>
          <a:p>
            <a:r>
              <a:rPr lang="en-US" altLang="x-none">
                <a:latin typeface="Times" charset="0"/>
                <a:ea typeface="ＭＳ Ｐゴシック" charset="-128"/>
              </a:rPr>
              <a:t>In terms of basic economics, companies that sell products/ services that have elastic demand should have higher betas than ones that sell products/services with inelastic demand.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p:cNvSpPr>
          <p:nvPr>
            <p:ph type="sldImg"/>
          </p:nvPr>
        </p:nvSpPr>
        <p:spPr>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Firms with high fixed costs tend to see much bigger swings in operating income (and stock prices) for a given change in revenues than firms with more flexible cost structures.</a:t>
            </a:r>
          </a:p>
          <a:p>
            <a:r>
              <a:rPr lang="en-US" altLang="x-none">
                <a:latin typeface="Times" charset="0"/>
                <a:ea typeface="ＭＳ Ｐゴシック" charset="-128"/>
              </a:rPr>
              <a:t>Consider the case of the airline sector, which tends to have cost structures which are almost entirely fixed (plane lease expenses, fuel costs …). Firms in the sector have high betas.</a:t>
            </a:r>
          </a:p>
          <a:p>
            <a:r>
              <a:rPr lang="en-US" altLang="x-none">
                <a:latin typeface="Times" charset="0"/>
                <a:ea typeface="ＭＳ Ｐゴシック" charset="-128"/>
              </a:rPr>
              <a:t>Are you destined to have a high beta, once you pick a sector?</a:t>
            </a:r>
          </a:p>
          <a:p>
            <a:r>
              <a:rPr lang="en-US" altLang="x-none">
                <a:latin typeface="Times" charset="0"/>
                <a:ea typeface="ＭＳ Ｐゴシック" charset="-128"/>
              </a:rPr>
              <a:t>To an extent, yes, but you can take action or make decisions to change your destiny. Consider Southwest. By using only one type of aircraft, hedging fuel costs, flying from no-name airports and having a flexible workforce, Southwest has been able to lower its fixed costs as a proportion of total costs. (Focusing less on business travel and high priced tickets has also helped them on the discretionary component).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p:cNvSpPr>
          <p:nvPr>
            <p:ph type="sldImg"/>
          </p:nvPr>
        </p:nvSpPr>
        <p:spPr>
          <a:solidFill>
            <a:srgbClr val="FFFFFF"/>
          </a:solidFill>
          <a:ln/>
        </p:spPr>
      </p:sp>
      <p:sp>
        <p:nvSpPr>
          <p:cNvPr id="3277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direct measures of fixed costs and variable costs are difficult to obtain. Hence we use the second.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p:cNvSpPr>
          <p:nvPr>
            <p:ph type="sldImg"/>
          </p:nvPr>
        </p:nvSpPr>
        <p:spPr>
          <a:solidFill>
            <a:srgbClr val="FFFFFF"/>
          </a:solidFill>
          <a:ln/>
        </p:spPr>
      </p:sp>
      <p:sp>
        <p:nvSpPr>
          <p:cNvPr id="3481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measures Disney</a:t>
            </a:r>
            <a:r>
              <a:rPr lang="ja-JP" altLang="en-US">
                <a:latin typeface="Times" charset="0"/>
                <a:ea typeface="ＭＳ Ｐゴシック" charset="-128"/>
              </a:rPr>
              <a:t>’</a:t>
            </a:r>
            <a:r>
              <a:rPr lang="en-US" altLang="ja-JP">
                <a:latin typeface="Times" charset="0"/>
                <a:ea typeface="ＭＳ Ｐゴシック" charset="-128"/>
              </a:rPr>
              <a:t>s operating leverage historically. You need a number of years of data before you can get reasonable estimates.</a:t>
            </a:r>
          </a:p>
          <a:p>
            <a:endParaRPr lang="en-US" altLang="x-none">
              <a:latin typeface="Times" charset="0"/>
              <a:ea typeface="ＭＳ Ｐゴシック"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p:cNvSpPr>
          <p:nvPr>
            <p:ph type="sldImg"/>
          </p:nvPr>
        </p:nvSpPr>
        <p:spPr>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Same rationale as operating leverage but the focus here is on equity earnings. Put another way, a firm with stable operating income can make its equity income much more volatile by borrowing large sums of money.</a:t>
            </a:r>
          </a:p>
          <a:p>
            <a:r>
              <a:rPr lang="en-US" altLang="x-none">
                <a:latin typeface="Times" charset="0"/>
                <a:ea typeface="ＭＳ Ｐゴシック" charset="-128"/>
              </a:rPr>
              <a:t>This is based upon two assumptions</a:t>
            </a:r>
          </a:p>
          <a:p>
            <a:pPr lvl="1">
              <a:buFontTx/>
              <a:buChar char="•"/>
            </a:pPr>
            <a:r>
              <a:rPr lang="en-US" altLang="x-none">
                <a:latin typeface="Times" charset="0"/>
                <a:ea typeface="ＭＳ Ｐゴシック" charset="-128"/>
              </a:rPr>
              <a:t>Debt bears no market risk (which is consistent with studies that have found that default risk is non-systematic)</a:t>
            </a:r>
          </a:p>
          <a:p>
            <a:pPr lvl="1">
              <a:buFontTx/>
              <a:buChar char="•"/>
            </a:pPr>
            <a:r>
              <a:rPr lang="en-US" altLang="x-none">
                <a:latin typeface="Times" charset="0"/>
                <a:ea typeface="ＭＳ Ｐゴシック" charset="-128"/>
              </a:rPr>
              <a:t>Debt creates a tax benefit</a:t>
            </a:r>
          </a:p>
          <a:p>
            <a:pPr lvl="1"/>
            <a:r>
              <a:rPr lang="en-US" altLang="x-none" i="1">
                <a:latin typeface="Times" charset="0"/>
                <a:ea typeface="ＭＳ Ｐゴシック" charset="-128"/>
              </a:rPr>
              <a:t>	Assets			Liabilities</a:t>
            </a:r>
          </a:p>
          <a:p>
            <a:pPr lvl="1"/>
            <a:r>
              <a:rPr lang="en-US" altLang="x-none">
                <a:latin typeface="Times" charset="0"/>
                <a:ea typeface="ＭＳ Ｐゴシック" charset="-128"/>
              </a:rPr>
              <a:t>	Assets	A  (</a:t>
            </a:r>
            <a:r>
              <a:rPr lang="en-US" altLang="x-none">
                <a:latin typeface="Symbol" charset="2"/>
                <a:ea typeface="ＭＳ Ｐゴシック" charset="-128"/>
              </a:rPr>
              <a:t>b</a:t>
            </a:r>
            <a:r>
              <a:rPr lang="en-US" altLang="x-none" baseline="-25000">
                <a:latin typeface="Times" charset="0"/>
                <a:ea typeface="ＭＳ Ｐゴシック" charset="-128"/>
              </a:rPr>
              <a:t>u</a:t>
            </a:r>
            <a:r>
              <a:rPr lang="en-US" altLang="x-none">
                <a:latin typeface="Times" charset="0"/>
                <a:ea typeface="ＭＳ Ｐゴシック" charset="-128"/>
              </a:rPr>
              <a:t>)	Debt	D (</a:t>
            </a:r>
            <a:r>
              <a:rPr lang="en-US" altLang="x-none">
                <a:latin typeface="Symbol" charset="2"/>
                <a:ea typeface="ＭＳ Ｐゴシック" charset="-128"/>
              </a:rPr>
              <a:t>b</a:t>
            </a:r>
            <a:r>
              <a:rPr lang="en-US" altLang="x-none" baseline="-25000">
                <a:latin typeface="Times" charset="0"/>
                <a:ea typeface="ＭＳ Ｐゴシック" charset="-128"/>
              </a:rPr>
              <a:t>D</a:t>
            </a:r>
            <a:r>
              <a:rPr lang="en-US" altLang="x-none">
                <a:latin typeface="Symbol" charset="2"/>
                <a:ea typeface="ＭＳ Ｐゴシック" charset="-128"/>
              </a:rPr>
              <a:t> </a:t>
            </a:r>
            <a:r>
              <a:rPr lang="en-US" altLang="x-none">
                <a:latin typeface="Times" charset="0"/>
                <a:ea typeface="ＭＳ Ｐゴシック" charset="-128"/>
              </a:rPr>
              <a:t>=0)</a:t>
            </a:r>
          </a:p>
          <a:p>
            <a:pPr lvl="1"/>
            <a:r>
              <a:rPr lang="en-US" altLang="x-none">
                <a:latin typeface="Times" charset="0"/>
                <a:ea typeface="ＭＳ Ｐゴシック" charset="-128"/>
              </a:rPr>
              <a:t>	Tax Benefits	tD (</a:t>
            </a:r>
            <a:r>
              <a:rPr lang="en-US" altLang="x-none">
                <a:latin typeface="Symbol" charset="2"/>
                <a:ea typeface="ＭＳ Ｐゴシック" charset="-128"/>
              </a:rPr>
              <a:t>b</a:t>
            </a:r>
            <a:r>
              <a:rPr lang="en-US" altLang="x-none" baseline="-25000">
                <a:latin typeface="Times" charset="0"/>
                <a:ea typeface="ＭＳ Ｐゴシック" charset="-128"/>
              </a:rPr>
              <a:t>D</a:t>
            </a:r>
            <a:r>
              <a:rPr lang="en-US" altLang="x-none">
                <a:latin typeface="Times" charset="0"/>
                <a:ea typeface="ＭＳ Ｐゴシック" charset="-128"/>
              </a:rPr>
              <a:t>=0)	Equity	E (</a:t>
            </a:r>
            <a:r>
              <a:rPr lang="en-US" altLang="x-none">
                <a:latin typeface="Symbol" charset="2"/>
                <a:ea typeface="ＭＳ Ｐゴシック" charset="-128"/>
              </a:rPr>
              <a:t>b</a:t>
            </a:r>
            <a:r>
              <a:rPr lang="en-US" altLang="x-none" baseline="-25000">
                <a:latin typeface="Times" charset="0"/>
                <a:ea typeface="ＭＳ Ｐゴシック" charset="-128"/>
              </a:rPr>
              <a:t>L</a:t>
            </a:r>
            <a:r>
              <a:rPr lang="en-US" altLang="x-none">
                <a:latin typeface="Times" charset="0"/>
                <a:ea typeface="ＭＳ Ｐゴシック" charset="-128"/>
              </a:rPr>
              <a:t>)</a:t>
            </a:r>
          </a:p>
          <a:p>
            <a:pPr lvl="1"/>
            <a:r>
              <a:rPr lang="en-US" altLang="x-none">
                <a:latin typeface="Times" charset="0"/>
                <a:ea typeface="ＭＳ Ｐゴシック" charset="-128"/>
              </a:rPr>
              <a:t>Betas are weighted averages,</a:t>
            </a:r>
          </a:p>
          <a:p>
            <a:pPr lvl="1"/>
            <a:r>
              <a:rPr lang="en-US" altLang="x-none">
                <a:latin typeface="Symbol" charset="2"/>
                <a:ea typeface="ＭＳ Ｐゴシック" charset="-128"/>
              </a:rPr>
              <a:t>B</a:t>
            </a:r>
            <a:r>
              <a:rPr lang="en-US" altLang="x-none" baseline="-25000">
                <a:latin typeface="Times" charset="0"/>
                <a:ea typeface="ＭＳ Ｐゴシック" charset="-128"/>
              </a:rPr>
              <a:t>u </a:t>
            </a:r>
            <a:r>
              <a:rPr lang="en-US" altLang="x-none">
                <a:latin typeface="Times" charset="0"/>
                <a:ea typeface="ＭＳ Ｐゴシック" charset="-128"/>
              </a:rPr>
              <a:t>(E + D - tD)/(D+E) = </a:t>
            </a:r>
            <a:r>
              <a:rPr lang="en-US" altLang="x-none">
                <a:latin typeface="Symbol" charset="2"/>
                <a:ea typeface="ＭＳ Ｐゴシック" charset="-128"/>
              </a:rPr>
              <a:t>b</a:t>
            </a:r>
            <a:r>
              <a:rPr lang="en-US" altLang="x-none" baseline="-25000">
                <a:latin typeface="Times" charset="0"/>
                <a:ea typeface="ＭＳ Ｐゴシック" charset="-128"/>
              </a:rPr>
              <a:t>L</a:t>
            </a:r>
            <a:r>
              <a:rPr lang="en-US" altLang="x-none">
                <a:latin typeface="Times" charset="0"/>
                <a:ea typeface="ＭＳ Ｐゴシック" charset="-128"/>
              </a:rPr>
              <a:t>(E/(D+E))</a:t>
            </a:r>
          </a:p>
          <a:p>
            <a:pPr lvl="1"/>
            <a:r>
              <a:rPr lang="en-US" altLang="x-none">
                <a:latin typeface="Times" charset="0"/>
                <a:ea typeface="ＭＳ Ｐゴシック" charset="-128"/>
              </a:rPr>
              <a:t>Solve for </a:t>
            </a:r>
            <a:r>
              <a:rPr lang="en-US" altLang="x-none">
                <a:latin typeface="Symbol" charset="2"/>
                <a:ea typeface="ＭＳ Ｐゴシック" charset="-128"/>
              </a:rPr>
              <a:t>b</a:t>
            </a:r>
            <a:r>
              <a:rPr lang="en-US" altLang="x-none" baseline="-25000">
                <a:latin typeface="Times" charset="0"/>
                <a:ea typeface="ＭＳ Ｐゴシック" charset="-128"/>
              </a:rPr>
              <a:t>L</a:t>
            </a:r>
            <a:r>
              <a:rPr lang="en-US" altLang="x-none">
                <a:latin typeface="Times" charset="0"/>
                <a:ea typeface="ＭＳ Ｐゴシック" charset="-128"/>
              </a:rPr>
              <a:t>,</a:t>
            </a:r>
          </a:p>
          <a:p>
            <a:pPr lvl="1"/>
            <a:r>
              <a:rPr lang="en-US" altLang="x-none">
                <a:latin typeface="Symbol" charset="2"/>
                <a:ea typeface="ＭＳ Ｐゴシック" charset="-128"/>
              </a:rPr>
              <a:t>b</a:t>
            </a:r>
            <a:r>
              <a:rPr lang="en-US" altLang="x-none" baseline="-25000">
                <a:latin typeface="Times" charset="0"/>
                <a:ea typeface="ＭＳ Ｐゴシック" charset="-128"/>
              </a:rPr>
              <a:t>L</a:t>
            </a:r>
            <a:r>
              <a:rPr lang="en-US" altLang="x-none">
                <a:latin typeface="Times" charset="0"/>
                <a:ea typeface="ＭＳ Ｐゴシック" charset="-128"/>
              </a:rPr>
              <a:t> = </a:t>
            </a:r>
            <a:r>
              <a:rPr lang="en-US" altLang="x-none">
                <a:latin typeface="Symbol" charset="2"/>
                <a:ea typeface="ＭＳ Ｐゴシック" charset="-128"/>
              </a:rPr>
              <a:t>B</a:t>
            </a:r>
            <a:r>
              <a:rPr lang="en-US" altLang="x-none" baseline="-25000">
                <a:latin typeface="Times" charset="0"/>
                <a:ea typeface="ＭＳ Ｐゴシック" charset="-128"/>
              </a:rPr>
              <a:t>u </a:t>
            </a:r>
            <a:r>
              <a:rPr lang="en-US" altLang="x-none">
                <a:latin typeface="Times" charset="0"/>
                <a:ea typeface="ＭＳ Ｐゴシック" charset="-128"/>
              </a:rPr>
              <a:t>(E + D - tD)/E= </a:t>
            </a:r>
            <a:r>
              <a:rPr lang="en-US" altLang="x-none">
                <a:latin typeface="Symbol" charset="2"/>
                <a:ea typeface="ＭＳ Ｐゴシック" charset="-128"/>
              </a:rPr>
              <a:t>B</a:t>
            </a:r>
            <a:r>
              <a:rPr lang="en-US" altLang="x-none" baseline="-25000">
                <a:latin typeface="Times" charset="0"/>
                <a:ea typeface="ＭＳ Ｐゴシック" charset="-128"/>
              </a:rPr>
              <a:t>u </a:t>
            </a:r>
            <a:r>
              <a:rPr lang="en-US" altLang="x-none">
                <a:latin typeface="Times" charset="0"/>
                <a:ea typeface="ＭＳ Ｐゴシック" charset="-128"/>
              </a:rPr>
              <a:t>(1 + (1-t)D/E)</a:t>
            </a:r>
          </a:p>
          <a:p>
            <a:pPr lvl="1"/>
            <a:r>
              <a:rPr lang="en-US" altLang="x-none">
                <a:latin typeface="Times" charset="0"/>
                <a:ea typeface="ＭＳ Ｐゴシック" charset="-128"/>
              </a:rPr>
              <a:t>If debt has a beta (</a:t>
            </a:r>
            <a:r>
              <a:rPr lang="en-US" altLang="x-none">
                <a:latin typeface="Symbol" charset="2"/>
                <a:ea typeface="ＭＳ Ｐゴシック" charset="-128"/>
              </a:rPr>
              <a:t>b</a:t>
            </a:r>
            <a:r>
              <a:rPr lang="en-US" altLang="x-none" baseline="-25000">
                <a:latin typeface="Times" charset="0"/>
                <a:ea typeface="ＭＳ Ｐゴシック" charset="-128"/>
              </a:rPr>
              <a:t>D</a:t>
            </a:r>
            <a:r>
              <a:rPr lang="en-US" altLang="x-none">
                <a:latin typeface="Times" charset="0"/>
                <a:ea typeface="ＭＳ Ｐゴシック" charset="-128"/>
              </a:rPr>
              <a:t>)</a:t>
            </a:r>
          </a:p>
          <a:p>
            <a:pPr lvl="1"/>
            <a:r>
              <a:rPr lang="en-US" altLang="x-none">
                <a:latin typeface="Symbol" charset="2"/>
                <a:ea typeface="ＭＳ Ｐゴシック" charset="-128"/>
              </a:rPr>
              <a:t>B</a:t>
            </a:r>
            <a:r>
              <a:rPr lang="en-US" altLang="x-none" baseline="-25000">
                <a:latin typeface="Times" charset="0"/>
                <a:ea typeface="ＭＳ Ｐゴシック" charset="-128"/>
              </a:rPr>
              <a:t>u </a:t>
            </a:r>
            <a:r>
              <a:rPr lang="en-US" altLang="x-none">
                <a:latin typeface="Times" charset="0"/>
                <a:ea typeface="ＭＳ Ｐゴシック" charset="-128"/>
              </a:rPr>
              <a:t>(E + D - tD)/(D+E) + </a:t>
            </a:r>
            <a:r>
              <a:rPr lang="en-US" altLang="x-none">
                <a:latin typeface="Symbol" charset="2"/>
                <a:ea typeface="ＭＳ Ｐゴシック" charset="-128"/>
              </a:rPr>
              <a:t>b</a:t>
            </a:r>
            <a:r>
              <a:rPr lang="en-US" altLang="x-none" baseline="-25000">
                <a:latin typeface="Times" charset="0"/>
                <a:ea typeface="ＭＳ Ｐゴシック" charset="-128"/>
              </a:rPr>
              <a:t>D</a:t>
            </a:r>
            <a:r>
              <a:rPr lang="en-US" altLang="x-none">
                <a:latin typeface="Times" charset="0"/>
                <a:ea typeface="ＭＳ Ｐゴシック" charset="-128"/>
              </a:rPr>
              <a:t> tD/(D+E) = </a:t>
            </a:r>
            <a:r>
              <a:rPr lang="en-US" altLang="x-none">
                <a:latin typeface="Symbol" charset="2"/>
                <a:ea typeface="ＭＳ Ｐゴシック" charset="-128"/>
              </a:rPr>
              <a:t>b</a:t>
            </a:r>
            <a:r>
              <a:rPr lang="en-US" altLang="x-none" baseline="-25000">
                <a:latin typeface="Times" charset="0"/>
                <a:ea typeface="ＭＳ Ｐゴシック" charset="-128"/>
              </a:rPr>
              <a:t>L</a:t>
            </a:r>
            <a:r>
              <a:rPr lang="en-US" altLang="x-none">
                <a:latin typeface="Times" charset="0"/>
                <a:ea typeface="ＭＳ Ｐゴシック" charset="-128"/>
              </a:rPr>
              <a:t>(E/(D+E)) + </a:t>
            </a:r>
            <a:r>
              <a:rPr lang="en-US" altLang="x-none">
                <a:latin typeface="Symbol" charset="2"/>
                <a:ea typeface="ＭＳ Ｐゴシック" charset="-128"/>
              </a:rPr>
              <a:t>b</a:t>
            </a:r>
            <a:r>
              <a:rPr lang="en-US" altLang="x-none" baseline="-25000">
                <a:latin typeface="Times" charset="0"/>
                <a:ea typeface="ＭＳ Ｐゴシック" charset="-128"/>
              </a:rPr>
              <a:t>D</a:t>
            </a:r>
            <a:r>
              <a:rPr lang="en-US" altLang="x-none">
                <a:latin typeface="Times" charset="0"/>
                <a:ea typeface="ＭＳ Ｐゴシック" charset="-128"/>
              </a:rPr>
              <a:t> D/(D+E)</a:t>
            </a:r>
          </a:p>
          <a:p>
            <a:pPr lvl="1"/>
            <a:r>
              <a:rPr lang="en-US" altLang="x-none">
                <a:latin typeface="Symbol" charset="2"/>
                <a:ea typeface="ＭＳ Ｐゴシック" charset="-128"/>
              </a:rPr>
              <a:t>b</a:t>
            </a:r>
            <a:r>
              <a:rPr lang="en-US" altLang="x-none" baseline="-25000">
                <a:latin typeface="Times" charset="0"/>
                <a:ea typeface="ＭＳ Ｐゴシック" charset="-128"/>
              </a:rPr>
              <a:t>L</a:t>
            </a:r>
            <a:r>
              <a:rPr lang="en-US" altLang="x-none">
                <a:latin typeface="Times" charset="0"/>
                <a:ea typeface="ＭＳ Ｐゴシック" charset="-128"/>
              </a:rPr>
              <a:t> =  </a:t>
            </a:r>
            <a:r>
              <a:rPr lang="en-US" altLang="x-none">
                <a:latin typeface="Symbol" charset="2"/>
                <a:ea typeface="ＭＳ Ｐゴシック" charset="-128"/>
              </a:rPr>
              <a:t>B</a:t>
            </a:r>
            <a:r>
              <a:rPr lang="en-US" altLang="x-none" baseline="-25000">
                <a:latin typeface="Times" charset="0"/>
                <a:ea typeface="ＭＳ Ｐゴシック" charset="-128"/>
              </a:rPr>
              <a:t>u </a:t>
            </a:r>
            <a:r>
              <a:rPr lang="en-US" altLang="x-none">
                <a:latin typeface="Times" charset="0"/>
                <a:ea typeface="ＭＳ Ｐゴシック" charset="-128"/>
              </a:rPr>
              <a:t>(1 + (1-t)D/E) - </a:t>
            </a:r>
            <a:r>
              <a:rPr lang="en-US" altLang="x-none">
                <a:latin typeface="Symbol" charset="2"/>
                <a:ea typeface="ＭＳ Ｐゴシック" charset="-128"/>
              </a:rPr>
              <a:t>b</a:t>
            </a:r>
            <a:r>
              <a:rPr lang="en-US" altLang="x-none" baseline="-25000">
                <a:latin typeface="Times" charset="0"/>
                <a:ea typeface="ＭＳ Ｐゴシック" charset="-128"/>
              </a:rPr>
              <a:t>D</a:t>
            </a:r>
            <a:r>
              <a:rPr lang="en-US" altLang="x-none">
                <a:latin typeface="Times" charset="0"/>
                <a:ea typeface="ＭＳ Ｐゴシック" charset="-128"/>
              </a:rPr>
              <a:t> (1-t) [D/(D+E)]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p:cNvSpPr>
          <p:nvPr>
            <p:ph type="sldImg"/>
          </p:nvPr>
        </p:nvSpPr>
        <p:spPr>
          <a:solidFill>
            <a:srgbClr val="FFFFFF"/>
          </a:solidFill>
          <a:ln/>
        </p:spPr>
      </p:sp>
      <p:sp>
        <p:nvSpPr>
          <p:cNvPr id="3891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Note that betas reflect the average leverage over the period and not the current leverage of the firms. Firms whose leverage has changed over the period will have regression betas that are different from their true betas.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p:cNvSpPr>
          <p:nvPr>
            <p:ph type="sldImg"/>
          </p:nvPr>
        </p:nvSpPr>
        <p:spPr>
          <a:solidFill>
            <a:srgbClr val="FFFFFF"/>
          </a:solidFill>
          <a:ln/>
        </p:spPr>
      </p:sp>
      <p:sp>
        <p:nvSpPr>
          <p:cNvPr id="4096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Since equity investors bear all of the non-diversifiable risk, the beta of Disney</a:t>
            </a:r>
            <a:r>
              <a:rPr lang="ja-JP" altLang="en-US">
                <a:latin typeface="Times" charset="0"/>
                <a:ea typeface="ＭＳ Ｐゴシック" charset="-128"/>
              </a:rPr>
              <a:t>’</a:t>
            </a:r>
            <a:r>
              <a:rPr lang="en-US" altLang="ja-JP">
                <a:latin typeface="Times" charset="0"/>
                <a:ea typeface="ＭＳ Ｐゴシック" charset="-128"/>
              </a:rPr>
              <a:t>s equity will increase as the leverage increases. </a:t>
            </a:r>
            <a:endParaRPr lang="en-US" altLang="x-none">
              <a:latin typeface="Times"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4DD8B2E3-ABB5-7548-9384-1C26C3AA9FF1}" type="slidenum">
              <a:rPr lang="en-US" altLang="x-none"/>
              <a:pPr/>
              <a:t>‹#›</a:t>
            </a:fld>
            <a:endParaRPr lang="en-US" altLang="x-none"/>
          </a:p>
        </p:txBody>
      </p:sp>
    </p:spTree>
    <p:extLst>
      <p:ext uri="{BB962C8B-B14F-4D97-AF65-F5344CB8AC3E}">
        <p14:creationId xmlns:p14="http://schemas.microsoft.com/office/powerpoint/2010/main" val="2037357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FBE34D6B-4819-2549-9D39-78F4774A3A42}"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07E63AE2-49BF-2F45-8907-EE3173CDC689}" type="slidenum">
              <a:rPr lang="en-US" altLang="x-none"/>
              <a:pPr/>
              <a:t>‹#›</a:t>
            </a:fld>
            <a:endParaRPr lang="en-US" altLang="x-none"/>
          </a:p>
        </p:txBody>
      </p:sp>
    </p:spTree>
    <p:extLst>
      <p:ext uri="{BB962C8B-B14F-4D97-AF65-F5344CB8AC3E}">
        <p14:creationId xmlns:p14="http://schemas.microsoft.com/office/powerpoint/2010/main" val="242969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676F7FA1-F4A0-F244-989B-6000D1103EFD}"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223805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C862182D-B882-E047-8190-4994547863BF}"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048420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ADEB50EE-7655-1944-AB80-8C13BD206E5F}"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603912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ED28ECD3-7704-DF4C-99F3-33165B121250}" type="slidenum">
              <a:rPr lang="en-US" altLang="x-none"/>
              <a:pPr/>
              <a:t>‹#›</a:t>
            </a:fld>
            <a:endParaRPr lang="en-US" altLang="x-none"/>
          </a:p>
        </p:txBody>
      </p:sp>
    </p:spTree>
    <p:extLst>
      <p:ext uri="{BB962C8B-B14F-4D97-AF65-F5344CB8AC3E}">
        <p14:creationId xmlns:p14="http://schemas.microsoft.com/office/powerpoint/2010/main" val="1486157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0B84F015-4D03-A342-B2E2-CA1017B11073}" type="slidenum">
              <a:rPr lang="en-US" altLang="x-none"/>
              <a:pPr/>
              <a:t>‹#›</a:t>
            </a:fld>
            <a:endParaRPr lang="en-US" altLang="x-none"/>
          </a:p>
        </p:txBody>
      </p:sp>
    </p:spTree>
    <p:extLst>
      <p:ext uri="{BB962C8B-B14F-4D97-AF65-F5344CB8AC3E}">
        <p14:creationId xmlns:p14="http://schemas.microsoft.com/office/powerpoint/2010/main" val="475106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098CF90B-043C-AE4A-A15C-ABA0958FCD9D}" type="slidenum">
              <a:rPr lang="en-US" altLang="x-none"/>
              <a:pPr/>
              <a:t>‹#›</a:t>
            </a:fld>
            <a:endParaRPr lang="en-US" altLang="x-none"/>
          </a:p>
        </p:txBody>
      </p:sp>
    </p:spTree>
    <p:extLst>
      <p:ext uri="{BB962C8B-B14F-4D97-AF65-F5344CB8AC3E}">
        <p14:creationId xmlns:p14="http://schemas.microsoft.com/office/powerpoint/2010/main" val="777485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A372B613-C9B9-A746-B07C-6995E83988BC}"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909315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BF7F597F-875E-8543-8B73-C5C5AEDD16A2}"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750230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F1A8E28C-7693-334B-B1E9-81250FB4F4B2}"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54377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7C4C92DA-5CC5-E94F-8B57-3C343B958096}" type="slidenum">
              <a:rPr lang="en-US" altLang="x-none"/>
              <a:pPr/>
              <a:t>‹#›</a:t>
            </a:fld>
            <a:endParaRPr lang="en-US" altLang="x-none"/>
          </a:p>
        </p:txBody>
      </p:sp>
    </p:spTree>
    <p:extLst>
      <p:ext uri="{BB962C8B-B14F-4D97-AF65-F5344CB8AC3E}">
        <p14:creationId xmlns:p14="http://schemas.microsoft.com/office/powerpoint/2010/main" val="176392408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1717F8BC-5E93-3241-8F20-EE30BC9DF9F4}"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43" r:id="rId1"/>
    <p:sldLayoutId id="2147484344" r:id="rId2"/>
    <p:sldLayoutId id="2147484345" r:id="rId3"/>
    <p:sldLayoutId id="2147484346" r:id="rId4"/>
    <p:sldLayoutId id="2147484341" r:id="rId5"/>
    <p:sldLayoutId id="2147484347" r:id="rId6"/>
    <p:sldLayoutId id="2147484348" r:id="rId7"/>
    <p:sldLayoutId id="2147484349" r:id="rId8"/>
    <p:sldLayoutId id="2147484350" r:id="rId9"/>
    <p:sldLayoutId id="2147484342" r:id="rId10"/>
    <p:sldLayoutId id="2147484351" r:id="rId11"/>
    <p:sldLayoutId id="2147484352"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6.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oleObject2.bin"/><Relationship Id="rId5" Type="http://schemas.openxmlformats.org/officeDocument/2006/relationships/package" Target="../embeddings/Microsoft_Word_Document2.docx"/><Relationship Id="rId6" Type="http://schemas.openxmlformats.org/officeDocument/2006/relationships/image" Target="../media/image7.png"/><Relationship Id="rId7" Type="http://schemas.openxmlformats.org/officeDocument/2006/relationships/oleObject" Target="../embeddings/oleObject3.bin"/><Relationship Id="rId8" Type="http://schemas.openxmlformats.org/officeDocument/2006/relationships/package" Target="../embeddings/Microsoft_Word_Document3.docx"/><Relationship Id="rId9" Type="http://schemas.openxmlformats.org/officeDocument/2006/relationships/image" Target="../media/image8.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embeddings/oleObject4.bin"/><Relationship Id="rId5" Type="http://schemas.openxmlformats.org/officeDocument/2006/relationships/package" Target="../embeddings/Microsoft_Word_Document4.docx"/><Relationship Id="rId6" Type="http://schemas.openxmlformats.org/officeDocument/2006/relationships/image" Target="../media/image10.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a:t>Hurdle rates </a:t>
            </a:r>
            <a:r>
              <a:rPr lang="en-US" dirty="0" smtClean="0"/>
              <a:t>Vi: Betas and fundamentals</a:t>
            </a:r>
            <a:endParaRPr lang="en-US" dirty="0"/>
          </a:p>
        </p:txBody>
      </p:sp>
      <p:sp>
        <p:nvSpPr>
          <p:cNvPr id="3074" name="Rectangle 3"/>
          <p:cNvSpPr>
            <a:spLocks noGrp="1" noChangeArrowheads="1"/>
          </p:cNvSpPr>
          <p:nvPr>
            <p:ph type="subTitle" idx="1"/>
          </p:nvPr>
        </p:nvSpPr>
        <p:spPr>
          <a:xfrm>
            <a:off x="2286000" y="4537075"/>
            <a:ext cx="6781800" cy="514350"/>
          </a:xfrm>
        </p:spPr>
        <p:txBody>
          <a:bodyPr>
            <a:normAutofit fontScale="92500"/>
          </a:bodyPr>
          <a:lstStyle/>
          <a:p>
            <a:pPr eaLnBrk="1" hangingPunct="1">
              <a:buFont typeface="Wingdings" charset="0"/>
              <a:buNone/>
              <a:defRPr/>
            </a:pPr>
            <a:r>
              <a:rPr lang="en-US" dirty="0" smtClean="0"/>
              <a:t>Your business choices determine your risk profile!</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r>
              <a:rPr lang="en-US" altLang="x-none">
                <a:ea typeface="ＭＳ Ｐゴシック" charset="-128"/>
              </a:rPr>
              <a:t>Regression Diagnostics for Tata Motors</a:t>
            </a:r>
          </a:p>
        </p:txBody>
      </p:sp>
      <p:pic>
        <p:nvPicPr>
          <p:cNvPr id="19458"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9575" r="-29575"/>
          <a:stretch>
            <a:fillRect/>
          </a:stretch>
        </p:blipFill>
        <p:spPr>
          <a:xfrm>
            <a:off x="612775" y="1200150"/>
            <a:ext cx="6632575" cy="2743200"/>
          </a:xfrm>
        </p:spPr>
      </p:pic>
      <p:sp>
        <p:nvSpPr>
          <p:cNvPr id="2" name="Text Box 5"/>
          <p:cNvSpPr txBox="1">
            <a:spLocks noChangeArrowheads="1"/>
          </p:cNvSpPr>
          <p:nvPr/>
        </p:nvSpPr>
        <p:spPr bwMode="auto">
          <a:xfrm>
            <a:off x="6705600" y="1371600"/>
            <a:ext cx="1138238"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Beta = 1.83</a:t>
            </a:r>
          </a:p>
          <a:p>
            <a:pPr>
              <a:defRPr/>
            </a:pPr>
            <a:r>
              <a:rPr lang="en-US" sz="1600" dirty="0" smtClean="0">
                <a:solidFill>
                  <a:srgbClr val="000000"/>
                </a:solidFill>
              </a:rPr>
              <a:t>67% range</a:t>
            </a:r>
          </a:p>
          <a:p>
            <a:pPr>
              <a:defRPr/>
            </a:pPr>
            <a:r>
              <a:rPr lang="en-US" sz="1600" dirty="0" smtClean="0">
                <a:solidFill>
                  <a:srgbClr val="000000"/>
                </a:solidFill>
              </a:rPr>
              <a:t>1.67-1.99</a:t>
            </a:r>
          </a:p>
        </p:txBody>
      </p:sp>
      <p:sp>
        <p:nvSpPr>
          <p:cNvPr id="133123" name="Text Box 6"/>
          <p:cNvSpPr txBox="1">
            <a:spLocks noChangeArrowheads="1"/>
          </p:cNvSpPr>
          <p:nvPr/>
        </p:nvSpPr>
        <p:spPr bwMode="auto">
          <a:xfrm>
            <a:off x="1447800" y="3886200"/>
            <a:ext cx="4000500" cy="107791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solidFill>
                  <a:srgbClr val="000000"/>
                </a:solidFill>
              </a:rPr>
              <a:t>Jensen</a:t>
            </a:r>
            <a:r>
              <a:rPr lang="ja-JP" altLang="en-US" sz="1600">
                <a:solidFill>
                  <a:srgbClr val="000000"/>
                </a:solidFill>
              </a:rPr>
              <a:t>’</a:t>
            </a:r>
            <a:r>
              <a:rPr lang="en-US" altLang="ja-JP" sz="1600">
                <a:solidFill>
                  <a:srgbClr val="000000"/>
                </a:solidFill>
              </a:rPr>
              <a:t>s </a:t>
            </a:r>
            <a:r>
              <a:rPr lang="en-US" altLang="ja-JP" sz="1600">
                <a:solidFill>
                  <a:srgbClr val="000000"/>
                </a:solidFill>
                <a:latin typeface="Symbol" charset="2"/>
                <a:sym typeface="Symbol" charset="2"/>
              </a:rPr>
              <a:t></a:t>
            </a:r>
          </a:p>
          <a:p>
            <a:r>
              <a:rPr lang="en-US" altLang="x-none" sz="1600">
                <a:solidFill>
                  <a:srgbClr val="000000"/>
                </a:solidFill>
              </a:rPr>
              <a:t>= 2.28% - 4%/12 (1-1.83) = 2.56%</a:t>
            </a:r>
          </a:p>
          <a:p>
            <a:r>
              <a:rPr lang="en-US" altLang="x-none" sz="1600">
                <a:solidFill>
                  <a:srgbClr val="000000"/>
                </a:solidFill>
              </a:rPr>
              <a:t> Annualized = (1-.0256)</a:t>
            </a:r>
            <a:r>
              <a:rPr lang="en-US" altLang="x-none" sz="1600" baseline="30000">
                <a:solidFill>
                  <a:srgbClr val="000000"/>
                </a:solidFill>
              </a:rPr>
              <a:t>12</a:t>
            </a:r>
            <a:r>
              <a:rPr lang="en-US" altLang="x-none" sz="1600">
                <a:solidFill>
                  <a:srgbClr val="000000"/>
                </a:solidFill>
              </a:rPr>
              <a:t>-1= 35.42%</a:t>
            </a:r>
          </a:p>
          <a:p>
            <a:r>
              <a:rPr lang="en-US" altLang="x-none" sz="1600">
                <a:solidFill>
                  <a:srgbClr val="000000"/>
                </a:solidFill>
              </a:rPr>
              <a:t>Average monthly riskfree rate (2008-13) = 4%</a:t>
            </a:r>
          </a:p>
        </p:txBody>
      </p:sp>
      <p:sp>
        <p:nvSpPr>
          <p:cNvPr id="133124" name="Text Box 7"/>
          <p:cNvSpPr txBox="1">
            <a:spLocks noChangeArrowheads="1"/>
          </p:cNvSpPr>
          <p:nvPr/>
        </p:nvSpPr>
        <p:spPr bwMode="auto">
          <a:xfrm>
            <a:off x="6781800" y="2857500"/>
            <a:ext cx="1631950" cy="5842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69% market risk</a:t>
            </a:r>
          </a:p>
          <a:p>
            <a:pPr>
              <a:defRPr/>
            </a:pPr>
            <a:r>
              <a:rPr lang="en-US" sz="1600" dirty="0" smtClean="0">
                <a:solidFill>
                  <a:srgbClr val="000000"/>
                </a:solidFill>
              </a:rPr>
              <a:t>31% firm specific</a:t>
            </a:r>
          </a:p>
        </p:txBody>
      </p:sp>
      <p:sp>
        <p:nvSpPr>
          <p:cNvPr id="133125" name="Text Box 12"/>
          <p:cNvSpPr txBox="1">
            <a:spLocks noChangeArrowheads="1"/>
          </p:cNvSpPr>
          <p:nvPr/>
        </p:nvSpPr>
        <p:spPr bwMode="auto">
          <a:xfrm>
            <a:off x="5486400" y="4114800"/>
            <a:ext cx="3287713"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Expected Return (in Rupees)</a:t>
            </a:r>
          </a:p>
          <a:p>
            <a:pPr>
              <a:defRPr/>
            </a:pPr>
            <a:r>
              <a:rPr lang="en-US" sz="1600" dirty="0" smtClean="0">
                <a:solidFill>
                  <a:srgbClr val="000000"/>
                </a:solidFill>
              </a:rPr>
              <a:t>= </a:t>
            </a:r>
            <a:r>
              <a:rPr lang="en-US" sz="1600" dirty="0" err="1" smtClean="0">
                <a:solidFill>
                  <a:srgbClr val="000000"/>
                </a:solidFill>
              </a:rPr>
              <a:t>Riskfree</a:t>
            </a:r>
            <a:r>
              <a:rPr lang="en-US" sz="1600" dirty="0" smtClean="0">
                <a:solidFill>
                  <a:srgbClr val="000000"/>
                </a:solidFill>
              </a:rPr>
              <a:t> Rate+ Beta*Risk premium</a:t>
            </a:r>
          </a:p>
          <a:p>
            <a:pPr>
              <a:defRPr/>
            </a:pPr>
            <a:r>
              <a:rPr lang="en-US" sz="1600" dirty="0" smtClean="0">
                <a:solidFill>
                  <a:srgbClr val="000000"/>
                </a:solidFill>
              </a:rPr>
              <a:t>= 6.57%+ 1.83 (7.19%) = 19.73%</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r>
              <a:rPr lang="en-US" altLang="x-none">
                <a:ea typeface="ＭＳ Ｐゴシック" charset="-128"/>
              </a:rPr>
              <a:t>Beta Estimation and Index Choice: Vale</a:t>
            </a:r>
          </a:p>
        </p:txBody>
      </p:sp>
      <p:sp>
        <p:nvSpPr>
          <p:cNvPr id="21506" name="Content Placeholder 2"/>
          <p:cNvSpPr>
            <a:spLocks noGrp="1"/>
          </p:cNvSpPr>
          <p:nvPr>
            <p:ph sz="quarter" idx="1"/>
          </p:nvPr>
        </p:nvSpPr>
        <p:spPr>
          <a:xfrm>
            <a:off x="612775" y="1200150"/>
            <a:ext cx="8153400" cy="3371850"/>
          </a:xfrm>
        </p:spPr>
        <p:txBody>
          <a:bodyPr/>
          <a:lstStyle/>
          <a:p>
            <a:endParaRPr lang="x-none" altLang="x-none">
              <a:ea typeface="ＭＳ Ｐゴシック" charset="-128"/>
            </a:endParaRPr>
          </a:p>
        </p:txBody>
      </p:sp>
      <p:graphicFrame>
        <p:nvGraphicFramePr>
          <p:cNvPr id="21507" name="Object 3"/>
          <p:cNvGraphicFramePr>
            <a:graphicFrameLocks noChangeAspect="1"/>
          </p:cNvGraphicFramePr>
          <p:nvPr/>
        </p:nvGraphicFramePr>
        <p:xfrm>
          <a:off x="609600" y="1714500"/>
          <a:ext cx="8170863" cy="2000250"/>
        </p:xfrm>
        <a:graphic>
          <a:graphicData uri="http://schemas.openxmlformats.org/presentationml/2006/ole">
            <mc:AlternateContent xmlns:mc="http://schemas.openxmlformats.org/markup-compatibility/2006">
              <mc:Choice xmlns:v="urn:schemas-microsoft-com:vml" Requires="v">
                <p:oleObj spid="_x0000_s21510" name="Document" r:id="rId5" imgW="5486198" imgH="1790634" progId="Word.Document.12">
                  <p:embed/>
                </p:oleObj>
              </mc:Choice>
              <mc:Fallback>
                <p:oleObj name="Document" r:id="rId5" imgW="5486198" imgH="1790634"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1714500"/>
                        <a:ext cx="8170863"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r>
              <a:rPr lang="en-US" altLang="x-none">
                <a:ea typeface="ＭＳ Ｐゴシック" charset="-128"/>
              </a:rPr>
              <a:t>Deutsche Bank and Baidu: Index Effects on Risk Parameters</a:t>
            </a:r>
          </a:p>
        </p:txBody>
      </p:sp>
      <p:sp>
        <p:nvSpPr>
          <p:cNvPr id="23554" name="Content Placeholder 5"/>
          <p:cNvSpPr>
            <a:spLocks noGrp="1"/>
          </p:cNvSpPr>
          <p:nvPr>
            <p:ph sz="quarter" idx="1"/>
          </p:nvPr>
        </p:nvSpPr>
        <p:spPr>
          <a:xfrm>
            <a:off x="612775" y="1200150"/>
            <a:ext cx="8153400" cy="3371850"/>
          </a:xfrm>
        </p:spPr>
        <p:txBody>
          <a:bodyPr/>
          <a:lstStyle/>
          <a:p>
            <a:r>
              <a:rPr lang="en-US" altLang="x-none" sz="2000">
                <a:ea typeface="ＭＳ Ｐゴシック" charset="-128"/>
              </a:rPr>
              <a:t>For Deutsche Bank, a widely held European stock, we tried both the DAX (German index) and the FTSE European index.</a:t>
            </a:r>
          </a:p>
          <a:p>
            <a:endParaRPr lang="en-US" altLang="x-none" sz="2000">
              <a:ea typeface="ＭＳ Ｐゴシック" charset="-128"/>
            </a:endParaRPr>
          </a:p>
          <a:p>
            <a:endParaRPr lang="en-US" altLang="x-none" sz="2000">
              <a:ea typeface="ＭＳ Ｐゴシック" charset="-128"/>
            </a:endParaRPr>
          </a:p>
          <a:p>
            <a:r>
              <a:rPr lang="en-US" altLang="x-none" sz="2000">
                <a:ea typeface="ＭＳ Ｐゴシック" charset="-128"/>
              </a:rPr>
              <a:t>For Baidu, a NASDAQ listed stock, we ran regressions against both the S&amp;P 500 and the NASDAQ.</a:t>
            </a:r>
          </a:p>
          <a:p>
            <a:endParaRPr lang="en-US" altLang="x-none" sz="2000">
              <a:ea typeface="ＭＳ Ｐゴシック" charset="-128"/>
            </a:endParaRPr>
          </a:p>
        </p:txBody>
      </p:sp>
      <p:graphicFrame>
        <p:nvGraphicFramePr>
          <p:cNvPr id="23555" name="Object 6"/>
          <p:cNvGraphicFramePr>
            <a:graphicFrameLocks noChangeAspect="1"/>
          </p:cNvGraphicFramePr>
          <p:nvPr/>
        </p:nvGraphicFramePr>
        <p:xfrm>
          <a:off x="1828800" y="1885950"/>
          <a:ext cx="5638800" cy="904875"/>
        </p:xfrm>
        <a:graphic>
          <a:graphicData uri="http://schemas.openxmlformats.org/presentationml/2006/ole">
            <mc:AlternateContent xmlns:mc="http://schemas.openxmlformats.org/markup-compatibility/2006">
              <mc:Choice xmlns:v="urn:schemas-microsoft-com:vml" Requires="v">
                <p:oleObj spid="_x0000_s23560" name="Document" r:id="rId5" imgW="5638592" imgH="1206456" progId="Word.Document.12">
                  <p:embed/>
                </p:oleObj>
              </mc:Choice>
              <mc:Fallback>
                <p:oleObj name="Document" r:id="rId5" imgW="5638592" imgH="1206456" progId="Word.Document.12">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1885950"/>
                        <a:ext cx="563880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556" name="Object 7"/>
          <p:cNvGraphicFramePr>
            <a:graphicFrameLocks noChangeAspect="1"/>
          </p:cNvGraphicFramePr>
          <p:nvPr/>
        </p:nvGraphicFramePr>
        <p:xfrm>
          <a:off x="1981200" y="3657600"/>
          <a:ext cx="5638800" cy="904875"/>
        </p:xfrm>
        <a:graphic>
          <a:graphicData uri="http://schemas.openxmlformats.org/presentationml/2006/ole">
            <mc:AlternateContent xmlns:mc="http://schemas.openxmlformats.org/markup-compatibility/2006">
              <mc:Choice xmlns:v="urn:schemas-microsoft-com:vml" Requires="v">
                <p:oleObj spid="_x0000_s23561" name="Document" r:id="rId8" imgW="5638592" imgH="1206456" progId="Word.Document.12">
                  <p:embed/>
                </p:oleObj>
              </mc:Choice>
              <mc:Fallback>
                <p:oleObj name="Document" r:id="rId8" imgW="5638592" imgH="1206456" progId="Word.Document.12">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81200" y="3657600"/>
                        <a:ext cx="563880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Beta: Exploring Fundamentals</a:t>
            </a:r>
          </a:p>
        </p:txBody>
      </p:sp>
      <p:pic>
        <p:nvPicPr>
          <p:cNvPr id="25602"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91631" r="-91631"/>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Determinant 1: Product Type</a:t>
            </a:r>
          </a:p>
        </p:txBody>
      </p:sp>
      <p:sp>
        <p:nvSpPr>
          <p:cNvPr id="27650"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Industry Effects: The beta value for a firm depends upon the sensitivity of the demand for its products and services and of its costs to macroeconomic factors that affect the overall market. </a:t>
            </a:r>
          </a:p>
          <a:p>
            <a:pPr lvl="1" eaLnBrk="1" hangingPunct="1"/>
            <a:r>
              <a:rPr lang="en-US" altLang="x-none">
                <a:ea typeface="ＭＳ Ｐゴシック" charset="-128"/>
              </a:rPr>
              <a:t>Cyclical companies have higher betas than non-cyclical firms</a:t>
            </a:r>
          </a:p>
          <a:p>
            <a:pPr lvl="1" eaLnBrk="1" hangingPunct="1"/>
            <a:r>
              <a:rPr lang="en-US" altLang="x-none">
                <a:ea typeface="ＭＳ Ｐゴシック" charset="-128"/>
              </a:rPr>
              <a:t>Firms which sell more discretionary products will have higher betas than firms that sell less discretionary products</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Determinant 2: Operating Leverage Effects</a:t>
            </a:r>
          </a:p>
        </p:txBody>
      </p:sp>
      <p:sp>
        <p:nvSpPr>
          <p:cNvPr id="29698"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Operating leverage refers to the proportion of the total costs of the firm that are fixed. </a:t>
            </a:r>
          </a:p>
          <a:p>
            <a:pPr eaLnBrk="1" hangingPunct="1"/>
            <a:r>
              <a:rPr lang="en-US" altLang="x-none">
                <a:ea typeface="ＭＳ Ｐゴシック" charset="-128"/>
              </a:rPr>
              <a:t>Other things remaining equal, higher operating leverage results in greater earnings variability which in turn results in higher betas.</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Measures of Operating Leverage</a:t>
            </a:r>
          </a:p>
        </p:txBody>
      </p:sp>
      <p:sp>
        <p:nvSpPr>
          <p:cNvPr id="149506" name="Rectangle 3"/>
          <p:cNvSpPr>
            <a:spLocks noGrp="1" noChangeArrowheads="1"/>
          </p:cNvSpPr>
          <p:nvPr>
            <p:ph sz="quarter" idx="1"/>
          </p:nvPr>
        </p:nvSpPr>
        <p:spPr>
          <a:xfrm>
            <a:off x="612775" y="1200150"/>
            <a:ext cx="8153400" cy="3371850"/>
          </a:xfrm>
        </p:spPr>
        <p:txBody>
          <a:bodyPr>
            <a:normAutofit fontScale="92500" lnSpcReduction="20000"/>
          </a:bodyPr>
          <a:lstStyle/>
          <a:p>
            <a:pPr marL="0" indent="0" algn="ctr" eaLnBrk="1" hangingPunct="1">
              <a:buFont typeface="Wingdings" charset="0"/>
              <a:buNone/>
              <a:defRPr/>
            </a:pPr>
            <a:r>
              <a:rPr lang="en-US" dirty="0" smtClean="0"/>
              <a:t>Fixed Costs Measure = Fixed Costs / Variable Costs</a:t>
            </a:r>
          </a:p>
          <a:p>
            <a:pPr eaLnBrk="1" hangingPunct="1">
              <a:buFont typeface="Wingdings" charset="0"/>
              <a:buChar char=""/>
              <a:defRPr/>
            </a:pPr>
            <a:r>
              <a:rPr lang="en-US" dirty="0" smtClean="0"/>
              <a:t>This measures the relationship between fixed and variable costs. The higher the proportion, the higher the operating leverage.</a:t>
            </a:r>
          </a:p>
          <a:p>
            <a:pPr marL="0" indent="0" algn="ctr" eaLnBrk="1" hangingPunct="1">
              <a:buFont typeface="Wingdings" charset="0"/>
              <a:buNone/>
              <a:defRPr/>
            </a:pPr>
            <a:r>
              <a:rPr lang="en-US" dirty="0" smtClean="0"/>
              <a:t>EBIT Variability Measure = % Change in EBIT / % Change in Revenues</a:t>
            </a:r>
          </a:p>
          <a:p>
            <a:pPr eaLnBrk="1" hangingPunct="1">
              <a:buFont typeface="Wingdings" charset="0"/>
              <a:buChar char=""/>
              <a:defRPr/>
            </a:pPr>
            <a:r>
              <a:rPr lang="en-US" dirty="0" smtClean="0"/>
              <a:t>This measures how quickly the earnings before interest and taxes changes as revenue changes. The higher this number, the greater the operating leverage.</a:t>
            </a:r>
            <a:endParaRPr lang="en-US"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Disney</a:t>
            </a:r>
            <a:r>
              <a:rPr lang="ja-JP" altLang="en-US">
                <a:ea typeface="ＭＳ Ｐゴシック" charset="-128"/>
              </a:rPr>
              <a:t>’</a:t>
            </a:r>
            <a:r>
              <a:rPr lang="en-US" altLang="ja-JP">
                <a:ea typeface="ＭＳ Ｐゴシック" charset="-128"/>
              </a:rPr>
              <a:t>s Operating Leverage: 1987- 2013</a:t>
            </a:r>
            <a:br>
              <a:rPr lang="en-US" altLang="ja-JP">
                <a:ea typeface="ＭＳ Ｐゴシック" charset="-128"/>
              </a:rPr>
            </a:br>
            <a:endParaRPr lang="en-US" altLang="x-none">
              <a:ea typeface="ＭＳ Ｐゴシック" charset="-128"/>
            </a:endParaRPr>
          </a:p>
        </p:txBody>
      </p:sp>
      <p:graphicFrame>
        <p:nvGraphicFramePr>
          <p:cNvPr id="4" name="Content Placeholder 3"/>
          <p:cNvGraphicFramePr>
            <a:graphicFrameLocks noGrp="1"/>
          </p:cNvGraphicFramePr>
          <p:nvPr>
            <p:ph sz="quarter" idx="1"/>
          </p:nvPr>
        </p:nvGraphicFramePr>
        <p:xfrm>
          <a:off x="457200" y="1200150"/>
          <a:ext cx="5319713" cy="3702243"/>
        </p:xfrm>
        <a:graphic>
          <a:graphicData uri="http://schemas.openxmlformats.org/drawingml/2006/table">
            <a:tbl>
              <a:tblPr/>
              <a:tblGrid>
                <a:gridCol w="808038"/>
                <a:gridCol w="808037"/>
                <a:gridCol w="806450"/>
                <a:gridCol w="808038"/>
                <a:gridCol w="808037"/>
                <a:gridCol w="1281113"/>
              </a:tblGrid>
              <a:tr h="2127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Year</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Net Sales</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 Change in Sales</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EBIT</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 Change in EBIT</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1987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$2,877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Times" charset="0"/>
                          <a:ea typeface="ＭＳ Ｐゴシック" charset="-128"/>
                        </a:rPr>
                        <a:t> </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$756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Times" charset="0"/>
                          <a:ea typeface="ＭＳ Ｐゴシック" charset="-128"/>
                        </a:rPr>
                        <a:t> </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1988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$3,438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19.50%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$848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12.17%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1989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$4,594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33.62%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$1,177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38.80%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$5,844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27.21%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$1,368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16.23%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$6,182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5.78%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$1,124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-17.84%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$7,504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21.38%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$1,287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14.50%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$8,529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13.66%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$1,560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21.21%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$10,055</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17.89%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$1,804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15.64%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1995</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$12,112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20.46%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$2,262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25.39%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$18,739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54.71%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$3,024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33.69%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$22,473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$3,945</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30.46%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$22,976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2.24%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$3,843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-2.59%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$23,435</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$3,580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-6.84%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$25,418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8.46%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$2,525</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-29.47%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$25,172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-0.97%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$2,832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12.16%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$25,329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0.62%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$2,384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-15.82%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$27,061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6.84%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$2,713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13.80%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$30,752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13.64%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$4,048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49.21%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2005</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$31,944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3.88%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$4,107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1.46%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$33,747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5.64%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$5,355</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30.39%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$35,510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5.22%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$6,829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27.53%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$37,843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6.57%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$7,404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8.42%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$36,149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-4.48%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$5,697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-23.06%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2010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$38,063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5.29%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$6,726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18.06%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2011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$40,893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7.44%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$7,781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15.69%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2012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$42,278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3.39%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$8,863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13.91%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2013</a:t>
                      </a:r>
                    </a:p>
                  </a:txBody>
                  <a:tcPr marL="9071" marR="9071" marT="6804" marB="0"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$45,041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6.54%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$9,450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6.62%</a:t>
                      </a:r>
                    </a:p>
                  </a:txBody>
                  <a:tcPr marL="9071" marR="9071" marT="6804" marB="0"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500" b="1" i="0" u="none" strike="noStrike" cap="none" normalizeH="0" baseline="0">
                          <a:ln>
                            <a:noFill/>
                          </a:ln>
                          <a:solidFill>
                            <a:schemeClr val="tx1"/>
                          </a:solidFill>
                          <a:effectLst/>
                          <a:latin typeface="Verdana" charset="0"/>
                          <a:ea typeface="ＭＳ Ｐゴシック" charset="-128"/>
                        </a:rPr>
                        <a:t>Operating Leverage</a:t>
                      </a:r>
                    </a:p>
                  </a:txBody>
                  <a:tcPr marL="9071" marR="9071" marT="6804"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27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1" i="0" u="none" strike="noStrike" cap="none" normalizeH="0" baseline="0">
                          <a:ln>
                            <a:noFill/>
                          </a:ln>
                          <a:solidFill>
                            <a:schemeClr val="tx1"/>
                          </a:solidFill>
                          <a:effectLst/>
                          <a:latin typeface="Verdana" charset="0"/>
                          <a:ea typeface="ＭＳ Ｐゴシック" charset="-128"/>
                        </a:rPr>
                        <a:t>Average: 87-13</a:t>
                      </a:r>
                    </a:p>
                  </a:txBody>
                  <a:tcPr marL="9071" marR="9071" marT="68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1" i="0" u="none" strike="noStrike" cap="none" normalizeH="0" baseline="0">
                          <a:ln>
                            <a:noFill/>
                          </a:ln>
                          <a:solidFill>
                            <a:schemeClr val="tx1"/>
                          </a:solidFill>
                          <a:effectLst/>
                          <a:latin typeface="Verdana" charset="0"/>
                          <a:ea typeface="ＭＳ Ｐゴシック" charset="-128"/>
                        </a:rPr>
                        <a:t> </a:t>
                      </a:r>
                    </a:p>
                  </a:txBody>
                  <a:tcPr marL="9071" marR="9071" marT="68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700" b="1" i="0" u="none" strike="noStrike" cap="none" normalizeH="0" baseline="0">
                          <a:ln>
                            <a:noFill/>
                          </a:ln>
                          <a:solidFill>
                            <a:schemeClr val="tx1"/>
                          </a:solidFill>
                          <a:effectLst/>
                          <a:latin typeface="Verdana" charset="0"/>
                          <a:ea typeface="ＭＳ Ｐゴシック" charset="-128"/>
                        </a:rPr>
                        <a:t>11.79%</a:t>
                      </a:r>
                    </a:p>
                  </a:txBody>
                  <a:tcPr marL="9071" marR="9071" marT="68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700" b="1"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700" b="1" i="0" u="none" strike="noStrike" cap="none" normalizeH="0" baseline="0">
                          <a:ln>
                            <a:noFill/>
                          </a:ln>
                          <a:solidFill>
                            <a:schemeClr val="tx1"/>
                          </a:solidFill>
                          <a:effectLst/>
                          <a:latin typeface="Verdana" charset="0"/>
                          <a:ea typeface="ＭＳ Ｐゴシック" charset="-128"/>
                        </a:rPr>
                        <a:t>11.91%</a:t>
                      </a:r>
                    </a:p>
                  </a:txBody>
                  <a:tcPr marL="9071" marR="9071" marT="6804"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1" i="0" u="none" strike="noStrike" cap="none" normalizeH="0" baseline="0">
                          <a:ln>
                            <a:noFill/>
                          </a:ln>
                          <a:solidFill>
                            <a:schemeClr val="tx1"/>
                          </a:solidFill>
                          <a:effectLst/>
                          <a:latin typeface="Verdana" charset="0"/>
                          <a:ea typeface="ＭＳ Ｐゴシック" charset="-128"/>
                        </a:rPr>
                        <a:t>11.91/11.79 =1.01</a:t>
                      </a:r>
                    </a:p>
                  </a:txBody>
                  <a:tcPr marL="9071" marR="9071" marT="6804"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27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1" i="0" u="none" strike="noStrike" cap="none" normalizeH="0" baseline="0">
                          <a:ln>
                            <a:noFill/>
                          </a:ln>
                          <a:solidFill>
                            <a:schemeClr val="tx1"/>
                          </a:solidFill>
                          <a:effectLst/>
                          <a:latin typeface="Verdana" charset="0"/>
                          <a:ea typeface="ＭＳ Ｐゴシック" charset="-128"/>
                        </a:rPr>
                        <a:t>Average: 96-13</a:t>
                      </a:r>
                    </a:p>
                  </a:txBody>
                  <a:tcPr marL="9071" marR="9071" marT="68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1" i="0" u="none" strike="noStrike" cap="none" normalizeH="0" baseline="0">
                          <a:ln>
                            <a:noFill/>
                          </a:ln>
                          <a:solidFill>
                            <a:schemeClr val="tx1"/>
                          </a:solidFill>
                          <a:effectLst/>
                          <a:latin typeface="Verdana" charset="0"/>
                          <a:ea typeface="ＭＳ Ｐゴシック" charset="-128"/>
                        </a:rPr>
                        <a:t> </a:t>
                      </a:r>
                    </a:p>
                  </a:txBody>
                  <a:tcPr marL="9071" marR="9071" marT="68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700" b="1" i="0" u="none" strike="noStrike" cap="none" normalizeH="0" baseline="0">
                          <a:ln>
                            <a:noFill/>
                          </a:ln>
                          <a:solidFill>
                            <a:schemeClr val="tx1"/>
                          </a:solidFill>
                          <a:effectLst/>
                          <a:latin typeface="Verdana" charset="0"/>
                          <a:ea typeface="ＭＳ Ｐゴシック" charset="-128"/>
                        </a:rPr>
                        <a:t>8.16%</a:t>
                      </a:r>
                    </a:p>
                  </a:txBody>
                  <a:tcPr marL="9071" marR="9071" marT="68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700" b="1"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700" b="1" i="0" u="none" strike="noStrike" cap="none" normalizeH="0" baseline="0">
                          <a:ln>
                            <a:noFill/>
                          </a:ln>
                          <a:solidFill>
                            <a:schemeClr val="tx1"/>
                          </a:solidFill>
                          <a:effectLst/>
                          <a:latin typeface="Verdana" charset="0"/>
                          <a:ea typeface="ＭＳ Ｐゴシック" charset="-128"/>
                        </a:rPr>
                        <a:t>10.20%</a:t>
                      </a:r>
                    </a:p>
                  </a:txBody>
                  <a:tcPr marL="9071" marR="9071" marT="6804"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1" i="0" u="none" strike="noStrike" cap="none" normalizeH="0" baseline="0">
                          <a:ln>
                            <a:noFill/>
                          </a:ln>
                          <a:solidFill>
                            <a:schemeClr val="tx1"/>
                          </a:solidFill>
                          <a:effectLst/>
                          <a:latin typeface="Verdana" charset="0"/>
                          <a:ea typeface="ＭＳ Ｐゴシック" charset="-128"/>
                        </a:rPr>
                        <a:t>10.20/8.16 =1.25</a:t>
                      </a:r>
                    </a:p>
                  </a:txBody>
                  <a:tcPr marL="9071" marR="9071" marT="6804"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 name="TextBox 4"/>
          <p:cNvSpPr txBox="1"/>
          <p:nvPr/>
        </p:nvSpPr>
        <p:spPr>
          <a:xfrm>
            <a:off x="4724400" y="2000250"/>
            <a:ext cx="4419600" cy="2308225"/>
          </a:xfrm>
          <a:prstGeom prst="rect">
            <a:avLst/>
          </a:prstGeom>
          <a:noFill/>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Average across entertainment companies = 1.35</a:t>
            </a:r>
          </a:p>
          <a:p>
            <a:endParaRPr lang="en-US" altLang="x-none" sz="1600"/>
          </a:p>
          <a:p>
            <a:r>
              <a:rPr lang="en-US" altLang="x-none" sz="1600"/>
              <a:t>Given Disney</a:t>
            </a:r>
            <a:r>
              <a:rPr lang="en-US" altLang="en-US" sz="1600"/>
              <a:t>’</a:t>
            </a:r>
            <a:r>
              <a:rPr lang="en-US" altLang="x-none" sz="1600"/>
              <a:t>s operating leverage measures (1.01 or 1.25), would you expect Disney to have a higher or a lower beta than other entertainment companies?</a:t>
            </a:r>
          </a:p>
          <a:p>
            <a:pPr>
              <a:buFont typeface="Calibri" charset="0"/>
              <a:buAutoNum type="alphaLcPeriod"/>
            </a:pPr>
            <a:r>
              <a:rPr lang="en-US" altLang="x-none" sz="1600"/>
              <a:t>Higher</a:t>
            </a:r>
          </a:p>
          <a:p>
            <a:pPr>
              <a:buFont typeface="Calibri" charset="0"/>
              <a:buAutoNum type="alphaLcPeriod"/>
            </a:pPr>
            <a:r>
              <a:rPr lang="en-US" altLang="x-none" sz="1600"/>
              <a:t>Lower</a:t>
            </a:r>
          </a:p>
          <a:p>
            <a:pPr>
              <a:buFont typeface="Calibri" charset="0"/>
              <a:buAutoNum type="alphaLcPeriod"/>
            </a:pPr>
            <a:r>
              <a:rPr lang="en-US" altLang="x-none" sz="1600"/>
              <a:t>No effect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Determinant 3: Financial Leverage</a:t>
            </a:r>
          </a:p>
        </p:txBody>
      </p:sp>
      <p:sp>
        <p:nvSpPr>
          <p:cNvPr id="153602" name="Rectangle 3"/>
          <p:cNvSpPr>
            <a:spLocks noGrp="1" noChangeArrowheads="1"/>
          </p:cNvSpPr>
          <p:nvPr>
            <p:ph sz="quarter" idx="1"/>
          </p:nvPr>
        </p:nvSpPr>
        <p:spPr>
          <a:xfrm>
            <a:off x="612775" y="1200150"/>
            <a:ext cx="8153400" cy="3371850"/>
          </a:xfrm>
        </p:spPr>
        <p:txBody>
          <a:bodyPr>
            <a:normAutofit fontScale="70000" lnSpcReduction="20000"/>
          </a:bodyPr>
          <a:lstStyle/>
          <a:p>
            <a:pPr eaLnBrk="1" hangingPunct="1">
              <a:buFont typeface="Wingdings" charset="0"/>
              <a:buChar char=""/>
              <a:defRPr/>
            </a:pPr>
            <a:r>
              <a:rPr lang="en-US" sz="2900" dirty="0" smtClean="0"/>
              <a:t>As firms borrow, they create fixed costs (interest payments) that make their earnings to equity investors more volatile.</a:t>
            </a:r>
          </a:p>
          <a:p>
            <a:pPr eaLnBrk="1" hangingPunct="1">
              <a:buFont typeface="Wingdings" charset="0"/>
              <a:buChar char=""/>
              <a:defRPr/>
            </a:pPr>
            <a:r>
              <a:rPr lang="en-US" sz="2900" dirty="0" smtClean="0"/>
              <a:t>This increased earnings volatility which increases the equity beta. </a:t>
            </a:r>
          </a:p>
          <a:p>
            <a:pPr eaLnBrk="1" hangingPunct="1">
              <a:buFont typeface="Wingdings" charset="0"/>
              <a:buChar char=""/>
              <a:defRPr/>
            </a:pPr>
            <a:r>
              <a:rPr lang="en-US" sz="2900" dirty="0" smtClean="0"/>
              <a:t>The beta of equity alone can be written as a function of the unlevered beta and the debt-equity ratio</a:t>
            </a:r>
          </a:p>
          <a:p>
            <a:pPr eaLnBrk="1" hangingPunct="1">
              <a:buFont typeface="Wingdings" charset="0"/>
              <a:buChar char=""/>
              <a:defRPr/>
            </a:pPr>
            <a:r>
              <a:rPr lang="en-US" sz="2900" dirty="0" smtClean="0">
                <a:latin typeface="Symbol" charset="2"/>
                <a:ea typeface="Symbol" charset="2"/>
                <a:cs typeface="Symbol" charset="2"/>
              </a:rPr>
              <a:t></a:t>
            </a:r>
            <a:r>
              <a:rPr lang="en-US" sz="2900" baseline="-25000" dirty="0" smtClean="0"/>
              <a:t>L</a:t>
            </a:r>
            <a:r>
              <a:rPr lang="en-US" sz="2900" dirty="0" smtClean="0"/>
              <a:t> = </a:t>
            </a:r>
            <a:r>
              <a:rPr lang="en-US" sz="2900" dirty="0" smtClean="0">
                <a:latin typeface="Symbol" charset="2"/>
                <a:ea typeface="Symbol" charset="2"/>
                <a:cs typeface="Symbol" charset="2"/>
              </a:rPr>
              <a:t></a:t>
            </a:r>
            <a:r>
              <a:rPr lang="en-US" sz="2900" baseline="-25000" dirty="0" smtClean="0"/>
              <a:t>u</a:t>
            </a:r>
            <a:r>
              <a:rPr lang="en-US" sz="2900" dirty="0" smtClean="0"/>
              <a:t> (1+ ((1-t)D/E))</a:t>
            </a:r>
          </a:p>
          <a:p>
            <a:pPr marL="320675" lvl="1" indent="0" eaLnBrk="1" hangingPunct="1">
              <a:buFont typeface="Wingdings 2" charset="0"/>
              <a:buNone/>
              <a:defRPr/>
            </a:pPr>
            <a:r>
              <a:rPr lang="en-US" sz="2500" dirty="0" smtClean="0"/>
              <a:t>where</a:t>
            </a:r>
          </a:p>
          <a:p>
            <a:pPr lvl="1" eaLnBrk="1" hangingPunct="1">
              <a:buFont typeface="Wingdings 2" charset="0"/>
              <a:buChar char=""/>
              <a:defRPr/>
            </a:pPr>
            <a:r>
              <a:rPr lang="en-US" sz="2500" dirty="0" smtClean="0">
                <a:latin typeface="Symbol" charset="2"/>
                <a:ea typeface="Symbol" charset="2"/>
                <a:cs typeface="Symbol" charset="2"/>
              </a:rPr>
              <a:t></a:t>
            </a:r>
            <a:r>
              <a:rPr lang="en-US" sz="2500" baseline="-25000" dirty="0" smtClean="0"/>
              <a:t>L</a:t>
            </a:r>
            <a:r>
              <a:rPr lang="en-US" sz="2500" dirty="0" smtClean="0"/>
              <a:t> = Levered or Equity Beta	D/E = Market value Debt to equity ratio</a:t>
            </a:r>
          </a:p>
          <a:p>
            <a:pPr lvl="1" eaLnBrk="1" hangingPunct="1">
              <a:buFont typeface="Wingdings 2" charset="0"/>
              <a:buChar char=""/>
              <a:defRPr/>
            </a:pPr>
            <a:r>
              <a:rPr lang="en-US" sz="2500" dirty="0" smtClean="0">
                <a:latin typeface="Symbol" charset="2"/>
                <a:ea typeface="Symbol" charset="2"/>
                <a:cs typeface="Symbol" charset="2"/>
              </a:rPr>
              <a:t></a:t>
            </a:r>
            <a:r>
              <a:rPr lang="en-US" sz="2500" baseline="-25000" dirty="0" smtClean="0"/>
              <a:t>u</a:t>
            </a:r>
            <a:r>
              <a:rPr lang="en-US" sz="2500" dirty="0" smtClean="0"/>
              <a:t> = Unlevered or Asset Beta	t = Marginal tax rate</a:t>
            </a:r>
          </a:p>
          <a:p>
            <a:pPr eaLnBrk="1" hangingPunct="1">
              <a:buFont typeface="Wingdings" charset="0"/>
              <a:buChar char=""/>
              <a:defRPr/>
            </a:pPr>
            <a:r>
              <a:rPr lang="en-US" sz="2900" dirty="0" smtClean="0"/>
              <a:t>Earlier, we estimated the beta for Disney from a regression. Was that beta a levered or unlevered beta</a:t>
            </a:r>
            <a:r>
              <a:rPr lang="en-US" sz="2900" dirty="0" smtClean="0"/>
              <a:t>?</a:t>
            </a:r>
            <a:endParaRPr lang="en-US" dirty="0" smtClean="0"/>
          </a:p>
          <a:p>
            <a:pPr eaLnBrk="1" hangingPunct="1">
              <a:buFont typeface="Wingdings" charset="0"/>
              <a:buChar char=""/>
              <a:defRPr/>
            </a:pPr>
            <a:endParaRPr lang="en-US"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Effects of leverage on betas: Disney</a:t>
            </a:r>
          </a:p>
        </p:txBody>
      </p:sp>
      <p:sp>
        <p:nvSpPr>
          <p:cNvPr id="155650"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400">
                <a:ea typeface="ＭＳ Ｐゴシック" charset="-128"/>
              </a:rPr>
              <a:t>The regression beta for Disney is 1.25. This beta is a levered beta (because it is based on stock prices, which reflect leverage) and the leverage implicit in the beta estimate is the average market debt equity ratio during the period of the regression (2008 to 2013)</a:t>
            </a:r>
          </a:p>
          <a:p>
            <a:pPr eaLnBrk="1" hangingPunct="1">
              <a:lnSpc>
                <a:spcPct val="80000"/>
              </a:lnSpc>
            </a:pPr>
            <a:r>
              <a:rPr lang="en-US" altLang="x-none" sz="2400">
                <a:ea typeface="ＭＳ Ｐゴシック" charset="-128"/>
              </a:rPr>
              <a:t>The average debt equity ratio during this period was 19.44%.</a:t>
            </a:r>
          </a:p>
          <a:p>
            <a:pPr eaLnBrk="1" hangingPunct="1">
              <a:lnSpc>
                <a:spcPct val="80000"/>
              </a:lnSpc>
            </a:pPr>
            <a:r>
              <a:rPr lang="en-US" altLang="x-none" sz="2400">
                <a:ea typeface="ＭＳ Ｐゴシック" charset="-128"/>
              </a:rPr>
              <a:t>The unlevered beta for Disney can then be estimated (using a marginal tax rate of 36.1%)	</a:t>
            </a:r>
          </a:p>
          <a:p>
            <a:pPr marL="366713" lvl="1" indent="0" eaLnBrk="1" hangingPunct="1">
              <a:lnSpc>
                <a:spcPct val="80000"/>
              </a:lnSpc>
              <a:buFont typeface="Wingdings 2" charset="2"/>
              <a:buNone/>
            </a:pPr>
            <a:r>
              <a:rPr lang="en-US" altLang="x-none" sz="2000">
                <a:ea typeface="ＭＳ Ｐゴシック" charset="-128"/>
              </a:rPr>
              <a:t>= Current Beta / (1 + (1 - tax rate) (Average Debt/Equity))</a:t>
            </a:r>
          </a:p>
          <a:p>
            <a:pPr marL="366713" lvl="1" indent="0" eaLnBrk="1" hangingPunct="1">
              <a:lnSpc>
                <a:spcPct val="80000"/>
              </a:lnSpc>
              <a:buFont typeface="Wingdings 2" charset="2"/>
              <a:buNone/>
            </a:pPr>
            <a:r>
              <a:rPr lang="en-US" altLang="x-none" sz="2000">
                <a:ea typeface="ＭＳ Ｐゴシック" charset="-128"/>
              </a:rPr>
              <a:t>= 1.25 / (1 + (1 - 0.361)(0.1944))= 1.1119</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Disney : Beta and Financial Leverage</a:t>
            </a:r>
          </a:p>
        </p:txBody>
      </p:sp>
      <p:graphicFrame>
        <p:nvGraphicFramePr>
          <p:cNvPr id="39938" name="Content Placeholder 6"/>
          <p:cNvGraphicFramePr>
            <a:graphicFrameLocks noGrp="1" noChangeAspect="1"/>
          </p:cNvGraphicFramePr>
          <p:nvPr>
            <p:ph sz="quarter" idx="1"/>
          </p:nvPr>
        </p:nvGraphicFramePr>
        <p:xfrm>
          <a:off x="1122363" y="1485900"/>
          <a:ext cx="6735762" cy="3143250"/>
        </p:xfrm>
        <a:graphic>
          <a:graphicData uri="http://schemas.openxmlformats.org/presentationml/2006/ole">
            <mc:AlternateContent xmlns:mc="http://schemas.openxmlformats.org/markup-compatibility/2006">
              <mc:Choice xmlns:v="urn:schemas-microsoft-com:vml" Requires="v">
                <p:oleObj spid="_x0000_s39941" name="Document" r:id="rId5" imgW="5524500" imgH="2578100" progId="Word.Document.12">
                  <p:embed/>
                </p:oleObj>
              </mc:Choice>
              <mc:Fallback>
                <p:oleObj name="Document" r:id="rId5" imgW="5524500" imgH="25781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22363" y="1485900"/>
                        <a:ext cx="6735762"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1307742D-7634-DE4F-BB12-CE2BC1D683C0}" type="slidenum">
              <a:rPr lang="en-US" altLang="x-none" sz="1400">
                <a:solidFill>
                  <a:schemeClr val="tx2"/>
                </a:solidFill>
              </a:rPr>
              <a:pPr>
                <a:lnSpc>
                  <a:spcPct val="90000"/>
                </a:lnSpc>
              </a:pPr>
              <a:t>14</a:t>
            </a:fld>
            <a:endParaRPr lang="en-US" altLang="x-none" sz="1400">
              <a:solidFill>
                <a:schemeClr val="tx2"/>
              </a:solidFill>
            </a:endParaRPr>
          </a:p>
        </p:txBody>
      </p:sp>
      <p:pic>
        <p:nvPicPr>
          <p:cNvPr id="41986"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a:solidFill>
                  <a:schemeClr val="lt1"/>
                </a:solidFill>
                <a:latin typeface="+mn-lt"/>
                <a:ea typeface="+mn-ea"/>
              </a:rPr>
              <a:t>Chapter </a:t>
            </a:r>
            <a:r>
              <a:rPr lang="en-US" dirty="0">
                <a:solidFill>
                  <a:schemeClr val="lt1"/>
                </a:solidFill>
                <a:latin typeface="+mn-lt"/>
                <a:ea typeface="+mn-ea"/>
              </a:rPr>
              <a:t>4</a:t>
            </a:r>
          </a:p>
        </p:txBody>
      </p:sp>
      <p:sp>
        <p:nvSpPr>
          <p:cNvPr id="6" name="Line Callout 1 5"/>
          <p:cNvSpPr>
            <a:spLocks/>
          </p:cNvSpPr>
          <p:nvPr/>
        </p:nvSpPr>
        <p:spPr bwMode="auto">
          <a:xfrm>
            <a:off x="228600" y="209550"/>
            <a:ext cx="2133600" cy="2971800"/>
          </a:xfrm>
          <a:prstGeom prst="borderCallout1">
            <a:avLst>
              <a:gd name="adj1" fmla="val 99306"/>
              <a:gd name="adj2" fmla="val 49074"/>
              <a:gd name="adj3" fmla="val 119657"/>
              <a:gd name="adj4" fmla="val 111801"/>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Evaluate the business risk, operating leverage &amp; financial leverage for your company</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524000" cy="6096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dirty="0">
                <a:solidFill>
                  <a:schemeClr val="lt1"/>
                </a:solidFill>
                <a:latin typeface="+mn-lt"/>
                <a:ea typeface="+mn-ea"/>
              </a:rPr>
              <a:t>Chapter 4</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27059</TotalTime>
  <Pages>13</Pages>
  <Words>1782</Words>
  <Application>Microsoft Macintosh PowerPoint</Application>
  <PresentationFormat>On-screen Show (16:9)</PresentationFormat>
  <Paragraphs>257</Paragraphs>
  <Slides>15</Slides>
  <Notes>12</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4" baseType="lpstr">
      <vt:lpstr>Calibri</vt:lpstr>
      <vt:lpstr>ＭＳ Ｐゴシック</vt:lpstr>
      <vt:lpstr>Symbol</vt:lpstr>
      <vt:lpstr>Times</vt:lpstr>
      <vt:lpstr>Verdana</vt:lpstr>
      <vt:lpstr>Wingdings</vt:lpstr>
      <vt:lpstr>Wingdings 2</vt:lpstr>
      <vt:lpstr>WebcastSimple</vt:lpstr>
      <vt:lpstr>Document</vt:lpstr>
      <vt:lpstr>Hurdle rates Vi: Betas and fundamentals</vt:lpstr>
      <vt:lpstr>PowerPoint Presentation</vt:lpstr>
      <vt:lpstr>Regression Diagnostics for Tata Motors</vt:lpstr>
      <vt:lpstr>Beta Estimation and Index Choice: Vale</vt:lpstr>
      <vt:lpstr>Deutsche Bank and Baidu: Index Effects on Risk Parameters</vt:lpstr>
      <vt:lpstr>Beta: Exploring Fundamentals</vt:lpstr>
      <vt:lpstr>Determinant 1: Product Type</vt:lpstr>
      <vt:lpstr>Determinant 2: Operating Leverage Effects</vt:lpstr>
      <vt:lpstr>Measures of Operating Leverage</vt:lpstr>
      <vt:lpstr>Disney’s Operating Leverage: 1987- 2013 </vt:lpstr>
      <vt:lpstr>Determinant 3: Financial Leverage</vt:lpstr>
      <vt:lpstr>Effects of leverage on betas: Disney</vt:lpstr>
      <vt:lpstr>Disney : Beta and Financial Leverage</vt:lpstr>
      <vt:lpstr>PowerPoint Presentation</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335</cp:revision>
  <cp:lastPrinted>2014-01-24T14:30:54Z</cp:lastPrinted>
  <dcterms:created xsi:type="dcterms:W3CDTF">2010-01-13T22:41:50Z</dcterms:created>
  <dcterms:modified xsi:type="dcterms:W3CDTF">2017-06-14T09:24:48Z</dcterms:modified>
</cp:coreProperties>
</file>