
<file path=[Content_Types].xml><?xml version="1.0" encoding="utf-8"?>
<Types xmlns="http://schemas.openxmlformats.org/package/2006/content-types">
  <Default Extension="xml" ContentType="application/xml"/>
  <Default Extension="doc" ContentType="application/msword"/>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drawings/drawing2.xml" ContentType="application/vnd.openxmlformats-officedocument.drawingml.chartshapes+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0.xml" ContentType="application/vnd.openxmlformats-officedocument.presentationml.notesSlide+xml"/>
  <Override PartName="/ppt/charts/chart5.xml" ContentType="application/vnd.openxmlformats-officedocument.drawingml.chart+xml"/>
  <Override PartName="/ppt/theme/themeOverride5.xml" ContentType="application/vnd.openxmlformats-officedocument.themeOverride+xml"/>
  <Override PartName="/ppt/notesSlides/notesSlide261.xml" ContentType="application/vnd.openxmlformats-officedocument.presentationml.notesSlide+xml"/>
  <Override PartName="/ppt/charts/chart6.xml" ContentType="application/vnd.openxmlformats-officedocument.drawingml.chart+xml"/>
  <Override PartName="/ppt/theme/themeOverride6.xml" ContentType="application/vnd.openxmlformats-officedocument.themeOverride+xml"/>
  <Override PartName="/ppt/notesSlides/notesSlide262.xml" ContentType="application/vnd.openxmlformats-officedocument.presentationml.notesSlide+xml"/>
  <Override PartName="/ppt/notesSlides/notesSlide263.xml" ContentType="application/vnd.openxmlformats-officedocument.presentationml.notesSlide+xml"/>
  <Override PartName="/ppt/notesSlides/notesSlide264.xml" ContentType="application/vnd.openxmlformats-officedocument.presentationml.notesSlide+xml"/>
  <Override PartName="/ppt/notesSlides/notesSlide265.xml" ContentType="application/vnd.openxmlformats-officedocument.presentationml.notesSlide+xml"/>
  <Override PartName="/ppt/notesSlides/notesSlide266.xml" ContentType="application/vnd.openxmlformats-officedocument.presentationml.notesSlide+xml"/>
  <Override PartName="/ppt/notesSlides/notesSlide267.xml" ContentType="application/vnd.openxmlformats-officedocument.presentationml.notesSlide+xml"/>
  <Override PartName="/ppt/notesSlides/notesSlide268.xml" ContentType="application/vnd.openxmlformats-officedocument.presentationml.notesSlide+xml"/>
  <Override PartName="/ppt/notesSlides/notesSlide269.xml" ContentType="application/vnd.openxmlformats-officedocument.presentationml.notesSlide+xml"/>
  <Override PartName="/ppt/notesSlides/notesSlide270.xml" ContentType="application/vnd.openxmlformats-officedocument.presentationml.notesSlide+xml"/>
  <Override PartName="/ppt/notesSlides/notesSlide271.xml" ContentType="application/vnd.openxmlformats-officedocument.presentationml.notesSlide+xml"/>
  <Override PartName="/ppt/notesSlides/notesSlide272.xml" ContentType="application/vnd.openxmlformats-officedocument.presentationml.notesSlide+xml"/>
  <Override PartName="/ppt/notesSlides/notesSlide273.xml" ContentType="application/vnd.openxmlformats-officedocument.presentationml.notesSlide+xml"/>
  <Override PartName="/ppt/notesSlides/notesSlide274.xml" ContentType="application/vnd.openxmlformats-officedocument.presentationml.notesSlide+xml"/>
  <Override PartName="/ppt/notesSlides/notesSlide275.xml" ContentType="application/vnd.openxmlformats-officedocument.presentationml.notesSlide+xml"/>
  <Override PartName="/ppt/notesSlides/notesSlide276.xml" ContentType="application/vnd.openxmlformats-officedocument.presentationml.notesSlide+xml"/>
  <Override PartName="/ppt/notesSlides/notesSlide277.xml" ContentType="application/vnd.openxmlformats-officedocument.presentationml.notesSlide+xml"/>
  <Override PartName="/ppt/notesSlides/notesSlide278.xml" ContentType="application/vnd.openxmlformats-officedocument.presentationml.notesSlide+xml"/>
  <Override PartName="/ppt/notesSlides/notesSlide279.xml" ContentType="application/vnd.openxmlformats-officedocument.presentationml.notesSlide+xml"/>
  <Override PartName="/ppt/notesSlides/notesSlide280.xml" ContentType="application/vnd.openxmlformats-officedocument.presentationml.notesSlide+xml"/>
  <Override PartName="/ppt/notesSlides/notesSlide281.xml" ContentType="application/vnd.openxmlformats-officedocument.presentationml.notesSlide+xml"/>
  <Override PartName="/ppt/notesSlides/notesSlide282.xml" ContentType="application/vnd.openxmlformats-officedocument.presentationml.notesSlide+xml"/>
  <Override PartName="/ppt/notesSlides/notesSlide283.xml" ContentType="application/vnd.openxmlformats-officedocument.presentationml.notesSlide+xml"/>
  <Override PartName="/ppt/notesSlides/notesSlide284.xml" ContentType="application/vnd.openxmlformats-officedocument.presentationml.notesSlide+xml"/>
  <Override PartName="/ppt/notesSlides/notesSlide285.xml" ContentType="application/vnd.openxmlformats-officedocument.presentationml.notesSlide+xml"/>
  <Override PartName="/ppt/notesSlides/notesSlide286.xml" ContentType="application/vnd.openxmlformats-officedocument.presentationml.notesSlide+xml"/>
  <Override PartName="/ppt/notesSlides/notesSlide287.xml" ContentType="application/vnd.openxmlformats-officedocument.presentationml.notesSlide+xml"/>
  <Override PartName="/ppt/notesSlides/notesSlide288.xml" ContentType="application/vnd.openxmlformats-officedocument.presentationml.notesSlide+xml"/>
  <Override PartName="/ppt/notesSlides/notesSlide289.xml" ContentType="application/vnd.openxmlformats-officedocument.presentationml.notesSlide+xml"/>
  <Override PartName="/ppt/notesSlides/notesSlide290.xml" ContentType="application/vnd.openxmlformats-officedocument.presentationml.notesSlide+xml"/>
  <Override PartName="/ppt/notesSlides/notesSlide291.xml" ContentType="application/vnd.openxmlformats-officedocument.presentationml.notesSlide+xml"/>
  <Override PartName="/ppt/notesSlides/notesSlide292.xml" ContentType="application/vnd.openxmlformats-officedocument.presentationml.notesSlide+xml"/>
  <Override PartName="/ppt/notesSlides/notesSlide293.xml" ContentType="application/vnd.openxmlformats-officedocument.presentationml.notesSlide+xml"/>
  <Override PartName="/ppt/notesSlides/notesSlide294.xml" ContentType="application/vnd.openxmlformats-officedocument.presentationml.notesSlide+xml"/>
  <Override PartName="/ppt/notesSlides/notesSlide295.xml" ContentType="application/vnd.openxmlformats-officedocument.presentationml.notesSlide+xml"/>
  <Override PartName="/ppt/notesSlides/notesSlide296.xml" ContentType="application/vnd.openxmlformats-officedocument.presentationml.notesSlide+xml"/>
  <Override PartName="/ppt/notesSlides/notesSlide297.xml" ContentType="application/vnd.openxmlformats-officedocument.presentationml.notesSlide+xml"/>
  <Override PartName="/ppt/notesSlides/notesSlide298.xml" ContentType="application/vnd.openxmlformats-officedocument.presentationml.notesSlide+xml"/>
  <Override PartName="/ppt/notesSlides/notesSlide299.xml" ContentType="application/vnd.openxmlformats-officedocument.presentationml.notesSlide+xml"/>
  <Override PartName="/ppt/notesSlides/notesSlide300.xml" ContentType="application/vnd.openxmlformats-officedocument.presentationml.notesSlide+xml"/>
  <Override PartName="/ppt/notesSlides/notesSlide301.xml" ContentType="application/vnd.openxmlformats-officedocument.presentationml.notesSlide+xml"/>
  <Override PartName="/ppt/notesSlides/notesSlide302.xml" ContentType="application/vnd.openxmlformats-officedocument.presentationml.notesSlide+xml"/>
  <Override PartName="/ppt/notesSlides/notesSlide303.xml" ContentType="application/vnd.openxmlformats-officedocument.presentationml.notesSlide+xml"/>
  <Override PartName="/ppt/notesSlides/notesSlide304.xml" ContentType="application/vnd.openxmlformats-officedocument.presentationml.notesSlide+xml"/>
  <Override PartName="/ppt/notesSlides/notesSlide305.xml" ContentType="application/vnd.openxmlformats-officedocument.presentationml.notesSlide+xml"/>
  <Override PartName="/ppt/notesSlides/notesSlide306.xml" ContentType="application/vnd.openxmlformats-officedocument.presentationml.notesSlide+xml"/>
  <Override PartName="/ppt/notesSlides/notesSlide307.xml" ContentType="application/vnd.openxmlformats-officedocument.presentationml.notesSlide+xml"/>
  <Override PartName="/ppt/notesSlides/notesSlide308.xml" ContentType="application/vnd.openxmlformats-officedocument.presentationml.notesSlide+xml"/>
  <Override PartName="/ppt/notesSlides/notesSlide309.xml" ContentType="application/vnd.openxmlformats-officedocument.presentationml.notesSlide+xml"/>
  <Override PartName="/ppt/notesSlides/notesSlide310.xml" ContentType="application/vnd.openxmlformats-officedocument.presentationml.notesSlide+xml"/>
  <Override PartName="/ppt/notesSlides/notesSlide311.xml" ContentType="application/vnd.openxmlformats-officedocument.presentationml.notesSlide+xml"/>
  <Override PartName="/ppt/notesSlides/notesSlide312.xml" ContentType="application/vnd.openxmlformats-officedocument.presentationml.notesSlide+xml"/>
  <Override PartName="/ppt/notesSlides/notesSlide313.xml" ContentType="application/vnd.openxmlformats-officedocument.presentationml.notesSlide+xml"/>
  <Override PartName="/ppt/notesSlides/notesSlide314.xml" ContentType="application/vnd.openxmlformats-officedocument.presentationml.notesSlide+xml"/>
  <Override PartName="/ppt/notesSlides/notesSlide315.xml" ContentType="application/vnd.openxmlformats-officedocument.presentationml.notesSlide+xml"/>
  <Override PartName="/ppt/notesSlides/notesSlide316.xml" ContentType="application/vnd.openxmlformats-officedocument.presentationml.notesSlide+xml"/>
  <Override PartName="/ppt/notesSlides/notesSlide317.xml" ContentType="application/vnd.openxmlformats-officedocument.presentationml.notesSlide+xml"/>
  <Override PartName="/ppt/notesSlides/notesSlide318.xml" ContentType="application/vnd.openxmlformats-officedocument.presentationml.notesSlide+xml"/>
  <Override PartName="/ppt/notesSlides/notesSlide319.xml" ContentType="application/vnd.openxmlformats-officedocument.presentationml.notesSlide+xml"/>
  <Override PartName="/ppt/notesSlides/notesSlide3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firstSlideNum="0" compatMode="1" strictFirstAndLastChars="0" saveSubsetFonts="1" autoCompressPictures="0">
  <p:sldMasterIdLst>
    <p:sldMasterId id="2147483662" r:id="rId1"/>
  </p:sldMasterIdLst>
  <p:notesMasterIdLst>
    <p:notesMasterId r:id="rId324"/>
  </p:notesMasterIdLst>
  <p:handoutMasterIdLst>
    <p:handoutMasterId r:id="rId325"/>
  </p:handoutMasterIdLst>
  <p:sldIdLst>
    <p:sldId id="904" r:id="rId2"/>
    <p:sldId id="284" r:id="rId3"/>
    <p:sldId id="285" r:id="rId4"/>
    <p:sldId id="287" r:id="rId5"/>
    <p:sldId id="288" r:id="rId6"/>
    <p:sldId id="289" r:id="rId7"/>
    <p:sldId id="290" r:id="rId8"/>
    <p:sldId id="291" r:id="rId9"/>
    <p:sldId id="292" r:id="rId10"/>
    <p:sldId id="293" r:id="rId11"/>
    <p:sldId id="294" r:id="rId12"/>
    <p:sldId id="295" r:id="rId13"/>
    <p:sldId id="296" r:id="rId14"/>
    <p:sldId id="297" r:id="rId15"/>
    <p:sldId id="298" r:id="rId16"/>
    <p:sldId id="299" r:id="rId17"/>
    <p:sldId id="300" r:id="rId18"/>
    <p:sldId id="301" r:id="rId19"/>
    <p:sldId id="302" r:id="rId20"/>
    <p:sldId id="303" r:id="rId21"/>
    <p:sldId id="931" r:id="rId22"/>
    <p:sldId id="305" r:id="rId23"/>
    <p:sldId id="306" r:id="rId24"/>
    <p:sldId id="927" r:id="rId25"/>
    <p:sldId id="928" r:id="rId26"/>
    <p:sldId id="307" r:id="rId27"/>
    <p:sldId id="935" r:id="rId28"/>
    <p:sldId id="936" r:id="rId29"/>
    <p:sldId id="937" r:id="rId30"/>
    <p:sldId id="938" r:id="rId31"/>
    <p:sldId id="311" r:id="rId32"/>
    <p:sldId id="312" r:id="rId33"/>
    <p:sldId id="313" r:id="rId34"/>
    <p:sldId id="314" r:id="rId35"/>
    <p:sldId id="315" r:id="rId36"/>
    <p:sldId id="316" r:id="rId37"/>
    <p:sldId id="317" r:id="rId38"/>
    <p:sldId id="318" r:id="rId39"/>
    <p:sldId id="319" r:id="rId40"/>
    <p:sldId id="320" r:id="rId41"/>
    <p:sldId id="321" r:id="rId42"/>
    <p:sldId id="322" r:id="rId43"/>
    <p:sldId id="323" r:id="rId44"/>
    <p:sldId id="324" r:id="rId45"/>
    <p:sldId id="325" r:id="rId46"/>
    <p:sldId id="326" r:id="rId47"/>
    <p:sldId id="327" r:id="rId48"/>
    <p:sldId id="328" r:id="rId49"/>
    <p:sldId id="329" r:id="rId50"/>
    <p:sldId id="330" r:id="rId51"/>
    <p:sldId id="332" r:id="rId52"/>
    <p:sldId id="331" r:id="rId53"/>
    <p:sldId id="334" r:id="rId54"/>
    <p:sldId id="333" r:id="rId55"/>
    <p:sldId id="939" r:id="rId56"/>
    <p:sldId id="335" r:id="rId57"/>
    <p:sldId id="336" r:id="rId58"/>
    <p:sldId id="337" r:id="rId59"/>
    <p:sldId id="940" r:id="rId60"/>
    <p:sldId id="338" r:id="rId61"/>
    <p:sldId id="339" r:id="rId62"/>
    <p:sldId id="340" r:id="rId63"/>
    <p:sldId id="341" r:id="rId64"/>
    <p:sldId id="342" r:id="rId65"/>
    <p:sldId id="343" r:id="rId66"/>
    <p:sldId id="344" r:id="rId67"/>
    <p:sldId id="345" r:id="rId68"/>
    <p:sldId id="346" r:id="rId69"/>
    <p:sldId id="347" r:id="rId70"/>
    <p:sldId id="348" r:id="rId71"/>
    <p:sldId id="349" r:id="rId72"/>
    <p:sldId id="350" r:id="rId73"/>
    <p:sldId id="351" r:id="rId74"/>
    <p:sldId id="352" r:id="rId75"/>
    <p:sldId id="353" r:id="rId76"/>
    <p:sldId id="354" r:id="rId77"/>
    <p:sldId id="355" r:id="rId78"/>
    <p:sldId id="356" r:id="rId79"/>
    <p:sldId id="360" r:id="rId80"/>
    <p:sldId id="361" r:id="rId81"/>
    <p:sldId id="941" r:id="rId82"/>
    <p:sldId id="942" r:id="rId83"/>
    <p:sldId id="366" r:id="rId84"/>
    <p:sldId id="367" r:id="rId85"/>
    <p:sldId id="368" r:id="rId86"/>
    <p:sldId id="369" r:id="rId87"/>
    <p:sldId id="370" r:id="rId88"/>
    <p:sldId id="371" r:id="rId89"/>
    <p:sldId id="372" r:id="rId90"/>
    <p:sldId id="373" r:id="rId91"/>
    <p:sldId id="374" r:id="rId92"/>
    <p:sldId id="375" r:id="rId93"/>
    <p:sldId id="943" r:id="rId94"/>
    <p:sldId id="944" r:id="rId95"/>
    <p:sldId id="945" r:id="rId96"/>
    <p:sldId id="946" r:id="rId97"/>
    <p:sldId id="949" r:id="rId98"/>
    <p:sldId id="950" r:id="rId99"/>
    <p:sldId id="1034" r:id="rId100"/>
    <p:sldId id="379" r:id="rId101"/>
    <p:sldId id="947" r:id="rId102"/>
    <p:sldId id="381" r:id="rId103"/>
    <p:sldId id="382" r:id="rId104"/>
    <p:sldId id="383" r:id="rId105"/>
    <p:sldId id="384" r:id="rId106"/>
    <p:sldId id="385" r:id="rId107"/>
    <p:sldId id="1040" r:id="rId108"/>
    <p:sldId id="387" r:id="rId109"/>
    <p:sldId id="948" r:id="rId110"/>
    <p:sldId id="952" r:id="rId111"/>
    <p:sldId id="953" r:id="rId112"/>
    <p:sldId id="954" r:id="rId113"/>
    <p:sldId id="956" r:id="rId114"/>
    <p:sldId id="1039" r:id="rId115"/>
    <p:sldId id="958" r:id="rId116"/>
    <p:sldId id="959" r:id="rId117"/>
    <p:sldId id="394" r:id="rId118"/>
    <p:sldId id="1042" r:id="rId119"/>
    <p:sldId id="1043" r:id="rId120"/>
    <p:sldId id="1041" r:id="rId121"/>
    <p:sldId id="916" r:id="rId122"/>
    <p:sldId id="398" r:id="rId123"/>
    <p:sldId id="399" r:id="rId124"/>
    <p:sldId id="401" r:id="rId125"/>
    <p:sldId id="960" r:id="rId126"/>
    <p:sldId id="961" r:id="rId127"/>
    <p:sldId id="962" r:id="rId128"/>
    <p:sldId id="406" r:id="rId129"/>
    <p:sldId id="963" r:id="rId130"/>
    <p:sldId id="964" r:id="rId131"/>
    <p:sldId id="965" r:id="rId132"/>
    <p:sldId id="411" r:id="rId133"/>
    <p:sldId id="966" r:id="rId134"/>
    <p:sldId id="967" r:id="rId135"/>
    <p:sldId id="968" r:id="rId136"/>
    <p:sldId id="969" r:id="rId137"/>
    <p:sldId id="416" r:id="rId138"/>
    <p:sldId id="417" r:id="rId139"/>
    <p:sldId id="970" r:id="rId140"/>
    <p:sldId id="971" r:id="rId141"/>
    <p:sldId id="972" r:id="rId142"/>
    <p:sldId id="424" r:id="rId143"/>
    <p:sldId id="425" r:id="rId144"/>
    <p:sldId id="426" r:id="rId145"/>
    <p:sldId id="427" r:id="rId146"/>
    <p:sldId id="428" r:id="rId147"/>
    <p:sldId id="973" r:id="rId148"/>
    <p:sldId id="431" r:id="rId149"/>
    <p:sldId id="975" r:id="rId150"/>
    <p:sldId id="976" r:id="rId151"/>
    <p:sldId id="435" r:id="rId152"/>
    <p:sldId id="436" r:id="rId153"/>
    <p:sldId id="437" r:id="rId154"/>
    <p:sldId id="438" r:id="rId155"/>
    <p:sldId id="439" r:id="rId156"/>
    <p:sldId id="440" r:id="rId157"/>
    <p:sldId id="977" r:id="rId158"/>
    <p:sldId id="978" r:id="rId159"/>
    <p:sldId id="979" r:id="rId160"/>
    <p:sldId id="982" r:id="rId161"/>
    <p:sldId id="980" r:id="rId162"/>
    <p:sldId id="981" r:id="rId163"/>
    <p:sldId id="444" r:id="rId164"/>
    <p:sldId id="983" r:id="rId165"/>
    <p:sldId id="984" r:id="rId166"/>
    <p:sldId id="985" r:id="rId167"/>
    <p:sldId id="986" r:id="rId168"/>
    <p:sldId id="449" r:id="rId169"/>
    <p:sldId id="987" r:id="rId170"/>
    <p:sldId id="988" r:id="rId171"/>
    <p:sldId id="989" r:id="rId172"/>
    <p:sldId id="990" r:id="rId173"/>
    <p:sldId id="456" r:id="rId174"/>
    <p:sldId id="457" r:id="rId175"/>
    <p:sldId id="458" r:id="rId176"/>
    <p:sldId id="459" r:id="rId177"/>
    <p:sldId id="991" r:id="rId178"/>
    <p:sldId id="992" r:id="rId179"/>
    <p:sldId id="993" r:id="rId180"/>
    <p:sldId id="994" r:id="rId181"/>
    <p:sldId id="995" r:id="rId182"/>
    <p:sldId id="996" r:id="rId183"/>
    <p:sldId id="1044" r:id="rId184"/>
    <p:sldId id="466" r:id="rId185"/>
    <p:sldId id="467" r:id="rId186"/>
    <p:sldId id="468" r:id="rId187"/>
    <p:sldId id="999" r:id="rId188"/>
    <p:sldId id="998" r:id="rId189"/>
    <p:sldId id="473" r:id="rId190"/>
    <p:sldId id="1001" r:id="rId191"/>
    <p:sldId id="1002" r:id="rId192"/>
    <p:sldId id="1003" r:id="rId193"/>
    <p:sldId id="479" r:id="rId194"/>
    <p:sldId id="480" r:id="rId195"/>
    <p:sldId id="481" r:id="rId196"/>
    <p:sldId id="482" r:id="rId197"/>
    <p:sldId id="483" r:id="rId198"/>
    <p:sldId id="484" r:id="rId199"/>
    <p:sldId id="485" r:id="rId200"/>
    <p:sldId id="486" r:id="rId201"/>
    <p:sldId id="487" r:id="rId202"/>
    <p:sldId id="488" r:id="rId203"/>
    <p:sldId id="489" r:id="rId204"/>
    <p:sldId id="490" r:id="rId205"/>
    <p:sldId id="491" r:id="rId206"/>
    <p:sldId id="492" r:id="rId207"/>
    <p:sldId id="493" r:id="rId208"/>
    <p:sldId id="494" r:id="rId209"/>
    <p:sldId id="495" r:id="rId210"/>
    <p:sldId id="496" r:id="rId211"/>
    <p:sldId id="1004" r:id="rId212"/>
    <p:sldId id="498" r:id="rId213"/>
    <p:sldId id="1005" r:id="rId214"/>
    <p:sldId id="1006" r:id="rId215"/>
    <p:sldId id="1007" r:id="rId216"/>
    <p:sldId id="1008" r:id="rId217"/>
    <p:sldId id="1009" r:id="rId218"/>
    <p:sldId id="1013" r:id="rId219"/>
    <p:sldId id="1010" r:id="rId220"/>
    <p:sldId id="1011" r:id="rId221"/>
    <p:sldId id="1014" r:id="rId222"/>
    <p:sldId id="1015" r:id="rId223"/>
    <p:sldId id="1016" r:id="rId224"/>
    <p:sldId id="1017" r:id="rId225"/>
    <p:sldId id="1018" r:id="rId226"/>
    <p:sldId id="1012" r:id="rId227"/>
    <p:sldId id="1019" r:id="rId228"/>
    <p:sldId id="512" r:id="rId229"/>
    <p:sldId id="513" r:id="rId230"/>
    <p:sldId id="514" r:id="rId231"/>
    <p:sldId id="515" r:id="rId232"/>
    <p:sldId id="516" r:id="rId233"/>
    <p:sldId id="517" r:id="rId234"/>
    <p:sldId id="518" r:id="rId235"/>
    <p:sldId id="1020" r:id="rId236"/>
    <p:sldId id="1021" r:id="rId237"/>
    <p:sldId id="1022" r:id="rId238"/>
    <p:sldId id="1023" r:id="rId239"/>
    <p:sldId id="1024" r:id="rId240"/>
    <p:sldId id="1025" r:id="rId241"/>
    <p:sldId id="525" r:id="rId242"/>
    <p:sldId id="526" r:id="rId243"/>
    <p:sldId id="1026" r:id="rId244"/>
    <p:sldId id="528" r:id="rId245"/>
    <p:sldId id="1027" r:id="rId246"/>
    <p:sldId id="1028" r:id="rId247"/>
    <p:sldId id="1029" r:id="rId248"/>
    <p:sldId id="1030" r:id="rId249"/>
    <p:sldId id="1031" r:id="rId250"/>
    <p:sldId id="534" r:id="rId251"/>
    <p:sldId id="535" r:id="rId252"/>
    <p:sldId id="536" r:id="rId253"/>
    <p:sldId id="537" r:id="rId254"/>
    <p:sldId id="538" r:id="rId255"/>
    <p:sldId id="540" r:id="rId256"/>
    <p:sldId id="541" r:id="rId257"/>
    <p:sldId id="542" r:id="rId258"/>
    <p:sldId id="543" r:id="rId259"/>
    <p:sldId id="544" r:id="rId260"/>
    <p:sldId id="545" r:id="rId261"/>
    <p:sldId id="546" r:id="rId262"/>
    <p:sldId id="547" r:id="rId263"/>
    <p:sldId id="548" r:id="rId264"/>
    <p:sldId id="549" r:id="rId265"/>
    <p:sldId id="932" r:id="rId266"/>
    <p:sldId id="550" r:id="rId267"/>
    <p:sldId id="551" r:id="rId268"/>
    <p:sldId id="552" r:id="rId269"/>
    <p:sldId id="553" r:id="rId270"/>
    <p:sldId id="1032" r:id="rId271"/>
    <p:sldId id="554" r:id="rId272"/>
    <p:sldId id="555" r:id="rId273"/>
    <p:sldId id="556" r:id="rId274"/>
    <p:sldId id="558" r:id="rId275"/>
    <p:sldId id="559" r:id="rId276"/>
    <p:sldId id="560" r:id="rId277"/>
    <p:sldId id="561" r:id="rId278"/>
    <p:sldId id="562" r:id="rId279"/>
    <p:sldId id="563" r:id="rId280"/>
    <p:sldId id="564" r:id="rId281"/>
    <p:sldId id="565" r:id="rId282"/>
    <p:sldId id="566" r:id="rId283"/>
    <p:sldId id="567" r:id="rId284"/>
    <p:sldId id="568" r:id="rId285"/>
    <p:sldId id="569" r:id="rId286"/>
    <p:sldId id="570" r:id="rId287"/>
    <p:sldId id="571" r:id="rId288"/>
    <p:sldId id="572" r:id="rId289"/>
    <p:sldId id="573" r:id="rId290"/>
    <p:sldId id="574" r:id="rId291"/>
    <p:sldId id="575" r:id="rId292"/>
    <p:sldId id="576" r:id="rId293"/>
    <p:sldId id="577" r:id="rId294"/>
    <p:sldId id="578" r:id="rId295"/>
    <p:sldId id="579" r:id="rId296"/>
    <p:sldId id="580" r:id="rId297"/>
    <p:sldId id="581" r:id="rId298"/>
    <p:sldId id="582" r:id="rId299"/>
    <p:sldId id="583" r:id="rId300"/>
    <p:sldId id="584" r:id="rId301"/>
    <p:sldId id="585" r:id="rId302"/>
    <p:sldId id="586" r:id="rId303"/>
    <p:sldId id="587" r:id="rId304"/>
    <p:sldId id="589" r:id="rId305"/>
    <p:sldId id="591" r:id="rId306"/>
    <p:sldId id="592" r:id="rId307"/>
    <p:sldId id="593" r:id="rId308"/>
    <p:sldId id="596" r:id="rId309"/>
    <p:sldId id="597" r:id="rId310"/>
    <p:sldId id="598" r:id="rId311"/>
    <p:sldId id="599" r:id="rId312"/>
    <p:sldId id="600" r:id="rId313"/>
    <p:sldId id="604" r:id="rId314"/>
    <p:sldId id="605" r:id="rId315"/>
    <p:sldId id="610" r:id="rId316"/>
    <p:sldId id="614" r:id="rId317"/>
    <p:sldId id="615" r:id="rId318"/>
    <p:sldId id="616" r:id="rId319"/>
    <p:sldId id="617" r:id="rId320"/>
    <p:sldId id="618" r:id="rId321"/>
    <p:sldId id="619" r:id="rId322"/>
    <p:sldId id="620" r:id="rId323"/>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06"/>
    <p:restoredTop sz="93660"/>
  </p:normalViewPr>
  <p:slideViewPr>
    <p:cSldViewPr>
      <p:cViewPr>
        <p:scale>
          <a:sx n="75" d="100"/>
          <a:sy n="75" d="100"/>
        </p:scale>
        <p:origin x="1264" y="7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160"/>
    </p:cViewPr>
  </p:notesTextViewPr>
  <p:sorterViewPr>
    <p:cViewPr>
      <p:scale>
        <a:sx n="66" d="100"/>
        <a:sy n="66" d="100"/>
      </p:scale>
      <p:origin x="0" y="11264"/>
    </p:cViewPr>
  </p:sorterViewPr>
  <p:notesViewPr>
    <p:cSldViewPr>
      <p:cViewPr>
        <p:scale>
          <a:sx n="150" d="100"/>
          <a:sy n="150" d="100"/>
        </p:scale>
        <p:origin x="-231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70" Type="http://schemas.openxmlformats.org/officeDocument/2006/relationships/slide" Target="slides/slide169.xml"/><Relationship Id="rId171" Type="http://schemas.openxmlformats.org/officeDocument/2006/relationships/slide" Target="slides/slide170.xml"/><Relationship Id="rId172" Type="http://schemas.openxmlformats.org/officeDocument/2006/relationships/slide" Target="slides/slide171.xml"/><Relationship Id="rId173" Type="http://schemas.openxmlformats.org/officeDocument/2006/relationships/slide" Target="slides/slide172.xml"/><Relationship Id="rId174" Type="http://schemas.openxmlformats.org/officeDocument/2006/relationships/slide" Target="slides/slide173.xml"/><Relationship Id="rId175" Type="http://schemas.openxmlformats.org/officeDocument/2006/relationships/slide" Target="slides/slide174.xml"/><Relationship Id="rId176" Type="http://schemas.openxmlformats.org/officeDocument/2006/relationships/slide" Target="slides/slide175.xml"/><Relationship Id="rId177" Type="http://schemas.openxmlformats.org/officeDocument/2006/relationships/slide" Target="slides/slide176.xml"/><Relationship Id="rId178" Type="http://schemas.openxmlformats.org/officeDocument/2006/relationships/slide" Target="slides/slide177.xml"/><Relationship Id="rId179" Type="http://schemas.openxmlformats.org/officeDocument/2006/relationships/slide" Target="slides/slide178.xml"/><Relationship Id="rId260" Type="http://schemas.openxmlformats.org/officeDocument/2006/relationships/slide" Target="slides/slide259.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61" Type="http://schemas.openxmlformats.org/officeDocument/2006/relationships/slide" Target="slides/slide260.xml"/><Relationship Id="rId262" Type="http://schemas.openxmlformats.org/officeDocument/2006/relationships/slide" Target="slides/slide261.xml"/><Relationship Id="rId263" Type="http://schemas.openxmlformats.org/officeDocument/2006/relationships/slide" Target="slides/slide262.xml"/><Relationship Id="rId264" Type="http://schemas.openxmlformats.org/officeDocument/2006/relationships/slide" Target="slides/slide263.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200" Type="http://schemas.openxmlformats.org/officeDocument/2006/relationships/slide" Target="slides/slide199.xml"/><Relationship Id="rId201" Type="http://schemas.openxmlformats.org/officeDocument/2006/relationships/slide" Target="slides/slide200.xml"/><Relationship Id="rId202" Type="http://schemas.openxmlformats.org/officeDocument/2006/relationships/slide" Target="slides/slide201.xml"/><Relationship Id="rId203" Type="http://schemas.openxmlformats.org/officeDocument/2006/relationships/slide" Target="slides/slide202.xml"/><Relationship Id="rId204" Type="http://schemas.openxmlformats.org/officeDocument/2006/relationships/slide" Target="slides/slide203.xml"/><Relationship Id="rId205" Type="http://schemas.openxmlformats.org/officeDocument/2006/relationships/slide" Target="slides/slide204.xml"/><Relationship Id="rId206" Type="http://schemas.openxmlformats.org/officeDocument/2006/relationships/slide" Target="slides/slide205.xml"/><Relationship Id="rId207" Type="http://schemas.openxmlformats.org/officeDocument/2006/relationships/slide" Target="slides/slide206.xml"/><Relationship Id="rId208" Type="http://schemas.openxmlformats.org/officeDocument/2006/relationships/slide" Target="slides/slide207.xml"/><Relationship Id="rId209" Type="http://schemas.openxmlformats.org/officeDocument/2006/relationships/slide" Target="slides/slide208.xml"/><Relationship Id="rId265" Type="http://schemas.openxmlformats.org/officeDocument/2006/relationships/slide" Target="slides/slide264.xml"/><Relationship Id="rId266" Type="http://schemas.openxmlformats.org/officeDocument/2006/relationships/slide" Target="slides/slide265.xml"/><Relationship Id="rId267" Type="http://schemas.openxmlformats.org/officeDocument/2006/relationships/slide" Target="slides/slide266.xml"/><Relationship Id="rId268" Type="http://schemas.openxmlformats.org/officeDocument/2006/relationships/slide" Target="slides/slide267.xml"/><Relationship Id="rId269" Type="http://schemas.openxmlformats.org/officeDocument/2006/relationships/slide" Target="slides/slide26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80" Type="http://schemas.openxmlformats.org/officeDocument/2006/relationships/slide" Target="slides/slide179.xml"/><Relationship Id="rId181" Type="http://schemas.openxmlformats.org/officeDocument/2006/relationships/slide" Target="slides/slide180.xml"/><Relationship Id="rId182" Type="http://schemas.openxmlformats.org/officeDocument/2006/relationships/slide" Target="slides/slide181.xml"/><Relationship Id="rId183" Type="http://schemas.openxmlformats.org/officeDocument/2006/relationships/slide" Target="slides/slide182.xml"/><Relationship Id="rId184" Type="http://schemas.openxmlformats.org/officeDocument/2006/relationships/slide" Target="slides/slide183.xml"/><Relationship Id="rId185" Type="http://schemas.openxmlformats.org/officeDocument/2006/relationships/slide" Target="slides/slide184.xml"/><Relationship Id="rId186" Type="http://schemas.openxmlformats.org/officeDocument/2006/relationships/slide" Target="slides/slide185.xml"/><Relationship Id="rId187" Type="http://schemas.openxmlformats.org/officeDocument/2006/relationships/slide" Target="slides/slide186.xml"/><Relationship Id="rId188" Type="http://schemas.openxmlformats.org/officeDocument/2006/relationships/slide" Target="slides/slide187.xml"/><Relationship Id="rId189" Type="http://schemas.openxmlformats.org/officeDocument/2006/relationships/slide" Target="slides/slide188.xml"/><Relationship Id="rId270" Type="http://schemas.openxmlformats.org/officeDocument/2006/relationships/slide" Target="slides/slide269.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271" Type="http://schemas.openxmlformats.org/officeDocument/2006/relationships/slide" Target="slides/slide270.xml"/><Relationship Id="rId272" Type="http://schemas.openxmlformats.org/officeDocument/2006/relationships/slide" Target="slides/slide271.xml"/><Relationship Id="rId273" Type="http://schemas.openxmlformats.org/officeDocument/2006/relationships/slide" Target="slides/slide272.xml"/><Relationship Id="rId274" Type="http://schemas.openxmlformats.org/officeDocument/2006/relationships/slide" Target="slides/slide273.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210" Type="http://schemas.openxmlformats.org/officeDocument/2006/relationships/slide" Target="slides/slide209.xml"/><Relationship Id="rId211" Type="http://schemas.openxmlformats.org/officeDocument/2006/relationships/slide" Target="slides/slide210.xml"/><Relationship Id="rId212" Type="http://schemas.openxmlformats.org/officeDocument/2006/relationships/slide" Target="slides/slide211.xml"/><Relationship Id="rId213" Type="http://schemas.openxmlformats.org/officeDocument/2006/relationships/slide" Target="slides/slide212.xml"/><Relationship Id="rId214" Type="http://schemas.openxmlformats.org/officeDocument/2006/relationships/slide" Target="slides/slide213.xml"/><Relationship Id="rId215" Type="http://schemas.openxmlformats.org/officeDocument/2006/relationships/slide" Target="slides/slide214.xml"/><Relationship Id="rId216" Type="http://schemas.openxmlformats.org/officeDocument/2006/relationships/slide" Target="slides/slide215.xml"/><Relationship Id="rId217" Type="http://schemas.openxmlformats.org/officeDocument/2006/relationships/slide" Target="slides/slide216.xml"/><Relationship Id="rId218" Type="http://schemas.openxmlformats.org/officeDocument/2006/relationships/slide" Target="slides/slide217.xml"/><Relationship Id="rId219" Type="http://schemas.openxmlformats.org/officeDocument/2006/relationships/slide" Target="slides/slide218.xml"/><Relationship Id="rId275" Type="http://schemas.openxmlformats.org/officeDocument/2006/relationships/slide" Target="slides/slide274.xml"/><Relationship Id="rId276" Type="http://schemas.openxmlformats.org/officeDocument/2006/relationships/slide" Target="slides/slide275.xml"/><Relationship Id="rId277" Type="http://schemas.openxmlformats.org/officeDocument/2006/relationships/slide" Target="slides/slide276.xml"/><Relationship Id="rId278" Type="http://schemas.openxmlformats.org/officeDocument/2006/relationships/slide" Target="slides/slide277.xml"/><Relationship Id="rId279" Type="http://schemas.openxmlformats.org/officeDocument/2006/relationships/slide" Target="slides/slide278.xml"/><Relationship Id="rId300" Type="http://schemas.openxmlformats.org/officeDocument/2006/relationships/slide" Target="slides/slide299.xml"/><Relationship Id="rId301" Type="http://schemas.openxmlformats.org/officeDocument/2006/relationships/slide" Target="slides/slide300.xml"/><Relationship Id="rId302" Type="http://schemas.openxmlformats.org/officeDocument/2006/relationships/slide" Target="slides/slide301.xml"/><Relationship Id="rId303" Type="http://schemas.openxmlformats.org/officeDocument/2006/relationships/slide" Target="slides/slide302.xml"/><Relationship Id="rId304" Type="http://schemas.openxmlformats.org/officeDocument/2006/relationships/slide" Target="slides/slide303.xml"/><Relationship Id="rId305" Type="http://schemas.openxmlformats.org/officeDocument/2006/relationships/slide" Target="slides/slide304.xml"/><Relationship Id="rId306" Type="http://schemas.openxmlformats.org/officeDocument/2006/relationships/slide" Target="slides/slide305.xml"/><Relationship Id="rId307" Type="http://schemas.openxmlformats.org/officeDocument/2006/relationships/slide" Target="slides/slide306.xml"/><Relationship Id="rId308" Type="http://schemas.openxmlformats.org/officeDocument/2006/relationships/slide" Target="slides/slide307.xml"/><Relationship Id="rId309" Type="http://schemas.openxmlformats.org/officeDocument/2006/relationships/slide" Target="slides/slide30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90" Type="http://schemas.openxmlformats.org/officeDocument/2006/relationships/slide" Target="slides/slide189.xml"/><Relationship Id="rId191" Type="http://schemas.openxmlformats.org/officeDocument/2006/relationships/slide" Target="slides/slide190.xml"/><Relationship Id="rId192" Type="http://schemas.openxmlformats.org/officeDocument/2006/relationships/slide" Target="slides/slide191.xml"/><Relationship Id="rId193" Type="http://schemas.openxmlformats.org/officeDocument/2006/relationships/slide" Target="slides/slide192.xml"/><Relationship Id="rId194" Type="http://schemas.openxmlformats.org/officeDocument/2006/relationships/slide" Target="slides/slide193.xml"/><Relationship Id="rId195" Type="http://schemas.openxmlformats.org/officeDocument/2006/relationships/slide" Target="slides/slide194.xml"/><Relationship Id="rId196" Type="http://schemas.openxmlformats.org/officeDocument/2006/relationships/slide" Target="slides/slide195.xml"/><Relationship Id="rId197" Type="http://schemas.openxmlformats.org/officeDocument/2006/relationships/slide" Target="slides/slide196.xml"/><Relationship Id="rId198" Type="http://schemas.openxmlformats.org/officeDocument/2006/relationships/slide" Target="slides/slide197.xml"/><Relationship Id="rId199" Type="http://schemas.openxmlformats.org/officeDocument/2006/relationships/slide" Target="slides/slide198.xml"/><Relationship Id="rId280" Type="http://schemas.openxmlformats.org/officeDocument/2006/relationships/slide" Target="slides/slide279.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81" Type="http://schemas.openxmlformats.org/officeDocument/2006/relationships/slide" Target="slides/slide280.xml"/><Relationship Id="rId282" Type="http://schemas.openxmlformats.org/officeDocument/2006/relationships/slide" Target="slides/slide281.xml"/><Relationship Id="rId283" Type="http://schemas.openxmlformats.org/officeDocument/2006/relationships/slide" Target="slides/slide282.xml"/><Relationship Id="rId284" Type="http://schemas.openxmlformats.org/officeDocument/2006/relationships/slide" Target="slides/slide283.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220" Type="http://schemas.openxmlformats.org/officeDocument/2006/relationships/slide" Target="slides/slide219.xml"/><Relationship Id="rId221" Type="http://schemas.openxmlformats.org/officeDocument/2006/relationships/slide" Target="slides/slide220.xml"/><Relationship Id="rId222" Type="http://schemas.openxmlformats.org/officeDocument/2006/relationships/slide" Target="slides/slide221.xml"/><Relationship Id="rId223" Type="http://schemas.openxmlformats.org/officeDocument/2006/relationships/slide" Target="slides/slide222.xml"/><Relationship Id="rId224" Type="http://schemas.openxmlformats.org/officeDocument/2006/relationships/slide" Target="slides/slide223.xml"/><Relationship Id="rId225" Type="http://schemas.openxmlformats.org/officeDocument/2006/relationships/slide" Target="slides/slide224.xml"/><Relationship Id="rId226" Type="http://schemas.openxmlformats.org/officeDocument/2006/relationships/slide" Target="slides/slide225.xml"/><Relationship Id="rId227" Type="http://schemas.openxmlformats.org/officeDocument/2006/relationships/slide" Target="slides/slide226.xml"/><Relationship Id="rId228" Type="http://schemas.openxmlformats.org/officeDocument/2006/relationships/slide" Target="slides/slide227.xml"/><Relationship Id="rId229" Type="http://schemas.openxmlformats.org/officeDocument/2006/relationships/slide" Target="slides/slide228.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285" Type="http://schemas.openxmlformats.org/officeDocument/2006/relationships/slide" Target="slides/slide284.xml"/><Relationship Id="rId286" Type="http://schemas.openxmlformats.org/officeDocument/2006/relationships/slide" Target="slides/slide285.xml"/><Relationship Id="rId287" Type="http://schemas.openxmlformats.org/officeDocument/2006/relationships/slide" Target="slides/slide286.xml"/><Relationship Id="rId288" Type="http://schemas.openxmlformats.org/officeDocument/2006/relationships/slide" Target="slides/slide287.xml"/><Relationship Id="rId289" Type="http://schemas.openxmlformats.org/officeDocument/2006/relationships/slide" Target="slides/slide288.xml"/><Relationship Id="rId310" Type="http://schemas.openxmlformats.org/officeDocument/2006/relationships/slide" Target="slides/slide309.xml"/><Relationship Id="rId311" Type="http://schemas.openxmlformats.org/officeDocument/2006/relationships/slide" Target="slides/slide310.xml"/><Relationship Id="rId312" Type="http://schemas.openxmlformats.org/officeDocument/2006/relationships/slide" Target="slides/slide311.xml"/><Relationship Id="rId313" Type="http://schemas.openxmlformats.org/officeDocument/2006/relationships/slide" Target="slides/slide312.xml"/><Relationship Id="rId314" Type="http://schemas.openxmlformats.org/officeDocument/2006/relationships/slide" Target="slides/slide313.xml"/><Relationship Id="rId315" Type="http://schemas.openxmlformats.org/officeDocument/2006/relationships/slide" Target="slides/slide314.xml"/><Relationship Id="rId316" Type="http://schemas.openxmlformats.org/officeDocument/2006/relationships/slide" Target="slides/slide315.xml"/><Relationship Id="rId317" Type="http://schemas.openxmlformats.org/officeDocument/2006/relationships/slide" Target="slides/slide316.xml"/><Relationship Id="rId318" Type="http://schemas.openxmlformats.org/officeDocument/2006/relationships/slide" Target="slides/slide317.xml"/><Relationship Id="rId319" Type="http://schemas.openxmlformats.org/officeDocument/2006/relationships/slide" Target="slides/slide318.xml"/><Relationship Id="rId290" Type="http://schemas.openxmlformats.org/officeDocument/2006/relationships/slide" Target="slides/slide289.xml"/><Relationship Id="rId291" Type="http://schemas.openxmlformats.org/officeDocument/2006/relationships/slide" Target="slides/slide290.xml"/><Relationship Id="rId292" Type="http://schemas.openxmlformats.org/officeDocument/2006/relationships/slide" Target="slides/slide291.xml"/><Relationship Id="rId293" Type="http://schemas.openxmlformats.org/officeDocument/2006/relationships/slide" Target="slides/slide292.xml"/><Relationship Id="rId294" Type="http://schemas.openxmlformats.org/officeDocument/2006/relationships/slide" Target="slides/slide293.xml"/><Relationship Id="rId295" Type="http://schemas.openxmlformats.org/officeDocument/2006/relationships/slide" Target="slides/slide294.xml"/><Relationship Id="rId296" Type="http://schemas.openxmlformats.org/officeDocument/2006/relationships/slide" Target="slides/slide295.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297" Type="http://schemas.openxmlformats.org/officeDocument/2006/relationships/slide" Target="slides/slide296.xml"/><Relationship Id="rId298" Type="http://schemas.openxmlformats.org/officeDocument/2006/relationships/slide" Target="slides/slide297.xml"/><Relationship Id="rId299" Type="http://schemas.openxmlformats.org/officeDocument/2006/relationships/slide" Target="slides/slide298.xml"/><Relationship Id="rId140" Type="http://schemas.openxmlformats.org/officeDocument/2006/relationships/slide" Target="slides/slide139.xml"/><Relationship Id="rId141" Type="http://schemas.openxmlformats.org/officeDocument/2006/relationships/slide" Target="slides/slide140.xml"/><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230" Type="http://schemas.openxmlformats.org/officeDocument/2006/relationships/slide" Target="slides/slide229.xml"/><Relationship Id="rId231" Type="http://schemas.openxmlformats.org/officeDocument/2006/relationships/slide" Target="slides/slide230.xml"/><Relationship Id="rId232" Type="http://schemas.openxmlformats.org/officeDocument/2006/relationships/slide" Target="slides/slide231.xml"/><Relationship Id="rId233" Type="http://schemas.openxmlformats.org/officeDocument/2006/relationships/slide" Target="slides/slide232.xml"/><Relationship Id="rId234" Type="http://schemas.openxmlformats.org/officeDocument/2006/relationships/slide" Target="slides/slide233.xml"/><Relationship Id="rId235" Type="http://schemas.openxmlformats.org/officeDocument/2006/relationships/slide" Target="slides/slide234.xml"/><Relationship Id="rId236" Type="http://schemas.openxmlformats.org/officeDocument/2006/relationships/slide" Target="slides/slide235.xml"/><Relationship Id="rId237" Type="http://schemas.openxmlformats.org/officeDocument/2006/relationships/slide" Target="slides/slide236.xml"/><Relationship Id="rId238" Type="http://schemas.openxmlformats.org/officeDocument/2006/relationships/slide" Target="slides/slide237.xml"/><Relationship Id="rId239" Type="http://schemas.openxmlformats.org/officeDocument/2006/relationships/slide" Target="slides/slide238.xml"/><Relationship Id="rId320" Type="http://schemas.openxmlformats.org/officeDocument/2006/relationships/slide" Target="slides/slide319.xml"/><Relationship Id="rId321" Type="http://schemas.openxmlformats.org/officeDocument/2006/relationships/slide" Target="slides/slide320.xml"/><Relationship Id="rId322" Type="http://schemas.openxmlformats.org/officeDocument/2006/relationships/slide" Target="slides/slide321.xml"/><Relationship Id="rId323" Type="http://schemas.openxmlformats.org/officeDocument/2006/relationships/slide" Target="slides/slide322.xml"/><Relationship Id="rId324" Type="http://schemas.openxmlformats.org/officeDocument/2006/relationships/notesMaster" Target="notesMasters/notesMaster1.xml"/><Relationship Id="rId325" Type="http://schemas.openxmlformats.org/officeDocument/2006/relationships/handoutMaster" Target="handoutMasters/handoutMaster1.xml"/><Relationship Id="rId326" Type="http://schemas.openxmlformats.org/officeDocument/2006/relationships/presProps" Target="presProps.xml"/><Relationship Id="rId327" Type="http://schemas.openxmlformats.org/officeDocument/2006/relationships/viewProps" Target="viewProps.xml"/><Relationship Id="rId328" Type="http://schemas.openxmlformats.org/officeDocument/2006/relationships/theme" Target="theme/theme1.xml"/><Relationship Id="rId329"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240" Type="http://schemas.openxmlformats.org/officeDocument/2006/relationships/slide" Target="slides/slide239.xml"/><Relationship Id="rId241" Type="http://schemas.openxmlformats.org/officeDocument/2006/relationships/slide" Target="slides/slide240.xml"/><Relationship Id="rId242" Type="http://schemas.openxmlformats.org/officeDocument/2006/relationships/slide" Target="slides/slide241.xml"/><Relationship Id="rId243" Type="http://schemas.openxmlformats.org/officeDocument/2006/relationships/slide" Target="slides/slide242.xml"/><Relationship Id="rId244" Type="http://schemas.openxmlformats.org/officeDocument/2006/relationships/slide" Target="slides/slide243.xml"/><Relationship Id="rId245" Type="http://schemas.openxmlformats.org/officeDocument/2006/relationships/slide" Target="slides/slide244.xml"/><Relationship Id="rId246" Type="http://schemas.openxmlformats.org/officeDocument/2006/relationships/slide" Target="slides/slide245.xml"/><Relationship Id="rId247" Type="http://schemas.openxmlformats.org/officeDocument/2006/relationships/slide" Target="slides/slide246.xml"/><Relationship Id="rId248" Type="http://schemas.openxmlformats.org/officeDocument/2006/relationships/slide" Target="slides/slide247.xml"/><Relationship Id="rId249" Type="http://schemas.openxmlformats.org/officeDocument/2006/relationships/slide" Target="slides/slide2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60" Type="http://schemas.openxmlformats.org/officeDocument/2006/relationships/slide" Target="slides/slide159.xml"/><Relationship Id="rId161" Type="http://schemas.openxmlformats.org/officeDocument/2006/relationships/slide" Target="slides/slide160.xml"/><Relationship Id="rId162" Type="http://schemas.openxmlformats.org/officeDocument/2006/relationships/slide" Target="slides/slide161.xml"/><Relationship Id="rId163" Type="http://schemas.openxmlformats.org/officeDocument/2006/relationships/slide" Target="slides/slide162.xml"/><Relationship Id="rId164" Type="http://schemas.openxmlformats.org/officeDocument/2006/relationships/slide" Target="slides/slide163.xml"/><Relationship Id="rId165" Type="http://schemas.openxmlformats.org/officeDocument/2006/relationships/slide" Target="slides/slide164.xml"/><Relationship Id="rId166" Type="http://schemas.openxmlformats.org/officeDocument/2006/relationships/slide" Target="slides/slide165.xml"/><Relationship Id="rId167" Type="http://schemas.openxmlformats.org/officeDocument/2006/relationships/slide" Target="slides/slide166.xml"/><Relationship Id="rId168" Type="http://schemas.openxmlformats.org/officeDocument/2006/relationships/slide" Target="slides/slide167.xml"/><Relationship Id="rId169" Type="http://schemas.openxmlformats.org/officeDocument/2006/relationships/slide" Target="slides/slide168.xml"/><Relationship Id="rId250" Type="http://schemas.openxmlformats.org/officeDocument/2006/relationships/slide" Target="slides/slide249.xml"/><Relationship Id="rId251" Type="http://schemas.openxmlformats.org/officeDocument/2006/relationships/slide" Target="slides/slide250.xml"/><Relationship Id="rId252" Type="http://schemas.openxmlformats.org/officeDocument/2006/relationships/slide" Target="slides/slide251.xml"/><Relationship Id="rId253" Type="http://schemas.openxmlformats.org/officeDocument/2006/relationships/slide" Target="slides/slide252.xml"/><Relationship Id="rId254" Type="http://schemas.openxmlformats.org/officeDocument/2006/relationships/slide" Target="slides/slide253.xml"/><Relationship Id="rId255" Type="http://schemas.openxmlformats.org/officeDocument/2006/relationships/slide" Target="slides/slide254.xml"/><Relationship Id="rId256" Type="http://schemas.openxmlformats.org/officeDocument/2006/relationships/slide" Target="slides/slide255.xml"/><Relationship Id="rId257" Type="http://schemas.openxmlformats.org/officeDocument/2006/relationships/slide" Target="slides/slide256.xml"/><Relationship Id="rId258" Type="http://schemas.openxmlformats.org/officeDocument/2006/relationships/slide" Target="slides/slide257.xml"/><Relationship Id="rId259" Type="http://schemas.openxmlformats.org/officeDocument/2006/relationships/slide" Target="slides/slide25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Travelling%20HD:All%20My%20Stuff:AppldCF4ed:Chapter%203:Disney&amp;Vale.xlsx" TargetMode="External"/><Relationship Id="rId3"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Travelling%20HD:All%20My%20Stuff:AppldCF4ed:Chapter%204:Euro%20govt%20rates.xlsx" TargetMode="Externa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Travelling%20HD:All%20My%20Stuff:AppldCF4ed:Chapter%204:Risk%20free%20rates%20on%20Nov%205.xlsx" TargetMode="Externa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Travelling%20HD:Users:aswath1:Library:Application%20Support:Microsoft:Office:Office%202011%20AutoRecovery:DisneyThemePark%20(version%201).xls" TargetMode="External"/><Relationship Id="rId3" Type="http://schemas.openxmlformats.org/officeDocument/2006/relationships/chartUserShapes" Target="../drawings/drawing2.xml"/></Relationships>
</file>

<file path=ppt/charts/_rels/chart5.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oleObject" Target="Travelling%20HD:All%20My%20Stuff:AppldCF4ed:Chapter%205:ValeIronOre.xls" TargetMode="External"/></Relationships>
</file>

<file path=ppt/charts/_rels/chart6.xml.rels><?xml version="1.0" encoding="UTF-8" standalone="yes"?>
<Relationships xmlns="http://schemas.openxmlformats.org/package/2006/relationships"><Relationship Id="rId1" Type="http://schemas.openxmlformats.org/officeDocument/2006/relationships/themeOverride" Target="../theme/themeOverride6.xml"/><Relationship Id="rId2" Type="http://schemas.openxmlformats.org/officeDocument/2006/relationships/oleObject" Target="Travelling%20HD:All%20My%20Stuff:AppldCF4ed:Chapter%205:ValeIronOre.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b="0" i="1"/>
            </a:pPr>
            <a:r>
              <a:rPr lang="en-US" b="0" i="1"/>
              <a:t>Retur</a:t>
            </a:r>
            <a:r>
              <a:rPr lang="en-US" b="0" i="1" baseline="0"/>
              <a:t>ns on Disney - 2008-2013 </a:t>
            </a:r>
            <a:endParaRPr lang="en-US" b="0" i="1"/>
          </a:p>
        </c:rich>
      </c:tx>
      <c:overlay val="0"/>
    </c:title>
    <c:autoTitleDeleted val="0"/>
    <c:plotArea>
      <c:layout/>
      <c:lineChart>
        <c:grouping val="standard"/>
        <c:varyColors val="0"/>
        <c:ser>
          <c:idx val="0"/>
          <c:order val="0"/>
          <c:tx>
            <c:strRef>
              <c:f>'Disney &amp; Vale'!$B$1</c:f>
              <c:strCache>
                <c:ptCount val="1"/>
                <c:pt idx="0">
                  <c:v>Disney</c:v>
                </c:pt>
              </c:strCache>
            </c:strRef>
          </c:tx>
          <c:cat>
            <c:numRef>
              <c:f>'Disney &amp; Vale'!$A$2:$A$61</c:f>
              <c:numCache>
                <c:formatCode>mmm\-yy</c:formatCode>
                <c:ptCount val="60"/>
                <c:pt idx="0">
                  <c:v>39752.0</c:v>
                </c:pt>
                <c:pt idx="1">
                  <c:v>39782.0</c:v>
                </c:pt>
                <c:pt idx="2">
                  <c:v>39813.0</c:v>
                </c:pt>
                <c:pt idx="3">
                  <c:v>39844.0</c:v>
                </c:pt>
                <c:pt idx="4">
                  <c:v>39872.0</c:v>
                </c:pt>
                <c:pt idx="5">
                  <c:v>39902.0</c:v>
                </c:pt>
                <c:pt idx="6">
                  <c:v>39933.0</c:v>
                </c:pt>
                <c:pt idx="7">
                  <c:v>39964.0</c:v>
                </c:pt>
                <c:pt idx="8">
                  <c:v>39994.0</c:v>
                </c:pt>
                <c:pt idx="9">
                  <c:v>40025.0</c:v>
                </c:pt>
                <c:pt idx="10">
                  <c:v>40056.0</c:v>
                </c:pt>
                <c:pt idx="11">
                  <c:v>40086.0</c:v>
                </c:pt>
                <c:pt idx="12">
                  <c:v>40117.0</c:v>
                </c:pt>
                <c:pt idx="13">
                  <c:v>40147.0</c:v>
                </c:pt>
                <c:pt idx="14">
                  <c:v>40178.0</c:v>
                </c:pt>
                <c:pt idx="15">
                  <c:v>40209.0</c:v>
                </c:pt>
                <c:pt idx="16">
                  <c:v>40237.0</c:v>
                </c:pt>
                <c:pt idx="17">
                  <c:v>40267.0</c:v>
                </c:pt>
                <c:pt idx="18">
                  <c:v>40298.0</c:v>
                </c:pt>
                <c:pt idx="19">
                  <c:v>40329.0</c:v>
                </c:pt>
                <c:pt idx="20">
                  <c:v>40359.0</c:v>
                </c:pt>
                <c:pt idx="21">
                  <c:v>40390.0</c:v>
                </c:pt>
                <c:pt idx="22">
                  <c:v>40421.0</c:v>
                </c:pt>
                <c:pt idx="23">
                  <c:v>40451.0</c:v>
                </c:pt>
                <c:pt idx="24">
                  <c:v>40482.0</c:v>
                </c:pt>
                <c:pt idx="25">
                  <c:v>40512.0</c:v>
                </c:pt>
                <c:pt idx="26">
                  <c:v>40543.0</c:v>
                </c:pt>
                <c:pt idx="27">
                  <c:v>40574.0</c:v>
                </c:pt>
                <c:pt idx="28">
                  <c:v>40602.0</c:v>
                </c:pt>
                <c:pt idx="29">
                  <c:v>40632.0</c:v>
                </c:pt>
                <c:pt idx="30">
                  <c:v>40663.0</c:v>
                </c:pt>
                <c:pt idx="31">
                  <c:v>40694.0</c:v>
                </c:pt>
                <c:pt idx="32">
                  <c:v>40724.0</c:v>
                </c:pt>
                <c:pt idx="33">
                  <c:v>40755.0</c:v>
                </c:pt>
                <c:pt idx="34">
                  <c:v>40786.0</c:v>
                </c:pt>
                <c:pt idx="35">
                  <c:v>40816.0</c:v>
                </c:pt>
                <c:pt idx="36">
                  <c:v>40847.0</c:v>
                </c:pt>
                <c:pt idx="37">
                  <c:v>40877.0</c:v>
                </c:pt>
                <c:pt idx="38">
                  <c:v>40908.0</c:v>
                </c:pt>
                <c:pt idx="39">
                  <c:v>40939.0</c:v>
                </c:pt>
                <c:pt idx="40">
                  <c:v>40967.0</c:v>
                </c:pt>
                <c:pt idx="41">
                  <c:v>40998.0</c:v>
                </c:pt>
                <c:pt idx="42">
                  <c:v>41029.0</c:v>
                </c:pt>
                <c:pt idx="43">
                  <c:v>41060.0</c:v>
                </c:pt>
                <c:pt idx="44">
                  <c:v>41090.0</c:v>
                </c:pt>
                <c:pt idx="45">
                  <c:v>41121.0</c:v>
                </c:pt>
                <c:pt idx="46">
                  <c:v>41152.0</c:v>
                </c:pt>
                <c:pt idx="47">
                  <c:v>41182.0</c:v>
                </c:pt>
                <c:pt idx="48">
                  <c:v>41213.0</c:v>
                </c:pt>
                <c:pt idx="49">
                  <c:v>41243.0</c:v>
                </c:pt>
                <c:pt idx="50">
                  <c:v>41274.0</c:v>
                </c:pt>
                <c:pt idx="51">
                  <c:v>41305.0</c:v>
                </c:pt>
                <c:pt idx="52">
                  <c:v>41333.0</c:v>
                </c:pt>
                <c:pt idx="53">
                  <c:v>41363.0</c:v>
                </c:pt>
                <c:pt idx="54">
                  <c:v>41394.0</c:v>
                </c:pt>
                <c:pt idx="55">
                  <c:v>41425.0</c:v>
                </c:pt>
                <c:pt idx="56">
                  <c:v>41455.0</c:v>
                </c:pt>
                <c:pt idx="57">
                  <c:v>41486.0</c:v>
                </c:pt>
                <c:pt idx="58">
                  <c:v>41517.0</c:v>
                </c:pt>
                <c:pt idx="59">
                  <c:v>41547.0</c:v>
                </c:pt>
              </c:numCache>
            </c:numRef>
          </c:cat>
          <c:val>
            <c:numRef>
              <c:f>'Disney &amp; Vale'!$B$2:$B$61</c:f>
              <c:numCache>
                <c:formatCode>0.00%</c:formatCode>
                <c:ptCount val="60"/>
                <c:pt idx="0">
                  <c:v>-0.155751058976865</c:v>
                </c:pt>
                <c:pt idx="1">
                  <c:v>-0.130837514473176</c:v>
                </c:pt>
                <c:pt idx="2">
                  <c:v>0.0230905861456484</c:v>
                </c:pt>
                <c:pt idx="3">
                  <c:v>-0.0885852798589688</c:v>
                </c:pt>
                <c:pt idx="4">
                  <c:v>-0.189071566731141</c:v>
                </c:pt>
                <c:pt idx="5">
                  <c:v>0.0828861061419201</c:v>
                </c:pt>
                <c:pt idx="6">
                  <c:v>0.205947136563877</c:v>
                </c:pt>
                <c:pt idx="7">
                  <c:v>0.105936073059361</c:v>
                </c:pt>
                <c:pt idx="8">
                  <c:v>-0.036746490503716</c:v>
                </c:pt>
                <c:pt idx="9">
                  <c:v>0.0767252464637807</c:v>
                </c:pt>
                <c:pt idx="10">
                  <c:v>0.036624203821656</c:v>
                </c:pt>
                <c:pt idx="11">
                  <c:v>0.054531490015361</c:v>
                </c:pt>
                <c:pt idx="12">
                  <c:v>-0.0032774945375091</c:v>
                </c:pt>
                <c:pt idx="13">
                  <c:v>0.104128607964925</c:v>
                </c:pt>
                <c:pt idx="14">
                  <c:v>0.0787557908669755</c:v>
                </c:pt>
                <c:pt idx="15">
                  <c:v>-0.0837209302325581</c:v>
                </c:pt>
                <c:pt idx="16">
                  <c:v>0.0571912013536378</c:v>
                </c:pt>
                <c:pt idx="17">
                  <c:v>0.117477592829705</c:v>
                </c:pt>
                <c:pt idx="18">
                  <c:v>0.055285018619307</c:v>
                </c:pt>
                <c:pt idx="19">
                  <c:v>-0.0928338762214984</c:v>
                </c:pt>
                <c:pt idx="20">
                  <c:v>-0.0574506283662478</c:v>
                </c:pt>
                <c:pt idx="21">
                  <c:v>0.0695238095238094</c:v>
                </c:pt>
                <c:pt idx="22">
                  <c:v>-0.0341347580884535</c:v>
                </c:pt>
                <c:pt idx="23">
                  <c:v>0.0172095881991396</c:v>
                </c:pt>
                <c:pt idx="24">
                  <c:v>0.0913897280966767</c:v>
                </c:pt>
                <c:pt idx="25">
                  <c:v>0.0106574394463667</c:v>
                </c:pt>
                <c:pt idx="26">
                  <c:v>0.0383456587236373</c:v>
                </c:pt>
                <c:pt idx="27">
                  <c:v>0.036256998133831</c:v>
                </c:pt>
                <c:pt idx="28">
                  <c:v>0.125289426292771</c:v>
                </c:pt>
                <c:pt idx="29">
                  <c:v>-0.0148605395518975</c:v>
                </c:pt>
                <c:pt idx="30">
                  <c:v>0.00023207240659081</c:v>
                </c:pt>
                <c:pt idx="31">
                  <c:v>-0.034106728538283</c:v>
                </c:pt>
                <c:pt idx="32">
                  <c:v>-0.0622147489791017</c:v>
                </c:pt>
                <c:pt idx="33">
                  <c:v>-0.0107581967213115</c:v>
                </c:pt>
                <c:pt idx="34">
                  <c:v>-0.118073537027447</c:v>
                </c:pt>
                <c:pt idx="35">
                  <c:v>-0.114503816793893</c:v>
                </c:pt>
                <c:pt idx="36">
                  <c:v>0.156498673740053</c:v>
                </c:pt>
                <c:pt idx="37">
                  <c:v>0.0278096330275229</c:v>
                </c:pt>
                <c:pt idx="38">
                  <c:v>0.0627615062761506</c:v>
                </c:pt>
                <c:pt idx="39">
                  <c:v>0.0373333333333333</c:v>
                </c:pt>
                <c:pt idx="40">
                  <c:v>0.0794344473007713</c:v>
                </c:pt>
                <c:pt idx="41">
                  <c:v>0.042629197427959</c:v>
                </c:pt>
                <c:pt idx="42">
                  <c:v>-0.0153037916857013</c:v>
                </c:pt>
                <c:pt idx="43">
                  <c:v>0.0603108327534215</c:v>
                </c:pt>
                <c:pt idx="44">
                  <c:v>0.0610369722161452</c:v>
                </c:pt>
                <c:pt idx="45">
                  <c:v>0.0131958762886598</c:v>
                </c:pt>
                <c:pt idx="46">
                  <c:v>0.00671550671550668</c:v>
                </c:pt>
                <c:pt idx="47">
                  <c:v>0.0568021022842127</c:v>
                </c:pt>
                <c:pt idx="48">
                  <c:v>-0.0604437643458302</c:v>
                </c:pt>
                <c:pt idx="49">
                  <c:v>0.0109934853420195</c:v>
                </c:pt>
                <c:pt idx="50">
                  <c:v>0.0177204993958921</c:v>
                </c:pt>
                <c:pt idx="51">
                  <c:v>0.0821450090379595</c:v>
                </c:pt>
                <c:pt idx="52">
                  <c:v>0.013177431328879</c:v>
                </c:pt>
                <c:pt idx="53">
                  <c:v>0.0404836050558709</c:v>
                </c:pt>
                <c:pt idx="54">
                  <c:v>0.106338028169014</c:v>
                </c:pt>
                <c:pt idx="55">
                  <c:v>0.00381922342457025</c:v>
                </c:pt>
                <c:pt idx="56">
                  <c:v>0.00110970196575777</c:v>
                </c:pt>
                <c:pt idx="57">
                  <c:v>0.0237529691211403</c:v>
                </c:pt>
                <c:pt idx="58">
                  <c:v>-0.0590873936581594</c:v>
                </c:pt>
                <c:pt idx="59">
                  <c:v>0.0601676804208449</c:v>
                </c:pt>
              </c:numCache>
            </c:numRef>
          </c:val>
          <c:smooth val="0"/>
        </c:ser>
        <c:dLbls>
          <c:showLegendKey val="0"/>
          <c:showVal val="0"/>
          <c:showCatName val="0"/>
          <c:showSerName val="0"/>
          <c:showPercent val="0"/>
          <c:showBubbleSize val="0"/>
        </c:dLbls>
        <c:marker val="1"/>
        <c:smooth val="0"/>
        <c:axId val="1809306080"/>
        <c:axId val="1809308928"/>
      </c:lineChart>
      <c:dateAx>
        <c:axId val="1809306080"/>
        <c:scaling>
          <c:orientation val="minMax"/>
        </c:scaling>
        <c:delete val="0"/>
        <c:axPos val="b"/>
        <c:numFmt formatCode="mmm\-yy" sourceLinked="1"/>
        <c:majorTickMark val="out"/>
        <c:minorTickMark val="none"/>
        <c:tickLblPos val="low"/>
        <c:txPr>
          <a:bodyPr rot="5400000" vert="horz" anchor="b" anchorCtr="0"/>
          <a:lstStyle/>
          <a:p>
            <a:pPr>
              <a:defRPr/>
            </a:pPr>
            <a:endParaRPr lang="en-US"/>
          </a:p>
        </c:txPr>
        <c:crossAx val="1809308928"/>
        <c:crosses val="autoZero"/>
        <c:auto val="1"/>
        <c:lblOffset val="100"/>
        <c:baseTimeUnit val="months"/>
      </c:dateAx>
      <c:valAx>
        <c:axId val="1809308928"/>
        <c:scaling>
          <c:orientation val="minMax"/>
        </c:scaling>
        <c:delete val="0"/>
        <c:axPos val="l"/>
        <c:majorGridlines/>
        <c:numFmt formatCode="0.00%" sourceLinked="1"/>
        <c:majorTickMark val="out"/>
        <c:minorTickMark val="none"/>
        <c:tickLblPos val="nextTo"/>
        <c:crossAx val="1809306080"/>
        <c:crosses val="autoZero"/>
        <c:crossBetween val="between"/>
      </c:valAx>
    </c:plotArea>
    <c:plotVisOnly val="1"/>
    <c:dispBlanksAs val="gap"/>
    <c:showDLblsOverMax val="0"/>
  </c:chart>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t>Rate on 10-year Euro Government Bonds: November</a:t>
            </a:r>
            <a:r>
              <a:rPr lang="en-US" baseline="0"/>
              <a:t> 2013</a:t>
            </a:r>
            <a:endParaRPr lang="en-US"/>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Rate on 10-year Government Bond</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Germany</c:v>
                </c:pt>
                <c:pt idx="1">
                  <c:v>Austria</c:v>
                </c:pt>
                <c:pt idx="2">
                  <c:v>France</c:v>
                </c:pt>
                <c:pt idx="3">
                  <c:v>Belgium</c:v>
                </c:pt>
                <c:pt idx="4">
                  <c:v>Ireland</c:v>
                </c:pt>
                <c:pt idx="5">
                  <c:v>Italy</c:v>
                </c:pt>
                <c:pt idx="6">
                  <c:v>Spain</c:v>
                </c:pt>
                <c:pt idx="7">
                  <c:v>Portugal</c:v>
                </c:pt>
                <c:pt idx="8">
                  <c:v>Slovenia</c:v>
                </c:pt>
                <c:pt idx="9">
                  <c:v>Greece</c:v>
                </c:pt>
              </c:strCache>
            </c:strRef>
          </c:cat>
          <c:val>
            <c:numRef>
              <c:f>Sheet1!$B$2:$B$11</c:f>
              <c:numCache>
                <c:formatCode>0.00%</c:formatCode>
                <c:ptCount val="10"/>
                <c:pt idx="0">
                  <c:v>0.0175</c:v>
                </c:pt>
                <c:pt idx="1">
                  <c:v>0.021</c:v>
                </c:pt>
                <c:pt idx="2">
                  <c:v>0.0215</c:v>
                </c:pt>
                <c:pt idx="3">
                  <c:v>0.0235</c:v>
                </c:pt>
                <c:pt idx="4">
                  <c:v>0.033</c:v>
                </c:pt>
                <c:pt idx="5">
                  <c:v>0.039</c:v>
                </c:pt>
                <c:pt idx="6">
                  <c:v>0.0395</c:v>
                </c:pt>
                <c:pt idx="7">
                  <c:v>0.059</c:v>
                </c:pt>
                <c:pt idx="8">
                  <c:v>0.0642</c:v>
                </c:pt>
                <c:pt idx="9">
                  <c:v>0.083</c:v>
                </c:pt>
              </c:numCache>
            </c:numRef>
          </c:val>
        </c:ser>
        <c:dLbls>
          <c:showLegendKey val="0"/>
          <c:showVal val="0"/>
          <c:showCatName val="0"/>
          <c:showSerName val="0"/>
          <c:showPercent val="0"/>
          <c:showBubbleSize val="0"/>
        </c:dLbls>
        <c:gapWidth val="150"/>
        <c:shape val="box"/>
        <c:axId val="-2011616800"/>
        <c:axId val="-2011614688"/>
        <c:axId val="0"/>
      </c:bar3DChart>
      <c:catAx>
        <c:axId val="-2011616800"/>
        <c:scaling>
          <c:orientation val="minMax"/>
        </c:scaling>
        <c:delete val="0"/>
        <c:axPos val="b"/>
        <c:numFmt formatCode="General" sourceLinked="0"/>
        <c:majorTickMark val="out"/>
        <c:minorTickMark val="none"/>
        <c:tickLblPos val="nextTo"/>
        <c:crossAx val="-2011614688"/>
        <c:crosses val="autoZero"/>
        <c:auto val="1"/>
        <c:lblAlgn val="ctr"/>
        <c:lblOffset val="100"/>
        <c:noMultiLvlLbl val="0"/>
      </c:catAx>
      <c:valAx>
        <c:axId val="-2011614688"/>
        <c:scaling>
          <c:orientation val="minMax"/>
        </c:scaling>
        <c:delete val="0"/>
        <c:axPos val="l"/>
        <c:majorGridlines/>
        <c:numFmt formatCode="0.00%" sourceLinked="1"/>
        <c:majorTickMark val="out"/>
        <c:minorTickMark val="none"/>
        <c:tickLblPos val="nextTo"/>
        <c:crossAx val="-2011616800"/>
        <c:crosses val="autoZero"/>
        <c:crossBetween val="between"/>
      </c:valAx>
    </c:plotArea>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b="0" i="1"/>
              <a:t>Figure 4.2: Risk</a:t>
            </a:r>
            <a:r>
              <a:rPr lang="en-US" b="0" i="1" baseline="0"/>
              <a:t> free rates in Currencies where Governments not Aaa rated</a:t>
            </a:r>
            <a:endParaRPr lang="en-US" b="0" i="1"/>
          </a:p>
        </c:rich>
      </c:tx>
      <c:layout>
        <c:manualLayout>
          <c:xMode val="edge"/>
          <c:yMode val="edge"/>
          <c:x val="0.0925115394779357"/>
          <c:y val="0.019626168705722"/>
        </c:manualLayout>
      </c:layout>
      <c:overlay val="0"/>
    </c:title>
    <c:autoTitleDeleted val="0"/>
    <c:view3D>
      <c:rotX val="15"/>
      <c:rotY val="20"/>
      <c:rAngAx val="1"/>
    </c:view3D>
    <c:floor>
      <c:thickness val="0"/>
    </c:floor>
    <c:sideWall>
      <c:thickness val="0"/>
    </c:sideWall>
    <c:backWall>
      <c:thickness val="0"/>
    </c:backWall>
    <c:plotArea>
      <c:layout/>
      <c:bar3DChart>
        <c:barDir val="col"/>
        <c:grouping val="stacked"/>
        <c:varyColors val="0"/>
        <c:ser>
          <c:idx val="1"/>
          <c:order val="0"/>
          <c:tx>
            <c:strRef>
              <c:f>Sheet1!$C$12</c:f>
              <c:strCache>
                <c:ptCount val="1"/>
                <c:pt idx="0">
                  <c:v>Risk free rate</c:v>
                </c:pt>
              </c:strCache>
            </c:strRef>
          </c:tx>
          <c:invertIfNegative val="0"/>
          <c:cat>
            <c:strRef>
              <c:f>Sheet1!$A$13:$A$35</c:f>
              <c:strCache>
                <c:ptCount val="23"/>
                <c:pt idx="0">
                  <c:v>Taiwanese $</c:v>
                </c:pt>
                <c:pt idx="1">
                  <c:v>Czech Koruna</c:v>
                </c:pt>
                <c:pt idx="2">
                  <c:v>Hong Kong $</c:v>
                </c:pt>
                <c:pt idx="3">
                  <c:v>Malaysia Ringgit</c:v>
                </c:pt>
                <c:pt idx="4">
                  <c:v>British Pound</c:v>
                </c:pt>
                <c:pt idx="5">
                  <c:v>Korean Won</c:v>
                </c:pt>
                <c:pt idx="6">
                  <c:v>Israeli Shekel</c:v>
                </c:pt>
                <c:pt idx="7">
                  <c:v>Polish Zloty</c:v>
                </c:pt>
                <c:pt idx="8">
                  <c:v>Chinese Remimbi</c:v>
                </c:pt>
                <c:pt idx="9">
                  <c:v>Phillipine Peso</c:v>
                </c:pt>
                <c:pt idx="10">
                  <c:v>Chilean Peso</c:v>
                </c:pt>
                <c:pt idx="11">
                  <c:v>Mexican Peso</c:v>
                </c:pt>
                <c:pt idx="12">
                  <c:v>Colombian Peso</c:v>
                </c:pt>
                <c:pt idx="13">
                  <c:v>Thai Baht</c:v>
                </c:pt>
                <c:pt idx="14">
                  <c:v>Venezuelan Bolivar</c:v>
                </c:pt>
                <c:pt idx="15">
                  <c:v>Russian Ruble</c:v>
                </c:pt>
                <c:pt idx="16">
                  <c:v>Indonesian Rupiah</c:v>
                </c:pt>
                <c:pt idx="17">
                  <c:v>Sout African Rand</c:v>
                </c:pt>
                <c:pt idx="18">
                  <c:v>Turkish Lira</c:v>
                </c:pt>
                <c:pt idx="19">
                  <c:v>Indian Rupee</c:v>
                </c:pt>
                <c:pt idx="20">
                  <c:v>Pakistani Rupee</c:v>
                </c:pt>
                <c:pt idx="21">
                  <c:v>Nigerian Naira</c:v>
                </c:pt>
                <c:pt idx="22">
                  <c:v>Brazilian $R</c:v>
                </c:pt>
              </c:strCache>
            </c:strRef>
          </c:cat>
          <c:val>
            <c:numRef>
              <c:f>Sheet1!$C$13:$C$35</c:f>
              <c:numCache>
                <c:formatCode>0.00%</c:formatCode>
                <c:ptCount val="23"/>
                <c:pt idx="0">
                  <c:v>0.0093</c:v>
                </c:pt>
                <c:pt idx="1">
                  <c:v>0.0123</c:v>
                </c:pt>
                <c:pt idx="2">
                  <c:v>0.016</c:v>
                </c:pt>
                <c:pt idx="3">
                  <c:v>0.0239</c:v>
                </c:pt>
                <c:pt idx="4">
                  <c:v>0.0242</c:v>
                </c:pt>
                <c:pt idx="5">
                  <c:v>0.027</c:v>
                </c:pt>
                <c:pt idx="6">
                  <c:v>0.0273</c:v>
                </c:pt>
                <c:pt idx="7">
                  <c:v>0.0321</c:v>
                </c:pt>
                <c:pt idx="8">
                  <c:v>0.035</c:v>
                </c:pt>
                <c:pt idx="9">
                  <c:v>0.038</c:v>
                </c:pt>
                <c:pt idx="10">
                  <c:v>0.042</c:v>
                </c:pt>
                <c:pt idx="11">
                  <c:v>0.0443</c:v>
                </c:pt>
                <c:pt idx="12">
                  <c:v>0.0475</c:v>
                </c:pt>
                <c:pt idx="13">
                  <c:v>0.0526</c:v>
                </c:pt>
                <c:pt idx="14">
                  <c:v>0.0555</c:v>
                </c:pt>
                <c:pt idx="15">
                  <c:v>0.0561</c:v>
                </c:pt>
                <c:pt idx="16">
                  <c:v>0.0572</c:v>
                </c:pt>
                <c:pt idx="17">
                  <c:v>0.0614</c:v>
                </c:pt>
                <c:pt idx="18">
                  <c:v>0.0654</c:v>
                </c:pt>
                <c:pt idx="19">
                  <c:v>0.0657</c:v>
                </c:pt>
                <c:pt idx="20">
                  <c:v>0.075</c:v>
                </c:pt>
                <c:pt idx="21">
                  <c:v>0.0888</c:v>
                </c:pt>
                <c:pt idx="22">
                  <c:v>0.1018</c:v>
                </c:pt>
              </c:numCache>
            </c:numRef>
          </c:val>
        </c:ser>
        <c:ser>
          <c:idx val="2"/>
          <c:order val="1"/>
          <c:tx>
            <c:strRef>
              <c:f>Sheet1!$D$12</c:f>
              <c:strCache>
                <c:ptCount val="1"/>
                <c:pt idx="0">
                  <c:v>Default Spread</c:v>
                </c:pt>
              </c:strCache>
            </c:strRef>
          </c:tx>
          <c:invertIfNegative val="0"/>
          <c:cat>
            <c:strRef>
              <c:f>Sheet1!$A$13:$A$35</c:f>
              <c:strCache>
                <c:ptCount val="23"/>
                <c:pt idx="0">
                  <c:v>Taiwanese $</c:v>
                </c:pt>
                <c:pt idx="1">
                  <c:v>Czech Koruna</c:v>
                </c:pt>
                <c:pt idx="2">
                  <c:v>Hong Kong $</c:v>
                </c:pt>
                <c:pt idx="3">
                  <c:v>Malaysia Ringgit</c:v>
                </c:pt>
                <c:pt idx="4">
                  <c:v>British Pound</c:v>
                </c:pt>
                <c:pt idx="5">
                  <c:v>Korean Won</c:v>
                </c:pt>
                <c:pt idx="6">
                  <c:v>Israeli Shekel</c:v>
                </c:pt>
                <c:pt idx="7">
                  <c:v>Polish Zloty</c:v>
                </c:pt>
                <c:pt idx="8">
                  <c:v>Chinese Remimbi</c:v>
                </c:pt>
                <c:pt idx="9">
                  <c:v>Phillipine Peso</c:v>
                </c:pt>
                <c:pt idx="10">
                  <c:v>Chilean Peso</c:v>
                </c:pt>
                <c:pt idx="11">
                  <c:v>Mexican Peso</c:v>
                </c:pt>
                <c:pt idx="12">
                  <c:v>Colombian Peso</c:v>
                </c:pt>
                <c:pt idx="13">
                  <c:v>Thai Baht</c:v>
                </c:pt>
                <c:pt idx="14">
                  <c:v>Venezuelan Bolivar</c:v>
                </c:pt>
                <c:pt idx="15">
                  <c:v>Russian Ruble</c:v>
                </c:pt>
                <c:pt idx="16">
                  <c:v>Indonesian Rupiah</c:v>
                </c:pt>
                <c:pt idx="17">
                  <c:v>Sout African Rand</c:v>
                </c:pt>
                <c:pt idx="18">
                  <c:v>Turkish Lira</c:v>
                </c:pt>
                <c:pt idx="19">
                  <c:v>Indian Rupee</c:v>
                </c:pt>
                <c:pt idx="20">
                  <c:v>Pakistani Rupee</c:v>
                </c:pt>
                <c:pt idx="21">
                  <c:v>Nigerian Naira</c:v>
                </c:pt>
                <c:pt idx="22">
                  <c:v>Brazilian $R</c:v>
                </c:pt>
              </c:strCache>
            </c:strRef>
          </c:cat>
          <c:val>
            <c:numRef>
              <c:f>Sheet1!$D$13:$D$35</c:f>
              <c:numCache>
                <c:formatCode>0.00%</c:formatCode>
                <c:ptCount val="23"/>
                <c:pt idx="0">
                  <c:v>0.008</c:v>
                </c:pt>
                <c:pt idx="1">
                  <c:v>0.0095</c:v>
                </c:pt>
                <c:pt idx="2">
                  <c:v>0.003</c:v>
                </c:pt>
                <c:pt idx="3">
                  <c:v>0.013</c:v>
                </c:pt>
                <c:pt idx="4">
                  <c:v>0.003</c:v>
                </c:pt>
                <c:pt idx="5">
                  <c:v>0.008</c:v>
                </c:pt>
                <c:pt idx="6">
                  <c:v>0.0095</c:v>
                </c:pt>
                <c:pt idx="7">
                  <c:v>0.011</c:v>
                </c:pt>
                <c:pt idx="8">
                  <c:v>0.008</c:v>
                </c:pt>
                <c:pt idx="9">
                  <c:v>0.0275</c:v>
                </c:pt>
                <c:pt idx="10">
                  <c:v>0.008</c:v>
                </c:pt>
                <c:pt idx="11">
                  <c:v>0.017</c:v>
                </c:pt>
                <c:pt idx="12">
                  <c:v>0.0225</c:v>
                </c:pt>
                <c:pt idx="13">
                  <c:v>0.017</c:v>
                </c:pt>
                <c:pt idx="14">
                  <c:v>0.045</c:v>
                </c:pt>
                <c:pt idx="15">
                  <c:v>0.017</c:v>
                </c:pt>
                <c:pt idx="16">
                  <c:v>0.0225</c:v>
                </c:pt>
                <c:pt idx="17">
                  <c:v>0.017</c:v>
                </c:pt>
                <c:pt idx="18">
                  <c:v>0.0225</c:v>
                </c:pt>
                <c:pt idx="19">
                  <c:v>0.0225</c:v>
                </c:pt>
                <c:pt idx="20">
                  <c:v>0.08</c:v>
                </c:pt>
                <c:pt idx="21">
                  <c:v>0.036</c:v>
                </c:pt>
                <c:pt idx="22">
                  <c:v>0.02</c:v>
                </c:pt>
              </c:numCache>
            </c:numRef>
          </c:val>
        </c:ser>
        <c:dLbls>
          <c:showLegendKey val="0"/>
          <c:showVal val="0"/>
          <c:showCatName val="0"/>
          <c:showSerName val="0"/>
          <c:showPercent val="0"/>
          <c:showBubbleSize val="0"/>
        </c:dLbls>
        <c:gapWidth val="150"/>
        <c:shape val="box"/>
        <c:axId val="1807397504"/>
        <c:axId val="1807400288"/>
        <c:axId val="0"/>
      </c:bar3DChart>
      <c:catAx>
        <c:axId val="1807397504"/>
        <c:scaling>
          <c:orientation val="minMax"/>
        </c:scaling>
        <c:delete val="0"/>
        <c:axPos val="b"/>
        <c:majorTickMark val="out"/>
        <c:minorTickMark val="none"/>
        <c:tickLblPos val="nextTo"/>
        <c:crossAx val="1807400288"/>
        <c:crosses val="autoZero"/>
        <c:auto val="1"/>
        <c:lblAlgn val="ctr"/>
        <c:lblOffset val="100"/>
        <c:noMultiLvlLbl val="0"/>
      </c:catAx>
      <c:valAx>
        <c:axId val="1807400288"/>
        <c:scaling>
          <c:orientation val="minMax"/>
        </c:scaling>
        <c:delete val="0"/>
        <c:axPos val="l"/>
        <c:majorGridlines/>
        <c:numFmt formatCode="0.00%" sourceLinked="1"/>
        <c:majorTickMark val="out"/>
        <c:minorTickMark val="none"/>
        <c:tickLblPos val="nextTo"/>
        <c:crossAx val="1807397504"/>
        <c:crosses val="autoZero"/>
        <c:crossBetween val="between"/>
      </c:valAx>
    </c:plotArea>
    <c:legend>
      <c:legendPos val="r"/>
      <c:overlay val="0"/>
    </c:legend>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7037037037037"/>
          <c:y val="0.119825708061002"/>
          <c:w val="0.871111111111111"/>
          <c:h val="0.808278867102396"/>
        </c:manualLayout>
      </c:layout>
      <c:lineChart>
        <c:grouping val="standard"/>
        <c:varyColors val="0"/>
        <c:ser>
          <c:idx val="1"/>
          <c:order val="0"/>
          <c:tx>
            <c:strRef>
              <c:f>'IRR Calculation'!$B$1</c:f>
              <c:strCache>
                <c:ptCount val="1"/>
                <c:pt idx="0">
                  <c:v>NPV</c:v>
                </c:pt>
              </c:strCache>
            </c:strRef>
          </c:tx>
          <c:spPr>
            <a:ln w="12700">
              <a:solidFill>
                <a:srgbClr val="DD0806"/>
              </a:solidFill>
              <a:prstDash val="solid"/>
            </a:ln>
          </c:spPr>
          <c:marker>
            <c:symbol val="square"/>
            <c:size val="5"/>
            <c:spPr>
              <a:solidFill>
                <a:srgbClr val="000000"/>
              </a:solidFill>
              <a:ln>
                <a:solidFill>
                  <a:srgbClr val="000000"/>
                </a:solidFill>
                <a:prstDash val="solid"/>
              </a:ln>
            </c:spPr>
          </c:marker>
          <c:cat>
            <c:numRef>
              <c:f>'IRR Calculation'!$A$2:$A$24</c:f>
              <c:numCache>
                <c:formatCode>0%</c:formatCode>
                <c:ptCount val="23"/>
                <c:pt idx="0">
                  <c:v>0.08</c:v>
                </c:pt>
                <c:pt idx="1">
                  <c:v>0.09</c:v>
                </c:pt>
                <c:pt idx="2">
                  <c:v>0.1</c:v>
                </c:pt>
                <c:pt idx="3">
                  <c:v>0.11</c:v>
                </c:pt>
                <c:pt idx="4">
                  <c:v>0.12</c:v>
                </c:pt>
                <c:pt idx="5">
                  <c:v>0.13</c:v>
                </c:pt>
                <c:pt idx="6">
                  <c:v>0.14</c:v>
                </c:pt>
                <c:pt idx="7">
                  <c:v>0.15</c:v>
                </c:pt>
                <c:pt idx="8">
                  <c:v>0.16</c:v>
                </c:pt>
                <c:pt idx="9">
                  <c:v>0.17</c:v>
                </c:pt>
                <c:pt idx="10">
                  <c:v>0.18</c:v>
                </c:pt>
                <c:pt idx="11">
                  <c:v>0.19</c:v>
                </c:pt>
                <c:pt idx="12">
                  <c:v>0.2</c:v>
                </c:pt>
                <c:pt idx="13">
                  <c:v>0.21</c:v>
                </c:pt>
                <c:pt idx="14">
                  <c:v>0.22</c:v>
                </c:pt>
                <c:pt idx="15">
                  <c:v>0.23</c:v>
                </c:pt>
                <c:pt idx="16">
                  <c:v>0.24</c:v>
                </c:pt>
                <c:pt idx="17">
                  <c:v>0.25</c:v>
                </c:pt>
                <c:pt idx="18">
                  <c:v>0.26</c:v>
                </c:pt>
                <c:pt idx="19">
                  <c:v>0.27</c:v>
                </c:pt>
                <c:pt idx="20">
                  <c:v>0.28</c:v>
                </c:pt>
                <c:pt idx="21">
                  <c:v>0.29</c:v>
                </c:pt>
                <c:pt idx="22">
                  <c:v>0.3</c:v>
                </c:pt>
              </c:numCache>
            </c:numRef>
          </c:cat>
          <c:val>
            <c:numRef>
              <c:f>'IRR Calculation'!$B$2:$B$24</c:f>
              <c:numCache>
                <c:formatCode>"$"#,##0.00</c:formatCode>
                <c:ptCount val="23"/>
                <c:pt idx="0">
                  <c:v>3972.613686506901</c:v>
                </c:pt>
                <c:pt idx="1">
                  <c:v>2630.976869874871</c:v>
                </c:pt>
                <c:pt idx="2">
                  <c:v>1642.118146442801</c:v>
                </c:pt>
                <c:pt idx="3">
                  <c:v>887.57743352764</c:v>
                </c:pt>
                <c:pt idx="4">
                  <c:v>296.3343222529488</c:v>
                </c:pt>
                <c:pt idx="5">
                  <c:v>-176.7597188932432</c:v>
                </c:pt>
                <c:pt idx="6">
                  <c:v>-561.7648568066725</c:v>
                </c:pt>
                <c:pt idx="7">
                  <c:v>-879.4590834826079</c:v>
                </c:pt>
                <c:pt idx="8">
                  <c:v>-1144.655775864061</c:v>
                </c:pt>
                <c:pt idx="9">
                  <c:v>-1368.194012496244</c:v>
                </c:pt>
                <c:pt idx="10">
                  <c:v>-1558.182337484127</c:v>
                </c:pt>
                <c:pt idx="11">
                  <c:v>-1720.803393794857</c:v>
                </c:pt>
                <c:pt idx="12">
                  <c:v>-1860.850213994435</c:v>
                </c:pt>
                <c:pt idx="13">
                  <c:v>-1982.093044126011</c:v>
                </c:pt>
                <c:pt idx="14">
                  <c:v>-2087.536024813565</c:v>
                </c:pt>
                <c:pt idx="15">
                  <c:v>-2179.600452900482</c:v>
                </c:pt>
                <c:pt idx="16">
                  <c:v>-2260.25799205801</c:v>
                </c:pt>
                <c:pt idx="17">
                  <c:v>-2331.129071850929</c:v>
                </c:pt>
                <c:pt idx="18">
                  <c:v>-2393.556634245317</c:v>
                </c:pt>
                <c:pt idx="19">
                  <c:v>-2448.662135096265</c:v>
                </c:pt>
                <c:pt idx="20">
                  <c:v>-2497.388582270997</c:v>
                </c:pt>
                <c:pt idx="21">
                  <c:v>-2540.533974860703</c:v>
                </c:pt>
                <c:pt idx="22">
                  <c:v>-2578.777546307164</c:v>
                </c:pt>
              </c:numCache>
            </c:numRef>
          </c:val>
          <c:smooth val="0"/>
        </c:ser>
        <c:dLbls>
          <c:showLegendKey val="0"/>
          <c:showVal val="0"/>
          <c:showCatName val="0"/>
          <c:showSerName val="0"/>
          <c:showPercent val="0"/>
          <c:showBubbleSize val="0"/>
        </c:dLbls>
        <c:marker val="1"/>
        <c:smooth val="0"/>
        <c:axId val="1790295632"/>
        <c:axId val="1790318016"/>
      </c:lineChart>
      <c:catAx>
        <c:axId val="1790295632"/>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Discount Rate</a:t>
                </a:r>
              </a:p>
            </c:rich>
          </c:tx>
          <c:layout>
            <c:manualLayout>
              <c:xMode val="edge"/>
              <c:yMode val="edge"/>
              <c:x val="0.506666627724947"/>
              <c:y val="0.945533645084757"/>
            </c:manualLayout>
          </c:layout>
          <c:overlay val="0"/>
          <c:spPr>
            <a:noFill/>
            <a:ln w="25400">
              <a:noFill/>
            </a:ln>
          </c:spPr>
        </c:title>
        <c:numFmt formatCode="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1790318016"/>
        <c:crosses val="autoZero"/>
        <c:auto val="1"/>
        <c:lblAlgn val="ctr"/>
        <c:lblOffset val="100"/>
        <c:tickLblSkip val="1"/>
        <c:tickMarkSkip val="1"/>
        <c:noMultiLvlLbl val="0"/>
      </c:catAx>
      <c:valAx>
        <c:axId val="1790318016"/>
        <c:scaling>
          <c:orientation val="minMax"/>
        </c:scaling>
        <c:delete val="0"/>
        <c:axPos val="l"/>
        <c:majorGridlines>
          <c:spPr>
            <a:ln w="3175">
              <a:solidFill>
                <a:srgbClr val="00000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NPV</a:t>
                </a:r>
              </a:p>
            </c:rich>
          </c:tx>
          <c:layout>
            <c:manualLayout>
              <c:xMode val="edge"/>
              <c:yMode val="edge"/>
              <c:x val="0.0133333722750532"/>
              <c:y val="0.496731939621084"/>
            </c:manualLayout>
          </c:layout>
          <c:overlay val="0"/>
          <c:spPr>
            <a:noFill/>
            <a:ln w="25400">
              <a:noFill/>
            </a:ln>
          </c:spPr>
        </c:title>
        <c:numFmt formatCode="&quot;$&quot;#,##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1790295632"/>
        <c:crosses val="autoZero"/>
        <c:crossBetween val="between"/>
      </c:valAx>
      <c:spPr>
        <a:solidFill>
          <a:srgbClr val="FFFFFF"/>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2">
    <c:autoUpdate val="0"/>
  </c:externalData>
  <c:userShapes r:id="rId3"/>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0" i="1" u="none" strike="noStrike" baseline="0">
                <a:solidFill>
                  <a:srgbClr val="000000"/>
                </a:solidFill>
                <a:latin typeface="Arial"/>
                <a:ea typeface="Arial"/>
                <a:cs typeface="Arial"/>
              </a:defRPr>
            </a:pPr>
            <a:r>
              <a:rPr lang="en-US" b="0" i="1"/>
              <a:t> Vale Paper Plant: Effect of Changing Iron Ore Prices</a:t>
            </a:r>
          </a:p>
        </c:rich>
      </c:tx>
      <c:layout>
        <c:manualLayout>
          <c:xMode val="edge"/>
          <c:yMode val="edge"/>
          <c:x val="0.22962962616961"/>
          <c:y val="0.0196077960018592"/>
        </c:manualLayout>
      </c:layout>
      <c:overlay val="0"/>
      <c:spPr>
        <a:noFill/>
        <a:ln w="25400">
          <a:noFill/>
        </a:ln>
      </c:spPr>
    </c:title>
    <c:autoTitleDeleted val="0"/>
    <c:plotArea>
      <c:layout>
        <c:manualLayout>
          <c:layoutTarget val="inner"/>
          <c:xMode val="edge"/>
          <c:yMode val="edge"/>
          <c:x val="0.0835882546031127"/>
          <c:y val="0.166805674478067"/>
          <c:w val="0.708148148148148"/>
          <c:h val="0.808278867102396"/>
        </c:manualLayout>
      </c:layout>
      <c:barChart>
        <c:barDir val="col"/>
        <c:grouping val="clustered"/>
        <c:varyColors val="0"/>
        <c:ser>
          <c:idx val="1"/>
          <c:order val="0"/>
          <c:tx>
            <c:strRef>
              <c:f>'Base Analysis'!$G$67</c:f>
              <c:strCache>
                <c:ptCount val="1"/>
                <c:pt idx="0">
                  <c:v>NPV</c:v>
                </c:pt>
              </c:strCache>
            </c:strRef>
          </c:tx>
          <c:spPr>
            <a:solidFill>
              <a:srgbClr val="802060"/>
            </a:solidFill>
            <a:ln w="25400">
              <a:noFill/>
            </a:ln>
          </c:spPr>
          <c:invertIfNegative val="0"/>
          <c:cat>
            <c:numRef>
              <c:f>'Base Analysis'!$F$68:$F$76</c:f>
              <c:numCache>
                <c:formatCode>"$"#,##0</c:formatCode>
                <c:ptCount val="9"/>
                <c:pt idx="0">
                  <c:v>50.0</c:v>
                </c:pt>
                <c:pt idx="1">
                  <c:v>60.0</c:v>
                </c:pt>
                <c:pt idx="2">
                  <c:v>70.0</c:v>
                </c:pt>
                <c:pt idx="3">
                  <c:v>80.0</c:v>
                </c:pt>
                <c:pt idx="4">
                  <c:v>90.0</c:v>
                </c:pt>
                <c:pt idx="5">
                  <c:v>100.0</c:v>
                </c:pt>
                <c:pt idx="6">
                  <c:v>110.0</c:v>
                </c:pt>
                <c:pt idx="7">
                  <c:v>120.0</c:v>
                </c:pt>
                <c:pt idx="8">
                  <c:v>130.0</c:v>
                </c:pt>
              </c:numCache>
            </c:numRef>
          </c:cat>
          <c:val>
            <c:numRef>
              <c:f>'Base Analysis'!$G$68:$G$76</c:f>
              <c:numCache>
                <c:formatCode>"$"#,##0</c:formatCode>
                <c:ptCount val="9"/>
                <c:pt idx="0">
                  <c:v>-1166.0</c:v>
                </c:pt>
                <c:pt idx="1">
                  <c:v>-872.0</c:v>
                </c:pt>
                <c:pt idx="2">
                  <c:v>-578.0</c:v>
                </c:pt>
                <c:pt idx="3">
                  <c:v>-284.0</c:v>
                </c:pt>
                <c:pt idx="4">
                  <c:v>10.0</c:v>
                </c:pt>
                <c:pt idx="5">
                  <c:v>304.04</c:v>
                </c:pt>
                <c:pt idx="6">
                  <c:v>598.0</c:v>
                </c:pt>
                <c:pt idx="7">
                  <c:v>892.0</c:v>
                </c:pt>
                <c:pt idx="8">
                  <c:v>1186.0</c:v>
                </c:pt>
              </c:numCache>
            </c:numRef>
          </c:val>
        </c:ser>
        <c:dLbls>
          <c:showLegendKey val="0"/>
          <c:showVal val="0"/>
          <c:showCatName val="0"/>
          <c:showSerName val="0"/>
          <c:showPercent val="0"/>
          <c:showBubbleSize val="0"/>
        </c:dLbls>
        <c:gapWidth val="150"/>
        <c:axId val="1847988016"/>
        <c:axId val="1847710208"/>
      </c:barChart>
      <c:lineChart>
        <c:grouping val="standard"/>
        <c:varyColors val="0"/>
        <c:ser>
          <c:idx val="0"/>
          <c:order val="1"/>
          <c:tx>
            <c:strRef>
              <c:f>'Base Analysis'!$H$67</c:f>
              <c:strCache>
                <c:ptCount val="1"/>
                <c:pt idx="0">
                  <c:v>IRR</c:v>
                </c:pt>
              </c:strCache>
            </c:strRef>
          </c:tx>
          <c:spPr>
            <a:ln w="12700">
              <a:solidFill>
                <a:srgbClr val="000090"/>
              </a:solidFill>
              <a:prstDash val="solid"/>
            </a:ln>
          </c:spPr>
          <c:marker>
            <c:symbol val="diamond"/>
            <c:size val="5"/>
            <c:spPr>
              <a:solidFill>
                <a:srgbClr val="000080"/>
              </a:solidFill>
              <a:ln>
                <a:solidFill>
                  <a:srgbClr val="000080"/>
                </a:solidFill>
                <a:prstDash val="solid"/>
              </a:ln>
            </c:spPr>
          </c:marker>
          <c:val>
            <c:numRef>
              <c:f>'Base Analysis'!$H$68:$H$76</c:f>
              <c:numCache>
                <c:formatCode>0.00%</c:formatCode>
                <c:ptCount val="9"/>
                <c:pt idx="0">
                  <c:v>-0.305</c:v>
                </c:pt>
                <c:pt idx="1">
                  <c:v>-0.1391</c:v>
                </c:pt>
                <c:pt idx="2">
                  <c:v>-0.0345</c:v>
                </c:pt>
                <c:pt idx="3">
                  <c:v>0.0463</c:v>
                </c:pt>
                <c:pt idx="4">
                  <c:v>0.1134</c:v>
                </c:pt>
                <c:pt idx="5">
                  <c:v>0.1717</c:v>
                </c:pt>
                <c:pt idx="6">
                  <c:v>0.2239</c:v>
                </c:pt>
                <c:pt idx="7">
                  <c:v>0.2706</c:v>
                </c:pt>
                <c:pt idx="8">
                  <c:v>0.3157</c:v>
                </c:pt>
              </c:numCache>
            </c:numRef>
          </c:val>
          <c:smooth val="0"/>
        </c:ser>
        <c:dLbls>
          <c:showLegendKey val="0"/>
          <c:showVal val="0"/>
          <c:showCatName val="0"/>
          <c:showSerName val="0"/>
          <c:showPercent val="0"/>
          <c:showBubbleSize val="0"/>
        </c:dLbls>
        <c:marker val="1"/>
        <c:smooth val="0"/>
        <c:axId val="1792873760"/>
        <c:axId val="1849026784"/>
      </c:lineChart>
      <c:catAx>
        <c:axId val="1847988016"/>
        <c:scaling>
          <c:orientation val="minMax"/>
        </c:scaling>
        <c:delete val="0"/>
        <c:axPos val="b"/>
        <c:title>
          <c:tx>
            <c:rich>
              <a:bodyPr/>
              <a:lstStyle/>
              <a:p>
                <a:pPr>
                  <a:defRPr sz="1000" b="1" i="0" u="none" strike="noStrike" baseline="0">
                    <a:solidFill>
                      <a:srgbClr val="000000"/>
                    </a:solidFill>
                    <a:latin typeface="Arial"/>
                    <a:ea typeface="Arial"/>
                    <a:cs typeface="Arial"/>
                  </a:defRPr>
                </a:pPr>
                <a:r>
                  <a:rPr lang="en-US"/>
                  <a:t>Price per ton of iron ore</a:t>
                </a:r>
              </a:p>
            </c:rich>
          </c:tx>
          <c:layout>
            <c:manualLayout>
              <c:xMode val="edge"/>
              <c:yMode val="edge"/>
              <c:x val="0.413333257039908"/>
              <c:y val="0.94553386183761"/>
            </c:manualLayout>
          </c:layout>
          <c:overlay val="0"/>
          <c:spPr>
            <a:noFill/>
            <a:ln w="25400">
              <a:noFill/>
            </a:ln>
          </c:spPr>
        </c:title>
        <c:numFmt formatCode="&quot;$&quot;#,##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1847710208"/>
        <c:crosses val="autoZero"/>
        <c:auto val="0"/>
        <c:lblAlgn val="ctr"/>
        <c:lblOffset val="100"/>
        <c:tickLblSkip val="1"/>
        <c:tickMarkSkip val="1"/>
        <c:noMultiLvlLbl val="0"/>
      </c:catAx>
      <c:valAx>
        <c:axId val="1847710208"/>
        <c:scaling>
          <c:orientation val="minMax"/>
        </c:scaling>
        <c:delete val="0"/>
        <c:axPos val="l"/>
        <c:title>
          <c:tx>
            <c:rich>
              <a:bodyPr/>
              <a:lstStyle/>
              <a:p>
                <a:pPr>
                  <a:defRPr sz="1000" b="1" i="0" u="none" strike="noStrike" baseline="0">
                    <a:solidFill>
                      <a:srgbClr val="000000"/>
                    </a:solidFill>
                    <a:latin typeface="Arial"/>
                    <a:ea typeface="Arial"/>
                    <a:cs typeface="Arial"/>
                  </a:defRPr>
                </a:pPr>
                <a:r>
                  <a:rPr lang="en-US"/>
                  <a:t>NPV</a:t>
                </a:r>
              </a:p>
            </c:rich>
          </c:tx>
          <c:layout>
            <c:manualLayout>
              <c:xMode val="edge"/>
              <c:yMode val="edge"/>
              <c:x val="0.0533205798751878"/>
              <c:y val="0.494554038672309"/>
            </c:manualLayout>
          </c:layout>
          <c:overlay val="0"/>
          <c:spPr>
            <a:noFill/>
            <a:ln w="25400">
              <a:noFill/>
            </a:ln>
          </c:spPr>
        </c:title>
        <c:numFmt formatCode="&quot;$&quot;#,##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1847988016"/>
        <c:crosses val="autoZero"/>
        <c:crossBetween val="between"/>
      </c:valAx>
      <c:catAx>
        <c:axId val="1792873760"/>
        <c:scaling>
          <c:orientation val="minMax"/>
        </c:scaling>
        <c:delete val="1"/>
        <c:axPos val="b"/>
        <c:majorTickMark val="out"/>
        <c:minorTickMark val="none"/>
        <c:tickLblPos val="nextTo"/>
        <c:crossAx val="1849026784"/>
        <c:crosses val="autoZero"/>
        <c:auto val="0"/>
        <c:lblAlgn val="ctr"/>
        <c:lblOffset val="100"/>
        <c:noMultiLvlLbl val="0"/>
      </c:catAx>
      <c:valAx>
        <c:axId val="1849026784"/>
        <c:scaling>
          <c:orientation val="minMax"/>
        </c:scaling>
        <c:delete val="0"/>
        <c:axPos val="r"/>
        <c:numFmt formatCode="0.00%"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1792873760"/>
        <c:crosses val="max"/>
        <c:crossBetween val="between"/>
      </c:valAx>
      <c:spPr>
        <a:noFill/>
        <a:ln w="12700">
          <a:solidFill>
            <a:srgbClr val="808080"/>
          </a:solidFill>
          <a:prstDash val="solid"/>
        </a:ln>
      </c:spPr>
    </c:plotArea>
    <c:legend>
      <c:legendPos val="r"/>
      <c:layout>
        <c:manualLayout>
          <c:xMode val="edge"/>
          <c:yMode val="edge"/>
          <c:x val="0.917037088764326"/>
          <c:y val="0.494553351842258"/>
          <c:w val="0.0770370140279087"/>
          <c:h val="0.0588233880055777"/>
        </c:manualLayout>
      </c:layout>
      <c:overlay val="0"/>
      <c:spPr>
        <a:solidFill>
          <a:srgbClr val="FFFFFF"/>
        </a:solidFill>
        <a:ln w="3175">
          <a:solidFill>
            <a:srgbClr val="000000"/>
          </a:solidFill>
          <a:prstDash val="solid"/>
        </a:ln>
      </c:spPr>
      <c:txPr>
        <a:bodyPr/>
        <a:lstStyle/>
        <a:p>
          <a:pPr>
            <a:defRPr sz="920" b="0" i="0" u="none" strike="noStrike" baseline="0">
              <a:solidFill>
                <a:srgbClr val="000000"/>
              </a:solidFill>
              <a:latin typeface="Arial"/>
              <a:ea typeface="Arial"/>
              <a:cs typeface="Arial"/>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Arial"/>
          <a:ea typeface="Arial"/>
          <a:cs typeface="Aria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sz="1400" b="0" i="1"/>
            </a:pPr>
            <a:r>
              <a:rPr lang="en-US" sz="1400" b="0" i="1"/>
              <a:t>Exchange Rate effects on Iron Ore Plant</a:t>
            </a:r>
          </a:p>
        </c:rich>
      </c:tx>
      <c:overlay val="0"/>
    </c:title>
    <c:autoTitleDeleted val="0"/>
    <c:plotArea>
      <c:layout/>
      <c:barChart>
        <c:barDir val="col"/>
        <c:grouping val="clustered"/>
        <c:varyColors val="0"/>
        <c:ser>
          <c:idx val="0"/>
          <c:order val="0"/>
          <c:tx>
            <c:strRef>
              <c:f>'Base Analysis'!$G$80</c:f>
              <c:strCache>
                <c:ptCount val="1"/>
                <c:pt idx="0">
                  <c:v>NPV</c:v>
                </c:pt>
              </c:strCache>
            </c:strRef>
          </c:tx>
          <c:invertIfNegative val="0"/>
          <c:cat>
            <c:strRef>
              <c:f>'Base Analysis'!$F$81:$F$93</c:f>
              <c:strCache>
                <c:ptCount val="13"/>
                <c:pt idx="0">
                  <c:v>18% weaker</c:v>
                </c:pt>
                <c:pt idx="1">
                  <c:v>15% weaker</c:v>
                </c:pt>
                <c:pt idx="2">
                  <c:v>12% weaker</c:v>
                </c:pt>
                <c:pt idx="3">
                  <c:v>9% weaker</c:v>
                </c:pt>
                <c:pt idx="4">
                  <c:v>6% weaker</c:v>
                </c:pt>
                <c:pt idx="5">
                  <c:v>3% weaker</c:v>
                </c:pt>
                <c:pt idx="6">
                  <c:v>Parity</c:v>
                </c:pt>
                <c:pt idx="7">
                  <c:v>3% stronger</c:v>
                </c:pt>
                <c:pt idx="8">
                  <c:v>6% stronger</c:v>
                </c:pt>
                <c:pt idx="9">
                  <c:v>9% stronger</c:v>
                </c:pt>
                <c:pt idx="10">
                  <c:v>12% stronger</c:v>
                </c:pt>
                <c:pt idx="11">
                  <c:v>15% stronger</c:v>
                </c:pt>
                <c:pt idx="12">
                  <c:v>18% stronger</c:v>
                </c:pt>
              </c:strCache>
            </c:strRef>
          </c:cat>
          <c:val>
            <c:numRef>
              <c:f>'Base Analysis'!$G$81:$G$93</c:f>
              <c:numCache>
                <c:formatCode>"$"#,##0.00</c:formatCode>
                <c:ptCount val="13"/>
                <c:pt idx="0" formatCode="&quot;$&quot;#,##0">
                  <c:v>639.3199999999994</c:v>
                </c:pt>
                <c:pt idx="1">
                  <c:v>583.4400000000001</c:v>
                </c:pt>
                <c:pt idx="2">
                  <c:v>527.5599999999994</c:v>
                </c:pt>
                <c:pt idx="3">
                  <c:v>471.68</c:v>
                </c:pt>
                <c:pt idx="4">
                  <c:v>415.8</c:v>
                </c:pt>
                <c:pt idx="5">
                  <c:v>359.92</c:v>
                </c:pt>
                <c:pt idx="6">
                  <c:v>304.04</c:v>
                </c:pt>
                <c:pt idx="7">
                  <c:v>248.16</c:v>
                </c:pt>
                <c:pt idx="8">
                  <c:v>192.28</c:v>
                </c:pt>
                <c:pt idx="9">
                  <c:v>136.4</c:v>
                </c:pt>
                <c:pt idx="10">
                  <c:v>80.52</c:v>
                </c:pt>
                <c:pt idx="11">
                  <c:v>24.64</c:v>
                </c:pt>
                <c:pt idx="12">
                  <c:v>-31.24</c:v>
                </c:pt>
              </c:numCache>
            </c:numRef>
          </c:val>
        </c:ser>
        <c:dLbls>
          <c:showLegendKey val="0"/>
          <c:showVal val="0"/>
          <c:showCatName val="0"/>
          <c:showSerName val="0"/>
          <c:showPercent val="0"/>
          <c:showBubbleSize val="0"/>
        </c:dLbls>
        <c:gapWidth val="150"/>
        <c:axId val="1794800720"/>
        <c:axId val="1794805728"/>
      </c:barChart>
      <c:lineChart>
        <c:grouping val="standard"/>
        <c:varyColors val="0"/>
        <c:ser>
          <c:idx val="1"/>
          <c:order val="1"/>
          <c:tx>
            <c:strRef>
              <c:f>'Base Analysis'!$H$80</c:f>
              <c:strCache>
                <c:ptCount val="1"/>
                <c:pt idx="0">
                  <c:v>IRR</c:v>
                </c:pt>
              </c:strCache>
            </c:strRef>
          </c:tx>
          <c:spPr>
            <a:ln w="38100">
              <a:solidFill>
                <a:srgbClr val="000000"/>
              </a:solidFill>
              <a:prstDash val="solid"/>
            </a:ln>
          </c:spPr>
          <c:cat>
            <c:strRef>
              <c:f>'Base Analysis'!$F$81:$F$93</c:f>
              <c:strCache>
                <c:ptCount val="13"/>
                <c:pt idx="0">
                  <c:v>18% weaker</c:v>
                </c:pt>
                <c:pt idx="1">
                  <c:v>15% weaker</c:v>
                </c:pt>
                <c:pt idx="2">
                  <c:v>12% weaker</c:v>
                </c:pt>
                <c:pt idx="3">
                  <c:v>9% weaker</c:v>
                </c:pt>
                <c:pt idx="4">
                  <c:v>6% weaker</c:v>
                </c:pt>
                <c:pt idx="5">
                  <c:v>3% weaker</c:v>
                </c:pt>
                <c:pt idx="6">
                  <c:v>Parity</c:v>
                </c:pt>
                <c:pt idx="7">
                  <c:v>3% stronger</c:v>
                </c:pt>
                <c:pt idx="8">
                  <c:v>6% stronger</c:v>
                </c:pt>
                <c:pt idx="9">
                  <c:v>9% stronger</c:v>
                </c:pt>
                <c:pt idx="10">
                  <c:v>12% stronger</c:v>
                </c:pt>
                <c:pt idx="11">
                  <c:v>15% stronger</c:v>
                </c:pt>
                <c:pt idx="12">
                  <c:v>18% stronger</c:v>
                </c:pt>
              </c:strCache>
            </c:strRef>
          </c:cat>
          <c:val>
            <c:numRef>
              <c:f>'Base Analysis'!$H$81:$H$93</c:f>
              <c:numCache>
                <c:formatCode>0.00%</c:formatCode>
                <c:ptCount val="13"/>
                <c:pt idx="0">
                  <c:v>0.2338</c:v>
                </c:pt>
                <c:pt idx="1">
                  <c:v>0.2237</c:v>
                </c:pt>
                <c:pt idx="2">
                  <c:v>0.2135</c:v>
                </c:pt>
                <c:pt idx="3">
                  <c:v>0.2032</c:v>
                </c:pt>
                <c:pt idx="4">
                  <c:v>0.1928</c:v>
                </c:pt>
                <c:pt idx="5">
                  <c:v>0.1823</c:v>
                </c:pt>
                <c:pt idx="6">
                  <c:v>0.1717</c:v>
                </c:pt>
                <c:pt idx="7">
                  <c:v>0.1609</c:v>
                </c:pt>
                <c:pt idx="8">
                  <c:v>0.15</c:v>
                </c:pt>
                <c:pt idx="9">
                  <c:v>0.1389</c:v>
                </c:pt>
                <c:pt idx="10">
                  <c:v>0.1277</c:v>
                </c:pt>
                <c:pt idx="11">
                  <c:v>0.1163</c:v>
                </c:pt>
                <c:pt idx="12">
                  <c:v>0.1048</c:v>
                </c:pt>
              </c:numCache>
            </c:numRef>
          </c:val>
          <c:smooth val="0"/>
        </c:ser>
        <c:dLbls>
          <c:showLegendKey val="0"/>
          <c:showVal val="0"/>
          <c:showCatName val="0"/>
          <c:showSerName val="0"/>
          <c:showPercent val="0"/>
          <c:showBubbleSize val="0"/>
        </c:dLbls>
        <c:marker val="1"/>
        <c:smooth val="0"/>
        <c:axId val="1804190864"/>
        <c:axId val="1794591376"/>
      </c:lineChart>
      <c:catAx>
        <c:axId val="1794800720"/>
        <c:scaling>
          <c:orientation val="minMax"/>
        </c:scaling>
        <c:delete val="0"/>
        <c:axPos val="b"/>
        <c:title>
          <c:tx>
            <c:rich>
              <a:bodyPr/>
              <a:lstStyle/>
              <a:p>
                <a:pPr>
                  <a:defRPr/>
                </a:pPr>
                <a:r>
                  <a:rPr lang="en-US"/>
                  <a:t>Canadian $ versus US $</a:t>
                </a:r>
              </a:p>
            </c:rich>
          </c:tx>
          <c:overlay val="0"/>
        </c:title>
        <c:numFmt formatCode="General" sourceLinked="1"/>
        <c:majorTickMark val="out"/>
        <c:minorTickMark val="none"/>
        <c:tickLblPos val="nextTo"/>
        <c:crossAx val="1794805728"/>
        <c:crosses val="autoZero"/>
        <c:auto val="1"/>
        <c:lblAlgn val="ctr"/>
        <c:lblOffset val="100"/>
        <c:noMultiLvlLbl val="0"/>
      </c:catAx>
      <c:valAx>
        <c:axId val="1794805728"/>
        <c:scaling>
          <c:orientation val="minMax"/>
        </c:scaling>
        <c:delete val="0"/>
        <c:axPos val="l"/>
        <c:majorGridlines/>
        <c:title>
          <c:tx>
            <c:rich>
              <a:bodyPr rot="-5400000" vert="horz"/>
              <a:lstStyle/>
              <a:p>
                <a:pPr>
                  <a:defRPr/>
                </a:pPr>
                <a:r>
                  <a:rPr lang="en-US"/>
                  <a:t>Net Present Value</a:t>
                </a:r>
              </a:p>
            </c:rich>
          </c:tx>
          <c:overlay val="0"/>
        </c:title>
        <c:numFmt formatCode="&quot;$&quot;#,##0" sourceLinked="1"/>
        <c:majorTickMark val="out"/>
        <c:minorTickMark val="none"/>
        <c:tickLblPos val="nextTo"/>
        <c:crossAx val="1794800720"/>
        <c:crosses val="autoZero"/>
        <c:crossBetween val="between"/>
      </c:valAx>
      <c:catAx>
        <c:axId val="1804190864"/>
        <c:scaling>
          <c:orientation val="minMax"/>
        </c:scaling>
        <c:delete val="1"/>
        <c:axPos val="b"/>
        <c:majorTickMark val="out"/>
        <c:minorTickMark val="none"/>
        <c:tickLblPos val="nextTo"/>
        <c:crossAx val="1794591376"/>
        <c:crosses val="autoZero"/>
        <c:auto val="1"/>
        <c:lblAlgn val="ctr"/>
        <c:lblOffset val="100"/>
        <c:noMultiLvlLbl val="0"/>
      </c:catAx>
      <c:valAx>
        <c:axId val="1794591376"/>
        <c:scaling>
          <c:orientation val="minMax"/>
        </c:scaling>
        <c:delete val="0"/>
        <c:axPos val="r"/>
        <c:title>
          <c:tx>
            <c:rich>
              <a:bodyPr rot="-5400000" vert="horz"/>
              <a:lstStyle/>
              <a:p>
                <a:pPr>
                  <a:defRPr/>
                </a:pPr>
                <a:r>
                  <a:rPr lang="en-US"/>
                  <a:t>Internal Rate of Return</a:t>
                </a:r>
              </a:p>
            </c:rich>
          </c:tx>
          <c:overlay val="0"/>
        </c:title>
        <c:numFmt formatCode="0.00%" sourceLinked="1"/>
        <c:majorTickMark val="out"/>
        <c:minorTickMark val="none"/>
        <c:tickLblPos val="nextTo"/>
        <c:crossAx val="1804190864"/>
        <c:crosses val="max"/>
        <c:crossBetween val="between"/>
      </c:valAx>
    </c:plotArea>
    <c:legend>
      <c:legendPos val="r"/>
      <c:overlay val="0"/>
    </c:legend>
    <c:plotVisOnly val="1"/>
    <c:dispBlanksAs val="gap"/>
    <c:showDLblsOverMax val="0"/>
  </c:chart>
  <c:txPr>
    <a:bodyPr/>
    <a:lstStyle/>
    <a:p>
      <a:pPr>
        <a:defRPr>
          <a:latin typeface="+mn-lt"/>
        </a:defRPr>
      </a:pPr>
      <a:endParaRPr lang="en-US"/>
    </a:p>
  </c:txPr>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7.png"/><Relationship Id="rId2" Type="http://schemas.openxmlformats.org/officeDocument/2006/relationships/image" Target="../media/image28.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5.emf"/><Relationship Id="rId3" Type="http://schemas.openxmlformats.org/officeDocument/2006/relationships/image" Target="../media/image36.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56.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7.png"/><Relationship Id="rId2" Type="http://schemas.openxmlformats.org/officeDocument/2006/relationships/image" Target="../media/image58.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60.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63.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66.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67.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68.emf"/><Relationship Id="rId2" Type="http://schemas.openxmlformats.org/officeDocument/2006/relationships/image" Target="../media/image69.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70.emf"/><Relationship Id="rId2" Type="http://schemas.openxmlformats.org/officeDocument/2006/relationships/image" Target="../media/image71.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72.png"/><Relationship Id="rId2" Type="http://schemas.openxmlformats.org/officeDocument/2006/relationships/image" Target="../media/image73.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75.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76.emf"/><Relationship Id="rId2" Type="http://schemas.openxmlformats.org/officeDocument/2006/relationships/image" Target="../media/image77.png"/></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78.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79.png"/></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80.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82.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83.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84.emf"/><Relationship Id="rId2" Type="http://schemas.openxmlformats.org/officeDocument/2006/relationships/image" Target="../media/image85.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86.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88.png"/></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90.png"/></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91.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92.png"/></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98.emf"/><Relationship Id="rId2" Type="http://schemas.openxmlformats.org/officeDocument/2006/relationships/image" Target="../media/image99.emf"/><Relationship Id="rId3" Type="http://schemas.openxmlformats.org/officeDocument/2006/relationships/image" Target="../media/image100.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102.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109.png"/></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10.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14.png"/></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15.png"/></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16.png"/></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18.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20.png"/></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21.emf"/><Relationship Id="rId2" Type="http://schemas.openxmlformats.org/officeDocument/2006/relationships/image" Target="../media/image122.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123.png"/></Relationships>
</file>

<file path=ppt/drawings/_rels/vmlDrawing42.vml.rels><?xml version="1.0" encoding="UTF-8" standalone="yes"?>
<Relationships xmlns="http://schemas.openxmlformats.org/package/2006/relationships"><Relationship Id="rId3" Type="http://schemas.openxmlformats.org/officeDocument/2006/relationships/image" Target="../media/image126.emf"/><Relationship Id="rId4" Type="http://schemas.openxmlformats.org/officeDocument/2006/relationships/image" Target="../media/image127.emf"/><Relationship Id="rId1" Type="http://schemas.openxmlformats.org/officeDocument/2006/relationships/image" Target="../media/image124.emf"/><Relationship Id="rId2" Type="http://schemas.openxmlformats.org/officeDocument/2006/relationships/image" Target="../media/image125.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128.emf"/><Relationship Id="rId2" Type="http://schemas.openxmlformats.org/officeDocument/2006/relationships/image" Target="../media/image129.emf"/></Relationships>
</file>

<file path=ppt/drawings/drawing1.xml><?xml version="1.0" encoding="utf-8"?>
<c:userShapes xmlns:c="http://schemas.openxmlformats.org/drawingml/2006/chart">
  <cdr:relSizeAnchor xmlns:cdr="http://schemas.openxmlformats.org/drawingml/2006/chartDrawing">
    <cdr:from>
      <cdr:x>0.63512</cdr:x>
      <cdr:y>0.10169</cdr:y>
    </cdr:from>
    <cdr:to>
      <cdr:x>0.74727</cdr:x>
      <cdr:y>0.30508</cdr:y>
    </cdr:to>
    <cdr:sp macro="" textlink="">
      <cdr:nvSpPr>
        <cdr:cNvPr id="2" name="TextBox 1"/>
        <cdr:cNvSpPr txBox="1"/>
      </cdr:nvSpPr>
      <cdr:spPr>
        <a:xfrm xmlns:a="http://schemas.openxmlformats.org/drawingml/2006/main">
          <a:off x="5178425" y="4572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dirty="0" smtClean="0"/>
            <a:t>Average monthly return = 1.65%</a:t>
          </a:r>
        </a:p>
        <a:p xmlns:a="http://schemas.openxmlformats.org/drawingml/2006/main">
          <a:r>
            <a:rPr lang="en-US" dirty="0" smtClean="0"/>
            <a:t>Average monthly standard deviation = 7.64%</a:t>
          </a:r>
        </a:p>
        <a:p xmlns:a="http://schemas.openxmlformats.org/drawingml/2006/main">
          <a:r>
            <a:rPr lang="en-US" dirty="0" smtClean="0"/>
            <a:t>Average annual return = 21.70%</a:t>
          </a:r>
        </a:p>
        <a:p xmlns:a="http://schemas.openxmlformats.org/drawingml/2006/main">
          <a:r>
            <a:rPr lang="en-US" sz="1100" dirty="0" smtClean="0"/>
            <a:t>Average annual standard deviation = 26.47%</a:t>
          </a:r>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0.35075</cdr:x>
      <cdr:y>0.4495</cdr:y>
    </cdr:from>
    <cdr:to>
      <cdr:x>0.53785</cdr:x>
      <cdr:y>0.47797</cdr:y>
    </cdr:to>
    <cdr:sp macro="" textlink="">
      <cdr:nvSpPr>
        <cdr:cNvPr id="1025" name="Text Box 1"/>
        <cdr:cNvSpPr txBox="1">
          <a:spLocks xmlns:a="http://schemas.openxmlformats.org/drawingml/2006/main" noChangeArrowheads="1"/>
        </cdr:cNvSpPr>
      </cdr:nvSpPr>
      <cdr:spPr bwMode="auto">
        <a:xfrm xmlns:a="http://schemas.openxmlformats.org/drawingml/2006/main">
          <a:off x="3010263" y="2623852"/>
          <a:ext cx="1605796" cy="166199"/>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none" lIns="18288" tIns="18288" rIns="0" bIns="0" anchor="t" upright="1">
          <a:spAutoFit/>
        </a:bodyPr>
        <a:lstStyle xmlns:a="http://schemas.openxmlformats.org/drawingml/2006/main"/>
        <a:p xmlns:a="http://schemas.openxmlformats.org/drawingml/2006/main">
          <a:pPr algn="l" rtl="0">
            <a:defRPr sz="1000"/>
          </a:pPr>
          <a:r>
            <a:rPr lang="en-US" sz="960" b="0" i="0" strike="noStrike">
              <a:solidFill>
                <a:srgbClr val="000000"/>
              </a:solidFill>
              <a:latin typeface="Times"/>
              <a:ea typeface="Times"/>
              <a:cs typeface="Times"/>
            </a:rPr>
            <a:t>Internal Rate of Return=12.60%</a:t>
          </a:r>
        </a:p>
      </cdr:txBody>
    </cdr:sp>
  </cdr:relSizeAnchor>
  <cdr:relSizeAnchor xmlns:cdr="http://schemas.openxmlformats.org/drawingml/2006/chartDrawing">
    <cdr:from>
      <cdr:x>0.30779</cdr:x>
      <cdr:y>0.54203</cdr:y>
    </cdr:from>
    <cdr:to>
      <cdr:x>0.38879</cdr:x>
      <cdr:y>0.62128</cdr:y>
    </cdr:to>
    <cdr:sp macro="" textlink="">
      <cdr:nvSpPr>
        <cdr:cNvPr id="1026" name="Line 2"/>
        <cdr:cNvSpPr>
          <a:spLocks xmlns:a="http://schemas.openxmlformats.org/drawingml/2006/main" noChangeShapeType="1"/>
        </cdr:cNvSpPr>
      </cdr:nvSpPr>
      <cdr:spPr bwMode="auto">
        <a:xfrm xmlns:a="http://schemas.openxmlformats.org/drawingml/2006/main" flipH="1">
          <a:off x="2638563" y="3159673"/>
          <a:ext cx="694373" cy="461972"/>
        </a:xfrm>
        <a:prstGeom xmlns:a="http://schemas.openxmlformats.org/drawingml/2006/main" prst="line">
          <a:avLst/>
        </a:prstGeom>
        <a:noFill xmlns:a="http://schemas.openxmlformats.org/drawingml/2006/main"/>
        <a:ln xmlns:a="http://schemas.openxmlformats.org/drawingml/2006/main" w="9525">
          <a:solidFill>
            <a:srgbClr val="000000"/>
          </a:solidFill>
          <a:round/>
          <a:headEnd/>
          <a:tailEnd type="triangle" w="med" len="med"/>
        </a:ln>
      </cdr:spPr>
      <cdr:txBody>
        <a:bodyPr xmlns:a="http://schemas.openxmlformats.org/drawingml/2006/main"/>
        <a:lstStyle xmlns:a="http://schemas.openxmlformats.org/drawingml/2006/main"/>
        <a:p xmlns:a="http://schemas.openxmlformats.org/drawingml/2006/main">
          <a:endParaRPr lang="en-US"/>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3385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840205707"/>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4.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7.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8.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9.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0.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2.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3.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5.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7.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8.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2.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3.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4.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5.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6.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7.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8.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9.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0.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2.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3.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4.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5.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6.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7.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8.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9.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0.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1.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2.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3.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4.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5.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6.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7.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8.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9.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0.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1.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2.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3.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4.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5.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6.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7.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8.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9.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0.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1.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2.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3.xml"/></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4.xml"/></Relationships>
</file>

<file path=ppt/notesSlides/_rels/notesSlide1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5.xml"/></Relationships>
</file>

<file path=ppt/notesSlides/_rels/notesSlide1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6.xml"/></Relationships>
</file>

<file path=ppt/notesSlides/_rels/notesSlide1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7.xml"/></Relationships>
</file>

<file path=ppt/notesSlides/_rels/notesSlide1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8.xml"/></Relationships>
</file>

<file path=ppt/notesSlides/_rels/notesSlide1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9.xml"/></Relationships>
</file>

<file path=ppt/notesSlides/_rels/notesSlide1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0.xml"/></Relationships>
</file>

<file path=ppt/notesSlides/_rels/notesSlide1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1.xml"/></Relationships>
</file>

<file path=ppt/notesSlides/_rels/notesSlide1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2.xml"/></Relationships>
</file>

<file path=ppt/notesSlides/_rels/notesSlide1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3.xml"/></Relationships>
</file>

<file path=ppt/notesSlides/_rels/notesSlide1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4.xml"/></Relationships>
</file>

<file path=ppt/notesSlides/_rels/notesSlide1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5.xml"/></Relationships>
</file>

<file path=ppt/notesSlides/_rels/notesSlide1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6.xml"/></Relationships>
</file>

<file path=ppt/notesSlides/_rels/notesSlide1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7.xml"/></Relationships>
</file>

<file path=ppt/notesSlides/_rels/notesSlide1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8.xml"/></Relationships>
</file>

<file path=ppt/notesSlides/_rels/notesSlide1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9.xml"/></Relationships>
</file>

<file path=ppt/notesSlides/_rels/notesSlide1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0.xml"/></Relationships>
</file>

<file path=ppt/notesSlides/_rels/notesSlide2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1.xml"/></Relationships>
</file>

<file path=ppt/notesSlides/_rels/notesSlide2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2.xml"/></Relationships>
</file>

<file path=ppt/notesSlides/_rels/notesSlide2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3.xml"/></Relationships>
</file>

<file path=ppt/notesSlides/_rels/notesSlide2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4.xml"/></Relationships>
</file>

<file path=ppt/notesSlides/_rels/notesSlide2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5.xml"/></Relationships>
</file>

<file path=ppt/notesSlides/_rels/notesSlide2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6.xml"/></Relationships>
</file>

<file path=ppt/notesSlides/_rels/notesSlide2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7.xml"/></Relationships>
</file>

<file path=ppt/notesSlides/_rels/notesSlide2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8.xml"/></Relationships>
</file>

<file path=ppt/notesSlides/_rels/notesSlide2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9.xml"/></Relationships>
</file>

<file path=ppt/notesSlides/_rels/notesSlide2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0.xml"/></Relationships>
</file>

<file path=ppt/notesSlides/_rels/notesSlide2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1.xml"/></Relationships>
</file>

<file path=ppt/notesSlides/_rels/notesSlide2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2.xml"/></Relationships>
</file>

<file path=ppt/notesSlides/_rels/notesSlide2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3.xml"/></Relationships>
</file>

<file path=ppt/notesSlides/_rels/notesSlide2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4.xml"/></Relationships>
</file>

<file path=ppt/notesSlides/_rels/notesSlide2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5.xml"/></Relationships>
</file>

<file path=ppt/notesSlides/_rels/notesSlide2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6.xml"/></Relationships>
</file>

<file path=ppt/notesSlides/_rels/notesSlide2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7.xml"/></Relationships>
</file>

<file path=ppt/notesSlides/_rels/notesSlide2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8.xml"/></Relationships>
</file>

<file path=ppt/notesSlides/_rels/notesSlide2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9.xml"/></Relationships>
</file>

<file path=ppt/notesSlides/_rels/notesSlide2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0.xml"/></Relationships>
</file>

<file path=ppt/notesSlides/_rels/notesSlide2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1.xml"/></Relationships>
</file>

<file path=ppt/notesSlides/_rels/notesSlide2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2.xml"/></Relationships>
</file>

<file path=ppt/notesSlides/_rels/notesSlide2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3.xml"/></Relationships>
</file>

<file path=ppt/notesSlides/_rels/notesSlide2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4.xml"/></Relationships>
</file>

<file path=ppt/notesSlides/_rels/notesSlide2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5.xml"/></Relationships>
</file>

<file path=ppt/notesSlides/_rels/notesSlide2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6.xml"/></Relationships>
</file>

<file path=ppt/notesSlides/_rels/notesSlide2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8.xml"/></Relationships>
</file>

<file path=ppt/notesSlides/_rels/notesSlide2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9.xml"/></Relationships>
</file>

<file path=ppt/notesSlides/_rels/notesSlide2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0.xml"/></Relationships>
</file>

<file path=ppt/notesSlides/_rels/notesSlide2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1.xml"/></Relationships>
</file>

<file path=ppt/notesSlides/_rels/notesSlide2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2.xml"/></Relationships>
</file>

<file path=ppt/notesSlides/_rels/notesSlide2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3.xml"/></Relationships>
</file>

<file path=ppt/notesSlides/_rels/notesSlide2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4.xml"/></Relationships>
</file>

<file path=ppt/notesSlides/_rels/notesSlide2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5.xml"/></Relationships>
</file>

<file path=ppt/notesSlides/_rels/notesSlide2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6.xml"/></Relationships>
</file>

<file path=ppt/notesSlides/_rels/notesSlide2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7.xml"/></Relationships>
</file>

<file path=ppt/notesSlides/_rels/notesSlide2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8.xml"/></Relationships>
</file>

<file path=ppt/notesSlides/_rels/notesSlide2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9.xml"/></Relationships>
</file>

<file path=ppt/notesSlides/_rels/notesSlide2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0.xml"/></Relationships>
</file>

<file path=ppt/notesSlides/_rels/notesSlide2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1.xml"/></Relationships>
</file>

<file path=ppt/notesSlides/_rels/notesSlide2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2.xml"/></Relationships>
</file>

<file path=ppt/notesSlides/_rels/notesSlide2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3.xml"/></Relationships>
</file>

<file path=ppt/notesSlides/_rels/notesSlide2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4.xml"/></Relationships>
</file>

<file path=ppt/notesSlides/_rels/notesSlide2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5.xml"/></Relationships>
</file>

<file path=ppt/notesSlides/_rels/notesSlide2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6.xml"/></Relationships>
</file>

<file path=ppt/notesSlides/_rels/notesSlide2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7.xml"/></Relationships>
</file>

<file path=ppt/notesSlides/_rels/notesSlide2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8.xml"/></Relationships>
</file>

<file path=ppt/notesSlides/_rels/notesSlide2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9.xml"/></Relationships>
</file>

<file path=ppt/notesSlides/_rels/notesSlide2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0.xml"/></Relationships>
</file>

<file path=ppt/notesSlides/_rels/notesSlide2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1.xml"/></Relationships>
</file>

<file path=ppt/notesSlides/_rels/notesSlide2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2.xml"/></Relationships>
</file>

<file path=ppt/notesSlides/_rels/notesSlide2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3.xml"/></Relationships>
</file>

<file path=ppt/notesSlides/_rels/notesSlide2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4.xml"/></Relationships>
</file>

<file path=ppt/notesSlides/_rels/notesSlide2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5.xml"/></Relationships>
</file>

<file path=ppt/notesSlides/_rels/notesSlide2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6.xml"/></Relationships>
</file>

<file path=ppt/notesSlides/_rels/notesSlide2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7.xml"/></Relationships>
</file>

<file path=ppt/notesSlides/_rels/notesSlide2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8.xml"/></Relationships>
</file>

<file path=ppt/notesSlides/_rels/notesSlide2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9.xml"/></Relationships>
</file>

<file path=ppt/notesSlides/_rels/notesSlide2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0.xml"/></Relationships>
</file>

<file path=ppt/notesSlides/_rels/notesSlide2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1.xml"/></Relationships>
</file>

<file path=ppt/notesSlides/_rels/notesSlide2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2.xml"/></Relationships>
</file>

<file path=ppt/notesSlides/_rels/notesSlide2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3.xml"/></Relationships>
</file>

<file path=ppt/notesSlides/_rels/notesSlide2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4.xml"/></Relationships>
</file>

<file path=ppt/notesSlides/_rels/notesSlide2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5.xml"/></Relationships>
</file>

<file path=ppt/notesSlides/_rels/notesSlide2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6.xml"/></Relationships>
</file>

<file path=ppt/notesSlides/_rels/notesSlide2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7.xml"/></Relationships>
</file>

<file path=ppt/notesSlides/_rels/notesSlide2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8.xml"/></Relationships>
</file>

<file path=ppt/notesSlides/_rels/notesSlide2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9.xml"/></Relationships>
</file>

<file path=ppt/notesSlides/_rels/notesSlide2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0.xml"/></Relationships>
</file>

<file path=ppt/notesSlides/_rels/notesSlide2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1.xml"/></Relationships>
</file>

<file path=ppt/notesSlides/_rels/notesSlide2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2.xml"/></Relationships>
</file>

<file path=ppt/notesSlides/_rels/notesSlide2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3.xml"/></Relationships>
</file>

<file path=ppt/notesSlides/_rels/notesSlide2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4.xml"/></Relationships>
</file>

<file path=ppt/notesSlides/_rels/notesSlide2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5.xml"/></Relationships>
</file>

<file path=ppt/notesSlides/_rels/notesSlide2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6.xml"/></Relationships>
</file>

<file path=ppt/notesSlides/_rels/notesSlide2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7.xml"/></Relationships>
</file>

<file path=ppt/notesSlides/_rels/notesSlide2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8.xml"/></Relationships>
</file>

<file path=ppt/notesSlides/_rels/notesSlide2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9.xml"/></Relationships>
</file>

<file path=ppt/notesSlides/_rels/notesSlide2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0.xml"/></Relationships>
</file>

<file path=ppt/notesSlides/_rels/notesSlide2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1.xml"/></Relationships>
</file>

<file path=ppt/notesSlides/_rels/notesSlide2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2.xml"/></Relationships>
</file>

<file path=ppt/notesSlides/_rels/notesSlide2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3.xml"/></Relationships>
</file>

<file path=ppt/notesSlides/_rels/notesSlide2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4.xml"/></Relationships>
</file>

<file path=ppt/notesSlides/_rels/notesSlide2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5.xml"/></Relationships>
</file>

<file path=ppt/notesSlides/_rels/notesSlide2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6.xml"/></Relationships>
</file>

<file path=ppt/notesSlides/_rels/notesSlide2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7.xml"/></Relationships>
</file>

<file path=ppt/notesSlides/_rels/notesSlide2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8.xml"/></Relationships>
</file>

<file path=ppt/notesSlides/_rels/notesSlide2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9.xml"/></Relationships>
</file>

<file path=ppt/notesSlides/_rels/notesSlide2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0.xml"/></Relationships>
</file>

<file path=ppt/notesSlides/_rels/notesSlide2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1.xml"/></Relationships>
</file>

<file path=ppt/notesSlides/_rels/notesSlide2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2.xml"/></Relationships>
</file>

<file path=ppt/notesSlides/_rels/notesSlide2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3.xml"/></Relationships>
</file>

<file path=ppt/notesSlides/_rels/notesSlide2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4.xml"/></Relationships>
</file>

<file path=ppt/notesSlides/_rels/notesSlide2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5.xml"/></Relationships>
</file>

<file path=ppt/notesSlides/_rels/notesSlide2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6.xml"/></Relationships>
</file>

<file path=ppt/notesSlides/_rels/notesSlide2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7.xml"/></Relationships>
</file>

<file path=ppt/notesSlides/_rels/notesSlide2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8.xml"/></Relationships>
</file>

<file path=ppt/notesSlides/_rels/notesSlide2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9.xml"/></Relationships>
</file>

<file path=ppt/notesSlides/_rels/notesSlide2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0.xml"/></Relationships>
</file>

<file path=ppt/notesSlides/_rels/notesSlide2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1.xml"/></Relationships>
</file>

<file path=ppt/notesSlides/_rels/notesSlide3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2.xml"/></Relationships>
</file>

<file path=ppt/notesSlides/_rels/notesSlide3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3.xml"/></Relationships>
</file>

<file path=ppt/notesSlides/_rels/notesSlide3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4.xml"/></Relationships>
</file>

<file path=ppt/notesSlides/_rels/notesSlide3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5.xml"/></Relationships>
</file>

<file path=ppt/notesSlides/_rels/notesSlide3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6.xml"/></Relationships>
</file>

<file path=ppt/notesSlides/_rels/notesSlide3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7.xml"/></Relationships>
</file>

<file path=ppt/notesSlides/_rels/notesSlide3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8.xml"/></Relationships>
</file>

<file path=ppt/notesSlides/_rels/notesSlide3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9.xml"/></Relationships>
</file>

<file path=ppt/notesSlides/_rels/notesSlide3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0.xml"/></Relationships>
</file>

<file path=ppt/notesSlides/_rels/notesSlide3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1.xml"/></Relationships>
</file>

<file path=ppt/notesSlides/_rels/notesSlide3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2.xml"/></Relationships>
</file>

<file path=ppt/notesSlides/_rels/notesSlide3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3.xml"/></Relationships>
</file>

<file path=ppt/notesSlides/_rels/notesSlide3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4.xml"/></Relationships>
</file>

<file path=ppt/notesSlides/_rels/notesSlide3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5.xml"/></Relationships>
</file>

<file path=ppt/notesSlides/_rels/notesSlide3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6.xml"/></Relationships>
</file>

<file path=ppt/notesSlides/_rels/notesSlide3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7.xml"/></Relationships>
</file>

<file path=ppt/notesSlides/_rels/notesSlide3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8.xml"/></Relationships>
</file>

<file path=ppt/notesSlides/_rels/notesSlide3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9.xml"/></Relationships>
</file>

<file path=ppt/notesSlides/_rels/notesSlide3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0.xml"/></Relationships>
</file>

<file path=ppt/notesSlides/_rels/notesSlide3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1.xml"/></Relationships>
</file>

<file path=ppt/notesSlides/_rels/notesSlide3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a:xfrm>
            <a:off x="1150938" y="692150"/>
            <a:ext cx="4556125" cy="3416300"/>
          </a:xfrm>
          <a:ln/>
        </p:spPr>
      </p:sp>
      <p:sp>
        <p:nvSpPr>
          <p:cNvPr id="17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609982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ChangeArrowheads="1" noTextEdit="1"/>
          </p:cNvSpPr>
          <p:nvPr>
            <p:ph type="sldImg"/>
          </p:nvPr>
        </p:nvSpPr>
        <p:spPr>
          <a:xfrm>
            <a:off x="1150938" y="692150"/>
            <a:ext cx="4556125" cy="3416300"/>
          </a:xfrm>
          <a:ln/>
        </p:spPr>
      </p:sp>
      <p:sp>
        <p:nvSpPr>
          <p:cNvPr id="194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Since the objective in corporate finance (to maximize firm value) is central to everything we do, we need to look at both its strengths and weaknesses. In fact, many disagreements that people have with corporate finance theory stems from the fact that they have a different objective for the business in mind. Thus, if you view a firm’s objective as maximizing the number of jobs created, choosing projects based upon the highest NPV (which is the corporate finance prescription) will make little sense.</a:t>
            </a:r>
          </a:p>
        </p:txBody>
      </p:sp>
    </p:spTree>
    <p:extLst>
      <p:ext uri="{BB962C8B-B14F-4D97-AF65-F5344CB8AC3E}">
        <p14:creationId xmlns:p14="http://schemas.microsoft.com/office/powerpoint/2010/main" val="20354723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Our focus will be on the objective: Maximize firm value. </a:t>
            </a:r>
          </a:p>
          <a:p>
            <a:r>
              <a:rPr lang="en-US" altLang="en-US">
                <a:latin typeface="Times" charset="0"/>
                <a:ea typeface="ＭＳ Ｐゴシック" charset="-128"/>
              </a:rPr>
              <a:t>Since so much of corporate finance is built on this objective, it is important that we be clear about what it means and why we choose it. In addition, it is also worth exploring what the alternatives are and why this objective is preferable to the alternatives. </a:t>
            </a:r>
          </a:p>
        </p:txBody>
      </p:sp>
      <p:sp>
        <p:nvSpPr>
          <p:cNvPr id="21506" name="Rectangle 3"/>
          <p:cNvSpPr>
            <a:spLocks noChangeArrowheads="1" noTextEdit="1"/>
          </p:cNvSpPr>
          <p:nvPr>
            <p:ph type="sldImg"/>
          </p:nvPr>
        </p:nvSpPr>
        <p:spPr>
          <a:xfrm>
            <a:off x="1143000" y="685800"/>
            <a:ext cx="4556125" cy="3416300"/>
          </a:xfrm>
          <a:ln cap="flat"/>
        </p:spPr>
      </p:sp>
    </p:spTree>
    <p:extLst>
      <p:ext uri="{BB962C8B-B14F-4D97-AF65-F5344CB8AC3E}">
        <p14:creationId xmlns:p14="http://schemas.microsoft.com/office/powerpoint/2010/main" val="7696258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This is the answer to the question posed in the previous overhead.</a:t>
            </a:r>
          </a:p>
          <a:p>
            <a:pPr marL="228600" indent="-228600">
              <a:buFontTx/>
              <a:buAutoNum type="arabicPeriod"/>
            </a:pPr>
            <a:r>
              <a:rPr lang="en-US" altLang="en-US">
                <a:latin typeface="Times" charset="0"/>
                <a:ea typeface="ＭＳ Ｐゴシック" charset="-128"/>
              </a:rPr>
              <a:t>Maximizing the value of the business is the most general objective function. Remember that value of the business includes assets in place and growth assets. If you are managing a growth company,, increasing earnings may not necessarily increase firm value. The other problem is that firm value itself is a difficult number to estimate. While there are models available, they all need inputs, most of which allow for subjective judgments.</a:t>
            </a:r>
          </a:p>
          <a:p>
            <a:pPr marL="228600" indent="-228600">
              <a:buFontTx/>
              <a:buAutoNum type="arabicPeriod"/>
            </a:pPr>
            <a:r>
              <a:rPr lang="en-US" altLang="en-US">
                <a:latin typeface="Times" charset="0"/>
                <a:ea typeface="ＭＳ Ｐゴシック" charset="-128"/>
              </a:rPr>
              <a:t>Managers answer to stockholders. Consequently, the objective gets narrowed down to </a:t>
            </a:r>
            <a:r>
              <a:rPr lang="ja-JP" altLang="en-US">
                <a:latin typeface="Times" charset="0"/>
                <a:ea typeface="ＭＳ Ｐゴシック" charset="-128"/>
              </a:rPr>
              <a:t>“</a:t>
            </a:r>
            <a:r>
              <a:rPr lang="en-US" altLang="ja-JP">
                <a:latin typeface="Times" charset="0"/>
                <a:ea typeface="ＭＳ Ｐゴシック" charset="-128"/>
              </a:rPr>
              <a:t>maximizing equity value</a:t>
            </a:r>
            <a:r>
              <a:rPr lang="ja-JP" altLang="en-US">
                <a:latin typeface="Times" charset="0"/>
                <a:ea typeface="ＭＳ Ｐゴシック" charset="-128"/>
              </a:rPr>
              <a:t>”</a:t>
            </a:r>
            <a:r>
              <a:rPr lang="en-US" altLang="ja-JP">
                <a:latin typeface="Times" charset="0"/>
                <a:ea typeface="ＭＳ Ｐゴシック" charset="-128"/>
              </a:rPr>
              <a:t>. (Implicit assumption: Bondholders/ Banks can protect themselves by writing in covenants and setting interest rates).</a:t>
            </a:r>
          </a:p>
          <a:p>
            <a:pPr marL="228600" indent="-228600">
              <a:buFontTx/>
              <a:buAutoNum type="arabicPeriod"/>
            </a:pPr>
            <a:r>
              <a:rPr lang="en-US" altLang="en-US">
                <a:latin typeface="Times" charset="0"/>
                <a:ea typeface="ＭＳ Ｐゴシック" charset="-128"/>
              </a:rPr>
              <a:t>It is tough to assess equity value objectively. It would be nice to have a </a:t>
            </a:r>
            <a:r>
              <a:rPr lang="ja-JP" altLang="en-US">
                <a:latin typeface="Times" charset="0"/>
                <a:ea typeface="ＭＳ Ｐゴシック" charset="-128"/>
              </a:rPr>
              <a:t>“</a:t>
            </a:r>
            <a:r>
              <a:rPr lang="en-US" altLang="ja-JP">
                <a:latin typeface="Times" charset="0"/>
                <a:ea typeface="ＭＳ Ｐゴシック" charset="-128"/>
              </a:rPr>
              <a:t>third party</a:t>
            </a:r>
            <a:r>
              <a:rPr lang="ja-JP" altLang="en-US">
                <a:latin typeface="Times" charset="0"/>
                <a:ea typeface="ＭＳ Ｐゴシック" charset="-128"/>
              </a:rPr>
              <a:t>”</a:t>
            </a:r>
            <a:r>
              <a:rPr lang="en-US" altLang="ja-JP">
                <a:latin typeface="Times" charset="0"/>
                <a:ea typeface="ＭＳ Ｐゴシック" charset="-128"/>
              </a:rPr>
              <a:t> estimate that is objective. For publicly traded firms, the market (in spite of all its limitations) provides such an estimate. (Implicit assumption: Markets are rational and reasonably efficient).</a:t>
            </a:r>
            <a:endParaRPr lang="en-US" altLang="en-US">
              <a:latin typeface="Times" charset="0"/>
              <a:ea typeface="ＭＳ Ｐゴシック" charset="-128"/>
            </a:endParaRPr>
          </a:p>
        </p:txBody>
      </p:sp>
      <p:sp>
        <p:nvSpPr>
          <p:cNvPr id="23554" name="Rectangle 3"/>
          <p:cNvSpPr>
            <a:spLocks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808159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ChangeArrowheads="1" noTextEdit="1"/>
          </p:cNvSpPr>
          <p:nvPr>
            <p:ph type="sldImg"/>
          </p:nvPr>
        </p:nvSpPr>
        <p:spPr>
          <a:xfrm>
            <a:off x="1150938" y="692150"/>
            <a:ext cx="4556125" cy="3416300"/>
          </a:xfrm>
          <a:ln/>
        </p:spPr>
      </p:sp>
      <p:sp>
        <p:nvSpPr>
          <p:cNvPr id="14338" name="Rectangle 3"/>
          <p:cNvSpPr>
            <a:spLocks noGrp="1" noChangeArrowheads="1"/>
          </p:cNvSpPr>
          <p:nvPr>
            <p:ph type="body" idx="1"/>
          </p:nvPr>
        </p:nvSpPr>
        <p:spPr>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sz="1000" u="sng">
                <a:latin typeface="Times" charset="0"/>
                <a:ea typeface="ＭＳ Ｐゴシック" charset="-128"/>
              </a:rPr>
              <a:t>Critique</a:t>
            </a:r>
            <a:r>
              <a:rPr lang="en-US" altLang="en-US" sz="1000">
                <a:latin typeface="Times" charset="0"/>
                <a:ea typeface="ＭＳ Ｐゴシック" charset="-128"/>
              </a:rPr>
              <a:t>: Stock price maximization implies not caring for your employees. </a:t>
            </a:r>
          </a:p>
          <a:p>
            <a:r>
              <a:rPr lang="en-US" altLang="en-US" sz="1000" u="sng">
                <a:latin typeface="Times" charset="0"/>
                <a:ea typeface="ＭＳ Ｐゴシック" charset="-128"/>
              </a:rPr>
              <a:t>Response</a:t>
            </a:r>
            <a:r>
              <a:rPr lang="en-US" altLang="en-US" sz="1000">
                <a:latin typeface="Times" charset="0"/>
                <a:ea typeface="ＭＳ Ｐゴシック" charset="-128"/>
              </a:rPr>
              <a:t>: Use a recent story of layoffs to illustrate this criticism (XYZ Co. announced it was laying of 15,000 employees and stock price jumped $3.50). Then  note that this is the exception  rather than the rule. A Conference Board study  from 1994 found  that companies whose stock prices have gone up are more likely to hire people than one whose stock prices have gone down. Also note that employees, especially in high tech companies, have a large stake in how well their company does because they have stock options or stock in the company.</a:t>
            </a:r>
          </a:p>
          <a:p>
            <a:r>
              <a:rPr lang="en-US" altLang="en-US" sz="1000" u="sng">
                <a:latin typeface="Times" charset="0"/>
                <a:ea typeface="ＭＳ Ｐゴシック" charset="-128"/>
              </a:rPr>
              <a:t>Critique: </a:t>
            </a:r>
            <a:r>
              <a:rPr lang="en-US" altLang="en-US" sz="1000">
                <a:latin typeface="Times" charset="0"/>
                <a:ea typeface="ＭＳ Ｐゴシック" charset="-128"/>
              </a:rPr>
              <a:t>If you maximize value, you don’t care about customers.</a:t>
            </a:r>
          </a:p>
          <a:p>
            <a:r>
              <a:rPr lang="en-US" altLang="en-US" sz="1000" u="sng">
                <a:latin typeface="Times" charset="0"/>
                <a:ea typeface="ＭＳ Ｐゴシック" charset="-128"/>
              </a:rPr>
              <a:t>Response</a:t>
            </a:r>
            <a:r>
              <a:rPr lang="en-US" altLang="en-US" sz="1000">
                <a:latin typeface="Times" charset="0"/>
                <a:ea typeface="ＭＳ Ｐゴシック" charset="-128"/>
              </a:rPr>
              <a:t>: Note that customer satisfaction is important but only in the context that satisfied customers buy more from you. What would happen to a firm that defined its objective as maximizing customer satisfaction? You would give away your products for free…</a:t>
            </a:r>
          </a:p>
          <a:p>
            <a:r>
              <a:rPr lang="en-US" altLang="en-US" sz="1000" u="sng">
                <a:latin typeface="Times" charset="0"/>
                <a:ea typeface="ＭＳ Ｐゴシック" charset="-128"/>
              </a:rPr>
              <a:t>Critique</a:t>
            </a:r>
            <a:r>
              <a:rPr lang="en-US" altLang="en-US" sz="1000">
                <a:latin typeface="Times" charset="0"/>
                <a:ea typeface="ＭＳ Ｐゴシック" charset="-128"/>
              </a:rPr>
              <a:t>: Firms that maximize firm value are bad social citizens. </a:t>
            </a:r>
          </a:p>
          <a:p>
            <a:r>
              <a:rPr lang="en-US" altLang="en-US" sz="1000" u="sng">
                <a:latin typeface="Times" charset="0"/>
                <a:ea typeface="ＭＳ Ｐゴシック" charset="-128"/>
              </a:rPr>
              <a:t>Response</a:t>
            </a:r>
            <a:r>
              <a:rPr lang="en-US" altLang="en-US" sz="1000">
                <a:latin typeface="Times" charset="0"/>
                <a:ea typeface="ＭＳ Ｐゴシック" charset="-128"/>
              </a:rPr>
              <a:t>: A healthy company whose stock price has done well is much more likely to do social good than a company  which is financially healthy. Again, note that there are social outlaws who might create social costs in the pursuit of stock price maximization (Those nasty corporate raiders..) but they are the exception rather than the rule.</a:t>
            </a:r>
          </a:p>
          <a:p>
            <a:endParaRPr lang="en-US" altLang="en-US" sz="1000">
              <a:latin typeface="Times" charset="0"/>
              <a:ea typeface="ＭＳ Ｐゴシック" charset="-128"/>
            </a:endParaRPr>
          </a:p>
          <a:p>
            <a:r>
              <a:rPr lang="en-US" altLang="en-US" sz="1000">
                <a:latin typeface="Times" charset="0"/>
                <a:ea typeface="ＭＳ Ｐゴシック" charset="-128"/>
              </a:rPr>
              <a:t>To those who would like to have it all (they take different forms, but they talk about stakeholder wealth maximization or balanced scorecards or running a great company): It never works:</a:t>
            </a:r>
          </a:p>
          <a:p>
            <a:pPr>
              <a:buFontTx/>
              <a:buAutoNum type="alphaLcPeriod"/>
            </a:pPr>
            <a:r>
              <a:rPr lang="en-US" altLang="en-US" sz="1000">
                <a:latin typeface="Times" charset="0"/>
                <a:ea typeface="ＭＳ Ｐゴシック" charset="-128"/>
              </a:rPr>
              <a:t>You cannot be all things to all people; keeping everyone happy leaves no one happy. You need a central objective. Otherwise, how do you choose between competing objectives?</a:t>
            </a:r>
          </a:p>
          <a:p>
            <a:pPr>
              <a:buFontTx/>
              <a:buAutoNum type="alphaLcPeriod"/>
            </a:pPr>
            <a:r>
              <a:rPr lang="en-US" altLang="en-US" sz="1000">
                <a:latin typeface="Times" charset="0"/>
                <a:ea typeface="ＭＳ Ｐゴシック" charset="-128"/>
              </a:rPr>
              <a:t>You cannot mix up means with ends. You want satisfied and motivated employees and happy customers, but only as a means to an end: making money off them. </a:t>
            </a:r>
          </a:p>
          <a:p>
            <a:pPr>
              <a:buFontTx/>
              <a:buAutoNum type="alphaLcPeriod"/>
            </a:pPr>
            <a:r>
              <a:rPr lang="en-US" altLang="en-US" sz="1000">
                <a:latin typeface="Times" charset="0"/>
                <a:ea typeface="ＭＳ Ｐゴシック" charset="-128"/>
              </a:rPr>
              <a:t>It gives poor performing managers an excuse for not performing because they can always pass the buck.</a:t>
            </a:r>
          </a:p>
          <a:p>
            <a:pPr>
              <a:buFontTx/>
              <a:buAutoNum type="alphaLcPeriod"/>
            </a:pPr>
            <a:endParaRPr lang="en-US" altLang="en-US" sz="1000">
              <a:latin typeface="Times" charset="0"/>
              <a:ea typeface="ＭＳ Ｐゴシック" charset="-128"/>
            </a:endParaRPr>
          </a:p>
          <a:p>
            <a:r>
              <a:rPr lang="en-US" altLang="en-US" sz="1000">
                <a:latin typeface="Times" charset="0"/>
                <a:ea typeface="ＭＳ Ｐゴシック" charset="-128"/>
              </a:rPr>
              <a:t>The Super Bowl in February 2013 was a showcase of means/ends at play. The two teams were coached by brothers: Jim (SF 49ers) and John (Ravens). During the season, Jim replaced his starting quarterback, Alex Smith, (making him, quite a few of his players, many fans and some in the press) unhappy. John fired his offensive coordinator (making his coaching staff unhappy and uncomfortable). Both coaches, though, had a singular objective which was to win the Super Bowl. They did not come into the season with fuzzy objectives (having a great season), misplaced objectives (win the most games in the regular season, win by the most points, gain the most yards) or mistaking means for ends (coaching a happy team, keeping fans happy, keeping the press happy).</a:t>
            </a:r>
          </a:p>
          <a:p>
            <a:pPr>
              <a:buFontTx/>
              <a:buAutoNum type="alphaLcPeriod"/>
            </a:pPr>
            <a:endParaRPr lang="en-US" altLang="en-US">
              <a:latin typeface="Times" charset="0"/>
              <a:ea typeface="ＭＳ Ｐゴシック" charset="-128"/>
            </a:endParaRPr>
          </a:p>
        </p:txBody>
      </p:sp>
    </p:spTree>
    <p:extLst>
      <p:ext uri="{BB962C8B-B14F-4D97-AF65-F5344CB8AC3E}">
        <p14:creationId xmlns:p14="http://schemas.microsoft.com/office/powerpoint/2010/main" val="20464185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ChangeArrowheads="1" noTextEdit="1"/>
          </p:cNvSpPr>
          <p:nvPr>
            <p:ph type="sldImg"/>
          </p:nvPr>
        </p:nvSpPr>
        <p:spPr>
          <a:xfrm>
            <a:off x="1150938" y="692150"/>
            <a:ext cx="4556125" cy="3416300"/>
          </a:xfrm>
          <a:ln/>
        </p:spPr>
      </p:sp>
      <p:sp>
        <p:nvSpPr>
          <p:cNvPr id="16386" name="Rectangle 3"/>
          <p:cNvSpPr>
            <a:spLocks noGrp="1" noChangeArrowheads="1"/>
          </p:cNvSpPr>
          <p:nvPr>
            <p:ph type="body" idx="1"/>
          </p:nvPr>
        </p:nvSpPr>
        <p:spPr>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a:latin typeface="Times" charset="0"/>
                <a:ea typeface="ＭＳ Ｐゴシック" charset="-128"/>
              </a:rPr>
              <a:t>It is important it is to have an objective function that is observable and measurable. Fuzzy or multiple objectives are disastrous for several reasons:</a:t>
            </a:r>
          </a:p>
          <a:p>
            <a:pPr>
              <a:buFontTx/>
              <a:buAutoNum type="alphaLcPeriod"/>
            </a:pPr>
            <a:r>
              <a:rPr lang="en-US" altLang="en-US">
                <a:latin typeface="Times" charset="0"/>
                <a:ea typeface="ＭＳ Ｐゴシック" charset="-128"/>
              </a:rPr>
              <a:t>Different decision makers define it to mean different things and can work at cross purposes with each other.</a:t>
            </a:r>
          </a:p>
          <a:p>
            <a:pPr>
              <a:buFontTx/>
              <a:buAutoNum type="alphaLcPeriod"/>
            </a:pPr>
            <a:r>
              <a:rPr lang="en-US" altLang="en-US">
                <a:latin typeface="Times" charset="0"/>
                <a:ea typeface="ＭＳ Ｐゴシック" charset="-128"/>
              </a:rPr>
              <a:t>If your objective is fuzzy, it becomes very difficult to measure performance and how close you are to accomplishing your objective.</a:t>
            </a:r>
          </a:p>
          <a:p>
            <a:r>
              <a:rPr lang="en-US" altLang="en-US">
                <a:latin typeface="Times" charset="0"/>
                <a:ea typeface="ＭＳ Ｐゴシック" charset="-128"/>
              </a:rPr>
              <a:t>Note that stock prices provide almost instantaneous feedback (some of which is unwelcome) on every decision you make as a firm. Markets may not be perfect (they are far from it) but they are quick and unbiased.</a:t>
            </a:r>
          </a:p>
          <a:p>
            <a:r>
              <a:rPr lang="en-US" altLang="en-US">
                <a:latin typeface="Times" charset="0"/>
                <a:ea typeface="ＭＳ Ｐゴシック" charset="-128"/>
              </a:rPr>
              <a:t>Consider the  example of an acquisition  announcement and the market reaction to it. Stock prices of the acquiring firm tend to drop in a significant proportion of acquisitions. Why might markets be more pessimistic than managers about the expected success of an acquisition? Because the track record of firms on acquisitions is not very good.</a:t>
            </a:r>
          </a:p>
          <a:p>
            <a:r>
              <a:rPr lang="en-US" altLang="en-US">
                <a:latin typeface="Times" charset="0"/>
                <a:ea typeface="ＭＳ Ｐゴシック" charset="-128"/>
              </a:rPr>
              <a:t>There is also a legal basis for this focus. Courts (especially in Delaware, where most US corporations are incorporated) have long held that managers and board members have a primary fiduciary responsibility to the owners (stockholders). All other players in the game are secondary…</a:t>
            </a:r>
          </a:p>
        </p:txBody>
      </p:sp>
    </p:spTree>
    <p:extLst>
      <p:ext uri="{BB962C8B-B14F-4D97-AF65-F5344CB8AC3E}">
        <p14:creationId xmlns:p14="http://schemas.microsoft.com/office/powerpoint/2010/main" val="580593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ChangeArrowheads="1" noTextEdit="1"/>
          </p:cNvSpPr>
          <p:nvPr>
            <p:ph type="sldImg"/>
          </p:nvPr>
        </p:nvSpPr>
        <p:spPr>
          <a:xfrm>
            <a:off x="1150938" y="692150"/>
            <a:ext cx="4556125" cy="3416300"/>
          </a:xfrm>
          <a:ln/>
        </p:spPr>
      </p:sp>
      <p:sp>
        <p:nvSpPr>
          <p:cNvPr id="296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utopian world. None of the assumptions are really defensible as written, and skepticism is clearly justified:</a:t>
            </a:r>
          </a:p>
          <a:p>
            <a:r>
              <a:rPr lang="en-US" altLang="en-US">
                <a:latin typeface="Times" charset="0"/>
                <a:ea typeface="ＭＳ Ｐゴシック" charset="-128"/>
              </a:rPr>
              <a:t>Why do we need these assumptions?</a:t>
            </a:r>
          </a:p>
          <a:p>
            <a:pPr lvl="1">
              <a:buFontTx/>
              <a:buChar char="•"/>
            </a:pPr>
            <a:r>
              <a:rPr lang="en-US" altLang="en-US">
                <a:latin typeface="Times" charset="0"/>
                <a:ea typeface="ＭＳ Ｐゴシック" charset="-128"/>
              </a:rPr>
              <a:t>Since, in many large firms, there is a separation of ownership from management, managers have to be fearful of losing their jobs and go out and maximize stockholder wealth. If they do not have this fear, they will focus on their own interests.</a:t>
            </a:r>
          </a:p>
          <a:p>
            <a:pPr lvl="1">
              <a:buFontTx/>
              <a:buChar char="•"/>
            </a:pPr>
            <a:r>
              <a:rPr lang="en-US" altLang="en-US">
                <a:latin typeface="Times" charset="0"/>
                <a:ea typeface="ＭＳ Ｐゴシック" charset="-128"/>
              </a:rPr>
              <a:t>If bondholders are not protected, stockholders can steal from them and make themselves better off, even as they make the firm less valuable.</a:t>
            </a:r>
          </a:p>
          <a:p>
            <a:pPr lvl="1">
              <a:buFontTx/>
              <a:buChar char="•"/>
            </a:pPr>
            <a:r>
              <a:rPr lang="en-US" altLang="en-US">
                <a:latin typeface="Times" charset="0"/>
                <a:ea typeface="ＭＳ Ｐゴシック" charset="-128"/>
              </a:rPr>
              <a:t>If markets are not efficient, maximizing stock prices may not have anything to do with maximizing stockholder wealth or firm value.</a:t>
            </a:r>
          </a:p>
          <a:p>
            <a:pPr lvl="1">
              <a:buFontTx/>
              <a:buChar char="•"/>
            </a:pPr>
            <a:r>
              <a:rPr lang="en-US" altLang="en-US">
                <a:latin typeface="Times" charset="0"/>
                <a:ea typeface="ＭＳ Ｐゴシック" charset="-128"/>
              </a:rPr>
              <a:t>If substantial social costs are created, maximizing stock prices may create large side costs for society (of which stockholders are members).</a:t>
            </a:r>
          </a:p>
          <a:p>
            <a:r>
              <a:rPr lang="en-US" altLang="en-US">
                <a:latin typeface="Times" charset="0"/>
                <a:ea typeface="ＭＳ Ｐゴシック" charset="-128"/>
              </a:rPr>
              <a:t>Note that corporate finance, done right, is not about expropriating or transferring wealth from other groups (bondholders, other stockholders or society)  but about making the firm more productive and valuable. In this utopian world, the only way to increase value is to go out and take good investments. In the process, you contribute positively to the overall economy. </a:t>
            </a:r>
          </a:p>
        </p:txBody>
      </p:sp>
    </p:spTree>
    <p:extLst>
      <p:ext uri="{BB962C8B-B14F-4D97-AF65-F5344CB8AC3E}">
        <p14:creationId xmlns:p14="http://schemas.microsoft.com/office/powerpoint/2010/main" val="8454659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ChangeArrowheads="1" noTextEdit="1"/>
          </p:cNvSpPr>
          <p:nvPr>
            <p:ph type="sldImg"/>
          </p:nvPr>
        </p:nvSpPr>
        <p:spPr>
          <a:xfrm>
            <a:off x="1150938" y="692150"/>
            <a:ext cx="4556125" cy="3416300"/>
          </a:xfrm>
          <a:ln/>
        </p:spPr>
      </p:sp>
      <p:sp>
        <p:nvSpPr>
          <p:cNvPr id="317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my worst case scenario:</a:t>
            </a:r>
          </a:p>
          <a:p>
            <a:pPr lvl="1">
              <a:buFontTx/>
              <a:buChar char="•"/>
            </a:pPr>
            <a:r>
              <a:rPr lang="en-US" altLang="en-US">
                <a:latin typeface="Times" charset="0"/>
                <a:ea typeface="ＭＳ Ｐゴシック" charset="-128"/>
              </a:rPr>
              <a:t>Stockholders have little or no control over managers. Managers, consequently, put their interests above stockholder interests.</a:t>
            </a:r>
          </a:p>
          <a:p>
            <a:pPr lvl="1">
              <a:buFontTx/>
              <a:buChar char="•"/>
            </a:pPr>
            <a:r>
              <a:rPr lang="en-US" altLang="en-US">
                <a:latin typeface="Times" charset="0"/>
                <a:ea typeface="ＭＳ Ｐゴシック" charset="-128"/>
              </a:rPr>
              <a:t>Bondholders who do not protect themselves find stockholders expropriating their wealth.</a:t>
            </a:r>
          </a:p>
          <a:p>
            <a:pPr lvl="1">
              <a:buFontTx/>
              <a:buChar char="•"/>
            </a:pPr>
            <a:r>
              <a:rPr lang="en-US" altLang="en-US">
                <a:latin typeface="Times" charset="0"/>
                <a:ea typeface="ＭＳ Ｐゴシック" charset="-128"/>
              </a:rPr>
              <a:t>Information conveyed to markets is noisy, biases and sometimes misleading. Markets do not do a very good job of assimilating this information and market price changes have little to do with true value.</a:t>
            </a:r>
          </a:p>
          <a:p>
            <a:pPr lvl="1">
              <a:buFontTx/>
              <a:buChar char="•"/>
            </a:pPr>
            <a:r>
              <a:rPr lang="en-US" altLang="en-US">
                <a:latin typeface="Times" charset="0"/>
                <a:ea typeface="ＭＳ Ｐゴシック" charset="-128"/>
              </a:rPr>
              <a:t>Firms in the process of maximizing stockholder wealth create large social costs.</a:t>
            </a:r>
          </a:p>
          <a:p>
            <a:r>
              <a:rPr lang="en-US" altLang="en-US">
                <a:latin typeface="Times" charset="0"/>
                <a:ea typeface="ＭＳ Ｐゴシック" charset="-128"/>
              </a:rPr>
              <a:t>In this environment, stockholder wealth maximization is not a good objective function.</a:t>
            </a:r>
          </a:p>
        </p:txBody>
      </p:sp>
    </p:spTree>
    <p:extLst>
      <p:ext uri="{BB962C8B-B14F-4D97-AF65-F5344CB8AC3E}">
        <p14:creationId xmlns:p14="http://schemas.microsoft.com/office/powerpoint/2010/main" val="19939593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ChangeArrowheads="1" noTextEdit="1"/>
          </p:cNvSpPr>
          <p:nvPr>
            <p:ph type="sldImg"/>
          </p:nvPr>
        </p:nvSpPr>
        <p:spPr>
          <a:xfrm>
            <a:off x="1150938" y="692150"/>
            <a:ext cx="4556125" cy="3416300"/>
          </a:xfrm>
          <a:ln/>
        </p:spPr>
      </p:sp>
      <p:sp>
        <p:nvSpPr>
          <p:cNvPr id="337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theory, stockholders are supposed to come to the annual meeting, and make informed judgments about whether they want to keep incumbent management in place. Large stockholders act like private business owners and are vigilant about protecting their interests.</a:t>
            </a:r>
          </a:p>
          <a:p>
            <a:r>
              <a:rPr lang="en-US" altLang="en-US">
                <a:latin typeface="Times" charset="0"/>
                <a:ea typeface="ＭＳ Ｐゴシック" charset="-128"/>
              </a:rPr>
              <a:t>The board of directors is supposed to protect the stockholders and keep an eye on top managers.</a:t>
            </a:r>
          </a:p>
          <a:p>
            <a:r>
              <a:rPr lang="en-US" altLang="en-US">
                <a:latin typeface="Times" charset="0"/>
                <a:ea typeface="ＭＳ Ｐゴシック" charset="-128"/>
              </a:rPr>
              <a:t>So why don</a:t>
            </a:r>
            <a:r>
              <a:rPr lang="ja-JP" altLang="en-US">
                <a:latin typeface="Times" charset="0"/>
                <a:ea typeface="ＭＳ Ｐゴシック" charset="-128"/>
              </a:rPr>
              <a:t>’</a:t>
            </a:r>
            <a:r>
              <a:rPr lang="en-US" altLang="ja-JP">
                <a:latin typeface="Times" charset="0"/>
                <a:ea typeface="ＭＳ Ｐゴシック" charset="-128"/>
              </a:rPr>
              <a:t>t they work?</a:t>
            </a:r>
            <a:endParaRPr lang="en-US" altLang="en-US">
              <a:latin typeface="Times" charset="0"/>
              <a:ea typeface="ＭＳ Ｐゴシック" charset="-128"/>
            </a:endParaRPr>
          </a:p>
        </p:txBody>
      </p:sp>
    </p:spTree>
    <p:extLst>
      <p:ext uri="{BB962C8B-B14F-4D97-AF65-F5344CB8AC3E}">
        <p14:creationId xmlns:p14="http://schemas.microsoft.com/office/powerpoint/2010/main" val="9917949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ChangeArrowheads="1" noTextEdit="1"/>
          </p:cNvSpPr>
          <p:nvPr>
            <p:ph type="sldImg"/>
          </p:nvPr>
        </p:nvSpPr>
        <p:spPr>
          <a:xfrm>
            <a:off x="1150938" y="692150"/>
            <a:ext cx="4556125" cy="3416300"/>
          </a:xfrm>
          <a:ln/>
        </p:spPr>
      </p:sp>
      <p:sp>
        <p:nvSpPr>
          <p:cNvPr id="358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It is not irrational for small stockholders to not actively involve themselves in the management of firms, because it is not economical for them to do so. </a:t>
            </a:r>
          </a:p>
          <a:p>
            <a:r>
              <a:rPr lang="en-US" altLang="en-US">
                <a:latin typeface="Times" charset="0"/>
                <a:ea typeface="ＭＳ Ｐゴシック" charset="-128"/>
              </a:rPr>
              <a:t>A significant percentage of proxies do not get turned in. In many firms, the managers of the firm get the votes commanded by these proxies. That would be the equivalent of having an election and allowing the incumbent to get the votes of anyone who does not vote.</a:t>
            </a:r>
          </a:p>
          <a:p>
            <a:r>
              <a:rPr lang="en-US" altLang="en-US">
                <a:latin typeface="Times" charset="0"/>
                <a:ea typeface="ＭＳ Ｐゴシック" charset="-128"/>
              </a:rPr>
              <a:t>For a large stockholder like Fidelity Magellan, with its hundreds of holdings, it just might not be feasible to be an active investor. There are also potential conflicts of interest, since Fidelity is also in the business of managing corporate pension funds… Even activist investment funds (such as the California Pension Fund), have pulled back in recent years. (Putnam exception? See WSJ article on Putnam: Putnam is one of the few mutual fund companies to  contest management)</a:t>
            </a:r>
          </a:p>
          <a:p>
            <a:r>
              <a:rPr lang="en-US" altLang="en-US">
                <a:latin typeface="Times" charset="0"/>
                <a:ea typeface="ＭＳ Ｐゴシック" charset="-128"/>
              </a:rPr>
              <a:t>The annual meeting is tightly scripted and run, making it difficult for dissident stockholders to be heard. (In Japan, in the 1980s, trouble makers were hired to heckle stockholders who tried to ask managers tough questions. In Europe, until very recently, annual meetings were exquisitely well mannered affairs where elite managers told plebian stockholders what was good for them - shades of Marie Antoinette and </a:t>
            </a:r>
            <a:r>
              <a:rPr lang="ja-JP" altLang="en-US">
                <a:latin typeface="Times" charset="0"/>
                <a:ea typeface="ＭＳ Ｐゴシック" charset="-128"/>
              </a:rPr>
              <a:t>“</a:t>
            </a:r>
            <a:r>
              <a:rPr lang="en-US" altLang="ja-JP">
                <a:latin typeface="Times" charset="0"/>
                <a:ea typeface="ＭＳ Ｐゴシック" charset="-128"/>
              </a:rPr>
              <a:t>let them eat cake</a:t>
            </a:r>
            <a:r>
              <a:rPr lang="ja-JP" altLang="en-US">
                <a:latin typeface="Times" charset="0"/>
                <a:ea typeface="ＭＳ Ｐゴシック" charset="-128"/>
              </a:rPr>
              <a:t>”</a:t>
            </a:r>
            <a:r>
              <a:rPr lang="en-US" altLang="ja-JP">
                <a:latin typeface="Times" charset="0"/>
                <a:ea typeface="ＭＳ Ｐゴシック" charset="-128"/>
              </a:rPr>
              <a:t>…. (At Tattingers, the French luxury good company, Claudia Tattinger said that she felt ashamed for the stockholders who would ask </a:t>
            </a:r>
            <a:r>
              <a:rPr lang="ja-JP" altLang="en-US">
                <a:latin typeface="Times" charset="0"/>
                <a:ea typeface="ＭＳ Ｐゴシック" charset="-128"/>
              </a:rPr>
              <a:t>“</a:t>
            </a:r>
            <a:r>
              <a:rPr lang="en-US" altLang="ja-JP">
                <a:latin typeface="Times" charset="0"/>
                <a:ea typeface="ＭＳ Ｐゴシック" charset="-128"/>
              </a:rPr>
              <a:t>such rude questions</a:t>
            </a:r>
            <a:r>
              <a:rPr lang="ja-JP" altLang="en-US">
                <a:latin typeface="Times" charset="0"/>
                <a:ea typeface="ＭＳ Ｐゴシック" charset="-128"/>
              </a:rPr>
              <a:t>”</a:t>
            </a:r>
            <a:r>
              <a:rPr lang="en-US" altLang="ja-JP">
                <a:latin typeface="Times" charset="0"/>
                <a:ea typeface="ＭＳ Ｐゴシック" charset="-128"/>
              </a:rPr>
              <a:t> after Asher Edelman demanded to know whether the company owned chateaus and who lived in them…)</a:t>
            </a:r>
            <a:endParaRPr lang="en-US" altLang="en-US">
              <a:latin typeface="Times" charset="0"/>
              <a:ea typeface="ＭＳ Ｐゴシック" charset="-128"/>
            </a:endParaRPr>
          </a:p>
        </p:txBody>
      </p:sp>
    </p:spTree>
    <p:extLst>
      <p:ext uri="{BB962C8B-B14F-4D97-AF65-F5344CB8AC3E}">
        <p14:creationId xmlns:p14="http://schemas.microsoft.com/office/powerpoint/2010/main" val="3292868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a:xfrm>
            <a:off x="1150938" y="692150"/>
            <a:ext cx="4556125" cy="3416300"/>
          </a:xfrm>
          <a:ln/>
        </p:spPr>
      </p:sp>
      <p:sp>
        <p:nvSpPr>
          <p:cNvPr id="37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You would expect mutual funds and other institutional investors to take a more activist role and act as a check on the incumbent managers at annual meetings. For the most part, though, they seem to be supporters of the status quo, seldom challenging managers (even when they are wrong). This can be attributed to two factors:</a:t>
            </a:r>
          </a:p>
          <a:p>
            <a:pPr>
              <a:buFontTx/>
              <a:buAutoNum type="arabicPeriod"/>
            </a:pPr>
            <a:r>
              <a:rPr lang="en-US" altLang="en-US" u="sng">
                <a:latin typeface="Times" charset="0"/>
                <a:ea typeface="ＭＳ Ｐゴシック" charset="-128"/>
              </a:rPr>
              <a:t> Cost</a:t>
            </a:r>
            <a:r>
              <a:rPr lang="en-US" altLang="en-US">
                <a:latin typeface="Times" charset="0"/>
                <a:ea typeface="ＭＳ Ｐゴシック" charset="-128"/>
              </a:rPr>
              <a:t>: It is costly to challenge incumbent managers. For institutional investors spread over multiple firms, this cost may be too high to bear.</a:t>
            </a:r>
          </a:p>
          <a:p>
            <a:pPr>
              <a:buFontTx/>
              <a:buAutoNum type="arabicPeriod"/>
            </a:pPr>
            <a:r>
              <a:rPr lang="en-US" altLang="en-US">
                <a:latin typeface="Times" charset="0"/>
                <a:ea typeface="ＭＳ Ｐゴシック" charset="-128"/>
              </a:rPr>
              <a:t> </a:t>
            </a:r>
            <a:r>
              <a:rPr lang="en-US" altLang="en-US" u="sng">
                <a:latin typeface="Times" charset="0"/>
                <a:ea typeface="ＭＳ Ｐゴシック" charset="-128"/>
              </a:rPr>
              <a:t>Conflicts of interest</a:t>
            </a:r>
            <a:r>
              <a:rPr lang="en-US" altLang="en-US">
                <a:latin typeface="Times" charset="0"/>
                <a:ea typeface="ＭＳ Ｐゴシック" charset="-128"/>
              </a:rPr>
              <a:t>: Many mutual fund families also look to companies for business. To the extent that challenging managers may cost them this business, they may hold back.</a:t>
            </a:r>
          </a:p>
        </p:txBody>
      </p:sp>
    </p:spTree>
    <p:extLst>
      <p:ext uri="{BB962C8B-B14F-4D97-AF65-F5344CB8AC3E}">
        <p14:creationId xmlns:p14="http://schemas.microsoft.com/office/powerpoint/2010/main" val="2592674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ChangeArrowheads="1" noTextEdit="1"/>
          </p:cNvSpPr>
          <p:nvPr>
            <p:ph type="sldImg"/>
          </p:nvPr>
        </p:nvSpPr>
        <p:spPr>
          <a:xfrm>
            <a:off x="1150938" y="692150"/>
            <a:ext cx="4556125" cy="3416300"/>
          </a:xfrm>
          <a:ln/>
        </p:spPr>
      </p:sp>
      <p:sp>
        <p:nvSpPr>
          <p:cNvPr id="399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sounds judgmental and it is meant to be. Directors do not spend a great deal of time overseeing managers, and they are well paid.</a:t>
            </a:r>
          </a:p>
          <a:p>
            <a:r>
              <a:rPr lang="en-US" altLang="en-US">
                <a:latin typeface="Times" charset="0"/>
                <a:ea typeface="ＭＳ Ｐゴシック" charset="-128"/>
              </a:rPr>
              <a:t>The pay shown here understates the true compensation that directors make from other perks and benefits that they get (pensions, for instance).</a:t>
            </a:r>
          </a:p>
          <a:p>
            <a:r>
              <a:rPr lang="en-US" altLang="en-US">
                <a:latin typeface="Times" charset="0"/>
                <a:ea typeface="ＭＳ Ｐゴシック" charset="-128"/>
              </a:rPr>
              <a:t>As a postscript, the pay of directors has kept rising. While the number of hours spent has also increased somewhat though how much of this additional time is spent on getting legal protection (against stockholder lawsuits) is debatable.</a:t>
            </a:r>
          </a:p>
          <a:p>
            <a:r>
              <a:rPr lang="en-US" altLang="en-US" i="1">
                <a:latin typeface="Times" charset="0"/>
                <a:ea typeface="ＭＳ Ｐゴシック" charset="-128"/>
              </a:rPr>
              <a:t>Post Sarbanes-Oxley, directors seem to spend more time with lawyers, making sure that they don’t get sued than they do with managers, trying to figure out whether the company is well run. This may be the unintended consequence when you try to get good corporate governance by law.</a:t>
            </a:r>
          </a:p>
        </p:txBody>
      </p:sp>
    </p:spTree>
    <p:extLst>
      <p:ext uri="{BB962C8B-B14F-4D97-AF65-F5344CB8AC3E}">
        <p14:creationId xmlns:p14="http://schemas.microsoft.com/office/powerpoint/2010/main" val="2637964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ChangeArrowheads="1" noTextEdit="1"/>
          </p:cNvSpPr>
          <p:nvPr>
            <p:ph type="sldImg"/>
          </p:nvPr>
        </p:nvSpPr>
        <p:spPr>
          <a:xfrm>
            <a:off x="1150938" y="692150"/>
            <a:ext cx="4556125" cy="3416300"/>
          </a:xfrm>
          <a:ln/>
        </p:spPr>
      </p:sp>
      <p:sp>
        <p:nvSpPr>
          <p:cNvPr id="419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John Mack became CEO of Morgan Stanley, the fist two directors he picked to sit on the board were members of his golf club in Purchase, NY…</a:t>
            </a:r>
          </a:p>
          <a:p>
            <a:r>
              <a:rPr lang="en-US" altLang="en-US">
                <a:latin typeface="Times" charset="0"/>
                <a:ea typeface="ＭＳ Ｐゴシック" charset="-128"/>
              </a:rPr>
              <a:t>This adds to why directors spend so little time on oversight. CEOs, left to themselves, will seldom pick adversarial directors. Directors also make far more money from directorships than they do from owning stock in the firm. Not surprisingly, they do not take the side of stockholders.</a:t>
            </a:r>
          </a:p>
          <a:p>
            <a:r>
              <a:rPr lang="en-US" altLang="en-US">
                <a:latin typeface="Times" charset="0"/>
                <a:ea typeface="ＭＳ Ｐゴシック" charset="-128"/>
              </a:rPr>
              <a:t>A Wall Street Journal article, a few years ago, looked at the phenomenon of CEOs sitting on each other</a:t>
            </a:r>
            <a:r>
              <a:rPr lang="ja-JP" altLang="en-US">
                <a:latin typeface="Times" charset="0"/>
                <a:ea typeface="ＭＳ Ｐゴシック" charset="-128"/>
              </a:rPr>
              <a:t>’</a:t>
            </a:r>
            <a:r>
              <a:rPr lang="en-US" altLang="ja-JP">
                <a:latin typeface="Times" charset="0"/>
                <a:ea typeface="ＭＳ Ｐゴシック" charset="-128"/>
              </a:rPr>
              <a:t>s boards. It is very difficult to see how they can be objective in those cases. </a:t>
            </a:r>
            <a:endParaRPr lang="en-US" altLang="en-US">
              <a:latin typeface="Times" charset="0"/>
              <a:ea typeface="ＭＳ Ｐゴシック" charset="-128"/>
            </a:endParaRPr>
          </a:p>
        </p:txBody>
      </p:sp>
    </p:spTree>
    <p:extLst>
      <p:ext uri="{BB962C8B-B14F-4D97-AF65-F5344CB8AC3E}">
        <p14:creationId xmlns:p14="http://schemas.microsoft.com/office/powerpoint/2010/main" val="12202171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ChangeArrowheads="1" noTextEdit="1"/>
          </p:cNvSpPr>
          <p:nvPr>
            <p:ph type="sldImg"/>
          </p:nvPr>
        </p:nvSpPr>
        <p:spPr>
          <a:xfrm>
            <a:off x="1150938" y="692150"/>
            <a:ext cx="4556125" cy="3416300"/>
          </a:xfrm>
          <a:ln/>
        </p:spPr>
      </p:sp>
      <p:sp>
        <p:nvSpPr>
          <p:cNvPr id="440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Harold Geneen who ruled ITT with an iron fist during the sixties when ITT built itself up through acquisitions, mentions in his memoirs that almost all decisions, during his tenure, that were made by the board, were unanimous. </a:t>
            </a:r>
          </a:p>
          <a:p>
            <a:r>
              <a:rPr lang="en-US" altLang="en-US">
                <a:latin typeface="Times" charset="0"/>
                <a:ea typeface="ＭＳ Ｐゴシック" charset="-128"/>
              </a:rPr>
              <a:t>CEOs often chair the board, and establish the agenda for what the board discusses.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8682276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ChangeArrowheads="1" noTextEdit="1"/>
          </p:cNvSpPr>
          <p:nvPr>
            <p:ph type="sldImg"/>
          </p:nvPr>
        </p:nvSpPr>
        <p:spPr>
          <a:xfrm>
            <a:off x="1150938" y="692150"/>
            <a:ext cx="4556125" cy="3416300"/>
          </a:xfrm>
          <a:ln/>
        </p:spPr>
      </p:sp>
      <p:sp>
        <p:nvSpPr>
          <p:cNvPr id="460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may be going back in time but it may help understanding Disney</a:t>
            </a:r>
            <a:r>
              <a:rPr lang="ja-JP" altLang="en-US">
                <a:latin typeface="Times" charset="0"/>
                <a:ea typeface="ＭＳ Ｐゴシック" charset="-128"/>
              </a:rPr>
              <a:t>’</a:t>
            </a:r>
            <a:r>
              <a:rPr lang="en-US" altLang="ja-JP">
                <a:latin typeface="Times" charset="0"/>
                <a:ea typeface="ＭＳ Ｐゴシック" charset="-128"/>
              </a:rPr>
              <a:t>s present standing. This was Disney</a:t>
            </a:r>
            <a:r>
              <a:rPr lang="ja-JP" altLang="en-US">
                <a:latin typeface="Times" charset="0"/>
                <a:ea typeface="ＭＳ Ｐゴシック" charset="-128"/>
              </a:rPr>
              <a:t>’</a:t>
            </a:r>
            <a:r>
              <a:rPr lang="en-US" altLang="ja-JP">
                <a:latin typeface="Times" charset="0"/>
                <a:ea typeface="ＭＳ Ｐゴシック" charset="-128"/>
              </a:rPr>
              <a:t>s board at the height of Michael Eisner</a:t>
            </a:r>
            <a:r>
              <a:rPr lang="ja-JP" altLang="en-US">
                <a:latin typeface="Times" charset="0"/>
                <a:ea typeface="ＭＳ Ｐゴシック" charset="-128"/>
              </a:rPr>
              <a:t>’</a:t>
            </a:r>
            <a:r>
              <a:rPr lang="en-US" altLang="ja-JP">
                <a:latin typeface="Times" charset="0"/>
                <a:ea typeface="ＭＳ Ｐゴシック" charset="-128"/>
              </a:rPr>
              <a:t>s powers. (Eisner became CEO of Disney in 1985 and consolidated power in the years after.)</a:t>
            </a:r>
          </a:p>
          <a:p>
            <a:r>
              <a:rPr lang="en-US" altLang="en-US">
                <a:latin typeface="Times" charset="0"/>
                <a:ea typeface="ＭＳ Ｐゴシック" charset="-128"/>
              </a:rPr>
              <a:t>Note the number of insiders on the board. (Seven out of 16; five current employees &amp; two ex-employees) Also note the presence of Mr. Eisner</a:t>
            </a:r>
            <a:r>
              <a:rPr lang="ja-JP" altLang="en-US">
                <a:latin typeface="Times" charset="0"/>
                <a:ea typeface="ＭＳ Ｐゴシック" charset="-128"/>
              </a:rPr>
              <a:t>’</a:t>
            </a:r>
            <a:r>
              <a:rPr lang="en-US" altLang="ja-JP">
                <a:latin typeface="Times" charset="0"/>
                <a:ea typeface="ＭＳ Ｐゴシック" charset="-128"/>
              </a:rPr>
              <a:t>s private attorney (Irwin Russell) and the principal of his childrens’ elementary school (Reveta Bowers)  on the board. </a:t>
            </a:r>
          </a:p>
          <a:p>
            <a:r>
              <a:rPr lang="en-US" altLang="en-US">
                <a:latin typeface="Times" charset="0"/>
                <a:ea typeface="ＭＳ Ｐゴシック" charset="-128"/>
              </a:rPr>
              <a:t>How independent was this board likely to be of Mr. Eisner? This may explain some of the actions taken by Disney (and specifically Eisner) during the 1990s… (Read Disney War by James Stewart for the gory details)</a:t>
            </a:r>
          </a:p>
          <a:p>
            <a:pPr>
              <a:buFontTx/>
              <a:buChar char="-"/>
            </a:pPr>
            <a:r>
              <a:rPr lang="en-US" altLang="en-US">
                <a:latin typeface="Times" charset="0"/>
                <a:ea typeface="ＭＳ Ｐゴシック" charset="-128"/>
              </a:rPr>
              <a:t>When Eisner was hired in 1984, he insisted on bringing in his protégé Jeffrey Katzenberg, his young assistant, into the firm with him. He put Katzenberg in charge of Disney Animation, which was not doing well. Katzenberg was largely responsible for the rebirth of that division (which Eisner had considered shutting down) with The Little Mermaid, Beauty and the Beast and The Lion King all proving to be mega-winners. As a reward for this success, Eisner fired him. His lucrative contract entitled him to 2% of the revenues from the movies he made in posterity but he would have settled for $100 million. Eisner refused to pay; Disney paid $ 250 million in 1999.</a:t>
            </a:r>
          </a:p>
          <a:p>
            <a:pPr>
              <a:buFontTx/>
              <a:buChar char="-"/>
            </a:pPr>
            <a:r>
              <a:rPr lang="en-US" altLang="en-US">
                <a:latin typeface="Times" charset="0"/>
                <a:ea typeface="ＭＳ Ｐゴシック" charset="-128"/>
              </a:rPr>
              <a:t>In 1995, Eisner hired Ovitz, a leading agent in Hollywood, and then told the board to okay the hire. He regretted it almost immediately and fired him 453 days later for </a:t>
            </a:r>
            <a:r>
              <a:rPr lang="ja-JP" altLang="en-US">
                <a:latin typeface="Times" charset="0"/>
                <a:ea typeface="ＭＳ Ｐゴシック" charset="-128"/>
              </a:rPr>
              <a:t>“</a:t>
            </a:r>
            <a:r>
              <a:rPr lang="en-US" altLang="ja-JP">
                <a:latin typeface="Times" charset="0"/>
                <a:ea typeface="ＭＳ Ｐゴシック" charset="-128"/>
              </a:rPr>
              <a:t>lying</a:t>
            </a:r>
            <a:r>
              <a:rPr lang="ja-JP" altLang="en-US">
                <a:latin typeface="Times" charset="0"/>
                <a:ea typeface="ＭＳ Ｐゴシック" charset="-128"/>
              </a:rPr>
              <a:t>”</a:t>
            </a:r>
            <a:r>
              <a:rPr lang="en-US" altLang="ja-JP">
                <a:latin typeface="Times" charset="0"/>
                <a:ea typeface="ＭＳ Ｐゴシック" charset="-128"/>
              </a:rPr>
              <a:t> and </a:t>
            </a:r>
            <a:r>
              <a:rPr lang="ja-JP" altLang="en-US">
                <a:latin typeface="Times" charset="0"/>
                <a:ea typeface="ＭＳ Ｐゴシック" charset="-128"/>
              </a:rPr>
              <a:t>“</a:t>
            </a:r>
            <a:r>
              <a:rPr lang="en-US" altLang="ja-JP">
                <a:latin typeface="Times" charset="0"/>
                <a:ea typeface="ＭＳ Ｐゴシック" charset="-128"/>
              </a:rPr>
              <a:t>incompetence</a:t>
            </a:r>
            <a:r>
              <a:rPr lang="ja-JP" altLang="en-US">
                <a:latin typeface="Times" charset="0"/>
                <a:ea typeface="ＭＳ Ｐゴシック" charset="-128"/>
              </a:rPr>
              <a:t>”</a:t>
            </a:r>
            <a:r>
              <a:rPr lang="en-US" altLang="ja-JP">
                <a:latin typeface="Times" charset="0"/>
                <a:ea typeface="ＭＳ Ｐゴシック" charset="-128"/>
              </a:rPr>
              <a:t>. However, rather than argue that this was just cause for firing, he paid Ovitz $ 100 million to leave.</a:t>
            </a:r>
            <a:endParaRPr lang="en-US" altLang="en-US">
              <a:latin typeface="Times" charset="0"/>
              <a:ea typeface="ＭＳ Ｐゴシック" charset="-128"/>
            </a:endParaRPr>
          </a:p>
        </p:txBody>
      </p:sp>
    </p:spTree>
    <p:extLst>
      <p:ext uri="{BB962C8B-B14F-4D97-AF65-F5344CB8AC3E}">
        <p14:creationId xmlns:p14="http://schemas.microsoft.com/office/powerpoint/2010/main" val="9431897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ChangeArrowheads="1" noTextEdit="1"/>
          </p:cNvSpPr>
          <p:nvPr>
            <p:ph type="sldImg"/>
          </p:nvPr>
        </p:nvSpPr>
        <p:spPr>
          <a:xfrm>
            <a:off x="1150938" y="692150"/>
            <a:ext cx="4556125" cy="3416300"/>
          </a:xfrm>
          <a:ln/>
        </p:spPr>
      </p:sp>
      <p:sp>
        <p:nvSpPr>
          <p:cNvPr id="481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Calpers was one of the first institutional investors to pay attention to corporate governance. Every year, Calpers lists the 10 companies that were the worst culprits when it came to putting managerial interests over stockholder interests.</a:t>
            </a:r>
          </a:p>
          <a:p>
            <a:r>
              <a:rPr lang="en-US" altLang="en-US">
                <a:latin typeface="Times" charset="0"/>
                <a:ea typeface="ＭＳ Ｐゴシック" charset="-128"/>
              </a:rPr>
              <a:t>In the last twenty years, investors have become more aware of how important corporate governance is and there are an increasing number of services that focus on measuring and reporting on corporate governance.</a:t>
            </a:r>
          </a:p>
        </p:txBody>
      </p:sp>
    </p:spTree>
    <p:extLst>
      <p:ext uri="{BB962C8B-B14F-4D97-AF65-F5344CB8AC3E}">
        <p14:creationId xmlns:p14="http://schemas.microsoft.com/office/powerpoint/2010/main" val="16132625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ChangeArrowheads="1" noTextEdit="1"/>
          </p:cNvSpPr>
          <p:nvPr>
            <p:ph type="sldImg"/>
          </p:nvPr>
        </p:nvSpPr>
        <p:spPr>
          <a:xfrm>
            <a:off x="1150938" y="692150"/>
            <a:ext cx="4556125" cy="3416300"/>
          </a:xfrm>
          <a:ln/>
        </p:spPr>
      </p:sp>
      <p:sp>
        <p:nvSpPr>
          <p:cNvPr id="501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poor board does not necessarily translate into a poorly managed firm. However, a poor board give CEOs carte blanche to do what they want to do… At some point in time, even good managers need restraint and good counsel. A rubber-stamp board will not provide that. (The best analogy is to a dictator… the line between a benevolent dictator and a malevolent one is a very fine one…)</a:t>
            </a:r>
          </a:p>
          <a:p>
            <a:r>
              <a:rPr lang="en-US" altLang="en-US">
                <a:latin typeface="Times" charset="0"/>
                <a:ea typeface="ＭＳ Ｐゴシック" charset="-128"/>
              </a:rPr>
              <a:t>As a stockholder, however, the fact that returns are good might not compensate for the fact that you do not believe that managers are responsive to your interests. (At the Disney stockholder meetings in both 1996 and 1997, there was substantial stockholder dissension in spite of the fact that the stock had performed reasonably in both periods.)</a:t>
            </a:r>
          </a:p>
        </p:txBody>
      </p:sp>
    </p:spTree>
    <p:extLst>
      <p:ext uri="{BB962C8B-B14F-4D97-AF65-F5344CB8AC3E}">
        <p14:creationId xmlns:p14="http://schemas.microsoft.com/office/powerpoint/2010/main" val="21220462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ChangeArrowheads="1" noTextEdit="1"/>
          </p:cNvSpPr>
          <p:nvPr>
            <p:ph type="sldImg"/>
          </p:nvPr>
        </p:nvSpPr>
        <p:spPr>
          <a:xfrm>
            <a:off x="1150938" y="692150"/>
            <a:ext cx="4556125" cy="3416300"/>
          </a:xfrm>
          <a:ln/>
        </p:spPr>
      </p:sp>
      <p:sp>
        <p:nvSpPr>
          <p:cNvPr id="522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You can usually find this information for your firm in the 14-DEF filing that all firms in the US have to make with the SEC. If you have a non-US firm, this becomes more difficult to do. While you can usually find the names of the directors from the annual report, you may have a difficult time finding out the linkages (and potential conflicts) these directors may have with the managers of the firm.</a:t>
            </a:r>
          </a:p>
          <a:p>
            <a:r>
              <a:rPr lang="en-US" altLang="en-US">
                <a:latin typeface="Times" charset="0"/>
                <a:ea typeface="ＭＳ Ｐゴシック" charset="-128"/>
              </a:rPr>
              <a:t>You may also be able to find a corporate governance score for your company, especially if it is a large market cap company. Even if you cannot, you can make your own judgments on whether you (as a stockholder) are likely to have much influence on how this company is run.</a:t>
            </a:r>
          </a:p>
        </p:txBody>
      </p:sp>
    </p:spTree>
    <p:extLst>
      <p:ext uri="{BB962C8B-B14F-4D97-AF65-F5344CB8AC3E}">
        <p14:creationId xmlns:p14="http://schemas.microsoft.com/office/powerpoint/2010/main" val="19700618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ChangeArrowheads="1" noTextEdit="1"/>
          </p:cNvSpPr>
          <p:nvPr>
            <p:ph type="sldImg"/>
          </p:nvPr>
        </p:nvSpPr>
        <p:spPr>
          <a:xfrm>
            <a:off x="1150938" y="692150"/>
            <a:ext cx="4556125" cy="3416300"/>
          </a:xfrm>
          <a:ln/>
        </p:spPr>
      </p:sp>
      <p:sp>
        <p:nvSpPr>
          <p:cNvPr id="542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These actions could all suggest that managerial interests are being put over stockholder interests.  (Some of these actions, though, may also increase stockholder wealth. Managers will, of course, always claim that these actions are in stockholders</a:t>
            </a:r>
            <a:r>
              <a:rPr lang="ja-JP" altLang="en-US">
                <a:latin typeface="Times" charset="0"/>
                <a:ea typeface="ＭＳ Ｐゴシック" charset="-128"/>
              </a:rPr>
              <a:t>’</a:t>
            </a:r>
            <a:r>
              <a:rPr lang="en-US" altLang="ja-JP">
                <a:latin typeface="Times" charset="0"/>
                <a:ea typeface="ＭＳ Ｐゴシック" charset="-128"/>
              </a:rPr>
              <a:t> best interests)</a:t>
            </a:r>
          </a:p>
          <a:p>
            <a:r>
              <a:rPr lang="en-US" altLang="en-US">
                <a:latin typeface="Times" charset="0"/>
                <a:ea typeface="ＭＳ Ｐゴシック" charset="-128"/>
              </a:rPr>
              <a:t>The reason that I have put overpaying on poison pills and shark repellants below greenmail and golden parachutes  is not because they create less damage to stockholders but because stockholders at least get a chance to voice their view (they both require stockholder approval). Greenmail and golden parachutes just require board approval.</a:t>
            </a:r>
          </a:p>
        </p:txBody>
      </p:sp>
    </p:spTree>
    <p:extLst>
      <p:ext uri="{BB962C8B-B14F-4D97-AF65-F5344CB8AC3E}">
        <p14:creationId xmlns:p14="http://schemas.microsoft.com/office/powerpoint/2010/main" val="9271645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ChangeArrowheads="1" noTextEdit="1"/>
          </p:cNvSpPr>
          <p:nvPr>
            <p:ph type="sldImg"/>
          </p:nvPr>
        </p:nvSpPr>
        <p:spPr>
          <a:xfrm>
            <a:off x="1150938" y="692150"/>
            <a:ext cx="4556125" cy="3416300"/>
          </a:xfrm>
          <a:ln/>
        </p:spPr>
      </p:sp>
      <p:sp>
        <p:nvSpPr>
          <p:cNvPr id="563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Managers of acquiring firms almost always make every acquisition sound like a good idea. Stockholders are more skeptical (as is evidenced by the behavior of acquiring firm stock prices on the announcement of acquisitions).</a:t>
            </a:r>
          </a:p>
          <a:p>
            <a:r>
              <a:rPr lang="en-US" altLang="en-US">
                <a:latin typeface="Times" charset="0"/>
                <a:ea typeface="ＭＳ Ｐゴシック" charset="-128"/>
              </a:rPr>
              <a:t>Stockholders must be right, on average, since many takeovers do not seem to work in terms of increasing stockholder wealth or delivering higher profitability.</a:t>
            </a:r>
          </a:p>
          <a:p>
            <a:r>
              <a:rPr lang="en-US" altLang="en-US">
                <a:latin typeface="Times" charset="0"/>
                <a:ea typeface="ＭＳ Ｐゴシック" charset="-128"/>
              </a:rPr>
              <a:t>(Good references:</a:t>
            </a:r>
          </a:p>
          <a:p>
            <a:r>
              <a:rPr lang="en-US" altLang="en-US">
                <a:latin typeface="Times" charset="0"/>
                <a:ea typeface="ＭＳ Ｐゴシック" charset="-128"/>
              </a:rPr>
              <a:t>The Synergy Trap, Mark Sirower)</a:t>
            </a:r>
          </a:p>
        </p:txBody>
      </p:sp>
    </p:spTree>
    <p:extLst>
      <p:ext uri="{BB962C8B-B14F-4D97-AF65-F5344CB8AC3E}">
        <p14:creationId xmlns:p14="http://schemas.microsoft.com/office/powerpoint/2010/main" val="7127618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a:xfrm>
            <a:off x="1150938" y="692150"/>
            <a:ext cx="4556125" cy="3416300"/>
          </a:xfrm>
          <a:ln/>
        </p:spPr>
      </p:sp>
      <p:sp>
        <p:nvSpPr>
          <p:cNvPr id="58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Note the difference in stock price behavior of the target and bidding firms.</a:t>
            </a:r>
          </a:p>
          <a:p>
            <a:r>
              <a:rPr lang="en-US" altLang="en-US">
                <a:latin typeface="Times" charset="0"/>
                <a:ea typeface="ＭＳ Ｐゴシック" charset="-128"/>
              </a:rPr>
              <a:t>Note also the symmetry between premium paid over the market price at Sterling Drugs ($ 2.1 billion) and value lost at Kodak ($2.2 billion). Kodak argued that this merger would create synergy and that was why they were paying the premium. The market did not seem to see any synergy.</a:t>
            </a:r>
          </a:p>
        </p:txBody>
      </p:sp>
    </p:spTree>
    <p:extLst>
      <p:ext uri="{BB962C8B-B14F-4D97-AF65-F5344CB8AC3E}">
        <p14:creationId xmlns:p14="http://schemas.microsoft.com/office/powerpoint/2010/main" val="7240417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ChangeArrowheads="1" noTextEdit="1"/>
          </p:cNvSpPr>
          <p:nvPr>
            <p:ph type="sldImg"/>
          </p:nvPr>
        </p:nvSpPr>
        <p:spPr>
          <a:xfrm>
            <a:off x="1150938" y="692150"/>
            <a:ext cx="4556125" cy="3416300"/>
          </a:xfrm>
          <a:ln/>
        </p:spPr>
      </p:sp>
      <p:sp>
        <p:nvSpPr>
          <p:cNvPr id="604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Where is the synergy?</a:t>
            </a:r>
          </a:p>
          <a:p>
            <a:r>
              <a:rPr lang="en-US" altLang="en-US">
                <a:latin typeface="Times" charset="0"/>
                <a:ea typeface="ＭＳ Ｐゴシック" charset="-128"/>
              </a:rPr>
              <a:t>Profits essentially stagnated at Sterling after the Kodak acquisition. The rest of the drug industry reported an annual growth in earnings of 15% a year during this period.</a:t>
            </a:r>
          </a:p>
          <a:p>
            <a:r>
              <a:rPr lang="en-US" altLang="en-US">
                <a:latin typeface="Times" charset="0"/>
                <a:ea typeface="ＭＳ Ｐゴシック" charset="-128"/>
              </a:rPr>
              <a:t>Why is synergy so hard to deliver?</a:t>
            </a:r>
          </a:p>
          <a:p>
            <a:pPr lvl="1">
              <a:buFontTx/>
              <a:buChar char="•"/>
            </a:pPr>
            <a:r>
              <a:rPr lang="en-US" altLang="en-US">
                <a:latin typeface="Times" charset="0"/>
                <a:ea typeface="ＭＳ Ｐゴシック" charset="-128"/>
              </a:rPr>
              <a:t>Firms do not plan for it at the time of the acquisitions</a:t>
            </a:r>
          </a:p>
          <a:p>
            <a:pPr lvl="1">
              <a:buFontTx/>
              <a:buChar char="•"/>
            </a:pPr>
            <a:r>
              <a:rPr lang="en-US" altLang="en-US">
                <a:latin typeface="Times" charset="0"/>
                <a:ea typeface="ＭＳ Ｐゴシック" charset="-128"/>
              </a:rPr>
              <a:t>Culture shock </a:t>
            </a:r>
          </a:p>
          <a:p>
            <a:pPr lvl="1">
              <a:buFontTx/>
              <a:buChar char="•"/>
            </a:pPr>
            <a:r>
              <a:rPr lang="en-US" altLang="en-US">
                <a:latin typeface="Times" charset="0"/>
                <a:ea typeface="ＭＳ Ｐゴシック" charset="-128"/>
              </a:rPr>
              <a:t>Unrealistic assumptions</a:t>
            </a:r>
          </a:p>
          <a:p>
            <a:pPr lvl="1"/>
            <a:endParaRPr lang="en-US" altLang="en-US">
              <a:latin typeface="Times" charset="0"/>
              <a:ea typeface="ＭＳ Ｐゴシック" charset="-128"/>
            </a:endParaRPr>
          </a:p>
        </p:txBody>
      </p:sp>
    </p:spTree>
    <p:extLst>
      <p:ext uri="{BB962C8B-B14F-4D97-AF65-F5344CB8AC3E}">
        <p14:creationId xmlns:p14="http://schemas.microsoft.com/office/powerpoint/2010/main" val="13271634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ChangeArrowheads="1" noTextEdit="1"/>
          </p:cNvSpPr>
          <p:nvPr>
            <p:ph type="sldImg"/>
          </p:nvPr>
        </p:nvSpPr>
        <p:spPr>
          <a:xfrm>
            <a:off x="1150938" y="692150"/>
            <a:ext cx="4556125" cy="3416300"/>
          </a:xfrm>
          <a:ln/>
        </p:spPr>
      </p:sp>
      <p:sp>
        <p:nvSpPr>
          <p:cNvPr id="624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in the old Soviet Union, nothing is true until it is officially denied.</a:t>
            </a:r>
          </a:p>
          <a:p>
            <a:r>
              <a:rPr lang="en-US" altLang="en-US">
                <a:latin typeface="Times" charset="0"/>
                <a:ea typeface="ＭＳ Ｐゴシック" charset="-128"/>
              </a:rPr>
              <a:t>It is also worth noting that analysts sometimes say the most inane things in response to corporate actions and strategic buzzwords will often be offered by corporate chieftains (focus, diversification, synergy, strategic considerations..)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8712993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a:xfrm>
            <a:off x="1150938" y="692150"/>
            <a:ext cx="4556125" cy="3416300"/>
          </a:xfrm>
          <a:ln/>
        </p:spPr>
      </p:sp>
      <p:sp>
        <p:nvSpPr>
          <p:cNvPr id="645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HP acquired Autonomy, a UK-based business software company, for $11.1 billion in 2011. At the time, almost everyone except for HP’s management thought that they were paying too much. Leo Apotheker, HP’s CEO at the time, claimed that they had done their homework and that the investment bankers had done a DCF and found the deal to be an accretive, good deal. The board of HP went along with the deal… and Meg Whitman was on the board. This is the same board that a year earlier had been caught sleeping on the job as the previous CEO, Mark Hurd, was found to have been involved in personal misconduct… And guess what…. This board met all of the Sarbanes Oxley requirements for independence.</a:t>
            </a:r>
          </a:p>
        </p:txBody>
      </p:sp>
    </p:spTree>
    <p:extLst>
      <p:ext uri="{BB962C8B-B14F-4D97-AF65-F5344CB8AC3E}">
        <p14:creationId xmlns:p14="http://schemas.microsoft.com/office/powerpoint/2010/main" val="10302491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a:xfrm>
            <a:off x="1150938" y="692150"/>
            <a:ext cx="4556125" cy="3416300"/>
          </a:xfrm>
          <a:ln/>
        </p:spPr>
      </p:sp>
      <p:sp>
        <p:nvSpPr>
          <p:cNvPr id="665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About a year later, HP announced that it was writing off almost $8.9 billion off its original deal value and claimed that Autonomy had cooked the books. This was my attempt to break down the write off, even with the presumption of accounting impropriety. The CEO of HP, Meg Whitman, claimed no responsibility…</a:t>
            </a:r>
          </a:p>
        </p:txBody>
      </p:sp>
    </p:spTree>
    <p:extLst>
      <p:ext uri="{BB962C8B-B14F-4D97-AF65-F5344CB8AC3E}">
        <p14:creationId xmlns:p14="http://schemas.microsoft.com/office/powerpoint/2010/main" val="2371544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ChangeArrowheads="1" noTextEdit="1"/>
          </p:cNvSpPr>
          <p:nvPr>
            <p:ph type="sldImg"/>
          </p:nvPr>
        </p:nvSpPr>
        <p:spPr>
          <a:xfrm>
            <a:off x="1150938" y="692150"/>
            <a:ext cx="4556125" cy="3416300"/>
          </a:xfrm>
          <a:ln/>
        </p:spPr>
      </p:sp>
      <p:sp>
        <p:nvSpPr>
          <p:cNvPr id="686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One of your first tasks when assessing a company is to see whether managers have a significant stake in the company. You can get this information in a variety of places. I use Bloomberg to get the data on the top 17 stockholders and go down the list to see if incumbent managers have a stake in the company. I also check to see if there are other investors on the list who may not be incumbent managers but are strong advocates for stockholders - Berkshire Hathaway at Coca Cola, KKR or Blackstone at many publicly traded firms…</a:t>
            </a:r>
          </a:p>
          <a:p>
            <a:r>
              <a:rPr lang="en-US" altLang="en-US">
                <a:latin typeface="Times" charset="0"/>
                <a:ea typeface="ＭＳ Ｐゴシック" charset="-128"/>
              </a:rPr>
              <a:t>You can also get this information from Yahoo! Finance by going into company profiles and clicking on institutional investors…</a:t>
            </a:r>
          </a:p>
          <a:p>
            <a:r>
              <a:rPr lang="en-US" altLang="en-US">
                <a:latin typeface="Times" charset="0"/>
                <a:ea typeface="ＭＳ Ｐゴシック" charset="-128"/>
              </a:rPr>
              <a:t>As you look at the list of top stockholders, you should be also considering the potential conflicts of interest created by the stockholder structure.</a:t>
            </a:r>
          </a:p>
          <a:p>
            <a:pPr>
              <a:buFontTx/>
              <a:buChar char="-"/>
            </a:pPr>
            <a:r>
              <a:rPr lang="en-US" altLang="en-US">
                <a:latin typeface="Times" charset="0"/>
                <a:ea typeface="ＭＳ Ｐゴシック" charset="-128"/>
              </a:rPr>
              <a:t>Inside stockholders (Founding family, controlling stockholder/manager) versus outside stockholders</a:t>
            </a:r>
          </a:p>
          <a:p>
            <a:pPr>
              <a:buFontTx/>
              <a:buChar char="-"/>
            </a:pPr>
            <a:r>
              <a:rPr lang="en-US" altLang="en-US">
                <a:latin typeface="Times" charset="0"/>
                <a:ea typeface="ＭＳ Ｐゴシック" charset="-128"/>
              </a:rPr>
              <a:t>Government as major stockholder (or holder of golden vote)</a:t>
            </a:r>
          </a:p>
          <a:p>
            <a:pPr>
              <a:buFontTx/>
              <a:buChar char="-"/>
            </a:pPr>
            <a:r>
              <a:rPr lang="en-US" altLang="en-US">
                <a:latin typeface="Times" charset="0"/>
                <a:ea typeface="ＭＳ Ｐゴシック" charset="-128"/>
              </a:rPr>
              <a:t>Employees as major stockholders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248393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ChangeArrowheads="1" noTextEdit="1"/>
          </p:cNvSpPr>
          <p:nvPr>
            <p:ph type="sldImg"/>
          </p:nvPr>
        </p:nvSpPr>
        <p:spPr>
          <a:xfrm>
            <a:off x="1150938" y="692150"/>
            <a:ext cx="4556125" cy="3416300"/>
          </a:xfrm>
          <a:ln/>
        </p:spPr>
      </p:sp>
      <p:sp>
        <p:nvSpPr>
          <p:cNvPr id="706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Not a single individual investor in the list other than Roy Disney who was the 15th largest stockholder… Managers are not significant stockholders in Disney (and the same can be said for most large publicly traded firms). Consider the following scenarios:</a:t>
            </a:r>
          </a:p>
          <a:p>
            <a:pPr marL="228600" indent="-228600">
              <a:buFontTx/>
              <a:buAutoNum type="arabicPeriod"/>
            </a:pPr>
            <a:r>
              <a:rPr lang="en-US" altLang="en-US">
                <a:latin typeface="Times" charset="0"/>
                <a:ea typeface="ＭＳ Ｐゴシック" charset="-128"/>
              </a:rPr>
              <a:t>Managers are not significant stockholders in the firm: Significant potential for conflicts of interest between managers and stockholders.</a:t>
            </a:r>
          </a:p>
          <a:p>
            <a:pPr marL="228600" indent="-228600">
              <a:buFontTx/>
              <a:buAutoNum type="arabicPeriod"/>
            </a:pPr>
            <a:r>
              <a:rPr lang="en-US" altLang="en-US">
                <a:latin typeface="Times" charset="0"/>
                <a:ea typeface="ＭＳ Ｐゴシック" charset="-128"/>
              </a:rPr>
              <a:t>Individuals are significant stockholders in the firm as well as part of top management. Usually, these are founder-owners of the firm and the firms tend to be younger firms or family run businesses that have recently made the transition to publicly traded firms. Smaller potential for conflict between managers and stockholders, but potential for conflict between inside stockholders and outside stockholders. </a:t>
            </a:r>
          </a:p>
          <a:p>
            <a:pPr marL="228600" indent="-228600">
              <a:buFontTx/>
              <a:buAutoNum type="arabicPeriod"/>
            </a:pPr>
            <a:r>
              <a:rPr lang="en-US" altLang="en-US">
                <a:latin typeface="Times" charset="0"/>
                <a:ea typeface="ＭＳ Ｐゴシック" charset="-128"/>
              </a:rPr>
              <a:t>The government is a large stockholder (or a stockholder with veto power). This may keep managers in some check but it will create potential conflicts of interest between the other stockholders and the government (Consider what would happen if the company tried to minimize taxes paid)</a:t>
            </a:r>
          </a:p>
          <a:p>
            <a:pPr marL="228600" indent="-228600">
              <a:buFontTx/>
              <a:buAutoNum type="arabicPeriod"/>
            </a:pPr>
            <a:r>
              <a:rPr lang="en-US" altLang="en-US">
                <a:latin typeface="Times" charset="0"/>
                <a:ea typeface="ＭＳ Ｐゴシック" charset="-128"/>
              </a:rPr>
              <a:t>Trusts or descendants of owners are significant stockholders in the firm but are not an active part of incumbent management. Power that these stockholders retain to replace managers reduces potential for conflict of interest but is reduced as holdings get diluted among lots of family members.</a:t>
            </a:r>
          </a:p>
          <a:p>
            <a:pPr marL="228600" indent="-228600">
              <a:buFontTx/>
              <a:buAutoNum type="arabicPeriod"/>
            </a:pPr>
            <a:r>
              <a:rPr lang="en-US" altLang="en-US">
                <a:latin typeface="Times" charset="0"/>
                <a:ea typeface="ＭＳ Ｐゴシック" charset="-128"/>
              </a:rPr>
              <a:t>Another company is largest stockholder in firm. In this case, trace out who owns stock in the other company….</a:t>
            </a:r>
          </a:p>
        </p:txBody>
      </p:sp>
    </p:spTree>
    <p:extLst>
      <p:ext uri="{BB962C8B-B14F-4D97-AF65-F5344CB8AC3E}">
        <p14:creationId xmlns:p14="http://schemas.microsoft.com/office/powerpoint/2010/main" val="837852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ChangeArrowheads="1" noTextEdit="1"/>
          </p:cNvSpPr>
          <p:nvPr>
            <p:ph type="sldImg"/>
          </p:nvPr>
        </p:nvSpPr>
        <p:spPr>
          <a:xfrm>
            <a:off x="1150938" y="692150"/>
            <a:ext cx="4556125" cy="3416300"/>
          </a:xfrm>
          <a:ln/>
        </p:spPr>
      </p:sp>
      <p:sp>
        <p:nvSpPr>
          <p:cNvPr id="727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Voting right differences: When voting rights vary across shares, incumbent managers can consolidate their hold on a company with relatively small holdings. This reduces the power that stockholders have in these companies. Differences in voting rights are common outside the U.S. In Asia and Latin America, incumbent managers or family members can control companies with relatively small holdings with complete impunity. </a:t>
            </a:r>
          </a:p>
          <a:p>
            <a:r>
              <a:rPr lang="en-US" altLang="en-US">
                <a:latin typeface="Times" charset="0"/>
                <a:ea typeface="ＭＳ Ｐゴシック" charset="-128"/>
              </a:rPr>
              <a:t>Golden shares: When the government has veto power over major decisions, that also acts as a constraint on shareholders. Consequently, shareholders have to be realistic about what they can change and not change at these companies.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5773785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ChangeArrowheads="1" noTextEdit="1"/>
          </p:cNvSpPr>
          <p:nvPr>
            <p:ph type="sldImg"/>
          </p:nvPr>
        </p:nvSpPr>
        <p:spPr>
          <a:xfrm>
            <a:off x="1150938" y="692150"/>
            <a:ext cx="4556125" cy="3416300"/>
          </a:xfrm>
          <a:ln/>
        </p:spPr>
      </p:sp>
      <p:sp>
        <p:nvSpPr>
          <p:cNvPr id="747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Cross holding structures are often designed with control in mind. In the case of Tata Motors, other Tata companies (which are part of the Tata family group) represent a large number of the top 15 stockholders in the company. (At least the Tatas are up front and open about their cross holding structures… In many Indian companies, the cross holdings are disguised with front companies holding the stock for families).</a:t>
            </a:r>
          </a:p>
          <a:p>
            <a:endParaRPr lang="en-US" altLang="en-US">
              <a:latin typeface="Times" charset="0"/>
              <a:ea typeface="ＭＳ Ｐゴシック" charset="-128"/>
            </a:endParaRPr>
          </a:p>
          <a:p>
            <a:r>
              <a:rPr lang="en-US" altLang="en-US">
                <a:latin typeface="Times" charset="0"/>
                <a:ea typeface="ＭＳ Ｐゴシック" charset="-128"/>
              </a:rPr>
              <a:t>In Asia and Latin America, corporate holdings structures are designed to consolidate control. </a:t>
            </a:r>
          </a:p>
          <a:p>
            <a:endParaRPr lang="en-US" altLang="en-US">
              <a:latin typeface="Times" charset="0"/>
              <a:ea typeface="ＭＳ Ｐゴシック" charset="-128"/>
            </a:endParaRPr>
          </a:p>
        </p:txBody>
      </p:sp>
    </p:spTree>
    <p:extLst>
      <p:ext uri="{BB962C8B-B14F-4D97-AF65-F5344CB8AC3E}">
        <p14:creationId xmlns:p14="http://schemas.microsoft.com/office/powerpoint/2010/main" val="3158525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a:xfrm>
            <a:off x="1150938" y="692150"/>
            <a:ext cx="4556125" cy="3416300"/>
          </a:xfrm>
          <a:ln/>
        </p:spPr>
      </p:sp>
      <p:sp>
        <p:nvSpPr>
          <p:cNvPr id="768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When you invest in Baidu, you have to do so with the recognition that your rights to make changes in the company or have a say in how it is run are very limited. There have been cases in the last few years, where US investors in companies structured just like Baidu have found that the Chinese courts are not protective of their legal rights.</a:t>
            </a:r>
          </a:p>
        </p:txBody>
      </p:sp>
    </p:spTree>
    <p:extLst>
      <p:ext uri="{BB962C8B-B14F-4D97-AF65-F5344CB8AC3E}">
        <p14:creationId xmlns:p14="http://schemas.microsoft.com/office/powerpoint/2010/main" val="21010774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a:xfrm>
            <a:off x="1150938" y="692150"/>
            <a:ext cx="4556125" cy="3416300"/>
          </a:xfrm>
          <a:ln/>
        </p:spPr>
      </p:sp>
      <p:sp>
        <p:nvSpPr>
          <p:cNvPr id="78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Things can change… This is Disney in 2009. Note that there is now an individual at the top of the list – Steve Jobs, whose holdings came from his majority ownership at Pixar that was acquired by Disney.</a:t>
            </a:r>
          </a:p>
          <a:p>
            <a:r>
              <a:rPr lang="en-US" altLang="en-US">
                <a:latin typeface="Times" charset="0"/>
                <a:ea typeface="ＭＳ Ｐゴシック" charset="-128"/>
              </a:rPr>
              <a:t>As a stockholder in Disney, what would have been your thoughts about Jobs at the top of the list?</a:t>
            </a:r>
          </a:p>
          <a:p>
            <a:r>
              <a:rPr lang="en-US" altLang="en-US">
                <a:latin typeface="Times" charset="0"/>
                <a:ea typeface="ＭＳ Ｐゴシック" charset="-128"/>
              </a:rPr>
              <a:t>Jobs had many shortcomings, but he was a visionary who would have pushed Disney to take another look at its established business practices.</a:t>
            </a:r>
          </a:p>
        </p:txBody>
      </p:sp>
    </p:spTree>
    <p:extLst>
      <p:ext uri="{BB962C8B-B14F-4D97-AF65-F5344CB8AC3E}">
        <p14:creationId xmlns:p14="http://schemas.microsoft.com/office/powerpoint/2010/main" val="17350441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ChangeArrowheads="1" noTextEdit="1"/>
          </p:cNvSpPr>
          <p:nvPr>
            <p:ph type="sldImg"/>
          </p:nvPr>
        </p:nvSpPr>
        <p:spPr>
          <a:xfrm>
            <a:off x="1150938" y="692150"/>
            <a:ext cx="4556125" cy="3416300"/>
          </a:xfrm>
          <a:ln/>
        </p:spPr>
      </p:sp>
      <p:sp>
        <p:nvSpPr>
          <p:cNvPr id="808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Bondholders include all lenders (including banks). What is good for stockholders is not necessarily good for lenders….</a:t>
            </a:r>
          </a:p>
        </p:txBody>
      </p:sp>
    </p:spTree>
    <p:extLst>
      <p:ext uri="{BB962C8B-B14F-4D97-AF65-F5344CB8AC3E}">
        <p14:creationId xmlns:p14="http://schemas.microsoft.com/office/powerpoint/2010/main" val="2058805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ChangeArrowheads="1" noTextEdit="1"/>
          </p:cNvSpPr>
          <p:nvPr>
            <p:ph type="sldImg"/>
          </p:nvPr>
        </p:nvSpPr>
        <p:spPr>
          <a:xfrm>
            <a:off x="1150938" y="692150"/>
            <a:ext cx="4556125" cy="3416300"/>
          </a:xfrm>
          <a:ln/>
        </p:spPr>
      </p:sp>
      <p:sp>
        <p:nvSpPr>
          <p:cNvPr id="829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each of these cases, you are likely to see stock prices go up on the action and bond prices go down.  Lenders value stability and security. Equity investors share in upside and may prefer to cash out…</a:t>
            </a:r>
          </a:p>
        </p:txBody>
      </p:sp>
    </p:spTree>
    <p:extLst>
      <p:ext uri="{BB962C8B-B14F-4D97-AF65-F5344CB8AC3E}">
        <p14:creationId xmlns:p14="http://schemas.microsoft.com/office/powerpoint/2010/main" val="6381308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ChangeArrowheads="1" noTextEdit="1"/>
          </p:cNvSpPr>
          <p:nvPr>
            <p:ph type="sldImg"/>
          </p:nvPr>
        </p:nvSpPr>
        <p:spPr>
          <a:xfrm>
            <a:off x="1150938" y="692150"/>
            <a:ext cx="4556125" cy="3416300"/>
          </a:xfrm>
          <a:ln/>
        </p:spPr>
      </p:sp>
      <p:sp>
        <p:nvSpPr>
          <p:cNvPr id="849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fact that a company is well known and has a good reputation (as Nabisco did in the early 1980s, when you bought the bond) will not protect you as a lender. Nabisco</a:t>
            </a:r>
            <a:r>
              <a:rPr lang="ja-JP" altLang="en-US">
                <a:latin typeface="Times" charset="0"/>
                <a:ea typeface="ＭＳ Ｐゴシック" charset="-128"/>
              </a:rPr>
              <a:t>’</a:t>
            </a:r>
            <a:r>
              <a:rPr lang="en-US" altLang="ja-JP">
                <a:latin typeface="Times" charset="0"/>
                <a:ea typeface="ＭＳ Ｐゴシック" charset="-128"/>
              </a:rPr>
              <a:t>s bond price plummeted on the day of the LBO, while the stock price soared. </a:t>
            </a:r>
          </a:p>
          <a:p>
            <a:r>
              <a:rPr lang="en-US" altLang="en-US">
                <a:latin typeface="Times" charset="0"/>
                <a:ea typeface="ＭＳ Ｐゴシック" charset="-128"/>
              </a:rPr>
              <a:t>Is this just a paper loss? (You still get the same coupons. Only the price has changed)</a:t>
            </a:r>
          </a:p>
          <a:p>
            <a:pPr lvl="1"/>
            <a:r>
              <a:rPr lang="en-US" altLang="en-US">
                <a:latin typeface="Times" charset="0"/>
                <a:ea typeface="ＭＳ Ｐゴシック" charset="-128"/>
              </a:rPr>
              <a:t>Not really. There is now a greater chance of default in Nabisco, for which you as a lender are not compensated.</a:t>
            </a:r>
          </a:p>
          <a:p>
            <a:r>
              <a:rPr lang="en-US" altLang="en-US">
                <a:latin typeface="Times" charset="0"/>
                <a:ea typeface="ＭＳ Ｐゴシック" charset="-128"/>
              </a:rPr>
              <a:t>How could Nabisco</a:t>
            </a:r>
            <a:r>
              <a:rPr lang="ja-JP" altLang="en-US">
                <a:latin typeface="Times" charset="0"/>
                <a:ea typeface="ＭＳ Ｐゴシック" charset="-128"/>
              </a:rPr>
              <a:t>’</a:t>
            </a:r>
            <a:r>
              <a:rPr lang="en-US" altLang="ja-JP">
                <a:latin typeface="Times" charset="0"/>
                <a:ea typeface="ＭＳ Ｐゴシック" charset="-128"/>
              </a:rPr>
              <a:t>s bondholders have protected themselves?</a:t>
            </a:r>
          </a:p>
          <a:p>
            <a:pPr lvl="1"/>
            <a:r>
              <a:rPr lang="en-US" altLang="en-US">
                <a:latin typeface="Times" charset="0"/>
                <a:ea typeface="ＭＳ Ｐゴシック" charset="-128"/>
              </a:rPr>
              <a:t>Put in a covenant that allowed them to turn the bonds into the firm in the event of an event like an LBO and receive the face value of the bond. (Puttable bonds)</a:t>
            </a:r>
          </a:p>
          <a:p>
            <a:pPr lvl="1"/>
            <a:r>
              <a:rPr lang="en-US" altLang="en-US">
                <a:latin typeface="Times" charset="0"/>
                <a:ea typeface="ＭＳ Ｐゴシック" charset="-128"/>
              </a:rPr>
              <a:t>Make the coupon payments on the bond a function of the company</a:t>
            </a:r>
            <a:r>
              <a:rPr lang="ja-JP" altLang="en-US">
                <a:latin typeface="Times" charset="0"/>
                <a:ea typeface="ＭＳ Ｐゴシック" charset="-128"/>
              </a:rPr>
              <a:t>’</a:t>
            </a:r>
            <a:r>
              <a:rPr lang="en-US" altLang="ja-JP">
                <a:latin typeface="Times" charset="0"/>
                <a:ea typeface="ＭＳ Ｐゴシック" charset="-128"/>
              </a:rPr>
              <a:t>s rating (Rating sensitive bonds)</a:t>
            </a:r>
            <a:endParaRPr lang="en-US" altLang="en-US">
              <a:latin typeface="Times" charset="0"/>
              <a:ea typeface="ＭＳ Ｐゴシック" charset="-128"/>
            </a:endParaRPr>
          </a:p>
        </p:txBody>
      </p:sp>
    </p:spTree>
    <p:extLst>
      <p:ext uri="{BB962C8B-B14F-4D97-AF65-F5344CB8AC3E}">
        <p14:creationId xmlns:p14="http://schemas.microsoft.com/office/powerpoint/2010/main" val="5324342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ChangeArrowheads="1" noTextEdit="1"/>
          </p:cNvSpPr>
          <p:nvPr>
            <p:ph type="sldImg"/>
          </p:nvPr>
        </p:nvSpPr>
        <p:spPr>
          <a:xfrm>
            <a:off x="1150938" y="692150"/>
            <a:ext cx="4556125" cy="3416300"/>
          </a:xfrm>
          <a:ln/>
        </p:spPr>
      </p:sp>
      <p:sp>
        <p:nvSpPr>
          <p:cNvPr id="870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An efficient market is one where the market price reflects the true value of the equity in the firm (and any changes in it). It does not imply perfection on the part of markets, but it does imply a link between what happens to the stock price and what happens to true value.</a:t>
            </a:r>
          </a:p>
          <a:p>
            <a:pPr marL="228600" indent="-228600"/>
            <a:r>
              <a:rPr lang="en-US" altLang="en-US">
                <a:latin typeface="Times" charset="0"/>
                <a:ea typeface="ＭＳ Ｐゴシック" charset="-128"/>
              </a:rPr>
              <a:t>Note:</a:t>
            </a:r>
          </a:p>
          <a:p>
            <a:pPr marL="228600" indent="-228600">
              <a:buFontTx/>
              <a:buAutoNum type="alphaLcPeriod"/>
            </a:pPr>
            <a:r>
              <a:rPr lang="en-US" altLang="en-US">
                <a:latin typeface="Times" charset="0"/>
                <a:ea typeface="ＭＳ Ｐゴシック" charset="-128"/>
              </a:rPr>
              <a:t>Efficient markets can and often should be volatile. True values change on a minute by minute basis, and so should the price.</a:t>
            </a:r>
          </a:p>
          <a:p>
            <a:pPr marL="228600" indent="-228600">
              <a:buFontTx/>
              <a:buAutoNum type="alphaLcPeriod"/>
            </a:pPr>
            <a:r>
              <a:rPr lang="en-US" altLang="en-US">
                <a:latin typeface="Times" charset="0"/>
                <a:ea typeface="ＭＳ Ｐゴシック" charset="-128"/>
              </a:rPr>
              <a:t>Information should still affect prices in an efficient market.</a:t>
            </a:r>
          </a:p>
        </p:txBody>
      </p:sp>
    </p:spTree>
    <p:extLst>
      <p:ext uri="{BB962C8B-B14F-4D97-AF65-F5344CB8AC3E}">
        <p14:creationId xmlns:p14="http://schemas.microsoft.com/office/powerpoint/2010/main" val="584188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ChangeArrowheads="1" noTextEdit="1"/>
          </p:cNvSpPr>
          <p:nvPr>
            <p:ph type="sldImg"/>
          </p:nvPr>
        </p:nvSpPr>
        <p:spPr>
          <a:xfrm>
            <a:off x="1150938" y="692150"/>
            <a:ext cx="4556125" cy="3416300"/>
          </a:xfrm>
          <a:ln/>
        </p:spPr>
      </p:sp>
      <p:sp>
        <p:nvSpPr>
          <p:cNvPr id="890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Consider an example of Bre-X, which told markets that it had found one of the largest gold reserves in the world in Indonesia in the early 1990s. In 1997, it was revealed that there was no gold, and that the firm had salted the mine with gold to fool investors. When the news eventually came out, the stock price dropped to zero. Bre-X was followed by 9 analysts, all of whom professed to be shocked by the revelation.</a:t>
            </a:r>
          </a:p>
          <a:p>
            <a:r>
              <a:rPr lang="en-US" altLang="en-US">
                <a:latin typeface="Times" charset="0"/>
                <a:ea typeface="ＭＳ Ｐゴシック" charset="-128"/>
              </a:rPr>
              <a:t>Or Satyam Computer (a CFO who could not find the cash)….Or Mercury Finance (a company that could not find its CFO..) … Or Comverse, the Israeli company that could not find its CEO (until someone spotted him in Sri Lanka… and later in Namibia)</a:t>
            </a:r>
          </a:p>
          <a:p>
            <a:r>
              <a:rPr lang="en-US" altLang="en-US">
                <a:latin typeface="Times" charset="0"/>
                <a:ea typeface="ＭＳ Ｐゴシック" charset="-128"/>
              </a:rPr>
              <a:t>For a non-US example, consider Parmalat, the Italian dairy company. The managers and promoters of the firm went to jail because billions in debt raised by the firm could not be traced.</a:t>
            </a:r>
          </a:p>
          <a:p>
            <a:r>
              <a:rPr lang="en-US" altLang="en-US">
                <a:latin typeface="Times" charset="0"/>
                <a:ea typeface="ＭＳ Ｐゴシック" charset="-128"/>
              </a:rPr>
              <a:t>And there is Enron… and WorldCom… and Tyco… </a:t>
            </a:r>
          </a:p>
          <a:p>
            <a:r>
              <a:rPr lang="en-US" altLang="en-US">
                <a:latin typeface="Times" charset="0"/>
                <a:ea typeface="ＭＳ Ｐゴシック" charset="-128"/>
              </a:rPr>
              <a:t>Notwithstanding these examples, outright fraud remains the exception rather than the rule… What is more common is for firms to fudge the truth or to try to control the release of bad news to the market.</a:t>
            </a:r>
          </a:p>
        </p:txBody>
      </p:sp>
    </p:spTree>
    <p:extLst>
      <p:ext uri="{BB962C8B-B14F-4D97-AF65-F5344CB8AC3E}">
        <p14:creationId xmlns:p14="http://schemas.microsoft.com/office/powerpoint/2010/main" val="4454340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ChangeArrowheads="1" noTextEdit="1"/>
          </p:cNvSpPr>
          <p:nvPr>
            <p:ph type="sldImg"/>
          </p:nvPr>
        </p:nvSpPr>
        <p:spPr>
          <a:xfrm>
            <a:off x="1150938" y="692150"/>
            <a:ext cx="4556125" cy="3416300"/>
          </a:xfrm>
          <a:ln/>
        </p:spPr>
      </p:sp>
      <p:sp>
        <p:nvSpPr>
          <p:cNvPr id="911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study looked at thousands of earnings and dividend announcements, categorized by day of the week in the 1980s.  Either bad things tend to happen on Fridays, or managers are trying to hold on to bad news until Friday. In fact, most of the bad news on Friday comes out after 4 pm, and markets have closed.</a:t>
            </a:r>
          </a:p>
          <a:p>
            <a:r>
              <a:rPr lang="en-US" altLang="en-US">
                <a:latin typeface="Times" charset="0"/>
                <a:ea typeface="ＭＳ Ｐゴシック" charset="-128"/>
              </a:rPr>
              <a:t>Managers do not trust markets to not panic on bad news.</a:t>
            </a:r>
          </a:p>
          <a:p>
            <a:r>
              <a:rPr lang="en-US" altLang="en-US">
                <a:latin typeface="Times" charset="0"/>
                <a:ea typeface="ＭＳ Ｐゴシック" charset="-128"/>
              </a:rPr>
              <a:t>This may explain a portion of the weekend effect - stock prices tend to go down on Mondays.</a:t>
            </a:r>
          </a:p>
        </p:txBody>
      </p:sp>
    </p:spTree>
    <p:extLst>
      <p:ext uri="{BB962C8B-B14F-4D97-AF65-F5344CB8AC3E}">
        <p14:creationId xmlns:p14="http://schemas.microsoft.com/office/powerpoint/2010/main" val="2813790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ChangeArrowheads="1" noTextEdit="1"/>
          </p:cNvSpPr>
          <p:nvPr>
            <p:ph type="sldImg"/>
          </p:nvPr>
        </p:nvSpPr>
        <p:spPr>
          <a:xfrm>
            <a:off x="1150938" y="692150"/>
            <a:ext cx="4556125" cy="3416300"/>
          </a:xfrm>
          <a:ln/>
        </p:spPr>
      </p:sp>
      <p:sp>
        <p:nvSpPr>
          <p:cNvPr id="931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Shiller effect - stock prices are much volatile than justified by looking at the underlying dividends and other fundamentals - is debatable. While people often present anecdotal evidence on the phenomenon, they under estimate the volatility of the underlying fundamentals.</a:t>
            </a:r>
          </a:p>
          <a:p>
            <a:r>
              <a:rPr lang="en-US" altLang="en-US">
                <a:latin typeface="Times" charset="0"/>
                <a:ea typeface="ＭＳ Ｐゴシック" charset="-128"/>
              </a:rPr>
              <a:t>For every researcher who claims to find evidence that markets overreact, there seems to be another researcher who finds evidence that they under react. And few investors seems to be able to systematically make real money (as opposed to hypothetical money) on these supposed over or under reactions.</a:t>
            </a:r>
          </a:p>
          <a:p>
            <a:r>
              <a:rPr lang="en-US" altLang="en-US">
                <a:latin typeface="Times" charset="0"/>
                <a:ea typeface="ＭＳ Ｐゴシック" charset="-128"/>
              </a:rPr>
              <a:t>Corporate strategists, like Michael Porter, argue that market prices are based upon short term forecasts of earnings and do not factor in the long term.</a:t>
            </a:r>
          </a:p>
          <a:p>
            <a:r>
              <a:rPr lang="en-US" altLang="en-US">
                <a:latin typeface="Times" charset="0"/>
                <a:ea typeface="ＭＳ Ｐゴシック" charset="-128"/>
              </a:rPr>
              <a:t>In some emerging markets outside the US, the argument is that prices are moved by insiders and that they have no relationship to value.</a:t>
            </a:r>
          </a:p>
        </p:txBody>
      </p:sp>
    </p:spTree>
    <p:extLst>
      <p:ext uri="{BB962C8B-B14F-4D97-AF65-F5344CB8AC3E}">
        <p14:creationId xmlns:p14="http://schemas.microsoft.com/office/powerpoint/2010/main" val="3780976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ChangeArrowheads="1" noTextEdit="1"/>
          </p:cNvSpPr>
          <p:nvPr>
            <p:ph type="sldImg"/>
          </p:nvPr>
        </p:nvSpPr>
        <p:spPr>
          <a:xfrm>
            <a:off x="1150938" y="692150"/>
            <a:ext cx="4556125" cy="3416300"/>
          </a:xfrm>
          <a:ln/>
        </p:spPr>
      </p:sp>
      <p:sp>
        <p:nvSpPr>
          <p:cNvPr id="952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again has no right answers. Most participants, given the barrage of criticism that they hear about markets on the outside, come in with the perception that prices are short term.</a:t>
            </a:r>
          </a:p>
          <a:p>
            <a:r>
              <a:rPr lang="en-US" altLang="en-US">
                <a:latin typeface="Times" charset="0"/>
                <a:ea typeface="ＭＳ Ｐゴシック" charset="-128"/>
              </a:rPr>
              <a:t>However, most people are also unwilling to trust managers to make good long-term decisions, which brings the real problem to the forefront. The question should not be whether you trust the market to be long term, but whether you trust markets more than managers…</a:t>
            </a:r>
          </a:p>
          <a:p>
            <a:r>
              <a:rPr lang="en-US" altLang="en-US">
                <a:latin typeface="Times" charset="0"/>
                <a:ea typeface="ＭＳ Ｐゴシック" charset="-128"/>
              </a:rPr>
              <a:t>The point is that markets are imperfect, but someone has to make the judgments. Managers argue that they do it better. Governments argued (especially in the socialist heyday) that they have a long term focus. The Ministry of Finance in Japan thought it had the monopoly on long term perspective.</a:t>
            </a:r>
          </a:p>
        </p:txBody>
      </p:sp>
    </p:spTree>
    <p:extLst>
      <p:ext uri="{BB962C8B-B14F-4D97-AF65-F5344CB8AC3E}">
        <p14:creationId xmlns:p14="http://schemas.microsoft.com/office/powerpoint/2010/main" val="2823189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ChangeArrowheads="1" noTextEdit="1"/>
          </p:cNvSpPr>
          <p:nvPr>
            <p:ph type="sldImg"/>
          </p:nvPr>
        </p:nvSpPr>
        <p:spPr>
          <a:xfrm>
            <a:off x="1150938" y="692150"/>
            <a:ext cx="4556125" cy="3416300"/>
          </a:xfrm>
          <a:ln/>
        </p:spPr>
      </p:sp>
      <p:sp>
        <p:nvSpPr>
          <p:cNvPr id="972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None of these pieces of evidence is conclusive proof that markets are long term, but the evidence does add up to markets being much more long term than they are given credit for. There is little evidence, outside of anecdotal evidence, that markets are short term.</a:t>
            </a:r>
          </a:p>
          <a:p>
            <a:pPr marL="228600" indent="-228600"/>
            <a:r>
              <a:rPr lang="en-US" altLang="en-US">
                <a:latin typeface="Times" charset="0"/>
                <a:ea typeface="ＭＳ Ｐゴシック" charset="-128"/>
              </a:rPr>
              <a:t>The best support for markets comes from looking at how well they do relative to expert prognosticators:</a:t>
            </a:r>
          </a:p>
          <a:p>
            <a:pPr marL="228600" indent="-228600">
              <a:buFontTx/>
              <a:buAutoNum type="arabicPeriod"/>
            </a:pPr>
            <a:r>
              <a:rPr lang="en-US" altLang="en-US">
                <a:latin typeface="Times" charset="0"/>
                <a:ea typeface="ＭＳ Ｐゴシック" charset="-128"/>
              </a:rPr>
              <a:t>Forward currency rates are better predictors of expected currency rates in the future than economic forecasters.</a:t>
            </a:r>
          </a:p>
          <a:p>
            <a:pPr marL="228600" indent="-228600">
              <a:buFontTx/>
              <a:buAutoNum type="arabicPeriod"/>
            </a:pPr>
            <a:r>
              <a:rPr lang="en-US" altLang="en-US">
                <a:latin typeface="Times" charset="0"/>
                <a:ea typeface="ＭＳ Ｐゴシック" charset="-128"/>
              </a:rPr>
              <a:t>Orange juice futures markets seem to predict the weather in Florida better than weather forecasters.</a:t>
            </a:r>
          </a:p>
          <a:p>
            <a:pPr marL="228600" indent="-228600">
              <a:buFontTx/>
              <a:buAutoNum type="arabicPeriod"/>
            </a:pPr>
            <a:r>
              <a:rPr lang="en-US" altLang="en-US">
                <a:latin typeface="Times" charset="0"/>
                <a:ea typeface="ＭＳ Ｐゴシック" charset="-128"/>
              </a:rPr>
              <a:t>The Iowa Election Market has predicted election results better than political pundits.</a:t>
            </a:r>
          </a:p>
          <a:p>
            <a:pPr marL="228600" indent="-228600"/>
            <a:r>
              <a:rPr lang="en-US" altLang="en-US">
                <a:latin typeface="Times" charset="0"/>
                <a:ea typeface="ＭＳ Ｐゴシック" charset="-128"/>
              </a:rPr>
              <a:t>It is true that there are many short term investors and analysts in the market, but the real question is whether the market price is able to get past their short term considerations and focus on the long term. Sometimes, it does not, but surprisingly often, it does.</a:t>
            </a:r>
          </a:p>
        </p:txBody>
      </p:sp>
    </p:spTree>
    <p:extLst>
      <p:ext uri="{BB962C8B-B14F-4D97-AF65-F5344CB8AC3E}">
        <p14:creationId xmlns:p14="http://schemas.microsoft.com/office/powerpoint/2010/main" val="11433004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ChangeArrowheads="1" noTextEdit="1"/>
          </p:cNvSpPr>
          <p:nvPr>
            <p:ph type="sldImg"/>
          </p:nvPr>
        </p:nvSpPr>
        <p:spPr>
          <a:xfrm>
            <a:off x="1150938" y="692150"/>
            <a:ext cx="4556125" cy="3416300"/>
          </a:xfrm>
          <a:ln/>
        </p:spPr>
      </p:sp>
      <p:sp>
        <p:nvSpPr>
          <p:cNvPr id="993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the price increases tend to be small, since these announcements tend to affect value by only small amounts. The effect seems to correlate with the weightiness of each announcement, being lower for product strategy announcements (which might signify little or no real investment) and being higher for the other three.</a:t>
            </a:r>
          </a:p>
          <a:p>
            <a:r>
              <a:rPr lang="en-US" altLang="en-US">
                <a:latin typeface="Times" charset="0"/>
                <a:ea typeface="ＭＳ Ｐゴシック" charset="-128"/>
              </a:rPr>
              <a:t>Markets also tend to be discriminating and look at both the type of business where the R&amp;D is being spent (Intel versus Kellogg) and the track record of the managers spending the money.</a:t>
            </a:r>
          </a:p>
          <a:p>
            <a:r>
              <a:rPr lang="en-US" altLang="en-US">
                <a:latin typeface="Times" charset="0"/>
                <a:ea typeface="ＭＳ Ｐゴシック" charset="-128"/>
              </a:rPr>
              <a:t>You may argue that investors may be reacting this way because they want to make short term profits and that could be true, but so what? As long as the end-result is a price that reflects long term value, does it matter that what allowed that to happen was greedy, short term investors. </a:t>
            </a:r>
          </a:p>
        </p:txBody>
      </p:sp>
    </p:spTree>
    <p:extLst>
      <p:ext uri="{BB962C8B-B14F-4D97-AF65-F5344CB8AC3E}">
        <p14:creationId xmlns:p14="http://schemas.microsoft.com/office/powerpoint/2010/main" val="19146751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p:cNvSpPr>
            <a:spLocks noGrp="1" noRot="1" noChangeAspect="1"/>
          </p:cNvSpPr>
          <p:nvPr>
            <p:ph type="sldImg"/>
          </p:nvPr>
        </p:nvSpPr>
        <p:spPr>
          <a:xfrm>
            <a:off x="1150938" y="692150"/>
            <a:ext cx="4556125" cy="3416300"/>
          </a:xfrm>
          <a:ln/>
        </p:spPr>
      </p:sp>
      <p:sp>
        <p:nvSpPr>
          <p:cNvPr id="1013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only down markets are viewed as failures.. But not up markets! In other words, we are selective about our outrage. We feed off the positives of markets, attributing success to everything but the presence of markets but when markets fail, we blame their existence. </a:t>
            </a:r>
          </a:p>
          <a:p>
            <a:r>
              <a:rPr lang="en-US" altLang="en-US">
                <a:latin typeface="Times" charset="0"/>
                <a:ea typeface="ＭＳ Ｐゴシック" charset="-128"/>
              </a:rPr>
              <a:t>Here is a follow up. If it is market volatility that is the culprit, note that the they reflected some real uncertainty – about economic growth, bank failures and government actions.</a:t>
            </a:r>
          </a:p>
          <a:p>
            <a:r>
              <a:rPr lang="en-US" altLang="en-US">
                <a:latin typeface="Times" charset="0"/>
                <a:ea typeface="ＭＳ Ｐゴシック" charset="-128"/>
              </a:rPr>
              <a:t>As a thought experiment, consider a world without financial markets and ask yourself whether the gains would exceed the losses. (This does not have to be an experiment.. After all, Asia prior to the 1990s was a world without functioning financial markets for millennia… What was the real growth rate in India and China prior to 1995 and pos-1995? )</a:t>
            </a:r>
          </a:p>
          <a:p>
            <a:r>
              <a:rPr lang="en-US" altLang="en-US">
                <a:latin typeface="Times" charset="0"/>
                <a:ea typeface="ＭＳ Ｐゴシック" charset="-128"/>
              </a:rPr>
              <a:t>Do I have less trust in markets now than I did a few years ago? Perhaps. But I have even less trust in the other (alternate) institutions that I would have used instead – managers, governments, central banks, experts… This may sound weird. But, on a relative basis, I trust markets more now than I did in September 2008.</a:t>
            </a:r>
          </a:p>
        </p:txBody>
      </p:sp>
    </p:spTree>
    <p:extLst>
      <p:ext uri="{BB962C8B-B14F-4D97-AF65-F5344CB8AC3E}">
        <p14:creationId xmlns:p14="http://schemas.microsoft.com/office/powerpoint/2010/main" val="20498592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ChangeArrowheads="1" noTextEdit="1"/>
          </p:cNvSpPr>
          <p:nvPr>
            <p:ph type="sldImg"/>
          </p:nvPr>
        </p:nvSpPr>
        <p:spPr>
          <a:xfrm>
            <a:off x="1150938" y="692150"/>
            <a:ext cx="4556125" cy="3416300"/>
          </a:xfrm>
          <a:ln/>
        </p:spPr>
      </p:sp>
      <p:sp>
        <p:nvSpPr>
          <p:cNvPr id="1034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Social costs and benefits exist in almost every financial decision.</a:t>
            </a:r>
          </a:p>
        </p:txBody>
      </p:sp>
    </p:spTree>
    <p:extLst>
      <p:ext uri="{BB962C8B-B14F-4D97-AF65-F5344CB8AC3E}">
        <p14:creationId xmlns:p14="http://schemas.microsoft.com/office/powerpoint/2010/main" val="20513630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ChangeArrowheads="1" noTextEdit="1"/>
          </p:cNvSpPr>
          <p:nvPr>
            <p:ph type="sldImg"/>
          </p:nvPr>
        </p:nvSpPr>
        <p:spPr>
          <a:xfrm>
            <a:off x="1150938" y="692150"/>
            <a:ext cx="4556125" cy="3416300"/>
          </a:xfrm>
          <a:ln/>
        </p:spPr>
      </p:sp>
      <p:sp>
        <p:nvSpPr>
          <p:cNvPr id="1054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Economists measure social benefits in </a:t>
            </a:r>
            <a:r>
              <a:rPr lang="ja-JP" altLang="en-US">
                <a:latin typeface="Times" charset="0"/>
                <a:ea typeface="ＭＳ Ｐゴシック" charset="-128"/>
              </a:rPr>
              <a:t>“</a:t>
            </a:r>
            <a:r>
              <a:rPr lang="en-US" altLang="ja-JP">
                <a:latin typeface="Times" charset="0"/>
                <a:ea typeface="ＭＳ Ｐゴシック" charset="-128"/>
              </a:rPr>
              <a:t>utils</a:t>
            </a:r>
            <a:r>
              <a:rPr lang="ja-JP" altLang="en-US">
                <a:latin typeface="Times" charset="0"/>
                <a:ea typeface="ＭＳ Ｐゴシック" charset="-128"/>
              </a:rPr>
              <a:t>”</a:t>
            </a:r>
            <a:r>
              <a:rPr lang="en-US" altLang="ja-JP">
                <a:latin typeface="Times" charset="0"/>
                <a:ea typeface="ＭＳ Ｐゴシック" charset="-128"/>
              </a:rPr>
              <a:t>. Few, if any, businesses have figured out a way of actually putting this into practice.</a:t>
            </a:r>
            <a:endParaRPr lang="en-US" altLang="en-US">
              <a:latin typeface="Times" charset="0"/>
              <a:ea typeface="ＭＳ Ｐゴシック" charset="-128"/>
            </a:endParaRPr>
          </a:p>
        </p:txBody>
      </p:sp>
    </p:spTree>
    <p:extLst>
      <p:ext uri="{BB962C8B-B14F-4D97-AF65-F5344CB8AC3E}">
        <p14:creationId xmlns:p14="http://schemas.microsoft.com/office/powerpoint/2010/main" val="15557241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ChangeArrowheads="1" noTextEdit="1"/>
          </p:cNvSpPr>
          <p:nvPr>
            <p:ph type="sldImg"/>
          </p:nvPr>
        </p:nvSpPr>
        <p:spPr>
          <a:xfrm>
            <a:off x="1150938" y="692150"/>
            <a:ext cx="4556125" cy="3416300"/>
          </a:xfrm>
          <a:ln/>
        </p:spPr>
      </p:sp>
      <p:sp>
        <p:nvSpPr>
          <p:cNvPr id="1075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 do this survey in three parts.</a:t>
            </a:r>
          </a:p>
          <a:p>
            <a:r>
              <a:rPr lang="en-US" altLang="en-US">
                <a:latin typeface="Times" charset="0"/>
                <a:ea typeface="ＭＳ Ｐゴシック" charset="-128"/>
              </a:rPr>
              <a:t>First, I allow people to make the choice of whether they would open the store. I then pick someone who would open the store and press them on whether they would reveal this to their stockholders. If the answer is No, I point out that it is after all the stockholders</a:t>
            </a:r>
            <a:r>
              <a:rPr lang="ja-JP" altLang="en-US">
                <a:latin typeface="Times" charset="0"/>
                <a:ea typeface="ＭＳ Ｐゴシック" charset="-128"/>
              </a:rPr>
              <a:t>’</a:t>
            </a:r>
            <a:r>
              <a:rPr lang="en-US" altLang="ja-JP">
                <a:latin typeface="Times" charset="0"/>
                <a:ea typeface="ＭＳ Ｐゴシック" charset="-128"/>
              </a:rPr>
              <a:t> wealth. If the answer is Yes, I then ask them whether they would let stockholders vote (if not on individual store openings, on the money that the firm will spend collectively on being socially responsible)</a:t>
            </a:r>
          </a:p>
          <a:p>
            <a:r>
              <a:rPr lang="en-US" altLang="en-US">
                <a:latin typeface="Times" charset="0"/>
                <a:ea typeface="ＭＳ Ｐゴシック" charset="-128"/>
              </a:rPr>
              <a:t>I also ask people why they would open the store. If the answer is that they would do it for the publicity, I counter that it is  advertising and not social responsibility that is driving the decision. There is nothing wrong with being socially responsible and getting economically rewarded for it. In fact, if societies want to make firms socially responsible they have to make it in their economic best interests to do so.</a:t>
            </a:r>
          </a:p>
          <a:p>
            <a:r>
              <a:rPr lang="en-US" altLang="en-US">
                <a:latin typeface="Times" charset="0"/>
                <a:ea typeface="ＭＳ Ｐゴシック" charset="-128"/>
              </a:rPr>
              <a:t>The bottom line is the following. If you own a private business, you can do whatever you want with your money. If you are a managers of a publicly traded firm, you are being charitable with other people</a:t>
            </a:r>
            <a:r>
              <a:rPr lang="ja-JP" altLang="en-US">
                <a:latin typeface="Times" charset="0"/>
                <a:ea typeface="ＭＳ Ｐゴシック" charset="-128"/>
              </a:rPr>
              <a:t>’</a:t>
            </a:r>
            <a:r>
              <a:rPr lang="en-US" altLang="ja-JP">
                <a:latin typeface="Times" charset="0"/>
                <a:ea typeface="ＭＳ Ｐゴシック" charset="-128"/>
              </a:rPr>
              <a:t>s money. You have an obligation to be open and up-front with your stockholders about how much you are spending to be socially conscious and give them a chance to decide whether you should continue on your path. </a:t>
            </a:r>
            <a:endParaRPr lang="en-US" altLang="en-US">
              <a:latin typeface="Times" charset="0"/>
              <a:ea typeface="ＭＳ Ｐゴシック" charset="-128"/>
            </a:endParaRPr>
          </a:p>
        </p:txBody>
      </p:sp>
    </p:spTree>
    <p:extLst>
      <p:ext uri="{BB962C8B-B14F-4D97-AF65-F5344CB8AC3E}">
        <p14:creationId xmlns:p14="http://schemas.microsoft.com/office/powerpoint/2010/main" val="1442672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ChangeArrowheads="1" noTextEdit="1"/>
          </p:cNvSpPr>
          <p:nvPr>
            <p:ph type="sldImg"/>
          </p:nvPr>
        </p:nvSpPr>
        <p:spPr>
          <a:xfrm>
            <a:off x="1150938" y="692150"/>
            <a:ext cx="4556125" cy="3416300"/>
          </a:xfrm>
          <a:ln/>
        </p:spPr>
      </p:sp>
      <p:sp>
        <p:nvSpPr>
          <p:cNvPr id="1095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my worst case scenario:</a:t>
            </a:r>
          </a:p>
          <a:p>
            <a:pPr>
              <a:buFontTx/>
              <a:buChar char="•"/>
            </a:pPr>
            <a:r>
              <a:rPr lang="en-US" altLang="en-US">
                <a:latin typeface="Times" charset="0"/>
                <a:ea typeface="ＭＳ Ｐゴシック" charset="-128"/>
              </a:rPr>
              <a:t>Stockholders have little or no control over managers. Managers, consequently, put their interests above stockholder interests.</a:t>
            </a:r>
          </a:p>
          <a:p>
            <a:pPr>
              <a:buFontTx/>
              <a:buChar char="•"/>
            </a:pPr>
            <a:r>
              <a:rPr lang="en-US" altLang="en-US">
                <a:latin typeface="Times" charset="0"/>
                <a:ea typeface="ＭＳ Ｐゴシック" charset="-128"/>
              </a:rPr>
              <a:t>Bondholders who do not protect themselves find stockholders expropriating their wealth.</a:t>
            </a:r>
          </a:p>
          <a:p>
            <a:pPr>
              <a:buFontTx/>
              <a:buChar char="•"/>
            </a:pPr>
            <a:r>
              <a:rPr lang="en-US" altLang="en-US">
                <a:latin typeface="Times" charset="0"/>
                <a:ea typeface="ＭＳ Ｐゴシック" charset="-128"/>
              </a:rPr>
              <a:t>Information conveyed to markets is noisy, biases and sometimes misleading. Markets do not do a very good job of assimilating this information and market price changes have little to do with true value.</a:t>
            </a:r>
          </a:p>
          <a:p>
            <a:pPr>
              <a:buFontTx/>
              <a:buChar char="•"/>
            </a:pPr>
            <a:r>
              <a:rPr lang="en-US" altLang="en-US">
                <a:latin typeface="Times" charset="0"/>
                <a:ea typeface="ＭＳ Ｐゴシック" charset="-128"/>
              </a:rPr>
              <a:t>Firms in the process of maximizing stockholder wealth create large social costs.</a:t>
            </a:r>
          </a:p>
          <a:p>
            <a:r>
              <a:rPr lang="en-US" altLang="en-US">
                <a:latin typeface="Times" charset="0"/>
                <a:ea typeface="ＭＳ Ｐゴシック" charset="-128"/>
              </a:rPr>
              <a:t>In this environment, stockholder wealth maximization is not a good objective function.</a:t>
            </a:r>
          </a:p>
        </p:txBody>
      </p:sp>
    </p:spTree>
    <p:extLst>
      <p:ext uri="{BB962C8B-B14F-4D97-AF65-F5344CB8AC3E}">
        <p14:creationId xmlns:p14="http://schemas.microsoft.com/office/powerpoint/2010/main" val="190707237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ChangeArrowheads="1" noTextEdit="1"/>
          </p:cNvSpPr>
          <p:nvPr>
            <p:ph type="sldImg"/>
          </p:nvPr>
        </p:nvSpPr>
        <p:spPr>
          <a:xfrm>
            <a:off x="1150938" y="692150"/>
            <a:ext cx="4556125" cy="3416300"/>
          </a:xfrm>
          <a:ln/>
        </p:spPr>
      </p:sp>
      <p:sp>
        <p:nvSpPr>
          <p:cNvPr id="1116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summarizes the break down in each of the linkages noted on the previous page.</a:t>
            </a:r>
          </a:p>
        </p:txBody>
      </p:sp>
    </p:spTree>
    <p:extLst>
      <p:ext uri="{BB962C8B-B14F-4D97-AF65-F5344CB8AC3E}">
        <p14:creationId xmlns:p14="http://schemas.microsoft.com/office/powerpoint/2010/main" val="97202557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ChangeArrowheads="1" noTextEdit="1"/>
          </p:cNvSpPr>
          <p:nvPr>
            <p:ph type="sldImg"/>
          </p:nvPr>
        </p:nvSpPr>
        <p:spPr>
          <a:xfrm>
            <a:off x="1150938" y="692150"/>
            <a:ext cx="4556125" cy="3416300"/>
          </a:xfrm>
          <a:ln/>
        </p:spPr>
      </p:sp>
      <p:sp>
        <p:nvSpPr>
          <p:cNvPr id="113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At this point, things look pretty bleak for stock price maximization. These are the three choices that we have, if we abandon pure stock price maximization as an objective function.</a:t>
            </a:r>
          </a:p>
        </p:txBody>
      </p:sp>
    </p:spTree>
    <p:extLst>
      <p:ext uri="{BB962C8B-B14F-4D97-AF65-F5344CB8AC3E}">
        <p14:creationId xmlns:p14="http://schemas.microsoft.com/office/powerpoint/2010/main" val="9256690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ChangeArrowheads="1" noTextEdit="1"/>
          </p:cNvSpPr>
          <p:nvPr>
            <p:ph type="sldImg"/>
          </p:nvPr>
        </p:nvSpPr>
        <p:spPr>
          <a:xfrm>
            <a:off x="1150938" y="692150"/>
            <a:ext cx="4556125" cy="3416300"/>
          </a:xfrm>
          <a:ln/>
        </p:spPr>
      </p:sp>
      <p:sp>
        <p:nvSpPr>
          <p:cNvPr id="1157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the 1980s, Michael Porter argued that US companies should move towards the Japanese system. The Japanese and German systems tend to do well in stable environments, where failure tends to be unsystematic ( a firm here and a firm there). They can take care of their </a:t>
            </a:r>
            <a:r>
              <a:rPr lang="ja-JP" altLang="en-US">
                <a:latin typeface="Times" charset="0"/>
                <a:ea typeface="ＭＳ Ｐゴシック" charset="-128"/>
              </a:rPr>
              <a:t>“</a:t>
            </a:r>
            <a:r>
              <a:rPr lang="en-US" altLang="ja-JP">
                <a:latin typeface="Times" charset="0"/>
                <a:ea typeface="ＭＳ Ｐゴシック" charset="-128"/>
              </a:rPr>
              <a:t>failures</a:t>
            </a:r>
            <a:r>
              <a:rPr lang="ja-JP" altLang="en-US">
                <a:latin typeface="Times" charset="0"/>
                <a:ea typeface="ＭＳ Ｐゴシック" charset="-128"/>
              </a:rPr>
              <a:t>”</a:t>
            </a:r>
            <a:r>
              <a:rPr lang="en-US" altLang="ja-JP">
                <a:latin typeface="Times" charset="0"/>
                <a:ea typeface="ＭＳ Ｐゴシック" charset="-128"/>
              </a:rPr>
              <a:t> and nurse them back to health, rather than exposing themselves to the costs associated with failure. </a:t>
            </a:r>
          </a:p>
          <a:p>
            <a:r>
              <a:rPr lang="en-US" altLang="en-US">
                <a:latin typeface="Times" charset="0"/>
                <a:ea typeface="ＭＳ Ｐゴシック" charset="-128"/>
              </a:rPr>
              <a:t>These systems break down when problems are wide spread and systematic. Contrast the way US banks dealt with problem loans on their balance sheets (markets forced them to deal with these problems quickly ) and the way Japanese banks have dealt with them (by hiding them and hoping they go away).</a:t>
            </a:r>
          </a:p>
          <a:p>
            <a:r>
              <a:rPr lang="en-US" altLang="en-US">
                <a:latin typeface="Times" charset="0"/>
                <a:ea typeface="ＭＳ Ｐゴシック" charset="-128"/>
              </a:rPr>
              <a:t>In the last decade, the success of China as an economy has evoked interest in their corporate governance system, which is rooted neither in stockholders nor in cross holding structures. Instead, it has been largely directed by a government or central authority. The plus that the centralized power brings is the capacity to see the big picture and make companies bend to the larger public good. The minus is that centralized powers do make mistakes and when they do, they are reluctant to admit it. </a:t>
            </a:r>
            <a:r>
              <a:rPr lang="en-US" altLang="ja-JP">
                <a:latin typeface="Times" charset="0"/>
                <a:ea typeface="ＭＳ Ｐゴシック" charset="-128"/>
              </a:rPr>
              <a:t>The test of a system comes not during periods of success but during periods of failure, and the Chinese system has not been tested yet. Let’s see how it holds up.</a:t>
            </a:r>
            <a:endParaRPr lang="en-US" altLang="en-US">
              <a:latin typeface="Times" charset="0"/>
              <a:ea typeface="ＭＳ Ｐゴシック" charset="-128"/>
            </a:endParaRPr>
          </a:p>
        </p:txBody>
      </p:sp>
    </p:spTree>
    <p:extLst>
      <p:ext uri="{BB962C8B-B14F-4D97-AF65-F5344CB8AC3E}">
        <p14:creationId xmlns:p14="http://schemas.microsoft.com/office/powerpoint/2010/main" val="134848700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ChangeArrowheads="1" noTextEdit="1"/>
          </p:cNvSpPr>
          <p:nvPr>
            <p:ph type="sldImg"/>
          </p:nvPr>
        </p:nvSpPr>
        <p:spPr>
          <a:xfrm>
            <a:off x="1150938" y="692150"/>
            <a:ext cx="4556125" cy="3416300"/>
          </a:xfrm>
          <a:ln/>
        </p:spPr>
      </p:sp>
      <p:sp>
        <p:nvSpPr>
          <p:cNvPr id="1177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Consider each of these objectives. If you put them through the same tests that we did stock price maximization, you come up with far more problems with each.</a:t>
            </a:r>
          </a:p>
          <a:p>
            <a:r>
              <a:rPr lang="en-US" altLang="en-US">
                <a:latin typeface="Times" charset="0"/>
                <a:ea typeface="ＭＳ Ｐゴシック" charset="-128"/>
              </a:rPr>
              <a:t>Note that firms might pick an intermediate objective (like market share) when it is correlated with firm value but continue to use it, even after it loses this link. Do you want a 100% market share of a losing business?</a:t>
            </a:r>
          </a:p>
          <a:p>
            <a:r>
              <a:rPr lang="en-US" altLang="en-US">
                <a:latin typeface="Times" charset="0"/>
                <a:ea typeface="ＭＳ Ｐゴシック" charset="-128"/>
              </a:rPr>
              <a:t>In the 1980s, American Airlines (under Robert Crandall) set itself the objective of becoming the number one domestic airline in the United States. It succeeded but by 1989, it was losing billions.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2621666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ChangeArrowheads="1" noTextEdit="1"/>
          </p:cNvSpPr>
          <p:nvPr>
            <p:ph type="sldImg"/>
          </p:nvPr>
        </p:nvSpPr>
        <p:spPr>
          <a:xfrm>
            <a:off x="1150938" y="692150"/>
            <a:ext cx="4556125" cy="3416300"/>
          </a:xfrm>
          <a:ln/>
        </p:spPr>
      </p:sp>
      <p:sp>
        <p:nvSpPr>
          <p:cNvPr id="1198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strength of market based systems is that they are both ruthless and quick in correcting errors, once they are spotted. </a:t>
            </a:r>
          </a:p>
          <a:p>
            <a:r>
              <a:rPr lang="en-US" altLang="en-US">
                <a:latin typeface="Times" charset="0"/>
                <a:ea typeface="ＭＳ Ｐゴシック" charset="-128"/>
              </a:rPr>
              <a:t>These constraints flow from the earlier framework, where we introduced what can go wrong with each linkage.</a:t>
            </a:r>
          </a:p>
        </p:txBody>
      </p:sp>
    </p:spTree>
    <p:extLst>
      <p:ext uri="{BB962C8B-B14F-4D97-AF65-F5344CB8AC3E}">
        <p14:creationId xmlns:p14="http://schemas.microsoft.com/office/powerpoint/2010/main" val="79911328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ChangeArrowheads="1" noTextEdit="1"/>
          </p:cNvSpPr>
          <p:nvPr>
            <p:ph type="sldImg"/>
          </p:nvPr>
        </p:nvSpPr>
        <p:spPr>
          <a:xfrm>
            <a:off x="1150938" y="692150"/>
            <a:ext cx="4556125" cy="3416300"/>
          </a:xfrm>
          <a:ln/>
        </p:spPr>
      </p:sp>
      <p:sp>
        <p:nvSpPr>
          <p:cNvPr id="1218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All of these developments represent the backlash to managers putting their interests over stockholder interests.</a:t>
            </a:r>
          </a:p>
          <a:p>
            <a:r>
              <a:rPr lang="en-US" altLang="en-US">
                <a:latin typeface="Times" charset="0"/>
                <a:ea typeface="ＭＳ Ｐゴシック" charset="-128"/>
              </a:rPr>
              <a:t>In recent years, private equity investors have joined the fray as activist investors pushing managers to change the way they run their firms.</a:t>
            </a:r>
          </a:p>
        </p:txBody>
      </p:sp>
    </p:spTree>
    <p:extLst>
      <p:ext uri="{BB962C8B-B14F-4D97-AF65-F5344CB8AC3E}">
        <p14:creationId xmlns:p14="http://schemas.microsoft.com/office/powerpoint/2010/main" val="33426946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ChangeArrowheads="1" noTextEdit="1"/>
          </p:cNvSpPr>
          <p:nvPr>
            <p:ph type="sldImg"/>
          </p:nvPr>
        </p:nvSpPr>
        <p:spPr>
          <a:xfrm>
            <a:off x="1150938" y="692150"/>
            <a:ext cx="4556125" cy="3416300"/>
          </a:xfrm>
          <a:ln/>
        </p:spPr>
      </p:sp>
      <p:sp>
        <p:nvSpPr>
          <p:cNvPr id="1239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ultimate threat. Managers often have deathbed conversions to become advocates for stockholder wealth maximization, when faced with the threat of a hostile takeover.</a:t>
            </a:r>
          </a:p>
          <a:p>
            <a:endParaRPr lang="en-US" altLang="en-US">
              <a:latin typeface="Times" charset="0"/>
              <a:ea typeface="ＭＳ Ｐゴシック" charset="-128"/>
            </a:endParaRPr>
          </a:p>
          <a:p>
            <a:r>
              <a:rPr lang="en-US" altLang="en-US">
                <a:latin typeface="Times" charset="0"/>
                <a:ea typeface="ＭＳ Ｐゴシック" charset="-128"/>
              </a:rPr>
              <a:t>For Disney, this wake-up call came in 2004, when Comcast announced a hostile acquisition bid for Disney. Though the bid failed, it shook up the company and led to Eisner</a:t>
            </a:r>
            <a:r>
              <a:rPr lang="ja-JP" altLang="en-US">
                <a:latin typeface="Times" charset="0"/>
                <a:ea typeface="ＭＳ Ｐゴシック" charset="-128"/>
              </a:rPr>
              <a:t>’</a:t>
            </a:r>
            <a:r>
              <a:rPr lang="en-US" altLang="ja-JP">
                <a:latin typeface="Times" charset="0"/>
                <a:ea typeface="ＭＳ Ｐゴシック" charset="-128"/>
              </a:rPr>
              <a:t>s decision to step down in 2006.</a:t>
            </a:r>
            <a:endParaRPr lang="en-US" altLang="en-US">
              <a:latin typeface="Times" charset="0"/>
              <a:ea typeface="ＭＳ Ｐゴシック" charset="-128"/>
            </a:endParaRPr>
          </a:p>
        </p:txBody>
      </p:sp>
    </p:spTree>
    <p:extLst>
      <p:ext uri="{BB962C8B-B14F-4D97-AF65-F5344CB8AC3E}">
        <p14:creationId xmlns:p14="http://schemas.microsoft.com/office/powerpoint/2010/main" val="24966089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2"/>
          <p:cNvSpPr>
            <a:spLocks noChangeArrowheads="1" noTextEdit="1"/>
          </p:cNvSpPr>
          <p:nvPr>
            <p:ph type="sldImg"/>
          </p:nvPr>
        </p:nvSpPr>
        <p:spPr>
          <a:xfrm>
            <a:off x="1150938" y="692150"/>
            <a:ext cx="4556125" cy="3416300"/>
          </a:xfrm>
          <a:ln/>
        </p:spPr>
      </p:sp>
      <p:sp>
        <p:nvSpPr>
          <p:cNvPr id="1259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these trends are positive, note that many of these better boards (at least as seen from the vantage point of 1998) were responsible for the scandals of the bull market (Enron, Worldcom, Tyco…) In bull markets and strong economies, boards tend to get lazy.</a:t>
            </a:r>
          </a:p>
          <a:p>
            <a:r>
              <a:rPr lang="en-US" altLang="en-US">
                <a:latin typeface="Times" charset="0"/>
                <a:ea typeface="ＭＳ Ｐゴシック" charset="-128"/>
              </a:rPr>
              <a:t>The scandals at Enron and Tyco created the impetus for Sarbanes-Oxley, which in turn created a legal mandate for more independent boards.. </a:t>
            </a:r>
          </a:p>
          <a:p>
            <a:endParaRPr lang="en-US" altLang="en-US">
              <a:latin typeface="Times" charset="0"/>
              <a:ea typeface="ＭＳ Ｐゴシック" charset="-128"/>
            </a:endParaRPr>
          </a:p>
          <a:p>
            <a:r>
              <a:rPr lang="en-US" altLang="en-US">
                <a:latin typeface="Times" charset="0"/>
                <a:ea typeface="ＭＳ Ｐゴシック" charset="-128"/>
              </a:rPr>
              <a:t>The annual reports of more and more companies include corporate governance rules that they have adopted. </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1511648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Slide Image Placeholder 1"/>
          <p:cNvSpPr>
            <a:spLocks noGrp="1" noRot="1" noChangeAspect="1"/>
          </p:cNvSpPr>
          <p:nvPr>
            <p:ph type="sldImg"/>
          </p:nvPr>
        </p:nvSpPr>
        <p:spPr>
          <a:xfrm>
            <a:off x="1150938" y="692150"/>
            <a:ext cx="4556125" cy="3416300"/>
          </a:xfrm>
          <a:ln/>
        </p:spPr>
      </p:sp>
      <p:sp>
        <p:nvSpPr>
          <p:cNvPr id="1280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Eisner was a good CEO when he came into Disney, partly because it was a company badly in need of change and partly because he had a solid COO in Frank Wells, who acted as a counterweight. Two things changed in the 1990s. The first was that Eisner was successful, and the ego boost that he received was the basis for acquiring more power (a compliant board). The second was that Frank Wells dies in an air accident, leaving Eisner as the imperial CEO. Power corrupts and absolute power does so absolutely.</a:t>
            </a:r>
          </a:p>
          <a:p>
            <a:r>
              <a:rPr lang="en-US" altLang="en-US">
                <a:latin typeface="Times" charset="0"/>
                <a:ea typeface="ＭＳ Ｐゴシック" charset="-128"/>
              </a:rPr>
              <a:t>As long as Disney was doing well, though, shareholders were willing to cut Eisner slack. However a bad acquisition followed by under performance (share prices and earnings) gradually ate away that support, until you get to the tipping point which in this case were the resignations and the hostile acquisition bid.</a:t>
            </a:r>
          </a:p>
        </p:txBody>
      </p:sp>
    </p:spTree>
    <p:extLst>
      <p:ext uri="{BB962C8B-B14F-4D97-AF65-F5344CB8AC3E}">
        <p14:creationId xmlns:p14="http://schemas.microsoft.com/office/powerpoint/2010/main" val="9809933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ChangeArrowheads="1"/>
          </p:cNvSpPr>
          <p:nvPr>
            <p:ph type="sldImg"/>
          </p:nvPr>
        </p:nvSpPr>
        <p:spPr>
          <a:xfrm>
            <a:off x="1150938" y="692150"/>
            <a:ext cx="4556125" cy="3416300"/>
          </a:xfrm>
          <a:solidFill>
            <a:srgbClr val="FFFFFF"/>
          </a:solidFill>
          <a:ln/>
        </p:spPr>
      </p:sp>
      <p:sp>
        <p:nvSpPr>
          <p:cNvPr id="130050" name="Rectangle 3"/>
          <p:cNvSpPr>
            <a:spLocks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By 2003, stockholders were in open revolt at Disney. A hostile bid by Comcast for Disney was rebuffed by the board, with little discussion of its merits. In the 2004 meeting, 45% of the stockholders voted against Eisner</a:t>
            </a:r>
            <a:r>
              <a:rPr lang="ja-JP" altLang="en-US">
                <a:latin typeface="Times" charset="0"/>
                <a:ea typeface="ＭＳ Ｐゴシック" charset="-128"/>
              </a:rPr>
              <a:t>’</a:t>
            </a:r>
            <a:r>
              <a:rPr lang="en-US" altLang="ja-JP">
                <a:latin typeface="Times" charset="0"/>
                <a:ea typeface="ＭＳ Ｐゴシック" charset="-128"/>
              </a:rPr>
              <a:t>s compensation contract and 23% voted against George Mitchell for Chairman. Some improvement over 1997 but most of the directors are still there…</a:t>
            </a:r>
          </a:p>
          <a:p>
            <a:pPr marL="228600" indent="-228600"/>
            <a:r>
              <a:rPr lang="en-US" altLang="en-US">
                <a:latin typeface="Times" charset="0"/>
                <a:ea typeface="ＭＳ Ｐゴシック" charset="-128"/>
              </a:rPr>
              <a:t>The most obvious conflict (Irwin Russell) has been removed. Still, there are far too many directors on this board (16), too many of them are still insiders (4) and there are too many CEOs of other firms. The jobs of CEO and Chairman were separated. Nevertheless, this board is a better one than the 1997 board. What precipitated the changes?</a:t>
            </a:r>
          </a:p>
          <a:p>
            <a:pPr marL="228600" indent="-228600">
              <a:buFontTx/>
              <a:buAutoNum type="arabicPeriod"/>
            </a:pPr>
            <a:r>
              <a:rPr lang="en-US" altLang="en-US">
                <a:latin typeface="Times" charset="0"/>
                <a:ea typeface="ＭＳ Ｐゴシック" charset="-128"/>
              </a:rPr>
              <a:t>Poor financial and stock price performance</a:t>
            </a:r>
          </a:p>
          <a:p>
            <a:pPr marL="228600" indent="-228600">
              <a:buFontTx/>
              <a:buAutoNum type="arabicPeriod"/>
            </a:pPr>
            <a:r>
              <a:rPr lang="en-US" altLang="en-US">
                <a:latin typeface="Times" charset="0"/>
                <a:ea typeface="ＭＳ Ｐゴシック" charset="-128"/>
              </a:rPr>
              <a:t> Pressure from major stockholders (like Stanley Gold)</a:t>
            </a:r>
          </a:p>
          <a:p>
            <a:pPr marL="228600" indent="-228600">
              <a:buFontTx/>
              <a:buAutoNum type="arabicPeriod"/>
            </a:pPr>
            <a:r>
              <a:rPr lang="en-US" altLang="en-US">
                <a:latin typeface="Times" charset="0"/>
                <a:ea typeface="ＭＳ Ｐゴシック" charset="-128"/>
              </a:rPr>
              <a:t> Stockholder distrust of management</a:t>
            </a:r>
          </a:p>
          <a:p>
            <a:pPr marL="228600" indent="-228600">
              <a:buFontTx/>
              <a:buAutoNum type="arabicPeriod"/>
            </a:pPr>
            <a:r>
              <a:rPr lang="en-US" altLang="en-US">
                <a:latin typeface="Times" charset="0"/>
                <a:ea typeface="ＭＳ Ｐゴシック" charset="-128"/>
              </a:rPr>
              <a:t>Big deals (like the Cap Cities acquisition) that have gone bad…</a:t>
            </a:r>
          </a:p>
          <a:p>
            <a:pPr marL="228600" indent="-228600">
              <a:buFontTx/>
              <a:buAutoNum type="arabicPeriod"/>
            </a:pPr>
            <a:r>
              <a:rPr lang="en-US" altLang="en-US">
                <a:latin typeface="Times" charset="0"/>
                <a:ea typeface="ＭＳ Ｐゴシック" charset="-128"/>
              </a:rPr>
              <a:t>Enronitis…</a:t>
            </a:r>
          </a:p>
          <a:p>
            <a:pPr marL="228600" indent="-228600"/>
            <a:r>
              <a:rPr lang="en-US" altLang="en-US">
                <a:latin typeface="Times" charset="0"/>
                <a:ea typeface="ＭＳ Ｐゴシック" charset="-128"/>
              </a:rPr>
              <a:t>Shortly after this filing, Stanley Gold and Roy Disney resigned from the board in protest over its ineffectiveness.</a:t>
            </a:r>
          </a:p>
          <a:p>
            <a:pPr marL="228600" indent="-228600">
              <a:buFontTx/>
              <a:buAutoNum type="arabicPeriod"/>
            </a:pPr>
            <a:endParaRPr lang="en-US" altLang="en-US">
              <a:latin typeface="Times" charset="0"/>
              <a:ea typeface="ＭＳ Ｐゴシック" charset="-128"/>
            </a:endParaRPr>
          </a:p>
        </p:txBody>
      </p:sp>
    </p:spTree>
    <p:extLst>
      <p:ext uri="{BB962C8B-B14F-4D97-AF65-F5344CB8AC3E}">
        <p14:creationId xmlns:p14="http://schemas.microsoft.com/office/powerpoint/2010/main" val="163548206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ChangeArrowheads="1" noTextEdit="1"/>
          </p:cNvSpPr>
          <p:nvPr>
            <p:ph type="sldImg"/>
          </p:nvPr>
        </p:nvSpPr>
        <p:spPr>
          <a:xfrm>
            <a:off x="1150938" y="692150"/>
            <a:ext cx="4556125" cy="3416300"/>
          </a:xfrm>
          <a:ln/>
        </p:spPr>
      </p:sp>
      <p:sp>
        <p:nvSpPr>
          <p:cNvPr id="1320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These changes were all welcome but they were being made in response to widespread stockholder anger. They would have been more effective and credible if they had been adopted at the height of Eisner</a:t>
            </a:r>
            <a:r>
              <a:rPr lang="ja-JP" altLang="en-US">
                <a:latin typeface="Times" charset="0"/>
                <a:ea typeface="ＭＳ Ｐゴシック" charset="-128"/>
              </a:rPr>
              <a:t>’</a:t>
            </a:r>
            <a:r>
              <a:rPr lang="en-US" altLang="ja-JP">
                <a:latin typeface="Times" charset="0"/>
                <a:ea typeface="ＭＳ Ｐゴシック" charset="-128"/>
              </a:rPr>
              <a:t>s powers (say, in 1994)….</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0380127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Slide Image Placeholder 1"/>
          <p:cNvSpPr>
            <a:spLocks noGrp="1" noRot="1" noChangeAspect="1"/>
          </p:cNvSpPr>
          <p:nvPr>
            <p:ph type="sldImg"/>
          </p:nvPr>
        </p:nvSpPr>
        <p:spPr>
          <a:xfrm>
            <a:off x="1150938" y="692150"/>
            <a:ext cx="4556125" cy="3416300"/>
          </a:xfrm>
          <a:ln/>
        </p:spPr>
      </p:sp>
      <p:sp>
        <p:nvSpPr>
          <p:cNvPr id="1341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changes made by Eisner were too little.. Too late,,, and he was forced to leave in 2005, His successor, Bob Iger, has made a break from the past. Note the differences between the board in 2008 and the one in 2004:</a:t>
            </a:r>
          </a:p>
          <a:p>
            <a:pPr>
              <a:buFontTx/>
              <a:buAutoNum type="arabicPeriod"/>
            </a:pPr>
            <a:r>
              <a:rPr lang="en-US" altLang="en-US">
                <a:latin typeface="Times" charset="0"/>
                <a:ea typeface="ＭＳ Ｐゴシック" charset="-128"/>
              </a:rPr>
              <a:t>It is smaller, 12 members instead of 18.</a:t>
            </a:r>
          </a:p>
          <a:p>
            <a:pPr>
              <a:buFontTx/>
              <a:buAutoNum type="arabicPeriod"/>
            </a:pPr>
            <a:r>
              <a:rPr lang="en-US" altLang="en-US">
                <a:latin typeface="Times" charset="0"/>
                <a:ea typeface="ＭＳ Ｐゴシック" charset="-128"/>
              </a:rPr>
              <a:t>There is little overlap between this board and the 2003 board, reflecting the fact that this is now Iger</a:t>
            </a:r>
            <a:r>
              <a:rPr lang="ja-JP" altLang="en-US">
                <a:latin typeface="Times" charset="0"/>
                <a:ea typeface="ＭＳ Ｐゴシック" charset="-128"/>
              </a:rPr>
              <a:t>’</a:t>
            </a:r>
            <a:r>
              <a:rPr lang="en-US" altLang="ja-JP">
                <a:latin typeface="Times" charset="0"/>
                <a:ea typeface="ＭＳ Ｐゴシック" charset="-128"/>
              </a:rPr>
              <a:t>s board and not Eisner</a:t>
            </a:r>
            <a:r>
              <a:rPr lang="ja-JP" altLang="en-US">
                <a:latin typeface="Times" charset="0"/>
                <a:ea typeface="ＭＳ Ｐゴシック" charset="-128"/>
              </a:rPr>
              <a:t>’</a:t>
            </a:r>
            <a:r>
              <a:rPr lang="en-US" altLang="ja-JP">
                <a:latin typeface="Times" charset="0"/>
                <a:ea typeface="ＭＳ Ｐゴシック" charset="-128"/>
              </a:rPr>
              <a:t>s board.</a:t>
            </a:r>
          </a:p>
          <a:p>
            <a:pPr>
              <a:buFontTx/>
              <a:buAutoNum type="arabicPeriod"/>
            </a:pPr>
            <a:r>
              <a:rPr lang="en-US" altLang="en-US">
                <a:latin typeface="Times" charset="0"/>
                <a:ea typeface="ＭＳ Ｐゴシック" charset="-128"/>
              </a:rPr>
              <a:t>The directors with the most obvious conflicts of interests are gone.</a:t>
            </a:r>
          </a:p>
          <a:p>
            <a:r>
              <a:rPr lang="en-US" altLang="en-US">
                <a:latin typeface="Times" charset="0"/>
                <a:ea typeface="ＭＳ Ｐゴシック" charset="-128"/>
              </a:rPr>
              <a:t>The question, though, is an open one. As Iger becomes entrenched as CEO, will be find directors who are beholden to him? </a:t>
            </a:r>
          </a:p>
          <a:p>
            <a:r>
              <a:rPr lang="en-US" altLang="en-US">
                <a:latin typeface="Times" charset="0"/>
                <a:ea typeface="ＭＳ Ｐゴシック" charset="-128"/>
              </a:rPr>
              <a:t>In 2011, Iger announced his intention to step down as CEO. It will be interesting to see what the new CEO brings to the table.</a:t>
            </a:r>
          </a:p>
        </p:txBody>
      </p:sp>
    </p:spTree>
    <p:extLst>
      <p:ext uri="{BB962C8B-B14F-4D97-AF65-F5344CB8AC3E}">
        <p14:creationId xmlns:p14="http://schemas.microsoft.com/office/powerpoint/2010/main" val="182915546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Slide Image Placeholder 1"/>
          <p:cNvSpPr>
            <a:spLocks noGrp="1" noRot="1" noChangeAspect="1"/>
          </p:cNvSpPr>
          <p:nvPr>
            <p:ph type="sldImg"/>
          </p:nvPr>
        </p:nvSpPr>
        <p:spPr>
          <a:xfrm>
            <a:off x="1150938" y="692150"/>
            <a:ext cx="4556125" cy="3416300"/>
          </a:xfrm>
          <a:ln/>
        </p:spPr>
      </p:sp>
      <p:sp>
        <p:nvSpPr>
          <p:cNvPr id="1361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longer the tenure of a CEO, the more power he or she accumulates. Perhaps, we need term limits for CEOs.</a:t>
            </a:r>
          </a:p>
        </p:txBody>
      </p:sp>
    </p:spTree>
    <p:extLst>
      <p:ext uri="{BB962C8B-B14F-4D97-AF65-F5344CB8AC3E}">
        <p14:creationId xmlns:p14="http://schemas.microsoft.com/office/powerpoint/2010/main" val="138749345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ChangeArrowheads="1" noTextEdit="1"/>
          </p:cNvSpPr>
          <p:nvPr>
            <p:ph type="sldImg"/>
          </p:nvPr>
        </p:nvSpPr>
        <p:spPr>
          <a:xfrm>
            <a:off x="1150938" y="692150"/>
            <a:ext cx="4556125" cy="3416300"/>
          </a:xfrm>
          <a:ln/>
        </p:spPr>
      </p:sp>
      <p:sp>
        <p:nvSpPr>
          <p:cNvPr id="1382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the motives for passing these laws may be good, there are significant costs. Sarbanes-Oxley has created new business for consultants, corporate governance experts and lawyers but it is debatable whether it has made boards more effective. In fact, while laws can require that directors be independent, it cannot force them to be competent. </a:t>
            </a:r>
          </a:p>
          <a:p>
            <a:r>
              <a:rPr lang="en-US" altLang="en-US">
                <a:latin typeface="Times" charset="0"/>
                <a:ea typeface="ＭＳ Ｐゴシック" charset="-128"/>
              </a:rPr>
              <a:t>You can try suing managers and directors who do not do their job but it is difficult to win. Disney</a:t>
            </a:r>
            <a:r>
              <a:rPr lang="ja-JP" altLang="en-US">
                <a:latin typeface="Times" charset="0"/>
                <a:ea typeface="ＭＳ Ｐゴシック" charset="-128"/>
              </a:rPr>
              <a:t>’</a:t>
            </a:r>
            <a:r>
              <a:rPr lang="en-US" altLang="ja-JP">
                <a:latin typeface="Times" charset="0"/>
                <a:ea typeface="ＭＳ Ｐゴシック" charset="-128"/>
              </a:rPr>
              <a:t>s stockholders sued in a Delaware court over the Ovitz fiasco, arguing that directors had not done their jobs. The court largely agreed with them on the failures of directors but ruled against the stockholders because the directors acted in good faith.</a:t>
            </a:r>
          </a:p>
          <a:p>
            <a:r>
              <a:rPr lang="en-US" altLang="en-US">
                <a:latin typeface="Times" charset="0"/>
                <a:ea typeface="ＭＳ Ｐゴシック" charset="-128"/>
              </a:rPr>
              <a:t>Ultimately, the best antidote to poor corporate governance is a stockholder base that takes its responsibilities seriously. Mutual funds need to think like stockholders and take a role in overseeing management (or at least demanding accountability).</a:t>
            </a:r>
          </a:p>
        </p:txBody>
      </p:sp>
    </p:spTree>
    <p:extLst>
      <p:ext uri="{BB962C8B-B14F-4D97-AF65-F5344CB8AC3E}">
        <p14:creationId xmlns:p14="http://schemas.microsoft.com/office/powerpoint/2010/main" val="7749137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ChangeArrowheads="1" noTextEdit="1"/>
          </p:cNvSpPr>
          <p:nvPr>
            <p:ph type="sldImg"/>
          </p:nvPr>
        </p:nvSpPr>
        <p:spPr>
          <a:xfrm>
            <a:off x="1150938" y="692150"/>
            <a:ext cx="4556125" cy="3416300"/>
          </a:xfrm>
          <a:ln/>
        </p:spPr>
      </p:sp>
      <p:sp>
        <p:nvSpPr>
          <p:cNvPr id="1402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bottom line is this. Changing the way boards of directors are chosen cannot change the way companies are governed. You need informed and active stockholders and a responsive management to make corporate governance work. When it does, stockholders are better off.</a:t>
            </a:r>
          </a:p>
          <a:p>
            <a:r>
              <a:rPr lang="en-US" altLang="en-US">
                <a:latin typeface="Times" charset="0"/>
                <a:ea typeface="ＭＳ Ｐゴシック" charset="-128"/>
              </a:rPr>
              <a:t>Think of companies that have been destroyed  or severely damaged by fraud and scandal over the last decade - Enron, Tyco, Cendant and Worldcom come to mind. In each of these firms, the board was largely ineffective and the top management ran the company.</a:t>
            </a:r>
          </a:p>
          <a:p>
            <a:endParaRPr lang="en-US" altLang="en-US">
              <a:latin typeface="Times" charset="0"/>
              <a:ea typeface="ＭＳ Ｐゴシック" charset="-128"/>
            </a:endParaRPr>
          </a:p>
          <a:p>
            <a:r>
              <a:rPr lang="en-US" altLang="en-US">
                <a:latin typeface="Times" charset="0"/>
                <a:ea typeface="ＭＳ Ｐゴシック" charset="-128"/>
              </a:rPr>
              <a:t>Perhaps the best indicator that corporate governance matters is that independent services have come into being to measure the strength of corporate governance at companies. (You can get the Corporate Governance Score for many US companies on Yahoo! Finance)</a:t>
            </a:r>
          </a:p>
        </p:txBody>
      </p:sp>
    </p:spTree>
    <p:extLst>
      <p:ext uri="{BB962C8B-B14F-4D97-AF65-F5344CB8AC3E}">
        <p14:creationId xmlns:p14="http://schemas.microsoft.com/office/powerpoint/2010/main" val="102248315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ChangeArrowheads="1" noTextEdit="1"/>
          </p:cNvSpPr>
          <p:nvPr>
            <p:ph type="sldImg"/>
          </p:nvPr>
        </p:nvSpPr>
        <p:spPr>
          <a:xfrm>
            <a:off x="1150938" y="692150"/>
            <a:ext cx="4556125" cy="3416300"/>
          </a:xfrm>
          <a:ln/>
        </p:spPr>
      </p:sp>
      <p:sp>
        <p:nvSpPr>
          <p:cNvPr id="1423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Bondholders, responding to the Nabisco fiasco and other cases where stockholders expropriated their wealth, have become much more savvy about protecting themselves (using covenants or special features added to bonds)  or getting an equity stake in the business (as is the case with convertibles).</a:t>
            </a:r>
          </a:p>
          <a:p>
            <a:endParaRPr lang="en-US" altLang="en-US">
              <a:latin typeface="Times" charset="0"/>
              <a:ea typeface="ＭＳ Ｐゴシック" charset="-128"/>
            </a:endParaRPr>
          </a:p>
          <a:p>
            <a:r>
              <a:rPr lang="en-US" altLang="en-US">
                <a:latin typeface="Times" charset="0"/>
                <a:ea typeface="ＭＳ Ｐゴシック" charset="-128"/>
              </a:rPr>
              <a:t>The process never ends, though. A new set of lessons seem to be in order after the banking and loan crisis of 2008: that accounting statements are deceptive, that credit risk can change quickly and that macro problems can very quickly make even safe firms into risky ones. It will be interesting to see how bonds change to reflect these lessons.</a:t>
            </a:r>
          </a:p>
        </p:txBody>
      </p:sp>
    </p:spTree>
    <p:extLst>
      <p:ext uri="{BB962C8B-B14F-4D97-AF65-F5344CB8AC3E}">
        <p14:creationId xmlns:p14="http://schemas.microsoft.com/office/powerpoint/2010/main" val="71027640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ChangeArrowheads="1" noTextEdit="1"/>
          </p:cNvSpPr>
          <p:nvPr>
            <p:ph type="sldImg"/>
          </p:nvPr>
        </p:nvSpPr>
        <p:spPr>
          <a:xfrm>
            <a:off x="1150938" y="692150"/>
            <a:ext cx="4556125" cy="3416300"/>
          </a:xfrm>
          <a:ln/>
        </p:spPr>
      </p:sp>
      <p:sp>
        <p:nvSpPr>
          <p:cNvPr id="1443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distinction between the US and many foreign markets is the existence of a private market for information. In many countries, firms are the only source of information about themselves, leading to very biased information.</a:t>
            </a:r>
          </a:p>
          <a:p>
            <a:r>
              <a:rPr lang="en-US" altLang="en-US">
                <a:latin typeface="Times" charset="0"/>
                <a:ea typeface="ＭＳ Ｐゴシック" charset="-128"/>
              </a:rPr>
              <a:t>The more avenues there are for investors to trade on information (including option markets), the more likely it is that prices will contain that information. The development of hedge funds (which can go short) and long term put options is good from this perspective. Short term solutions that prevent trading (restrictions on short selling, increased transactions costs) will only make this response less effective.</a:t>
            </a:r>
          </a:p>
          <a:p>
            <a:r>
              <a:rPr lang="en-US" altLang="en-US">
                <a:latin typeface="Times" charset="0"/>
                <a:ea typeface="ＭＳ Ｐゴシック" charset="-128"/>
              </a:rPr>
              <a:t>It is also important that investors be allowed to trade on both under and over valuation. In other words, there is nothing bad inherently about short selling and virtuous about being long on a stock. </a:t>
            </a:r>
          </a:p>
        </p:txBody>
      </p:sp>
    </p:spTree>
    <p:extLst>
      <p:ext uri="{BB962C8B-B14F-4D97-AF65-F5344CB8AC3E}">
        <p14:creationId xmlns:p14="http://schemas.microsoft.com/office/powerpoint/2010/main" val="190142880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ChangeArrowheads="1" noTextEdit="1"/>
          </p:cNvSpPr>
          <p:nvPr>
            <p:ph type="sldImg"/>
          </p:nvPr>
        </p:nvSpPr>
        <p:spPr>
          <a:xfrm>
            <a:off x="1150938" y="692150"/>
            <a:ext cx="4556125" cy="3416300"/>
          </a:xfrm>
          <a:ln/>
        </p:spPr>
      </p:sp>
      <p:sp>
        <p:nvSpPr>
          <p:cNvPr id="1464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None of these measures is perfect or complete, but they reflect the tug-of-war between private and public interests. Ultimately, if you want companies to be socially conscious, you have to make it in their economic interests to behave as such.</a:t>
            </a:r>
          </a:p>
          <a:p>
            <a:pPr marL="228600" indent="-228600"/>
            <a:r>
              <a:rPr lang="en-US" altLang="en-US">
                <a:latin typeface="Times" charset="0"/>
                <a:ea typeface="ＭＳ Ｐゴシック" charset="-128"/>
              </a:rPr>
              <a:t>Here are some good examples for each:</a:t>
            </a:r>
          </a:p>
          <a:p>
            <a:pPr marL="228600" indent="-228600">
              <a:buFontTx/>
              <a:buAutoNum type="arabicPeriod"/>
            </a:pPr>
            <a:r>
              <a:rPr lang="en-US" altLang="en-US">
                <a:latin typeface="Times" charset="0"/>
                <a:ea typeface="ＭＳ Ｐゴシック" charset="-128"/>
              </a:rPr>
              <a:t>After the Exxon-Valdez oil spill in the alter 1980s, many states and the federal government tightened regulations on oil tankers… The same is true for tobacco firms, where laws were tightened both on smoking in general and tobacco company advertising in particular.</a:t>
            </a:r>
          </a:p>
          <a:p>
            <a:pPr marL="228600" indent="-228600">
              <a:buFontTx/>
              <a:buAutoNum type="arabicPeriod"/>
            </a:pPr>
            <a:r>
              <a:rPr lang="en-US" altLang="en-US">
                <a:latin typeface="Times" charset="0"/>
                <a:ea typeface="ＭＳ Ｐゴシック" charset="-128"/>
              </a:rPr>
              <a:t> After public interest groups claimed that specialty retailers were using under-age labor to run their factories, many retailers saw sales decline.</a:t>
            </a:r>
          </a:p>
          <a:p>
            <a:pPr marL="228600" indent="-228600">
              <a:buFontTx/>
              <a:buAutoNum type="arabicPeriod"/>
            </a:pPr>
            <a:r>
              <a:rPr lang="en-US" altLang="en-US">
                <a:latin typeface="Times" charset="0"/>
                <a:ea typeface="ＭＳ Ｐゴシック" charset="-128"/>
              </a:rPr>
              <a:t>Many pension funds (and university endowment funds) are restricted from investing in sin stocks.</a:t>
            </a:r>
          </a:p>
        </p:txBody>
      </p:sp>
    </p:spTree>
    <p:extLst>
      <p:ext uri="{BB962C8B-B14F-4D97-AF65-F5344CB8AC3E}">
        <p14:creationId xmlns:p14="http://schemas.microsoft.com/office/powerpoint/2010/main" val="60984185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ChangeArrowheads="1" noTextEdit="1"/>
          </p:cNvSpPr>
          <p:nvPr>
            <p:ph type="sldImg"/>
          </p:nvPr>
        </p:nvSpPr>
        <p:spPr>
          <a:xfrm>
            <a:off x="1150938" y="692150"/>
            <a:ext cx="4556125" cy="3416300"/>
          </a:xfrm>
          <a:ln/>
        </p:spPr>
      </p:sp>
      <p:sp>
        <p:nvSpPr>
          <p:cNvPr id="1484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summarizes the objective function of maximizing stockholder wealth, with the fixes noted on the last few pages.</a:t>
            </a:r>
          </a:p>
        </p:txBody>
      </p:sp>
    </p:spTree>
    <p:extLst>
      <p:ext uri="{BB962C8B-B14F-4D97-AF65-F5344CB8AC3E}">
        <p14:creationId xmlns:p14="http://schemas.microsoft.com/office/powerpoint/2010/main" val="182011030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ChangeArrowheads="1" noTextEdit="1"/>
          </p:cNvSpPr>
          <p:nvPr>
            <p:ph type="sldImg"/>
          </p:nvPr>
        </p:nvSpPr>
        <p:spPr>
          <a:xfrm>
            <a:off x="1150938" y="692150"/>
            <a:ext cx="4556125" cy="3416300"/>
          </a:xfrm>
          <a:ln/>
        </p:spPr>
      </p:sp>
      <p:sp>
        <p:nvSpPr>
          <p:cNvPr id="1505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If the sales pitch has worked, and you believe in financial markets, you would choose to maximize stock price, subject to constraint.</a:t>
            </a:r>
          </a:p>
          <a:p>
            <a:r>
              <a:rPr lang="en-US" altLang="en-US">
                <a:latin typeface="Times" charset="0"/>
                <a:ea typeface="ＭＳ Ｐゴシック" charset="-128"/>
              </a:rPr>
              <a:t>If the sales pitch has worked but you remain skeptical about the short term efficiency of markets, you would maximize stockholder wealth.</a:t>
            </a:r>
          </a:p>
          <a:p>
            <a:r>
              <a:rPr lang="en-US" altLang="en-US">
                <a:latin typeface="Times" charset="0"/>
                <a:ea typeface="ＭＳ Ｐゴシック" charset="-128"/>
              </a:rPr>
              <a:t> If it has not, you have a long semester ahead of you.</a:t>
            </a:r>
          </a:p>
          <a:p>
            <a:r>
              <a:rPr lang="en-US" altLang="en-US">
                <a:latin typeface="Times" charset="0"/>
                <a:ea typeface="ＭＳ Ｐゴシック" charset="-128"/>
              </a:rPr>
              <a:t>In reasonably efficient markets, where bondholders and lenders are protected, stock prices are maximized where firm value is maximized. Thus, these objective functions become equivalent.  </a:t>
            </a:r>
          </a:p>
        </p:txBody>
      </p:sp>
    </p:spTree>
    <p:extLst>
      <p:ext uri="{BB962C8B-B14F-4D97-AF65-F5344CB8AC3E}">
        <p14:creationId xmlns:p14="http://schemas.microsoft.com/office/powerpoint/2010/main" val="183687868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ChangeArrowheads="1" noTextEdit="1"/>
          </p:cNvSpPr>
          <p:nvPr>
            <p:ph type="sldImg"/>
          </p:nvPr>
        </p:nvSpPr>
        <p:spPr>
          <a:xfrm>
            <a:off x="1150938" y="692150"/>
            <a:ext cx="4556125" cy="3416300"/>
          </a:xfrm>
          <a:ln/>
        </p:spPr>
      </p:sp>
      <p:sp>
        <p:nvSpPr>
          <p:cNvPr id="152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These are the guiding objectives that we will use. For the publicly traded firms in our analysis, we will view maximizing stock prices as our objective function (but in the context of efficient markets and protected lenders). For the private firm, we will focus on maximizing stockholder wealth.</a:t>
            </a:r>
          </a:p>
          <a:p>
            <a:r>
              <a:rPr lang="en-US" altLang="en-US">
                <a:latin typeface="Times" charset="0"/>
                <a:ea typeface="ＭＳ Ｐゴシック" charset="-128"/>
              </a:rPr>
              <a:t>My bottom line. Companies should focus on </a:t>
            </a:r>
            <a:r>
              <a:rPr lang="en-US" altLang="en-US" b="1">
                <a:latin typeface="Times" charset="0"/>
                <a:ea typeface="ＭＳ Ｐゴシック" charset="-128"/>
              </a:rPr>
              <a:t>making decisions that increase long term value</a:t>
            </a:r>
            <a:r>
              <a:rPr lang="en-US" altLang="en-US">
                <a:latin typeface="Times" charset="0"/>
                <a:ea typeface="ＭＳ Ｐゴシック" charset="-128"/>
              </a:rPr>
              <a:t> but remain cognizant of what the market thinks (and the market price). They should consider market reactions to their actions and consider the possibility that the market is right (and that they are wrong). If they believe that the market reaction is wrong and that it is based upon incomplete or erroneous information, they should try to set the record straight. </a:t>
            </a:r>
          </a:p>
          <a:p>
            <a:r>
              <a:rPr lang="en-US" altLang="en-US">
                <a:latin typeface="Times" charset="0"/>
                <a:ea typeface="ＭＳ Ｐゴシック" charset="-128"/>
              </a:rPr>
              <a:t>As for social obligations, companies have to recognize that it is in their best long term interests to not violate social norms (even if such violations are legal). They should be open about their social consciousness (but not holier than thou) and be willing to expend real resources (not just words) and be open about their social investments.   </a:t>
            </a:r>
          </a:p>
        </p:txBody>
      </p:sp>
    </p:spTree>
    <p:extLst>
      <p:ext uri="{BB962C8B-B14F-4D97-AF65-F5344CB8AC3E}">
        <p14:creationId xmlns:p14="http://schemas.microsoft.com/office/powerpoint/2010/main" val="19519994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ChangeArrowheads="1"/>
          </p:cNvSpPr>
          <p:nvPr>
            <p:ph type="sldImg"/>
          </p:nvPr>
        </p:nvSpPr>
        <p:spPr>
          <a:xfrm>
            <a:off x="1150938" y="692150"/>
            <a:ext cx="4556125" cy="3416300"/>
          </a:xfrm>
          <a:solidFill>
            <a:srgbClr val="FFFFFF"/>
          </a:solidFill>
          <a:ln/>
        </p:spPr>
      </p:sp>
      <p:sp>
        <p:nvSpPr>
          <p:cNvPr id="154626"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the general presumption is that risk is a bad thing and some seek to avoid it at any cost, the reality is that businesses will not only always be exposed to risk but success may sometimes ride on seeking out and taking specific risks. </a:t>
            </a:r>
          </a:p>
        </p:txBody>
      </p:sp>
    </p:spTree>
    <p:extLst>
      <p:ext uri="{BB962C8B-B14F-4D97-AF65-F5344CB8AC3E}">
        <p14:creationId xmlns:p14="http://schemas.microsoft.com/office/powerpoint/2010/main" val="151792983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focus of the first part of this investment analysis section is on coming up with a minimum acceptable hurdle rate. In the process, we have to grapple with the question of what risk is and how to bring risk into the hurdle rate.</a:t>
            </a:r>
          </a:p>
        </p:txBody>
      </p:sp>
      <p:sp>
        <p:nvSpPr>
          <p:cNvPr id="156674" name="Rectangle 3"/>
          <p:cNvSpPr>
            <a:spLocks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88856136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ChangeArrowheads="1"/>
          </p:cNvSpPr>
          <p:nvPr>
            <p:ph type="sldImg"/>
          </p:nvPr>
        </p:nvSpPr>
        <p:spPr>
          <a:xfrm>
            <a:off x="1150938" y="692150"/>
            <a:ext cx="4556125" cy="3416300"/>
          </a:xfrm>
          <a:solidFill>
            <a:srgbClr val="FFFFFF"/>
          </a:solidFill>
          <a:ln/>
        </p:spPr>
      </p:sp>
      <p:sp>
        <p:nvSpPr>
          <p:cNvPr id="158722"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Underlying the idea of a hurdle rate is the notion that projects have to earn a benchmark rate of return to be accepted, and that this benchmark should be higher for riskier projects than for safer ones.</a:t>
            </a:r>
          </a:p>
        </p:txBody>
      </p:sp>
    </p:spTree>
    <p:extLst>
      <p:ext uri="{BB962C8B-B14F-4D97-AF65-F5344CB8AC3E}">
        <p14:creationId xmlns:p14="http://schemas.microsoft.com/office/powerpoint/2010/main" val="124247486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ChangeArrowheads="1"/>
          </p:cNvSpPr>
          <p:nvPr>
            <p:ph type="sldImg"/>
          </p:nvPr>
        </p:nvSpPr>
        <p:spPr>
          <a:xfrm>
            <a:off x="1150938" y="692150"/>
            <a:ext cx="4556125" cy="3416300"/>
          </a:xfrm>
          <a:solidFill>
            <a:srgbClr val="FFFFFF"/>
          </a:solidFill>
          <a:ln/>
        </p:spPr>
      </p:sp>
      <p:sp>
        <p:nvSpPr>
          <p:cNvPr id="160770"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risk is neither good nor bad. It is a combination of danger and opportunity - you cannot have one without the other. Consequently, risk is neither something to be avoided nor sought out but carefully balanced. Good business avoid some risks, let others pass through to their investors and actively seek out still others.</a:t>
            </a:r>
          </a:p>
          <a:p>
            <a:r>
              <a:rPr lang="en-US" altLang="en-US">
                <a:latin typeface="Times" charset="0"/>
                <a:ea typeface="ＭＳ Ｐゴシック" charset="-128"/>
              </a:rPr>
              <a:t>When businesses want opportunity (higher returns), they have to live with the higher risk.</a:t>
            </a:r>
          </a:p>
          <a:p>
            <a:r>
              <a:rPr lang="en-US" altLang="en-US">
                <a:latin typeface="Times" charset="0"/>
                <a:ea typeface="ＭＳ Ｐゴシック" charset="-128"/>
              </a:rPr>
              <a:t>Any sales pitch that offers returns without risk is a pipe dream. </a:t>
            </a:r>
          </a:p>
          <a:p>
            <a:pPr>
              <a:buFontTx/>
              <a:buChar char="-"/>
            </a:pPr>
            <a:r>
              <a:rPr lang="en-US" altLang="en-US">
                <a:latin typeface="Times" charset="0"/>
                <a:ea typeface="ＭＳ Ｐゴシック" charset="-128"/>
              </a:rPr>
              <a:t>Bob Citron, treasurer of Orange County (CA), after he lost a chunk of the county</a:t>
            </a:r>
            <a:r>
              <a:rPr lang="ja-JP" altLang="en-US">
                <a:latin typeface="Times" charset="0"/>
                <a:ea typeface="ＭＳ Ｐゴシック" charset="-128"/>
              </a:rPr>
              <a:t>’</a:t>
            </a:r>
            <a:r>
              <a:rPr lang="en-US" altLang="ja-JP">
                <a:latin typeface="Times" charset="0"/>
                <a:ea typeface="ＭＳ Ｐゴシック" charset="-128"/>
              </a:rPr>
              <a:t>s pension fund money after investing in interest rate derivatives claimed that he was </a:t>
            </a:r>
            <a:r>
              <a:rPr lang="ja-JP" altLang="en-US">
                <a:latin typeface="Times" charset="0"/>
                <a:ea typeface="ＭＳ Ｐゴシック" charset="-128"/>
              </a:rPr>
              <a:t>“</a:t>
            </a:r>
            <a:r>
              <a:rPr lang="en-US" altLang="ja-JP">
                <a:latin typeface="Times" charset="0"/>
                <a:ea typeface="ＭＳ Ｐゴシック" charset="-128"/>
              </a:rPr>
              <a:t>not a finance person</a:t>
            </a:r>
            <a:r>
              <a:rPr lang="ja-JP" altLang="en-US">
                <a:latin typeface="Times" charset="0"/>
                <a:ea typeface="ＭＳ Ｐゴシック" charset="-128"/>
              </a:rPr>
              <a:t>”</a:t>
            </a:r>
            <a:r>
              <a:rPr lang="en-US" altLang="ja-JP">
                <a:latin typeface="Times" charset="0"/>
                <a:ea typeface="ＭＳ Ｐゴシック" charset="-128"/>
              </a:rPr>
              <a:t> and that Merrill</a:t>
            </a:r>
            <a:r>
              <a:rPr lang="ja-JP" altLang="en-US">
                <a:latin typeface="Times" charset="0"/>
                <a:ea typeface="ＭＳ Ｐゴシック" charset="-128"/>
              </a:rPr>
              <a:t>’</a:t>
            </a:r>
            <a:r>
              <a:rPr lang="en-US" altLang="ja-JP">
                <a:latin typeface="Times" charset="0"/>
                <a:ea typeface="ＭＳ Ｐゴシック" charset="-128"/>
              </a:rPr>
              <a:t>s market strategist (Charlie Clough) had told him he could make </a:t>
            </a:r>
            <a:r>
              <a:rPr lang="ja-JP" altLang="en-US">
                <a:latin typeface="Times" charset="0"/>
                <a:ea typeface="ＭＳ Ｐゴシック" charset="-128"/>
              </a:rPr>
              <a:t>“</a:t>
            </a:r>
            <a:r>
              <a:rPr lang="en-US" altLang="ja-JP">
                <a:latin typeface="Times" charset="0"/>
                <a:ea typeface="ＭＳ Ｐゴシック" charset="-128"/>
              </a:rPr>
              <a:t>15% with no risk</a:t>
            </a:r>
            <a:r>
              <a:rPr lang="ja-JP" altLang="en-US">
                <a:latin typeface="Times" charset="0"/>
                <a:ea typeface="ＭＳ Ｐゴシック" charset="-128"/>
              </a:rPr>
              <a:t>”</a:t>
            </a:r>
            <a:r>
              <a:rPr lang="en-US" altLang="ja-JP">
                <a:latin typeface="Times" charset="0"/>
                <a:ea typeface="ＭＳ Ｐゴシック" charset="-128"/>
              </a:rPr>
              <a:t>.</a:t>
            </a:r>
          </a:p>
          <a:p>
            <a:pPr>
              <a:buFontTx/>
              <a:buChar char="-"/>
            </a:pPr>
            <a:r>
              <a:rPr lang="en-US" altLang="en-US">
                <a:latin typeface="Times" charset="0"/>
                <a:ea typeface="ＭＳ Ｐゴシック" charset="-128"/>
              </a:rPr>
              <a:t>Many prominent (and intelligent) people invested with Bernie Madoff because he promised them (through third parties) that he could deliver 8% more than the treasury bill rate, guaranteed. (He was called the Jewish T.Bill). One investor, interviewed by the NY Times said, </a:t>
            </a:r>
            <a:r>
              <a:rPr lang="ja-JP" altLang="en-US">
                <a:latin typeface="Times" charset="0"/>
                <a:ea typeface="ＭＳ Ｐゴシック" charset="-128"/>
              </a:rPr>
              <a:t>“</a:t>
            </a:r>
            <a:r>
              <a:rPr lang="en-US" altLang="ja-JP">
                <a:latin typeface="Times" charset="0"/>
                <a:ea typeface="ＭＳ Ｐゴシック" charset="-128"/>
              </a:rPr>
              <a:t>I really did not understand what he was doing, but he said was going to do something with calls, something with puts and earn 12% every year. It sounded plausible (and all my friends were investing with him too). </a:t>
            </a:r>
            <a:endParaRPr lang="en-US" altLang="en-US">
              <a:latin typeface="Times" charset="0"/>
              <a:ea typeface="ＭＳ Ｐゴシック" charset="-128"/>
            </a:endParaRPr>
          </a:p>
        </p:txBody>
      </p:sp>
    </p:spTree>
    <p:extLst>
      <p:ext uri="{BB962C8B-B14F-4D97-AF65-F5344CB8AC3E}">
        <p14:creationId xmlns:p14="http://schemas.microsoft.com/office/powerpoint/2010/main" val="14398859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ChangeArrowheads="1"/>
          </p:cNvSpPr>
          <p:nvPr>
            <p:ph type="sldImg"/>
          </p:nvPr>
        </p:nvSpPr>
        <p:spPr>
          <a:xfrm>
            <a:off x="1150938" y="692150"/>
            <a:ext cx="4556125" cy="3416300"/>
          </a:xfrm>
          <a:solidFill>
            <a:srgbClr val="FFFFFF"/>
          </a:solidFill>
          <a:ln/>
        </p:spPr>
      </p:sp>
      <p:sp>
        <p:nvSpPr>
          <p:cNvPr id="162818"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Before we embark on looking at risk and return models, it pays to specify what a good model will look like…</a:t>
            </a:r>
          </a:p>
          <a:p>
            <a:r>
              <a:rPr lang="en-US" altLang="en-US">
                <a:latin typeface="Times" charset="0"/>
                <a:ea typeface="ＭＳ Ｐゴシック" charset="-128"/>
              </a:rPr>
              <a:t>A risk measure that works only for US stocks or even for only publicly traded firms is inferior to one that applies across all stocks. </a:t>
            </a:r>
          </a:p>
        </p:txBody>
      </p:sp>
    </p:spTree>
    <p:extLst>
      <p:ext uri="{BB962C8B-B14F-4D97-AF65-F5344CB8AC3E}">
        <p14:creationId xmlns:p14="http://schemas.microsoft.com/office/powerpoint/2010/main" val="194967922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ChangeArrowheads="1"/>
          </p:cNvSpPr>
          <p:nvPr>
            <p:ph type="sldImg"/>
          </p:nvPr>
        </p:nvSpPr>
        <p:spPr>
          <a:xfrm>
            <a:off x="1150938" y="692150"/>
            <a:ext cx="4556125" cy="3416300"/>
          </a:xfrm>
          <a:solidFill>
            <a:srgbClr val="FFFFFF"/>
          </a:solidFill>
          <a:ln/>
        </p:spPr>
      </p:sp>
      <p:sp>
        <p:nvSpPr>
          <p:cNvPr id="164866"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summary of the CAPM, before we get into the details.</a:t>
            </a:r>
          </a:p>
        </p:txBody>
      </p:sp>
    </p:spTree>
    <p:extLst>
      <p:ext uri="{BB962C8B-B14F-4D97-AF65-F5344CB8AC3E}">
        <p14:creationId xmlns:p14="http://schemas.microsoft.com/office/powerpoint/2010/main" val="195319822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ChangeArrowheads="1"/>
          </p:cNvSpPr>
          <p:nvPr>
            <p:ph type="sldImg"/>
          </p:nvPr>
        </p:nvSpPr>
        <p:spPr>
          <a:xfrm>
            <a:off x="1150938" y="692150"/>
            <a:ext cx="4556125" cy="3416300"/>
          </a:xfrm>
          <a:solidFill>
            <a:srgbClr val="FFFFFF"/>
          </a:solidFill>
          <a:ln/>
        </p:spPr>
      </p:sp>
      <p:sp>
        <p:nvSpPr>
          <p:cNvPr id="166914"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variance that the CAPM is built around is the variance of actual returns around an expected return. </a:t>
            </a:r>
          </a:p>
          <a:p>
            <a:pPr lvl="1"/>
            <a:r>
              <a:rPr lang="en-US" altLang="en-US">
                <a:latin typeface="Times" charset="0"/>
                <a:ea typeface="ＭＳ Ｐゴシック" charset="-128"/>
              </a:rPr>
              <a:t>If you were an investor with a 1-year time horizon, and you bought a 1-year T.Bill, your actual returns (at least in nominal terms) will be equal to your expected return. It is riskfree.</a:t>
            </a:r>
          </a:p>
          <a:p>
            <a:pPr lvl="1"/>
            <a:r>
              <a:rPr lang="en-US" altLang="en-US">
                <a:latin typeface="Times" charset="0"/>
                <a:ea typeface="ＭＳ Ｐゴシック" charset="-128"/>
              </a:rPr>
              <a:t>If you were the same investor, and you bought a stock (say Intel), your actual returns will almost certainly not be equal to your expected returns.</a:t>
            </a:r>
          </a:p>
          <a:p>
            <a:r>
              <a:rPr lang="en-US" altLang="en-US">
                <a:latin typeface="Times" charset="0"/>
                <a:ea typeface="ＭＳ Ｐゴシック" charset="-128"/>
              </a:rPr>
              <a:t>In practice, we often look at historical (past) returns to estimate variances. Implicitly, we are assuming that this variance is a good proxy for expected future variance.</a:t>
            </a:r>
          </a:p>
        </p:txBody>
      </p:sp>
    </p:spTree>
    <p:extLst>
      <p:ext uri="{BB962C8B-B14F-4D97-AF65-F5344CB8AC3E}">
        <p14:creationId xmlns:p14="http://schemas.microsoft.com/office/powerpoint/2010/main" val="96758995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2"/>
          <p:cNvSpPr>
            <a:spLocks noChangeArrowheads="1"/>
          </p:cNvSpPr>
          <p:nvPr>
            <p:ph type="sldImg"/>
          </p:nvPr>
        </p:nvSpPr>
        <p:spPr>
          <a:xfrm>
            <a:off x="1150938" y="692150"/>
            <a:ext cx="4556125" cy="3416300"/>
          </a:xfrm>
          <a:solidFill>
            <a:srgbClr val="FFFFFF"/>
          </a:solidFill>
          <a:ln/>
        </p:spPr>
      </p:sp>
      <p:sp>
        <p:nvSpPr>
          <p:cNvPr id="1689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a:t>
            </a:r>
            <a:r>
              <a:rPr lang="ja-JP" altLang="en-US">
                <a:latin typeface="Times" charset="0"/>
                <a:ea typeface="ＭＳ Ｐゴシック" charset="-128"/>
              </a:rPr>
              <a:t>’</a:t>
            </a:r>
            <a:r>
              <a:rPr lang="en-US" altLang="ja-JP">
                <a:latin typeface="Times" charset="0"/>
                <a:ea typeface="ＭＳ Ｐゴシック" charset="-128"/>
              </a:rPr>
              <a:t>s stock price has been volatile, yielding a standard deviation of 26.47% (on an annualized basis) between 2008 and 2013. If you were an investor looking at Disney in 2014, what concerns (if any) would you have in using this as your measure of the forward looking risk in Disney stock?</a:t>
            </a:r>
          </a:p>
          <a:p>
            <a:pPr>
              <a:buFontTx/>
              <a:buAutoNum type="arabicPeriod"/>
            </a:pPr>
            <a:r>
              <a:rPr lang="en-US" altLang="en-US">
                <a:latin typeface="Times" charset="0"/>
                <a:ea typeface="ＭＳ Ｐゴシック" charset="-128"/>
              </a:rPr>
              <a:t>Disney as a company changed over this period. The standard deviation from the past may not be a good indicator or future risk.</a:t>
            </a:r>
          </a:p>
          <a:p>
            <a:pPr>
              <a:buFontTx/>
              <a:buAutoNum type="arabicPeriod"/>
            </a:pPr>
            <a:r>
              <a:rPr lang="en-US" altLang="en-US">
                <a:latin typeface="Times" charset="0"/>
                <a:ea typeface="ＭＳ Ｐゴシック" charset="-128"/>
              </a:rPr>
              <a:t>If historical standard deviations are your only way of estimating risk, it makes it impossible to measure risk in non-traded assets.</a:t>
            </a:r>
          </a:p>
        </p:txBody>
      </p:sp>
    </p:spTree>
    <p:extLst>
      <p:ext uri="{BB962C8B-B14F-4D97-AF65-F5344CB8AC3E}">
        <p14:creationId xmlns:p14="http://schemas.microsoft.com/office/powerpoint/2010/main" val="15381817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ChangeArrowheads="1"/>
          </p:cNvSpPr>
          <p:nvPr>
            <p:ph type="sldImg"/>
          </p:nvPr>
        </p:nvSpPr>
        <p:spPr>
          <a:xfrm>
            <a:off x="1150938" y="692150"/>
            <a:ext cx="4556125" cy="3416300"/>
          </a:xfrm>
          <a:solidFill>
            <a:srgbClr val="FFFFFF"/>
          </a:solidFill>
          <a:ln/>
        </p:spPr>
      </p:sp>
      <p:sp>
        <p:nvSpPr>
          <p:cNvPr id="171010"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some people may be indifferent, most pick investment A. The possibility of a high payoff, even though it is captured in the expected value, seems to tilt investors. In statistical terms, this can be viewed as evidence that investors prefer positive skewness (high positive payoffs) and value it. It is a direct contradiction to the mean-variance framework that underlies so much of conventional risk theory.</a:t>
            </a:r>
          </a:p>
          <a:p>
            <a:r>
              <a:rPr lang="en-US" altLang="en-US">
                <a:latin typeface="Times" charset="0"/>
                <a:ea typeface="ＭＳ Ｐゴシック" charset="-128"/>
              </a:rPr>
              <a:t>Once you add the possibility that the big positive jumps are matched by the possibility of big negative jumps, the game changes again. This propensity, called kurtosis, is not desirable to most investors. </a:t>
            </a:r>
          </a:p>
          <a:p>
            <a:r>
              <a:rPr lang="en-US" altLang="en-US">
                <a:latin typeface="Times" charset="0"/>
                <a:ea typeface="ＭＳ Ｐゴシック" charset="-128"/>
              </a:rPr>
              <a:t>In the real world, investments reveal far too much skewness and kurtosis than would be expected in the standard normal distribution. In fact, there are some (Mandelbrot decades ago to Taleb in the Black Swan today) who have argued that the dependence on the normal distribution is what causes risk management systems like Value at Risk (VAR) to fail.</a:t>
            </a:r>
          </a:p>
        </p:txBody>
      </p:sp>
    </p:spTree>
    <p:extLst>
      <p:ext uri="{BB962C8B-B14F-4D97-AF65-F5344CB8AC3E}">
        <p14:creationId xmlns:p14="http://schemas.microsoft.com/office/powerpoint/2010/main" val="81326917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2"/>
          <p:cNvSpPr>
            <a:spLocks noChangeArrowheads="1"/>
          </p:cNvSpPr>
          <p:nvPr>
            <p:ph type="sldImg"/>
          </p:nvPr>
        </p:nvSpPr>
        <p:spPr>
          <a:xfrm>
            <a:off x="1150938" y="692150"/>
            <a:ext cx="4556125" cy="3416300"/>
          </a:xfrm>
          <a:solidFill>
            <a:srgbClr val="FFFFFF"/>
          </a:solidFill>
          <a:ln/>
        </p:spPr>
      </p:sp>
      <p:sp>
        <p:nvSpPr>
          <p:cNvPr id="173058" name="Rectangle 3"/>
          <p:cNvSpPr>
            <a:spLocks noChangeArrowheads="1"/>
          </p:cNvSpPr>
          <p:nvPr>
            <p:ph type="body" idx="1"/>
          </p:nvPr>
        </p:nvSpPr>
        <p:spPr>
          <a:xfrm>
            <a:off x="914400" y="4343400"/>
            <a:ext cx="5029200" cy="4191000"/>
          </a:xfrm>
          <a:solidFill>
            <a:srgbClr val="FFFFFF"/>
          </a:solidFill>
          <a:ln>
            <a:solidFill>
              <a:srgbClr val="000000"/>
            </a:solidFill>
          </a:ln>
        </p:spPr>
        <p:txBody>
          <a:bodyPr/>
          <a:lstStyle/>
          <a:p>
            <a:r>
              <a:rPr lang="en-US" altLang="en-US">
                <a:latin typeface="Times" charset="0"/>
                <a:ea typeface="ＭＳ Ｐゴシック" charset="-128"/>
              </a:rPr>
              <a:t>This is the critical second step that all risk and return models in finance take.</a:t>
            </a:r>
          </a:p>
          <a:p>
            <a:r>
              <a:rPr lang="en-US" altLang="en-US">
                <a:latin typeface="Times" charset="0"/>
                <a:ea typeface="ＭＳ Ｐゴシック" charset="-128"/>
              </a:rPr>
              <a:t>As examples,</a:t>
            </a:r>
          </a:p>
          <a:p>
            <a:pPr lvl="1"/>
            <a:r>
              <a:rPr lang="en-US" altLang="en-US">
                <a:latin typeface="Times" charset="0"/>
                <a:ea typeface="ＭＳ Ｐゴシック" charset="-128"/>
              </a:rPr>
              <a:t>Project-specific Risk: Disney</a:t>
            </a:r>
            <a:r>
              <a:rPr lang="ja-JP" altLang="en-US">
                <a:latin typeface="Times" charset="0"/>
                <a:ea typeface="ＭＳ Ｐゴシック" charset="-128"/>
              </a:rPr>
              <a:t>’</a:t>
            </a:r>
            <a:r>
              <a:rPr lang="en-US" altLang="ja-JP">
                <a:latin typeface="Times" charset="0"/>
                <a:ea typeface="ＭＳ Ｐゴシック" charset="-128"/>
              </a:rPr>
              <a:t>s new Hong Kong theme park: To the degree that actual revenues at this park may be greater or less than expected. (Other examples: A big budget movie, ESPN Asia…)</a:t>
            </a:r>
          </a:p>
          <a:p>
            <a:pPr lvl="1"/>
            <a:r>
              <a:rPr lang="en-US" altLang="en-US">
                <a:latin typeface="Times" charset="0"/>
                <a:ea typeface="ＭＳ Ｐゴシック" charset="-128"/>
              </a:rPr>
              <a:t>Competitive Risk: The competition (Universal Studios, for instance) may take actions (like opening or closing a park) that affect Disney</a:t>
            </a:r>
            <a:r>
              <a:rPr lang="ja-JP" altLang="en-US">
                <a:latin typeface="Times" charset="0"/>
                <a:ea typeface="ＭＳ Ｐゴシック" charset="-128"/>
              </a:rPr>
              <a:t>’</a:t>
            </a:r>
            <a:r>
              <a:rPr lang="en-US" altLang="ja-JP">
                <a:latin typeface="Times" charset="0"/>
                <a:ea typeface="ＭＳ Ｐゴシック" charset="-128"/>
              </a:rPr>
              <a:t>s revenues at its theme parks.</a:t>
            </a:r>
          </a:p>
          <a:p>
            <a:pPr lvl="1"/>
            <a:r>
              <a:rPr lang="en-US" altLang="en-US">
                <a:latin typeface="Times" charset="0"/>
                <a:ea typeface="ＭＳ Ｐゴシック" charset="-128"/>
              </a:rPr>
              <a:t>Industry-specific risk: Congress may pass laws affecting cable and network television, and affect expected revenues at Disney and ABC, as well as all other firms in the sector, perhaps to varying degrees.</a:t>
            </a:r>
          </a:p>
          <a:p>
            <a:pPr lvl="1"/>
            <a:r>
              <a:rPr lang="en-US" altLang="en-US">
                <a:latin typeface="Times" charset="0"/>
                <a:ea typeface="ＭＳ Ｐゴシック" charset="-128"/>
              </a:rPr>
              <a:t>Exchange rate Risk: Disney owns NDTV, an Indian television group and has theme parks in Paris, Hong Kong and Tokyo. As the dollar strengthens or weakens, Disney will feel its effects. In fact, it may feel the effects of exchange rates even at its Orlando and Anaheim theme parks.</a:t>
            </a:r>
          </a:p>
          <a:p>
            <a:pPr lvl="1"/>
            <a:r>
              <a:rPr lang="en-US" altLang="en-US">
                <a:latin typeface="Times" charset="0"/>
                <a:ea typeface="ＭＳ Ｐゴシック" charset="-128"/>
              </a:rPr>
              <a:t>Market risk: If interest rates in the US go up or the economy weakens, Disney</a:t>
            </a:r>
            <a:r>
              <a:rPr lang="ja-JP" altLang="en-US">
                <a:latin typeface="Times" charset="0"/>
                <a:ea typeface="ＭＳ Ｐゴシック" charset="-128"/>
              </a:rPr>
              <a:t>’</a:t>
            </a:r>
            <a:r>
              <a:rPr lang="en-US" altLang="ja-JP">
                <a:latin typeface="Times" charset="0"/>
                <a:ea typeface="ＭＳ Ｐゴシック" charset="-128"/>
              </a:rPr>
              <a:t>s value as a firm will be affected.</a:t>
            </a:r>
          </a:p>
          <a:p>
            <a:r>
              <a:rPr lang="en-US" altLang="en-US">
                <a:latin typeface="Times" charset="0"/>
                <a:ea typeface="ＭＳ Ｐゴシック" charset="-128"/>
              </a:rPr>
              <a:t>From the perspective of an investor who holds only Disney, all risk is relevant.</a:t>
            </a:r>
          </a:p>
          <a:p>
            <a:r>
              <a:rPr lang="en-US" altLang="en-US">
                <a:latin typeface="Times" charset="0"/>
                <a:ea typeface="ＭＳ Ｐゴシック" charset="-128"/>
              </a:rPr>
              <a:t>From the perspective of a diversified investor, the first three risks can be diversified away, the fourth might be diversifiable (with a globally diversified portfolio) but the last risk I not.</a:t>
            </a:r>
          </a:p>
        </p:txBody>
      </p:sp>
    </p:spTree>
    <p:extLst>
      <p:ext uri="{BB962C8B-B14F-4D97-AF65-F5344CB8AC3E}">
        <p14:creationId xmlns:p14="http://schemas.microsoft.com/office/powerpoint/2010/main" val="202904429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ChangeArrowheads="1"/>
          </p:cNvSpPr>
          <p:nvPr>
            <p:ph type="sldImg"/>
          </p:nvPr>
        </p:nvSpPr>
        <p:spPr>
          <a:xfrm>
            <a:off x="1150938" y="692150"/>
            <a:ext cx="4556125" cy="3416300"/>
          </a:xfrm>
          <a:solidFill>
            <a:srgbClr val="FFFFFF"/>
          </a:solidFill>
          <a:ln/>
        </p:spPr>
      </p:sp>
      <p:sp>
        <p:nvSpPr>
          <p:cNvPr id="175106"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first argument (that each investment is a small percent of your portfolio) is a pretty weak one. The second one (that things average out over investments and time) is a much stronger one.</a:t>
            </a:r>
          </a:p>
          <a:p>
            <a:r>
              <a:rPr lang="en-US" altLang="en-US">
                <a:latin typeface="Times" charset="0"/>
                <a:ea typeface="ＭＳ Ｐゴシック" charset="-128"/>
              </a:rPr>
              <a:t>Consider the news stories in the WSJ on any given day. About 85% to 90% of the stories are on individual firms (rather than affecting the entire market or about macro economic occurrences) and they cut both ways - some stories are good news (with the stock price rising) and some are bad news (with stock prices falling)</a:t>
            </a:r>
          </a:p>
        </p:txBody>
      </p:sp>
    </p:spTree>
    <p:extLst>
      <p:ext uri="{BB962C8B-B14F-4D97-AF65-F5344CB8AC3E}">
        <p14:creationId xmlns:p14="http://schemas.microsoft.com/office/powerpoint/2010/main" val="10716851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ChangeArrowheads="1"/>
          </p:cNvSpPr>
          <p:nvPr>
            <p:ph type="sldImg"/>
          </p:nvPr>
        </p:nvSpPr>
        <p:spPr>
          <a:xfrm>
            <a:off x="1150938" y="692150"/>
            <a:ext cx="4556125" cy="3416300"/>
          </a:xfrm>
          <a:solidFill>
            <a:srgbClr val="FFFFFF"/>
          </a:solidFill>
          <a:ln/>
        </p:spPr>
      </p:sp>
      <p:sp>
        <p:nvSpPr>
          <p:cNvPr id="177154"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assume that the marginal investor, who sets prices, is well diversified. (Note that we do not need to assume that all investors are diversified)</a:t>
            </a:r>
          </a:p>
          <a:p>
            <a:r>
              <a:rPr lang="en-US" altLang="en-US" b="1">
                <a:latin typeface="Times" charset="0"/>
                <a:ea typeface="ＭＳ Ｐゴシック" charset="-128"/>
              </a:rPr>
              <a:t>An argument for the marginally diversified investor</a:t>
            </a:r>
            <a:r>
              <a:rPr lang="en-US" altLang="en-US">
                <a:latin typeface="Times" charset="0"/>
                <a:ea typeface="ＭＳ Ｐゴシック" charset="-128"/>
              </a:rPr>
              <a:t>: Assume that a diversified investor and a non-diversified investor are both looking at Disney. The latter looks at the stock and sees all risk. The former looks at it and sees only the non-diversifiable risk. If they agree on the expected earnings and cash flows, the former will be willing to pay a higher price. Thus, the latter will get driven out of the market (perhaps into mutual funds).</a:t>
            </a:r>
          </a:p>
        </p:txBody>
      </p:sp>
    </p:spTree>
    <p:extLst>
      <p:ext uri="{BB962C8B-B14F-4D97-AF65-F5344CB8AC3E}">
        <p14:creationId xmlns:p14="http://schemas.microsoft.com/office/powerpoint/2010/main" val="158988499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ChangeArrowheads="1"/>
          </p:cNvSpPr>
          <p:nvPr>
            <p:ph type="sldImg"/>
          </p:nvPr>
        </p:nvSpPr>
        <p:spPr>
          <a:xfrm>
            <a:off x="1150938" y="692150"/>
            <a:ext cx="4556125" cy="3416300"/>
          </a:xfrm>
          <a:solidFill>
            <a:srgbClr val="FFFFFF"/>
          </a:solidFill>
          <a:ln/>
        </p:spPr>
      </p:sp>
      <p:sp>
        <p:nvSpPr>
          <p:cNvPr id="179202"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meant to be a rough guide to identifying the marginal investor. The key is to recognize that you are not identifying a particular investor but a type of investor and considering whether that investor is likely to be diversified.</a:t>
            </a:r>
          </a:p>
        </p:txBody>
      </p:sp>
    </p:spTree>
    <p:extLst>
      <p:ext uri="{BB962C8B-B14F-4D97-AF65-F5344CB8AC3E}">
        <p14:creationId xmlns:p14="http://schemas.microsoft.com/office/powerpoint/2010/main" val="5814176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ChangeArrowheads="1"/>
          </p:cNvSpPr>
          <p:nvPr>
            <p:ph type="sldImg"/>
          </p:nvPr>
        </p:nvSpPr>
        <p:spPr>
          <a:xfrm>
            <a:off x="1150938" y="692150"/>
            <a:ext cx="4556125" cy="3416300"/>
          </a:xfrm>
          <a:solidFill>
            <a:srgbClr val="FFFFFF"/>
          </a:solidFill>
          <a:ln/>
        </p:spPr>
      </p:sp>
      <p:sp>
        <p:nvSpPr>
          <p:cNvPr id="181250"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Of Disney</a:t>
            </a:r>
            <a:r>
              <a:rPr lang="ja-JP" altLang="en-US">
                <a:latin typeface="Times" charset="0"/>
                <a:ea typeface="ＭＳ Ｐゴシック" charset="-128"/>
              </a:rPr>
              <a:t>’</a:t>
            </a:r>
            <a:r>
              <a:rPr lang="en-US" altLang="ja-JP">
                <a:latin typeface="Times" charset="0"/>
                <a:ea typeface="ＭＳ Ｐゴシック" charset="-128"/>
              </a:rPr>
              <a:t>s top 17 investors, only 2 are individuals…. Laurene Jobs and George Lucas are big stockholders (getting those shares when their companies were sold to Disney) but neither is an active trader.</a:t>
            </a:r>
            <a:endParaRPr lang="en-US" altLang="en-US">
              <a:latin typeface="Times" charset="0"/>
              <a:ea typeface="ＭＳ Ｐゴシック" charset="-128"/>
            </a:endParaRPr>
          </a:p>
        </p:txBody>
      </p:sp>
    </p:spTree>
    <p:extLst>
      <p:ext uri="{BB962C8B-B14F-4D97-AF65-F5344CB8AC3E}">
        <p14:creationId xmlns:p14="http://schemas.microsoft.com/office/powerpoint/2010/main" val="8358497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Slide Image Placeholder 1"/>
          <p:cNvSpPr>
            <a:spLocks noGrp="1" noRot="1" noChangeAspect="1"/>
          </p:cNvSpPr>
          <p:nvPr>
            <p:ph type="sldImg"/>
          </p:nvPr>
        </p:nvSpPr>
        <p:spPr>
          <a:xfrm>
            <a:off x="1150938" y="692150"/>
            <a:ext cx="4556125" cy="3416300"/>
          </a:xfrm>
          <a:ln/>
        </p:spPr>
      </p:sp>
      <p:sp>
        <p:nvSpPr>
          <p:cNvPr id="1832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It may also make sense to look at the proportion of trading at these companies that comes from institutions. Thus, if institutions own 20% of the shares but account for 80% of the trading, they may still be the marginal investors in the company.</a:t>
            </a:r>
          </a:p>
        </p:txBody>
      </p:sp>
    </p:spTree>
    <p:extLst>
      <p:ext uri="{BB962C8B-B14F-4D97-AF65-F5344CB8AC3E}">
        <p14:creationId xmlns:p14="http://schemas.microsoft.com/office/powerpoint/2010/main" val="35828565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ChangeArrowheads="1"/>
          </p:cNvSpPr>
          <p:nvPr>
            <p:ph type="sldImg"/>
          </p:nvPr>
        </p:nvSpPr>
        <p:spPr>
          <a:xfrm>
            <a:off x="1150938" y="692150"/>
            <a:ext cx="4556125" cy="3416300"/>
          </a:xfrm>
          <a:solidFill>
            <a:srgbClr val="FFFFFF"/>
          </a:solidFill>
          <a:ln/>
        </p:spPr>
      </p:sp>
      <p:sp>
        <p:nvSpPr>
          <p:cNvPr id="185346"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are two reasons investors choose to stay undiversified:</a:t>
            </a:r>
          </a:p>
          <a:p>
            <a:pPr lvl="1"/>
            <a:r>
              <a:rPr lang="en-US" altLang="en-US">
                <a:latin typeface="Times" charset="0"/>
                <a:ea typeface="ＭＳ Ｐゴシック" charset="-128"/>
              </a:rPr>
              <a:t>They think that they can pick undervalued investments (private information)</a:t>
            </a:r>
          </a:p>
          <a:p>
            <a:pPr lvl="1"/>
            <a:r>
              <a:rPr lang="en-US" altLang="en-US">
                <a:latin typeface="Times" charset="0"/>
                <a:ea typeface="ＭＳ Ｐゴシック" charset="-128"/>
              </a:rPr>
              <a:t>There are transactions costs. Since the marginal benefits of diversification decrease as the number of investments increases, you will stop diversifying.</a:t>
            </a:r>
          </a:p>
          <a:p>
            <a:r>
              <a:rPr lang="en-US" altLang="en-US">
                <a:latin typeface="Times" charset="0"/>
                <a:ea typeface="ＭＳ Ｐゴシック" charset="-128"/>
              </a:rPr>
              <a:t>If we assume no costs to diversifying and no private information, we take away these reasons fro not diversifying. Consequently, you will keep adding traded assets to your portfolio until you have every single one. This portfolio is called the market portfolio. This portfolio should include all traded assets, held in proportion to their market value.</a:t>
            </a:r>
          </a:p>
          <a:p>
            <a:r>
              <a:rPr lang="en-US" altLang="en-US">
                <a:latin typeface="Times" charset="0"/>
                <a:ea typeface="ＭＳ Ｐゴシック" charset="-128"/>
              </a:rPr>
              <a:t>The only differences between investors then will be in not what is in the market portfolio but how much they allocate to the riskless asset and how much to the market portfolio.</a:t>
            </a:r>
          </a:p>
        </p:txBody>
      </p:sp>
    </p:spTree>
    <p:extLst>
      <p:ext uri="{BB962C8B-B14F-4D97-AF65-F5344CB8AC3E}">
        <p14:creationId xmlns:p14="http://schemas.microsoft.com/office/powerpoint/2010/main" val="16280697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2"/>
          <p:cNvSpPr>
            <a:spLocks noChangeArrowheads="1"/>
          </p:cNvSpPr>
          <p:nvPr>
            <p:ph type="sldImg"/>
          </p:nvPr>
        </p:nvSpPr>
        <p:spPr>
          <a:xfrm>
            <a:off x="1150938" y="692150"/>
            <a:ext cx="4556125" cy="3416300"/>
          </a:xfrm>
          <a:solidFill>
            <a:srgbClr val="FFFFFF"/>
          </a:solidFill>
          <a:ln/>
        </p:spPr>
      </p:sp>
      <p:sp>
        <p:nvSpPr>
          <p:cNvPr id="187394"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an investor holds the market portfolio, the risk of any asset is the risk that it adds to the portfolio. That is what beta measures.</a:t>
            </a:r>
          </a:p>
          <a:p>
            <a:r>
              <a:rPr lang="en-US" altLang="en-US">
                <a:latin typeface="Times" charset="0"/>
                <a:ea typeface="ＭＳ Ｐゴシック" charset="-128"/>
              </a:rPr>
              <a:t>The cost of equity is a linear function of the beta of the portfolio.</a:t>
            </a:r>
          </a:p>
          <a:p>
            <a:endParaRPr lang="en-US" altLang="en-US">
              <a:latin typeface="Times" charset="0"/>
              <a:ea typeface="ＭＳ Ｐゴシック" charset="-128"/>
            </a:endParaRPr>
          </a:p>
        </p:txBody>
      </p:sp>
    </p:spTree>
    <p:extLst>
      <p:ext uri="{BB962C8B-B14F-4D97-AF65-F5344CB8AC3E}">
        <p14:creationId xmlns:p14="http://schemas.microsoft.com/office/powerpoint/2010/main" val="40267935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2"/>
          <p:cNvSpPr>
            <a:spLocks noChangeArrowheads="1"/>
          </p:cNvSpPr>
          <p:nvPr>
            <p:ph type="sldImg"/>
          </p:nvPr>
        </p:nvSpPr>
        <p:spPr>
          <a:xfrm>
            <a:off x="1150938" y="692150"/>
            <a:ext cx="4556125" cy="3416300"/>
          </a:xfrm>
          <a:solidFill>
            <a:srgbClr val="FFFFFF"/>
          </a:solidFill>
          <a:ln/>
        </p:spPr>
      </p:sp>
      <p:sp>
        <p:nvSpPr>
          <p:cNvPr id="189442"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first two critiques can be lowered against any model in finance.</a:t>
            </a:r>
          </a:p>
          <a:p>
            <a:r>
              <a:rPr lang="en-US" altLang="en-US">
                <a:latin typeface="Times" charset="0"/>
                <a:ea typeface="ＭＳ Ｐゴシック" charset="-128"/>
              </a:rPr>
              <a:t>The last critique is the most damaging. Fama and French (1991) noted that</a:t>
            </a:r>
          </a:p>
          <a:p>
            <a:pPr lvl="1"/>
            <a:r>
              <a:rPr lang="en-US" altLang="en-US">
                <a:latin typeface="Times" charset="0"/>
                <a:ea typeface="ＭＳ Ｐゴシック" charset="-128"/>
              </a:rPr>
              <a:t>Betas explained little of the difference in returns across stocks between 1962 and 1991. (Over long time periods, it should, if the CAPM is right and betas are correctly estimated), explain almost all of the difference)</a:t>
            </a:r>
          </a:p>
          <a:p>
            <a:pPr lvl="1"/>
            <a:r>
              <a:rPr lang="en-US" altLang="en-US">
                <a:latin typeface="Times" charset="0"/>
                <a:ea typeface="ＭＳ Ｐゴシック" charset="-128"/>
              </a:rPr>
              <a:t>Market Capitalization and price to book value ratios explained a significant portion of the differences in returns.</a:t>
            </a:r>
          </a:p>
          <a:p>
            <a:pPr lvl="1"/>
            <a:r>
              <a:rPr lang="en-US" altLang="en-US">
                <a:latin typeface="Times" charset="0"/>
                <a:ea typeface="ＭＳ Ｐゴシック" charset="-128"/>
              </a:rPr>
              <a:t>This test, however, is a test of which model explains past returns best, and might not necessarily be a good indication of which one is the best model for predicting expected returns in the future.</a:t>
            </a:r>
          </a:p>
        </p:txBody>
      </p:sp>
    </p:spTree>
    <p:extLst>
      <p:ext uri="{BB962C8B-B14F-4D97-AF65-F5344CB8AC3E}">
        <p14:creationId xmlns:p14="http://schemas.microsoft.com/office/powerpoint/2010/main" val="111093098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p:cNvSpPr>
            <a:spLocks noChangeArrowheads="1"/>
          </p:cNvSpPr>
          <p:nvPr>
            <p:ph type="sldImg"/>
          </p:nvPr>
        </p:nvSpPr>
        <p:spPr>
          <a:xfrm>
            <a:off x="1150938" y="692150"/>
            <a:ext cx="4556125" cy="3416300"/>
          </a:xfrm>
          <a:solidFill>
            <a:srgbClr val="FFFFFF"/>
          </a:solidFill>
          <a:ln/>
        </p:spPr>
      </p:sp>
      <p:sp>
        <p:nvSpPr>
          <p:cNvPr id="191490"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all of the models of risk and return in finance agree on the first two steps. They deviate at the last step in the way they measure market risk, with</a:t>
            </a:r>
          </a:p>
          <a:p>
            <a:pPr lvl="1"/>
            <a:r>
              <a:rPr lang="en-US" altLang="en-US">
                <a:latin typeface="Times" charset="0"/>
                <a:ea typeface="ＭＳ Ｐゴシック" charset="-128"/>
              </a:rPr>
              <a:t>The CAPM, capturing all of it in one beta, relative to the market portfolio</a:t>
            </a:r>
          </a:p>
          <a:p>
            <a:pPr lvl="1"/>
            <a:r>
              <a:rPr lang="en-US" altLang="en-US">
                <a:latin typeface="Times" charset="0"/>
                <a:ea typeface="ＭＳ Ｐゴシック" charset="-128"/>
              </a:rPr>
              <a:t>The APM, capturing the market risk in multiple betas against unspecified economic factors</a:t>
            </a:r>
          </a:p>
          <a:p>
            <a:pPr lvl="1"/>
            <a:r>
              <a:rPr lang="en-US" altLang="en-US">
                <a:latin typeface="Times" charset="0"/>
                <a:ea typeface="ＭＳ Ｐゴシック" charset="-128"/>
              </a:rPr>
              <a:t>The Multi-Factor model, capturing the market risk in multiple betas against specified macro economic factors</a:t>
            </a:r>
          </a:p>
          <a:p>
            <a:pPr lvl="1"/>
            <a:r>
              <a:rPr lang="en-US" altLang="en-US">
                <a:latin typeface="Times" charset="0"/>
                <a:ea typeface="ＭＳ Ｐゴシック" charset="-128"/>
              </a:rPr>
              <a:t>The Regression model, capturing the market risk in proxies such as market capitalization and price/book ratios</a:t>
            </a:r>
          </a:p>
        </p:txBody>
      </p:sp>
    </p:spTree>
    <p:extLst>
      <p:ext uri="{BB962C8B-B14F-4D97-AF65-F5344CB8AC3E}">
        <p14:creationId xmlns:p14="http://schemas.microsoft.com/office/powerpoint/2010/main" val="119417064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ChangeArrowheads="1"/>
          </p:cNvSpPr>
          <p:nvPr>
            <p:ph type="sldImg"/>
          </p:nvPr>
        </p:nvSpPr>
        <p:spPr>
          <a:xfrm>
            <a:off x="1150938" y="692150"/>
            <a:ext cx="4556125" cy="3416300"/>
          </a:xfrm>
          <a:solidFill>
            <a:srgbClr val="FFFFFF"/>
          </a:solidFill>
          <a:ln/>
        </p:spPr>
      </p:sp>
      <p:sp>
        <p:nvSpPr>
          <p:cNvPr id="193538"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takes a model to beat a model… The CAPM may not be a very good model at predicting expected returns but the alternative models don</a:t>
            </a:r>
            <a:r>
              <a:rPr lang="ja-JP" altLang="en-US">
                <a:latin typeface="Times" charset="0"/>
                <a:ea typeface="ＭＳ Ｐゴシック" charset="-128"/>
              </a:rPr>
              <a:t>’</a:t>
            </a:r>
            <a:r>
              <a:rPr lang="en-US" altLang="ja-JP">
                <a:latin typeface="Times" charset="0"/>
                <a:ea typeface="ＭＳ Ｐゴシック" charset="-128"/>
              </a:rPr>
              <a:t>t do much better. In fact, the tests of the CAPM are joint tests of both the effectiveness of the model and the quality of the parameters used in the testing (betas, for instance). We will argue that better beta estimates and a more careful use of the CAPM can yield far better estimates of expected return than switching to a different model.</a:t>
            </a:r>
          </a:p>
          <a:p>
            <a:r>
              <a:rPr lang="en-US" altLang="en-US">
                <a:latin typeface="Times" charset="0"/>
                <a:ea typeface="ＭＳ Ｐゴシック" charset="-128"/>
              </a:rPr>
              <a:t>Just as a side note, there are many who either dislike or distrust the CAPM. While we share some of their skepticism about its precision, we would not throw the basic principle that the discount rate has to be adjusted for risk out, just because we do not like the CAPM. In other words, find a different risk and return model, if so inclined, but adjust for risk. </a:t>
            </a:r>
          </a:p>
        </p:txBody>
      </p:sp>
    </p:spTree>
    <p:extLst>
      <p:ext uri="{BB962C8B-B14F-4D97-AF65-F5344CB8AC3E}">
        <p14:creationId xmlns:p14="http://schemas.microsoft.com/office/powerpoint/2010/main" val="4393288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ChangeArrowheads="1"/>
          </p:cNvSpPr>
          <p:nvPr>
            <p:ph type="sldImg"/>
          </p:nvPr>
        </p:nvSpPr>
        <p:spPr>
          <a:xfrm>
            <a:off x="1150938" y="692150"/>
            <a:ext cx="4556125" cy="3416300"/>
          </a:xfrm>
          <a:solidFill>
            <a:srgbClr val="FFFFFF"/>
          </a:solidFill>
          <a:ln/>
        </p:spPr>
      </p:sp>
      <p:sp>
        <p:nvSpPr>
          <p:cNvPr id="195586"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most publicly traded US firms, most, if not all, of the 15 largest investors are institutional investors. In addition, high proportions of both the stock owned and traded are by institutional investors. Thus, the assumption that the marginal investor is well diversified is quite justifiable. </a:t>
            </a:r>
          </a:p>
          <a:p>
            <a:endParaRPr lang="en-US" altLang="en-US">
              <a:latin typeface="Times" charset="0"/>
              <a:ea typeface="ＭＳ Ｐゴシック" charset="-128"/>
            </a:endParaRPr>
          </a:p>
          <a:p>
            <a:r>
              <a:rPr lang="en-US" altLang="en-US">
                <a:latin typeface="Times" charset="0"/>
                <a:ea typeface="ＭＳ Ｐゴシック" charset="-128"/>
              </a:rPr>
              <a:t>For very small firms, the marginal investor may be an individual investor or even a day trader, who is not diversified. What implications does this have for the use of risk and return models?</a:t>
            </a:r>
          </a:p>
        </p:txBody>
      </p:sp>
    </p:spTree>
    <p:extLst>
      <p:ext uri="{BB962C8B-B14F-4D97-AF65-F5344CB8AC3E}">
        <p14:creationId xmlns:p14="http://schemas.microsoft.com/office/powerpoint/2010/main" val="179304004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ChangeArrowheads="1"/>
          </p:cNvSpPr>
          <p:nvPr>
            <p:ph type="sldImg"/>
          </p:nvPr>
        </p:nvSpPr>
        <p:spPr>
          <a:xfrm>
            <a:off x="1150938" y="692150"/>
            <a:ext cx="4556125" cy="3416300"/>
          </a:xfrm>
          <a:solidFill>
            <a:srgbClr val="FFFFFF"/>
          </a:solidFill>
          <a:ln/>
        </p:spPr>
      </p:sp>
      <p:sp>
        <p:nvSpPr>
          <p:cNvPr id="197634"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we struggle to take the theory and models of risk and return and try to use them to estimate discount rates, we will be faced with the fact that the real world is a messy place and that data is not always clear and clean. We have to be pragmatic and make compromises along the way to get to usable discount rates.</a:t>
            </a:r>
          </a:p>
        </p:txBody>
      </p:sp>
    </p:spTree>
    <p:extLst>
      <p:ext uri="{BB962C8B-B14F-4D97-AF65-F5344CB8AC3E}">
        <p14:creationId xmlns:p14="http://schemas.microsoft.com/office/powerpoint/2010/main" val="213351841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ChangeArrowheads="1"/>
          </p:cNvSpPr>
          <p:nvPr>
            <p:ph type="sldImg"/>
          </p:nvPr>
        </p:nvSpPr>
        <p:spPr>
          <a:xfrm>
            <a:off x="1150938" y="692150"/>
            <a:ext cx="4556125" cy="3416300"/>
          </a:xfrm>
          <a:solidFill>
            <a:srgbClr val="FFFFFF"/>
          </a:solidFill>
          <a:ln/>
        </p:spPr>
      </p:sp>
      <p:sp>
        <p:nvSpPr>
          <p:cNvPr id="199682"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Summarizes the inputs. Note that we are replacing the last component (E(Rm)-Rf) with the expected equity risk premium..</a:t>
            </a:r>
          </a:p>
        </p:txBody>
      </p:sp>
    </p:spTree>
    <p:extLst>
      <p:ext uri="{BB962C8B-B14F-4D97-AF65-F5344CB8AC3E}">
        <p14:creationId xmlns:p14="http://schemas.microsoft.com/office/powerpoint/2010/main" val="150959736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ChangeArrowheads="1"/>
          </p:cNvSpPr>
          <p:nvPr>
            <p:ph type="sldImg"/>
          </p:nvPr>
        </p:nvSpPr>
        <p:spPr>
          <a:xfrm>
            <a:off x="1150938" y="692150"/>
            <a:ext cx="4556125" cy="3416300"/>
          </a:xfrm>
          <a:solidFill>
            <a:srgbClr val="FFFFFF"/>
          </a:solidFill>
          <a:ln/>
        </p:spPr>
      </p:sp>
      <p:sp>
        <p:nvSpPr>
          <p:cNvPr id="201730"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Reemphasize that you need to know the expected returns with certainty for something to be riskless.</a:t>
            </a:r>
          </a:p>
          <a:p>
            <a:endParaRPr lang="en-US" altLang="en-US">
              <a:latin typeface="Times" charset="0"/>
              <a:ea typeface="ＭＳ Ｐゴシック" charset="-128"/>
            </a:endParaRPr>
          </a:p>
          <a:p>
            <a:r>
              <a:rPr lang="en-US" altLang="en-US">
                <a:latin typeface="Times" charset="0"/>
                <a:ea typeface="ＭＳ Ｐゴシック" charset="-128"/>
              </a:rPr>
              <a:t>No default risk and no reinvestment risk. Most people understand the first point, but don</a:t>
            </a:r>
            <a:r>
              <a:rPr lang="ja-JP" altLang="en-US">
                <a:latin typeface="Times" charset="0"/>
                <a:ea typeface="ＭＳ Ｐゴシック" charset="-128"/>
              </a:rPr>
              <a:t>’</a:t>
            </a:r>
            <a:r>
              <a:rPr lang="en-US" altLang="ja-JP">
                <a:latin typeface="Times" charset="0"/>
                <a:ea typeface="ＭＳ Ｐゴシック" charset="-128"/>
              </a:rPr>
              <a:t>t get the second. </a:t>
            </a:r>
          </a:p>
          <a:p>
            <a:r>
              <a:rPr lang="en-US" altLang="en-US">
                <a:latin typeface="Times" charset="0"/>
                <a:ea typeface="ＭＳ Ｐゴシック" charset="-128"/>
              </a:rPr>
              <a:t>If you need an investment where you will know the expected returns with certainty over a 5-year time horizon, what would that investment be?</a:t>
            </a:r>
          </a:p>
          <a:p>
            <a:pPr lvl="1"/>
            <a:r>
              <a:rPr lang="en-US" altLang="en-US">
                <a:latin typeface="Times" charset="0"/>
                <a:ea typeface="ＭＳ Ｐゴシック" charset="-128"/>
              </a:rPr>
              <a:t>A T.Bill would not work - there is reinvestment risk.</a:t>
            </a:r>
          </a:p>
          <a:p>
            <a:pPr lvl="1"/>
            <a:r>
              <a:rPr lang="en-US" altLang="en-US">
                <a:latin typeface="Times" charset="0"/>
                <a:ea typeface="ＭＳ Ｐゴシック" charset="-128"/>
              </a:rPr>
              <a:t>Even a 5-year T.Bond would not work, because the coupons will cause the actual return to deviate from the expected return.</a:t>
            </a:r>
          </a:p>
          <a:p>
            <a:pPr lvl="1"/>
            <a:r>
              <a:rPr lang="en-US" altLang="en-US">
                <a:latin typeface="Times" charset="0"/>
                <a:ea typeface="ＭＳ Ｐゴシック" charset="-128"/>
              </a:rPr>
              <a:t>Thus, you need a 5-year zero coupon T.Bond</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3114151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ChangeArrowheads="1"/>
          </p:cNvSpPr>
          <p:nvPr>
            <p:ph type="sldImg"/>
          </p:nvPr>
        </p:nvSpPr>
        <p:spPr>
          <a:xfrm>
            <a:off x="1150938" y="692150"/>
            <a:ext cx="4556125" cy="3416300"/>
          </a:xfrm>
          <a:solidFill>
            <a:srgbClr val="FFFFFF"/>
          </a:solidFill>
          <a:ln/>
        </p:spPr>
      </p:sp>
      <p:sp>
        <p:nvSpPr>
          <p:cNvPr id="203778"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From  a present value standpoint, using different riskfree rates for each cash flow may be overkill, except in those cases where your interest rates are very different for different time horizons (a very upward sloping or downward sloping yield curve)</a:t>
            </a:r>
          </a:p>
        </p:txBody>
      </p:sp>
    </p:spTree>
    <p:extLst>
      <p:ext uri="{BB962C8B-B14F-4D97-AF65-F5344CB8AC3E}">
        <p14:creationId xmlns:p14="http://schemas.microsoft.com/office/powerpoint/2010/main" val="137852897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p:cNvSpPr>
            <a:spLocks noChangeArrowheads="1"/>
          </p:cNvSpPr>
          <p:nvPr>
            <p:ph type="sldImg"/>
          </p:nvPr>
        </p:nvSpPr>
        <p:spPr>
          <a:xfrm>
            <a:off x="1150938" y="692150"/>
            <a:ext cx="4556125" cy="3416300"/>
          </a:xfrm>
          <a:solidFill>
            <a:srgbClr val="FFFFFF"/>
          </a:solidFill>
          <a:ln/>
        </p:spPr>
      </p:sp>
      <p:sp>
        <p:nvSpPr>
          <p:cNvPr id="205826"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Since corporate finance generally looks at long term decisions, we will for the most part use the long term government bond rate.</a:t>
            </a:r>
          </a:p>
        </p:txBody>
      </p:sp>
    </p:spTree>
    <p:extLst>
      <p:ext uri="{BB962C8B-B14F-4D97-AF65-F5344CB8AC3E}">
        <p14:creationId xmlns:p14="http://schemas.microsoft.com/office/powerpoint/2010/main" val="188293260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Slide Image Placeholder 1"/>
          <p:cNvSpPr>
            <a:spLocks noGrp="1" noRot="1" noChangeAspect="1"/>
          </p:cNvSpPr>
          <p:nvPr>
            <p:ph type="sldImg"/>
          </p:nvPr>
        </p:nvSpPr>
        <p:spPr>
          <a:xfrm>
            <a:off x="1150938" y="692150"/>
            <a:ext cx="4556125" cy="3416300"/>
          </a:xfrm>
          <a:ln/>
        </p:spPr>
      </p:sp>
      <p:sp>
        <p:nvSpPr>
          <p:cNvPr id="2078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there are ten government that issue bonds denominated in Euros… with different rates on each of them. Since they are all in the same currency, the differences have to be attributed to perceptions of default risk. For a riskfree rate in Euros, I would go with the lowest of the rates in this table, which belongs to the German Euro bond; the ten-year rate is 1.75%.</a:t>
            </a:r>
          </a:p>
          <a:p>
            <a:endParaRPr lang="en-US" altLang="en-US">
              <a:latin typeface="Times" charset="0"/>
              <a:ea typeface="ＭＳ Ｐゴシック" charset="-128"/>
            </a:endParaRPr>
          </a:p>
          <a:p>
            <a:r>
              <a:rPr lang="en-US" altLang="en-US">
                <a:latin typeface="Times" charset="0"/>
                <a:ea typeface="ＭＳ Ｐゴシック" charset="-128"/>
              </a:rPr>
              <a:t>A purist can argue that even the German Euro bond has some default risk embedded in it. The Euro riskfree rate would therefore have to be lower than 1.75%.</a:t>
            </a:r>
          </a:p>
        </p:txBody>
      </p:sp>
    </p:spTree>
    <p:extLst>
      <p:ext uri="{BB962C8B-B14F-4D97-AF65-F5344CB8AC3E}">
        <p14:creationId xmlns:p14="http://schemas.microsoft.com/office/powerpoint/2010/main" val="112923642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Image Placeholder 1"/>
          <p:cNvSpPr>
            <a:spLocks noGrp="1" noRot="1" noChangeAspect="1"/>
          </p:cNvSpPr>
          <p:nvPr>
            <p:ph type="sldImg"/>
          </p:nvPr>
        </p:nvSpPr>
        <p:spPr>
          <a:xfrm>
            <a:off x="1150938" y="692150"/>
            <a:ext cx="4556125" cy="3416300"/>
          </a:xfrm>
          <a:ln/>
        </p:spPr>
      </p:sp>
      <p:sp>
        <p:nvSpPr>
          <p:cNvPr id="209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are currencies where there is at least one government issuing bonds in that currency that has a Aaa rating. Note, though, that the fact that a ratings agency claims that a rating is Aaa does not necessarily mean that the government is default free.</a:t>
            </a:r>
          </a:p>
        </p:txBody>
      </p:sp>
    </p:spTree>
    <p:extLst>
      <p:ext uri="{BB962C8B-B14F-4D97-AF65-F5344CB8AC3E}">
        <p14:creationId xmlns:p14="http://schemas.microsoft.com/office/powerpoint/2010/main" val="176367366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ChangeArrowheads="1"/>
          </p:cNvSpPr>
          <p:nvPr>
            <p:ph type="sldImg"/>
          </p:nvPr>
        </p:nvSpPr>
        <p:spPr>
          <a:xfrm>
            <a:off x="1150938" y="692150"/>
            <a:ext cx="4556125" cy="3416300"/>
          </a:xfrm>
          <a:solidFill>
            <a:srgbClr val="FFFFFF"/>
          </a:solidFill>
          <a:ln/>
        </p:spPr>
      </p:sp>
      <p:sp>
        <p:nvSpPr>
          <p:cNvPr id="211970"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 Work with the local currency but you cannot use a long-term government bond rate as a riskfree rate if the government has default risk. You need to back into  a riskfree rate. If you cannot do this, you have two choices:</a:t>
            </a:r>
          </a:p>
          <a:p>
            <a:pPr>
              <a:buFontTx/>
              <a:buChar char="-"/>
            </a:pPr>
            <a:r>
              <a:rPr lang="en-US" altLang="en-US">
                <a:latin typeface="Times" charset="0"/>
                <a:ea typeface="ＭＳ Ｐゴシック" charset="-128"/>
              </a:rPr>
              <a:t>Work with a  currency where you can get a riskfree rate</a:t>
            </a:r>
          </a:p>
          <a:p>
            <a:pPr>
              <a:buFontTx/>
              <a:buChar char="-"/>
            </a:pPr>
            <a:r>
              <a:rPr lang="en-US" altLang="en-US">
                <a:latin typeface="Times" charset="0"/>
                <a:ea typeface="ＭＳ Ｐゴシック" charset="-128"/>
              </a:rPr>
              <a:t> Do everything in real terms</a:t>
            </a:r>
          </a:p>
          <a:p>
            <a:r>
              <a:rPr lang="en-US" altLang="en-US">
                <a:latin typeface="Times" charset="0"/>
                <a:ea typeface="ＭＳ Ｐゴシック" charset="-128"/>
              </a:rPr>
              <a:t>For a real riskfree rate, an expected real growth rate for the economy should provide a reasonable approximation.</a:t>
            </a:r>
          </a:p>
          <a:p>
            <a:pPr lvl="1"/>
            <a:r>
              <a:rPr lang="en-US" altLang="en-US">
                <a:latin typeface="Times" charset="0"/>
                <a:ea typeface="ＭＳ Ｐゴシック" charset="-128"/>
              </a:rPr>
              <a:t>To do your analysis in real terms, you need a real riskfree rate. In the U.S., you can obtain such a rate by looking at the inflation indexed treasury bond rate. Outside the U.S., you can assume as a rough approximation that the real riskfree rate is equal to your real growth rate. IIf the real growth rate is much lower than the real interest rate, you will have significant deficits - trade or budget - to make up the shortfall. If the real growth rate is much higher than the real interest rate, you will the exact opposite - surpluses. A long term equilibrium can be reached only when the two are equal.</a:t>
            </a:r>
          </a:p>
          <a:p>
            <a:endParaRPr lang="en-US" altLang="en-US">
              <a:latin typeface="Times" charset="0"/>
              <a:ea typeface="ＭＳ Ｐゴシック" charset="-128"/>
            </a:endParaRPr>
          </a:p>
        </p:txBody>
      </p:sp>
    </p:spTree>
    <p:extLst>
      <p:ext uri="{BB962C8B-B14F-4D97-AF65-F5344CB8AC3E}">
        <p14:creationId xmlns:p14="http://schemas.microsoft.com/office/powerpoint/2010/main" val="34649130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Slide Image Placeholder 1"/>
          <p:cNvSpPr>
            <a:spLocks noGrp="1" noRot="1" noChangeAspect="1"/>
          </p:cNvSpPr>
          <p:nvPr>
            <p:ph type="sldImg"/>
          </p:nvPr>
        </p:nvSpPr>
        <p:spPr>
          <a:xfrm>
            <a:off x="1150938" y="692150"/>
            <a:ext cx="4556125" cy="3416300"/>
          </a:xfrm>
          <a:ln/>
        </p:spPr>
      </p:sp>
      <p:sp>
        <p:nvSpPr>
          <p:cNvPr id="2140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default spread is a key input into estimating a risk free rate in a currency where the government has default risk. All three of these approaches yield dollar-based measure of default risk.</a:t>
            </a:r>
          </a:p>
        </p:txBody>
      </p:sp>
    </p:spTree>
    <p:extLst>
      <p:ext uri="{BB962C8B-B14F-4D97-AF65-F5344CB8AC3E}">
        <p14:creationId xmlns:p14="http://schemas.microsoft.com/office/powerpoint/2010/main" val="165122973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Slide Image Placeholder 1"/>
          <p:cNvSpPr>
            <a:spLocks noGrp="1" noRot="1" noChangeAspect="1"/>
          </p:cNvSpPr>
          <p:nvPr>
            <p:ph type="sldImg"/>
          </p:nvPr>
        </p:nvSpPr>
        <p:spPr>
          <a:xfrm>
            <a:off x="1150938" y="692150"/>
            <a:ext cx="4556125" cy="3416300"/>
          </a:xfrm>
          <a:ln/>
        </p:spPr>
      </p:sp>
      <p:sp>
        <p:nvSpPr>
          <p:cNvPr id="2160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Netting out the default spread from the government bond yields very different risk free rates for different currencies. The differences, though, are a result of different expected inflation rates in the currencies. As a consequence, there is no benefit to a company from switching currencies to compute hurdle rates. Using a lower inflation currency will result in a lower discount rate but the expected cash flows that you discount will have to be in the same currency and reflect the same lower inflation. </a:t>
            </a:r>
          </a:p>
          <a:p>
            <a:endParaRPr lang="en-US" altLang="en-US">
              <a:latin typeface="Times" charset="0"/>
              <a:ea typeface="ＭＳ Ｐゴシック" charset="-128"/>
            </a:endParaRPr>
          </a:p>
        </p:txBody>
      </p:sp>
    </p:spTree>
    <p:extLst>
      <p:ext uri="{BB962C8B-B14F-4D97-AF65-F5344CB8AC3E}">
        <p14:creationId xmlns:p14="http://schemas.microsoft.com/office/powerpoint/2010/main" val="28693554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2"/>
          <p:cNvSpPr>
            <a:spLocks noChangeArrowheads="1"/>
          </p:cNvSpPr>
          <p:nvPr>
            <p:ph type="sldImg"/>
          </p:nvPr>
        </p:nvSpPr>
        <p:spPr>
          <a:xfrm>
            <a:off x="1150938" y="692150"/>
            <a:ext cx="4556125" cy="3416300"/>
          </a:xfrm>
          <a:solidFill>
            <a:srgbClr val="FFFFFF"/>
          </a:solidFill>
          <a:ln/>
        </p:spPr>
      </p:sp>
      <p:sp>
        <p:nvSpPr>
          <p:cNvPr id="219138"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Implicit here are two questions - Which investor</a:t>
            </a:r>
            <a:r>
              <a:rPr lang="ja-JP" altLang="en-US">
                <a:latin typeface="Times" charset="0"/>
                <a:ea typeface="ＭＳ Ｐゴシック" charset="-128"/>
              </a:rPr>
              <a:t>’</a:t>
            </a:r>
            <a:r>
              <a:rPr lang="en-US" altLang="ja-JP">
                <a:latin typeface="Times" charset="0"/>
                <a:ea typeface="ＭＳ Ｐゴシック" charset="-128"/>
              </a:rPr>
              <a:t>s risk premium? What is the average risk investment?</a:t>
            </a:r>
          </a:p>
          <a:p>
            <a:endParaRPr lang="en-US" altLang="en-US">
              <a:latin typeface="Times" charset="0"/>
              <a:ea typeface="ＭＳ Ｐゴシック" charset="-128"/>
            </a:endParaRPr>
          </a:p>
          <a:p>
            <a:r>
              <a:rPr lang="en-US" altLang="en-US">
                <a:latin typeface="Times" charset="0"/>
                <a:ea typeface="ＭＳ Ｐゴシック" charset="-128"/>
              </a:rPr>
              <a:t>With this assumption it is quite clear that estimating equity risk premiums will be difficult to do because different investors have different degrees of risk aversion (and will demand different premiums) and risk aversion will change over time. </a:t>
            </a:r>
          </a:p>
          <a:p>
            <a:endParaRPr lang="en-US" altLang="en-US">
              <a:latin typeface="Times" charset="0"/>
              <a:ea typeface="ＭＳ Ｐゴシック" charset="-128"/>
            </a:endParaRPr>
          </a:p>
          <a:p>
            <a:r>
              <a:rPr lang="en-US" altLang="en-US">
                <a:latin typeface="Times" charset="0"/>
                <a:ea typeface="ＭＳ Ｐゴシック" charset="-128"/>
              </a:rPr>
              <a:t>Studies show that there is a genetic component to risk aversion (some people are born more risk averse than others) and that there is an environmental component. Individuals who experience a severe recession when they are in their twenties are more risk averse for the rest of their lives.</a:t>
            </a:r>
          </a:p>
        </p:txBody>
      </p:sp>
    </p:spTree>
    <p:extLst>
      <p:ext uri="{BB962C8B-B14F-4D97-AF65-F5344CB8AC3E}">
        <p14:creationId xmlns:p14="http://schemas.microsoft.com/office/powerpoint/2010/main" val="142488368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ChangeArrowheads="1"/>
          </p:cNvSpPr>
          <p:nvPr>
            <p:ph type="sldImg"/>
          </p:nvPr>
        </p:nvSpPr>
        <p:spPr>
          <a:xfrm>
            <a:off x="1150938" y="692150"/>
            <a:ext cx="4556125" cy="3416300"/>
          </a:xfrm>
          <a:solidFill>
            <a:srgbClr val="FFFFFF"/>
          </a:solidFill>
          <a:ln/>
        </p:spPr>
      </p:sp>
      <p:sp>
        <p:nvSpPr>
          <p:cNvPr id="221186"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usually find that the median number that I get in the US is 7-9%, though the distribution is pretty spread out. This translates into a risk premium of 4-6%. (I have also run a survey on my web site for three years. With more than 30,000 responses, the median risk premium is about 4-6% as well.)</a:t>
            </a:r>
          </a:p>
          <a:p>
            <a:r>
              <a:rPr lang="en-US" altLang="en-US">
                <a:latin typeface="Times" charset="0"/>
                <a:ea typeface="ＭＳ Ｐゴシック" charset="-128"/>
              </a:rPr>
              <a:t>If this were the entire market, the risk premium would be a weighted average of the risk premiums demanded by each and every investor.</a:t>
            </a:r>
          </a:p>
          <a:p>
            <a:r>
              <a:rPr lang="en-US" altLang="en-US">
                <a:latin typeface="Times" charset="0"/>
                <a:ea typeface="ＭＳ Ｐゴシック" charset="-128"/>
              </a:rPr>
              <a:t>The weights will be determined by the wealth that each investor brings to the market. Thus, Warren Buffett</a:t>
            </a:r>
            <a:r>
              <a:rPr lang="ja-JP" altLang="en-US">
                <a:latin typeface="Times" charset="0"/>
                <a:ea typeface="ＭＳ Ｐゴシック" charset="-128"/>
              </a:rPr>
              <a:t>’</a:t>
            </a:r>
            <a:r>
              <a:rPr lang="en-US" altLang="ja-JP">
                <a:latin typeface="Times" charset="0"/>
                <a:ea typeface="ＭＳ Ｐゴシック" charset="-128"/>
              </a:rPr>
              <a:t>s risk aversion counts more towards determining the </a:t>
            </a:r>
            <a:r>
              <a:rPr lang="ja-JP" altLang="en-US">
                <a:latin typeface="Times" charset="0"/>
                <a:ea typeface="ＭＳ Ｐゴシック" charset="-128"/>
              </a:rPr>
              <a:t>“</a:t>
            </a:r>
            <a:r>
              <a:rPr lang="en-US" altLang="ja-JP">
                <a:latin typeface="Times" charset="0"/>
                <a:ea typeface="ＭＳ Ｐゴシック" charset="-128"/>
              </a:rPr>
              <a:t>equilibrium</a:t>
            </a:r>
            <a:r>
              <a:rPr lang="ja-JP" altLang="en-US">
                <a:latin typeface="Times" charset="0"/>
                <a:ea typeface="ＭＳ Ｐゴシック" charset="-128"/>
              </a:rPr>
              <a:t>”</a:t>
            </a:r>
            <a:r>
              <a:rPr lang="en-US" altLang="ja-JP">
                <a:latin typeface="Times" charset="0"/>
                <a:ea typeface="ＭＳ Ｐゴシック" charset="-128"/>
              </a:rPr>
              <a:t> premium than yours</a:t>
            </a:r>
            <a:r>
              <a:rPr lang="ja-JP" altLang="en-US">
                <a:latin typeface="Times" charset="0"/>
                <a:ea typeface="ＭＳ Ｐゴシック" charset="-128"/>
              </a:rPr>
              <a:t>’</a:t>
            </a:r>
            <a:r>
              <a:rPr lang="en-US" altLang="ja-JP">
                <a:latin typeface="Times" charset="0"/>
                <a:ea typeface="ＭＳ Ｐゴシック" charset="-128"/>
              </a:rPr>
              <a:t> and mine.</a:t>
            </a:r>
          </a:p>
          <a:p>
            <a:r>
              <a:rPr lang="en-US" altLang="en-US">
                <a:latin typeface="Times" charset="0"/>
                <a:ea typeface="ＭＳ Ｐゴシック" charset="-128"/>
              </a:rPr>
              <a:t>As investors become more risk averse, you would expect the </a:t>
            </a:r>
            <a:r>
              <a:rPr lang="ja-JP" altLang="en-US">
                <a:latin typeface="Times" charset="0"/>
                <a:ea typeface="ＭＳ Ｐゴシック" charset="-128"/>
              </a:rPr>
              <a:t>“</a:t>
            </a:r>
            <a:r>
              <a:rPr lang="en-US" altLang="ja-JP">
                <a:latin typeface="Times" charset="0"/>
                <a:ea typeface="ＭＳ Ｐゴシック" charset="-128"/>
              </a:rPr>
              <a:t>equilibrium</a:t>
            </a:r>
            <a:r>
              <a:rPr lang="ja-JP" altLang="en-US">
                <a:latin typeface="Times" charset="0"/>
                <a:ea typeface="ＭＳ Ｐゴシック" charset="-128"/>
              </a:rPr>
              <a:t>”</a:t>
            </a:r>
            <a:r>
              <a:rPr lang="en-US" altLang="ja-JP">
                <a:latin typeface="Times" charset="0"/>
                <a:ea typeface="ＭＳ Ｐゴシック" charset="-128"/>
              </a:rPr>
              <a:t> premium to increase.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2996290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2"/>
          <p:cNvSpPr>
            <a:spLocks noChangeArrowheads="1"/>
          </p:cNvSpPr>
          <p:nvPr>
            <p:ph type="sldImg"/>
          </p:nvPr>
        </p:nvSpPr>
        <p:spPr>
          <a:xfrm>
            <a:off x="1150938" y="692150"/>
            <a:ext cx="4556125" cy="3416300"/>
          </a:xfrm>
          <a:solidFill>
            <a:srgbClr val="FFFFFF"/>
          </a:solidFill>
          <a:ln/>
        </p:spPr>
      </p:sp>
      <p:sp>
        <p:nvSpPr>
          <p:cNvPr id="223234"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wealthier you are, the more your estimate of the risk premium will weight into the final market premium.</a:t>
            </a:r>
          </a:p>
        </p:txBody>
      </p:sp>
    </p:spTree>
    <p:extLst>
      <p:ext uri="{BB962C8B-B14F-4D97-AF65-F5344CB8AC3E}">
        <p14:creationId xmlns:p14="http://schemas.microsoft.com/office/powerpoint/2010/main" val="89705075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Rectangle 2"/>
          <p:cNvSpPr>
            <a:spLocks noChangeArrowheads="1"/>
          </p:cNvSpPr>
          <p:nvPr>
            <p:ph type="sldImg"/>
          </p:nvPr>
        </p:nvSpPr>
        <p:spPr>
          <a:xfrm>
            <a:off x="1150938" y="692150"/>
            <a:ext cx="4556125" cy="3416300"/>
          </a:xfrm>
          <a:solidFill>
            <a:srgbClr val="FFFFFF"/>
          </a:solidFill>
          <a:ln/>
        </p:spPr>
      </p:sp>
      <p:sp>
        <p:nvSpPr>
          <p:cNvPr id="225282"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Quite a few will demand a larger premium, suggesting that this is a dynamic estimate, changing from period to period. Some will settle for a smaller premium, arguing that if stocks were a bargain before the drop, they should be even more so now. The broader point is that risk premiums change over time.</a:t>
            </a:r>
          </a:p>
          <a:p>
            <a:r>
              <a:rPr lang="en-US" altLang="en-US">
                <a:latin typeface="Times" charset="0"/>
                <a:ea typeface="ＭＳ Ｐゴシック" charset="-128"/>
              </a:rPr>
              <a:t>You can ask the same question about how a recession or losing your job will affect your risk premium.</a:t>
            </a:r>
          </a:p>
        </p:txBody>
      </p:sp>
    </p:spTree>
    <p:extLst>
      <p:ext uri="{BB962C8B-B14F-4D97-AF65-F5344CB8AC3E}">
        <p14:creationId xmlns:p14="http://schemas.microsoft.com/office/powerpoint/2010/main" val="139688776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2"/>
          <p:cNvSpPr>
            <a:spLocks noChangeArrowheads="1"/>
          </p:cNvSpPr>
          <p:nvPr>
            <p:ph type="sldImg"/>
          </p:nvPr>
        </p:nvSpPr>
        <p:spPr>
          <a:xfrm>
            <a:off x="1150938" y="692150"/>
            <a:ext cx="4556125" cy="3416300"/>
          </a:xfrm>
          <a:solidFill>
            <a:srgbClr val="FFFFFF"/>
          </a:solidFill>
          <a:ln/>
        </p:spPr>
      </p:sp>
      <p:sp>
        <p:nvSpPr>
          <p:cNvPr id="227330"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Lists the basic approaches. Not all of them are equally useful… So, let</a:t>
            </a:r>
            <a:r>
              <a:rPr lang="ja-JP" altLang="en-US">
                <a:latin typeface="Times" charset="0"/>
                <a:ea typeface="ＭＳ Ｐゴシック" charset="-128"/>
              </a:rPr>
              <a:t>’</a:t>
            </a:r>
            <a:r>
              <a:rPr lang="en-US" altLang="ja-JP">
                <a:latin typeface="Times" charset="0"/>
                <a:ea typeface="ＭＳ Ｐゴシック" charset="-128"/>
              </a:rPr>
              <a:t>s look at each one separately.</a:t>
            </a:r>
            <a:endParaRPr lang="en-US" altLang="en-US">
              <a:latin typeface="Times" charset="0"/>
              <a:ea typeface="ＭＳ Ｐゴシック" charset="-128"/>
            </a:endParaRPr>
          </a:p>
        </p:txBody>
      </p:sp>
    </p:spTree>
    <p:extLst>
      <p:ext uri="{BB962C8B-B14F-4D97-AF65-F5344CB8AC3E}">
        <p14:creationId xmlns:p14="http://schemas.microsoft.com/office/powerpoint/2010/main" val="120145415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2"/>
          <p:cNvSpPr>
            <a:spLocks noChangeArrowheads="1"/>
          </p:cNvSpPr>
          <p:nvPr>
            <p:ph type="sldImg"/>
          </p:nvPr>
        </p:nvSpPr>
        <p:spPr>
          <a:xfrm>
            <a:off x="1150938" y="692150"/>
            <a:ext cx="4556125" cy="3416300"/>
          </a:xfrm>
          <a:solidFill>
            <a:srgbClr val="FFFFFF"/>
          </a:solidFill>
          <a:ln/>
        </p:spPr>
      </p:sp>
      <p:sp>
        <p:nvSpPr>
          <p:cNvPr id="229378"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Merrill Lynch does surveys of portfolio managers (who presumably have more wealth to invest and hence should be weighted more) asking investors what they think the market will do over the next year.  They report the number but do not use it internally as a risk premium.</a:t>
            </a:r>
          </a:p>
          <a:p>
            <a:r>
              <a:rPr lang="en-US" altLang="en-US">
                <a:latin typeface="Times" charset="0"/>
                <a:ea typeface="ＭＳ Ｐゴシック" charset="-128"/>
              </a:rPr>
              <a:t>Morningstar does surveys of individual investors and reports absurdly high premiums. It is not clear whether these are wishes of expectations.</a:t>
            </a:r>
          </a:p>
          <a:p>
            <a:endParaRPr lang="en-US" altLang="en-US">
              <a:latin typeface="Times" charset="0"/>
              <a:ea typeface="ＭＳ Ｐゴシック" charset="-128"/>
            </a:endParaRPr>
          </a:p>
          <a:p>
            <a:r>
              <a:rPr lang="en-US" altLang="en-US">
                <a:latin typeface="Times" charset="0"/>
                <a:ea typeface="ＭＳ Ｐゴシック" charset="-128"/>
              </a:rPr>
              <a:t>Campbell and Harvey have been doing surveys of CFOs for a decade and they report their results in detail every year. (The full surveys are well worth reading and are on ssrn.com)</a:t>
            </a:r>
          </a:p>
          <a:p>
            <a:endParaRPr lang="en-US" altLang="en-US">
              <a:latin typeface="Times" charset="0"/>
              <a:ea typeface="ＭＳ Ｐゴシック" charset="-128"/>
            </a:endParaRPr>
          </a:p>
          <a:p>
            <a:r>
              <a:rPr lang="en-US" altLang="en-US">
                <a:latin typeface="Times" charset="0"/>
                <a:ea typeface="ＭＳ Ｐゴシック" charset="-128"/>
              </a:rPr>
              <a:t>Generally survey premiums seem to be more backward looking than forward looking. In other words, they seem to decrease in good times and jump after market crises (the key word is after… no predictive power here)</a:t>
            </a:r>
          </a:p>
        </p:txBody>
      </p:sp>
    </p:spTree>
    <p:extLst>
      <p:ext uri="{BB962C8B-B14F-4D97-AF65-F5344CB8AC3E}">
        <p14:creationId xmlns:p14="http://schemas.microsoft.com/office/powerpoint/2010/main" val="5130076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2"/>
          <p:cNvSpPr>
            <a:spLocks noChangeArrowheads="1"/>
          </p:cNvSpPr>
          <p:nvPr>
            <p:ph type="sldImg"/>
          </p:nvPr>
        </p:nvSpPr>
        <p:spPr>
          <a:xfrm>
            <a:off x="1150938" y="692150"/>
            <a:ext cx="4556125" cy="3416300"/>
          </a:xfrm>
          <a:solidFill>
            <a:srgbClr val="FFFFFF"/>
          </a:solidFill>
          <a:ln/>
        </p:spPr>
      </p:sp>
      <p:sp>
        <p:nvSpPr>
          <p:cNvPr id="231426"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basic approach used by almost every large investment bank and consulting firm. </a:t>
            </a:r>
          </a:p>
          <a:p>
            <a:endParaRPr lang="en-US" altLang="en-US">
              <a:latin typeface="Times" charset="0"/>
              <a:ea typeface="ＭＳ Ｐゴシック" charset="-128"/>
            </a:endParaRPr>
          </a:p>
          <a:p>
            <a:r>
              <a:rPr lang="en-US" altLang="en-US">
                <a:latin typeface="Times" charset="0"/>
                <a:ea typeface="ＭＳ Ｐゴシック" charset="-128"/>
              </a:rPr>
              <a:t>The US has the longest and richest historical data base for stocks (going back as far as the 1800s) and many historical premiums are based upon that data…</a:t>
            </a:r>
          </a:p>
          <a:p>
            <a:endParaRPr lang="en-US" altLang="en-US">
              <a:latin typeface="Times" charset="0"/>
              <a:ea typeface="ＭＳ Ｐゴシック" charset="-128"/>
            </a:endParaRPr>
          </a:p>
          <a:p>
            <a:r>
              <a:rPr lang="en-US" altLang="en-US">
                <a:latin typeface="Times" charset="0"/>
                <a:ea typeface="ＭＳ Ｐゴシック" charset="-128"/>
              </a:rPr>
              <a:t>We are trusting mean reversion, i.e., that numbers revert back to historical averages over time.. </a:t>
            </a:r>
          </a:p>
        </p:txBody>
      </p:sp>
    </p:spTree>
    <p:extLst>
      <p:ext uri="{BB962C8B-B14F-4D97-AF65-F5344CB8AC3E}">
        <p14:creationId xmlns:p14="http://schemas.microsoft.com/office/powerpoint/2010/main" val="107101490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Slide Image Placeholder 1"/>
          <p:cNvSpPr>
            <a:spLocks noGrp="1" noRot="1" noChangeAspect="1"/>
          </p:cNvSpPr>
          <p:nvPr>
            <p:ph type="sldImg"/>
          </p:nvPr>
        </p:nvSpPr>
        <p:spPr>
          <a:xfrm>
            <a:off x="1150938" y="692150"/>
            <a:ext cx="4556125" cy="3416300"/>
          </a:xfrm>
          <a:ln/>
        </p:spPr>
      </p:sp>
      <p:sp>
        <p:nvSpPr>
          <p:cNvPr id="2334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US has the longest and richest historical data base for stocks (going back as far as the 1800s) and many historical premiums are based upon that data…</a:t>
            </a:r>
          </a:p>
          <a:p>
            <a:r>
              <a:rPr lang="en-US" altLang="en-US">
                <a:latin typeface="Times" charset="0"/>
                <a:ea typeface="ＭＳ Ｐゴシック" charset="-128"/>
              </a:rPr>
              <a:t>We are trusting mean reversion, i.e., that numbers revert back to historical averages over time.. </a:t>
            </a:r>
          </a:p>
          <a:p>
            <a:r>
              <a:rPr lang="en-US" altLang="en-US">
                <a:latin typeface="Times" charset="0"/>
                <a:ea typeface="ＭＳ Ｐゴシック" charset="-128"/>
              </a:rPr>
              <a:t>This is based upon historical data available on the Federal Reserve site in St. Louis. There are three reasons for why the premium estimated may differ:</a:t>
            </a:r>
          </a:p>
          <a:p>
            <a:pPr lvl="1"/>
            <a:r>
              <a:rPr lang="en-US" altLang="en-US">
                <a:latin typeface="Times" charset="0"/>
                <a:ea typeface="ＭＳ Ｐゴシック" charset="-128"/>
              </a:rPr>
              <a:t>1. How far back you go (My personal bias is to go back as far as possible. Stock prices are so noisy that you need very long time periods to get reasonable estimates)</a:t>
            </a:r>
          </a:p>
          <a:p>
            <a:pPr lvl="1"/>
            <a:r>
              <a:rPr lang="en-US" altLang="en-US">
                <a:latin typeface="Times" charset="0"/>
                <a:ea typeface="ＭＳ Ｐゴシック" charset="-128"/>
              </a:rPr>
              <a:t>2. Whether you use T.Bill or T.Bond rates ( You have to be consistent. Since I will be using the T.Bond rate as my riskfree rate,  I will use the premium over that rate)</a:t>
            </a:r>
          </a:p>
          <a:p>
            <a:pPr lvl="1"/>
            <a:r>
              <a:rPr lang="en-US" altLang="en-US">
                <a:latin typeface="Times" charset="0"/>
                <a:ea typeface="ＭＳ Ｐゴシック" charset="-128"/>
              </a:rPr>
              <a:t>3. Whether you use arithmetic or geometric means (If returns were uncorrelated over time, and you were asked to estimate a 1-year premium, the arithmetic mean would be used. Since returns are negatively correlated over time, and we are estimating premiums over longer holding periods, it makes more sense to use the compounded return, which gives us the geometric average)</a:t>
            </a:r>
          </a:p>
          <a:p>
            <a:r>
              <a:rPr lang="en-US" altLang="en-US">
                <a:latin typeface="Times" charset="0"/>
                <a:ea typeface="ＭＳ Ｐゴシック" charset="-128"/>
              </a:rPr>
              <a:t>Thus, I should be using the updated geometric average for stocks over bonds. </a:t>
            </a:r>
          </a:p>
        </p:txBody>
      </p:sp>
    </p:spTree>
    <p:extLst>
      <p:ext uri="{BB962C8B-B14F-4D97-AF65-F5344CB8AC3E}">
        <p14:creationId xmlns:p14="http://schemas.microsoft.com/office/powerpoint/2010/main" val="33962960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2"/>
          <p:cNvSpPr>
            <a:spLocks noChangeArrowheads="1"/>
          </p:cNvSpPr>
          <p:nvPr>
            <p:ph type="sldImg"/>
          </p:nvPr>
        </p:nvSpPr>
        <p:spPr>
          <a:xfrm>
            <a:off x="1150938" y="692150"/>
            <a:ext cx="4556125" cy="3416300"/>
          </a:xfrm>
          <a:solidFill>
            <a:srgbClr val="FFFFFF"/>
          </a:solidFill>
          <a:ln/>
        </p:spPr>
      </p:sp>
      <p:sp>
        <p:nvSpPr>
          <p:cNvPr id="235522"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Increasingly, the challenges we face are in estimating risk premiums outside the United States, not only because so many companies that we value are in younger, emerging markets but because so many US companies are looking  at expanding into these markets.</a:t>
            </a:r>
          </a:p>
        </p:txBody>
      </p:sp>
    </p:spTree>
    <p:extLst>
      <p:ext uri="{BB962C8B-B14F-4D97-AF65-F5344CB8AC3E}">
        <p14:creationId xmlns:p14="http://schemas.microsoft.com/office/powerpoint/2010/main" val="14318708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p:cNvSpPr>
            <a:spLocks noChangeArrowheads="1"/>
          </p:cNvSpPr>
          <p:nvPr>
            <p:ph type="sldImg"/>
          </p:nvPr>
        </p:nvSpPr>
        <p:spPr>
          <a:xfrm>
            <a:off x="1150938" y="692150"/>
            <a:ext cx="4556125" cy="3416300"/>
          </a:xfrm>
          <a:solidFill>
            <a:srgbClr val="FFFFFF"/>
          </a:solidFill>
          <a:ln/>
        </p:spPr>
      </p:sp>
      <p:sp>
        <p:nvSpPr>
          <p:cNvPr id="237570"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approach is simple but it assumes that country default spreads are also good measures of additional country equity risk. The question thought is whether equities (which are riskier than bonds) should command a larger risk premium.</a:t>
            </a:r>
          </a:p>
        </p:txBody>
      </p:sp>
    </p:spTree>
    <p:extLst>
      <p:ext uri="{BB962C8B-B14F-4D97-AF65-F5344CB8AC3E}">
        <p14:creationId xmlns:p14="http://schemas.microsoft.com/office/powerpoint/2010/main" val="136370337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ChangeArrowheads="1"/>
          </p:cNvSpPr>
          <p:nvPr>
            <p:ph type="sldImg"/>
          </p:nvPr>
        </p:nvSpPr>
        <p:spPr>
          <a:xfrm>
            <a:off x="1150938" y="692150"/>
            <a:ext cx="4556125" cy="3416300"/>
          </a:xfrm>
          <a:solidFill>
            <a:srgbClr val="FFFFFF"/>
          </a:solidFill>
          <a:ln/>
        </p:spPr>
      </p:sp>
      <p:sp>
        <p:nvSpPr>
          <p:cNvPr id="239618"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In this approach, we scale up the default spread to reflect the additional risk in stocks… This will result in larger equity risk premiums.  We are assuming that investors, when pricing equities in an emerging market, look at what they can make on government bonds issued by that market and scale up premiums for additional risk.</a:t>
            </a:r>
          </a:p>
          <a:p>
            <a:r>
              <a:rPr lang="en-US" altLang="en-US">
                <a:latin typeface="Times" charset="0"/>
                <a:ea typeface="ＭＳ Ｐゴシック" charset="-128"/>
              </a:rPr>
              <a:t>There is a third approach which is closely related where you look at the standard deviation of the emerging equity market, relative to the standard deviation of the U.S. equity market, and multiply by the U.S. equity risk premium. Thus, the equity risk premium for an emerging market which is twice as volatile as the the US market should have an equity risk premium of 8.40% (twice 4.20%).</a:t>
            </a:r>
          </a:p>
        </p:txBody>
      </p:sp>
    </p:spTree>
    <p:extLst>
      <p:ext uri="{BB962C8B-B14F-4D97-AF65-F5344CB8AC3E}">
        <p14:creationId xmlns:p14="http://schemas.microsoft.com/office/powerpoint/2010/main" val="181715964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ChangeArrowheads="1"/>
          </p:cNvSpPr>
          <p:nvPr>
            <p:ph type="sldImg"/>
          </p:nvPr>
        </p:nvSpPr>
        <p:spPr>
          <a:xfrm>
            <a:off x="1150938" y="692150"/>
            <a:ext cx="4556125" cy="3416300"/>
          </a:xfrm>
          <a:solidFill>
            <a:srgbClr val="FFFFFF"/>
          </a:solidFill>
          <a:ln/>
        </p:spPr>
      </p:sp>
      <p:sp>
        <p:nvSpPr>
          <p:cNvPr id="241666"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View stocks like you would a bond. This is the analog to computing the YTM on a bond. The expected return is the IRR that makes the present value of expected cash flows on stocks = level of the index today. This implied equity risk premium will change over time, as the index and treasury bond rates change every minute of every day and the cash flows and growth numbers also change (though they get updated less frequently).</a:t>
            </a:r>
          </a:p>
        </p:txBody>
      </p:sp>
    </p:spTree>
    <p:extLst>
      <p:ext uri="{BB962C8B-B14F-4D97-AF65-F5344CB8AC3E}">
        <p14:creationId xmlns:p14="http://schemas.microsoft.com/office/powerpoint/2010/main" val="163725994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Slide Image Placeholder 1"/>
          <p:cNvSpPr>
            <a:spLocks noGrp="1" noRot="1" noChangeAspect="1"/>
          </p:cNvSpPr>
          <p:nvPr>
            <p:ph type="sldImg"/>
          </p:nvPr>
        </p:nvSpPr>
        <p:spPr>
          <a:xfrm>
            <a:off x="1150938" y="692150"/>
            <a:ext cx="4556125" cy="3416300"/>
          </a:xfrm>
          <a:ln/>
        </p:spPr>
      </p:sp>
      <p:sp>
        <p:nvSpPr>
          <p:cNvPr id="2437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a judgment call and will depend upon your point of view in November 2013. If you believe in mean reversion and that history is the best guide to the future, you have a case for using the historical risk premium (4.20%). If you believe that the world is changing, that mean reversion may not be to historic norms and that risk premiums are dynamic, you will use an implied premium (5.5%).</a:t>
            </a:r>
          </a:p>
          <a:p>
            <a:pPr>
              <a:buFontTx/>
              <a:buAutoNum type="alphaLcPeriod"/>
            </a:pPr>
            <a:r>
              <a:rPr lang="en-US" altLang="en-US">
                <a:latin typeface="Times" charset="0"/>
                <a:ea typeface="ＭＳ Ｐゴシック" charset="-128"/>
              </a:rPr>
              <a:t>If you thought that the crisis was just a bump in the road that markets would quickly forget and move on, you would use either the historical risk premium (3.88%) or the average implied premium over time (about 4%) as your mature market premium.</a:t>
            </a:r>
          </a:p>
          <a:p>
            <a:pPr>
              <a:buFontTx/>
              <a:buAutoNum type="alphaLcPeriod"/>
            </a:pPr>
            <a:r>
              <a:rPr lang="en-US" altLang="en-US">
                <a:latin typeface="Times" charset="0"/>
                <a:ea typeface="ＭＳ Ｐゴシック" charset="-128"/>
              </a:rPr>
              <a:t>If you thought that the crisis would continue and perhaps even worsen, you would stick with 6.43%.</a:t>
            </a:r>
          </a:p>
          <a:p>
            <a:pPr>
              <a:buFontTx/>
              <a:buAutoNum type="alphaLcPeriod"/>
            </a:pPr>
            <a:endParaRPr lang="en-US" altLang="en-US">
              <a:latin typeface="Times" charset="0"/>
              <a:ea typeface="ＭＳ Ｐゴシック" charset="-128"/>
            </a:endParaRPr>
          </a:p>
          <a:p>
            <a:r>
              <a:rPr lang="en-US" altLang="en-US">
                <a:latin typeface="Times" charset="0"/>
                <a:ea typeface="ＭＳ Ｐゴシック" charset="-128"/>
              </a:rPr>
              <a:t>In hindsight, equity risk premiums dropped dramatically over the rest of 2009 to reach about 4.73% in December 2009.</a:t>
            </a:r>
          </a:p>
        </p:txBody>
      </p:sp>
    </p:spTree>
    <p:extLst>
      <p:ext uri="{BB962C8B-B14F-4D97-AF65-F5344CB8AC3E}">
        <p14:creationId xmlns:p14="http://schemas.microsoft.com/office/powerpoint/2010/main" val="171999383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Slide Image Placeholder 1"/>
          <p:cNvSpPr>
            <a:spLocks noGrp="1" noRot="1" noChangeAspect="1"/>
          </p:cNvSpPr>
          <p:nvPr>
            <p:ph type="sldImg"/>
          </p:nvPr>
        </p:nvSpPr>
        <p:spPr>
          <a:xfrm>
            <a:off x="1150938" y="692150"/>
            <a:ext cx="4556125" cy="3416300"/>
          </a:xfrm>
          <a:ln/>
        </p:spPr>
      </p:sp>
      <p:sp>
        <p:nvSpPr>
          <p:cNvPr id="245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You could compute implied equity risk premiums for all markets and dispense with this three step process, but the inputs for implied ERP can be difficult to get in many emerging markets. </a:t>
            </a:r>
          </a:p>
          <a:p>
            <a:r>
              <a:rPr lang="en-US" altLang="en-US">
                <a:latin typeface="Times" charset="0"/>
                <a:ea typeface="ＭＳ Ｐゴシック" charset="-128"/>
              </a:rPr>
              <a:t>You may also take issue with my definition of a mature market (AAA) and my use of default spreads as measures of country risk. I share many of your concerns about whether these are adequate measures of country risk, but until we can come up with better measures, we are stuck with these.</a:t>
            </a:r>
          </a:p>
        </p:txBody>
      </p:sp>
    </p:spTree>
    <p:extLst>
      <p:ext uri="{BB962C8B-B14F-4D97-AF65-F5344CB8AC3E}">
        <p14:creationId xmlns:p14="http://schemas.microsoft.com/office/powerpoint/2010/main" val="65896215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Slide Image Placeholder 1"/>
          <p:cNvSpPr>
            <a:spLocks noGrp="1" noRot="1" noChangeAspect="1"/>
          </p:cNvSpPr>
          <p:nvPr>
            <p:ph type="sldImg"/>
          </p:nvPr>
        </p:nvSpPr>
        <p:spPr>
          <a:xfrm>
            <a:off x="1150938" y="692150"/>
            <a:ext cx="4556125" cy="3416300"/>
          </a:xfrm>
          <a:ln/>
        </p:spPr>
      </p:sp>
      <p:sp>
        <p:nvSpPr>
          <p:cNvPr id="2478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Updated country risk premiums.</a:t>
            </a:r>
          </a:p>
        </p:txBody>
      </p:sp>
    </p:spTree>
    <p:extLst>
      <p:ext uri="{BB962C8B-B14F-4D97-AF65-F5344CB8AC3E}">
        <p14:creationId xmlns:p14="http://schemas.microsoft.com/office/powerpoint/2010/main" val="60380512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Slide Image Placeholder 1"/>
          <p:cNvSpPr>
            <a:spLocks noGrp="1" noRot="1" noChangeAspect="1"/>
          </p:cNvSpPr>
          <p:nvPr>
            <p:ph type="sldImg"/>
          </p:nvPr>
        </p:nvSpPr>
        <p:spPr>
          <a:xfrm>
            <a:off x="1150938" y="692150"/>
            <a:ext cx="4556125" cy="3416300"/>
          </a:xfrm>
          <a:ln/>
        </p:spPr>
      </p:sp>
      <p:sp>
        <p:nvSpPr>
          <p:cNvPr id="2498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ERP for a company should reflect where it does business rather than where it is incorporation. While I have used revenues as my basis for estimating the composite premium for Disney, you may chose an alternate variable (% of production, identifiable assets) to make the allocation. If you use the country of incorporation as your only basis, you will over estimated the costs of capital for emerging market companies and under estimate them for developed market companies.</a:t>
            </a:r>
          </a:p>
        </p:txBody>
      </p:sp>
    </p:spTree>
    <p:extLst>
      <p:ext uri="{BB962C8B-B14F-4D97-AF65-F5344CB8AC3E}">
        <p14:creationId xmlns:p14="http://schemas.microsoft.com/office/powerpoint/2010/main" val="129241976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Slide Image Placeholder 1"/>
          <p:cNvSpPr>
            <a:spLocks noGrp="1" noRot="1" noChangeAspect="1"/>
          </p:cNvSpPr>
          <p:nvPr>
            <p:ph type="sldImg"/>
          </p:nvPr>
        </p:nvSpPr>
        <p:spPr>
          <a:xfrm>
            <a:off x="1150938" y="692150"/>
            <a:ext cx="4556125" cy="3416300"/>
          </a:xfrm>
          <a:ln/>
        </p:spPr>
      </p:sp>
      <p:sp>
        <p:nvSpPr>
          <p:cNvPr id="2519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Bookscape and Baidu are easy, since they get all of their revenues in one market. Baidu, though, may look different in future years if its plans to expand come to fruition. Deutshe, Tata Motors and Vale are multinationals.</a:t>
            </a:r>
          </a:p>
        </p:txBody>
      </p:sp>
    </p:spTree>
    <p:extLst>
      <p:ext uri="{BB962C8B-B14F-4D97-AF65-F5344CB8AC3E}">
        <p14:creationId xmlns:p14="http://schemas.microsoft.com/office/powerpoint/2010/main" val="204938459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Slide Image Placeholder 1"/>
          <p:cNvSpPr>
            <a:spLocks noGrp="1" noRot="1" noChangeAspect="1"/>
          </p:cNvSpPr>
          <p:nvPr>
            <p:ph type="sldImg"/>
          </p:nvPr>
        </p:nvSpPr>
        <p:spPr>
          <a:xfrm>
            <a:off x="1150938" y="692150"/>
            <a:ext cx="4556125" cy="3416300"/>
          </a:xfrm>
          <a:ln/>
        </p:spPr>
      </p:sp>
      <p:sp>
        <p:nvSpPr>
          <p:cNvPr id="2539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Equity risk premiums changed more in three months than they had in the previous 20 years put together. A wake-up call for those who stick with fixed premiums? That depends on whether we assume that this is an aberration or a break with the past.</a:t>
            </a:r>
          </a:p>
        </p:txBody>
      </p:sp>
    </p:spTree>
    <p:extLst>
      <p:ext uri="{BB962C8B-B14F-4D97-AF65-F5344CB8AC3E}">
        <p14:creationId xmlns:p14="http://schemas.microsoft.com/office/powerpoint/2010/main" val="51670754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Slide Image Placeholder 1"/>
          <p:cNvSpPr>
            <a:spLocks noGrp="1" noRot="1" noChangeAspect="1"/>
          </p:cNvSpPr>
          <p:nvPr>
            <p:ph type="sldImg"/>
          </p:nvPr>
        </p:nvSpPr>
        <p:spPr>
          <a:xfrm>
            <a:off x="1150938" y="692150"/>
            <a:ext cx="4556125" cy="3416300"/>
          </a:xfrm>
          <a:ln/>
        </p:spPr>
      </p:sp>
      <p:sp>
        <p:nvSpPr>
          <p:cNvPr id="2560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is the equivalent of a yield to maturity for stocks, where we compute the IRR (required return) based on the level of the index and expected cash flows. Beyond year 5, we assume that the growth rate will converge on the growth rate of the economy (proxied for by the risk free rate).</a:t>
            </a:r>
          </a:p>
        </p:txBody>
      </p:sp>
    </p:spTree>
    <p:extLst>
      <p:ext uri="{BB962C8B-B14F-4D97-AF65-F5344CB8AC3E}">
        <p14:creationId xmlns:p14="http://schemas.microsoft.com/office/powerpoint/2010/main" val="202734080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Rectangle 2"/>
          <p:cNvSpPr>
            <a:spLocks noChangeArrowheads="1"/>
          </p:cNvSpPr>
          <p:nvPr>
            <p:ph type="sldImg"/>
          </p:nvPr>
        </p:nvSpPr>
        <p:spPr>
          <a:xfrm>
            <a:off x="1150938" y="692150"/>
            <a:ext cx="4556125" cy="3416300"/>
          </a:xfrm>
          <a:solidFill>
            <a:srgbClr val="FFFFFF"/>
          </a:solidFill>
          <a:ln/>
        </p:spPr>
      </p:sp>
      <p:sp>
        <p:nvSpPr>
          <p:cNvPr id="258050"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the index changes (and it is the input most likely to change by large amounts in short periods), the implied premium will change. Note that as premiums rise, stock prices drop. Notice two historical phenomena: (1) Equity risk premiums spiked in the 1970s as inflation increased in the US (2) Equity risk premiums bottomed out at 2% at the end of 1999 at the peak of the dot-com boom. </a:t>
            </a:r>
          </a:p>
          <a:p>
            <a:r>
              <a:rPr lang="en-US" altLang="en-US">
                <a:latin typeface="Times" charset="0"/>
                <a:ea typeface="ＭＳ Ｐゴシック" charset="-128"/>
              </a:rPr>
              <a:t>Would you settle for a 2% premium? If your answer is no, you believe that stocks are overvalued.</a:t>
            </a:r>
          </a:p>
        </p:txBody>
      </p:sp>
    </p:spTree>
    <p:extLst>
      <p:ext uri="{BB962C8B-B14F-4D97-AF65-F5344CB8AC3E}">
        <p14:creationId xmlns:p14="http://schemas.microsoft.com/office/powerpoint/2010/main" val="154129910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Slide Image Placeholder 1"/>
          <p:cNvSpPr>
            <a:spLocks noGrp="1" noRot="1" noChangeAspect="1"/>
          </p:cNvSpPr>
          <p:nvPr>
            <p:ph type="sldImg"/>
          </p:nvPr>
        </p:nvSpPr>
        <p:spPr>
          <a:xfrm>
            <a:off x="1150938" y="692150"/>
            <a:ext cx="4556125" cy="3416300"/>
          </a:xfrm>
          <a:ln/>
        </p:spPr>
      </p:sp>
      <p:sp>
        <p:nvSpPr>
          <p:cNvPr id="2600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Updated country risk premiums.</a:t>
            </a:r>
          </a:p>
        </p:txBody>
      </p:sp>
    </p:spTree>
    <p:extLst>
      <p:ext uri="{BB962C8B-B14F-4D97-AF65-F5344CB8AC3E}">
        <p14:creationId xmlns:p14="http://schemas.microsoft.com/office/powerpoint/2010/main" val="166630762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p:cNvSpPr>
            <a:spLocks noChangeArrowheads="1" noTextEdit="1"/>
          </p:cNvSpPr>
          <p:nvPr>
            <p:ph type="sldImg"/>
          </p:nvPr>
        </p:nvSpPr>
        <p:spPr>
          <a:xfrm>
            <a:off x="1150938" y="692150"/>
            <a:ext cx="4556125" cy="3416300"/>
          </a:xfrm>
          <a:solidFill>
            <a:srgbClr val="FFFFFF"/>
          </a:solidFill>
          <a:ln/>
        </p:spPr>
      </p:sp>
      <p:sp>
        <p:nvSpPr>
          <p:cNvPr id="262146"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Companies often break down revenues into broad regions, rather than countries. Use the regional weighted averages. Some companies do provide more information than others. Use what you can and make your best estimates.</a:t>
            </a:r>
          </a:p>
        </p:txBody>
      </p:sp>
    </p:spTree>
    <p:extLst>
      <p:ext uri="{BB962C8B-B14F-4D97-AF65-F5344CB8AC3E}">
        <p14:creationId xmlns:p14="http://schemas.microsoft.com/office/powerpoint/2010/main" val="297945620"/>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Rectangle 2"/>
          <p:cNvSpPr>
            <a:spLocks noChangeArrowheads="1"/>
          </p:cNvSpPr>
          <p:nvPr>
            <p:ph type="sldImg"/>
          </p:nvPr>
        </p:nvSpPr>
        <p:spPr>
          <a:xfrm>
            <a:off x="1150938" y="692150"/>
            <a:ext cx="4556125" cy="3416300"/>
          </a:xfrm>
          <a:solidFill>
            <a:srgbClr val="FFFFFF"/>
          </a:solidFill>
          <a:ln/>
        </p:spPr>
      </p:sp>
      <p:sp>
        <p:nvSpPr>
          <p:cNvPr id="264194"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Betas reflect not just the volatility of the underlying investment but also how it moves with the market:</a:t>
            </a:r>
          </a:p>
          <a:p>
            <a:r>
              <a:rPr lang="en-US" altLang="en-US">
                <a:latin typeface="Times" charset="0"/>
                <a:ea typeface="ＭＳ Ｐゴシック" charset="-128"/>
              </a:rPr>
              <a:t>Beta (Slope) = Correlation</a:t>
            </a:r>
            <a:r>
              <a:rPr lang="en-US" altLang="en-US" baseline="-25000">
                <a:latin typeface="Times" charset="0"/>
                <a:ea typeface="ＭＳ Ｐゴシック" charset="-128"/>
              </a:rPr>
              <a:t>jm</a:t>
            </a:r>
            <a:r>
              <a:rPr lang="en-US" altLang="en-US">
                <a:latin typeface="Times" charset="0"/>
                <a:ea typeface="ＭＳ Ｐゴシック" charset="-128"/>
              </a:rPr>
              <a:t> (</a:t>
            </a:r>
            <a:r>
              <a:rPr lang="en-US" altLang="en-US">
                <a:latin typeface="Symbol" charset="2"/>
                <a:ea typeface="ＭＳ Ｐゴシック" charset="-128"/>
              </a:rPr>
              <a:t>s</a:t>
            </a:r>
            <a:r>
              <a:rPr lang="en-US" altLang="en-US" baseline="-25000">
                <a:latin typeface="Times" charset="0"/>
                <a:ea typeface="ＭＳ Ｐゴシック" charset="-128"/>
              </a:rPr>
              <a:t>j / </a:t>
            </a:r>
            <a:r>
              <a:rPr lang="en-US" altLang="en-US">
                <a:latin typeface="Symbol" charset="2"/>
                <a:ea typeface="ＭＳ Ｐゴシック" charset="-128"/>
              </a:rPr>
              <a:t>s</a:t>
            </a:r>
            <a:r>
              <a:rPr lang="en-US" altLang="en-US" baseline="-25000">
                <a:latin typeface="Times" charset="0"/>
                <a:ea typeface="ＭＳ Ｐゴシック" charset="-128"/>
              </a:rPr>
              <a:t>m</a:t>
            </a:r>
            <a:r>
              <a:rPr lang="en-US" altLang="en-US">
                <a:latin typeface="Times" charset="0"/>
                <a:ea typeface="ＭＳ Ｐゴシック" charset="-128"/>
              </a:rPr>
              <a:t>)</a:t>
            </a:r>
          </a:p>
          <a:p>
            <a:r>
              <a:rPr lang="en-US" altLang="en-US">
                <a:latin typeface="Times" charset="0"/>
                <a:ea typeface="ＭＳ Ｐゴシック" charset="-128"/>
              </a:rPr>
              <a:t>Note that </a:t>
            </a:r>
            <a:r>
              <a:rPr lang="en-US" altLang="en-US">
                <a:latin typeface="Symbol" charset="2"/>
                <a:ea typeface="ＭＳ Ｐゴシック" charset="-128"/>
              </a:rPr>
              <a:t>s</a:t>
            </a:r>
            <a:r>
              <a:rPr lang="en-US" altLang="en-US" baseline="-25000">
                <a:latin typeface="Times" charset="0"/>
                <a:ea typeface="ＭＳ Ｐゴシック" charset="-128"/>
              </a:rPr>
              <a:t>j </a:t>
            </a:r>
            <a:r>
              <a:rPr lang="en-US" altLang="en-US">
                <a:latin typeface="Times" charset="0"/>
                <a:ea typeface="ＭＳ Ｐゴシック" charset="-128"/>
              </a:rPr>
              <a:t> can be high but beta can be low (because the asset is not very highly correlated with the market)</a:t>
            </a:r>
          </a:p>
          <a:p>
            <a:r>
              <a:rPr lang="en-US" altLang="en-US">
                <a:latin typeface="Times" charset="0"/>
                <a:ea typeface="ＭＳ Ｐゴシック" charset="-128"/>
              </a:rPr>
              <a:t>Key point: Betas may be estimated from regressions but they should never be considered purely statistical numbers. They convey economic weight - they measure the risk added on by an asset to a diversified portfolio.</a:t>
            </a:r>
          </a:p>
          <a:p>
            <a:endParaRPr lang="en-US" altLang="en-US" baseline="-25000">
              <a:latin typeface="Times" charset="0"/>
              <a:ea typeface="ＭＳ Ｐゴシック" charset="-128"/>
            </a:endParaRPr>
          </a:p>
        </p:txBody>
      </p:sp>
    </p:spTree>
    <p:extLst>
      <p:ext uri="{BB962C8B-B14F-4D97-AF65-F5344CB8AC3E}">
        <p14:creationId xmlns:p14="http://schemas.microsoft.com/office/powerpoint/2010/main" val="178765418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Rectangle 2"/>
          <p:cNvSpPr>
            <a:spLocks noChangeArrowheads="1"/>
          </p:cNvSpPr>
          <p:nvPr>
            <p:ph type="sldImg"/>
          </p:nvPr>
        </p:nvSpPr>
        <p:spPr>
          <a:xfrm>
            <a:off x="1150938" y="692150"/>
            <a:ext cx="4556125" cy="3416300"/>
          </a:xfrm>
          <a:solidFill>
            <a:srgbClr val="FFFFFF"/>
          </a:solidFill>
          <a:ln/>
        </p:spPr>
      </p:sp>
      <p:sp>
        <p:nvSpPr>
          <p:cNvPr id="266242"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Economic intuition:</a:t>
            </a:r>
          </a:p>
          <a:p>
            <a:r>
              <a:rPr lang="en-US" altLang="en-US">
                <a:latin typeface="Times" charset="0"/>
                <a:ea typeface="ＭＳ Ｐゴシック" charset="-128"/>
              </a:rPr>
              <a:t>Think of Riskfree rate (1- Beta) as the return your stock should make in a period when the market is flat (market return is zero). Note that it will be negative if the beta &gt;1; a riskier stock will actually deliver negative returns in a month in which the market is flat.</a:t>
            </a:r>
          </a:p>
          <a:p>
            <a:r>
              <a:rPr lang="en-US" altLang="en-US">
                <a:latin typeface="Times" charset="0"/>
                <a:ea typeface="ＭＳ Ｐゴシック" charset="-128"/>
              </a:rPr>
              <a:t>The intercept is what your stock actually made in a month in which the market was flat. </a:t>
            </a:r>
          </a:p>
          <a:p>
            <a:r>
              <a:rPr lang="en-US" altLang="en-US">
                <a:latin typeface="Times" charset="0"/>
                <a:ea typeface="ＭＳ Ｐゴシック" charset="-128"/>
              </a:rPr>
              <a:t>The difference measures whether your stock under or over performed the market index over the period. It is called Jensen</a:t>
            </a:r>
            <a:r>
              <a:rPr lang="ja-JP" altLang="en-US">
                <a:latin typeface="Times" charset="0"/>
                <a:ea typeface="ＭＳ Ｐゴシック" charset="-128"/>
              </a:rPr>
              <a:t>’</a:t>
            </a:r>
            <a:r>
              <a:rPr lang="en-US" altLang="ja-JP">
                <a:latin typeface="Times" charset="0"/>
                <a:ea typeface="ＭＳ Ｐゴシック" charset="-128"/>
              </a:rPr>
              <a:t>s alpha (Michael Jensen used the measure to evaluate mutual fund performance in 1968).</a:t>
            </a:r>
          </a:p>
          <a:p>
            <a:r>
              <a:rPr lang="en-US" altLang="en-US">
                <a:latin typeface="Times" charset="0"/>
                <a:ea typeface="ＭＳ Ｐゴシック" charset="-128"/>
              </a:rPr>
              <a:t>Jensen</a:t>
            </a:r>
            <a:r>
              <a:rPr lang="ja-JP" altLang="en-US">
                <a:latin typeface="Times" charset="0"/>
                <a:ea typeface="ＭＳ Ｐゴシック" charset="-128"/>
              </a:rPr>
              <a:t>’</a:t>
            </a:r>
            <a:r>
              <a:rPr lang="en-US" altLang="ja-JP">
                <a:latin typeface="Times" charset="0"/>
                <a:ea typeface="ＭＳ Ｐゴシック" charset="-128"/>
              </a:rPr>
              <a:t>s alpha can also be computed by estimating the expected return during the period of the regression, using the actual return on the market during the period, the riskfree rate during the period and the estimated beta, and then comparing it to the actual return over the period.</a:t>
            </a:r>
          </a:p>
          <a:p>
            <a:r>
              <a:rPr lang="en-US" altLang="en-US">
                <a:latin typeface="Times" charset="0"/>
                <a:ea typeface="ＭＳ Ｐゴシック" charset="-128"/>
              </a:rPr>
              <a:t>Algebraically, you should get the same answer.</a:t>
            </a:r>
          </a:p>
          <a:p>
            <a:r>
              <a:rPr lang="en-US" altLang="en-US">
                <a:latin typeface="Times" charset="0"/>
                <a:ea typeface="ＭＳ Ｐゴシック" charset="-128"/>
              </a:rPr>
              <a:t>In some cases, the regression is run using excess returns over the risk free rate on both sides - excess return for the stock on the left hand side and excess returns for the market on the right hand side. In that case, the intercept is itself Jensen</a:t>
            </a:r>
            <a:r>
              <a:rPr lang="ja-JP" altLang="en-US">
                <a:latin typeface="Times" charset="0"/>
                <a:ea typeface="ＭＳ Ｐゴシック" charset="-128"/>
              </a:rPr>
              <a:t>’</a:t>
            </a:r>
            <a:r>
              <a:rPr lang="en-US" altLang="ja-JP">
                <a:latin typeface="Times" charset="0"/>
                <a:ea typeface="ＭＳ Ｐゴシック" charset="-128"/>
              </a:rPr>
              <a:t>s alpha.</a:t>
            </a:r>
          </a:p>
          <a:p>
            <a:endParaRPr lang="en-US" altLang="en-US">
              <a:latin typeface="Times" charset="0"/>
              <a:ea typeface="ＭＳ Ｐゴシック" charset="-128"/>
            </a:endParaRPr>
          </a:p>
        </p:txBody>
      </p:sp>
    </p:spTree>
    <p:extLst>
      <p:ext uri="{BB962C8B-B14F-4D97-AF65-F5344CB8AC3E}">
        <p14:creationId xmlns:p14="http://schemas.microsoft.com/office/powerpoint/2010/main" val="180763215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ChangeArrowheads="1"/>
          </p:cNvSpPr>
          <p:nvPr>
            <p:ph type="sldImg"/>
          </p:nvPr>
        </p:nvSpPr>
        <p:spPr>
          <a:xfrm>
            <a:off x="1150938" y="692150"/>
            <a:ext cx="4556125" cy="3416300"/>
          </a:xfrm>
          <a:solidFill>
            <a:srgbClr val="FFFFFF"/>
          </a:solidFill>
          <a:ln/>
        </p:spPr>
      </p:sp>
      <p:sp>
        <p:nvSpPr>
          <p:cNvPr id="268290"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the number of subjective judgments that have to be made. The estimated beta is going to be affected by all these judgments. On each one, there are trade offs to be made, which may explain why different services make different choices.</a:t>
            </a:r>
          </a:p>
          <a:p>
            <a:r>
              <a:rPr lang="en-US" altLang="en-US">
                <a:latin typeface="Times" charset="0"/>
                <a:ea typeface="ＭＳ Ｐゴシック" charset="-128"/>
              </a:rPr>
              <a:t>My personal biases are to</a:t>
            </a:r>
          </a:p>
          <a:p>
            <a:pPr lvl="1"/>
            <a:r>
              <a:rPr lang="en-US" altLang="en-US">
                <a:latin typeface="Times" charset="0"/>
                <a:ea typeface="ＭＳ Ｐゴシック" charset="-128"/>
              </a:rPr>
              <a:t>Use five years of data (because I use monthly data)</a:t>
            </a:r>
          </a:p>
          <a:p>
            <a:pPr lvl="1"/>
            <a:r>
              <a:rPr lang="en-US" altLang="en-US">
                <a:latin typeface="Times" charset="0"/>
                <a:ea typeface="ＭＳ Ｐゴシック" charset="-128"/>
              </a:rPr>
              <a:t>Use monthly returns (to avoid non-trading problems)</a:t>
            </a:r>
          </a:p>
          <a:p>
            <a:pPr lvl="1"/>
            <a:r>
              <a:rPr lang="en-US" altLang="en-US">
                <a:latin typeface="Times" charset="0"/>
                <a:ea typeface="ＭＳ Ｐゴシック" charset="-128"/>
              </a:rPr>
              <a:t>Use returns with dividends</a:t>
            </a:r>
          </a:p>
          <a:p>
            <a:pPr lvl="1"/>
            <a:r>
              <a:rPr lang="en-US" altLang="en-US">
                <a:latin typeface="Times" charset="0"/>
                <a:ea typeface="ＭＳ Ｐゴシック" charset="-128"/>
              </a:rPr>
              <a:t>Use an index that is </a:t>
            </a:r>
            <a:r>
              <a:rPr lang="en-US" altLang="en-US" u="sng">
                <a:latin typeface="Times" charset="0"/>
                <a:ea typeface="ＭＳ Ｐゴシック" charset="-128"/>
              </a:rPr>
              <a:t>broad, market weighted and with a long history</a:t>
            </a:r>
            <a:r>
              <a:rPr lang="en-US" altLang="en-US">
                <a:latin typeface="Times" charset="0"/>
                <a:ea typeface="ＭＳ Ｐゴシック" charset="-128"/>
              </a:rPr>
              <a:t> (I use the S&amp;P 500. The NYSE composite is not market weighted, and the Wilshire 5000 has both non-trading and measurement issues that have not been resolved.) You want to get as close the mythical market portfolio as you can get…</a:t>
            </a:r>
          </a:p>
        </p:txBody>
      </p:sp>
    </p:spTree>
    <p:extLst>
      <p:ext uri="{BB962C8B-B14F-4D97-AF65-F5344CB8AC3E}">
        <p14:creationId xmlns:p14="http://schemas.microsoft.com/office/powerpoint/2010/main" val="422407748"/>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Rectangle 2"/>
          <p:cNvSpPr>
            <a:spLocks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Reports parameters used. Returns in each month include dividends, if any, in that month. For most dividend paying U.S. stocks, there will be four months in the year where there are dividends and eight months without dividends. (Will the returns in those months be better? Not if you factor in what happens to stock prices on ex dividend days)</a:t>
            </a:r>
          </a:p>
        </p:txBody>
      </p:sp>
      <p:sp>
        <p:nvSpPr>
          <p:cNvPr id="270338" name="Rectangle 3"/>
          <p:cNvSpPr>
            <a:spLocks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97356730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2"/>
          <p:cNvSpPr>
            <a:spLocks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has both the scatter plot and the regression line. Note the there is substantial error in the regression. A statistician looking at this regression would view this as evidence that it was not a good regression. A financial economist looking the same regression sees it as a reflection of the reality that most of the risk in a given investment or stock is firm-specific.</a:t>
            </a:r>
          </a:p>
          <a:p>
            <a:endParaRPr lang="en-US" altLang="en-US">
              <a:latin typeface="Times" charset="0"/>
              <a:ea typeface="ＭＳ Ｐゴシック" charset="-128"/>
            </a:endParaRPr>
          </a:p>
        </p:txBody>
      </p:sp>
      <p:sp>
        <p:nvSpPr>
          <p:cNvPr id="272386" name="Rectangle 3"/>
          <p:cNvSpPr>
            <a:spLocks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860699992"/>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Rectangle 2"/>
          <p:cNvSpPr>
            <a:spLocks noChangeArrowheads="1"/>
          </p:cNvSpPr>
          <p:nvPr>
            <p:ph type="sldImg"/>
          </p:nvPr>
        </p:nvSpPr>
        <p:spPr>
          <a:xfrm>
            <a:off x="1150938" y="692150"/>
            <a:ext cx="4556125" cy="3416300"/>
          </a:xfrm>
          <a:solidFill>
            <a:srgbClr val="FFFFFF"/>
          </a:solidFill>
          <a:ln/>
        </p:spPr>
      </p:sp>
      <p:sp>
        <p:nvSpPr>
          <p:cNvPr id="274434" name="Rectangle 3"/>
          <p:cNvSpPr>
            <a:spLocks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 intercept measures what your stock actually did in a month when the market was flat (zero return) during the time period of the regression. Rf(1- beta) measures what a stock should have done (given its beta) during the same period in a month in which the market did nothing.</a:t>
            </a:r>
          </a:p>
          <a:p>
            <a:pPr marL="228600" indent="-228600"/>
            <a:r>
              <a:rPr lang="en-US" altLang="en-US">
                <a:latin typeface="Times" charset="0"/>
                <a:ea typeface="ＭＳ Ｐゴシック" charset="-128"/>
              </a:rPr>
              <a:t>Disney did 9.02% better than expected on an annual basis between 2004 and 2008. The Jensen</a:t>
            </a:r>
            <a:r>
              <a:rPr lang="ja-JP" altLang="en-US">
                <a:latin typeface="Times" charset="0"/>
                <a:ea typeface="ＭＳ Ｐゴシック" charset="-128"/>
              </a:rPr>
              <a:t>’</a:t>
            </a:r>
            <a:r>
              <a:rPr lang="en-US" altLang="ja-JP">
                <a:latin typeface="Times" charset="0"/>
                <a:ea typeface="ＭＳ Ｐゴシック" charset="-128"/>
              </a:rPr>
              <a:t>s alpha is a risk adjusted, market adjusted measure of performance. (Consider a simple example. Assume that the market was up 20% a year during the period of your regression and that you have a stock with a beta of 1.5. If you ignore the riskfree rate, this stock should have earned a return of 30% each year for the regression period. With a Jensen</a:t>
            </a:r>
            <a:r>
              <a:rPr lang="ja-JP" altLang="en-US">
                <a:latin typeface="Times" charset="0"/>
                <a:ea typeface="ＭＳ Ｐゴシック" charset="-128"/>
              </a:rPr>
              <a:t>’</a:t>
            </a:r>
            <a:r>
              <a:rPr lang="en-US" altLang="ja-JP">
                <a:latin typeface="Times" charset="0"/>
                <a:ea typeface="ＭＳ Ｐゴシック" charset="-128"/>
              </a:rPr>
              <a:t>s alpha of 9.02%, it earned 30% + 9.02% = 39.02%.)</a:t>
            </a:r>
          </a:p>
          <a:p>
            <a:pPr marL="228600" indent="-228600">
              <a:buFontTx/>
              <a:buAutoNum type="alphaLcPeriod"/>
            </a:pPr>
            <a:r>
              <a:rPr lang="en-US" altLang="en-US">
                <a:latin typeface="Times" charset="0"/>
                <a:ea typeface="ＭＳ Ｐゴシック" charset="-128"/>
              </a:rPr>
              <a:t>If the regression is run using excess returns on the stock and market (over an above the riskfree rate), the intercept is already Jensen</a:t>
            </a:r>
            <a:r>
              <a:rPr lang="ja-JP" altLang="en-US">
                <a:latin typeface="Times" charset="0"/>
                <a:ea typeface="ＭＳ Ｐゴシック" charset="-128"/>
              </a:rPr>
              <a:t>’</a:t>
            </a:r>
            <a:r>
              <a:rPr lang="en-US" altLang="ja-JP">
                <a:latin typeface="Times" charset="0"/>
                <a:ea typeface="ＭＳ Ｐゴシック" charset="-128"/>
              </a:rPr>
              <a:t>s alpha:</a:t>
            </a:r>
          </a:p>
          <a:p>
            <a:pPr marL="228600" indent="-228600"/>
            <a:r>
              <a:rPr lang="en-US" altLang="en-US">
                <a:latin typeface="Times" charset="0"/>
                <a:ea typeface="ＭＳ Ｐゴシック" charset="-128"/>
              </a:rPr>
              <a:t>	Return on stock - Rf = a + b (Rm - Rf)</a:t>
            </a:r>
          </a:p>
          <a:p>
            <a:pPr marL="228600" indent="-228600"/>
            <a:r>
              <a:rPr lang="en-US" altLang="en-US">
                <a:latin typeface="Times" charset="0"/>
                <a:ea typeface="ＭＳ Ｐゴシック" charset="-128"/>
              </a:rPr>
              <a:t>b. An alternate approach to estimating Jensen</a:t>
            </a:r>
            <a:r>
              <a:rPr lang="ja-JP" altLang="en-US">
                <a:latin typeface="Times" charset="0"/>
                <a:ea typeface="ＭＳ Ｐゴシック" charset="-128"/>
              </a:rPr>
              <a:t>’</a:t>
            </a:r>
            <a:r>
              <a:rPr lang="en-US" altLang="ja-JP">
                <a:latin typeface="Times" charset="0"/>
                <a:ea typeface="ＭＳ Ｐゴシック" charset="-128"/>
              </a:rPr>
              <a:t>s alpha is to use the average monthly return on the stock and subtract out the expected return using the risk free rate during the period, the beta and the average monthly return on the market. You should get an identical answer:</a:t>
            </a:r>
            <a:endParaRPr lang="en-US" altLang="en-US">
              <a:latin typeface="Times" charset="0"/>
              <a:ea typeface="ＭＳ Ｐゴシック" charset="-128"/>
            </a:endParaRPr>
          </a:p>
        </p:txBody>
      </p:sp>
    </p:spTree>
    <p:extLst>
      <p:ext uri="{BB962C8B-B14F-4D97-AF65-F5344CB8AC3E}">
        <p14:creationId xmlns:p14="http://schemas.microsoft.com/office/powerpoint/2010/main" val="112789793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2"/>
          <p:cNvSpPr>
            <a:spLocks noChangeArrowheads="1"/>
          </p:cNvSpPr>
          <p:nvPr>
            <p:ph type="sldImg"/>
          </p:nvPr>
        </p:nvSpPr>
        <p:spPr>
          <a:xfrm>
            <a:off x="1150938" y="692150"/>
            <a:ext cx="4556125" cy="3416300"/>
          </a:xfrm>
          <a:solidFill>
            <a:srgbClr val="FFFFFF"/>
          </a:solidFill>
          <a:ln/>
        </p:spPr>
      </p:sp>
      <p:sp>
        <p:nvSpPr>
          <p:cNvPr id="276482"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Should be zero, if it is weighted by market value. The market cannot beat or lag itself.</a:t>
            </a:r>
          </a:p>
          <a:p>
            <a:r>
              <a:rPr lang="en-US" altLang="en-US">
                <a:latin typeface="Times" charset="0"/>
                <a:ea typeface="ＭＳ Ｐゴシック" charset="-128"/>
              </a:rPr>
              <a:t>What should the Jensen</a:t>
            </a:r>
            <a:r>
              <a:rPr lang="ja-JP" altLang="en-US">
                <a:latin typeface="Times" charset="0"/>
                <a:ea typeface="ＭＳ Ｐゴシック" charset="-128"/>
              </a:rPr>
              <a:t>’</a:t>
            </a:r>
            <a:r>
              <a:rPr lang="en-US" altLang="ja-JP">
                <a:latin typeface="Times" charset="0"/>
                <a:ea typeface="ＭＳ Ｐゴシック" charset="-128"/>
              </a:rPr>
              <a:t>s alpha of an index fund be?</a:t>
            </a:r>
          </a:p>
          <a:p>
            <a:r>
              <a:rPr lang="en-US" altLang="en-US">
                <a:latin typeface="Times" charset="0"/>
                <a:ea typeface="ＭＳ Ｐゴシック" charset="-128"/>
              </a:rPr>
              <a:t>- Should be zero</a:t>
            </a:r>
          </a:p>
          <a:p>
            <a:r>
              <a:rPr lang="en-US" altLang="en-US">
                <a:latin typeface="Times" charset="0"/>
                <a:ea typeface="ＭＳ Ｐゴシック" charset="-128"/>
              </a:rPr>
              <a:t>If I claim to be a successful stock picker and run a mutual fund, what should my Jensen</a:t>
            </a:r>
            <a:r>
              <a:rPr lang="ja-JP" altLang="en-US">
                <a:latin typeface="Times" charset="0"/>
                <a:ea typeface="ＭＳ Ｐゴシック" charset="-128"/>
              </a:rPr>
              <a:t>’</a:t>
            </a:r>
            <a:r>
              <a:rPr lang="en-US" altLang="ja-JP">
                <a:latin typeface="Times" charset="0"/>
                <a:ea typeface="ＭＳ Ｐゴシック" charset="-128"/>
              </a:rPr>
              <a:t>s alpha be?</a:t>
            </a:r>
          </a:p>
          <a:p>
            <a:r>
              <a:rPr lang="en-US" altLang="en-US">
                <a:latin typeface="Times" charset="0"/>
                <a:ea typeface="ＭＳ Ｐゴシック" charset="-128"/>
              </a:rPr>
              <a:t>- Should be positive for the entire portfolio (though not all stocks may have positive Jensen</a:t>
            </a:r>
            <a:r>
              <a:rPr lang="ja-JP" altLang="en-US">
                <a:latin typeface="Times" charset="0"/>
                <a:ea typeface="ＭＳ Ｐゴシック" charset="-128"/>
              </a:rPr>
              <a:t>’</a:t>
            </a:r>
            <a:r>
              <a:rPr lang="en-US" altLang="ja-JP">
                <a:latin typeface="Times" charset="0"/>
                <a:ea typeface="ＭＳ Ｐゴシック" charset="-128"/>
              </a:rPr>
              <a:t>s alphas)</a:t>
            </a:r>
          </a:p>
          <a:p>
            <a:r>
              <a:rPr lang="en-US" altLang="en-US">
                <a:latin typeface="Times" charset="0"/>
                <a:ea typeface="ＭＳ Ｐゴシック" charset="-128"/>
              </a:rPr>
              <a:t>If I pick a hundred stocks at random, what should my Jensen</a:t>
            </a:r>
            <a:r>
              <a:rPr lang="ja-JP" altLang="en-US">
                <a:latin typeface="Times" charset="0"/>
                <a:ea typeface="ＭＳ Ｐゴシック" charset="-128"/>
              </a:rPr>
              <a:t>’</a:t>
            </a:r>
            <a:r>
              <a:rPr lang="en-US" altLang="ja-JP">
                <a:latin typeface="Times" charset="0"/>
                <a:ea typeface="ＭＳ Ｐゴシック" charset="-128"/>
              </a:rPr>
              <a:t>s alpha be? </a:t>
            </a:r>
          </a:p>
          <a:p>
            <a:r>
              <a:rPr lang="en-US" altLang="en-US">
                <a:latin typeface="Times" charset="0"/>
                <a:ea typeface="ＭＳ Ｐゴシック" charset="-128"/>
              </a:rPr>
              <a:t>- Zero</a:t>
            </a:r>
          </a:p>
          <a:p>
            <a:r>
              <a:rPr lang="en-US" altLang="en-US">
                <a:latin typeface="Times" charset="0"/>
                <a:ea typeface="ＭＳ Ｐゴシック" charset="-128"/>
              </a:rPr>
              <a:t>What if I incur a 1.5% management fee and transactions costs in picking these stocks?</a:t>
            </a:r>
          </a:p>
          <a:p>
            <a:r>
              <a:rPr lang="en-US" altLang="en-US">
                <a:latin typeface="Times" charset="0"/>
                <a:ea typeface="ＭＳ Ｐゴシック" charset="-128"/>
              </a:rPr>
              <a:t>- Should be -1.5% (which is roughly what the Jensen</a:t>
            </a:r>
            <a:r>
              <a:rPr lang="ja-JP" altLang="en-US">
                <a:latin typeface="Times" charset="0"/>
                <a:ea typeface="ＭＳ Ｐゴシック" charset="-128"/>
              </a:rPr>
              <a:t>’</a:t>
            </a:r>
            <a:r>
              <a:rPr lang="en-US" altLang="ja-JP">
                <a:latin typeface="Times" charset="0"/>
                <a:ea typeface="ＭＳ Ｐゴシック" charset="-128"/>
              </a:rPr>
              <a:t>s alpha is across all actively managed mutual funds)</a:t>
            </a:r>
            <a:endParaRPr lang="en-US" altLang="en-US">
              <a:latin typeface="Times" charset="0"/>
              <a:ea typeface="ＭＳ Ｐゴシック" charset="-128"/>
            </a:endParaRPr>
          </a:p>
        </p:txBody>
      </p:sp>
    </p:spTree>
    <p:extLst>
      <p:ext uri="{BB962C8B-B14F-4D97-AF65-F5344CB8AC3E}">
        <p14:creationId xmlns:p14="http://schemas.microsoft.com/office/powerpoint/2010/main" val="74235744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ChangeArrowheads="1"/>
          </p:cNvSpPr>
          <p:nvPr>
            <p:ph type="sldImg"/>
          </p:nvPr>
        </p:nvSpPr>
        <p:spPr>
          <a:xfrm>
            <a:off x="1150938" y="692150"/>
            <a:ext cx="4556125" cy="3416300"/>
          </a:xfrm>
          <a:solidFill>
            <a:srgbClr val="FFFFFF"/>
          </a:solidFill>
          <a:ln/>
        </p:spPr>
      </p:sp>
      <p:sp>
        <p:nvSpPr>
          <p:cNvPr id="278530"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Best point estimate: 1.25</a:t>
            </a:r>
          </a:p>
          <a:p>
            <a:r>
              <a:rPr lang="en-US" altLang="en-US">
                <a:latin typeface="Times" charset="0"/>
                <a:ea typeface="ＭＳ Ｐゴシック" charset="-128"/>
              </a:rPr>
              <a:t>Range with 67% confidence: 1.15-1.35</a:t>
            </a:r>
          </a:p>
          <a:p>
            <a:r>
              <a:rPr lang="en-US" altLang="en-US">
                <a:latin typeface="Times" charset="0"/>
                <a:ea typeface="ＭＳ Ｐゴシック" charset="-128"/>
              </a:rPr>
              <a:t>Range with 95% confidence: 1.05-1.45</a:t>
            </a:r>
          </a:p>
        </p:txBody>
      </p:sp>
    </p:spTree>
    <p:extLst>
      <p:ext uri="{BB962C8B-B14F-4D97-AF65-F5344CB8AC3E}">
        <p14:creationId xmlns:p14="http://schemas.microsoft.com/office/powerpoint/2010/main" val="206900546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2"/>
          <p:cNvSpPr>
            <a:spLocks noChangeArrowheads="1"/>
          </p:cNvSpPr>
          <p:nvPr>
            <p:ph type="sldImg"/>
          </p:nvPr>
        </p:nvSpPr>
        <p:spPr>
          <a:xfrm>
            <a:off x="1150938" y="692150"/>
            <a:ext cx="4556125" cy="3416300"/>
          </a:xfrm>
          <a:solidFill>
            <a:srgbClr val="FFFFFF"/>
          </a:solidFill>
          <a:ln/>
        </p:spPr>
      </p:sp>
      <p:sp>
        <p:nvSpPr>
          <p:cNvPr id="280578"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standard errors of betas estimated in the US tend to be fairly high (the median is 0.20-0.25), with many beta estimates having standard errors of 0.40 or greater. These betas should come with warnings.</a:t>
            </a:r>
          </a:p>
        </p:txBody>
      </p:sp>
    </p:spTree>
    <p:extLst>
      <p:ext uri="{BB962C8B-B14F-4D97-AF65-F5344CB8AC3E}">
        <p14:creationId xmlns:p14="http://schemas.microsoft.com/office/powerpoint/2010/main" val="171962122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p:cNvSpPr>
            <a:spLocks noChangeArrowheads="1"/>
          </p:cNvSpPr>
          <p:nvPr>
            <p:ph type="sldImg"/>
          </p:nvPr>
        </p:nvSpPr>
        <p:spPr>
          <a:xfrm>
            <a:off x="1150938" y="692150"/>
            <a:ext cx="4556125" cy="3416300"/>
          </a:xfrm>
          <a:solidFill>
            <a:srgbClr val="FFFFFF"/>
          </a:solidFill>
          <a:ln/>
        </p:spPr>
      </p:sp>
      <p:sp>
        <p:nvSpPr>
          <p:cNvPr id="282626"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suggests that Disney is exposed to more macro risk than the typical firm in the US. The typical firm has an R squared of between 40-45%. Hence, the allure of diversification.</a:t>
            </a:r>
          </a:p>
          <a:p>
            <a:r>
              <a:rPr lang="en-US" altLang="en-US">
                <a:latin typeface="Times" charset="0"/>
                <a:ea typeface="ＭＳ Ｐゴシック" charset="-128"/>
              </a:rPr>
              <a:t>(Why might this be? Size and having a more diversified business mix may explain Disney</a:t>
            </a:r>
            <a:r>
              <a:rPr lang="ja-JP" altLang="en-US">
                <a:latin typeface="Times" charset="0"/>
                <a:ea typeface="ＭＳ Ｐゴシック" charset="-128"/>
              </a:rPr>
              <a:t>’</a:t>
            </a:r>
            <a:r>
              <a:rPr lang="en-US" altLang="ja-JP">
                <a:latin typeface="Times" charset="0"/>
                <a:ea typeface="ＭＳ Ｐゴシック" charset="-128"/>
              </a:rPr>
              <a:t>s high R-squared.)</a:t>
            </a:r>
          </a:p>
          <a:p>
            <a:endParaRPr lang="en-US" altLang="en-US">
              <a:latin typeface="Times" charset="0"/>
              <a:ea typeface="ＭＳ Ｐゴシック" charset="-128"/>
            </a:endParaRPr>
          </a:p>
          <a:p>
            <a:r>
              <a:rPr lang="en-US" altLang="en-US">
                <a:latin typeface="Times" charset="0"/>
                <a:ea typeface="ＭＳ Ｐゴシック" charset="-128"/>
              </a:rPr>
              <a:t>About 20% of firms have R-squared of less than 10%…</a:t>
            </a:r>
          </a:p>
          <a:p>
            <a:r>
              <a:rPr lang="en-US" altLang="en-US">
                <a:latin typeface="Times" charset="0"/>
                <a:ea typeface="ＭＳ Ｐゴシック" charset="-128"/>
              </a:rPr>
              <a:t>About 20% of firms have R-squared exceeding 50%… </a:t>
            </a:r>
          </a:p>
          <a:p>
            <a:endParaRPr lang="en-US" altLang="en-US">
              <a:latin typeface="Times" charset="0"/>
              <a:ea typeface="ＭＳ Ｐゴシック" charset="-128"/>
            </a:endParaRPr>
          </a:p>
          <a:p>
            <a:r>
              <a:rPr lang="en-US" altLang="en-US">
                <a:latin typeface="Times" charset="0"/>
                <a:ea typeface="ＭＳ Ｐゴシック" charset="-128"/>
              </a:rPr>
              <a:t>If you were undiversified, which group would you like to hold? (Answer: The latter)</a:t>
            </a:r>
          </a:p>
          <a:p>
            <a:r>
              <a:rPr lang="en-US" altLang="en-US">
                <a:latin typeface="Times" charset="0"/>
                <a:ea typeface="ＭＳ Ｐゴシック" charset="-128"/>
              </a:rPr>
              <a:t>If you are diversified, which group would you like to hold? (Does not matter, since you get rid of the firm-specific risk anyway)</a:t>
            </a:r>
          </a:p>
          <a:p>
            <a:endParaRPr lang="en-US" altLang="en-US">
              <a:latin typeface="Times" charset="0"/>
              <a:ea typeface="ＭＳ Ｐゴシック" charset="-128"/>
            </a:endParaRPr>
          </a:p>
        </p:txBody>
      </p:sp>
    </p:spTree>
    <p:extLst>
      <p:ext uri="{BB962C8B-B14F-4D97-AF65-F5344CB8AC3E}">
        <p14:creationId xmlns:p14="http://schemas.microsoft.com/office/powerpoint/2010/main" val="838990442"/>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Rectangle 2"/>
          <p:cNvSpPr>
            <a:spLocks noChangeArrowheads="1"/>
          </p:cNvSpPr>
          <p:nvPr>
            <p:ph type="sldImg"/>
          </p:nvPr>
        </p:nvSpPr>
        <p:spPr>
          <a:xfrm>
            <a:off x="1150938" y="692150"/>
            <a:ext cx="4556125" cy="3416300"/>
          </a:xfrm>
          <a:solidFill>
            <a:srgbClr val="FFFFFF"/>
          </a:solidFill>
          <a:ln/>
        </p:spPr>
      </p:sp>
      <p:sp>
        <p:nvSpPr>
          <p:cNvPr id="284674"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you were a diversified investor, you would not care, since you would diversify away all of the firm specific risk anyway. After you are done diversifying, what you will be left with on both stocks is the market risk which is best measured using the betas.</a:t>
            </a:r>
          </a:p>
          <a:p>
            <a:r>
              <a:rPr lang="en-US" altLang="en-US">
                <a:latin typeface="Times" charset="0"/>
                <a:ea typeface="ＭＳ Ｐゴシック" charset="-128"/>
              </a:rPr>
              <a:t>If you were undiversified, you would prefer Disney, which has less firm-specific risk.</a:t>
            </a:r>
          </a:p>
          <a:p>
            <a:endParaRPr lang="en-US" altLang="en-US">
              <a:latin typeface="Times" charset="0"/>
              <a:ea typeface="ＭＳ Ｐゴシック" charset="-128"/>
            </a:endParaRPr>
          </a:p>
          <a:p>
            <a:r>
              <a:rPr lang="en-US" altLang="en-US">
                <a:latin typeface="Times" charset="0"/>
                <a:ea typeface="ＭＳ Ｐゴシック" charset="-128"/>
              </a:rPr>
              <a:t>How can two companies have the same betas but different R-squared?</a:t>
            </a:r>
          </a:p>
          <a:p>
            <a:r>
              <a:rPr lang="en-US" altLang="en-US">
                <a:latin typeface="Times" charset="0"/>
                <a:ea typeface="ＭＳ Ｐゴシック" charset="-128"/>
              </a:rPr>
              <a:t>The R-squared measures the proportion of the risk in a stock that is market risk.. The beta measures the units of market risk (in standardized terms). Amgen, in this case, has far more total risk than Disney (approximately three times as much). Thus, 25% of Amgen</a:t>
            </a:r>
            <a:r>
              <a:rPr lang="ja-JP" altLang="en-US">
                <a:latin typeface="Times" charset="0"/>
                <a:ea typeface="ＭＳ Ｐゴシック" charset="-128"/>
              </a:rPr>
              <a:t>’</a:t>
            </a:r>
            <a:r>
              <a:rPr lang="en-US" altLang="ja-JP">
                <a:latin typeface="Times" charset="0"/>
                <a:ea typeface="ＭＳ Ｐゴシック" charset="-128"/>
              </a:rPr>
              <a:t>s risk works out to the same number of units of market risk as 73% of Disney</a:t>
            </a:r>
            <a:r>
              <a:rPr lang="ja-JP" altLang="en-US">
                <a:latin typeface="Times" charset="0"/>
                <a:ea typeface="ＭＳ Ｐゴシック" charset="-128"/>
              </a:rPr>
              <a:t>’</a:t>
            </a:r>
            <a:r>
              <a:rPr lang="en-US" altLang="ja-JP">
                <a:latin typeface="Times" charset="0"/>
                <a:ea typeface="ＭＳ Ｐゴシック" charset="-128"/>
              </a:rPr>
              <a:t>s risk.</a:t>
            </a:r>
          </a:p>
          <a:p>
            <a:endParaRPr lang="en-US" altLang="en-US">
              <a:latin typeface="Times" charset="0"/>
              <a:ea typeface="ＭＳ Ｐゴシック" charset="-128"/>
            </a:endParaRPr>
          </a:p>
        </p:txBody>
      </p:sp>
    </p:spTree>
    <p:extLst>
      <p:ext uri="{BB962C8B-B14F-4D97-AF65-F5344CB8AC3E}">
        <p14:creationId xmlns:p14="http://schemas.microsoft.com/office/powerpoint/2010/main" val="534732492"/>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Rectangle 2"/>
          <p:cNvSpPr>
            <a:spLocks noChangeArrowheads="1"/>
          </p:cNvSpPr>
          <p:nvPr>
            <p:ph type="sldImg"/>
          </p:nvPr>
        </p:nvSpPr>
        <p:spPr>
          <a:xfrm>
            <a:off x="1150938" y="692150"/>
            <a:ext cx="4556125" cy="3416300"/>
          </a:xfrm>
          <a:solidFill>
            <a:srgbClr val="FFFFFF"/>
          </a:solidFill>
          <a:ln/>
        </p:spPr>
      </p:sp>
      <p:sp>
        <p:nvSpPr>
          <p:cNvPr id="286722"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page for Disney</a:t>
            </a:r>
            <a:r>
              <a:rPr lang="ja-JP" altLang="en-US">
                <a:latin typeface="Times" charset="0"/>
                <a:ea typeface="ＭＳ Ｐゴシック" charset="-128"/>
              </a:rPr>
              <a:t>’</a:t>
            </a:r>
            <a:r>
              <a:rPr lang="en-US" altLang="ja-JP">
                <a:latin typeface="Times" charset="0"/>
                <a:ea typeface="ＭＳ Ｐゴシック" charset="-128"/>
              </a:rPr>
              <a:t>s beta, using the same period as the regression run earlier, from Bloomberg.</a:t>
            </a:r>
          </a:p>
          <a:p>
            <a:r>
              <a:rPr lang="en-US" altLang="en-US">
                <a:latin typeface="Times" charset="0"/>
                <a:ea typeface="ＭＳ Ｐゴシック" charset="-128"/>
              </a:rPr>
              <a:t>Bloomberg, however, uses only price returns (it ignores dividends both in the stock and the index).  Hence the intercept is different.</a:t>
            </a:r>
          </a:p>
          <a:p>
            <a:r>
              <a:rPr lang="en-US" altLang="en-US">
                <a:latin typeface="Times" charset="0"/>
                <a:ea typeface="ＭＳ Ｐゴシック" charset="-128"/>
              </a:rPr>
              <a:t>The adjusted beta is just the regression beta moves towards one, reflecting the empirical realities that for most firms, betas tend to drift towards one as they get larger and more diversified.</a:t>
            </a:r>
          </a:p>
        </p:txBody>
      </p:sp>
    </p:spTree>
    <p:extLst>
      <p:ext uri="{BB962C8B-B14F-4D97-AF65-F5344CB8AC3E}">
        <p14:creationId xmlns:p14="http://schemas.microsoft.com/office/powerpoint/2010/main" val="29930349"/>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Rectangle 2"/>
          <p:cNvSpPr>
            <a:spLocks noChangeArrowheads="1"/>
          </p:cNvSpPr>
          <p:nvPr>
            <p:ph type="sldImg"/>
          </p:nvPr>
        </p:nvSpPr>
        <p:spPr>
          <a:xfrm>
            <a:off x="1150938" y="692150"/>
            <a:ext cx="4556125" cy="3416300"/>
          </a:xfrm>
          <a:solidFill>
            <a:srgbClr val="FFFFFF"/>
          </a:solidFill>
          <a:ln/>
        </p:spPr>
      </p:sp>
      <p:sp>
        <p:nvSpPr>
          <p:cNvPr id="288770"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this expected return would have been different if we had decided to use a different equity risk premium. The potential error in the beta will translate into a forecast error on the expected return as well.</a:t>
            </a:r>
          </a:p>
        </p:txBody>
      </p:sp>
    </p:spTree>
    <p:extLst>
      <p:ext uri="{BB962C8B-B14F-4D97-AF65-F5344CB8AC3E}">
        <p14:creationId xmlns:p14="http://schemas.microsoft.com/office/powerpoint/2010/main" val="528202245"/>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ChangeArrowheads="1"/>
          </p:cNvSpPr>
          <p:nvPr>
            <p:ph type="sldImg"/>
          </p:nvPr>
        </p:nvSpPr>
        <p:spPr>
          <a:xfrm>
            <a:off x="1150938" y="692150"/>
            <a:ext cx="4556125" cy="3416300"/>
          </a:xfrm>
          <a:solidFill>
            <a:srgbClr val="FFFFFF"/>
          </a:solidFill>
          <a:ln/>
        </p:spPr>
      </p:sp>
      <p:sp>
        <p:nvSpPr>
          <p:cNvPr id="290818"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Both. If the stock is correctly priced, the beta is correctly estimated and the CAPM is the right model, this is what you would expect to make on Disney in the long term. As an investor, this is what you would need to make to break even on the investment. You are not being greedy, just prudent. After all, if you don</a:t>
            </a:r>
            <a:r>
              <a:rPr lang="ja-JP" altLang="en-US">
                <a:latin typeface="Times" charset="0"/>
                <a:ea typeface="ＭＳ Ｐゴシック" charset="-128"/>
              </a:rPr>
              <a:t>’</a:t>
            </a:r>
            <a:r>
              <a:rPr lang="en-US" altLang="ja-JP">
                <a:latin typeface="Times" charset="0"/>
                <a:ea typeface="ＭＳ Ｐゴシック" charset="-128"/>
              </a:rPr>
              <a:t>t make higher returns when the market is going up, you will find yourself falling behind when the market is going down.</a:t>
            </a:r>
          </a:p>
          <a:p>
            <a:r>
              <a:rPr lang="en-US" altLang="en-US">
                <a:latin typeface="Times" charset="0"/>
                <a:ea typeface="ＭＳ Ｐゴシック" charset="-128"/>
              </a:rPr>
              <a:t>Buy the stock, since you think you can make more than the hurdle rate.</a:t>
            </a:r>
          </a:p>
        </p:txBody>
      </p:sp>
    </p:spTree>
    <p:extLst>
      <p:ext uri="{BB962C8B-B14F-4D97-AF65-F5344CB8AC3E}">
        <p14:creationId xmlns:p14="http://schemas.microsoft.com/office/powerpoint/2010/main" val="194521866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Rectangle 2"/>
          <p:cNvSpPr>
            <a:spLocks noChangeArrowheads="1"/>
          </p:cNvSpPr>
          <p:nvPr>
            <p:ph type="sldImg"/>
          </p:nvPr>
        </p:nvSpPr>
        <p:spPr>
          <a:xfrm>
            <a:off x="1150938" y="692150"/>
            <a:ext cx="4556125" cy="3416300"/>
          </a:xfrm>
          <a:solidFill>
            <a:srgbClr val="FFFFFF"/>
          </a:solidFill>
          <a:ln/>
        </p:spPr>
      </p:sp>
      <p:sp>
        <p:nvSpPr>
          <p:cNvPr id="292866"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is what equity investors in your company view as their required return.</a:t>
            </a:r>
          </a:p>
          <a:p>
            <a:r>
              <a:rPr lang="en-US" altLang="en-US">
                <a:latin typeface="Times" charset="0"/>
                <a:ea typeface="ＭＳ Ｐゴシック" charset="-128"/>
              </a:rPr>
              <a:t>The cost of not delivering this return is more unhappy stockholders, a lower stock price, and if you are a manager, maybe your job.</a:t>
            </a:r>
          </a:p>
          <a:p>
            <a:r>
              <a:rPr lang="en-US" altLang="en-US">
                <a:latin typeface="Times" charset="0"/>
                <a:ea typeface="ＭＳ Ｐゴシック" charset="-128"/>
              </a:rPr>
              <a:t>Going back to the corporate governance section, if stockholders have little or no control over managers, managers are less likely to view this as the cost of equity.</a:t>
            </a:r>
          </a:p>
        </p:txBody>
      </p:sp>
    </p:spTree>
    <p:extLst>
      <p:ext uri="{BB962C8B-B14F-4D97-AF65-F5344CB8AC3E}">
        <p14:creationId xmlns:p14="http://schemas.microsoft.com/office/powerpoint/2010/main" val="2146527567"/>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Rectangle 2"/>
          <p:cNvSpPr>
            <a:spLocks noChangeArrowheads="1"/>
          </p:cNvSpPr>
          <p:nvPr>
            <p:ph type="sldImg"/>
          </p:nvPr>
        </p:nvSpPr>
        <p:spPr>
          <a:xfrm>
            <a:off x="1150938" y="692150"/>
            <a:ext cx="4556125" cy="3416300"/>
          </a:xfrm>
          <a:solidFill>
            <a:srgbClr val="FFFFFF"/>
          </a:solidFill>
          <a:ln/>
        </p:spPr>
      </p:sp>
      <p:sp>
        <p:nvSpPr>
          <p:cNvPr id="294914"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Try this on your company.</a:t>
            </a:r>
          </a:p>
        </p:txBody>
      </p:sp>
    </p:spTree>
    <p:extLst>
      <p:ext uri="{BB962C8B-B14F-4D97-AF65-F5344CB8AC3E}">
        <p14:creationId xmlns:p14="http://schemas.microsoft.com/office/powerpoint/2010/main" val="1111032616"/>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Rectangle 2"/>
          <p:cNvSpPr>
            <a:spLocks noChangeArrowheads="1"/>
          </p:cNvSpPr>
          <p:nvPr>
            <p:ph type="sldImg"/>
          </p:nvPr>
        </p:nvSpPr>
        <p:spPr>
          <a:xfrm>
            <a:off x="1150938" y="692150"/>
            <a:ext cx="4556125" cy="3416300"/>
          </a:xfrm>
          <a:solidFill>
            <a:srgbClr val="FFFFFF"/>
          </a:solidFill>
          <a:ln/>
        </p:spPr>
      </p:sp>
      <p:sp>
        <p:nvSpPr>
          <p:cNvPr id="296962"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are three ways to bring your beta down:</a:t>
            </a:r>
          </a:p>
          <a:p>
            <a:pPr lvl="1"/>
            <a:r>
              <a:rPr lang="en-US" altLang="en-US">
                <a:latin typeface="Times" charset="0"/>
                <a:ea typeface="ＭＳ Ｐゴシック" charset="-128"/>
              </a:rPr>
              <a:t>Pay off debt, if you have any</a:t>
            </a:r>
          </a:p>
          <a:p>
            <a:pPr lvl="1"/>
            <a:r>
              <a:rPr lang="en-US" altLang="en-US">
                <a:latin typeface="Times" charset="0"/>
                <a:ea typeface="ＭＳ Ｐゴシック" charset="-128"/>
              </a:rPr>
              <a:t>Move into safer businesses</a:t>
            </a:r>
          </a:p>
          <a:p>
            <a:pPr lvl="1"/>
            <a:r>
              <a:rPr lang="en-US" altLang="en-US">
                <a:latin typeface="Times" charset="0"/>
                <a:ea typeface="ＭＳ Ｐゴシック" charset="-128"/>
              </a:rPr>
              <a:t>Sell off assets, and keep cash on your balance sheet</a:t>
            </a:r>
          </a:p>
          <a:p>
            <a:r>
              <a:rPr lang="en-US" altLang="en-US">
                <a:latin typeface="Times" charset="0"/>
                <a:ea typeface="ＭＳ Ｐゴシック" charset="-128"/>
              </a:rPr>
              <a:t>No. What matters is the difference between what you make on your projects (return on equity) and your cost of equity. If you lower your cost of equity, but lower your return on equity even more, you are not serving your stockholders.</a:t>
            </a:r>
          </a:p>
        </p:txBody>
      </p:sp>
    </p:spTree>
    <p:extLst>
      <p:ext uri="{BB962C8B-B14F-4D97-AF65-F5344CB8AC3E}">
        <p14:creationId xmlns:p14="http://schemas.microsoft.com/office/powerpoint/2010/main" val="754866447"/>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Rectangle 2"/>
          <p:cNvSpPr>
            <a:spLocks noChangeArrowheads="1" noTextEdit="1"/>
          </p:cNvSpPr>
          <p:nvPr>
            <p:ph type="sldImg"/>
          </p:nvPr>
        </p:nvSpPr>
        <p:spPr>
          <a:xfrm>
            <a:off x="1150938" y="692150"/>
            <a:ext cx="4556125" cy="3416300"/>
          </a:xfrm>
          <a:ln/>
        </p:spPr>
      </p:sp>
      <p:sp>
        <p:nvSpPr>
          <p:cNvPr id="2990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Deconstructing Tata </a:t>
            </a:r>
            <a:r>
              <a:rPr lang="en-US" altLang="en-US" dirty="0" err="1">
                <a:latin typeface="Times" charset="0"/>
                <a:ea typeface="ＭＳ Ｐゴシック" charset="-128"/>
              </a:rPr>
              <a:t>Motorl</a:t>
            </a:r>
            <a:r>
              <a:rPr lang="ja-JP" altLang="en-US" dirty="0">
                <a:latin typeface="Times" charset="0"/>
                <a:ea typeface="ＭＳ Ｐゴシック" charset="-128"/>
              </a:rPr>
              <a:t>’</a:t>
            </a:r>
            <a:r>
              <a:rPr lang="en-US" altLang="ja-JP" dirty="0">
                <a:latin typeface="Times" charset="0"/>
                <a:ea typeface="ＭＳ Ｐゴシック" charset="-128"/>
              </a:rPr>
              <a:t>s beta page, we find that</a:t>
            </a:r>
          </a:p>
          <a:p>
            <a:pPr>
              <a:buFontTx/>
              <a:buAutoNum type="alphaLcPeriod"/>
            </a:pPr>
            <a:r>
              <a:rPr lang="en-US" altLang="en-US" dirty="0">
                <a:latin typeface="Times" charset="0"/>
                <a:ea typeface="ＭＳ Ｐゴシック" charset="-128"/>
              </a:rPr>
              <a:t>Tata Motors did better than expected over the period – </a:t>
            </a:r>
            <a:r>
              <a:rPr lang="en-US" altLang="en-US">
                <a:latin typeface="Times" charset="0"/>
                <a:ea typeface="ＭＳ Ｐゴシック" charset="-128"/>
              </a:rPr>
              <a:t>by </a:t>
            </a:r>
            <a:r>
              <a:rPr lang="en-US" altLang="en-US" smtClean="0">
                <a:latin typeface="Times" charset="0"/>
                <a:ea typeface="ＭＳ Ｐゴシック" charset="-128"/>
              </a:rPr>
              <a:t>35.42% </a:t>
            </a:r>
            <a:r>
              <a:rPr lang="en-US" altLang="en-US" dirty="0">
                <a:latin typeface="Times" charset="0"/>
                <a:ea typeface="ＭＳ Ｐゴシック" charset="-128"/>
              </a:rPr>
              <a:t>in an annual basis. </a:t>
            </a:r>
            <a:endParaRPr lang="en-US" altLang="ja-JP" dirty="0">
              <a:latin typeface="Times" charset="0"/>
              <a:ea typeface="ＭＳ Ｐゴシック" charset="-128"/>
            </a:endParaRPr>
          </a:p>
          <a:p>
            <a:pPr>
              <a:buFontTx/>
              <a:buAutoNum type="alphaLcPeriod"/>
            </a:pPr>
            <a:r>
              <a:rPr lang="en-US" altLang="en-US" dirty="0">
                <a:latin typeface="Times" charset="0"/>
                <a:ea typeface="ＭＳ Ｐゴシック" charset="-128"/>
              </a:rPr>
              <a:t>Tata Motors is above average risk (1.83 times as risky as the typical Indian firm)</a:t>
            </a:r>
          </a:p>
          <a:p>
            <a:pPr>
              <a:buFontTx/>
              <a:buAutoNum type="alphaLcPeriod"/>
            </a:pPr>
            <a:r>
              <a:rPr lang="en-US" altLang="en-US" dirty="0">
                <a:latin typeface="Times" charset="0"/>
                <a:ea typeface="ＭＳ Ｐゴシック" charset="-128"/>
              </a:rPr>
              <a:t>About 69% of the risk in Tata Motors is market risk</a:t>
            </a:r>
          </a:p>
        </p:txBody>
      </p:sp>
    </p:spTree>
    <p:extLst>
      <p:ext uri="{BB962C8B-B14F-4D97-AF65-F5344CB8AC3E}">
        <p14:creationId xmlns:p14="http://schemas.microsoft.com/office/powerpoint/2010/main" val="1854471900"/>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Rectangle 2"/>
          <p:cNvSpPr>
            <a:spLocks noChangeArrowheads="1"/>
          </p:cNvSpPr>
          <p:nvPr>
            <p:ph type="sldImg"/>
          </p:nvPr>
        </p:nvSpPr>
        <p:spPr>
          <a:xfrm>
            <a:off x="1150938" y="692150"/>
            <a:ext cx="4556125" cy="3416300"/>
          </a:xfrm>
          <a:solidFill>
            <a:srgbClr val="FFFFFF"/>
          </a:solidFill>
          <a:ln/>
        </p:spPr>
      </p:sp>
      <p:sp>
        <p:nvSpPr>
          <p:cNvPr id="301058"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Shows how easy it is to get your betas to move, if you get to try different indices (and different time periods and different return intervals).</a:t>
            </a:r>
          </a:p>
        </p:txBody>
      </p:sp>
    </p:spTree>
    <p:extLst>
      <p:ext uri="{BB962C8B-B14F-4D97-AF65-F5344CB8AC3E}">
        <p14:creationId xmlns:p14="http://schemas.microsoft.com/office/powerpoint/2010/main" val="1679054389"/>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Rectangle 2"/>
          <p:cNvSpPr>
            <a:spLocks noChangeArrowheads="1"/>
          </p:cNvSpPr>
          <p:nvPr>
            <p:ph type="sldImg"/>
          </p:nvPr>
        </p:nvSpPr>
        <p:spPr>
          <a:xfrm>
            <a:off x="1150938" y="692150"/>
            <a:ext cx="4556125" cy="3416300"/>
          </a:xfrm>
          <a:solidFill>
            <a:srgbClr val="FFFFFF"/>
          </a:solidFill>
          <a:ln/>
        </p:spPr>
      </p:sp>
      <p:sp>
        <p:nvSpPr>
          <p:cNvPr id="303106"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the index used expands and becomes broader, the R-squared drops off and the standard error increases. </a:t>
            </a:r>
          </a:p>
          <a:p>
            <a:r>
              <a:rPr lang="en-US" altLang="en-US">
                <a:latin typeface="Times" charset="0"/>
                <a:ea typeface="ＭＳ Ｐゴシック" charset="-128"/>
              </a:rPr>
              <a:t>Which one would you use? It depends upon who your marginal investors are. If they are investors who are local and stay focused only on the local market, you may be able to get away with the DAX regression. As your marginal investors become more diversified, you should move from the local index to wider indices. The least precise beta estimate (with the highest standard error) may be the most meaningful.</a:t>
            </a:r>
          </a:p>
          <a:p>
            <a:r>
              <a:rPr lang="en-US" altLang="en-US">
                <a:latin typeface="Times" charset="0"/>
                <a:ea typeface="ＭＳ Ｐゴシック" charset="-128"/>
              </a:rPr>
              <a:t>As investors become globalized, there is an argument to be made that we should be abandoning the use of local indices and replacing them with global indices.</a:t>
            </a:r>
          </a:p>
          <a:p>
            <a:r>
              <a:rPr lang="en-US" altLang="en-US">
                <a:latin typeface="Times" charset="0"/>
                <a:ea typeface="ＭＳ Ｐゴシック" charset="-128"/>
              </a:rPr>
              <a:t>With Baidu, the best index is not the one that fits it best (which would be the NASDAQ) but the one that best captures what marginal investors are invested in.</a:t>
            </a:r>
          </a:p>
        </p:txBody>
      </p:sp>
    </p:spTree>
    <p:extLst>
      <p:ext uri="{BB962C8B-B14F-4D97-AF65-F5344CB8AC3E}">
        <p14:creationId xmlns:p14="http://schemas.microsoft.com/office/powerpoint/2010/main" val="1931994343"/>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3" name="Rectangle 2"/>
          <p:cNvSpPr>
            <a:spLocks noChangeArrowheads="1"/>
          </p:cNvSpPr>
          <p:nvPr>
            <p:ph type="sldImg"/>
          </p:nvPr>
        </p:nvSpPr>
        <p:spPr>
          <a:xfrm>
            <a:off x="1150938" y="692150"/>
            <a:ext cx="4556125" cy="3416300"/>
          </a:xfrm>
          <a:solidFill>
            <a:srgbClr val="FFFFFF"/>
          </a:solidFill>
          <a:ln/>
        </p:spPr>
      </p:sp>
      <p:sp>
        <p:nvSpPr>
          <p:cNvPr id="305154"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cross selection of regression betas for companies… Lets try a story for each one:</a:t>
            </a:r>
          </a:p>
          <a:p>
            <a:r>
              <a:rPr lang="en-US" altLang="en-US">
                <a:latin typeface="Times" charset="0"/>
                <a:ea typeface="ＭＳ Ｐゴシック" charset="-128"/>
              </a:rPr>
              <a:t>Real Networks: Small, high growth company in risky business</a:t>
            </a:r>
          </a:p>
          <a:p>
            <a:r>
              <a:rPr lang="en-US" altLang="en-US">
                <a:latin typeface="Times" charset="0"/>
                <a:ea typeface="ＭＳ Ｐゴシック" charset="-128"/>
              </a:rPr>
              <a:t>Qwest: Some business risk but much more substantial overlay of financial risk created by borrowing  billions.</a:t>
            </a:r>
          </a:p>
          <a:p>
            <a:r>
              <a:rPr lang="en-US" altLang="en-US">
                <a:latin typeface="Times" charset="0"/>
                <a:ea typeface="ＭＳ Ｐゴシック" charset="-128"/>
              </a:rPr>
              <a:t>Microsoft: Example of beta drift towards one as companies get larger and their product base (and customer base) becomes more diversified. Microsoft</a:t>
            </a:r>
            <a:r>
              <a:rPr lang="ja-JP" altLang="en-US">
                <a:latin typeface="Times" charset="0"/>
                <a:ea typeface="ＭＳ Ｐゴシック" charset="-128"/>
              </a:rPr>
              <a:t>’</a:t>
            </a:r>
            <a:r>
              <a:rPr lang="en-US" altLang="ja-JP">
                <a:latin typeface="Times" charset="0"/>
                <a:ea typeface="ＭＳ Ｐゴシック" charset="-128"/>
              </a:rPr>
              <a:t>s beta in the lat 1980s was much higher than 2.</a:t>
            </a:r>
          </a:p>
          <a:p>
            <a:r>
              <a:rPr lang="en-US" altLang="en-US">
                <a:latin typeface="Times" charset="0"/>
                <a:ea typeface="ＭＳ Ｐゴシック" charset="-128"/>
              </a:rPr>
              <a:t>GE: Most diversified US company you will find.. Beta will drift towards one for diversified companies. GE Capital</a:t>
            </a:r>
            <a:r>
              <a:rPr lang="ja-JP" altLang="en-US">
                <a:latin typeface="Times" charset="0"/>
                <a:ea typeface="ＭＳ Ｐゴシック" charset="-128"/>
              </a:rPr>
              <a:t>’</a:t>
            </a:r>
            <a:r>
              <a:rPr lang="en-US" altLang="ja-JP">
                <a:latin typeface="Times" charset="0"/>
                <a:ea typeface="ＭＳ Ｐゴシック" charset="-128"/>
              </a:rPr>
              <a:t>s debt acts as ballast on beta</a:t>
            </a:r>
          </a:p>
          <a:p>
            <a:r>
              <a:rPr lang="en-US" altLang="en-US">
                <a:latin typeface="Times" charset="0"/>
                <a:ea typeface="ＭＳ Ｐゴシック" charset="-128"/>
              </a:rPr>
              <a:t>Philip Morris: Main risk is oil price risk which cuts against the rest of the market (lower oil prices are good for many companies and the economy but not for oil companies). The litigation risk will not show up in the beta because it is firm-specific. (Changing the company name to Altria will not make a difference)</a:t>
            </a:r>
          </a:p>
          <a:p>
            <a:r>
              <a:rPr lang="en-US" altLang="en-US">
                <a:latin typeface="Times" charset="0"/>
                <a:ea typeface="ＭＳ Ｐゴシック" charset="-128"/>
              </a:rPr>
              <a:t>Harmony Gold Mining Company: A negative beta implies that adding this stock on to a diversified portfolio will actually reduce risk (acts as insurance). Gold has historically been an insurance against inflation. </a:t>
            </a:r>
          </a:p>
          <a:p>
            <a:r>
              <a:rPr lang="en-US" altLang="en-US">
                <a:latin typeface="Times" charset="0"/>
                <a:ea typeface="ＭＳ Ｐゴシック" charset="-128"/>
              </a:rPr>
              <a:t>(Consequences of a negative beta: Expected return &lt; Riskfree rate)</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076180161"/>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Rectangle 2"/>
          <p:cNvSpPr>
            <a:spLocks noChangeArrowheads="1"/>
          </p:cNvSpPr>
          <p:nvPr>
            <p:ph type="sldImg"/>
          </p:nvPr>
        </p:nvSpPr>
        <p:spPr>
          <a:xfrm>
            <a:off x="1150938" y="692150"/>
            <a:ext cx="4556125" cy="3416300"/>
          </a:xfrm>
          <a:solidFill>
            <a:srgbClr val="FFFFFF"/>
          </a:solidFill>
          <a:ln/>
        </p:spPr>
      </p:sp>
      <p:sp>
        <p:nvSpPr>
          <p:cNvPr id="307202"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Betas measure risk relative to the market. </a:t>
            </a:r>
          </a:p>
          <a:p>
            <a:r>
              <a:rPr lang="en-US" altLang="en-US">
                <a:latin typeface="Times" charset="0"/>
                <a:ea typeface="ＭＳ Ｐゴシック" charset="-128"/>
              </a:rPr>
              <a:t>Firms which are cyclical or sell discretionary products tend to do much better when the economy is doing well (and the market is doing well) and much worse when the economy is doing badly than other firms in the market.</a:t>
            </a:r>
          </a:p>
          <a:p>
            <a:r>
              <a:rPr lang="en-US" altLang="en-US">
                <a:latin typeface="Times" charset="0"/>
                <a:ea typeface="ＭＳ Ｐゴシック" charset="-128"/>
              </a:rPr>
              <a:t>In terms of basic economics, companies that sell products/ services that have elastic demand should have higher betas than ones that sell products/services with inelastic demand.</a:t>
            </a:r>
          </a:p>
        </p:txBody>
      </p:sp>
    </p:spTree>
    <p:extLst>
      <p:ext uri="{BB962C8B-B14F-4D97-AF65-F5344CB8AC3E}">
        <p14:creationId xmlns:p14="http://schemas.microsoft.com/office/powerpoint/2010/main" val="1252690893"/>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Rectangle 2"/>
          <p:cNvSpPr>
            <a:spLocks noChangeArrowheads="1"/>
          </p:cNvSpPr>
          <p:nvPr>
            <p:ph type="sldImg"/>
          </p:nvPr>
        </p:nvSpPr>
        <p:spPr>
          <a:xfrm>
            <a:off x="1150938" y="692150"/>
            <a:ext cx="4556125" cy="3416300"/>
          </a:xfrm>
          <a:solidFill>
            <a:srgbClr val="FFFFFF"/>
          </a:solidFill>
          <a:ln/>
        </p:spPr>
      </p:sp>
      <p:sp>
        <p:nvSpPr>
          <p:cNvPr id="309250"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expect emerging market telecom company betas to be higher… A product or service that is more discretionary will translate into more volatile earnings and more sensitivity to overall macro economic conditions and a highr beta. </a:t>
            </a:r>
          </a:p>
        </p:txBody>
      </p:sp>
    </p:spTree>
    <p:extLst>
      <p:ext uri="{BB962C8B-B14F-4D97-AF65-F5344CB8AC3E}">
        <p14:creationId xmlns:p14="http://schemas.microsoft.com/office/powerpoint/2010/main" val="46163463"/>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Rectangle 2"/>
          <p:cNvSpPr>
            <a:spLocks noChangeArrowheads="1"/>
          </p:cNvSpPr>
          <p:nvPr>
            <p:ph type="sldImg"/>
          </p:nvPr>
        </p:nvSpPr>
        <p:spPr>
          <a:xfrm>
            <a:off x="1150938" y="692150"/>
            <a:ext cx="4556125" cy="3416300"/>
          </a:xfrm>
          <a:solidFill>
            <a:srgbClr val="FFFFFF"/>
          </a:solidFill>
          <a:ln/>
        </p:spPr>
      </p:sp>
      <p:sp>
        <p:nvSpPr>
          <p:cNvPr id="311298"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with high fixed costs tend to see much bigger swings in operating income (and stock prices) for a given change in revenues than firms with more flexible cost structures.</a:t>
            </a:r>
          </a:p>
          <a:p>
            <a:r>
              <a:rPr lang="en-US" altLang="en-US">
                <a:latin typeface="Times" charset="0"/>
                <a:ea typeface="ＭＳ Ｐゴシック" charset="-128"/>
              </a:rPr>
              <a:t>Consider the case of the airline sector, which tends to have cost structures which are almost entirely fixed (plane lease expenses, fuel costs …). Firms in the sector have high betas.</a:t>
            </a:r>
          </a:p>
          <a:p>
            <a:r>
              <a:rPr lang="en-US" altLang="en-US">
                <a:latin typeface="Times" charset="0"/>
                <a:ea typeface="ＭＳ Ｐゴシック" charset="-128"/>
              </a:rPr>
              <a:t>Are you destined to have a high beta, once you pick a sector?</a:t>
            </a:r>
          </a:p>
          <a:p>
            <a:r>
              <a:rPr lang="en-US" altLang="en-US">
                <a:latin typeface="Times" charset="0"/>
                <a:ea typeface="ＭＳ Ｐゴシック" charset="-128"/>
              </a:rPr>
              <a:t>To an extent, yes, but you can take action or make decisions to change your destiny. Consider Southwest. By using only one type of aircraft, hedging fuel costs, flying from no-name airports and having a flexible workforce, Southwest has been able to lower its fixed costs as a proportion of total costs. (Focusing less on business travel and high priced tickets has also helped them on the discretionary component). </a:t>
            </a:r>
          </a:p>
        </p:txBody>
      </p:sp>
    </p:spTree>
    <p:extLst>
      <p:ext uri="{BB962C8B-B14F-4D97-AF65-F5344CB8AC3E}">
        <p14:creationId xmlns:p14="http://schemas.microsoft.com/office/powerpoint/2010/main" val="62772607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Rectangle 2"/>
          <p:cNvSpPr>
            <a:spLocks noChangeArrowheads="1"/>
          </p:cNvSpPr>
          <p:nvPr>
            <p:ph type="sldImg"/>
          </p:nvPr>
        </p:nvSpPr>
        <p:spPr>
          <a:xfrm>
            <a:off x="1150938" y="692150"/>
            <a:ext cx="4556125" cy="3416300"/>
          </a:xfrm>
          <a:solidFill>
            <a:srgbClr val="FFFFFF"/>
          </a:solidFill>
          <a:ln/>
        </p:spPr>
      </p:sp>
      <p:sp>
        <p:nvSpPr>
          <p:cNvPr id="313346"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direct measures of fixed costs and variable costs are difficult to obtain. Hence we use the second.</a:t>
            </a:r>
          </a:p>
        </p:txBody>
      </p:sp>
    </p:spTree>
    <p:extLst>
      <p:ext uri="{BB962C8B-B14F-4D97-AF65-F5344CB8AC3E}">
        <p14:creationId xmlns:p14="http://schemas.microsoft.com/office/powerpoint/2010/main" val="175245165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Rectangle 2"/>
          <p:cNvSpPr>
            <a:spLocks noChangeArrowheads="1"/>
          </p:cNvSpPr>
          <p:nvPr>
            <p:ph type="sldImg"/>
          </p:nvPr>
        </p:nvSpPr>
        <p:spPr>
          <a:xfrm>
            <a:off x="1150938" y="692150"/>
            <a:ext cx="4556125" cy="3416300"/>
          </a:xfrm>
          <a:solidFill>
            <a:srgbClr val="FFFFFF"/>
          </a:solidFill>
          <a:ln/>
        </p:spPr>
      </p:sp>
      <p:sp>
        <p:nvSpPr>
          <p:cNvPr id="315394"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measures Disney</a:t>
            </a:r>
            <a:r>
              <a:rPr lang="ja-JP" altLang="en-US">
                <a:latin typeface="Times" charset="0"/>
                <a:ea typeface="ＭＳ Ｐゴシック" charset="-128"/>
              </a:rPr>
              <a:t>’</a:t>
            </a:r>
            <a:r>
              <a:rPr lang="en-US" altLang="ja-JP">
                <a:latin typeface="Times" charset="0"/>
                <a:ea typeface="ＭＳ Ｐゴシック" charset="-128"/>
              </a:rPr>
              <a:t>s operating leverage historically. You need a number of years of data before you can get reasonable estimates.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716730173"/>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p:cNvSpPr>
            <a:spLocks noChangeArrowheads="1"/>
          </p:cNvSpPr>
          <p:nvPr>
            <p:ph type="sldImg"/>
          </p:nvPr>
        </p:nvSpPr>
        <p:spPr>
          <a:xfrm>
            <a:off x="1150938" y="692150"/>
            <a:ext cx="4556125" cy="3416300"/>
          </a:xfrm>
          <a:solidFill>
            <a:srgbClr val="FFFFFF"/>
          </a:solidFill>
          <a:ln/>
        </p:spPr>
      </p:sp>
      <p:sp>
        <p:nvSpPr>
          <p:cNvPr id="317442"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Same rationale as operating leverage but the focus here is on equity earnings. Put another way, a firm with stable operating income can make its equity income much more volatile by borrowing large sums of money. </a:t>
            </a:r>
          </a:p>
          <a:p>
            <a:r>
              <a:rPr lang="en-US" altLang="en-US">
                <a:latin typeface="Times" charset="0"/>
                <a:ea typeface="ＭＳ Ｐゴシック" charset="-128"/>
              </a:rPr>
              <a:t>The levered beta equation on this page are built on two assumptions of convenience: that the beta for debt is zero and that the tax benefit from debt reduces its impact on debt. It is easy to modify the equation to allow for changes in both assumptions.</a:t>
            </a:r>
          </a:p>
          <a:p>
            <a:r>
              <a:rPr lang="en-US" altLang="en-US">
                <a:latin typeface="Times" charset="0"/>
                <a:ea typeface="ＭＳ Ｐゴシック" charset="-128"/>
              </a:rPr>
              <a:t>The regression beta is a levered beta.</a:t>
            </a:r>
          </a:p>
        </p:txBody>
      </p:sp>
    </p:spTree>
    <p:extLst>
      <p:ext uri="{BB962C8B-B14F-4D97-AF65-F5344CB8AC3E}">
        <p14:creationId xmlns:p14="http://schemas.microsoft.com/office/powerpoint/2010/main" val="848241588"/>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Rectangle 2"/>
          <p:cNvSpPr>
            <a:spLocks noChangeArrowheads="1"/>
          </p:cNvSpPr>
          <p:nvPr>
            <p:ph type="sldImg"/>
          </p:nvPr>
        </p:nvSpPr>
        <p:spPr>
          <a:xfrm>
            <a:off x="1150938" y="692150"/>
            <a:ext cx="4556125" cy="3416300"/>
          </a:xfrm>
          <a:solidFill>
            <a:srgbClr val="FFFFFF"/>
          </a:solidFill>
          <a:ln/>
        </p:spPr>
      </p:sp>
      <p:sp>
        <p:nvSpPr>
          <p:cNvPr id="319490"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betas reflect the average leverage over the period and not the current leverage of the firms. Firms whose leverage has changed over the period will have regression betas that are different from their true betas.</a:t>
            </a:r>
          </a:p>
        </p:txBody>
      </p:sp>
    </p:spTree>
    <p:extLst>
      <p:ext uri="{BB962C8B-B14F-4D97-AF65-F5344CB8AC3E}">
        <p14:creationId xmlns:p14="http://schemas.microsoft.com/office/powerpoint/2010/main" val="1399920730"/>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p:cNvSpPr>
            <a:spLocks noChangeArrowheads="1"/>
          </p:cNvSpPr>
          <p:nvPr>
            <p:ph type="sldImg"/>
          </p:nvPr>
        </p:nvSpPr>
        <p:spPr>
          <a:xfrm>
            <a:off x="1150938" y="692150"/>
            <a:ext cx="4556125" cy="3416300"/>
          </a:xfrm>
          <a:solidFill>
            <a:srgbClr val="FFFFFF"/>
          </a:solidFill>
          <a:ln/>
        </p:spPr>
      </p:sp>
      <p:sp>
        <p:nvSpPr>
          <p:cNvPr id="321538"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Since equity investors bear all of the non-diversifiable risk, the beta of Disney</a:t>
            </a:r>
            <a:r>
              <a:rPr lang="ja-JP" altLang="en-US">
                <a:latin typeface="Times" charset="0"/>
                <a:ea typeface="ＭＳ Ｐゴシック" charset="-128"/>
              </a:rPr>
              <a:t>’</a:t>
            </a:r>
            <a:r>
              <a:rPr lang="en-US" altLang="ja-JP">
                <a:latin typeface="Times" charset="0"/>
                <a:ea typeface="ＭＳ Ｐゴシック" charset="-128"/>
              </a:rPr>
              <a:t>s equity will increase as the leverage increases. </a:t>
            </a:r>
            <a:endParaRPr lang="en-US" altLang="en-US">
              <a:latin typeface="Times" charset="0"/>
              <a:ea typeface="ＭＳ Ｐゴシック" charset="-128"/>
            </a:endParaRPr>
          </a:p>
        </p:txBody>
      </p:sp>
    </p:spTree>
    <p:extLst>
      <p:ext uri="{BB962C8B-B14F-4D97-AF65-F5344CB8AC3E}">
        <p14:creationId xmlns:p14="http://schemas.microsoft.com/office/powerpoint/2010/main" val="636872578"/>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Rectangle 2"/>
          <p:cNvSpPr>
            <a:spLocks noChangeArrowheads="1"/>
          </p:cNvSpPr>
          <p:nvPr>
            <p:ph type="sldImg"/>
          </p:nvPr>
        </p:nvSpPr>
        <p:spPr>
          <a:xfrm>
            <a:off x="1150938" y="692150"/>
            <a:ext cx="4556125" cy="3416300"/>
          </a:xfrm>
          <a:solidFill>
            <a:srgbClr val="FFFFFF"/>
          </a:solidFill>
          <a:ln/>
        </p:spPr>
      </p:sp>
      <p:sp>
        <p:nvSpPr>
          <p:cNvPr id="323586"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Betas are always weighted averages - where the weights are based upon market value. This is because betas measure risk relative to a market index.</a:t>
            </a:r>
          </a:p>
        </p:txBody>
      </p:sp>
    </p:spTree>
    <p:extLst>
      <p:ext uri="{BB962C8B-B14F-4D97-AF65-F5344CB8AC3E}">
        <p14:creationId xmlns:p14="http://schemas.microsoft.com/office/powerpoint/2010/main" val="858921798"/>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ChangeArrowheads="1"/>
          </p:cNvSpPr>
          <p:nvPr>
            <p:ph type="sldImg"/>
          </p:nvPr>
        </p:nvSpPr>
        <p:spPr>
          <a:xfrm>
            <a:off x="1150938" y="692150"/>
            <a:ext cx="4556125" cy="3416300"/>
          </a:xfrm>
          <a:solidFill>
            <a:srgbClr val="FFFFFF"/>
          </a:solidFill>
          <a:ln/>
        </p:spPr>
      </p:sp>
      <p:sp>
        <p:nvSpPr>
          <p:cNvPr id="325634"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betas of the firms at the time of Disney</a:t>
            </a:r>
            <a:r>
              <a:rPr lang="ja-JP" altLang="en-US">
                <a:latin typeface="Times" charset="0"/>
                <a:ea typeface="ＭＳ Ｐゴシック" charset="-128"/>
              </a:rPr>
              <a:t>’</a:t>
            </a:r>
            <a:r>
              <a:rPr lang="en-US" altLang="ja-JP">
                <a:latin typeface="Times" charset="0"/>
                <a:ea typeface="ＭＳ Ｐゴシック" charset="-128"/>
              </a:rPr>
              <a:t>s acquisition. The tax rate used for both betas is 36%.</a:t>
            </a:r>
          </a:p>
          <a:p>
            <a:r>
              <a:rPr lang="en-US" altLang="en-US">
                <a:latin typeface="Times" charset="0"/>
                <a:ea typeface="ＭＳ Ｐゴシック" charset="-128"/>
              </a:rPr>
              <a:t>Equity betas are levered betas and we will assume that the leverage built into them is the current debt to equity ratio for the two firms.</a:t>
            </a:r>
          </a:p>
        </p:txBody>
      </p:sp>
    </p:spTree>
    <p:extLst>
      <p:ext uri="{BB962C8B-B14F-4D97-AF65-F5344CB8AC3E}">
        <p14:creationId xmlns:p14="http://schemas.microsoft.com/office/powerpoint/2010/main" val="513583852"/>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Rectangle 2"/>
          <p:cNvSpPr>
            <a:spLocks noChangeArrowheads="1"/>
          </p:cNvSpPr>
          <p:nvPr>
            <p:ph type="sldImg"/>
          </p:nvPr>
        </p:nvSpPr>
        <p:spPr>
          <a:xfrm>
            <a:off x="1150938" y="692150"/>
            <a:ext cx="4556125" cy="3416300"/>
          </a:xfrm>
          <a:solidFill>
            <a:srgbClr val="FFFFFF"/>
          </a:solidFill>
          <a:ln/>
        </p:spPr>
      </p:sp>
      <p:sp>
        <p:nvSpPr>
          <p:cNvPr id="327682"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unlevered beta of the combined firm will always be the weighted average of the two firms</a:t>
            </a:r>
            <a:r>
              <a:rPr lang="ja-JP" altLang="en-US">
                <a:latin typeface="Times" charset="0"/>
                <a:ea typeface="ＭＳ Ｐゴシック" charset="-128"/>
              </a:rPr>
              <a:t>’</a:t>
            </a:r>
            <a:r>
              <a:rPr lang="en-US" altLang="ja-JP">
                <a:latin typeface="Times" charset="0"/>
                <a:ea typeface="ＭＳ Ｐゴシック" charset="-128"/>
              </a:rPr>
              <a:t> unlevered betas. The firm values (rather than the equity values) are used for the weights because we are looking at the unlevered betas of the firms .</a:t>
            </a:r>
            <a:endParaRPr lang="en-US" altLang="en-US">
              <a:latin typeface="Times" charset="0"/>
              <a:ea typeface="ＭＳ Ｐゴシック" charset="-128"/>
            </a:endParaRPr>
          </a:p>
        </p:txBody>
      </p:sp>
    </p:spTree>
    <p:extLst>
      <p:ext uri="{BB962C8B-B14F-4D97-AF65-F5344CB8AC3E}">
        <p14:creationId xmlns:p14="http://schemas.microsoft.com/office/powerpoint/2010/main" val="1067023271"/>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Rectangle 2"/>
          <p:cNvSpPr>
            <a:spLocks noChangeArrowheads="1"/>
          </p:cNvSpPr>
          <p:nvPr>
            <p:ph type="sldImg"/>
          </p:nvPr>
        </p:nvSpPr>
        <p:spPr>
          <a:xfrm>
            <a:off x="1150938" y="692150"/>
            <a:ext cx="4556125" cy="3416300"/>
          </a:xfrm>
          <a:solidFill>
            <a:srgbClr val="FFFFFF"/>
          </a:solidFill>
          <a:ln/>
        </p:spPr>
      </p:sp>
      <p:sp>
        <p:nvSpPr>
          <p:cNvPr id="329730"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reflects the effects of the financing of the acquisition. In the second scenario, note that $ 10 billion of the $ 18.5 billion is borrowed. The remaining $ 8.5 billion has to come from new equity issues.</a:t>
            </a:r>
          </a:p>
          <a:p>
            <a:r>
              <a:rPr lang="en-US" altLang="en-US" b="1">
                <a:latin typeface="Times" charset="0"/>
                <a:ea typeface="ＭＳ Ｐゴシック" charset="-128"/>
              </a:rPr>
              <a:t>Exercise: What would Disney</a:t>
            </a:r>
            <a:r>
              <a:rPr lang="ja-JP" altLang="en-US" b="1">
                <a:latin typeface="Times" charset="0"/>
                <a:ea typeface="ＭＳ Ｐゴシック" charset="-128"/>
              </a:rPr>
              <a:t>’</a:t>
            </a:r>
            <a:r>
              <a:rPr lang="en-US" altLang="ja-JP" b="1">
                <a:latin typeface="Times" charset="0"/>
                <a:ea typeface="ＭＳ Ｐゴシック" charset="-128"/>
              </a:rPr>
              <a:t>s beta be if it had borrowed the entire $ 18.5 billion?</a:t>
            </a:r>
          </a:p>
          <a:p>
            <a:pPr lvl="1">
              <a:buFontTx/>
              <a:buChar char="•"/>
            </a:pPr>
            <a:r>
              <a:rPr lang="en-US" altLang="en-US">
                <a:latin typeface="Times" charset="0"/>
                <a:ea typeface="ＭＳ Ｐゴシック" charset="-128"/>
              </a:rPr>
              <a:t>Debt = $ 615 + $ 3,186 + $ 18,500 = $ 22,301 million</a:t>
            </a:r>
          </a:p>
          <a:p>
            <a:pPr lvl="1">
              <a:buFontTx/>
              <a:buChar char="•"/>
            </a:pPr>
            <a:r>
              <a:rPr lang="en-US" altLang="en-US">
                <a:latin typeface="Times" charset="0"/>
                <a:ea typeface="ＭＳ Ｐゴシック" charset="-128"/>
              </a:rPr>
              <a:t>Equity = $ 31,100 million</a:t>
            </a:r>
          </a:p>
          <a:p>
            <a:pPr lvl="1">
              <a:buFontTx/>
              <a:buChar char="•"/>
            </a:pPr>
            <a:r>
              <a:rPr lang="en-US" altLang="en-US">
                <a:latin typeface="Times" charset="0"/>
                <a:ea typeface="ＭＳ Ｐゴシック" charset="-128"/>
              </a:rPr>
              <a:t>D/E Ratio = 71.70%</a:t>
            </a:r>
          </a:p>
          <a:p>
            <a:pPr lvl="1">
              <a:buFontTx/>
              <a:buChar char="•"/>
            </a:pPr>
            <a:r>
              <a:rPr lang="en-US" altLang="en-US">
                <a:latin typeface="Times" charset="0"/>
                <a:ea typeface="ＭＳ Ｐゴシック" charset="-128"/>
              </a:rPr>
              <a:t>New Beta = 1.026 ( 1 + 0.64 (.717)) = 1.50</a:t>
            </a:r>
          </a:p>
          <a:p>
            <a:pPr lvl="1">
              <a:buFontTx/>
              <a:buChar char="•"/>
            </a:pPr>
            <a:endParaRPr lang="en-US" altLang="en-US">
              <a:latin typeface="Times" charset="0"/>
              <a:ea typeface="ＭＳ Ｐゴシック" charset="-128"/>
            </a:endParaRPr>
          </a:p>
          <a:p>
            <a:r>
              <a:rPr lang="en-US" altLang="en-US" b="1">
                <a:latin typeface="Times" charset="0"/>
                <a:ea typeface="ＭＳ Ｐゴシック" charset="-128"/>
              </a:rPr>
              <a:t>What is the significance of assuming Cap Cities debt? </a:t>
            </a:r>
          </a:p>
          <a:p>
            <a:r>
              <a:rPr lang="en-US" altLang="en-US">
                <a:latin typeface="Times" charset="0"/>
                <a:ea typeface="ＭＳ Ｐゴシック" charset="-128"/>
              </a:rPr>
              <a:t>If the debt had not been assumed and had to be retired, Disney would have had to raise $19,115 million ($18,500 + $615) to fund the acquisition. You would not have added $615 million in debt to the consolidated company after the transaction.</a:t>
            </a:r>
          </a:p>
        </p:txBody>
      </p:sp>
    </p:spTree>
    <p:extLst>
      <p:ext uri="{BB962C8B-B14F-4D97-AF65-F5344CB8AC3E}">
        <p14:creationId xmlns:p14="http://schemas.microsoft.com/office/powerpoint/2010/main" val="1971663247"/>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7" name="Rectangle 2"/>
          <p:cNvSpPr>
            <a:spLocks noChangeArrowheads="1"/>
          </p:cNvSpPr>
          <p:nvPr>
            <p:ph type="sldImg"/>
          </p:nvPr>
        </p:nvSpPr>
        <p:spPr>
          <a:xfrm>
            <a:off x="1150938" y="692150"/>
            <a:ext cx="4556125" cy="3416300"/>
          </a:xfrm>
          <a:solidFill>
            <a:srgbClr val="FFFFFF"/>
          </a:solidFill>
          <a:ln/>
        </p:spPr>
      </p:sp>
      <p:sp>
        <p:nvSpPr>
          <p:cNvPr id="331778"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same principle applies to a firm. To the degree that the firm is in multiple businesses, its beta reflects all of these businesses.</a:t>
            </a:r>
          </a:p>
        </p:txBody>
      </p:sp>
    </p:spTree>
    <p:extLst>
      <p:ext uri="{BB962C8B-B14F-4D97-AF65-F5344CB8AC3E}">
        <p14:creationId xmlns:p14="http://schemas.microsoft.com/office/powerpoint/2010/main" val="2071519119"/>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Rectangle 2"/>
          <p:cNvSpPr>
            <a:spLocks noChangeArrowheads="1"/>
          </p:cNvSpPr>
          <p:nvPr>
            <p:ph type="sldImg"/>
          </p:nvPr>
        </p:nvSpPr>
        <p:spPr>
          <a:xfrm>
            <a:off x="1150938" y="692150"/>
            <a:ext cx="4556125" cy="3416300"/>
          </a:xfrm>
          <a:solidFill>
            <a:srgbClr val="FFFFFF"/>
          </a:solidFill>
          <a:ln/>
        </p:spPr>
      </p:sp>
      <p:sp>
        <p:nvSpPr>
          <p:cNvPr id="333826"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Bottom-up betas build up to the beta from the fundamentals, rather than trusting the regression. </a:t>
            </a:r>
          </a:p>
          <a:p>
            <a:r>
              <a:rPr lang="en-US" altLang="en-US">
                <a:latin typeface="Times" charset="0"/>
                <a:ea typeface="ＭＳ Ｐゴシック" charset="-128"/>
              </a:rPr>
              <a:t>The standard error of an average beta for a sector, is smaller by a factor of √n, where n is the number of firms in the sector. Thus, if there are 25 firms in a sector, the standard error of the average is 1/5 the average standard error.</a:t>
            </a:r>
          </a:p>
        </p:txBody>
      </p:sp>
    </p:spTree>
    <p:extLst>
      <p:ext uri="{BB962C8B-B14F-4D97-AF65-F5344CB8AC3E}">
        <p14:creationId xmlns:p14="http://schemas.microsoft.com/office/powerpoint/2010/main" val="1016947869"/>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3" name="Slide Image Placeholder 1"/>
          <p:cNvSpPr>
            <a:spLocks noGrp="1" noRot="1" noChangeAspect="1"/>
          </p:cNvSpPr>
          <p:nvPr>
            <p:ph type="sldImg"/>
          </p:nvPr>
        </p:nvSpPr>
        <p:spPr>
          <a:xfrm>
            <a:off x="1150938" y="692150"/>
            <a:ext cx="4556125" cy="3416300"/>
          </a:xfrm>
          <a:ln/>
        </p:spPr>
      </p:sp>
      <p:sp>
        <p:nvSpPr>
          <p:cNvPr id="3358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Disney does break down its divisions very well in its financial statements. Not all companies are this forthcoming and you may have to go on much coarser data, in some cases.</a:t>
            </a:r>
          </a:p>
        </p:txBody>
      </p:sp>
    </p:spTree>
    <p:extLst>
      <p:ext uri="{BB962C8B-B14F-4D97-AF65-F5344CB8AC3E}">
        <p14:creationId xmlns:p14="http://schemas.microsoft.com/office/powerpoint/2010/main" val="20487810"/>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Slide Image Placeholder 1"/>
          <p:cNvSpPr>
            <a:spLocks noGrp="1" noRot="1" noChangeAspect="1"/>
          </p:cNvSpPr>
          <p:nvPr>
            <p:ph type="sldImg"/>
          </p:nvPr>
        </p:nvSpPr>
        <p:spPr>
          <a:xfrm>
            <a:off x="1150938" y="692150"/>
            <a:ext cx="4556125" cy="3416300"/>
          </a:xfrm>
          <a:ln/>
        </p:spPr>
      </p:sp>
      <p:sp>
        <p:nvSpPr>
          <p:cNvPr id="337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Comes from the companies in each sector. Judgment calls had to be made and when the sample size was too small (as was the case with broadcasting and theme parks), I had to broaden my sample, by going up and down the food chain of revenues in the case of broadcasting (by including companies that make revenues from syndicating TV shows, for instance) or going global (with theme parks).</a:t>
            </a:r>
          </a:p>
        </p:txBody>
      </p:sp>
    </p:spTree>
    <p:extLst>
      <p:ext uri="{BB962C8B-B14F-4D97-AF65-F5344CB8AC3E}">
        <p14:creationId xmlns:p14="http://schemas.microsoft.com/office/powerpoint/2010/main" val="741239150"/>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69" name="Slide Image Placeholder 1"/>
          <p:cNvSpPr>
            <a:spLocks noGrp="1" noRot="1" noChangeAspect="1"/>
          </p:cNvSpPr>
          <p:nvPr>
            <p:ph type="sldImg"/>
          </p:nvPr>
        </p:nvSpPr>
        <p:spPr>
          <a:xfrm>
            <a:off x="1150938" y="692150"/>
            <a:ext cx="4556125" cy="3416300"/>
          </a:xfrm>
          <a:ln/>
        </p:spPr>
      </p:sp>
      <p:sp>
        <p:nvSpPr>
          <p:cNvPr id="3399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shows the raw numbers behind one of the line items on the previous page – studio entertainment. It lists the companies used, their market values of equity, total debt outstanding and cash. </a:t>
            </a:r>
          </a:p>
          <a:p>
            <a:r>
              <a:rPr lang="en-US" altLang="en-US">
                <a:latin typeface="Times" charset="0"/>
                <a:ea typeface="ＭＳ Ｐゴシック" charset="-128"/>
              </a:rPr>
              <a:t>We show three summary numbers – the average, the aggregate and the median. The average is skewed by outliers. While both the aggregate and median yield meaningful values, we have chosen to go with the median.</a:t>
            </a:r>
          </a:p>
          <a:p>
            <a:r>
              <a:rPr lang="en-US" altLang="en-US">
                <a:latin typeface="Times" charset="0"/>
                <a:ea typeface="ＭＳ Ｐゴシック" charset="-128"/>
              </a:rPr>
              <a:t>In the last three columns, I have computed the enterprise value = mkt cap + debt – cash, revenues and EV/Revenues. These will be used on the next page.</a:t>
            </a:r>
          </a:p>
        </p:txBody>
      </p:sp>
    </p:spTree>
    <p:extLst>
      <p:ext uri="{BB962C8B-B14F-4D97-AF65-F5344CB8AC3E}">
        <p14:creationId xmlns:p14="http://schemas.microsoft.com/office/powerpoint/2010/main" val="453757803"/>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7" name="Slide Image Placeholder 1"/>
          <p:cNvSpPr>
            <a:spLocks noGrp="1" noRot="1" noChangeAspect="1"/>
          </p:cNvSpPr>
          <p:nvPr>
            <p:ph type="sldImg"/>
          </p:nvPr>
        </p:nvSpPr>
        <p:spPr>
          <a:xfrm>
            <a:off x="1150938" y="692150"/>
            <a:ext cx="4556125" cy="3416300"/>
          </a:xfrm>
          <a:ln/>
        </p:spPr>
      </p:sp>
      <p:sp>
        <p:nvSpPr>
          <p:cNvPr id="3420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Using the studio entertainment companies as the base, this page explains the process, step by step. </a:t>
            </a:r>
          </a:p>
          <a:p>
            <a:r>
              <a:rPr lang="en-US" altLang="en-US">
                <a:latin typeface="Times" charset="0"/>
                <a:ea typeface="ＭＳ Ｐゴシック" charset="-128"/>
              </a:rPr>
              <a:t>You always start with a regression or equity beta, then clean up for debt and then for cash. (I assumed a marginal tax rate of 40%, since these were all US firms)</a:t>
            </a:r>
          </a:p>
          <a:p>
            <a:r>
              <a:rPr lang="en-US" altLang="en-US">
                <a:latin typeface="Times" charset="0"/>
                <a:ea typeface="ＭＳ Ｐゴシック" charset="-128"/>
              </a:rPr>
              <a:t>An alternate approach is to net cash out against debt and use a net debt to equity ratio.</a:t>
            </a:r>
          </a:p>
          <a:p>
            <a:r>
              <a:rPr lang="en-US" altLang="en-US">
                <a:latin typeface="Times" charset="0"/>
                <a:ea typeface="ＭＳ Ｐゴシック" charset="-128"/>
              </a:rPr>
              <a:t>If you did that your net debt ratio would be (35.02- 8.93)/ 64.98 = 40.16%</a:t>
            </a:r>
          </a:p>
          <a:p>
            <a:r>
              <a:rPr lang="en-US" altLang="en-US">
                <a:latin typeface="Times" charset="0"/>
                <a:ea typeface="ＭＳ Ｐゴシック" charset="-128"/>
              </a:rPr>
              <a:t>The unlevered beta = 1.57/ (1+ (1-.4) (.4016)) = 1.2652</a:t>
            </a:r>
          </a:p>
          <a:p>
            <a:r>
              <a:rPr lang="en-US" altLang="en-US">
                <a:latin typeface="Times" charset="0"/>
                <a:ea typeface="ＭＳ Ｐゴシック" charset="-128"/>
              </a:rPr>
              <a:t>The answers are close but they will not be the same. With the net debt ratio, you are assuming that debt and cash not only cancel out in terms of risk but also in terms of tax advantages.</a:t>
            </a:r>
          </a:p>
        </p:txBody>
      </p:sp>
    </p:spTree>
    <p:extLst>
      <p:ext uri="{BB962C8B-B14F-4D97-AF65-F5344CB8AC3E}">
        <p14:creationId xmlns:p14="http://schemas.microsoft.com/office/powerpoint/2010/main" val="59296452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Slide Image Placeholder 1"/>
          <p:cNvSpPr>
            <a:spLocks noGrp="1" noRot="1" noChangeAspect="1"/>
          </p:cNvSpPr>
          <p:nvPr>
            <p:ph type="sldImg"/>
          </p:nvPr>
        </p:nvSpPr>
        <p:spPr>
          <a:xfrm>
            <a:off x="1150938" y="692150"/>
            <a:ext cx="4556125" cy="3416300"/>
          </a:xfrm>
          <a:ln/>
        </p:spPr>
      </p:sp>
      <p:sp>
        <p:nvSpPr>
          <p:cNvPr id="3440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used revenues and revenue multiples to estimate the values of each business. I could have also used EBIT or EBITDA, by business, and applied a multiple but the problem is with divisions that have negative values for either (as is the case with Interactive for Disney).</a:t>
            </a:r>
          </a:p>
          <a:p>
            <a:r>
              <a:rPr lang="en-US" altLang="en-US">
                <a:latin typeface="Times" charset="0"/>
                <a:ea typeface="ＭＳ Ｐゴシック" charset="-128"/>
              </a:rPr>
              <a:t>The reason that I compute two unlevered beta, one for just the operations and one that includes the cash (and is thus for the entire firm) is that each has its use somewhere along. When computing the cost of capital, which is a cost of funding your operating assets, I will use the former. If I needed a beta for a dividend discount model, where the dividends are paid out of composite earnings, I would use the latter.</a:t>
            </a:r>
          </a:p>
        </p:txBody>
      </p:sp>
    </p:spTree>
    <p:extLst>
      <p:ext uri="{BB962C8B-B14F-4D97-AF65-F5344CB8AC3E}">
        <p14:creationId xmlns:p14="http://schemas.microsoft.com/office/powerpoint/2010/main" val="1630632788"/>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3" name="Slide Image Placeholder 1"/>
          <p:cNvSpPr>
            <a:spLocks noGrp="1" noRot="1" noChangeAspect="1"/>
          </p:cNvSpPr>
          <p:nvPr>
            <p:ph type="sldImg"/>
          </p:nvPr>
        </p:nvSpPr>
        <p:spPr>
          <a:xfrm>
            <a:off x="1150938" y="692150"/>
            <a:ext cx="4556125" cy="3416300"/>
          </a:xfrm>
          <a:ln/>
        </p:spPr>
      </p:sp>
      <p:sp>
        <p:nvSpPr>
          <p:cNvPr id="3461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allocated the debt based upon the identifiable assets (since these tend to be large, fixed assets, as defined by accountants) and thus more likely to require the use of debt. </a:t>
            </a:r>
          </a:p>
        </p:txBody>
      </p:sp>
    </p:spTree>
    <p:extLst>
      <p:ext uri="{BB962C8B-B14F-4D97-AF65-F5344CB8AC3E}">
        <p14:creationId xmlns:p14="http://schemas.microsoft.com/office/powerpoint/2010/main" val="2006448549"/>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Rectangle 2"/>
          <p:cNvSpPr>
            <a:spLocks noChangeArrowheads="1"/>
          </p:cNvSpPr>
          <p:nvPr>
            <p:ph type="sldImg"/>
          </p:nvPr>
        </p:nvSpPr>
        <p:spPr>
          <a:xfrm>
            <a:off x="1150938" y="692150"/>
            <a:ext cx="4556125" cy="3416300"/>
          </a:xfrm>
          <a:solidFill>
            <a:srgbClr val="FFFFFF"/>
          </a:solidFill>
          <a:ln/>
        </p:spPr>
      </p:sp>
      <p:sp>
        <p:nvSpPr>
          <p:cNvPr id="348162"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for each division should be used. Otherwise, the riskier divisions will over invest and the safest divisions will under invest.</a:t>
            </a:r>
          </a:p>
          <a:p>
            <a:r>
              <a:rPr lang="en-US" altLang="en-US">
                <a:latin typeface="Times" charset="0"/>
                <a:ea typeface="ＭＳ Ｐゴシック" charset="-128"/>
              </a:rPr>
              <a:t>Over time, the firm will become a riskier firm. Think of Bankers Trust from 1980, when it was a commercial bank, to 1992, when it had become primarily an investment bank. </a:t>
            </a:r>
          </a:p>
          <a:p>
            <a:r>
              <a:rPr lang="en-US" altLang="en-US">
                <a:latin typeface="Times" charset="0"/>
                <a:ea typeface="ＭＳ Ｐゴシック" charset="-128"/>
              </a:rPr>
              <a:t>It also means that any multi business company should have different hurdle rates for each business, with higher rates for riskier businesses and lower rates for safer businesses.</a:t>
            </a:r>
          </a:p>
        </p:txBody>
      </p:sp>
    </p:spTree>
    <p:extLst>
      <p:ext uri="{BB962C8B-B14F-4D97-AF65-F5344CB8AC3E}">
        <p14:creationId xmlns:p14="http://schemas.microsoft.com/office/powerpoint/2010/main" val="445054202"/>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Rectangle 2"/>
          <p:cNvSpPr>
            <a:spLocks noChangeArrowheads="1"/>
          </p:cNvSpPr>
          <p:nvPr>
            <p:ph type="sldImg"/>
          </p:nvPr>
        </p:nvSpPr>
        <p:spPr>
          <a:xfrm>
            <a:off x="1150938" y="692150"/>
            <a:ext cx="4556125" cy="3416300"/>
          </a:xfrm>
          <a:solidFill>
            <a:srgbClr val="FFFFFF"/>
          </a:solidFill>
          <a:ln/>
        </p:spPr>
      </p:sp>
      <p:sp>
        <p:nvSpPr>
          <p:cNvPr id="350210" name="Rectangle 3"/>
          <p:cNvSpPr>
            <a:spLocks noChangeArrowheads="1"/>
          </p:cNvSpPr>
          <p:nvPr>
            <p:ph type="body" idx="1"/>
          </p:nvPr>
        </p:nvSpPr>
        <p:spPr>
          <a:solidFill>
            <a:srgbClr val="FFFFFF"/>
          </a:solidFill>
          <a:ln>
            <a:solidFill>
              <a:srgbClr val="000000"/>
            </a:solidFill>
          </a:ln>
        </p:spPr>
        <p:txBody>
          <a:bodyPr/>
          <a:lstStyle/>
          <a:p>
            <a:pPr lvl="1"/>
            <a:r>
              <a:rPr lang="en-US" altLang="en-US">
                <a:latin typeface="Times" charset="0"/>
                <a:ea typeface="ＭＳ Ｐゴシック" charset="-128"/>
              </a:rPr>
              <a:t>Following the same script that I did for Disney, but I did not attempt to allocate the debt across businesses, partly because there was little information available on the allocation and partly because they businesses are more similar in terms of their debt capacity.</a:t>
            </a:r>
          </a:p>
        </p:txBody>
      </p:sp>
    </p:spTree>
    <p:extLst>
      <p:ext uri="{BB962C8B-B14F-4D97-AF65-F5344CB8AC3E}">
        <p14:creationId xmlns:p14="http://schemas.microsoft.com/office/powerpoint/2010/main" val="340430513"/>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Rectangle 2"/>
          <p:cNvSpPr>
            <a:spLocks noChangeArrowheads="1"/>
          </p:cNvSpPr>
          <p:nvPr>
            <p:ph type="sldImg"/>
          </p:nvPr>
        </p:nvSpPr>
        <p:spPr>
          <a:xfrm>
            <a:off x="1150938" y="692150"/>
            <a:ext cx="4556125" cy="3416300"/>
          </a:xfrm>
          <a:solidFill>
            <a:srgbClr val="FFFFFF"/>
          </a:solidFill>
          <a:ln/>
        </p:spPr>
      </p:sp>
      <p:sp>
        <p:nvSpPr>
          <p:cNvPr id="352258"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can be stated in different currencies. When computing the nominal BR cost of equity, we scale up the risk premium to reflect the fact the the inflation rates (and risk free rates in BR) are much higher.</a:t>
            </a:r>
          </a:p>
          <a:p>
            <a:endParaRPr lang="en-US" altLang="en-US">
              <a:latin typeface="Times" charset="0"/>
              <a:ea typeface="ＭＳ Ｐゴシック" charset="-128"/>
            </a:endParaRPr>
          </a:p>
          <a:p>
            <a:r>
              <a:rPr lang="en-US" altLang="en-US">
                <a:latin typeface="Times" charset="0"/>
                <a:ea typeface="ＭＳ Ｐゴシック" charset="-128"/>
              </a:rPr>
              <a:t>I prefer the first approach, which is to start with a dollar based cost of capital and scale up for inflation differentials, since all of the risk premiums that I am using come from dollar based markets and scaling up with inflation allows me to scale up the premiums as well..</a:t>
            </a:r>
          </a:p>
          <a:p>
            <a:endParaRPr lang="en-US" altLang="en-US">
              <a:latin typeface="Times" charset="0"/>
              <a:ea typeface="ＭＳ Ｐゴシック" charset="-128"/>
            </a:endParaRPr>
          </a:p>
        </p:txBody>
      </p:sp>
    </p:spTree>
    <p:extLst>
      <p:ext uri="{BB962C8B-B14F-4D97-AF65-F5344CB8AC3E}">
        <p14:creationId xmlns:p14="http://schemas.microsoft.com/office/powerpoint/2010/main" val="719196383"/>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5" name="Rectangle 2"/>
          <p:cNvSpPr>
            <a:spLocks noChangeArrowheads="1" noTextEdit="1"/>
          </p:cNvSpPr>
          <p:nvPr>
            <p:ph type="sldImg"/>
          </p:nvPr>
        </p:nvSpPr>
        <p:spPr>
          <a:xfrm>
            <a:off x="1150938" y="692150"/>
            <a:ext cx="4556125" cy="3416300"/>
          </a:xfrm>
          <a:ln/>
        </p:spPr>
      </p:sp>
      <p:sp>
        <p:nvSpPr>
          <p:cNvPr id="3543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Both are single business companies and the beta estimation is made a little easier. I used the global averages for both, simply because there are very few companies in either the domestic markets or even across all emerging markets.</a:t>
            </a:r>
          </a:p>
        </p:txBody>
      </p:sp>
    </p:spTree>
    <p:extLst>
      <p:ext uri="{BB962C8B-B14F-4D97-AF65-F5344CB8AC3E}">
        <p14:creationId xmlns:p14="http://schemas.microsoft.com/office/powerpoint/2010/main" val="1495643765"/>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3" name="Slide Image Placeholder 1"/>
          <p:cNvSpPr>
            <a:spLocks noGrp="1" noRot="1" noChangeAspect="1"/>
          </p:cNvSpPr>
          <p:nvPr>
            <p:ph type="sldImg"/>
          </p:nvPr>
        </p:nvSpPr>
        <p:spPr>
          <a:xfrm>
            <a:off x="1150938" y="692150"/>
            <a:ext cx="4556125" cy="3416300"/>
          </a:xfrm>
          <a:ln/>
        </p:spPr>
      </p:sp>
      <p:sp>
        <p:nvSpPr>
          <p:cNvPr id="3563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Investment banking is riskier and should require a higher return. (In fact, if you could break investment banking down into its component parts, you could get very different costs of equity within that business).</a:t>
            </a:r>
          </a:p>
        </p:txBody>
      </p:sp>
    </p:spTree>
    <p:extLst>
      <p:ext uri="{BB962C8B-B14F-4D97-AF65-F5344CB8AC3E}">
        <p14:creationId xmlns:p14="http://schemas.microsoft.com/office/powerpoint/2010/main" val="988670220"/>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1" name="Rectangle 2"/>
          <p:cNvSpPr>
            <a:spLocks noChangeArrowheads="1"/>
          </p:cNvSpPr>
          <p:nvPr>
            <p:ph type="sldImg"/>
          </p:nvPr>
        </p:nvSpPr>
        <p:spPr>
          <a:xfrm>
            <a:off x="1150938" y="692150"/>
            <a:ext cx="4556125" cy="3416300"/>
          </a:xfrm>
          <a:solidFill>
            <a:srgbClr val="FFFFFF"/>
          </a:solidFill>
          <a:ln/>
        </p:spPr>
      </p:sp>
      <p:sp>
        <p:nvSpPr>
          <p:cNvPr id="358402"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Private firms are not traded. There are no historical price records to compute betas from.</a:t>
            </a:r>
          </a:p>
        </p:txBody>
      </p:sp>
    </p:spTree>
    <p:extLst>
      <p:ext uri="{BB962C8B-B14F-4D97-AF65-F5344CB8AC3E}">
        <p14:creationId xmlns:p14="http://schemas.microsoft.com/office/powerpoint/2010/main" val="1499410701"/>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Rectangle 2"/>
          <p:cNvSpPr>
            <a:spLocks noChangeArrowheads="1"/>
          </p:cNvSpPr>
          <p:nvPr>
            <p:ph type="sldImg"/>
          </p:nvPr>
        </p:nvSpPr>
        <p:spPr>
          <a:xfrm>
            <a:off x="1150938" y="692150"/>
            <a:ext cx="4556125" cy="3416300"/>
          </a:xfrm>
          <a:solidFill>
            <a:srgbClr val="FFFFFF"/>
          </a:solidFill>
          <a:ln/>
        </p:spPr>
      </p:sp>
      <p:sp>
        <p:nvSpPr>
          <p:cNvPr id="360450"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estimate the bottom up beta, we initially looked at publicly traded book retail firms but found only two firms. To add to the sample, we looked at publishing firms, arguing that their risk should be similar to that of book retailers (We are open to the critique that the operating leverage can be different in the two businesses).</a:t>
            </a:r>
          </a:p>
          <a:p>
            <a:r>
              <a:rPr lang="en-US" altLang="en-US">
                <a:latin typeface="Times" charset="0"/>
                <a:ea typeface="ＭＳ Ｐゴシック" charset="-128"/>
              </a:rPr>
              <a:t>To avoid outliers, we will use median values for the firms in the sample.</a:t>
            </a:r>
          </a:p>
        </p:txBody>
      </p:sp>
    </p:spTree>
    <p:extLst>
      <p:ext uri="{BB962C8B-B14F-4D97-AF65-F5344CB8AC3E}">
        <p14:creationId xmlns:p14="http://schemas.microsoft.com/office/powerpoint/2010/main" val="2022537809"/>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7" name="Rectangle 2"/>
          <p:cNvSpPr>
            <a:spLocks noChangeArrowheads="1"/>
          </p:cNvSpPr>
          <p:nvPr>
            <p:ph type="sldImg"/>
          </p:nvPr>
        </p:nvSpPr>
        <p:spPr>
          <a:xfrm>
            <a:off x="1150938" y="692150"/>
            <a:ext cx="4556125" cy="3416300"/>
          </a:xfrm>
          <a:solidFill>
            <a:srgbClr val="FFFFFF"/>
          </a:solidFill>
          <a:ln/>
        </p:spPr>
      </p:sp>
      <p:sp>
        <p:nvSpPr>
          <p:cNvPr id="362498"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you cannot get a target debt to equity ratio for a private firm, use an industry -average debt to equity ratio to compute the levered beta. It will give you a more meaningful estimate than using book debt to equity ratios.</a:t>
            </a:r>
          </a:p>
        </p:txBody>
      </p:sp>
    </p:spTree>
    <p:extLst>
      <p:ext uri="{BB962C8B-B14F-4D97-AF65-F5344CB8AC3E}">
        <p14:creationId xmlns:p14="http://schemas.microsoft.com/office/powerpoint/2010/main" val="274307500"/>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5" name="Rectangle 2"/>
          <p:cNvSpPr>
            <a:spLocks noChangeArrowheads="1"/>
          </p:cNvSpPr>
          <p:nvPr>
            <p:ph type="sldImg"/>
          </p:nvPr>
        </p:nvSpPr>
        <p:spPr>
          <a:xfrm>
            <a:off x="1150938" y="692150"/>
            <a:ext cx="4556125" cy="3416300"/>
          </a:xfrm>
          <a:solidFill>
            <a:srgbClr val="FFFFFF"/>
          </a:solidFill>
          <a:ln/>
        </p:spPr>
      </p:sp>
      <p:sp>
        <p:nvSpPr>
          <p:cNvPr id="364546"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Using beta (that looks at only market risk) will tend to under estimate the cost of equity since private owners feel exposed to all risk, if they are not diversified.</a:t>
            </a:r>
          </a:p>
        </p:txBody>
      </p:sp>
    </p:spTree>
    <p:extLst>
      <p:ext uri="{BB962C8B-B14F-4D97-AF65-F5344CB8AC3E}">
        <p14:creationId xmlns:p14="http://schemas.microsoft.com/office/powerpoint/2010/main" val="1786246038"/>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3" name="Rectangle 2"/>
          <p:cNvSpPr>
            <a:spLocks noChangeArrowheads="1"/>
          </p:cNvSpPr>
          <p:nvPr>
            <p:ph type="sldImg"/>
          </p:nvPr>
        </p:nvSpPr>
        <p:spPr>
          <a:xfrm>
            <a:off x="1150938" y="692150"/>
            <a:ext cx="4556125" cy="3416300"/>
          </a:xfrm>
          <a:solidFill>
            <a:srgbClr val="FFFFFF"/>
          </a:solidFill>
          <a:ln/>
        </p:spPr>
      </p:sp>
      <p:sp>
        <p:nvSpPr>
          <p:cNvPr id="366594"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assumes that</a:t>
            </a:r>
          </a:p>
          <a:p>
            <a:pPr lvl="1"/>
            <a:r>
              <a:rPr lang="en-US" altLang="en-US">
                <a:latin typeface="Times" charset="0"/>
                <a:ea typeface="ＭＳ Ｐゴシック" charset="-128"/>
              </a:rPr>
              <a:t>The owner of the private business has all of his or her wealth invested in the business</a:t>
            </a:r>
          </a:p>
          <a:p>
            <a:pPr lvl="1"/>
            <a:r>
              <a:rPr lang="en-US" altLang="en-US">
                <a:latin typeface="Times" charset="0"/>
                <a:ea typeface="ＭＳ Ｐゴシック" charset="-128"/>
              </a:rPr>
              <a:t>The reality is that most individuals will fall somewhere between the two extremes. A private equity or VC investor may hold several positions in their portfolio, pushing up the R-squared of their portfolio with the market and pushing down the total beta.</a:t>
            </a:r>
          </a:p>
          <a:p>
            <a:r>
              <a:rPr lang="en-US" altLang="en-US">
                <a:latin typeface="Times" charset="0"/>
                <a:ea typeface="ＭＳ Ｐゴシック" charset="-128"/>
              </a:rPr>
              <a:t>If you were a private business looking at potential acquirers - one is a publicly traded firm and the other is an individual . Which one is likely to pay the higher price and why?</a:t>
            </a:r>
          </a:p>
          <a:p>
            <a:pPr lvl="1"/>
            <a:r>
              <a:rPr lang="en-US" altLang="en-US">
                <a:latin typeface="Times" charset="0"/>
                <a:ea typeface="ＭＳ Ｐゴシック" charset="-128"/>
              </a:rPr>
              <a:t>If both acquirers have the same cash flow expectations, the publicly traded firm will win out (Blockbuster Video, Browning-Ferris are good examples of publicly traded firms which bought small private businesses to grow to their current stature.)</a:t>
            </a:r>
          </a:p>
          <a:p>
            <a:r>
              <a:rPr lang="en-US" altLang="en-US">
                <a:latin typeface="Times" charset="0"/>
                <a:ea typeface="ＭＳ Ｐゴシック" charset="-128"/>
              </a:rPr>
              <a:t>This approach can be extended to cover investors who are partially diversified such as venture capitalists and private equity investors. Instead of using the correlation of firms in the business with the market, we would use the correlation of the investor</a:t>
            </a:r>
            <a:r>
              <a:rPr lang="ja-JP" altLang="en-US">
                <a:latin typeface="Times" charset="0"/>
                <a:ea typeface="ＭＳ Ｐゴシック" charset="-128"/>
              </a:rPr>
              <a:t>’</a:t>
            </a:r>
            <a:r>
              <a:rPr lang="en-US" altLang="ja-JP">
                <a:latin typeface="Times" charset="0"/>
                <a:ea typeface="ＭＳ Ｐゴシック" charset="-128"/>
              </a:rPr>
              <a:t>s portfolio with the market. As the investor gets more diversified, the correlation will rise and the total beta will fall towards the market beta.</a:t>
            </a:r>
            <a:endParaRPr lang="en-US" altLang="en-US">
              <a:latin typeface="Times" charset="0"/>
              <a:ea typeface="ＭＳ Ｐゴシック" charset="-128"/>
            </a:endParaRPr>
          </a:p>
        </p:txBody>
      </p:sp>
    </p:spTree>
    <p:extLst>
      <p:ext uri="{BB962C8B-B14F-4D97-AF65-F5344CB8AC3E}">
        <p14:creationId xmlns:p14="http://schemas.microsoft.com/office/powerpoint/2010/main" val="1763259253"/>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Rectangle 2"/>
          <p:cNvSpPr>
            <a:spLocks noChangeArrowheads="1"/>
          </p:cNvSpPr>
          <p:nvPr>
            <p:ph type="sldImg"/>
          </p:nvPr>
        </p:nvSpPr>
        <p:spPr>
          <a:xfrm>
            <a:off x="1150938" y="692150"/>
            <a:ext cx="4556125" cy="3416300"/>
          </a:xfrm>
          <a:solidFill>
            <a:srgbClr val="FFFFFF"/>
          </a:solidFill>
          <a:ln/>
        </p:spPr>
      </p:sp>
      <p:sp>
        <p:nvSpPr>
          <p:cNvPr id="368642"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breakdown of a firm into businesses is available in the 10-K. The unlevered betas are available on my web site.</a:t>
            </a:r>
          </a:p>
        </p:txBody>
      </p:sp>
    </p:spTree>
    <p:extLst>
      <p:ext uri="{BB962C8B-B14F-4D97-AF65-F5344CB8AC3E}">
        <p14:creationId xmlns:p14="http://schemas.microsoft.com/office/powerpoint/2010/main" val="1971420218"/>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89" name="Rectangle 2"/>
          <p:cNvSpPr>
            <a:spLocks noChangeArrowheads="1"/>
          </p:cNvSpPr>
          <p:nvPr>
            <p:ph type="sldImg"/>
          </p:nvPr>
        </p:nvSpPr>
        <p:spPr>
          <a:xfrm>
            <a:off x="1150938" y="692150"/>
            <a:ext cx="4556125" cy="3416300"/>
          </a:xfrm>
          <a:solidFill>
            <a:srgbClr val="FFFFFF"/>
          </a:solidFill>
          <a:ln/>
        </p:spPr>
      </p:sp>
      <p:sp>
        <p:nvSpPr>
          <p:cNvPr id="370690"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Capital is more than just equity. It also includes other financing sources, particularly debt.</a:t>
            </a:r>
          </a:p>
        </p:txBody>
      </p:sp>
    </p:spTree>
    <p:extLst>
      <p:ext uri="{BB962C8B-B14F-4D97-AF65-F5344CB8AC3E}">
        <p14:creationId xmlns:p14="http://schemas.microsoft.com/office/powerpoint/2010/main" val="134414363"/>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7" name="Rectangle 2"/>
          <p:cNvSpPr>
            <a:spLocks noChangeArrowheads="1"/>
          </p:cNvSpPr>
          <p:nvPr>
            <p:ph type="sldImg"/>
          </p:nvPr>
        </p:nvSpPr>
        <p:spPr>
          <a:xfrm>
            <a:off x="1150938" y="692150"/>
            <a:ext cx="4556125" cy="3416300"/>
          </a:xfrm>
          <a:solidFill>
            <a:srgbClr val="FFFFFF"/>
          </a:solidFill>
          <a:ln/>
        </p:spPr>
      </p:sp>
      <p:sp>
        <p:nvSpPr>
          <p:cNvPr id="372738"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Debt is not restricted to what gets called debt in the balance sheet. It includes any financing with these characteristics. </a:t>
            </a:r>
          </a:p>
          <a:p>
            <a:r>
              <a:rPr lang="en-US" altLang="en-US">
                <a:latin typeface="Times" charset="0"/>
                <a:ea typeface="ＭＳ Ｐゴシック" charset="-128"/>
              </a:rPr>
              <a:t>Applying this test to items on the liability side of the balance sheet, we would conclude that</a:t>
            </a:r>
          </a:p>
          <a:p>
            <a:pPr>
              <a:buFontTx/>
              <a:buChar char="-"/>
            </a:pPr>
            <a:r>
              <a:rPr lang="en-US" altLang="en-US">
                <a:latin typeface="Times" charset="0"/>
                <a:ea typeface="ＭＳ Ｐゴシック" charset="-128"/>
              </a:rPr>
              <a:t>All interest bearing debt, short term as well as long term, is debt</a:t>
            </a:r>
          </a:p>
          <a:p>
            <a:pPr>
              <a:buFontTx/>
              <a:buChar char="-"/>
            </a:pPr>
            <a:r>
              <a:rPr lang="en-US" altLang="en-US">
                <a:latin typeface="Times" charset="0"/>
                <a:ea typeface="ＭＳ Ｐゴシック" charset="-128"/>
              </a:rPr>
              <a:t>Accounts payable and suppliers should not be considered debt because they don</a:t>
            </a:r>
            <a:r>
              <a:rPr lang="ja-JP" altLang="en-US">
                <a:latin typeface="Times" charset="0"/>
                <a:ea typeface="ＭＳ Ｐゴシック" charset="-128"/>
              </a:rPr>
              <a:t>’</a:t>
            </a:r>
            <a:r>
              <a:rPr lang="en-US" altLang="ja-JP">
                <a:latin typeface="Times" charset="0"/>
                <a:ea typeface="ＭＳ Ｐゴシック" charset="-128"/>
              </a:rPr>
              <a:t>t carry explicit interest expenses; they should be considered as part of working capital. Alternatively, you can try to make the implicit interest expenses (the discount you could have received by paying early rather than late) explicit and treat it as debt.</a:t>
            </a:r>
          </a:p>
          <a:p>
            <a:pPr>
              <a:buFontTx/>
              <a:buChar char="-"/>
            </a:pPr>
            <a:r>
              <a:rPr lang="en-US" altLang="en-US">
                <a:latin typeface="Times" charset="0"/>
                <a:ea typeface="ＭＳ Ｐゴシック" charset="-128"/>
              </a:rPr>
              <a:t>Other liabilities such as under funded pension or health care obligations are best not considered as debt (though there may be exceptions) since the commitments are flexible.</a:t>
            </a:r>
          </a:p>
        </p:txBody>
      </p:sp>
    </p:spTree>
    <p:extLst>
      <p:ext uri="{BB962C8B-B14F-4D97-AF65-F5344CB8AC3E}">
        <p14:creationId xmlns:p14="http://schemas.microsoft.com/office/powerpoint/2010/main" val="2096885944"/>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2"/>
          <p:cNvSpPr>
            <a:spLocks noChangeArrowheads="1"/>
          </p:cNvSpPr>
          <p:nvPr>
            <p:ph type="sldImg"/>
          </p:nvPr>
        </p:nvSpPr>
        <p:spPr>
          <a:xfrm>
            <a:off x="1150938" y="692150"/>
            <a:ext cx="4556125" cy="3416300"/>
          </a:xfrm>
          <a:solidFill>
            <a:srgbClr val="FFFFFF"/>
          </a:solidFill>
          <a:ln/>
        </p:spPr>
      </p:sp>
      <p:sp>
        <p:nvSpPr>
          <p:cNvPr id="374786" name="Rectangle 3"/>
          <p:cNvSpPr>
            <a:spLocks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There are two key components to the cost of debt:</a:t>
            </a:r>
          </a:p>
          <a:p>
            <a:pPr marL="228600" indent="-228600">
              <a:buFontTx/>
              <a:buAutoNum type="alphaLcPeriod"/>
            </a:pPr>
            <a:r>
              <a:rPr lang="en-US" altLang="en-US">
                <a:latin typeface="Times" charset="0"/>
                <a:ea typeface="ＭＳ Ｐゴシック" charset="-128"/>
              </a:rPr>
              <a:t>You want a long-term cost (I use a 10-year cost) of debt even if your debt is short term. You do not want to reward companies that play the term structure by giving them a lower cost of debt and capital. In effect, you are assuming that the rolled over cost of short term debt = cost of long term debt.</a:t>
            </a:r>
          </a:p>
          <a:p>
            <a:pPr marL="228600" indent="-228600">
              <a:buFontTx/>
              <a:buAutoNum type="alphaLcPeriod"/>
            </a:pPr>
            <a:r>
              <a:rPr lang="en-US" altLang="en-US">
                <a:latin typeface="Times" charset="0"/>
                <a:ea typeface="ＭＳ Ｐゴシック" charset="-128"/>
              </a:rPr>
              <a:t>You want a current cost. In other words, you do not care about the debt and interest expenses on the books. The book interest rate (interest expense/book debt) is not a good measure of the cost of debt because it does not reflect the current cost of borrowing any may even be lower than the riskfree rate.</a:t>
            </a:r>
          </a:p>
          <a:p>
            <a:pPr marL="228600" indent="-228600"/>
            <a:r>
              <a:rPr lang="en-US" altLang="en-US">
                <a:latin typeface="Times" charset="0"/>
                <a:ea typeface="ＭＳ Ｐゴシック" charset="-128"/>
              </a:rPr>
              <a:t>While the cost of debt can be estimated easily for some firms, by looking up traded bonds, it can be more difficult for non-rated firms. The default spreads can be obtained from</a:t>
            </a:r>
          </a:p>
          <a:p>
            <a:pPr marL="228600" indent="-228600"/>
            <a:r>
              <a:rPr lang="en-US" altLang="en-US">
                <a:latin typeface="Times" charset="0"/>
                <a:ea typeface="ＭＳ Ｐゴシック" charset="-128"/>
              </a:rPr>
              <a:t>http://www.bondsonline.com</a:t>
            </a:r>
          </a:p>
        </p:txBody>
      </p:sp>
    </p:spTree>
    <p:extLst>
      <p:ext uri="{BB962C8B-B14F-4D97-AF65-F5344CB8AC3E}">
        <p14:creationId xmlns:p14="http://schemas.microsoft.com/office/powerpoint/2010/main" val="7929891"/>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3" name="Slide Image Placeholder 1"/>
          <p:cNvSpPr>
            <a:spLocks noGrp="1" noRot="1" noChangeAspect="1"/>
          </p:cNvSpPr>
          <p:nvPr>
            <p:ph type="sldImg"/>
          </p:nvPr>
        </p:nvSpPr>
        <p:spPr>
          <a:xfrm>
            <a:off x="1150938" y="692150"/>
            <a:ext cx="4556125" cy="3416300"/>
          </a:xfrm>
          <a:ln/>
        </p:spPr>
      </p:sp>
      <p:sp>
        <p:nvSpPr>
          <p:cNvPr id="3768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You are trusting the ratings agencies to be right and to have incorporated all default risk (company as well as country) into the rating.</a:t>
            </a:r>
          </a:p>
        </p:txBody>
      </p:sp>
    </p:spTree>
    <p:extLst>
      <p:ext uri="{BB962C8B-B14F-4D97-AF65-F5344CB8AC3E}">
        <p14:creationId xmlns:p14="http://schemas.microsoft.com/office/powerpoint/2010/main" val="133691923"/>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1" name="Rectangle 2"/>
          <p:cNvSpPr>
            <a:spLocks noChangeArrowheads="1"/>
          </p:cNvSpPr>
          <p:nvPr>
            <p:ph type="sldImg"/>
          </p:nvPr>
        </p:nvSpPr>
        <p:spPr>
          <a:xfrm>
            <a:off x="1150938" y="692150"/>
            <a:ext cx="4556125" cy="3416300"/>
          </a:xfrm>
          <a:solidFill>
            <a:srgbClr val="FFFFFF"/>
          </a:solidFill>
          <a:ln/>
        </p:spPr>
      </p:sp>
      <p:sp>
        <p:nvSpPr>
          <p:cNvPr id="378882"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Basing the rating on just an interest coverage ratio will give you an approximation for the rating. A more realistic approach would use more than the interest coverage ratio. In fact, we could construct a score based upon multiple ratios (such as a  Z-score) and use that score to estimate ratings.</a:t>
            </a:r>
          </a:p>
          <a:p>
            <a:r>
              <a:rPr lang="en-US" altLang="en-US">
                <a:latin typeface="Times" charset="0"/>
                <a:ea typeface="ＭＳ Ｐゴシック" charset="-128"/>
              </a:rPr>
              <a:t>The operating income used to compute the rating does not have to be last year</a:t>
            </a:r>
            <a:r>
              <a:rPr lang="ja-JP" altLang="en-US">
                <a:latin typeface="Times" charset="0"/>
                <a:ea typeface="ＭＳ Ｐゴシック" charset="-128"/>
              </a:rPr>
              <a:t>’</a:t>
            </a:r>
            <a:r>
              <a:rPr lang="en-US" altLang="ja-JP">
                <a:latin typeface="Times" charset="0"/>
                <a:ea typeface="ＭＳ Ｐゴシック" charset="-128"/>
              </a:rPr>
              <a:t>s number. It can be an average over time or a normalized value.</a:t>
            </a:r>
            <a:endParaRPr lang="en-US" altLang="en-US">
              <a:latin typeface="Times" charset="0"/>
              <a:ea typeface="ＭＳ Ｐゴシック" charset="-128"/>
            </a:endParaRPr>
          </a:p>
        </p:txBody>
      </p:sp>
    </p:spTree>
    <p:extLst>
      <p:ext uri="{BB962C8B-B14F-4D97-AF65-F5344CB8AC3E}">
        <p14:creationId xmlns:p14="http://schemas.microsoft.com/office/powerpoint/2010/main" val="692255099"/>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29" name="Rectangle 2"/>
          <p:cNvSpPr>
            <a:spLocks noChangeArrowheads="1"/>
          </p:cNvSpPr>
          <p:nvPr>
            <p:ph type="sldImg"/>
          </p:nvPr>
        </p:nvSpPr>
        <p:spPr>
          <a:xfrm>
            <a:off x="1150938" y="692150"/>
            <a:ext cx="4556125" cy="3416300"/>
          </a:xfrm>
          <a:solidFill>
            <a:srgbClr val="FFFFFF"/>
          </a:solidFill>
          <a:ln/>
        </p:spPr>
      </p:sp>
      <p:sp>
        <p:nvSpPr>
          <p:cNvPr id="380930"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table is constructed, using smaller non-financial service companies (&lt;$5 billion market cap) that are rated, and their interest coverage ratios. The firms were sorted based upon their ratings, and the interest coverage range was estimated.</a:t>
            </a:r>
          </a:p>
          <a:p>
            <a:endParaRPr lang="en-US" altLang="en-US">
              <a:latin typeface="Times" charset="0"/>
              <a:ea typeface="ＭＳ Ｐゴシック" charset="-128"/>
            </a:endParaRPr>
          </a:p>
          <a:p>
            <a:r>
              <a:rPr lang="en-US" altLang="en-US">
                <a:latin typeface="Times" charset="0"/>
                <a:ea typeface="ＭＳ Ｐゴシック" charset="-128"/>
              </a:rPr>
              <a:t>These ranges will change over time, especially as the economy strengthens or weakens. You can get the updated ranges on my web site.</a:t>
            </a:r>
          </a:p>
        </p:txBody>
      </p:sp>
    </p:spTree>
    <p:extLst>
      <p:ext uri="{BB962C8B-B14F-4D97-AF65-F5344CB8AC3E}">
        <p14:creationId xmlns:p14="http://schemas.microsoft.com/office/powerpoint/2010/main" val="1812533094"/>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7" name="Rectangle 2"/>
          <p:cNvSpPr>
            <a:spLocks noChangeArrowheads="1"/>
          </p:cNvSpPr>
          <p:nvPr>
            <p:ph type="sldImg"/>
          </p:nvPr>
        </p:nvSpPr>
        <p:spPr>
          <a:xfrm>
            <a:off x="1150938" y="692150"/>
            <a:ext cx="4556125" cy="3416300"/>
          </a:xfrm>
          <a:solidFill>
            <a:srgbClr val="FFFFFF"/>
          </a:solidFill>
          <a:ln/>
        </p:spPr>
      </p:sp>
      <p:sp>
        <p:nvSpPr>
          <p:cNvPr id="382978"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synthetic ratings process will deliver reasonably close ratings for any firm with debt of substance. It will tend to overstate ratings for firms with little debt (technology firms often will get AAA ratings because their interest coverage ratios are so high). The fact that these ratings are too high is not an issue because these companies also have so little debt in their capital structure - the cost of capital is very close to the cost of equity.</a:t>
            </a:r>
          </a:p>
          <a:p>
            <a:r>
              <a:rPr lang="en-US" altLang="en-US">
                <a:latin typeface="Times" charset="0"/>
                <a:ea typeface="ＭＳ Ｐゴシック" charset="-128"/>
              </a:rPr>
              <a:t>Can we trust rating agencies? In general, ratings agencies do a reasonable job of assessing default risk and offer us these measures for free (at least to investors). They have two faults: (1) They adjust for changes in default risk too slowly. All too often ratings downgrades follow bond price declines and not the other way around (2) They sometimes get caught up in the mood of the moment and either overestimate default risk or underestimate default risk for an entire sector.</a:t>
            </a:r>
          </a:p>
          <a:p>
            <a:r>
              <a:rPr lang="en-US" altLang="en-US">
                <a:latin typeface="Times" charset="0"/>
                <a:ea typeface="ＭＳ Ｐゴシック" charset="-128"/>
              </a:rPr>
              <a:t>It is a good idea to estimate synthetic ratings even for firms that have actual ratings. If there is disagreement between ratings agencies or a firm has multiple bond ratings, the synthetic rating can operate as a tie-breaker. If there is a significant difference between actual and synthetic ratings and there is no fundamental reason that can be pinpointed for the difference, the synthetic rating may be providing an early signal of a ratings agency mistake.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188178163"/>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5" name="Rectangle 2"/>
          <p:cNvSpPr>
            <a:spLocks noChangeArrowheads="1"/>
          </p:cNvSpPr>
          <p:nvPr>
            <p:ph type="sldImg"/>
          </p:nvPr>
        </p:nvSpPr>
        <p:spPr>
          <a:xfrm>
            <a:off x="1150938" y="692150"/>
            <a:ext cx="4556125" cy="3416300"/>
          </a:xfrm>
          <a:solidFill>
            <a:srgbClr val="FFFFFF"/>
          </a:solidFill>
          <a:ln/>
        </p:spPr>
      </p:sp>
      <p:sp>
        <p:nvSpPr>
          <p:cNvPr id="385026"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tax rate used is the marginal tax rate…. Interest saves you taxes on your marginal income, not the first or average dollar of income….</a:t>
            </a:r>
          </a:p>
          <a:p>
            <a:r>
              <a:rPr lang="en-US" altLang="en-US">
                <a:latin typeface="Times" charset="0"/>
                <a:ea typeface="ＭＳ Ｐゴシック" charset="-128"/>
              </a:rPr>
              <a:t>The marginal tax rate comes from the tax code and as relatively little to do with your company. For US companies, it should be 35%+. For non-US companies, it will reflect the tax rates in those countries (low in HK and Singapore, higher in Europe and Latin America…)</a:t>
            </a:r>
          </a:p>
          <a:p>
            <a:r>
              <a:rPr lang="en-US" altLang="en-US">
                <a:latin typeface="Times" charset="0"/>
                <a:ea typeface="ＭＳ Ｐゴシック" charset="-128"/>
              </a:rPr>
              <a:t>For Tata Motors, we added the country default spread on to the company default spread to reflect the fact that Tata has to bear the burden of country risk when it borrows. (We skipped this step with Vale because we used the actual rating, which already reflects Brazil country risk)</a:t>
            </a:r>
          </a:p>
          <a:p>
            <a:r>
              <a:rPr lang="en-US" altLang="en-US">
                <a:latin typeface="Times" charset="0"/>
                <a:ea typeface="ＭＳ Ｐゴシック" charset="-128"/>
              </a:rPr>
              <a:t>For Disney, Deutsche Bank and Vale, we chose to use the actual ratings rather than the synthetic rating, because it does contain more information. </a:t>
            </a:r>
          </a:p>
        </p:txBody>
      </p:sp>
    </p:spTree>
    <p:extLst>
      <p:ext uri="{BB962C8B-B14F-4D97-AF65-F5344CB8AC3E}">
        <p14:creationId xmlns:p14="http://schemas.microsoft.com/office/powerpoint/2010/main" val="259952088"/>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3" name="Slide Image Placeholder 1"/>
          <p:cNvSpPr>
            <a:spLocks noGrp="1" noRot="1" noChangeAspect="1"/>
          </p:cNvSpPr>
          <p:nvPr>
            <p:ph type="sldImg"/>
          </p:nvPr>
        </p:nvSpPr>
        <p:spPr>
          <a:xfrm>
            <a:off x="1150938" y="692150"/>
            <a:ext cx="4556125" cy="3416300"/>
          </a:xfrm>
          <a:ln/>
        </p:spPr>
      </p:sp>
      <p:sp>
        <p:nvSpPr>
          <p:cNvPr id="3870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table should be updated frequently and should have current default spreads in it. These will be the spreads you use for your synthetic ratings today.</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33005018"/>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1" name="Slide Image Placeholder 1"/>
          <p:cNvSpPr>
            <a:spLocks noGrp="1" noRot="1" noChangeAspect="1"/>
          </p:cNvSpPr>
          <p:nvPr>
            <p:ph type="sldImg"/>
          </p:nvPr>
        </p:nvSpPr>
        <p:spPr>
          <a:xfrm>
            <a:off x="1150938" y="692150"/>
            <a:ext cx="4556125" cy="3416300"/>
          </a:xfrm>
          <a:ln/>
        </p:spPr>
      </p:sp>
      <p:sp>
        <p:nvSpPr>
          <p:cNvPr id="3891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table should be updated frequently and should have current default spreads in it. These will be the spreads you use for your synthetic ratings today.</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57535178"/>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69" name="Rectangle 2"/>
          <p:cNvSpPr>
            <a:spLocks noChangeArrowheads="1"/>
          </p:cNvSpPr>
          <p:nvPr>
            <p:ph type="sldImg"/>
          </p:nvPr>
        </p:nvSpPr>
        <p:spPr>
          <a:xfrm>
            <a:off x="1150938" y="692150"/>
            <a:ext cx="4556125" cy="3416300"/>
          </a:xfrm>
          <a:solidFill>
            <a:srgbClr val="FFFFFF"/>
          </a:solidFill>
          <a:ln/>
        </p:spPr>
      </p:sp>
      <p:sp>
        <p:nvSpPr>
          <p:cNvPr id="391170"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estimate the after-tax cost of debt, you need a marginal tax rate. Since the federal tax rate for corporations is 35%, I would expect the marginal tax rate to be 35% of higher for US companies. Thus, even if the effective tax rate reported in the financial statements are lower, I would use at least 35%. If the effective tax rate is higher than 35%, I would use the effective tax rate, with the assumption that it is capturing other taxes that the firm has to pay.</a:t>
            </a:r>
          </a:p>
        </p:txBody>
      </p:sp>
    </p:spTree>
    <p:extLst>
      <p:ext uri="{BB962C8B-B14F-4D97-AF65-F5344CB8AC3E}">
        <p14:creationId xmlns:p14="http://schemas.microsoft.com/office/powerpoint/2010/main" val="447775317"/>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7" name="Rectangle 2"/>
          <p:cNvSpPr>
            <a:spLocks noChangeArrowheads="1"/>
          </p:cNvSpPr>
          <p:nvPr>
            <p:ph type="sldImg"/>
          </p:nvPr>
        </p:nvSpPr>
        <p:spPr>
          <a:xfrm>
            <a:off x="1150938" y="692150"/>
            <a:ext cx="4556125" cy="3416300"/>
          </a:xfrm>
          <a:solidFill>
            <a:srgbClr val="FFFFFF"/>
          </a:solidFill>
          <a:ln/>
        </p:spPr>
      </p:sp>
      <p:sp>
        <p:nvSpPr>
          <p:cNvPr id="393218"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easiest way to break down a convertible bond is to value it as a straight bond and to then assign the remaining market value to the conversion option. In March 2004, Disney had convertible bonds outstanding with 19 years left to maturity and a coupon rate of 2.125%, trading at $1,064 a bond.  Holders of this bond have the right to convert the bond into 33.9444 shares of stock anytime over the bond</a:t>
            </a:r>
            <a:r>
              <a:rPr lang="ja-JP" altLang="en-US">
                <a:latin typeface="Times" charset="0"/>
                <a:ea typeface="ＭＳ Ｐゴシック" charset="-128"/>
              </a:rPr>
              <a:t>’</a:t>
            </a:r>
            <a:r>
              <a:rPr lang="en-US" altLang="ja-JP">
                <a:latin typeface="Times" charset="0"/>
                <a:ea typeface="ＭＳ Ｐゴシック" charset="-128"/>
              </a:rPr>
              <a:t>s remaining life. To break the convertible bond into straight bond and conversion option components, we will value the bond using Disney</a:t>
            </a:r>
            <a:r>
              <a:rPr lang="ja-JP" altLang="en-US">
                <a:latin typeface="Times" charset="0"/>
                <a:ea typeface="ＭＳ Ｐゴシック" charset="-128"/>
              </a:rPr>
              <a:t>’</a:t>
            </a:r>
            <a:r>
              <a:rPr lang="en-US" altLang="ja-JP">
                <a:latin typeface="Times" charset="0"/>
                <a:ea typeface="ＭＳ Ｐゴシック" charset="-128"/>
              </a:rPr>
              <a:t>s pre-tax cost of debt of 5.25%:</a:t>
            </a:r>
          </a:p>
          <a:p>
            <a:r>
              <a:rPr lang="en-US" altLang="en-US">
                <a:latin typeface="Times New Roman" charset="0"/>
                <a:ea typeface="ＭＳ Ｐゴシック" charset="-128"/>
              </a:rPr>
              <a:t>At this conversion ratio, the price that investors would be paying for Disney shares would be $29.46, much higher than the stock price of $20.46 prevailing at the time of the analysis.</a:t>
            </a:r>
          </a:p>
          <a:p>
            <a:r>
              <a:rPr lang="en-US" altLang="en-US">
                <a:latin typeface="Times New Roman" charset="0"/>
                <a:ea typeface="ＭＳ Ｐゴシック" charset="-128"/>
              </a:rPr>
              <a:t>This rate was based upon a 10-year treasury bond rate. If the 5-year treasury bond rate had been substantially different, we would have recomputed a pre-tax cost of debt by adding the default spread to the 5-year rate.</a:t>
            </a:r>
          </a:p>
          <a:p>
            <a:pPr algn="just"/>
            <a:r>
              <a:rPr lang="en-US" altLang="en-US">
                <a:latin typeface="Times" charset="0"/>
                <a:ea typeface="ＭＳ Ｐゴシック" charset="-128"/>
              </a:rPr>
              <a:t>Straight Bond component </a:t>
            </a:r>
          </a:p>
          <a:p>
            <a:pPr algn="just"/>
            <a:r>
              <a:rPr lang="en-US" altLang="en-US">
                <a:latin typeface="Times" charset="0"/>
                <a:ea typeface="ＭＳ Ｐゴシック" charset="-128"/>
              </a:rPr>
              <a:t>= Value of a 2.125% coupon bond due in 19 years with a market interest rate of 5.25%</a:t>
            </a:r>
          </a:p>
          <a:p>
            <a:pPr algn="just"/>
            <a:r>
              <a:rPr lang="en-US" altLang="en-US">
                <a:latin typeface="Times" charset="0"/>
                <a:ea typeface="ＭＳ Ｐゴシック" charset="-128"/>
              </a:rPr>
              <a:t>= PV of $21.25 in coupons each year for 19 years + PV of $1000 at end of year 19 = $629.91</a:t>
            </a:r>
          </a:p>
          <a:p>
            <a:pPr algn="just"/>
            <a:r>
              <a:rPr lang="en-US" altLang="en-US">
                <a:latin typeface="Times" charset="0"/>
                <a:ea typeface="ＭＳ Ｐゴシック" charset="-128"/>
              </a:rPr>
              <a:t>Conversion Option= Market value of convertible – Value of straight bond</a:t>
            </a:r>
          </a:p>
          <a:p>
            <a:pPr algn="just"/>
            <a:r>
              <a:rPr lang="en-US" altLang="en-US">
                <a:latin typeface="Times" charset="0"/>
                <a:ea typeface="ＭＳ Ｐゴシック" charset="-128"/>
              </a:rPr>
              <a:t>			= 1064 - $629.91 = $434.09</a:t>
            </a:r>
          </a:p>
          <a:p>
            <a:pPr algn="just"/>
            <a:r>
              <a:rPr lang="en-US" altLang="en-US">
                <a:latin typeface="Times" charset="0"/>
                <a:ea typeface="ＭＳ Ｐゴシック" charset="-128"/>
              </a:rPr>
              <a:t>The straight bond component of $630 is treated as debt, while the conversion option of $434 is treated as equity.</a:t>
            </a:r>
          </a:p>
          <a:p>
            <a:pPr algn="just"/>
            <a:endParaRPr lang="en-US" altLang="en-US">
              <a:latin typeface="Times" charset="0"/>
              <a:ea typeface="ＭＳ Ｐゴシック" charset="-128"/>
            </a:endParaRPr>
          </a:p>
        </p:txBody>
      </p:sp>
    </p:spTree>
    <p:extLst>
      <p:ext uri="{BB962C8B-B14F-4D97-AF65-F5344CB8AC3E}">
        <p14:creationId xmlns:p14="http://schemas.microsoft.com/office/powerpoint/2010/main" val="977053731"/>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5" name="Rectangle 2"/>
          <p:cNvSpPr>
            <a:spLocks noChangeArrowheads="1"/>
          </p:cNvSpPr>
          <p:nvPr>
            <p:ph type="sldImg"/>
          </p:nvPr>
        </p:nvSpPr>
        <p:spPr>
          <a:xfrm>
            <a:off x="1150938" y="692150"/>
            <a:ext cx="4556125" cy="3416300"/>
          </a:xfrm>
          <a:solidFill>
            <a:srgbClr val="FFFFFF"/>
          </a:solidFill>
          <a:ln/>
        </p:spPr>
      </p:sp>
      <p:sp>
        <p:nvSpPr>
          <p:cNvPr id="395266" name="Rectangle 3"/>
          <p:cNvSpPr>
            <a:spLocks noChangeArrowheads="1"/>
          </p:cNvSpPr>
          <p:nvPr>
            <p:ph type="body" idx="1"/>
          </p:nvPr>
        </p:nvSpPr>
        <p:spPr>
          <a:solidFill>
            <a:srgbClr val="FFFFFF"/>
          </a:solidFill>
          <a:ln>
            <a:solidFill>
              <a:srgbClr val="000000"/>
            </a:solidFill>
          </a:ln>
        </p:spPr>
        <p:txBody>
          <a:bodyPr/>
          <a:lstStyle/>
          <a:p>
            <a:pPr algn="just"/>
            <a:r>
              <a:rPr lang="en-US" altLang="en-US">
                <a:latin typeface="Times New Roman" charset="0"/>
                <a:ea typeface="ＭＳ Ｐゴシック" charset="-128"/>
              </a:rPr>
              <a:t>Assume that the market value debt ratio is 10%, while the book value debt ratio is 30%, for a firm with a cost of equity of 15% and an after-tax cost of debt of 5%. The cost of capital can be calculated as follows –</a:t>
            </a:r>
          </a:p>
          <a:p>
            <a:pPr algn="just"/>
            <a:r>
              <a:rPr lang="en-US" altLang="en-US">
                <a:latin typeface="Times New Roman" charset="0"/>
                <a:ea typeface="ＭＳ Ｐゴシック" charset="-128"/>
              </a:rPr>
              <a:t>With market value debt ratios:	15% (.9) + 5% (.1) = 14%</a:t>
            </a:r>
          </a:p>
          <a:p>
            <a:pPr algn="just"/>
            <a:r>
              <a:rPr lang="en-US" altLang="en-US">
                <a:latin typeface="Times New Roman" charset="0"/>
                <a:ea typeface="ＭＳ Ｐゴシック" charset="-128"/>
              </a:rPr>
              <a:t>With book value debt ratios:		15% (.7) + 5% (.3) = 12%</a:t>
            </a:r>
          </a:p>
          <a:p>
            <a:pPr algn="just"/>
            <a:r>
              <a:rPr lang="en-US" altLang="en-US">
                <a:latin typeface="Times New Roman" charset="0"/>
                <a:ea typeface="ＭＳ Ｐゴシック" charset="-128"/>
              </a:rPr>
              <a:t>Which is the more conservative estimate?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82091955"/>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3" name="Slide Image Placeholder 1"/>
          <p:cNvSpPr>
            <a:spLocks noGrp="1" noRot="1" noChangeAspect="1"/>
          </p:cNvSpPr>
          <p:nvPr>
            <p:ph type="sldImg"/>
          </p:nvPr>
        </p:nvSpPr>
        <p:spPr>
          <a:xfrm>
            <a:off x="1150938" y="692150"/>
            <a:ext cx="4556125" cy="3416300"/>
          </a:xfrm>
          <a:ln/>
        </p:spPr>
      </p:sp>
      <p:sp>
        <p:nvSpPr>
          <p:cNvPr id="3973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first consolidate all of the debt outstanding and obtain an face value weighted average maturity for the debt of 7.92 years.</a:t>
            </a:r>
          </a:p>
          <a:p>
            <a:r>
              <a:rPr lang="en-US" altLang="en-US">
                <a:latin typeface="Times" charset="0"/>
                <a:ea typeface="ＭＳ Ｐゴシック" charset="-128"/>
              </a:rPr>
              <a:t>We then compute the market value of debt, setting the book value = face value, the interest expense = coupon, the average maturity = debt maturity and the pre-tax cost of debt based on the synthetic rating as the cost of debt. </a:t>
            </a:r>
          </a:p>
          <a:p>
            <a:r>
              <a:rPr lang="en-US" altLang="en-US">
                <a:latin typeface="Times" charset="0"/>
                <a:ea typeface="ＭＳ Ｐゴシック" charset="-128"/>
              </a:rPr>
              <a:t>Alternatively, we can compute the market value of each debt item separately and add up the values.</a:t>
            </a:r>
          </a:p>
        </p:txBody>
      </p:sp>
    </p:spTree>
    <p:extLst>
      <p:ext uri="{BB962C8B-B14F-4D97-AF65-F5344CB8AC3E}">
        <p14:creationId xmlns:p14="http://schemas.microsoft.com/office/powerpoint/2010/main" val="1444758577"/>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1" name="Rectangle 2"/>
          <p:cNvSpPr>
            <a:spLocks noChangeArrowheads="1"/>
          </p:cNvSpPr>
          <p:nvPr>
            <p:ph type="sldImg"/>
          </p:nvPr>
        </p:nvSpPr>
        <p:spPr>
          <a:xfrm>
            <a:off x="1150938" y="692150"/>
            <a:ext cx="4556125" cy="3416300"/>
          </a:xfrm>
          <a:solidFill>
            <a:srgbClr val="FFFFFF"/>
          </a:solidFill>
          <a:ln/>
        </p:spPr>
      </p:sp>
      <p:sp>
        <p:nvSpPr>
          <p:cNvPr id="399362"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pre-tax cost of debt was based upon Disney</a:t>
            </a:r>
            <a:r>
              <a:rPr lang="ja-JP" altLang="en-US">
                <a:latin typeface="Times" charset="0"/>
                <a:ea typeface="ＭＳ Ｐゴシック" charset="-128"/>
              </a:rPr>
              <a:t>’</a:t>
            </a:r>
            <a:r>
              <a:rPr lang="en-US" altLang="ja-JP">
                <a:latin typeface="Times" charset="0"/>
                <a:ea typeface="ＭＳ Ｐゴシック" charset="-128"/>
              </a:rPr>
              <a:t>s current rating.</a:t>
            </a:r>
          </a:p>
          <a:p>
            <a:endParaRPr lang="en-US" altLang="en-US">
              <a:latin typeface="Times" charset="0"/>
              <a:ea typeface="ＭＳ Ｐゴシック" charset="-128"/>
            </a:endParaRPr>
          </a:p>
          <a:p>
            <a:r>
              <a:rPr lang="en-US" altLang="en-US">
                <a:latin typeface="Times" charset="0"/>
                <a:ea typeface="ＭＳ Ｐゴシック" charset="-128"/>
              </a:rPr>
              <a:t>Disney reports a lump sum as the amount due after year 6…. We break it up into annual payments based upon the average lease payments over the first 5 years…You could also use the year 5 payment as the basis for making this adjustment (Putting it all in year 6 will overstate the present value).</a:t>
            </a:r>
          </a:p>
          <a:p>
            <a:r>
              <a:rPr lang="en-US" altLang="en-US">
                <a:latin typeface="Times" charset="0"/>
                <a:ea typeface="ＭＳ Ｐゴシック" charset="-128"/>
              </a:rPr>
              <a:t>To get to the total market value of debt, we add the estimated market value of interest bearing debt to the present value of operating leases (already a market value number since you used the current pre-tax cost of borrowing to arrive at the value).</a:t>
            </a:r>
          </a:p>
        </p:txBody>
      </p:sp>
    </p:spTree>
    <p:extLst>
      <p:ext uri="{BB962C8B-B14F-4D97-AF65-F5344CB8AC3E}">
        <p14:creationId xmlns:p14="http://schemas.microsoft.com/office/powerpoint/2010/main" val="459807010"/>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09" name="Rectangle 2"/>
          <p:cNvSpPr>
            <a:spLocks noChangeArrowheads="1"/>
          </p:cNvSpPr>
          <p:nvPr>
            <p:ph type="sldImg"/>
          </p:nvPr>
        </p:nvSpPr>
        <p:spPr>
          <a:xfrm>
            <a:off x="1150938" y="692150"/>
            <a:ext cx="4556125" cy="3416300"/>
          </a:xfrm>
          <a:solidFill>
            <a:srgbClr val="FFFFFF"/>
          </a:solidFill>
          <a:ln/>
        </p:spPr>
      </p:sp>
      <p:sp>
        <p:nvSpPr>
          <p:cNvPr id="401410"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most firms, the book debt ratio will be much higher than the market debt ratio. Using the book debt ratio will therefore yield a lower cost of capital (which undercuts the conservatism argument used by defenders of book value weights)</a:t>
            </a:r>
          </a:p>
        </p:txBody>
      </p:sp>
    </p:spTree>
    <p:extLst>
      <p:ext uri="{BB962C8B-B14F-4D97-AF65-F5344CB8AC3E}">
        <p14:creationId xmlns:p14="http://schemas.microsoft.com/office/powerpoint/2010/main" val="1330255164"/>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7" name="Rectangle 2"/>
          <p:cNvSpPr>
            <a:spLocks noChangeArrowheads="1"/>
          </p:cNvSpPr>
          <p:nvPr>
            <p:ph type="sldImg"/>
          </p:nvPr>
        </p:nvSpPr>
        <p:spPr>
          <a:xfrm>
            <a:off x="1150938" y="692150"/>
            <a:ext cx="4556125" cy="3416300"/>
          </a:xfrm>
          <a:solidFill>
            <a:srgbClr val="FFFFFF"/>
          </a:solidFill>
          <a:ln/>
        </p:spPr>
      </p:sp>
      <p:sp>
        <p:nvSpPr>
          <p:cNvPr id="403458"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a:p>
            <a:r>
              <a:rPr lang="en-US" altLang="en-US">
                <a:latin typeface="Times" charset="0"/>
                <a:ea typeface="ＭＳ Ｐゴシック" charset="-128"/>
              </a:rPr>
              <a:t>The market value of debt is estimated by estimating the present value of total interest payments and face value at the current cost of debt.</a:t>
            </a:r>
          </a:p>
          <a:p>
            <a:r>
              <a:rPr lang="en-US" altLang="en-US">
                <a:latin typeface="Times" charset="0"/>
                <a:ea typeface="ＭＳ Ｐゴシック" charset="-128"/>
              </a:rPr>
              <a:t>One way to frame the capital structure question: Is there a mix of debt and equity at which Disney</a:t>
            </a:r>
            <a:r>
              <a:rPr lang="ja-JP" altLang="en-US">
                <a:latin typeface="Times" charset="0"/>
                <a:ea typeface="ＭＳ Ｐゴシック" charset="-128"/>
              </a:rPr>
              <a:t>’</a:t>
            </a:r>
            <a:r>
              <a:rPr lang="en-US" altLang="ja-JP">
                <a:latin typeface="Times" charset="0"/>
                <a:ea typeface="ＭＳ Ｐゴシック" charset="-128"/>
              </a:rPr>
              <a:t>s cost of capital will be lower than 7.81%?</a:t>
            </a:r>
            <a:endParaRPr lang="en-US" altLang="en-US">
              <a:latin typeface="Times" charset="0"/>
              <a:ea typeface="ＭＳ Ｐゴシック" charset="-128"/>
            </a:endParaRPr>
          </a:p>
        </p:txBody>
      </p:sp>
    </p:spTree>
    <p:extLst>
      <p:ext uri="{BB962C8B-B14F-4D97-AF65-F5344CB8AC3E}">
        <p14:creationId xmlns:p14="http://schemas.microsoft.com/office/powerpoint/2010/main" val="146292431"/>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5" name="Rectangle 2"/>
          <p:cNvSpPr>
            <a:spLocks noChangeArrowheads="1"/>
          </p:cNvSpPr>
          <p:nvPr>
            <p:ph type="sldImg"/>
          </p:nvPr>
        </p:nvSpPr>
        <p:spPr>
          <a:xfrm>
            <a:off x="1150938" y="692150"/>
            <a:ext cx="4556125" cy="3416300"/>
          </a:xfrm>
          <a:solidFill>
            <a:srgbClr val="FFFFFF"/>
          </a:solidFill>
          <a:ln/>
        </p:spPr>
      </p:sp>
      <p:sp>
        <p:nvSpPr>
          <p:cNvPr id="405506"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Disney, we used the division specific debt ratio weights we estimated earlier (when estimating the levered beta). We did assume that all divisions borrow at Disney</a:t>
            </a:r>
            <a:r>
              <a:rPr lang="ja-JP" altLang="en-US">
                <a:latin typeface="Times" charset="0"/>
                <a:ea typeface="ＭＳ Ｐゴシック" charset="-128"/>
              </a:rPr>
              <a:t>’</a:t>
            </a:r>
            <a:r>
              <a:rPr lang="en-US" altLang="ja-JP">
                <a:latin typeface="Times" charset="0"/>
                <a:ea typeface="ＭＳ Ｐゴシック" charset="-128"/>
              </a:rPr>
              <a:t>s pre-tax cost of debt. If the divisions issued debt independently, we would have considered using division-specific costs of debt.</a:t>
            </a:r>
          </a:p>
          <a:p>
            <a:r>
              <a:rPr lang="en-US" altLang="en-US">
                <a:latin typeface="Times" charset="0"/>
                <a:ea typeface="ＭＳ Ｐゴシック" charset="-128"/>
              </a:rPr>
              <a:t>For Vale, we used the same debt ratio and cost of debt for both divisions.</a:t>
            </a:r>
          </a:p>
          <a:p>
            <a:r>
              <a:rPr lang="en-US" altLang="en-US">
                <a:latin typeface="Times" charset="0"/>
                <a:ea typeface="ＭＳ Ｐゴシック" charset="-128"/>
              </a:rPr>
              <a:t>The cost of capital for Vale will be higher in $R, because we expect inflation to be 9% in $R and only 2% in US dollars. </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15595649"/>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3" name="Slide Image Placeholder 1"/>
          <p:cNvSpPr>
            <a:spLocks noGrp="1" noRot="1" noChangeAspect="1"/>
          </p:cNvSpPr>
          <p:nvPr>
            <p:ph type="sldImg"/>
          </p:nvPr>
        </p:nvSpPr>
        <p:spPr>
          <a:xfrm>
            <a:off x="1150938" y="692150"/>
            <a:ext cx="4556125" cy="3416300"/>
          </a:xfrm>
          <a:ln/>
        </p:spPr>
      </p:sp>
      <p:sp>
        <p:nvSpPr>
          <p:cNvPr id="4075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For Bookscape, the cost of capital is much higher for the undiversified owner than it is for a  diversified investor in a similar company.</a:t>
            </a:r>
          </a:p>
        </p:txBody>
      </p:sp>
    </p:spTree>
    <p:extLst>
      <p:ext uri="{BB962C8B-B14F-4D97-AF65-F5344CB8AC3E}">
        <p14:creationId xmlns:p14="http://schemas.microsoft.com/office/powerpoint/2010/main" val="1709024965"/>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1" name="Rectangle 2"/>
          <p:cNvSpPr>
            <a:spLocks noChangeArrowheads="1"/>
          </p:cNvSpPr>
          <p:nvPr>
            <p:ph type="sldImg"/>
          </p:nvPr>
        </p:nvSpPr>
        <p:spPr>
          <a:xfrm>
            <a:off x="1150938" y="692150"/>
            <a:ext cx="4556125" cy="3416300"/>
          </a:xfrm>
          <a:solidFill>
            <a:srgbClr val="FFFFFF"/>
          </a:solidFill>
          <a:ln/>
        </p:spPr>
      </p:sp>
      <p:sp>
        <p:nvSpPr>
          <p:cNvPr id="4096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go from unlevered to levered betas and then to the cost of capital, you have to</a:t>
            </a:r>
          </a:p>
          <a:p>
            <a:pPr>
              <a:buFontTx/>
              <a:buAutoNum type="alphaLcPeriod"/>
            </a:pPr>
            <a:r>
              <a:rPr lang="en-US" altLang="en-US">
                <a:latin typeface="Times" charset="0"/>
                <a:ea typeface="ＭＳ Ｐゴシック" charset="-128"/>
              </a:rPr>
              <a:t>Define debt and compute market value</a:t>
            </a:r>
          </a:p>
          <a:p>
            <a:pPr>
              <a:buFontTx/>
              <a:buAutoNum type="alphaLcPeriod"/>
            </a:pPr>
            <a:r>
              <a:rPr lang="en-US" altLang="en-US">
                <a:latin typeface="Times" charset="0"/>
                <a:ea typeface="ＭＳ Ｐゴシック" charset="-128"/>
              </a:rPr>
              <a:t>Compute the present value of operating leases</a:t>
            </a:r>
          </a:p>
          <a:p>
            <a:pPr>
              <a:buFontTx/>
              <a:buAutoNum type="alphaLcPeriod"/>
            </a:pPr>
            <a:r>
              <a:rPr lang="en-US" altLang="en-US">
                <a:latin typeface="Times" charset="0"/>
                <a:ea typeface="ＭＳ Ｐゴシック" charset="-128"/>
              </a:rPr>
              <a:t>Compute the levered beta, using the market value of equity and the consolidated market value of debt (including lease commitmetns)</a:t>
            </a:r>
          </a:p>
          <a:p>
            <a:pPr>
              <a:buFontTx/>
              <a:buAutoNum type="alphaLcPeriod"/>
            </a:pPr>
            <a:r>
              <a:rPr lang="en-US" altLang="en-US">
                <a:latin typeface="Times" charset="0"/>
                <a:ea typeface="ＭＳ Ｐゴシック" charset="-128"/>
              </a:rPr>
              <a:t>Compute the cost of capital, using the debt and equity weights.</a:t>
            </a:r>
          </a:p>
        </p:txBody>
      </p:sp>
    </p:spTree>
    <p:extLst>
      <p:ext uri="{BB962C8B-B14F-4D97-AF65-F5344CB8AC3E}">
        <p14:creationId xmlns:p14="http://schemas.microsoft.com/office/powerpoint/2010/main" val="988808130"/>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49" name="Rectangle 2"/>
          <p:cNvSpPr>
            <a:spLocks noChangeArrowheads="1"/>
          </p:cNvSpPr>
          <p:nvPr>
            <p:ph type="sldImg"/>
          </p:nvPr>
        </p:nvSpPr>
        <p:spPr>
          <a:xfrm>
            <a:off x="1150938" y="692150"/>
            <a:ext cx="4556125" cy="3416300"/>
          </a:xfrm>
          <a:solidFill>
            <a:srgbClr val="FFFFFF"/>
          </a:solidFill>
          <a:ln/>
        </p:spPr>
      </p:sp>
      <p:sp>
        <p:nvSpPr>
          <p:cNvPr id="411650"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the cost of equity and capital can be very different numbers, they can both be used as hurdle rates, as long as the returns and cash flows are defined consistently.</a:t>
            </a:r>
          </a:p>
          <a:p>
            <a:r>
              <a:rPr lang="en-US" altLang="en-US">
                <a:latin typeface="Times" charset="0"/>
                <a:ea typeface="ＭＳ Ｐゴシック" charset="-128"/>
              </a:rPr>
              <a:t>If returns and cash flows are equity based (return on equity or cash flow to equity), the appropriate hurdle rate is the cost of equity.</a:t>
            </a:r>
          </a:p>
          <a:p>
            <a:r>
              <a:rPr lang="en-US" altLang="en-US">
                <a:latin typeface="Times" charset="0"/>
                <a:ea typeface="ＭＳ Ｐゴシック" charset="-128"/>
              </a:rPr>
              <a:t>If returns and cash flows are firm or operating asset based (return on capital or cashflows to firm), the appropriate hurdle rate is the cost of capital.</a:t>
            </a:r>
          </a:p>
        </p:txBody>
      </p:sp>
    </p:spTree>
    <p:extLst>
      <p:ext uri="{BB962C8B-B14F-4D97-AF65-F5344CB8AC3E}">
        <p14:creationId xmlns:p14="http://schemas.microsoft.com/office/powerpoint/2010/main" val="1669780424"/>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7" name="Rectangle 2"/>
          <p:cNvSpPr>
            <a:spLocks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Took us a while but we have the mechanics of the hurdle rate down..</a:t>
            </a:r>
          </a:p>
        </p:txBody>
      </p:sp>
      <p:sp>
        <p:nvSpPr>
          <p:cNvPr id="413698" name="Rectangle 3"/>
          <p:cNvSpPr>
            <a:spLocks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683287172"/>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5" name="Rectangle 2"/>
          <p:cNvSpPr>
            <a:spLocks noChangeArrowheads="1"/>
          </p:cNvSpPr>
          <p:nvPr>
            <p:ph type="sldImg"/>
          </p:nvPr>
        </p:nvSpPr>
        <p:spPr>
          <a:xfrm>
            <a:off x="1150938" y="692150"/>
            <a:ext cx="4556125" cy="3416300"/>
          </a:xfrm>
          <a:solidFill>
            <a:srgbClr val="FFFFFF"/>
          </a:solidFill>
          <a:ln/>
        </p:spPr>
      </p:sp>
      <p:sp>
        <p:nvSpPr>
          <p:cNvPr id="415746"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there is a theme to how we think about returns in corporate finance, this line from Jerry Maguire brings it home. We trust the concrete over the vague and cash flows over earnings.</a:t>
            </a:r>
          </a:p>
        </p:txBody>
      </p:sp>
    </p:spTree>
    <p:extLst>
      <p:ext uri="{BB962C8B-B14F-4D97-AF65-F5344CB8AC3E}">
        <p14:creationId xmlns:p14="http://schemas.microsoft.com/office/powerpoint/2010/main" val="1412439295"/>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3" name="Rectangle 2"/>
          <p:cNvSpPr>
            <a:spLocks noChangeArrowheads="1"/>
          </p:cNvSpPr>
          <p:nvPr>
            <p:ph type="sldImg"/>
          </p:nvPr>
        </p:nvSpPr>
        <p:spPr>
          <a:xfrm>
            <a:off x="1150938" y="692150"/>
            <a:ext cx="4556125" cy="3416300"/>
          </a:xfrm>
          <a:solidFill>
            <a:srgbClr val="FFFFFF"/>
          </a:solidFill>
          <a:ln/>
        </p:spPr>
      </p:sp>
      <p:sp>
        <p:nvSpPr>
          <p:cNvPr id="417794"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next section of the notes will focus on measuring returns on investments, provide an argument for why cash flows make more sense than earnings and weighing those cash flows and discuss how best to bring in side benefits and costs into the returns.</a:t>
            </a:r>
          </a:p>
        </p:txBody>
      </p:sp>
    </p:spTree>
    <p:extLst>
      <p:ext uri="{BB962C8B-B14F-4D97-AF65-F5344CB8AC3E}">
        <p14:creationId xmlns:p14="http://schemas.microsoft.com/office/powerpoint/2010/main" val="582997127"/>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1" name="Rectangle 2"/>
          <p:cNvSpPr>
            <a:spLocks noChangeArrowheads="1"/>
          </p:cNvSpPr>
          <p:nvPr>
            <p:ph type="sldImg"/>
          </p:nvPr>
        </p:nvSpPr>
        <p:spPr>
          <a:xfrm>
            <a:off x="1150938" y="692150"/>
            <a:ext cx="4556125" cy="3416300"/>
          </a:xfrm>
          <a:solidFill>
            <a:srgbClr val="FFFFFF"/>
          </a:solidFill>
          <a:ln/>
        </p:spPr>
      </p:sp>
      <p:sp>
        <p:nvSpPr>
          <p:cNvPr id="419842"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Accrual accounting income is designed to measure the </a:t>
            </a:r>
            <a:r>
              <a:rPr lang="ja-JP" altLang="en-US">
                <a:latin typeface="Times" charset="0"/>
                <a:ea typeface="ＭＳ Ｐゴシック" charset="-128"/>
              </a:rPr>
              <a:t>“</a:t>
            </a:r>
            <a:r>
              <a:rPr lang="en-US" altLang="ja-JP">
                <a:latin typeface="Times" charset="0"/>
                <a:ea typeface="ＭＳ Ｐゴシック" charset="-128"/>
              </a:rPr>
              <a:t>income</a:t>
            </a:r>
            <a:r>
              <a:rPr lang="ja-JP" altLang="en-US">
                <a:latin typeface="Times" charset="0"/>
                <a:ea typeface="ＭＳ Ｐゴシック" charset="-128"/>
              </a:rPr>
              <a:t>”</a:t>
            </a:r>
            <a:r>
              <a:rPr lang="en-US" altLang="ja-JP">
                <a:latin typeface="Times" charset="0"/>
                <a:ea typeface="ＭＳ Ｐゴシック" charset="-128"/>
              </a:rPr>
              <a:t> made by an entity during a period, on sales made during the period. Thus, accrual accounting draws lines between operating expenses (that create income in the current period), financial expenses (expenses associated with the use of debt) and capital expenditures (which create income over multiple periods). It is not always consistent. R&amp;D, for instance, is treated as an operating expense.</a:t>
            </a:r>
          </a:p>
          <a:p>
            <a:r>
              <a:rPr lang="en-US" altLang="en-US">
                <a:latin typeface="Times" charset="0"/>
                <a:ea typeface="ＭＳ Ｐゴシック" charset="-128"/>
              </a:rPr>
              <a:t>Accrual accounting also tries to allocate the cost of materials to current period revenues, leading to inventory, and give the company credit for sales made during the period, even if cash has not been received, giving rise to accounts receivable. In effect, adding in the change in working capital converts accrual earnings to cash earnings.</a:t>
            </a:r>
          </a:p>
        </p:txBody>
      </p:sp>
    </p:spTree>
    <p:extLst>
      <p:ext uri="{BB962C8B-B14F-4D97-AF65-F5344CB8AC3E}">
        <p14:creationId xmlns:p14="http://schemas.microsoft.com/office/powerpoint/2010/main" val="1612315875"/>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89" name="Rectangle 2"/>
          <p:cNvSpPr>
            <a:spLocks noChangeArrowheads="1"/>
          </p:cNvSpPr>
          <p:nvPr>
            <p:ph type="sldImg"/>
          </p:nvPr>
        </p:nvSpPr>
        <p:spPr>
          <a:xfrm>
            <a:off x="1150938" y="692150"/>
            <a:ext cx="4556125" cy="3416300"/>
          </a:xfrm>
          <a:solidFill>
            <a:srgbClr val="FFFFFF"/>
          </a:solidFill>
          <a:ln/>
        </p:spPr>
      </p:sp>
      <p:sp>
        <p:nvSpPr>
          <p:cNvPr id="421890"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basic financial principles underlying the measurement of investment returns.</a:t>
            </a:r>
          </a:p>
          <a:p>
            <a:pPr lvl="1"/>
            <a:r>
              <a:rPr lang="en-US" altLang="en-US">
                <a:latin typeface="Times" charset="0"/>
                <a:ea typeface="ＭＳ Ｐゴシック" charset="-128"/>
              </a:rPr>
              <a:t>We focus on cash flows, because when cash flows and earnings are different, cash flows provide a more reliable measure of what an investment generates.</a:t>
            </a:r>
          </a:p>
          <a:p>
            <a:pPr lvl="1"/>
            <a:r>
              <a:rPr lang="en-US" altLang="en-US">
                <a:latin typeface="Times" charset="0"/>
                <a:ea typeface="ＭＳ Ｐゴシック" charset="-128"/>
              </a:rPr>
              <a:t>We focus on </a:t>
            </a:r>
            <a:r>
              <a:rPr lang="ja-JP" altLang="en-US">
                <a:latin typeface="Times" charset="0"/>
                <a:ea typeface="ＭＳ Ｐゴシック" charset="-128"/>
              </a:rPr>
              <a:t>“</a:t>
            </a:r>
            <a:r>
              <a:rPr lang="en-US" altLang="ja-JP">
                <a:latin typeface="Times" charset="0"/>
                <a:ea typeface="ＭＳ Ｐゴシック" charset="-128"/>
              </a:rPr>
              <a:t>incremental</a:t>
            </a:r>
            <a:r>
              <a:rPr lang="ja-JP" altLang="en-US">
                <a:latin typeface="Times" charset="0"/>
                <a:ea typeface="ＭＳ Ｐゴシック" charset="-128"/>
              </a:rPr>
              <a:t>”</a:t>
            </a:r>
            <a:r>
              <a:rPr lang="en-US" altLang="ja-JP">
                <a:latin typeface="Times" charset="0"/>
                <a:ea typeface="ＭＳ Ｐゴシック" charset="-128"/>
              </a:rPr>
              <a:t> effects on the overall business, since we care about the overall health and value of the business, not just individual projects.</a:t>
            </a:r>
          </a:p>
          <a:p>
            <a:pPr lvl="1"/>
            <a:r>
              <a:rPr lang="en-US" altLang="en-US">
                <a:latin typeface="Times" charset="0"/>
                <a:ea typeface="ＭＳ Ｐゴシック" charset="-128"/>
              </a:rPr>
              <a:t>We use time-weighted returns, since returns made earlier are worth more than the same returns made later.</a:t>
            </a:r>
          </a:p>
        </p:txBody>
      </p:sp>
    </p:spTree>
    <p:extLst>
      <p:ext uri="{BB962C8B-B14F-4D97-AF65-F5344CB8AC3E}">
        <p14:creationId xmlns:p14="http://schemas.microsoft.com/office/powerpoint/2010/main" val="1244253279"/>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7" name="Slide Image Placeholder 1"/>
          <p:cNvSpPr>
            <a:spLocks noGrp="1" noRot="1" noChangeAspect="1"/>
          </p:cNvSpPr>
          <p:nvPr>
            <p:ph type="sldImg"/>
          </p:nvPr>
        </p:nvSpPr>
        <p:spPr>
          <a:xfrm>
            <a:off x="1150938" y="692150"/>
            <a:ext cx="4556125" cy="3416300"/>
          </a:xfrm>
          <a:ln/>
        </p:spPr>
      </p:sp>
      <p:sp>
        <p:nvSpPr>
          <p:cNvPr id="423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discussion of what is a </a:t>
            </a:r>
            <a:r>
              <a:rPr lang="ja-JP" altLang="en-US">
                <a:latin typeface="Times" charset="0"/>
                <a:ea typeface="ＭＳ Ｐゴシック" charset="-128"/>
              </a:rPr>
              <a:t>“</a:t>
            </a:r>
            <a:r>
              <a:rPr lang="en-US" altLang="ja-JP">
                <a:latin typeface="Times" charset="0"/>
                <a:ea typeface="ＭＳ Ｐゴシック" charset="-128"/>
              </a:rPr>
              <a:t>good investment</a:t>
            </a:r>
            <a:r>
              <a:rPr lang="ja-JP" altLang="en-US">
                <a:latin typeface="Times" charset="0"/>
                <a:ea typeface="ＭＳ Ｐゴシック" charset="-128"/>
              </a:rPr>
              <a:t>”</a:t>
            </a:r>
            <a:r>
              <a:rPr lang="en-US" altLang="ja-JP">
                <a:latin typeface="Times" charset="0"/>
                <a:ea typeface="ＭＳ Ｐゴシック" charset="-128"/>
              </a:rPr>
              <a:t> that follows applies to pretty much everything that firms do… Put another way, the rules we develop are general ones and cannot be altered or modified just because a specific investment is too big or too small…</a:t>
            </a:r>
            <a:endParaRPr lang="en-US" altLang="en-US">
              <a:latin typeface="Times" charset="0"/>
              <a:ea typeface="ＭＳ Ｐゴシック" charset="-128"/>
            </a:endParaRPr>
          </a:p>
        </p:txBody>
      </p:sp>
    </p:spTree>
    <p:extLst>
      <p:ext uri="{BB962C8B-B14F-4D97-AF65-F5344CB8AC3E}">
        <p14:creationId xmlns:p14="http://schemas.microsoft.com/office/powerpoint/2010/main" val="2116589314"/>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5" name="Slide Image Placeholder 1"/>
          <p:cNvSpPr>
            <a:spLocks noGrp="1" noRot="1" noChangeAspect="1"/>
          </p:cNvSpPr>
          <p:nvPr>
            <p:ph type="sldImg"/>
          </p:nvPr>
        </p:nvSpPr>
        <p:spPr>
          <a:xfrm>
            <a:off x="1150938" y="692150"/>
            <a:ext cx="4556125" cy="3416300"/>
          </a:xfrm>
          <a:ln/>
        </p:spPr>
      </p:sp>
      <p:sp>
        <p:nvSpPr>
          <p:cNvPr id="425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These investments range the spectrum, from small to large, extensions of existing businesses to acquisitions. The emphasis will be that the principles of investment analysis do not change, no matter what type of investment you are looking at.</a:t>
            </a:r>
          </a:p>
        </p:txBody>
      </p:sp>
    </p:spTree>
    <p:extLst>
      <p:ext uri="{BB962C8B-B14F-4D97-AF65-F5344CB8AC3E}">
        <p14:creationId xmlns:p14="http://schemas.microsoft.com/office/powerpoint/2010/main" val="449987843"/>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3" name="Rectangle 2"/>
          <p:cNvSpPr>
            <a:spLocks noChangeArrowheads="1"/>
          </p:cNvSpPr>
          <p:nvPr>
            <p:ph type="sldImg"/>
          </p:nvPr>
        </p:nvSpPr>
        <p:spPr>
          <a:xfrm>
            <a:off x="1150938" y="692150"/>
            <a:ext cx="4556125" cy="3416300"/>
          </a:xfrm>
          <a:solidFill>
            <a:srgbClr val="FFFFFF"/>
          </a:solidFill>
          <a:ln/>
        </p:spPr>
      </p:sp>
      <p:sp>
        <p:nvSpPr>
          <p:cNvPr id="428034"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earnings and cash flows will really be in Brazilian $R. We will consider later the effects of looking at all the cash flows in a different currency.</a:t>
            </a:r>
          </a:p>
          <a:p>
            <a:r>
              <a:rPr lang="en-US" altLang="en-US">
                <a:latin typeface="Times" charset="0"/>
                <a:ea typeface="ＭＳ Ｐゴシック" charset="-128"/>
              </a:rPr>
              <a:t>Note that this investment is not going to be fully operational  until the fourth year.</a:t>
            </a:r>
          </a:p>
        </p:txBody>
      </p:sp>
    </p:spTree>
    <p:extLst>
      <p:ext uri="{BB962C8B-B14F-4D97-AF65-F5344CB8AC3E}">
        <p14:creationId xmlns:p14="http://schemas.microsoft.com/office/powerpoint/2010/main" val="1655756214"/>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1" name="Rectangle 2"/>
          <p:cNvSpPr>
            <a:spLocks noChangeArrowheads="1"/>
          </p:cNvSpPr>
          <p:nvPr>
            <p:ph type="sldImg"/>
          </p:nvPr>
        </p:nvSpPr>
        <p:spPr>
          <a:xfrm>
            <a:off x="1150938" y="692150"/>
            <a:ext cx="4556125" cy="3416300"/>
          </a:xfrm>
          <a:solidFill>
            <a:srgbClr val="FFFFFF"/>
          </a:solidFill>
          <a:ln/>
        </p:spPr>
      </p:sp>
      <p:sp>
        <p:nvSpPr>
          <p:cNvPr id="430082"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emphasis in the second item should be on </a:t>
            </a:r>
            <a:r>
              <a:rPr lang="ja-JP" altLang="en-US">
                <a:latin typeface="Times" charset="0"/>
                <a:ea typeface="ＭＳ Ｐゴシック" charset="-128"/>
              </a:rPr>
              <a:t>“</a:t>
            </a:r>
            <a:r>
              <a:rPr lang="en-US" altLang="ja-JP">
                <a:latin typeface="Times" charset="0"/>
                <a:ea typeface="ＭＳ Ｐゴシック" charset="-128"/>
              </a:rPr>
              <a:t>already spent</a:t>
            </a:r>
            <a:r>
              <a:rPr lang="ja-JP" altLang="en-US">
                <a:latin typeface="Times" charset="0"/>
                <a:ea typeface="ＭＳ Ｐゴシック" charset="-128"/>
              </a:rPr>
              <a:t>”</a:t>
            </a:r>
            <a:r>
              <a:rPr lang="en-US" altLang="ja-JP">
                <a:latin typeface="Times" charset="0"/>
                <a:ea typeface="ＭＳ Ｐゴシック" charset="-128"/>
              </a:rPr>
              <a:t>. </a:t>
            </a:r>
          </a:p>
          <a:p>
            <a:r>
              <a:rPr lang="en-US" altLang="en-US">
                <a:latin typeface="Times" charset="0"/>
                <a:ea typeface="ＭＳ Ｐゴシック" charset="-128"/>
              </a:rPr>
              <a:t>While we often classify all these investments as </a:t>
            </a:r>
            <a:r>
              <a:rPr lang="ja-JP" altLang="en-US">
                <a:latin typeface="Times" charset="0"/>
                <a:ea typeface="ＭＳ Ｐゴシック" charset="-128"/>
              </a:rPr>
              <a:t>“</a:t>
            </a:r>
            <a:r>
              <a:rPr lang="en-US" altLang="ja-JP">
                <a:latin typeface="Times" charset="0"/>
                <a:ea typeface="ＭＳ Ｐゴシック" charset="-128"/>
              </a:rPr>
              <a:t>initial investments</a:t>
            </a:r>
            <a:r>
              <a:rPr lang="ja-JP" altLang="en-US">
                <a:latin typeface="Times" charset="0"/>
                <a:ea typeface="ＭＳ Ｐゴシック" charset="-128"/>
              </a:rPr>
              <a:t>”</a:t>
            </a:r>
            <a:r>
              <a:rPr lang="en-US" altLang="ja-JP">
                <a:latin typeface="Times" charset="0"/>
                <a:ea typeface="ＭＳ Ｐゴシック" charset="-128"/>
              </a:rPr>
              <a:t>, they occur over time. Companies seldom make large investments at an instant in time.</a:t>
            </a:r>
          </a:p>
          <a:p>
            <a:r>
              <a:rPr lang="en-US" altLang="en-US">
                <a:latin typeface="Times" charset="0"/>
                <a:ea typeface="ＭＳ Ｐゴシック" charset="-128"/>
              </a:rPr>
              <a:t>Also worth adding: Disney will fund this investment using the same mix of debt and equity that it uses for theme parks currently.</a:t>
            </a:r>
          </a:p>
        </p:txBody>
      </p:sp>
    </p:spTree>
    <p:extLst>
      <p:ext uri="{BB962C8B-B14F-4D97-AF65-F5344CB8AC3E}">
        <p14:creationId xmlns:p14="http://schemas.microsoft.com/office/powerpoint/2010/main" val="1201590872"/>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29" name="Rectangle 2"/>
          <p:cNvSpPr>
            <a:spLocks noChangeArrowheads="1"/>
          </p:cNvSpPr>
          <p:nvPr>
            <p:ph type="sldImg"/>
          </p:nvPr>
        </p:nvSpPr>
        <p:spPr>
          <a:xfrm>
            <a:off x="1150938" y="692150"/>
            <a:ext cx="4556125" cy="3416300"/>
          </a:xfrm>
          <a:solidFill>
            <a:srgbClr val="FFFFFF"/>
          </a:solidFill>
          <a:ln/>
        </p:spPr>
      </p:sp>
      <p:sp>
        <p:nvSpPr>
          <p:cNvPr id="432130"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assumptions. Most real investments involve uncertainty about the future, but we have to make a judgment on what we </a:t>
            </a:r>
            <a:r>
              <a:rPr lang="ja-JP" altLang="en-US">
                <a:latin typeface="Times" charset="0"/>
                <a:ea typeface="ＭＳ Ｐゴシック" charset="-128"/>
              </a:rPr>
              <a:t>“</a:t>
            </a:r>
            <a:r>
              <a:rPr lang="en-US" altLang="ja-JP">
                <a:latin typeface="Times" charset="0"/>
                <a:ea typeface="ＭＳ Ｐゴシック" charset="-128"/>
              </a:rPr>
              <a:t>expect</a:t>
            </a:r>
            <a:r>
              <a:rPr lang="ja-JP" altLang="en-US">
                <a:latin typeface="Times" charset="0"/>
                <a:ea typeface="ＭＳ Ｐゴシック" charset="-128"/>
              </a:rPr>
              <a:t>”</a:t>
            </a:r>
            <a:r>
              <a:rPr lang="en-US" altLang="ja-JP">
                <a:latin typeface="Times" charset="0"/>
                <a:ea typeface="ＭＳ Ｐゴシック" charset="-128"/>
              </a:rPr>
              <a:t> to make. These expectations may be based upon past experience or market testing. (For instance, Disney would make these forecasts by looking at the history of Disneyland., EuroDisney and DisneyWorld).</a:t>
            </a:r>
          </a:p>
          <a:p>
            <a:r>
              <a:rPr lang="en-US" altLang="en-US">
                <a:latin typeface="Times" charset="0"/>
                <a:ea typeface="ＭＳ Ｐゴシック" charset="-128"/>
              </a:rPr>
              <a:t>Note that these are not conservative or low-ball estimates. Using lower numbers than expected (because a project is risky or because you are risk-averse) can lead to risk being double counted. </a:t>
            </a:r>
          </a:p>
          <a:p>
            <a:r>
              <a:rPr lang="en-US" altLang="en-US">
                <a:latin typeface="Times" charset="0"/>
                <a:ea typeface="ＭＳ Ｐゴシック" charset="-128"/>
              </a:rPr>
              <a:t>There is an alternative approach to capital budgeting where we can estimate what are called certainty equivalent cash flows, but the discount rate in that case would be the riskfree rate.</a:t>
            </a:r>
          </a:p>
          <a:p>
            <a:r>
              <a:rPr lang="en-US" altLang="en-US">
                <a:latin typeface="Times" charset="0"/>
                <a:ea typeface="ＭＳ Ｐゴシック" charset="-128"/>
              </a:rPr>
              <a:t>Finally, note that the project continues after year 10.</a:t>
            </a:r>
          </a:p>
        </p:txBody>
      </p:sp>
    </p:spTree>
    <p:extLst>
      <p:ext uri="{BB962C8B-B14F-4D97-AF65-F5344CB8AC3E}">
        <p14:creationId xmlns:p14="http://schemas.microsoft.com/office/powerpoint/2010/main" val="201569316"/>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7" name="Rectangle 2"/>
          <p:cNvSpPr>
            <a:spLocks noChangeArrowheads="1"/>
          </p:cNvSpPr>
          <p:nvPr>
            <p:ph type="sldImg"/>
          </p:nvPr>
        </p:nvSpPr>
        <p:spPr>
          <a:xfrm>
            <a:off x="1150938" y="692150"/>
            <a:ext cx="4556125" cy="3416300"/>
          </a:xfrm>
          <a:solidFill>
            <a:srgbClr val="FFFFFF"/>
          </a:solidFill>
          <a:ln/>
        </p:spPr>
      </p:sp>
      <p:sp>
        <p:nvSpPr>
          <p:cNvPr id="434178"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Again, these numbers are easier to estimate in an investment like this one, where Disney can look at similar investments that it has made in the past.</a:t>
            </a:r>
          </a:p>
          <a:p>
            <a:r>
              <a:rPr lang="en-US" altLang="en-US">
                <a:latin typeface="Times" charset="0"/>
                <a:ea typeface="ＭＳ Ｐゴシック" charset="-128"/>
              </a:rPr>
              <a:t>Most large firms have significant expenses that cannot be traced to individual projects. These expenses are sometimes lumped under General and Administrative expenses (G&amp;A) and get allocated to projects. </a:t>
            </a:r>
          </a:p>
        </p:txBody>
      </p:sp>
    </p:spTree>
    <p:extLst>
      <p:ext uri="{BB962C8B-B14F-4D97-AF65-F5344CB8AC3E}">
        <p14:creationId xmlns:p14="http://schemas.microsoft.com/office/powerpoint/2010/main" val="1193782693"/>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5" name="Rectangle 2"/>
          <p:cNvSpPr>
            <a:spLocks noChangeArrowheads="1"/>
          </p:cNvSpPr>
          <p:nvPr>
            <p:ph type="sldImg"/>
          </p:nvPr>
        </p:nvSpPr>
        <p:spPr>
          <a:xfrm>
            <a:off x="1150938" y="692150"/>
            <a:ext cx="4556125" cy="3416300"/>
          </a:xfrm>
          <a:solidFill>
            <a:srgbClr val="FFFFFF"/>
          </a:solidFill>
          <a:ln/>
        </p:spPr>
      </p:sp>
      <p:sp>
        <p:nvSpPr>
          <p:cNvPr id="436226"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accrual accounting at work. Some expenses such as regular maintenance expenses will be treated as operating, but some expenses (such as replacing a significant portion of an existing amusement park ride) will be treated as capital expenditures. The capital expenditures on this page are maintenance capital expenditures, designed to keep the parks in operational condition, generating revenues in the long term, and are on top of the initial capital expenditures.</a:t>
            </a:r>
          </a:p>
          <a:p>
            <a:r>
              <a:rPr lang="en-US" altLang="en-US">
                <a:latin typeface="Times" charset="0"/>
                <a:ea typeface="ＭＳ Ｐゴシック" charset="-128"/>
              </a:rPr>
              <a:t>The depreciation is the total depreciation on all fixed assets. Note that capital expenditures moves towards depreciation over time, reflecting the fact that on a long lived project, the cash inflow from depreciation will have to be reinvested back into the project to preserve the earning power of the assets.</a:t>
            </a:r>
          </a:p>
        </p:txBody>
      </p:sp>
    </p:spTree>
    <p:extLst>
      <p:ext uri="{BB962C8B-B14F-4D97-AF65-F5344CB8AC3E}">
        <p14:creationId xmlns:p14="http://schemas.microsoft.com/office/powerpoint/2010/main" val="2113490977"/>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3" name="Rectangle 2"/>
          <p:cNvSpPr>
            <a:spLocks noChangeArrowheads="1"/>
          </p:cNvSpPr>
          <p:nvPr>
            <p:ph type="sldImg"/>
          </p:nvPr>
        </p:nvSpPr>
        <p:spPr>
          <a:xfrm>
            <a:off x="1150938" y="692150"/>
            <a:ext cx="4556125" cy="3416300"/>
          </a:xfrm>
          <a:solidFill>
            <a:srgbClr val="FFFFFF"/>
          </a:solidFill>
          <a:ln/>
        </p:spPr>
      </p:sp>
      <p:sp>
        <p:nvSpPr>
          <p:cNvPr id="438274"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will be a drain on the cash flows, since revenues are growing. This, in turn, will create larger inventory and working capital needs each year, which will tie up more cash in the project.</a:t>
            </a:r>
          </a:p>
          <a:p>
            <a:r>
              <a:rPr lang="en-US" altLang="en-US">
                <a:latin typeface="Times" charset="0"/>
                <a:ea typeface="ＭＳ Ｐゴシック" charset="-128"/>
              </a:rPr>
              <a:t>The tax rate used is the marginal tax rate (as opposed to the effective tax rate reported in income statements and annual reports) because projects create income at the margin and will be taxed at the margin. </a:t>
            </a:r>
          </a:p>
        </p:txBody>
      </p:sp>
    </p:spTree>
    <p:extLst>
      <p:ext uri="{BB962C8B-B14F-4D97-AF65-F5344CB8AC3E}">
        <p14:creationId xmlns:p14="http://schemas.microsoft.com/office/powerpoint/2010/main" val="2063329059"/>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1" name="Slide Image Placeholder 1"/>
          <p:cNvSpPr>
            <a:spLocks noGrp="1" noRot="1" noChangeAspect="1"/>
          </p:cNvSpPr>
          <p:nvPr>
            <p:ph type="sldImg"/>
          </p:nvPr>
        </p:nvSpPr>
        <p:spPr>
          <a:xfrm>
            <a:off x="1150938" y="692150"/>
            <a:ext cx="4556125" cy="3416300"/>
          </a:xfrm>
          <a:ln/>
        </p:spPr>
      </p:sp>
      <p:sp>
        <p:nvSpPr>
          <p:cNvPr id="440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depreciation each year is computed by multiplying the book value of fixed assets at the end of the previous year and multiplying by the depreciation percentage specified in the earlier table. IN year 2, for instance, the depreciation is 12.5% of the book value of fixed assets at the end of year 1 ($3,000), yielding $375 million.</a:t>
            </a:r>
          </a:p>
          <a:p>
            <a:endParaRPr lang="en-US" altLang="en-US">
              <a:latin typeface="Times" charset="0"/>
              <a:ea typeface="ＭＳ Ｐゴシック" charset="-128"/>
            </a:endParaRPr>
          </a:p>
          <a:p>
            <a:r>
              <a:rPr lang="en-US" altLang="en-US">
                <a:latin typeface="Times" charset="0"/>
                <a:ea typeface="ＭＳ Ｐゴシック" charset="-128"/>
              </a:rPr>
              <a:t>The $ 500 million that has been spent already on the project was capitalized. It is depreciated straight line over the 10 years. (If it had been expensed, this would not be necessary)</a:t>
            </a:r>
          </a:p>
        </p:txBody>
      </p:sp>
    </p:spTree>
    <p:extLst>
      <p:ext uri="{BB962C8B-B14F-4D97-AF65-F5344CB8AC3E}">
        <p14:creationId xmlns:p14="http://schemas.microsoft.com/office/powerpoint/2010/main" val="805562857"/>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69" name="Rectangle 2"/>
          <p:cNvSpPr>
            <a:spLocks noChangeArrowheads="1"/>
          </p:cNvSpPr>
          <p:nvPr>
            <p:ph type="sldImg"/>
          </p:nvPr>
        </p:nvSpPr>
        <p:spPr>
          <a:xfrm>
            <a:off x="1150938" y="692150"/>
            <a:ext cx="4556125" cy="3416300"/>
          </a:xfrm>
          <a:solidFill>
            <a:srgbClr val="FFFFFF"/>
          </a:solidFill>
          <a:ln/>
        </p:spPr>
      </p:sp>
      <p:sp>
        <p:nvSpPr>
          <p:cNvPr id="442370"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shows the accounting earnings calculations for the next 10 years. Note the increasing after-tax operating income over time.</a:t>
            </a:r>
          </a:p>
          <a:p>
            <a:r>
              <a:rPr lang="en-US" altLang="en-US">
                <a:latin typeface="Times" charset="0"/>
                <a:ea typeface="ＭＳ Ｐゴシック" charset="-128"/>
              </a:rPr>
              <a:t>Note that loss in year 1. While this loss can be carried forward and offset against profits in future years, we have chosen to claim the losses against Disney</a:t>
            </a:r>
            <a:r>
              <a:rPr lang="ja-JP" altLang="en-US">
                <a:latin typeface="Times" charset="0"/>
                <a:ea typeface="ＭＳ Ｐゴシック" charset="-128"/>
              </a:rPr>
              <a:t>’</a:t>
            </a:r>
            <a:r>
              <a:rPr lang="en-US" altLang="ja-JP">
                <a:latin typeface="Times" charset="0"/>
                <a:ea typeface="ＭＳ Ｐゴシック" charset="-128"/>
              </a:rPr>
              <a:t>s profits from other projects in year 1. (You would rather save taxes now than the same taxes in the future…)</a:t>
            </a:r>
          </a:p>
          <a:p>
            <a:r>
              <a:rPr lang="en-US" altLang="en-US">
                <a:latin typeface="Times" charset="0"/>
                <a:ea typeface="ＭＳ Ｐゴシック" charset="-128"/>
              </a:rPr>
              <a:t>Where are the interest expenses? They do not show up because we are computing earnings to the firm - operating income - rather than earnings to equity - net income.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358026911"/>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7" name="Rectangle 2"/>
          <p:cNvSpPr>
            <a:spLocks noChangeArrowheads="1"/>
          </p:cNvSpPr>
          <p:nvPr>
            <p:ph type="sldImg"/>
          </p:nvPr>
        </p:nvSpPr>
        <p:spPr>
          <a:xfrm>
            <a:off x="1150938" y="692150"/>
            <a:ext cx="4556125" cy="3416300"/>
          </a:xfrm>
          <a:solidFill>
            <a:srgbClr val="FFFFFF"/>
          </a:solidFill>
          <a:ln/>
        </p:spPr>
      </p:sp>
      <p:sp>
        <p:nvSpPr>
          <p:cNvPr id="444418"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converts the accounting income into a percentage return (to enable us to do the comparison to the hurdle rate, which is a percentage rate). We have computed a simple average return on capital over the next 10 years…</a:t>
            </a:r>
          </a:p>
          <a:p>
            <a:r>
              <a:rPr lang="en-US" altLang="en-US">
                <a:latin typeface="Times" charset="0"/>
                <a:ea typeface="ＭＳ Ｐゴシック" charset="-128"/>
              </a:rPr>
              <a:t>The average book value is computed each year using the beginning and ending book values. The book values  themselves are computed as follows:</a:t>
            </a:r>
          </a:p>
          <a:p>
            <a:r>
              <a:rPr lang="en-US" altLang="en-US">
                <a:latin typeface="Times" charset="0"/>
                <a:ea typeface="ＭＳ Ｐゴシック" charset="-128"/>
              </a:rPr>
              <a:t>Ending BV = Beginning BV - Depreciation + Capital Expenditures</a:t>
            </a:r>
          </a:p>
        </p:txBody>
      </p:sp>
    </p:spTree>
    <p:extLst>
      <p:ext uri="{BB962C8B-B14F-4D97-AF65-F5344CB8AC3E}">
        <p14:creationId xmlns:p14="http://schemas.microsoft.com/office/powerpoint/2010/main" val="902092861"/>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5" name="Slide Image Placeholder 1"/>
          <p:cNvSpPr>
            <a:spLocks noGrp="1" noRot="1" noChangeAspect="1"/>
          </p:cNvSpPr>
          <p:nvPr>
            <p:ph type="sldImg"/>
          </p:nvPr>
        </p:nvSpPr>
        <p:spPr>
          <a:xfrm>
            <a:off x="1150938" y="692150"/>
            <a:ext cx="4556125" cy="3416300"/>
          </a:xfrm>
          <a:ln/>
        </p:spPr>
      </p:sp>
      <p:sp>
        <p:nvSpPr>
          <p:cNvPr id="4464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First, since we have computed return on capital, the comparison should be to the cost of capital.</a:t>
            </a:r>
          </a:p>
          <a:p>
            <a:r>
              <a:rPr lang="en-US" altLang="en-US">
                <a:latin typeface="Times" charset="0"/>
                <a:ea typeface="ＭＳ Ｐゴシック" charset="-128"/>
              </a:rPr>
              <a:t>Second, since it is a theme park investment, it should be the cost of capital for theme parks.</a:t>
            </a:r>
          </a:p>
          <a:p>
            <a:r>
              <a:rPr lang="en-US" altLang="en-US">
                <a:latin typeface="Times" charset="0"/>
                <a:ea typeface="ＭＳ Ｐゴシック" charset="-128"/>
              </a:rPr>
              <a:t>Here is the catch. This theme park is in Brazil, an emerging market. Thus, the cost of capital of 6.62% that we estimated for existing theme parks, which are in developed markets, may be too low.</a:t>
            </a:r>
          </a:p>
        </p:txBody>
      </p:sp>
    </p:spTree>
    <p:extLst>
      <p:ext uri="{BB962C8B-B14F-4D97-AF65-F5344CB8AC3E}">
        <p14:creationId xmlns:p14="http://schemas.microsoft.com/office/powerpoint/2010/main" val="240167007"/>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3" name="Rectangle 2"/>
          <p:cNvSpPr>
            <a:spLocks noChangeArrowheads="1"/>
          </p:cNvSpPr>
          <p:nvPr>
            <p:ph type="sldImg"/>
          </p:nvPr>
        </p:nvSpPr>
        <p:spPr>
          <a:xfrm>
            <a:off x="1150938" y="692150"/>
            <a:ext cx="4556125" cy="3416300"/>
          </a:xfrm>
          <a:solidFill>
            <a:srgbClr val="FFFFFF"/>
          </a:solidFill>
          <a:ln/>
        </p:spPr>
      </p:sp>
      <p:sp>
        <p:nvSpPr>
          <p:cNvPr id="448514"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will depend upon the company. Smaller companies, with higher insider holdings, should be more likely to assess higher discount rates for expanding overseas. Larger companies, with more diverse stockholdings, should be more inclined to use the same discount rates they use in the domestic market.</a:t>
            </a:r>
          </a:p>
        </p:txBody>
      </p:sp>
    </p:spTree>
    <p:extLst>
      <p:ext uri="{BB962C8B-B14F-4D97-AF65-F5344CB8AC3E}">
        <p14:creationId xmlns:p14="http://schemas.microsoft.com/office/powerpoint/2010/main" val="1365113936"/>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1" name="Rectangle 2"/>
          <p:cNvSpPr>
            <a:spLocks noChangeArrowheads="1"/>
          </p:cNvSpPr>
          <p:nvPr>
            <p:ph type="sldImg"/>
          </p:nvPr>
        </p:nvSpPr>
        <p:spPr>
          <a:xfrm>
            <a:off x="1150938" y="692150"/>
            <a:ext cx="4556125" cy="3416300"/>
          </a:xfrm>
          <a:solidFill>
            <a:srgbClr val="FFFFFF"/>
          </a:solidFill>
          <a:ln/>
        </p:spPr>
      </p:sp>
      <p:sp>
        <p:nvSpPr>
          <p:cNvPr id="450562"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will depend upon the company. Smaller companies, with higher insider holdings, should be more likely to assess higher discount rates for expanding overseas. Larger companies, with more diverse stockholdings, should be more inclined to use the same discount rates they use in the domestic market.</a:t>
            </a:r>
          </a:p>
        </p:txBody>
      </p:sp>
    </p:spTree>
    <p:extLst>
      <p:ext uri="{BB962C8B-B14F-4D97-AF65-F5344CB8AC3E}">
        <p14:creationId xmlns:p14="http://schemas.microsoft.com/office/powerpoint/2010/main" val="1902121451"/>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09" name="Rectangle 2"/>
          <p:cNvSpPr>
            <a:spLocks noChangeArrowheads="1"/>
          </p:cNvSpPr>
          <p:nvPr>
            <p:ph type="sldImg"/>
          </p:nvPr>
        </p:nvSpPr>
        <p:spPr>
          <a:xfrm>
            <a:off x="1150938" y="692150"/>
            <a:ext cx="4556125" cy="3416300"/>
          </a:xfrm>
          <a:solidFill>
            <a:srgbClr val="FFFFFF"/>
          </a:solidFill>
          <a:ln/>
        </p:spPr>
      </p:sp>
      <p:sp>
        <p:nvSpPr>
          <p:cNvPr id="452610" name="Rectangle 3"/>
          <p:cNvSpPr>
            <a:spLocks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Here is the other half of the equation:</a:t>
            </a:r>
          </a:p>
          <a:p>
            <a:pPr marL="228600" indent="-228600">
              <a:buFontTx/>
              <a:buAutoNum type="arabicPeriod"/>
            </a:pPr>
            <a:r>
              <a:rPr lang="en-US" altLang="en-US">
                <a:latin typeface="Times" charset="0"/>
                <a:ea typeface="ＭＳ Ｐゴシック" charset="-128"/>
              </a:rPr>
              <a:t>The hurdle rate for an investment should reflect its risk. (That is why we use the bottom-up beta that we estimated for theme parks earlier rather than the bottom-up beta for Disney as a company). In addition, the exposure to country risk is incorporated into the investment.</a:t>
            </a:r>
          </a:p>
          <a:p>
            <a:pPr marL="228600" indent="-228600">
              <a:buFontTx/>
              <a:buAutoNum type="arabicPeriod"/>
            </a:pPr>
            <a:r>
              <a:rPr lang="en-US" altLang="en-US">
                <a:latin typeface="Times" charset="0"/>
                <a:ea typeface="ＭＳ Ｐゴシック" charset="-128"/>
              </a:rPr>
              <a:t>We use Disney</a:t>
            </a:r>
            <a:r>
              <a:rPr lang="ja-JP" altLang="en-US">
                <a:latin typeface="Times" charset="0"/>
                <a:ea typeface="ＭＳ Ｐゴシック" charset="-128"/>
              </a:rPr>
              <a:t>’</a:t>
            </a:r>
            <a:r>
              <a:rPr lang="en-US" altLang="ja-JP">
                <a:latin typeface="Times" charset="0"/>
                <a:ea typeface="ＭＳ Ｐゴシック" charset="-128"/>
              </a:rPr>
              <a:t>s  theme park debt ratio for this theme park, on the assumption that it is not a stand-alone investment with its own debt capacity. If it were, we would have considered using project specific financing weights. (It is usually not a good idea to compute the cost of capital for a project based on how it is financed, since firms can use disproportionate amounts of debt on some projects not because the projects can afford to carry debt but because they (the firms) have excess debt capacity.</a:t>
            </a:r>
            <a:endParaRPr lang="en-US" altLang="en-US">
              <a:latin typeface="Times" charset="0"/>
              <a:ea typeface="ＭＳ Ｐゴシック" charset="-128"/>
            </a:endParaRPr>
          </a:p>
        </p:txBody>
      </p:sp>
    </p:spTree>
    <p:extLst>
      <p:ext uri="{BB962C8B-B14F-4D97-AF65-F5344CB8AC3E}">
        <p14:creationId xmlns:p14="http://schemas.microsoft.com/office/powerpoint/2010/main" val="1513657715"/>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7" name="Rectangle 2"/>
          <p:cNvSpPr>
            <a:spLocks noChangeArrowheads="1"/>
          </p:cNvSpPr>
          <p:nvPr>
            <p:ph type="sldImg"/>
          </p:nvPr>
        </p:nvSpPr>
        <p:spPr>
          <a:xfrm>
            <a:off x="1150938" y="692150"/>
            <a:ext cx="4556125" cy="3416300"/>
          </a:xfrm>
          <a:solidFill>
            <a:srgbClr val="FFFFFF"/>
          </a:solidFill>
          <a:ln/>
        </p:spPr>
      </p:sp>
      <p:sp>
        <p:nvSpPr>
          <p:cNvPr id="454658"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not. I think the accounting return, which cuts off the analysis arbitrarily after 10 years, understates the true return on projects like this one, which have longer expected lives.</a:t>
            </a:r>
          </a:p>
          <a:p>
            <a:r>
              <a:rPr lang="en-US" altLang="en-US">
                <a:latin typeface="Times" charset="0"/>
                <a:ea typeface="ＭＳ Ｐゴシック" charset="-128"/>
              </a:rPr>
              <a:t>In general, while firms claim that using the same life for all projects is not discriminatory, it clearly creates a bias against longer term projects.</a:t>
            </a:r>
          </a:p>
        </p:txBody>
      </p:sp>
    </p:spTree>
    <p:extLst>
      <p:ext uri="{BB962C8B-B14F-4D97-AF65-F5344CB8AC3E}">
        <p14:creationId xmlns:p14="http://schemas.microsoft.com/office/powerpoint/2010/main" val="953933643"/>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5" name="Rectangle 2"/>
          <p:cNvSpPr>
            <a:spLocks noChangeArrowheads="1"/>
          </p:cNvSpPr>
          <p:nvPr>
            <p:ph type="sldImg"/>
          </p:nvPr>
        </p:nvSpPr>
        <p:spPr>
          <a:xfrm>
            <a:off x="1150938" y="692150"/>
            <a:ext cx="4556125" cy="3416300"/>
          </a:xfrm>
          <a:solidFill>
            <a:srgbClr val="FFFFFF"/>
          </a:solidFill>
          <a:ln/>
        </p:spPr>
      </p:sp>
      <p:sp>
        <p:nvSpPr>
          <p:cNvPr id="456706"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firm can be viewed as having a portfolio of existing projects. This approach allows you to assess whether that portfolio is earning more than the hurdle rate, but it is based upon the following assumptions:</a:t>
            </a:r>
          </a:p>
          <a:p>
            <a:pPr lvl="1">
              <a:buFontTx/>
              <a:buChar char="•"/>
            </a:pPr>
            <a:r>
              <a:rPr lang="en-US" altLang="en-US">
                <a:latin typeface="Times" charset="0"/>
                <a:ea typeface="ＭＳ Ｐゴシック" charset="-128"/>
              </a:rPr>
              <a:t>Accounting earnings are a good measure of the earnings from current projects (They might not be, if items like R&amp;D, which are really investments for the future, extraordinary profits or losses, or accounting changes affect the reported income.) </a:t>
            </a:r>
          </a:p>
          <a:p>
            <a:pPr lvl="1">
              <a:buFontTx/>
              <a:buChar char="•"/>
            </a:pPr>
            <a:r>
              <a:rPr lang="en-US" altLang="en-US">
                <a:latin typeface="Times" charset="0"/>
                <a:ea typeface="ＭＳ Ｐゴシック" charset="-128"/>
              </a:rPr>
              <a:t>The book value of capital is a good measure of what is invested in current projects.</a:t>
            </a:r>
          </a:p>
          <a:p>
            <a:pPr>
              <a:buFontTx/>
              <a:buChar char="•"/>
            </a:pPr>
            <a:r>
              <a:rPr lang="en-US" altLang="en-US">
                <a:latin typeface="Times" charset="0"/>
                <a:ea typeface="ＭＳ Ｐゴシック" charset="-128"/>
              </a:rPr>
              <a:t>Some computational details:</a:t>
            </a:r>
          </a:p>
          <a:p>
            <a:pPr lvl="1">
              <a:buFontTx/>
              <a:buChar char="•"/>
            </a:pPr>
            <a:r>
              <a:rPr lang="en-US" altLang="en-US">
                <a:latin typeface="Times" charset="0"/>
                <a:ea typeface="ＭＳ Ｐゴシック" charset="-128"/>
              </a:rPr>
              <a:t>Why do we use book value of debt and equity?</a:t>
            </a:r>
          </a:p>
          <a:p>
            <a:pPr lvl="1"/>
            <a:r>
              <a:rPr lang="en-US" altLang="en-US">
                <a:latin typeface="Times" charset="0"/>
                <a:ea typeface="ＭＳ Ｐゴシック" charset="-128"/>
              </a:rPr>
              <a:t>Because we want to focus on capital invested in assets in place. Market value has two problems. It includes growth assets and it updates the value to reflect returns earned. In fact, if you computed market value of just assets in place correctly, you should always earn your cost of capital.</a:t>
            </a:r>
          </a:p>
          <a:p>
            <a:pPr lvl="1"/>
            <a:r>
              <a:rPr lang="en-US" altLang="en-US">
                <a:latin typeface="Times" charset="0"/>
                <a:ea typeface="ＭＳ Ｐゴシック" charset="-128"/>
              </a:rPr>
              <a:t>Why end of last year?</a:t>
            </a:r>
          </a:p>
          <a:p>
            <a:pPr lvl="1"/>
            <a:r>
              <a:rPr lang="en-US" altLang="en-US">
                <a:latin typeface="Times" charset="0"/>
                <a:ea typeface="ＭＳ Ｐゴシック" charset="-128"/>
              </a:rPr>
              <a:t>To stay consistent with end-of-the-year cash flows and earnings that we use in the rest of the analysis. If we used mid-year conventions, we could use average values instead.</a:t>
            </a:r>
          </a:p>
        </p:txBody>
      </p:sp>
    </p:spTree>
    <p:extLst>
      <p:ext uri="{BB962C8B-B14F-4D97-AF65-F5344CB8AC3E}">
        <p14:creationId xmlns:p14="http://schemas.microsoft.com/office/powerpoint/2010/main" val="1797313046"/>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3" name="Slide Image Placeholder 1"/>
          <p:cNvSpPr>
            <a:spLocks noGrp="1" noRot="1" noChangeAspect="1"/>
          </p:cNvSpPr>
          <p:nvPr>
            <p:ph type="sldImg"/>
          </p:nvPr>
        </p:nvSpPr>
        <p:spPr>
          <a:xfrm>
            <a:off x="1150938" y="692150"/>
            <a:ext cx="4556125" cy="3416300"/>
          </a:xfrm>
          <a:ln/>
        </p:spPr>
      </p:sp>
      <p:sp>
        <p:nvSpPr>
          <p:cNvPr id="4587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return on capital is computed entirely from accounting numbers, which makes it susceptible to accounting game playing. This page captures some of the common biases created by accounting decisions and indecisions.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935385420"/>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1" name="Slide Image Placeholder 1"/>
          <p:cNvSpPr>
            <a:spLocks noGrp="1" noRot="1" noChangeAspect="1"/>
          </p:cNvSpPr>
          <p:nvPr>
            <p:ph type="sldImg"/>
          </p:nvPr>
        </p:nvSpPr>
        <p:spPr>
          <a:xfrm>
            <a:off x="1150938" y="692150"/>
            <a:ext cx="4556125" cy="3416300"/>
          </a:xfrm>
          <a:ln/>
        </p:spPr>
      </p:sp>
      <p:sp>
        <p:nvSpPr>
          <p:cNvPr id="4608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Looking across all firms, you can see that almost a third of all firms earn more than 5% less than their cost of capital. It is true that we are looking at one year’s returns, but many of these firms have been earning less than their cost of capital for years. Companies in every region of the world earn less than their cost of capital.</a:t>
            </a:r>
          </a:p>
        </p:txBody>
      </p:sp>
    </p:spTree>
    <p:extLst>
      <p:ext uri="{BB962C8B-B14F-4D97-AF65-F5344CB8AC3E}">
        <p14:creationId xmlns:p14="http://schemas.microsoft.com/office/powerpoint/2010/main" val="1442457900"/>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49" name="Rectangle 2"/>
          <p:cNvSpPr>
            <a:spLocks noChangeArrowheads="1"/>
          </p:cNvSpPr>
          <p:nvPr>
            <p:ph type="sldImg"/>
          </p:nvPr>
        </p:nvSpPr>
        <p:spPr>
          <a:xfrm>
            <a:off x="1150938" y="692150"/>
            <a:ext cx="4556125" cy="3416300"/>
          </a:xfrm>
          <a:solidFill>
            <a:srgbClr val="FFFFFF"/>
          </a:solidFill>
          <a:ln/>
        </p:spPr>
      </p:sp>
      <p:sp>
        <p:nvSpPr>
          <p:cNvPr id="4628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measure of investment quality is only as good as the measures of operating income and book value that go into it. </a:t>
            </a:r>
          </a:p>
          <a:p>
            <a:endParaRPr lang="en-US" altLang="en-US">
              <a:latin typeface="Times" charset="0"/>
              <a:ea typeface="ＭＳ Ｐゴシック" charset="-128"/>
            </a:endParaRPr>
          </a:p>
          <a:p>
            <a:r>
              <a:rPr lang="en-US" altLang="en-US">
                <a:latin typeface="Times" charset="0"/>
                <a:ea typeface="ＭＳ Ｐゴシック" charset="-128"/>
              </a:rPr>
              <a:t>Note also that:</a:t>
            </a:r>
          </a:p>
          <a:p>
            <a:pPr>
              <a:buFontTx/>
              <a:buAutoNum type="arabicPeriod"/>
            </a:pPr>
            <a:r>
              <a:rPr lang="en-US" altLang="en-US">
                <a:latin typeface="Times" charset="0"/>
                <a:ea typeface="ＭＳ Ｐゴシック" charset="-128"/>
              </a:rPr>
              <a:t>A negative EVA in a single period should not be taken as an indicator that the company is a bad or poorly managed company. It may reflect the fact that the firm had a bad year or that macro economic variables conspired to reduce operating income in that period (a recession for a cyclical firm, a downturn in commodity prices for a commodity company).</a:t>
            </a:r>
          </a:p>
          <a:p>
            <a:pPr>
              <a:buFontTx/>
              <a:buAutoNum type="arabicPeriod"/>
            </a:pPr>
            <a:r>
              <a:rPr lang="en-US" altLang="en-US">
                <a:latin typeface="Times" charset="0"/>
                <a:ea typeface="ＭＳ Ｐゴシック" charset="-128"/>
              </a:rPr>
              <a:t>Even a string of negative EVAs may not be an indicator of a poorly run firm or business. Young businesses and infrastructure companies often have negative EVAs for extended periods (while they are building up infrastructure) before they turn positive.</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447034317"/>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7" name="Rectangle 2"/>
          <p:cNvSpPr>
            <a:spLocks noChangeArrowheads="1"/>
          </p:cNvSpPr>
          <p:nvPr>
            <p:ph type="sldImg"/>
          </p:nvPr>
        </p:nvSpPr>
        <p:spPr>
          <a:xfrm>
            <a:off x="1150938" y="692150"/>
            <a:ext cx="4556125" cy="3416300"/>
          </a:xfrm>
          <a:solidFill>
            <a:srgbClr val="FFFFFF"/>
          </a:solidFill>
          <a:ln/>
        </p:spPr>
      </p:sp>
      <p:sp>
        <p:nvSpPr>
          <p:cNvPr id="464898"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converts earnings to cash flows. </a:t>
            </a:r>
          </a:p>
          <a:p>
            <a:r>
              <a:rPr lang="en-US" altLang="en-US">
                <a:latin typeface="Times" charset="0"/>
                <a:ea typeface="ＭＳ Ｐゴシック" charset="-128"/>
              </a:rPr>
              <a:t>Depreciation and amortization are just two of the most common non-cash charges.</a:t>
            </a:r>
          </a:p>
          <a:p>
            <a:r>
              <a:rPr lang="en-US" altLang="en-US">
                <a:latin typeface="Times" charset="0"/>
                <a:ea typeface="ＭＳ Ｐゴシック" charset="-128"/>
              </a:rPr>
              <a:t>Any capital expenditures (whether initial or maintenance) need to be subtracted out.</a:t>
            </a:r>
          </a:p>
          <a:p>
            <a:r>
              <a:rPr lang="en-US" altLang="en-US">
                <a:latin typeface="Times" charset="0"/>
                <a:ea typeface="ＭＳ Ｐゴシック" charset="-128"/>
              </a:rPr>
              <a:t>It is only the </a:t>
            </a:r>
            <a:r>
              <a:rPr lang="en-US" altLang="en-US" u="sng">
                <a:latin typeface="Times" charset="0"/>
                <a:ea typeface="ＭＳ Ｐゴシック" charset="-128"/>
              </a:rPr>
              <a:t>change in non-cash working capital</a:t>
            </a:r>
            <a:r>
              <a:rPr lang="en-US" altLang="en-US">
                <a:latin typeface="Times" charset="0"/>
                <a:ea typeface="ＭＳ Ｐゴシック" charset="-128"/>
              </a:rPr>
              <a:t> that needs to be subtracted out. </a:t>
            </a:r>
          </a:p>
        </p:txBody>
      </p:sp>
    </p:spTree>
    <p:extLst>
      <p:ext uri="{BB962C8B-B14F-4D97-AF65-F5344CB8AC3E}">
        <p14:creationId xmlns:p14="http://schemas.microsoft.com/office/powerpoint/2010/main" val="1407968613"/>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5" name="Rectangle 2"/>
          <p:cNvSpPr>
            <a:spLocks noChangeArrowheads="1"/>
          </p:cNvSpPr>
          <p:nvPr>
            <p:ph type="sldImg"/>
          </p:nvPr>
        </p:nvSpPr>
        <p:spPr>
          <a:xfrm>
            <a:off x="1150938" y="692150"/>
            <a:ext cx="4556125" cy="3416300"/>
          </a:xfrm>
          <a:solidFill>
            <a:srgbClr val="FFFFFF"/>
          </a:solidFill>
          <a:ln/>
        </p:spPr>
      </p:sp>
      <p:sp>
        <p:nvSpPr>
          <p:cNvPr id="466946"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a firm pays no taxes (it is a tax-exempt entity, for instance), there is no benefit to depreciation. </a:t>
            </a:r>
          </a:p>
          <a:p>
            <a:r>
              <a:rPr lang="en-US" altLang="en-US">
                <a:latin typeface="Times" charset="0"/>
                <a:ea typeface="ＭＳ Ｐゴシック" charset="-128"/>
              </a:rPr>
              <a:t>As your tax rates increase, the benefit to depreciation also increases. In the 1970s, when tax rates for wealthy  individuals were much higher than tax rates for corporations, the former (who get much higher tax benefits from depreciation) would buy expensive assets (such as airplanes) and lease them back to the latter. </a:t>
            </a:r>
          </a:p>
          <a:p>
            <a:r>
              <a:rPr lang="en-US" altLang="en-US">
                <a:latin typeface="Times" charset="0"/>
                <a:ea typeface="ＭＳ Ｐゴシック" charset="-128"/>
              </a:rPr>
              <a:t>Non-cash charges that are not tax deductible do not create a benefit from a cash flow standpoint. They are subtracted out from after-tax income and then added back. Thus, the debate in acquisitions about whether to use purchase accounting (which leads to goodwill, the amortization of which reduces after-tax earnings in future periods) or pooling (which does not affect earnings) has no implications for cash flows) is really a debate that affects earnings but not cash flows.</a:t>
            </a:r>
          </a:p>
        </p:txBody>
      </p:sp>
    </p:spTree>
    <p:extLst>
      <p:ext uri="{BB962C8B-B14F-4D97-AF65-F5344CB8AC3E}">
        <p14:creationId xmlns:p14="http://schemas.microsoft.com/office/powerpoint/2010/main" val="606172398"/>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3" name="Rectangle 2"/>
          <p:cNvSpPr>
            <a:spLocks noChangeArrowheads="1"/>
          </p:cNvSpPr>
          <p:nvPr>
            <p:ph type="sldImg"/>
          </p:nvPr>
        </p:nvSpPr>
        <p:spPr>
          <a:xfrm>
            <a:off x="1150938" y="692150"/>
            <a:ext cx="4556125" cy="3416300"/>
          </a:xfrm>
          <a:solidFill>
            <a:srgbClr val="FFFFFF"/>
          </a:solidFill>
          <a:ln/>
        </p:spPr>
      </p:sp>
      <p:sp>
        <p:nvSpPr>
          <p:cNvPr id="468994"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Straight line depreciation will lead to higher income and accelerated depreciation to higher cash flows.</a:t>
            </a:r>
          </a:p>
          <a:p>
            <a:r>
              <a:rPr lang="en-US" altLang="en-US">
                <a:latin typeface="Times" charset="0"/>
                <a:ea typeface="ＭＳ Ｐゴシック" charset="-128"/>
              </a:rPr>
              <a:t>Most US firms use straight line depreciation for financial reporting (as in annual reports) and accelerated depreciation (for tax purposes). This is one reason why effective tax rates in annual reports look low. (Effective Tax Rate = Taxes Paid / Reported Pre-tax Income).</a:t>
            </a:r>
          </a:p>
        </p:txBody>
      </p:sp>
    </p:spTree>
    <p:extLst>
      <p:ext uri="{BB962C8B-B14F-4D97-AF65-F5344CB8AC3E}">
        <p14:creationId xmlns:p14="http://schemas.microsoft.com/office/powerpoint/2010/main" val="277071818"/>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1" name="Rectangle 2"/>
          <p:cNvSpPr>
            <a:spLocks noChangeArrowheads="1"/>
          </p:cNvSpPr>
          <p:nvPr>
            <p:ph type="sldImg"/>
          </p:nvPr>
        </p:nvSpPr>
        <p:spPr>
          <a:xfrm>
            <a:off x="1150938" y="692150"/>
            <a:ext cx="4556125" cy="3416300"/>
          </a:xfrm>
          <a:solidFill>
            <a:srgbClr val="FFFFFF"/>
          </a:solidFill>
          <a:ln/>
        </p:spPr>
      </p:sp>
      <p:sp>
        <p:nvSpPr>
          <p:cNvPr id="471042"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most analysts who look at projects remember to consider the initial capital investment, many of them fail to consider the need for capital maintenance expenditure.</a:t>
            </a:r>
          </a:p>
          <a:p>
            <a:r>
              <a:rPr lang="en-US" altLang="en-US">
                <a:latin typeface="Times" charset="0"/>
                <a:ea typeface="ＭＳ Ｐゴシック" charset="-128"/>
              </a:rPr>
              <a:t>Depreciation and capital expenditures are highly interrelated assumptions. You cannot depreciate what you do not cap ex.</a:t>
            </a:r>
          </a:p>
        </p:txBody>
      </p:sp>
    </p:spTree>
    <p:extLst>
      <p:ext uri="{BB962C8B-B14F-4D97-AF65-F5344CB8AC3E}">
        <p14:creationId xmlns:p14="http://schemas.microsoft.com/office/powerpoint/2010/main" val="1001498430"/>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89" name="Rectangle 2"/>
          <p:cNvSpPr>
            <a:spLocks noChangeArrowheads="1"/>
          </p:cNvSpPr>
          <p:nvPr>
            <p:ph type="sldImg"/>
          </p:nvPr>
        </p:nvSpPr>
        <p:spPr>
          <a:xfrm>
            <a:off x="1150938" y="692150"/>
            <a:ext cx="4556125" cy="3416300"/>
          </a:xfrm>
          <a:solidFill>
            <a:srgbClr val="FFFFFF"/>
          </a:solidFill>
          <a:ln/>
        </p:spPr>
      </p:sp>
      <p:sp>
        <p:nvSpPr>
          <p:cNvPr id="473090" name="Rectangle 3"/>
          <p:cNvSpPr>
            <a:spLocks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Capitalizing and amortizing the expense will have a more positive effect on income. Assuming you have the income to expense it, expensing it will have a more positive effect on cash flows.</a:t>
            </a:r>
          </a:p>
          <a:p>
            <a:pPr marL="228600" indent="-228600"/>
            <a:r>
              <a:rPr lang="en-US" altLang="en-US">
                <a:latin typeface="Times" charset="0"/>
                <a:ea typeface="ＭＳ Ｐゴシック" charset="-128"/>
              </a:rPr>
              <a:t>Here are the two times when you may prefer to capitalize and depreciate, rather than expense:</a:t>
            </a:r>
          </a:p>
          <a:p>
            <a:pPr marL="228600" indent="-228600">
              <a:buFontTx/>
              <a:buAutoNum type="alphaLcPeriod"/>
            </a:pPr>
            <a:r>
              <a:rPr lang="en-US" altLang="en-US">
                <a:latin typeface="Times" charset="0"/>
                <a:ea typeface="ＭＳ Ｐゴシック" charset="-128"/>
              </a:rPr>
              <a:t>When you are losing money and expect to make money in the future (and are worried about losing loss carry forwards)</a:t>
            </a:r>
          </a:p>
          <a:p>
            <a:pPr marL="228600" indent="-228600">
              <a:buFontTx/>
              <a:buAutoNum type="alphaLcPeriod"/>
            </a:pPr>
            <a:r>
              <a:rPr lang="en-US" altLang="en-US">
                <a:latin typeface="Times" charset="0"/>
                <a:ea typeface="ＭＳ Ｐゴシック" charset="-128"/>
              </a:rPr>
              <a:t>When you expect your tax rates to go up over time.</a:t>
            </a:r>
          </a:p>
        </p:txBody>
      </p:sp>
    </p:spTree>
    <p:extLst>
      <p:ext uri="{BB962C8B-B14F-4D97-AF65-F5344CB8AC3E}">
        <p14:creationId xmlns:p14="http://schemas.microsoft.com/office/powerpoint/2010/main" val="207287824"/>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7" name="Rectangle 2"/>
          <p:cNvSpPr>
            <a:spLocks noChangeArrowheads="1"/>
          </p:cNvSpPr>
          <p:nvPr>
            <p:ph type="sldImg"/>
          </p:nvPr>
        </p:nvSpPr>
        <p:spPr>
          <a:xfrm>
            <a:off x="1150938" y="692150"/>
            <a:ext cx="4556125" cy="3416300"/>
          </a:xfrm>
          <a:solidFill>
            <a:srgbClr val="FFFFFF"/>
          </a:solidFill>
          <a:ln/>
        </p:spPr>
      </p:sp>
      <p:sp>
        <p:nvSpPr>
          <p:cNvPr id="475138"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By working capital, we consider only non-cash working capital. Defined even more tightly, </a:t>
            </a:r>
          </a:p>
          <a:p>
            <a:pPr algn="ctr"/>
            <a:r>
              <a:rPr lang="en-US" altLang="en-US">
                <a:latin typeface="Times" charset="0"/>
                <a:ea typeface="ＭＳ Ｐゴシック" charset="-128"/>
              </a:rPr>
              <a:t>Non-cash WC = Inventory + Accounts Receivable - Accounts Payable</a:t>
            </a:r>
          </a:p>
          <a:p>
            <a:r>
              <a:rPr lang="en-US" altLang="en-US" i="1">
                <a:latin typeface="Times" charset="0"/>
                <a:ea typeface="ＭＳ Ｐゴシック" charset="-128"/>
              </a:rPr>
              <a:t>Why do we not include cash?</a:t>
            </a:r>
            <a:r>
              <a:rPr lang="en-US" altLang="en-US">
                <a:latin typeface="Times" charset="0"/>
                <a:ea typeface="ＭＳ Ｐゴシック" charset="-128"/>
              </a:rPr>
              <a:t> Because the investment in working capital is considered to be an investment on which you cannot make a return. To the extent that most US firms that have cash today invest that cash in treasury bills or commercial paper (where they earn a low but a fair rate of return), treating the cash as part of non-cash working capital may be requiring it to earn a return twice. </a:t>
            </a:r>
          </a:p>
          <a:p>
            <a:r>
              <a:rPr lang="en-US" altLang="en-US">
                <a:latin typeface="Times" charset="0"/>
                <a:ea typeface="ＭＳ Ｐゴシック" charset="-128"/>
              </a:rPr>
              <a:t>Some businesses do need to maintain wasting cash balances, i.e., cash in the form of currency but this requirement should be small. If that is the case, that cash can be counted into working capital.</a:t>
            </a:r>
          </a:p>
          <a:p>
            <a:r>
              <a:rPr lang="en-US" altLang="en-US">
                <a:latin typeface="Times" charset="0"/>
                <a:ea typeface="ＭＳ Ｐゴシック" charset="-128"/>
              </a:rPr>
              <a:t>Question to consider: Can non-cash working capital be a source of cash in some businesses?</a:t>
            </a:r>
          </a:p>
          <a:p>
            <a:r>
              <a:rPr lang="en-US" altLang="en-US">
                <a:latin typeface="Times" charset="0"/>
                <a:ea typeface="ＭＳ Ｐゴシック" charset="-128"/>
              </a:rPr>
              <a:t>Yes… There are businesses that have little need for inventory and take full advantage of supplier credit, thus making working capital a negative number and a source of cash.</a:t>
            </a:r>
          </a:p>
        </p:txBody>
      </p:sp>
    </p:spTree>
    <p:extLst>
      <p:ext uri="{BB962C8B-B14F-4D97-AF65-F5344CB8AC3E}">
        <p14:creationId xmlns:p14="http://schemas.microsoft.com/office/powerpoint/2010/main" val="667982534"/>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5" name="Rectangle 2"/>
          <p:cNvSpPr>
            <a:spLocks noChangeArrowheads="1"/>
          </p:cNvSpPr>
          <p:nvPr>
            <p:ph type="sldImg"/>
          </p:nvPr>
        </p:nvSpPr>
        <p:spPr>
          <a:xfrm>
            <a:off x="1150938" y="692150"/>
            <a:ext cx="4556125" cy="3416300"/>
          </a:xfrm>
          <a:solidFill>
            <a:srgbClr val="FFFFFF"/>
          </a:solidFill>
          <a:ln/>
        </p:spPr>
      </p:sp>
      <p:sp>
        <p:nvSpPr>
          <p:cNvPr id="477186"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sunk cost is any cost that has already been incurred and will not be recovered even if the project under consideration is rejected.</a:t>
            </a:r>
          </a:p>
          <a:p>
            <a:r>
              <a:rPr lang="en-US" altLang="en-US">
                <a:latin typeface="Times" charset="0"/>
                <a:ea typeface="ＭＳ Ｐゴシック" charset="-128"/>
              </a:rPr>
              <a:t>The tax savings on the depreciation on the sunk cost is also subtracted out, since that tax savings would accrue to the firm even if it did not take this investment.</a:t>
            </a:r>
          </a:p>
          <a:p>
            <a:r>
              <a:rPr lang="en-US" altLang="en-US">
                <a:latin typeface="Times" charset="0"/>
                <a:ea typeface="ＭＳ Ｐゴシック" charset="-128"/>
              </a:rPr>
              <a:t>Only the after-tax amount of the non-incremental allocated costs are added back because the cash flows are after-tax cash flows.</a:t>
            </a:r>
          </a:p>
          <a:p>
            <a:r>
              <a:rPr lang="en-US" altLang="en-US">
                <a:latin typeface="Times" charset="0"/>
                <a:ea typeface="ＭＳ Ｐゴシック" charset="-128"/>
              </a:rPr>
              <a:t>Alternatively, the cash flows can be estimated from scratch using only the incremental cash flows.</a:t>
            </a:r>
          </a:p>
        </p:txBody>
      </p:sp>
    </p:spTree>
    <p:extLst>
      <p:ext uri="{BB962C8B-B14F-4D97-AF65-F5344CB8AC3E}">
        <p14:creationId xmlns:p14="http://schemas.microsoft.com/office/powerpoint/2010/main" val="1885426069"/>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7" name="Rectangle 2"/>
          <p:cNvSpPr>
            <a:spLocks noChangeArrowheads="1"/>
          </p:cNvSpPr>
          <p:nvPr>
            <p:ph type="sldImg"/>
          </p:nvPr>
        </p:nvSpPr>
        <p:spPr>
          <a:xfrm>
            <a:off x="1150938" y="692150"/>
            <a:ext cx="4556125" cy="3416300"/>
          </a:xfrm>
          <a:solidFill>
            <a:srgbClr val="FFFFFF"/>
          </a:solidFill>
          <a:ln/>
        </p:spPr>
      </p:sp>
      <p:sp>
        <p:nvSpPr>
          <p:cNvPr id="4802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Sunk costs should not be considered an investment analysis. After all, rejecting an investment that adds value is self-defeating even if the value added &lt; Sunk costs….</a:t>
            </a:r>
          </a:p>
          <a:p>
            <a:r>
              <a:rPr lang="en-US" altLang="en-US">
                <a:latin typeface="Times" charset="0"/>
                <a:ea typeface="ＭＳ Ｐゴシック" charset="-128"/>
              </a:rPr>
              <a:t>It is human nature, though, to try to make back what has already been lost. It is what keeps casinos going…</a:t>
            </a:r>
          </a:p>
          <a:p>
            <a:endParaRPr lang="en-US" altLang="en-US">
              <a:latin typeface="Times" charset="0"/>
              <a:ea typeface="ＭＳ Ｐゴシック" charset="-128"/>
            </a:endParaRPr>
          </a:p>
          <a:p>
            <a:r>
              <a:rPr lang="en-US" altLang="en-US">
                <a:latin typeface="Times" charset="0"/>
                <a:ea typeface="ＭＳ Ｐゴシック" charset="-128"/>
              </a:rPr>
              <a:t>In what is known as the Concorde fallacy, managers were presented with a hypothetical scenario. Assume that you have spent $ 9 million, developing a new technology, and that you will need to spend an additional million to complete your development. Assume now that  a competitor has just come up with a much better technology (that will make yours obsolete). The subjects of this experiment were asked to decide whether they would invest the extra million, in light of this new information. </a:t>
            </a:r>
          </a:p>
          <a:p>
            <a:pPr>
              <a:buFontTx/>
              <a:buAutoNum type="alphaLcPeriod"/>
            </a:pPr>
            <a:r>
              <a:rPr lang="en-US" altLang="en-US">
                <a:latin typeface="Times" charset="0"/>
                <a:ea typeface="ＭＳ Ｐゴシック" charset="-128"/>
              </a:rPr>
              <a:t>When managers were just asked about investing an extra million in a technology that would be obsolete when it came out (and not told about the $ 9 million already spent) they all rejected the investment.</a:t>
            </a:r>
          </a:p>
          <a:p>
            <a:pPr>
              <a:buFontTx/>
              <a:buAutoNum type="alphaLcPeriod"/>
            </a:pPr>
            <a:r>
              <a:rPr lang="en-US" altLang="en-US">
                <a:latin typeface="Times" charset="0"/>
                <a:ea typeface="ＭＳ Ｐゴシック" charset="-128"/>
              </a:rPr>
              <a:t>When made aware of what had already been spent, 40% chose to make the additional investment.</a:t>
            </a:r>
          </a:p>
          <a:p>
            <a:endParaRPr lang="en-US" altLang="en-US">
              <a:latin typeface="Times" charset="0"/>
              <a:ea typeface="ＭＳ Ｐゴシック" charset="-128"/>
            </a:endParaRPr>
          </a:p>
        </p:txBody>
      </p:sp>
    </p:spTree>
    <p:extLst>
      <p:ext uri="{BB962C8B-B14F-4D97-AF65-F5344CB8AC3E}">
        <p14:creationId xmlns:p14="http://schemas.microsoft.com/office/powerpoint/2010/main" val="87246551"/>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Rectangle 2"/>
          <p:cNvSpPr>
            <a:spLocks noChangeArrowheads="1"/>
          </p:cNvSpPr>
          <p:nvPr>
            <p:ph type="sldImg"/>
          </p:nvPr>
        </p:nvSpPr>
        <p:spPr>
          <a:xfrm>
            <a:off x="1150938" y="692150"/>
            <a:ext cx="4556125" cy="3416300"/>
          </a:xfrm>
          <a:solidFill>
            <a:srgbClr val="FFFFFF"/>
          </a:solidFill>
          <a:ln/>
        </p:spPr>
      </p:sp>
      <p:sp>
        <p:nvSpPr>
          <p:cNvPr id="482306"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Companies with substantial test marketing and R&amp;D expenses have to put into place processes where these costs are assessed before they occur since it is too late to do it afterwards. These assessments will be based upon fairly primitive information but they are necessary. For instance, proposals for basic research will have to include probabilities that the research will lead to commercial products and the potential markets for such products. </a:t>
            </a:r>
          </a:p>
        </p:txBody>
      </p:sp>
    </p:spTree>
    <p:extLst>
      <p:ext uri="{BB962C8B-B14F-4D97-AF65-F5344CB8AC3E}">
        <p14:creationId xmlns:p14="http://schemas.microsoft.com/office/powerpoint/2010/main" val="1768935403"/>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Rectangle 2"/>
          <p:cNvSpPr>
            <a:spLocks noChangeArrowheads="1"/>
          </p:cNvSpPr>
          <p:nvPr>
            <p:ph type="sldImg"/>
          </p:nvPr>
        </p:nvSpPr>
        <p:spPr>
          <a:xfrm>
            <a:off x="1150938" y="692150"/>
            <a:ext cx="4556125" cy="3416300"/>
          </a:xfrm>
          <a:solidFill>
            <a:srgbClr val="FFFFFF"/>
          </a:solidFill>
          <a:ln/>
        </p:spPr>
      </p:sp>
      <p:sp>
        <p:nvSpPr>
          <p:cNvPr id="484354"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Allocation is the accountant</a:t>
            </a:r>
            <a:r>
              <a:rPr lang="ja-JP" altLang="en-US">
                <a:latin typeface="Times" charset="0"/>
                <a:ea typeface="ＭＳ Ｐゴシック" charset="-128"/>
              </a:rPr>
              <a:t>’</a:t>
            </a:r>
            <a:r>
              <a:rPr lang="en-US" altLang="ja-JP">
                <a:latin typeface="Times" charset="0"/>
                <a:ea typeface="ＭＳ Ｐゴシック" charset="-128"/>
              </a:rPr>
              <a:t>s mechanism for fairness.</a:t>
            </a:r>
          </a:p>
          <a:p>
            <a:r>
              <a:rPr lang="en-US" altLang="en-US">
                <a:latin typeface="Times" charset="0"/>
                <a:ea typeface="ＭＳ Ｐゴシック" charset="-128"/>
              </a:rPr>
              <a:t>If the allocation is of an expense that would be incurred anyway, whether the project is taken or not, it is not incremental.</a:t>
            </a:r>
          </a:p>
          <a:p>
            <a:r>
              <a:rPr lang="en-US" altLang="en-US">
                <a:latin typeface="Times" charset="0"/>
                <a:ea typeface="ＭＳ Ｐゴシック" charset="-128"/>
              </a:rPr>
              <a:t>It is difficult to figure out what allocated expenses are fixed and what are incremental. One approach that works reasonably well for firms with a history is to look at the expense (say, G&amp;A) over time and compare it with some base variable (revenues or number of units). If the expense is fixed, it should not vary with the base variable. If it is variable, it will, and the nature of the variation will help define how much is fixed and how much is variable.</a:t>
            </a:r>
          </a:p>
        </p:txBody>
      </p:sp>
    </p:spTree>
    <p:extLst>
      <p:ext uri="{BB962C8B-B14F-4D97-AF65-F5344CB8AC3E}">
        <p14:creationId xmlns:p14="http://schemas.microsoft.com/office/powerpoint/2010/main" val="733709153"/>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1" name="Rectangle 2"/>
          <p:cNvSpPr>
            <a:spLocks noChangeArrowheads="1"/>
          </p:cNvSpPr>
          <p:nvPr>
            <p:ph type="sldImg"/>
          </p:nvPr>
        </p:nvSpPr>
        <p:spPr>
          <a:xfrm>
            <a:off x="1150938" y="692150"/>
            <a:ext cx="4556125" cy="3416300"/>
          </a:xfrm>
          <a:solidFill>
            <a:srgbClr val="FFFFFF"/>
          </a:solidFill>
          <a:ln/>
        </p:spPr>
      </p:sp>
      <p:sp>
        <p:nvSpPr>
          <p:cNvPr id="486402"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the pattern of this three year period tells the whole story,roughly 40% of the G&amp;A cost is variable. Note that the incremental G&amp;A/incremental revenues was 10% in  both years 2 and 3. Using this 10% on total revenue in year 1 yields the variable G&amp;A cost of $100 million in year 1 which is 40% of the total G&amp;A costs.</a:t>
            </a:r>
          </a:p>
          <a:p>
            <a:r>
              <a:rPr lang="en-US" altLang="en-US">
                <a:latin typeface="Times" charset="0"/>
                <a:ea typeface="ＭＳ Ｐゴシック" charset="-128"/>
              </a:rPr>
              <a:t>In the real world, it is likely that this relationship will be far more jagged. You will need more data and your estimates will have more error. One way to estimate the variable G&amp;A costs as a proportion of revenues, if you have a long time series of data, is to run a regression of G&amp;A Costs against revenues:</a:t>
            </a:r>
          </a:p>
          <a:p>
            <a:r>
              <a:rPr lang="en-US" altLang="en-US">
                <a:latin typeface="Times" charset="0"/>
                <a:ea typeface="ＭＳ Ｐゴシック" charset="-128"/>
              </a:rPr>
              <a:t>G&amp;A = a + b Revenues</a:t>
            </a:r>
          </a:p>
          <a:p>
            <a:r>
              <a:rPr lang="en-US" altLang="en-US">
                <a:latin typeface="Times" charset="0"/>
                <a:ea typeface="ＭＳ Ｐゴシック" charset="-128"/>
              </a:rPr>
              <a:t>The coefficient on revenue should provide a measure of how much G&amp;A cots increase for every dollar increase in revenue.</a:t>
            </a:r>
          </a:p>
        </p:txBody>
      </p:sp>
    </p:spTree>
    <p:extLst>
      <p:ext uri="{BB962C8B-B14F-4D97-AF65-F5344CB8AC3E}">
        <p14:creationId xmlns:p14="http://schemas.microsoft.com/office/powerpoint/2010/main" val="598633397"/>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49" name="Rectangle 2"/>
          <p:cNvSpPr>
            <a:spLocks noChangeArrowheads="1"/>
          </p:cNvSpPr>
          <p:nvPr>
            <p:ph type="sldImg"/>
          </p:nvPr>
        </p:nvSpPr>
        <p:spPr>
          <a:xfrm>
            <a:off x="1150938" y="692150"/>
            <a:ext cx="4556125" cy="3416300"/>
          </a:xfrm>
          <a:solidFill>
            <a:srgbClr val="FFFFFF"/>
          </a:solidFill>
          <a:ln/>
        </p:spPr>
      </p:sp>
      <p:sp>
        <p:nvSpPr>
          <p:cNvPr id="488450"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Cash flows across time cannot be compared. Discounting brings cash flows back to the same point in time.</a:t>
            </a:r>
          </a:p>
          <a:p>
            <a:endParaRPr lang="en-US" altLang="en-US">
              <a:latin typeface="Times" charset="0"/>
              <a:ea typeface="ＭＳ Ｐゴシック" charset="-128"/>
            </a:endParaRPr>
          </a:p>
          <a:p>
            <a:r>
              <a:rPr lang="en-US" altLang="en-US">
                <a:latin typeface="Times" charset="0"/>
                <a:ea typeface="ＭＳ Ｐゴシック" charset="-128"/>
              </a:rPr>
              <a:t>The present value factors are in a sense time-weighing factors. The riskier a cash flow and the further it is in the future, the lower the weight you attach to that cash flow.</a:t>
            </a:r>
          </a:p>
        </p:txBody>
      </p:sp>
    </p:spTree>
    <p:extLst>
      <p:ext uri="{BB962C8B-B14F-4D97-AF65-F5344CB8AC3E}">
        <p14:creationId xmlns:p14="http://schemas.microsoft.com/office/powerpoint/2010/main" val="270617184"/>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7" name="Rectangle 2"/>
          <p:cNvSpPr>
            <a:spLocks noChangeArrowheads="1"/>
          </p:cNvSpPr>
          <p:nvPr>
            <p:ph type="sldImg"/>
          </p:nvPr>
        </p:nvSpPr>
        <p:spPr>
          <a:xfrm>
            <a:off x="1150938" y="692150"/>
            <a:ext cx="4556125" cy="3416300"/>
          </a:xfrm>
          <a:solidFill>
            <a:srgbClr val="FFFFFF"/>
          </a:solidFill>
          <a:ln/>
        </p:spPr>
      </p:sp>
      <p:sp>
        <p:nvSpPr>
          <p:cNvPr id="490498"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basic present value formulae. All except the growing annuity, can be done using the PV key on any financial calculator.</a:t>
            </a:r>
          </a:p>
          <a:p>
            <a:r>
              <a:rPr lang="en-US" altLang="en-US">
                <a:latin typeface="Times" charset="0"/>
                <a:ea typeface="ＭＳ Ｐゴシック" charset="-128"/>
              </a:rPr>
              <a:t>These formulae are based upon the assumptions that cash flows occur at the end of each period.  If cash flows occur at the end of each period, the equations can be modified by multiplying each one by (1+r) to get end-of-the-period equivalents.</a:t>
            </a:r>
          </a:p>
        </p:txBody>
      </p:sp>
    </p:spTree>
    <p:extLst>
      <p:ext uri="{BB962C8B-B14F-4D97-AF65-F5344CB8AC3E}">
        <p14:creationId xmlns:p14="http://schemas.microsoft.com/office/powerpoint/2010/main" val="2040130789"/>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5" name="Rectangle 2"/>
          <p:cNvSpPr>
            <a:spLocks noChangeArrowheads="1"/>
          </p:cNvSpPr>
          <p:nvPr>
            <p:ph type="sldImg"/>
          </p:nvPr>
        </p:nvSpPr>
        <p:spPr>
          <a:xfrm>
            <a:off x="1150938" y="692150"/>
            <a:ext cx="4556125" cy="3416300"/>
          </a:xfrm>
          <a:solidFill>
            <a:srgbClr val="FFFFFF"/>
          </a:solidFill>
          <a:ln/>
        </p:spPr>
      </p:sp>
      <p:sp>
        <p:nvSpPr>
          <p:cNvPr id="492546"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key difference between these approaches is that Net Present Value is a dollar measure, and it measures surplus value created. Thus, even a small net present value is over and above your hurdle rate.</a:t>
            </a:r>
          </a:p>
          <a:p>
            <a:r>
              <a:rPr lang="en-US" altLang="en-US">
                <a:latin typeface="Times" charset="0"/>
                <a:ea typeface="ＭＳ Ｐゴシック" charset="-128"/>
              </a:rPr>
              <a:t>Internal rate of return is a percentage measure of total return (not excess return). It is only when it is compared to the hurdle rate that is provides a measure of excess return (in percentage terms)</a:t>
            </a:r>
          </a:p>
        </p:txBody>
      </p:sp>
    </p:spTree>
    <p:extLst>
      <p:ext uri="{BB962C8B-B14F-4D97-AF65-F5344CB8AC3E}">
        <p14:creationId xmlns:p14="http://schemas.microsoft.com/office/powerpoint/2010/main" val="1754262721"/>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3" name="Rectangle 2"/>
          <p:cNvSpPr>
            <a:spLocks noChangeArrowheads="1"/>
          </p:cNvSpPr>
          <p:nvPr>
            <p:ph type="sldImg"/>
          </p:nvPr>
        </p:nvSpPr>
        <p:spPr>
          <a:xfrm>
            <a:off x="1150938" y="692150"/>
            <a:ext cx="4556125" cy="3416300"/>
          </a:xfrm>
          <a:solidFill>
            <a:srgbClr val="FFFFFF"/>
          </a:solidFill>
          <a:ln/>
        </p:spPr>
      </p:sp>
      <p:sp>
        <p:nvSpPr>
          <p:cNvPr id="494594"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you stop estimating cash flows on a project, you have to either estimate salvage value or terminal value. For projects with finite lives (such as buying a plant or equipment), estimating salvage value is appropriate. For projects with very long lives, estimating a terminal value is more reasonable.</a:t>
            </a:r>
          </a:p>
          <a:p>
            <a:r>
              <a:rPr lang="en-US" altLang="en-US">
                <a:latin typeface="Times" charset="0"/>
                <a:ea typeface="ＭＳ Ｐゴシック" charset="-128"/>
              </a:rPr>
              <a:t>If you assume that the project is liquidated, any investments in working capital have to be salvaged. This does not necessarily mean that you will get 100% back.</a:t>
            </a:r>
          </a:p>
          <a:p>
            <a:r>
              <a:rPr lang="en-US" altLang="en-US">
                <a:latin typeface="Times" charset="0"/>
                <a:ea typeface="ＭＳ Ｐゴシック" charset="-128"/>
              </a:rPr>
              <a:t>A terminal value can also be thought off as the value that you would get by selling this project (as an on-going project) to someone else at the end of the analysis. In this case, we are estimating that the theme park in Bangkok will be worth $ 10,669 million at the end of year 10. (The perpetual growth model gives the value of the asset at the beginning of the year of the cash flow. We used year 11 cash flows in the numerator and have the terminal value as of the start of year 11, which is also the end of year 10)</a:t>
            </a:r>
          </a:p>
        </p:txBody>
      </p:sp>
    </p:spTree>
    <p:extLst>
      <p:ext uri="{BB962C8B-B14F-4D97-AF65-F5344CB8AC3E}">
        <p14:creationId xmlns:p14="http://schemas.microsoft.com/office/powerpoint/2010/main" val="1090562184"/>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1" name="Rectangle 2"/>
          <p:cNvSpPr>
            <a:spLocks noChangeArrowheads="1"/>
          </p:cNvSpPr>
          <p:nvPr>
            <p:ph type="sldImg"/>
          </p:nvPr>
        </p:nvSpPr>
        <p:spPr>
          <a:xfrm>
            <a:off x="1150938" y="692150"/>
            <a:ext cx="4556125" cy="3416300"/>
          </a:xfrm>
          <a:solidFill>
            <a:srgbClr val="FFFFFF"/>
          </a:solidFill>
          <a:ln/>
        </p:spPr>
      </p:sp>
      <p:sp>
        <p:nvSpPr>
          <p:cNvPr id="496642"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net present value calculation using the cost of capital of 8.62%, the theme park cost of capital adjusted for emerging market risk in Brazil.</a:t>
            </a:r>
          </a:p>
        </p:txBody>
      </p:sp>
    </p:spTree>
    <p:extLst>
      <p:ext uri="{BB962C8B-B14F-4D97-AF65-F5344CB8AC3E}">
        <p14:creationId xmlns:p14="http://schemas.microsoft.com/office/powerpoint/2010/main" val="305699343"/>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89" name="Rectangle 2"/>
          <p:cNvSpPr>
            <a:spLocks noChangeArrowheads="1"/>
          </p:cNvSpPr>
          <p:nvPr>
            <p:ph type="sldImg"/>
          </p:nvPr>
        </p:nvSpPr>
        <p:spPr>
          <a:xfrm>
            <a:off x="1150938" y="692150"/>
            <a:ext cx="4556125" cy="3416300"/>
          </a:xfrm>
          <a:solidFill>
            <a:srgbClr val="FFFFFF"/>
          </a:solidFill>
          <a:ln/>
        </p:spPr>
      </p:sp>
      <p:sp>
        <p:nvSpPr>
          <p:cNvPr id="4986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net present value calculation suggests that this project is a good one. </a:t>
            </a:r>
          </a:p>
          <a:p>
            <a:r>
              <a:rPr lang="en-US" altLang="en-US">
                <a:latin typeface="Times" charset="0"/>
                <a:ea typeface="ＭＳ Ｐゴシック" charset="-128"/>
              </a:rPr>
              <a:t>The increase in firm value will not necessarily translate into an increase in market value, since market values reflect expectations. If expectations were such that the market expected Disney to take large positive NPV projects, the $3,296 million will have to be measured against these expectations.</a:t>
            </a:r>
          </a:p>
          <a:p>
            <a:r>
              <a:rPr lang="en-US" altLang="en-US">
                <a:latin typeface="Times" charset="0"/>
                <a:ea typeface="ＭＳ Ｐゴシック" charset="-128"/>
              </a:rPr>
              <a:t>The additive nature of NPV is useful in a variety of contexts:</a:t>
            </a:r>
          </a:p>
          <a:p>
            <a:pPr>
              <a:buFontTx/>
              <a:buAutoNum type="alphaLcPeriod"/>
            </a:pPr>
            <a:r>
              <a:rPr lang="en-US" altLang="en-US">
                <a:latin typeface="Times" charset="0"/>
                <a:ea typeface="ＭＳ Ｐゴシック" charset="-128"/>
              </a:rPr>
              <a:t>The value of a business that is composed of many projects can be written as the sum of the NPVs of the projects.</a:t>
            </a:r>
          </a:p>
          <a:p>
            <a:pPr>
              <a:buFontTx/>
              <a:buAutoNum type="alphaLcPeriod"/>
            </a:pPr>
            <a:r>
              <a:rPr lang="en-US" altLang="en-US">
                <a:latin typeface="Times" charset="0"/>
                <a:ea typeface="ＭＳ Ｐゴシック" charset="-128"/>
              </a:rPr>
              <a:t>When a firm over pays on an acquisition, it is the equivalent of accepting a negative NPV investment, and the value of its equity should drop by the overpayment.</a:t>
            </a:r>
          </a:p>
        </p:txBody>
      </p:sp>
    </p:spTree>
    <p:extLst>
      <p:ext uri="{BB962C8B-B14F-4D97-AF65-F5344CB8AC3E}">
        <p14:creationId xmlns:p14="http://schemas.microsoft.com/office/powerpoint/2010/main" val="1107974177"/>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Rectangle 2"/>
          <p:cNvSpPr>
            <a:spLocks noChangeArrowheads="1"/>
          </p:cNvSpPr>
          <p:nvPr>
            <p:ph type="sldImg"/>
          </p:nvPr>
        </p:nvSpPr>
        <p:spPr>
          <a:xfrm>
            <a:off x="1150938" y="692150"/>
            <a:ext cx="4556125" cy="3416300"/>
          </a:xfrm>
          <a:solidFill>
            <a:srgbClr val="FFFFFF"/>
          </a:solidFill>
          <a:ln/>
        </p:spPr>
      </p:sp>
      <p:sp>
        <p:nvSpPr>
          <p:cNvPr id="500738"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net present value profile, where NPV is plotted against discount rates. The IRR is that discount rate at which NPV is zero. </a:t>
            </a:r>
          </a:p>
          <a:p>
            <a:r>
              <a:rPr lang="en-US" altLang="en-US">
                <a:latin typeface="Times" charset="0"/>
                <a:ea typeface="ＭＳ Ｐゴシック" charset="-128"/>
              </a:rPr>
              <a:t>The steepness of the slope tells us something about how sensitive this investment is to changes in the discount rate. (It is the equivalent of the duration of a bond, which tells you how sensitive bond prices are to changes in interest rates).</a:t>
            </a:r>
          </a:p>
          <a:p>
            <a:r>
              <a:rPr lang="en-US" altLang="en-US">
                <a:latin typeface="Times" charset="0"/>
                <a:ea typeface="ＭＳ Ｐゴシック" charset="-128"/>
              </a:rPr>
              <a:t>Notice that the NPV is much more sensitive to changes in discount rates, when discount rates are low, than when they are high. (This may have consequences for how value will change in low interest rate scenarios as opposed to high interest rate ones).</a:t>
            </a:r>
          </a:p>
        </p:txBody>
      </p:sp>
    </p:spTree>
    <p:extLst>
      <p:ext uri="{BB962C8B-B14F-4D97-AF65-F5344CB8AC3E}">
        <p14:creationId xmlns:p14="http://schemas.microsoft.com/office/powerpoint/2010/main" val="891289702"/>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5" name="Rectangle 2"/>
          <p:cNvSpPr>
            <a:spLocks noChangeArrowheads="1"/>
          </p:cNvSpPr>
          <p:nvPr>
            <p:ph type="sldImg"/>
          </p:nvPr>
        </p:nvSpPr>
        <p:spPr>
          <a:xfrm>
            <a:off x="1150938" y="692150"/>
            <a:ext cx="4556125" cy="3416300"/>
          </a:xfrm>
          <a:solidFill>
            <a:srgbClr val="FFFFFF"/>
          </a:solidFill>
          <a:ln/>
        </p:spPr>
      </p:sp>
      <p:sp>
        <p:nvSpPr>
          <p:cNvPr id="502786"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information needed to use IRR in investment analysis is the same as the information need to use NPV.</a:t>
            </a:r>
          </a:p>
          <a:p>
            <a:r>
              <a:rPr lang="en-US" altLang="en-US">
                <a:latin typeface="Times" charset="0"/>
                <a:ea typeface="ＭＳ Ｐゴシック" charset="-128"/>
              </a:rPr>
              <a:t>If the hurdle rate is changing over time, IRR becomes more complicated to use. It has to be compared to the geometric average of the hurdle rates over time.</a:t>
            </a:r>
          </a:p>
        </p:txBody>
      </p:sp>
    </p:spTree>
    <p:extLst>
      <p:ext uri="{BB962C8B-B14F-4D97-AF65-F5344CB8AC3E}">
        <p14:creationId xmlns:p14="http://schemas.microsoft.com/office/powerpoint/2010/main" val="1207583689"/>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3" name="Rectangle 2"/>
          <p:cNvSpPr>
            <a:spLocks noChangeArrowheads="1"/>
          </p:cNvSpPr>
          <p:nvPr>
            <p:ph type="sldImg"/>
          </p:nvPr>
        </p:nvSpPr>
        <p:spPr>
          <a:xfrm>
            <a:off x="1150938" y="692150"/>
            <a:ext cx="4556125" cy="3416300"/>
          </a:xfrm>
          <a:solidFill>
            <a:srgbClr val="FFFFFF"/>
          </a:solidFill>
          <a:ln/>
        </p:spPr>
      </p:sp>
      <p:sp>
        <p:nvSpPr>
          <p:cNvPr id="504834"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 It should not. A good project should be good in any currency. But showing this in practice requires us to make some key assumptions about how exchange rates will evolve over time.</a:t>
            </a:r>
          </a:p>
        </p:txBody>
      </p:sp>
    </p:spTree>
    <p:extLst>
      <p:ext uri="{BB962C8B-B14F-4D97-AF65-F5344CB8AC3E}">
        <p14:creationId xmlns:p14="http://schemas.microsoft.com/office/powerpoint/2010/main" val="2138596873"/>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1" name="Rectangle 2"/>
          <p:cNvSpPr>
            <a:spLocks noChangeArrowheads="1"/>
          </p:cNvSpPr>
          <p:nvPr>
            <p:ph type="sldImg"/>
          </p:nvPr>
        </p:nvSpPr>
        <p:spPr>
          <a:xfrm>
            <a:off x="1150938" y="692150"/>
            <a:ext cx="4556125" cy="3416300"/>
          </a:xfrm>
          <a:solidFill>
            <a:srgbClr val="FFFFFF"/>
          </a:solidFill>
          <a:ln/>
        </p:spPr>
      </p:sp>
      <p:sp>
        <p:nvSpPr>
          <p:cNvPr id="506882"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working with higher inflation currencies, the discount rates will be higher but so will the expected growth (because of the inflation)</a:t>
            </a:r>
          </a:p>
          <a:p>
            <a:r>
              <a:rPr lang="en-US" altLang="en-US">
                <a:latin typeface="Times" charset="0"/>
                <a:ea typeface="ＭＳ Ｐゴシック" charset="-128"/>
              </a:rPr>
              <a:t>We are implicitly assuming that current exchange rates are correct and that expected changes in exchange rates over time will reflect differences in inflation. To the degree that this is not true, the project analysis might be affected by the currency in which the analysis is done.</a:t>
            </a:r>
          </a:p>
        </p:txBody>
      </p:sp>
    </p:spTree>
    <p:extLst>
      <p:ext uri="{BB962C8B-B14F-4D97-AF65-F5344CB8AC3E}">
        <p14:creationId xmlns:p14="http://schemas.microsoft.com/office/powerpoint/2010/main" val="963844672"/>
      </p:ext>
    </p:extLst>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29" name="Rectangle 2"/>
          <p:cNvSpPr>
            <a:spLocks noChangeArrowheads="1"/>
          </p:cNvSpPr>
          <p:nvPr>
            <p:ph type="sldImg"/>
          </p:nvPr>
        </p:nvSpPr>
        <p:spPr>
          <a:xfrm>
            <a:off x="1150938" y="692150"/>
            <a:ext cx="4556125" cy="3416300"/>
          </a:xfrm>
          <a:solidFill>
            <a:srgbClr val="FFFFFF"/>
          </a:solidFill>
          <a:ln/>
        </p:spPr>
      </p:sp>
      <p:sp>
        <p:nvSpPr>
          <p:cNvPr id="508930"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expected exchange rate reflects purchasing power parity. </a:t>
            </a:r>
          </a:p>
          <a:p>
            <a:r>
              <a:rPr lang="en-US" altLang="en-US">
                <a:latin typeface="Times" charset="0"/>
                <a:ea typeface="ＭＳ Ｐゴシック" charset="-128"/>
              </a:rPr>
              <a:t>Many companies in Asia, during the early 1990s used the current exchange rate to forecast future cash flows, because governments in these markets had pegged their currencies to the dollar (essentially promising a fixed exchange rate). While this held up for a while, the differences in inflation eventually caused the local currency to collapse, taking many real projects down with it.</a:t>
            </a:r>
          </a:p>
        </p:txBody>
      </p:sp>
    </p:spTree>
    <p:extLst>
      <p:ext uri="{BB962C8B-B14F-4D97-AF65-F5344CB8AC3E}">
        <p14:creationId xmlns:p14="http://schemas.microsoft.com/office/powerpoint/2010/main" val="868252983"/>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7" name="Rectangle 2"/>
          <p:cNvSpPr>
            <a:spLocks noChangeArrowheads="1"/>
          </p:cNvSpPr>
          <p:nvPr>
            <p:ph type="sldImg"/>
          </p:nvPr>
        </p:nvSpPr>
        <p:spPr>
          <a:xfrm>
            <a:off x="1150938" y="692150"/>
            <a:ext cx="4556125" cy="3416300"/>
          </a:xfrm>
          <a:solidFill>
            <a:srgbClr val="FFFFFF"/>
          </a:solidFill>
          <a:ln/>
        </p:spPr>
      </p:sp>
      <p:sp>
        <p:nvSpPr>
          <p:cNvPr id="510978"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NPV is identical because what we lose by using a higher discount rate is exactly offset by what we gain in growth in the cash flows.</a:t>
            </a:r>
          </a:p>
          <a:p>
            <a:r>
              <a:rPr lang="en-US" altLang="en-US">
                <a:latin typeface="Times" charset="0"/>
                <a:ea typeface="ＭＳ Ｐゴシック" charset="-128"/>
              </a:rPr>
              <a:t>If you are not consistent about estimating the cash flows and the discount rates, the net present values may deviate but only because you have brought your point of view on the currency into the analysis.</a:t>
            </a:r>
          </a:p>
        </p:txBody>
      </p:sp>
    </p:spTree>
    <p:extLst>
      <p:ext uri="{BB962C8B-B14F-4D97-AF65-F5344CB8AC3E}">
        <p14:creationId xmlns:p14="http://schemas.microsoft.com/office/powerpoint/2010/main" val="576503916"/>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5" name="Slide Image Placeholder 1"/>
          <p:cNvSpPr>
            <a:spLocks noGrp="1" noRot="1" noChangeAspect="1"/>
          </p:cNvSpPr>
          <p:nvPr>
            <p:ph type="sldImg"/>
          </p:nvPr>
        </p:nvSpPr>
        <p:spPr>
          <a:xfrm>
            <a:off x="1150938" y="692150"/>
            <a:ext cx="4556125" cy="3416300"/>
          </a:xfrm>
          <a:ln/>
        </p:spPr>
      </p:sp>
      <p:sp>
        <p:nvSpPr>
          <p:cNvPr id="5130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All of the above will affect the actual value of the project. However, note that if your estimates are unbiased, there should be almost a good a chance that the outcome will be better than expected rather than worse than expected. </a:t>
            </a:r>
          </a:p>
          <a:p>
            <a:endParaRPr lang="en-US" altLang="en-US">
              <a:latin typeface="Times" charset="0"/>
              <a:ea typeface="ＭＳ Ｐゴシック" charset="-128"/>
            </a:endParaRPr>
          </a:p>
          <a:p>
            <a:r>
              <a:rPr lang="en-US" altLang="en-US">
                <a:latin typeface="Times" charset="0"/>
                <a:ea typeface="ＭＳ Ｐゴシック" charset="-128"/>
              </a:rPr>
              <a:t>The uncertainty will never be resolved (new uncertainties will creep up) and if you do wait, you will never invest. The only two choices are to ignore it, arguing that the discount rate already reflects your uncertainty or to try to at least get a better handle on uncertainty before you make your final decision.</a:t>
            </a:r>
          </a:p>
        </p:txBody>
      </p:sp>
    </p:spTree>
    <p:extLst>
      <p:ext uri="{BB962C8B-B14F-4D97-AF65-F5344CB8AC3E}">
        <p14:creationId xmlns:p14="http://schemas.microsoft.com/office/powerpoint/2010/main" val="2002584595"/>
      </p:ext>
    </p:extLst>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3" name="Slide Image Placeholder 1"/>
          <p:cNvSpPr>
            <a:spLocks noGrp="1" noRot="1" noChangeAspect="1"/>
          </p:cNvSpPr>
          <p:nvPr>
            <p:ph type="sldImg"/>
          </p:nvPr>
        </p:nvSpPr>
        <p:spPr>
          <a:xfrm>
            <a:off x="1150938" y="692150"/>
            <a:ext cx="4556125" cy="3416300"/>
          </a:xfrm>
          <a:ln/>
        </p:spPr>
      </p:sp>
      <p:sp>
        <p:nvSpPr>
          <p:cNvPr id="5150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There are some decision makers who use payback as a decision rule. In other words, any investment that pays off in less than X years is a good investment. That strikes us as dangerous for many reasons. Payback asks and answers a very narrow question, which is when you make your initial investment back. Once that happens, we lose interest in the project, no matter how large or small the cash flows are after that.</a:t>
            </a:r>
          </a:p>
          <a:p>
            <a:endParaRPr lang="en-US" altLang="en-US">
              <a:latin typeface="Times" charset="0"/>
              <a:ea typeface="ＭＳ Ｐゴシック" charset="-128"/>
            </a:endParaRPr>
          </a:p>
          <a:p>
            <a:r>
              <a:rPr lang="en-US" altLang="en-US">
                <a:latin typeface="Times" charset="0"/>
                <a:ea typeface="ＭＳ Ｐゴシック" charset="-128"/>
              </a:rPr>
              <a:t>Payback does offer more promise as a risk measure, especially in long term projects where you are concerned about whether the project will last as long as you thought and the cash flows in the later years. In more practical terms, you may accept only those investments that have positive NPV and pay off in less than X years.</a:t>
            </a:r>
          </a:p>
        </p:txBody>
      </p:sp>
    </p:spTree>
    <p:extLst>
      <p:ext uri="{BB962C8B-B14F-4D97-AF65-F5344CB8AC3E}">
        <p14:creationId xmlns:p14="http://schemas.microsoft.com/office/powerpoint/2010/main" val="2075572381"/>
      </p:ext>
    </p:extLst>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1" name="Rectangle 2"/>
          <p:cNvSpPr>
            <a:spLocks noChangeArrowheads="1"/>
          </p:cNvSpPr>
          <p:nvPr>
            <p:ph type="sldImg"/>
          </p:nvPr>
        </p:nvSpPr>
        <p:spPr>
          <a:xfrm>
            <a:off x="1150938" y="692150"/>
            <a:ext cx="4556125" cy="3416300"/>
          </a:xfrm>
          <a:solidFill>
            <a:srgbClr val="FFFFFF"/>
          </a:solidFill>
          <a:ln/>
        </p:spPr>
      </p:sp>
      <p:sp>
        <p:nvSpPr>
          <p:cNvPr id="517122"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is natural to ask what-if questions about a project once an analysis is complete.</a:t>
            </a:r>
          </a:p>
          <a:p>
            <a:r>
              <a:rPr lang="en-US" altLang="en-US">
                <a:latin typeface="Times" charset="0"/>
                <a:ea typeface="ＭＳ Ｐゴシック" charset="-128"/>
              </a:rPr>
              <a:t>Given how easy it is today to do sensitivity analysis, it is important that we focus only on the most important variables. Doing sensitivity analysis on too many minor variables may draw attention away from the key factors underlying the conclusion.</a:t>
            </a:r>
          </a:p>
          <a:p>
            <a:r>
              <a:rPr lang="en-US" altLang="en-US">
                <a:latin typeface="Times" charset="0"/>
                <a:ea typeface="ＭＳ Ｐゴシック" charset="-128"/>
              </a:rPr>
              <a:t>It is probably a good idea to also focus on variables where you have some effect over the outcome. Thus, asking what will happen if competition increases and margins shrink is useful, since you may be able to increase advertising and fight off the competition but  working out what will happen if the economy goes into a recession will yield little of value (unless it affects how much you borrow to fund the investment.)</a:t>
            </a:r>
          </a:p>
          <a:p>
            <a:endParaRPr lang="en-US" altLang="en-US">
              <a:latin typeface="Times" charset="0"/>
              <a:ea typeface="ＭＳ Ｐゴシック" charset="-128"/>
            </a:endParaRPr>
          </a:p>
        </p:txBody>
      </p:sp>
    </p:spTree>
    <p:extLst>
      <p:ext uri="{BB962C8B-B14F-4D97-AF65-F5344CB8AC3E}">
        <p14:creationId xmlns:p14="http://schemas.microsoft.com/office/powerpoint/2010/main" val="420645599"/>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69" name="Rectangle 2"/>
          <p:cNvSpPr>
            <a:spLocks noChangeArrowheads="1"/>
          </p:cNvSpPr>
          <p:nvPr>
            <p:ph type="sldImg"/>
          </p:nvPr>
        </p:nvSpPr>
        <p:spPr>
          <a:xfrm>
            <a:off x="1150938" y="692150"/>
            <a:ext cx="4556125" cy="3416300"/>
          </a:xfrm>
          <a:solidFill>
            <a:srgbClr val="FFFFFF"/>
          </a:solidFill>
          <a:ln/>
        </p:spPr>
      </p:sp>
      <p:sp>
        <p:nvSpPr>
          <p:cNvPr id="519170"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good way to show the effects of sensitivity analysis is with a graph and a good graph tells a story. This is one of my all-time favorites, from a book on charting by Edward Tufte (The Visual Display of Information)…</a:t>
            </a:r>
          </a:p>
          <a:p>
            <a:r>
              <a:rPr lang="en-US" altLang="en-US">
                <a:latin typeface="Times" charset="0"/>
                <a:ea typeface="ＭＳ Ｐゴシック" charset="-128"/>
              </a:rPr>
              <a:t>This graph shows the size of Napoleon</a:t>
            </a:r>
            <a:r>
              <a:rPr lang="ja-JP" altLang="en-US">
                <a:latin typeface="Times" charset="0"/>
                <a:ea typeface="ＭＳ Ｐゴシック" charset="-128"/>
              </a:rPr>
              <a:t>’</a:t>
            </a:r>
            <a:r>
              <a:rPr lang="en-US" altLang="ja-JP">
                <a:latin typeface="Times" charset="0"/>
                <a:ea typeface="ＭＳ Ｐゴシック" charset="-128"/>
              </a:rPr>
              <a:t>s army on his ill-fated attempt to invade Russia on one axis and the temperature on the other. It tells the story without any text… Note that the army shrinks on its way back from Moscow as temperatures drop below freezing.</a:t>
            </a:r>
            <a:endParaRPr lang="en-US" altLang="en-US">
              <a:latin typeface="Times" charset="0"/>
              <a:ea typeface="ＭＳ Ｐゴシック" charset="-128"/>
            </a:endParaRPr>
          </a:p>
        </p:txBody>
      </p:sp>
    </p:spTree>
    <p:extLst>
      <p:ext uri="{BB962C8B-B14F-4D97-AF65-F5344CB8AC3E}">
        <p14:creationId xmlns:p14="http://schemas.microsoft.com/office/powerpoint/2010/main" val="274416469"/>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7" name="Slide Image Placeholder 1"/>
          <p:cNvSpPr>
            <a:spLocks noGrp="1" noRot="1" noChangeAspect="1"/>
          </p:cNvSpPr>
          <p:nvPr>
            <p:ph type="sldImg"/>
          </p:nvPr>
        </p:nvSpPr>
        <p:spPr>
          <a:xfrm>
            <a:off x="1150938" y="692150"/>
            <a:ext cx="4556125" cy="3416300"/>
          </a:xfrm>
          <a:ln/>
        </p:spPr>
      </p:sp>
      <p:sp>
        <p:nvSpPr>
          <p:cNvPr id="5212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key to doing simulations is</a:t>
            </a:r>
          </a:p>
          <a:p>
            <a:pPr>
              <a:buFontTx/>
              <a:buAutoNum type="alphaLcPeriod"/>
            </a:pPr>
            <a:r>
              <a:rPr lang="en-US" altLang="en-US">
                <a:latin typeface="Times" charset="0"/>
                <a:ea typeface="ＭＳ Ｐゴシック" charset="-128"/>
              </a:rPr>
              <a:t>Picking the variables that you want to use probability distributions for (Hint: Don</a:t>
            </a:r>
            <a:r>
              <a:rPr lang="ja-JP" altLang="en-US">
                <a:latin typeface="Times" charset="0"/>
                <a:ea typeface="ＭＳ Ｐゴシック" charset="-128"/>
              </a:rPr>
              <a:t>’</a:t>
            </a:r>
            <a:r>
              <a:rPr lang="en-US" altLang="ja-JP">
                <a:latin typeface="Times" charset="0"/>
                <a:ea typeface="ＭＳ Ｐゴシック" charset="-128"/>
              </a:rPr>
              <a:t>t pick every input. Choose only the key inputs)</a:t>
            </a:r>
          </a:p>
          <a:p>
            <a:pPr>
              <a:buFontTx/>
              <a:buAutoNum type="alphaLcPeriod"/>
            </a:pPr>
            <a:r>
              <a:rPr lang="en-US" altLang="en-US">
                <a:latin typeface="Times" charset="0"/>
                <a:ea typeface="ＭＳ Ｐゴシック" charset="-128"/>
              </a:rPr>
              <a:t>Choosing the type of distribution to use for each input (Review your probability distributions... And the paper I have on my site on how to pick the right one)</a:t>
            </a:r>
          </a:p>
          <a:p>
            <a:pPr>
              <a:buFontTx/>
              <a:buAutoNum type="alphaLcPeriod"/>
            </a:pPr>
            <a:r>
              <a:rPr lang="en-US" altLang="en-US">
                <a:latin typeface="Times" charset="0"/>
                <a:ea typeface="ＭＳ Ｐゴシック" charset="-128"/>
              </a:rPr>
              <a:t>Estimating the parameters of the distribution (Use both historical and industry wide data…)</a:t>
            </a:r>
          </a:p>
        </p:txBody>
      </p:sp>
    </p:spTree>
    <p:extLst>
      <p:ext uri="{BB962C8B-B14F-4D97-AF65-F5344CB8AC3E}">
        <p14:creationId xmlns:p14="http://schemas.microsoft.com/office/powerpoint/2010/main" val="1470204374"/>
      </p:ext>
    </p:extLst>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5" name="Slide Image Placeholder 1"/>
          <p:cNvSpPr>
            <a:spLocks noGrp="1" noRot="1" noChangeAspect="1"/>
          </p:cNvSpPr>
          <p:nvPr>
            <p:ph type="sldImg"/>
          </p:nvPr>
        </p:nvSpPr>
        <p:spPr>
          <a:xfrm>
            <a:off x="1150938" y="692150"/>
            <a:ext cx="4556125" cy="3416300"/>
          </a:xfrm>
          <a:ln/>
        </p:spPr>
      </p:sp>
      <p:sp>
        <p:nvSpPr>
          <p:cNvPr id="315394" name="Notes Placeholder 2"/>
          <p:cNvSpPr>
            <a:spLocks noGrp="1"/>
          </p:cNvSpPr>
          <p:nvPr>
            <p:ph type="body" idx="1"/>
          </p:nvPr>
        </p:nvSpPr>
        <p:spPr>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a:latin typeface="Times" charset="0"/>
                <a:ea typeface="ＭＳ Ｐゴシック" charset="-128"/>
              </a:rPr>
              <a:t>This is the output from 100,000 simulations. I used Crystal Ball.</a:t>
            </a:r>
          </a:p>
          <a:p>
            <a:endParaRPr lang="en-US" altLang="en-US">
              <a:latin typeface="Times" charset="0"/>
              <a:ea typeface="ＭＳ Ｐゴシック" charset="-128"/>
            </a:endParaRPr>
          </a:p>
          <a:p>
            <a:r>
              <a:rPr lang="en-US" altLang="en-US">
                <a:latin typeface="Times" charset="0"/>
                <a:ea typeface="ＭＳ Ｐゴシック" charset="-128"/>
              </a:rPr>
              <a:t>The average should be close to your base case value, though it will not be identical because of the distributional assumptions. The key issues are the spread in the distribution and the probability that the number is a negative value…. You also have the best and worst case scenarios embedded in the distribution.</a:t>
            </a:r>
          </a:p>
          <a:p>
            <a:endParaRPr lang="en-US" altLang="en-US">
              <a:latin typeface="Times" charset="0"/>
              <a:ea typeface="ＭＳ Ｐゴシック" charset="-128"/>
            </a:endParaRPr>
          </a:p>
          <a:p>
            <a:r>
              <a:rPr lang="en-US" altLang="en-US">
                <a:latin typeface="Times" charset="0"/>
                <a:ea typeface="ＭＳ Ｐゴシック" charset="-128"/>
              </a:rPr>
              <a:t>Here are some questions that you can answer:</a:t>
            </a:r>
          </a:p>
          <a:p>
            <a:pPr>
              <a:buFontTx/>
              <a:buAutoNum type="arabicPeriod"/>
            </a:pPr>
            <a:r>
              <a:rPr lang="en-US" altLang="en-US">
                <a:latin typeface="Times" charset="0"/>
                <a:ea typeface="ＭＳ Ｐゴシック" charset="-128"/>
              </a:rPr>
              <a:t>What is the likelihood that this is a bad investment? (A little less than 10%)</a:t>
            </a:r>
          </a:p>
          <a:p>
            <a:pPr>
              <a:buFontTx/>
              <a:buAutoNum type="arabicPeriod"/>
            </a:pPr>
            <a:r>
              <a:rPr lang="en-US" altLang="en-US">
                <a:latin typeface="Times" charset="0"/>
                <a:ea typeface="ＭＳ Ｐゴシック" charset="-128"/>
              </a:rPr>
              <a:t>What are your best case and worst case scenarios? (About $8.5 billion and - $1 billion)</a:t>
            </a:r>
          </a:p>
          <a:p>
            <a:pPr>
              <a:buFontTx/>
              <a:buAutoNum type="arabicPeriod"/>
            </a:pPr>
            <a:endParaRPr lang="en-US" altLang="en-US">
              <a:latin typeface="Times" charset="0"/>
              <a:ea typeface="ＭＳ Ｐゴシック" charset="-128"/>
            </a:endParaRPr>
          </a:p>
          <a:p>
            <a:r>
              <a:rPr lang="en-US" altLang="en-US">
                <a:latin typeface="Times" charset="0"/>
                <a:ea typeface="ＭＳ Ｐゴシック" charset="-128"/>
              </a:rPr>
              <a:t>If you are planning on using risk hedging, you can see the effect on the distribution.</a:t>
            </a:r>
          </a:p>
        </p:txBody>
      </p:sp>
    </p:spTree>
    <p:extLst>
      <p:ext uri="{BB962C8B-B14F-4D97-AF65-F5344CB8AC3E}">
        <p14:creationId xmlns:p14="http://schemas.microsoft.com/office/powerpoint/2010/main" val="778071436"/>
      </p:ext>
    </p:extLst>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3" name="Slide Image Placeholder 1"/>
          <p:cNvSpPr>
            <a:spLocks noGrp="1" noRot="1" noChangeAspect="1"/>
          </p:cNvSpPr>
          <p:nvPr>
            <p:ph type="sldImg"/>
          </p:nvPr>
        </p:nvSpPr>
        <p:spPr>
          <a:xfrm>
            <a:off x="1150938" y="692150"/>
            <a:ext cx="4556125" cy="3416300"/>
          </a:xfrm>
          <a:ln/>
        </p:spPr>
      </p:sp>
      <p:sp>
        <p:nvSpPr>
          <p:cNvPr id="5253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 a. If the purpose of the analysts is to provide cover to decision makers, it does not add any real value to the firm. (It does to the decision maker)</a:t>
            </a:r>
          </a:p>
          <a:p>
            <a:endParaRPr lang="en-US" altLang="en-US">
              <a:latin typeface="Times" charset="0"/>
              <a:ea typeface="ＭＳ Ｐゴシック" charset="-128"/>
            </a:endParaRPr>
          </a:p>
          <a:p>
            <a:r>
              <a:rPr lang="en-US" altLang="en-US">
                <a:latin typeface="Times" charset="0"/>
                <a:ea typeface="ＭＳ Ｐゴシック" charset="-128"/>
              </a:rPr>
              <a:t>Not b. Seems to be double counting. After all, we have captured the risk in the discount rate already….. If a firm is not diversified or in danger of default, though, it may make sense to alter your decision to reflect the results from the simulation.</a:t>
            </a:r>
          </a:p>
          <a:p>
            <a:endParaRPr lang="en-US" altLang="en-US">
              <a:latin typeface="Times" charset="0"/>
              <a:ea typeface="ＭＳ Ｐゴシック" charset="-128"/>
            </a:endParaRPr>
          </a:p>
          <a:p>
            <a:r>
              <a:rPr lang="en-US" altLang="en-US">
                <a:latin typeface="Times" charset="0"/>
                <a:ea typeface="ＭＳ Ｐゴシック" charset="-128"/>
              </a:rPr>
              <a:t>I would actually choose c. I would accept this investment, but use the results of the simulation to guide how I manage the project in the aftermath. Thus, if the variability in the NPV is coming primarily from a macro variable (say the cost of a commodity), I would consider hedging that risk. If it is coming from labor costs, I would try to negotiate a long term contract with my workers to stabilize costs.</a:t>
            </a:r>
          </a:p>
        </p:txBody>
      </p:sp>
    </p:spTree>
    <p:extLst>
      <p:ext uri="{BB962C8B-B14F-4D97-AF65-F5344CB8AC3E}">
        <p14:creationId xmlns:p14="http://schemas.microsoft.com/office/powerpoint/2010/main" val="1018698269"/>
      </p:ext>
    </p:extLst>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1" name="Rectangle 2"/>
          <p:cNvSpPr>
            <a:spLocks noChangeArrowheads="1"/>
          </p:cNvSpPr>
          <p:nvPr>
            <p:ph type="sldImg"/>
          </p:nvPr>
        </p:nvSpPr>
        <p:spPr>
          <a:xfrm>
            <a:off x="1150938" y="692150"/>
            <a:ext cx="4556125" cy="3416300"/>
          </a:xfrm>
          <a:solidFill>
            <a:srgbClr val="FFFFFF"/>
          </a:solidFill>
          <a:ln/>
        </p:spPr>
      </p:sp>
      <p:sp>
        <p:nvSpPr>
          <p:cNvPr id="527362"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Disney analysis was a firm analysis, looking at cost of capital and returns on capital. (Note that while we borrowed money, we did not consider any of the cash flows associated with borrowing. The earnings were before interest expenses and the cash flows were before debt repayments.</a:t>
            </a:r>
          </a:p>
          <a:p>
            <a:r>
              <a:rPr lang="en-US" altLang="en-US">
                <a:latin typeface="Times" charset="0"/>
                <a:ea typeface="ＭＳ Ｐゴシック" charset="-128"/>
              </a:rPr>
              <a:t>The analysis could have been done entirely in terms of cash flows and returns to equity investors in the business.</a:t>
            </a:r>
          </a:p>
        </p:txBody>
      </p:sp>
    </p:spTree>
    <p:extLst>
      <p:ext uri="{BB962C8B-B14F-4D97-AF65-F5344CB8AC3E}">
        <p14:creationId xmlns:p14="http://schemas.microsoft.com/office/powerpoint/2010/main" val="1522173199"/>
      </p:ext>
    </p:extLst>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09" name="Rectangle 2"/>
          <p:cNvSpPr>
            <a:spLocks noChangeArrowheads="1"/>
          </p:cNvSpPr>
          <p:nvPr>
            <p:ph type="sldImg"/>
          </p:nvPr>
        </p:nvSpPr>
        <p:spPr>
          <a:xfrm>
            <a:off x="1150938" y="692150"/>
            <a:ext cx="4556125" cy="3416300"/>
          </a:xfrm>
          <a:solidFill>
            <a:srgbClr val="FFFFFF"/>
          </a:solidFill>
          <a:ln/>
        </p:spPr>
      </p:sp>
      <p:sp>
        <p:nvSpPr>
          <p:cNvPr id="529410"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project differs from the Disney analysis on three dimensions:</a:t>
            </a:r>
          </a:p>
          <a:p>
            <a:pPr lvl="1"/>
            <a:r>
              <a:rPr lang="en-US" altLang="en-US">
                <a:latin typeface="Times" charset="0"/>
                <a:ea typeface="ＭＳ Ｐゴシック" charset="-128"/>
              </a:rPr>
              <a:t>The cash flows are in real terms.</a:t>
            </a:r>
          </a:p>
          <a:p>
            <a:pPr lvl="1"/>
            <a:r>
              <a:rPr lang="en-US" altLang="en-US">
                <a:latin typeface="Times" charset="0"/>
                <a:ea typeface="ＭＳ Ｐゴシック" charset="-128"/>
              </a:rPr>
              <a:t>The investment is a finite life investment</a:t>
            </a:r>
          </a:p>
          <a:p>
            <a:pPr lvl="1"/>
            <a:r>
              <a:rPr lang="en-US" altLang="en-US">
                <a:latin typeface="Times" charset="0"/>
                <a:ea typeface="ＭＳ Ｐゴシック" charset="-128"/>
              </a:rPr>
              <a:t>The analysis will be done in equity terms.</a:t>
            </a:r>
          </a:p>
        </p:txBody>
      </p:sp>
    </p:spTree>
    <p:extLst>
      <p:ext uri="{BB962C8B-B14F-4D97-AF65-F5344CB8AC3E}">
        <p14:creationId xmlns:p14="http://schemas.microsoft.com/office/powerpoint/2010/main" val="192268882"/>
      </p:ext>
    </p:extLst>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7" name="Rectangle 2"/>
          <p:cNvSpPr>
            <a:spLocks noChangeArrowheads="1"/>
          </p:cNvSpPr>
          <p:nvPr>
            <p:ph type="sldImg"/>
          </p:nvPr>
        </p:nvSpPr>
        <p:spPr>
          <a:xfrm>
            <a:off x="1150938" y="692150"/>
            <a:ext cx="4556125" cy="3416300"/>
          </a:xfrm>
          <a:solidFill>
            <a:srgbClr val="FFFFFF"/>
          </a:solidFill>
          <a:ln/>
        </p:spPr>
      </p:sp>
      <p:sp>
        <p:nvSpPr>
          <p:cNvPr id="531458"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mine will be partly funded with debt, which will be paid off in equal annual installments. However, the composition of these payments will change over time. </a:t>
            </a:r>
          </a:p>
          <a:p>
            <a:r>
              <a:rPr lang="en-US" altLang="en-US">
                <a:latin typeface="Times" charset="0"/>
                <a:ea typeface="ＭＳ Ｐゴシック" charset="-128"/>
              </a:rPr>
              <a:t>Start by estimating the annual payment, using the loan amount of $50 million and the interest rate of 4.05%, with a ten-year maturity. Then, break the payment down by year into interest and principal. If you do it right, there should be no principal left at the end of the 10th year.</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47694686"/>
      </p:ext>
    </p:extLst>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5" name="Rectangle 2"/>
          <p:cNvSpPr>
            <a:spLocks noChangeArrowheads="1"/>
          </p:cNvSpPr>
          <p:nvPr>
            <p:ph type="sldImg"/>
          </p:nvPr>
        </p:nvSpPr>
        <p:spPr>
          <a:xfrm>
            <a:off x="1150938" y="692150"/>
            <a:ext cx="4556125" cy="3416300"/>
          </a:xfrm>
          <a:solidFill>
            <a:srgbClr val="FFFFFF"/>
          </a:solidFill>
          <a:ln/>
        </p:spPr>
      </p:sp>
      <p:sp>
        <p:nvSpPr>
          <p:cNvPr id="533506"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Everything is done in real, equity terms.</a:t>
            </a:r>
          </a:p>
          <a:p>
            <a:r>
              <a:rPr lang="en-US" altLang="en-US">
                <a:latin typeface="Times" charset="0"/>
                <a:ea typeface="ＭＳ Ｐゴシック" charset="-128"/>
              </a:rPr>
              <a:t>Note that we are using the levered beta for just the iron ore business and not Vale as a whole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02959537"/>
      </p:ext>
    </p:extLst>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3" name="Rectangle 2"/>
          <p:cNvSpPr>
            <a:spLocks noChangeArrowheads="1"/>
          </p:cNvSpPr>
          <p:nvPr>
            <p:ph type="sldImg"/>
          </p:nvPr>
        </p:nvSpPr>
        <p:spPr>
          <a:xfrm>
            <a:off x="1150938" y="692150"/>
            <a:ext cx="4556125" cy="3416300"/>
          </a:xfrm>
          <a:solidFill>
            <a:srgbClr val="FFFFFF"/>
          </a:solidFill>
          <a:ln/>
        </p:spPr>
      </p:sp>
      <p:sp>
        <p:nvSpPr>
          <p:cNvPr id="535554"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mine takes a little while to transition to full production and the price per ton rises at 2% (inflation rate) every year.</a:t>
            </a:r>
          </a:p>
          <a:p>
            <a:r>
              <a:rPr lang="en-US" altLang="en-US">
                <a:latin typeface="Times" charset="0"/>
                <a:ea typeface="ＭＳ Ｐゴシック" charset="-128"/>
              </a:rPr>
              <a:t>The depreciation is 20% of the remaining depreciable value until you get to year 6, when the straight line depreciation exceeds it and we switch to it.</a:t>
            </a:r>
          </a:p>
        </p:txBody>
      </p:sp>
    </p:spTree>
    <p:extLst>
      <p:ext uri="{BB962C8B-B14F-4D97-AF65-F5344CB8AC3E}">
        <p14:creationId xmlns:p14="http://schemas.microsoft.com/office/powerpoint/2010/main" val="1141793056"/>
      </p:ext>
    </p:extLst>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1" name="Rectangle 2"/>
          <p:cNvSpPr>
            <a:spLocks noChangeArrowheads="1"/>
          </p:cNvSpPr>
          <p:nvPr>
            <p:ph type="sldImg"/>
          </p:nvPr>
        </p:nvSpPr>
        <p:spPr>
          <a:xfrm>
            <a:off x="1150938" y="692150"/>
            <a:ext cx="4556125" cy="3416300"/>
          </a:xfrm>
          <a:solidFill>
            <a:srgbClr val="FFFFFF"/>
          </a:solidFill>
          <a:ln/>
        </p:spPr>
      </p:sp>
      <p:sp>
        <p:nvSpPr>
          <p:cNvPr id="537602"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return on equity is computed by dividing the net income by the average book value of equity. Note the increase in return on equity as you move through to the later years (income rises as depreciation falls, and the book value of the equity investment becomes smaller because of the depreciation)</a:t>
            </a:r>
          </a:p>
          <a:p>
            <a:r>
              <a:rPr lang="en-US" altLang="en-US">
                <a:latin typeface="Times" charset="0"/>
                <a:ea typeface="ＭＳ Ｐゴシック" charset="-128"/>
              </a:rPr>
              <a:t>The fact that this is a finite life project allows us to get away with no small capital maintenance expenditure.</a:t>
            </a:r>
          </a:p>
        </p:txBody>
      </p:sp>
    </p:spTree>
    <p:extLst>
      <p:ext uri="{BB962C8B-B14F-4D97-AF65-F5344CB8AC3E}">
        <p14:creationId xmlns:p14="http://schemas.microsoft.com/office/powerpoint/2010/main" val="202022600"/>
      </p:ext>
    </p:extLst>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49" name="Rectangle 2"/>
          <p:cNvSpPr>
            <a:spLocks noChangeArrowheads="1"/>
          </p:cNvSpPr>
          <p:nvPr>
            <p:ph type="sldImg"/>
          </p:nvPr>
        </p:nvSpPr>
        <p:spPr>
          <a:xfrm>
            <a:off x="1150938" y="692150"/>
            <a:ext cx="4556125" cy="3416300"/>
          </a:xfrm>
          <a:solidFill>
            <a:srgbClr val="FFFFFF"/>
          </a:solidFill>
          <a:ln/>
        </p:spPr>
      </p:sp>
      <p:sp>
        <p:nvSpPr>
          <p:cNvPr id="539650"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Equity return spreads diverge (in direction) from capital return spreads, when the book interest rate on debt diverges from the market interest rate (if the book interest rate is much lower than the market interest rate, the capital return spread can be be negative &amp; the equity return spread can be positive) and or when there are other non-operating sources of income (that are not captured in operating income but become part of net income). </a:t>
            </a:r>
          </a:p>
        </p:txBody>
      </p:sp>
    </p:spTree>
    <p:extLst>
      <p:ext uri="{BB962C8B-B14F-4D97-AF65-F5344CB8AC3E}">
        <p14:creationId xmlns:p14="http://schemas.microsoft.com/office/powerpoint/2010/main" val="222192293"/>
      </p:ext>
    </p:extLst>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7" name="Rectangle 2"/>
          <p:cNvSpPr>
            <a:spLocks noChangeArrowheads="1"/>
          </p:cNvSpPr>
          <p:nvPr>
            <p:ph type="sldImg"/>
          </p:nvPr>
        </p:nvSpPr>
        <p:spPr>
          <a:xfrm>
            <a:off x="1150938" y="692150"/>
            <a:ext cx="4556125" cy="3416300"/>
          </a:xfrm>
          <a:solidFill>
            <a:srgbClr val="FFFFFF"/>
          </a:solidFill>
          <a:ln/>
        </p:spPr>
      </p:sp>
      <p:sp>
        <p:nvSpPr>
          <p:cNvPr id="541698"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converts the equity earnings on the previous page into cash flows to equity. Note that we reduce the initial investment by the new debt (since it reduces the equity investment needed). The salvage value is shown in the final year.</a:t>
            </a:r>
          </a:p>
          <a:p>
            <a:r>
              <a:rPr lang="en-US" altLang="en-US">
                <a:latin typeface="Times" charset="0"/>
                <a:ea typeface="ＭＳ Ｐゴシック" charset="-128"/>
              </a:rPr>
              <a:t>The real cash flows to equity are discounted at the real cost of equity to arrive at a NPV (which should be the same in real and nominal terms)</a:t>
            </a:r>
          </a:p>
          <a:p>
            <a:r>
              <a:rPr lang="en-US" altLang="en-US">
                <a:latin typeface="Times" charset="0"/>
                <a:ea typeface="ＭＳ Ｐゴシック" charset="-128"/>
              </a:rPr>
              <a:t>FCFE : Free Cash Flow to Equity. This measures the cash flow left over for equity investors after all needs on this project are met, including debt payments and capital expenditures.</a:t>
            </a:r>
          </a:p>
        </p:txBody>
      </p:sp>
    </p:spTree>
    <p:extLst>
      <p:ext uri="{BB962C8B-B14F-4D97-AF65-F5344CB8AC3E}">
        <p14:creationId xmlns:p14="http://schemas.microsoft.com/office/powerpoint/2010/main" val="2059289965"/>
      </p:ext>
    </p:extLst>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5" name="Rectangle 2"/>
          <p:cNvSpPr>
            <a:spLocks noChangeArrowheads="1"/>
          </p:cNvSpPr>
          <p:nvPr>
            <p:ph type="sldImg"/>
          </p:nvPr>
        </p:nvSpPr>
        <p:spPr>
          <a:xfrm>
            <a:off x="1150938" y="692150"/>
            <a:ext cx="4556125" cy="3416300"/>
          </a:xfrm>
          <a:solidFill>
            <a:srgbClr val="FFFFFF"/>
          </a:solidFill>
          <a:ln/>
        </p:spPr>
      </p:sp>
      <p:sp>
        <p:nvSpPr>
          <p:cNvPr id="543746"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caswhflows to equity are US $ cashflows and are discounted back at the US $ cost of equity for the iron ore business. </a:t>
            </a:r>
          </a:p>
        </p:txBody>
      </p:sp>
    </p:spTree>
    <p:extLst>
      <p:ext uri="{BB962C8B-B14F-4D97-AF65-F5344CB8AC3E}">
        <p14:creationId xmlns:p14="http://schemas.microsoft.com/office/powerpoint/2010/main" val="1639986703"/>
      </p:ext>
    </p:extLst>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5793" name="Rectangle 2"/>
          <p:cNvSpPr>
            <a:spLocks noChangeArrowheads="1"/>
          </p:cNvSpPr>
          <p:nvPr>
            <p:ph type="sldImg"/>
          </p:nvPr>
        </p:nvSpPr>
        <p:spPr>
          <a:xfrm>
            <a:off x="1150938" y="692150"/>
            <a:ext cx="4556125" cy="3416300"/>
          </a:xfrm>
          <a:solidFill>
            <a:srgbClr val="FFFFFF"/>
          </a:solidFill>
          <a:ln/>
        </p:spPr>
      </p:sp>
      <p:sp>
        <p:nvSpPr>
          <p:cNvPr id="545794"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IRR for this project, using US $ equity cashflows, is 17.17%, higher than the cost of equity of 11.13%….</a:t>
            </a:r>
          </a:p>
        </p:txBody>
      </p:sp>
    </p:spTree>
    <p:extLst>
      <p:ext uri="{BB962C8B-B14F-4D97-AF65-F5344CB8AC3E}">
        <p14:creationId xmlns:p14="http://schemas.microsoft.com/office/powerpoint/2010/main" val="303908076"/>
      </p:ext>
    </p:extLst>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841" name="Slide Image Placeholder 1"/>
          <p:cNvSpPr>
            <a:spLocks noGrp="1" noRot="1" noChangeAspect="1"/>
          </p:cNvSpPr>
          <p:nvPr>
            <p:ph type="sldImg"/>
          </p:nvPr>
        </p:nvSpPr>
        <p:spPr>
          <a:xfrm>
            <a:off x="1150938" y="692150"/>
            <a:ext cx="4556125" cy="3416300"/>
          </a:xfrm>
          <a:ln/>
        </p:spPr>
      </p:sp>
      <p:sp>
        <p:nvSpPr>
          <p:cNvPr id="547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If we remain consistent about using the same expected inflation to increase the cash flows and adjust the cost of equity, there should be no effect on value. </a:t>
            </a:r>
          </a:p>
        </p:txBody>
      </p:sp>
    </p:spTree>
    <p:extLst>
      <p:ext uri="{BB962C8B-B14F-4D97-AF65-F5344CB8AC3E}">
        <p14:creationId xmlns:p14="http://schemas.microsoft.com/office/powerpoint/2010/main" val="1066920766"/>
      </p:ext>
    </p:extLst>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89" name="Slide Image Placeholder 1"/>
          <p:cNvSpPr>
            <a:spLocks noGrp="1" noRot="1" noChangeAspect="1"/>
          </p:cNvSpPr>
          <p:nvPr>
            <p:ph type="sldImg"/>
          </p:nvPr>
        </p:nvSpPr>
        <p:spPr>
          <a:xfrm>
            <a:off x="1150938" y="692150"/>
            <a:ext cx="4556125" cy="3416300"/>
          </a:xfrm>
          <a:ln/>
        </p:spPr>
      </p:sp>
      <p:sp>
        <p:nvSpPr>
          <p:cNvPr id="549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breakeven price is about $325. if pulp prices fall below that value, this plant will become  value destructive.</a:t>
            </a:r>
          </a:p>
          <a:p>
            <a:endParaRPr lang="en-US" altLang="en-US">
              <a:latin typeface="Times" charset="0"/>
              <a:ea typeface="ＭＳ Ｐゴシック" charset="-128"/>
            </a:endParaRPr>
          </a:p>
          <a:p>
            <a:r>
              <a:rPr lang="en-US" altLang="en-US">
                <a:latin typeface="Times" charset="0"/>
                <a:ea typeface="ＭＳ Ｐゴシック" charset="-128"/>
              </a:rPr>
              <a:t>A key difference between breakeven analysis and simulation is that you can change only on variable at a time in breakeven analysis, while holding all else constant…. To the extent that the other variables (other than revenues) are affected by pulp prices I may get a poor measure of the effect on NPV of changing pulp prices.</a:t>
            </a:r>
          </a:p>
        </p:txBody>
      </p:sp>
    </p:spTree>
    <p:extLst>
      <p:ext uri="{BB962C8B-B14F-4D97-AF65-F5344CB8AC3E}">
        <p14:creationId xmlns:p14="http://schemas.microsoft.com/office/powerpoint/2010/main" val="248861712"/>
      </p:ext>
    </p:extLst>
  </p:cSld>
  <p:clrMapOvr>
    <a:masterClrMapping/>
  </p:clrMapOvr>
</p:notes>
</file>

<file path=ppt/notesSlides/notesSlide2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1937" name="Slide Image Placeholder 1"/>
          <p:cNvSpPr>
            <a:spLocks noGrp="1" noRot="1" noChangeAspect="1"/>
          </p:cNvSpPr>
          <p:nvPr>
            <p:ph type="sldImg"/>
          </p:nvPr>
        </p:nvSpPr>
        <p:spPr>
          <a:xfrm>
            <a:off x="1150938" y="692150"/>
            <a:ext cx="4556125" cy="3416300"/>
          </a:xfrm>
          <a:ln/>
        </p:spPr>
      </p:sp>
      <p:sp>
        <p:nvSpPr>
          <p:cNvPr id="551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mine will be in Canada, with the costs in Canadian dollars, and the revenues will be in US $, creating an exchange rate risk exposure.</a:t>
            </a:r>
          </a:p>
        </p:txBody>
      </p:sp>
    </p:spTree>
    <p:extLst>
      <p:ext uri="{BB962C8B-B14F-4D97-AF65-F5344CB8AC3E}">
        <p14:creationId xmlns:p14="http://schemas.microsoft.com/office/powerpoint/2010/main" val="1468132875"/>
      </p:ext>
    </p:extLst>
  </p:cSld>
  <p:clrMapOvr>
    <a:masterClrMapping/>
  </p:clrMapOvr>
</p:notes>
</file>

<file path=ppt/notesSlides/notesSlide2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85" name="Slide Image Placeholder 1"/>
          <p:cNvSpPr>
            <a:spLocks noGrp="1" noRot="1" noChangeAspect="1"/>
          </p:cNvSpPr>
          <p:nvPr>
            <p:ph type="sldImg"/>
          </p:nvPr>
        </p:nvSpPr>
        <p:spPr>
          <a:xfrm>
            <a:off x="1150938" y="692150"/>
            <a:ext cx="4556125" cy="3416300"/>
          </a:xfrm>
          <a:ln/>
        </p:spPr>
      </p:sp>
      <p:sp>
        <p:nvSpPr>
          <p:cNvPr id="553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Vale is not unique in this respect. All commodity companies are exposed to commodity price risk. However, here is the catch. Many investors in these companies invest in them because they want to play the commodity price game. Thus, investors who believe that oil prices will go up often buy oil companies. If these companies then hedge against oil price variability, they are undercutting that rationale. On an empirical basis, there have been studies that have compared commodity prices that hedge against commodity price movements against companies that do not, as investments. The general consensus seems to be that companies that do not hedge are much better investments, even on a risk adjusted basis, than companies that do.</a:t>
            </a:r>
          </a:p>
          <a:p>
            <a:r>
              <a:rPr lang="en-US" altLang="en-US">
                <a:latin typeface="Times" charset="0"/>
                <a:ea typeface="ＭＳ Ｐゴシック" charset="-128"/>
              </a:rPr>
              <a:t>Here are the possible exceptions. A commodity company that prides itself on its operating prowess may choose to isolate that strength by hedging against commodity price risk. Thus, an oil company that is consistently more efficient about finding and exploiting new oil reserves may hedge against oil price to show the market its strength.</a:t>
            </a:r>
          </a:p>
          <a:p>
            <a:r>
              <a:rPr lang="en-US" altLang="en-US">
                <a:latin typeface="Times" charset="0"/>
                <a:ea typeface="ＭＳ Ｐゴシック" charset="-128"/>
              </a:rPr>
              <a:t>On exchange rates, the answer is more nuanced. Investors do not buy Vale to bet on exchange rates. To the extent that Vale</a:t>
            </a:r>
            <a:r>
              <a:rPr lang="ja-JP" altLang="en-US">
                <a:latin typeface="Times" charset="0"/>
                <a:ea typeface="ＭＳ Ｐゴシック" charset="-128"/>
              </a:rPr>
              <a:t>’</a:t>
            </a:r>
            <a:r>
              <a:rPr lang="en-US" altLang="ja-JP">
                <a:latin typeface="Times" charset="0"/>
                <a:ea typeface="ＭＳ Ｐゴシック" charset="-128"/>
              </a:rPr>
              <a:t>s managers feel that their competitive advantage is in the mining business and not in forecasting exchange rates, there is an argument to be made that hedging against exchange rate risk is not expensive and can allow managers to focus on what matters.  (This may also explain why airlines like Southwest and Singapore Airlines hedge against oil price variability…) Here is the hidden danger. It is very easy to step across the line from hedging to speculation.</a:t>
            </a:r>
            <a:endParaRPr lang="en-US" altLang="en-US">
              <a:latin typeface="Times" charset="0"/>
              <a:ea typeface="ＭＳ Ｐゴシック" charset="-128"/>
            </a:endParaRPr>
          </a:p>
        </p:txBody>
      </p:sp>
    </p:spTree>
    <p:extLst>
      <p:ext uri="{BB962C8B-B14F-4D97-AF65-F5344CB8AC3E}">
        <p14:creationId xmlns:p14="http://schemas.microsoft.com/office/powerpoint/2010/main" val="322126095"/>
      </p:ext>
    </p:extLst>
  </p:cSld>
  <p:clrMapOvr>
    <a:masterClrMapping/>
  </p:clrMapOvr>
</p:notes>
</file>

<file path=ppt/notesSlides/notesSlide2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033" name="Slide Image Placeholder 1"/>
          <p:cNvSpPr>
            <a:spLocks noGrp="1" noRot="1" noChangeAspect="1"/>
          </p:cNvSpPr>
          <p:nvPr>
            <p:ph type="sldImg"/>
          </p:nvPr>
        </p:nvSpPr>
        <p:spPr>
          <a:xfrm>
            <a:off x="1150938" y="692150"/>
            <a:ext cx="4556125" cy="3416300"/>
          </a:xfrm>
          <a:ln/>
        </p:spPr>
      </p:sp>
      <p:sp>
        <p:nvSpPr>
          <p:cNvPr id="5560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Whether you should hedge a risk or not depends on who you are, who your investors are, what risk you are considering, how transparent that risk is and how costly it is to hedge.</a:t>
            </a:r>
          </a:p>
        </p:txBody>
      </p:sp>
    </p:spTree>
    <p:extLst>
      <p:ext uri="{BB962C8B-B14F-4D97-AF65-F5344CB8AC3E}">
        <p14:creationId xmlns:p14="http://schemas.microsoft.com/office/powerpoint/2010/main" val="167004578"/>
      </p:ext>
    </p:extLst>
  </p:cSld>
  <p:clrMapOvr>
    <a:masterClrMapping/>
  </p:clrMapOvr>
</p:notes>
</file>

<file path=ppt/notesSlides/notesSlide2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8081" name="Slide Image Placeholder 1"/>
          <p:cNvSpPr>
            <a:spLocks noGrp="1" noRot="1" noChangeAspect="1"/>
          </p:cNvSpPr>
          <p:nvPr>
            <p:ph type="sldImg"/>
          </p:nvPr>
        </p:nvSpPr>
        <p:spPr>
          <a:xfrm>
            <a:off x="1150938" y="692150"/>
            <a:ext cx="4556125" cy="3416300"/>
          </a:xfrm>
          <a:ln/>
        </p:spPr>
      </p:sp>
      <p:sp>
        <p:nvSpPr>
          <p:cNvPr id="558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All too often, firms seem to use different and often far looser rules to assess acquisitions than they do traditional investments. In many cases, acquisitions are justified, even when the make no financial sense, using fuzzy words such as strategic considerations and synergy. We are not denying that these considerations exist but we would argue that we these words have to be converted into expected cash flows (uncertain though we might be) and assess these cash flows exactly the same way that we assess all other cash flows.</a:t>
            </a:r>
          </a:p>
        </p:txBody>
      </p:sp>
    </p:spTree>
    <p:extLst>
      <p:ext uri="{BB962C8B-B14F-4D97-AF65-F5344CB8AC3E}">
        <p14:creationId xmlns:p14="http://schemas.microsoft.com/office/powerpoint/2010/main" val="84815817"/>
      </p:ext>
    </p:extLst>
  </p:cSld>
  <p:clrMapOvr>
    <a:masterClrMapping/>
  </p:clrMapOvr>
</p:notes>
</file>

<file path=ppt/notesSlides/notesSlide2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129" name="Slide Image Placeholder 1"/>
          <p:cNvSpPr>
            <a:spLocks noGrp="1" noRot="1" noChangeAspect="1"/>
          </p:cNvSpPr>
          <p:nvPr>
            <p:ph type="sldImg"/>
          </p:nvPr>
        </p:nvSpPr>
        <p:spPr>
          <a:xfrm>
            <a:off x="1150938" y="692150"/>
            <a:ext cx="4556125" cy="3416300"/>
          </a:xfrm>
          <a:ln/>
        </p:spPr>
      </p:sp>
      <p:sp>
        <p:nvSpPr>
          <p:cNvPr id="5601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Harman is in a very different business, country and currency than Tata Motors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717778358"/>
      </p:ext>
    </p:extLst>
  </p:cSld>
  <p:clrMapOvr>
    <a:masterClrMapping/>
  </p:clrMapOvr>
</p:notes>
</file>

<file path=ppt/notesSlides/notesSlide2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177" name="Slide Image Placeholder 1"/>
          <p:cNvSpPr>
            <a:spLocks noGrp="1" noRot="1" noChangeAspect="1"/>
          </p:cNvSpPr>
          <p:nvPr>
            <p:ph type="sldImg"/>
          </p:nvPr>
        </p:nvSpPr>
        <p:spPr>
          <a:xfrm>
            <a:off x="1150938" y="692150"/>
            <a:ext cx="4556125" cy="3416300"/>
          </a:xfrm>
          <a:ln/>
        </p:spPr>
      </p:sp>
      <p:sp>
        <p:nvSpPr>
          <p:cNvPr id="5621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the discount rate is assessed in dollars because all of the cash flows will be estimated in dollars.</a:t>
            </a:r>
          </a:p>
          <a:p>
            <a:endParaRPr lang="en-US" altLang="en-US">
              <a:latin typeface="Times" charset="0"/>
              <a:ea typeface="ＭＳ Ｐゴシック" charset="-128"/>
            </a:endParaRPr>
          </a:p>
          <a:p>
            <a:r>
              <a:rPr lang="en-US" altLang="en-US">
                <a:latin typeface="Times" charset="0"/>
                <a:ea typeface="ＭＳ Ｐゴシック" charset="-128"/>
              </a:rPr>
              <a:t>To compute the cost of capital, we use Harman-specific numbers rather than the numbers from Tata Motors. The only inputs where there could have been some variation are in the debt ratio and cost of debt. If Tata Motors had been under levered (had too little  debt) or over levered (too much debt), a case can be made for replacing the current debt ratio and cost of debt with the optimal. Again, this would have nothing to do with Tata Motors capacity to borrow money…</a:t>
            </a:r>
          </a:p>
        </p:txBody>
      </p:sp>
    </p:spTree>
    <p:extLst>
      <p:ext uri="{BB962C8B-B14F-4D97-AF65-F5344CB8AC3E}">
        <p14:creationId xmlns:p14="http://schemas.microsoft.com/office/powerpoint/2010/main" val="2078196285"/>
      </p:ext>
    </p:extLst>
  </p:cSld>
  <p:clrMapOvr>
    <a:masterClrMapping/>
  </p:clrMapOvr>
</p:notes>
</file>

<file path=ppt/notesSlides/notesSlide2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225" name="Slide Image Placeholder 1"/>
          <p:cNvSpPr>
            <a:spLocks noGrp="1" noRot="1" noChangeAspect="1"/>
          </p:cNvSpPr>
          <p:nvPr>
            <p:ph type="sldImg"/>
          </p:nvPr>
        </p:nvSpPr>
        <p:spPr>
          <a:xfrm>
            <a:off x="1150938" y="692150"/>
            <a:ext cx="4556125" cy="3416300"/>
          </a:xfrm>
          <a:ln/>
        </p:spPr>
      </p:sp>
      <p:sp>
        <p:nvSpPr>
          <p:cNvPr id="564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Here is the lease conversion details. The present value of lease commitments over the next 7 years, discounted back at Harman’s pre-tax cost of debt of 4.75% is $143.95 million. We added back the operating lease expense from 2013 ($49.3 million) and subtracted out an estimated depreciation of $20.6 million to arrive at the adjusted value:</a:t>
            </a:r>
          </a:p>
          <a:p>
            <a:r>
              <a:rPr lang="en-US" altLang="en-US">
                <a:latin typeface="Times" charset="0"/>
                <a:ea typeface="ＭＳ Ｐゴシック" charset="-128"/>
              </a:rPr>
              <a:t>Adjusted Operating Income = 201.25+ 83.2 + (49.3-20.6) = $313.2 </a:t>
            </a:r>
          </a:p>
        </p:txBody>
      </p:sp>
    </p:spTree>
    <p:extLst>
      <p:ext uri="{BB962C8B-B14F-4D97-AF65-F5344CB8AC3E}">
        <p14:creationId xmlns:p14="http://schemas.microsoft.com/office/powerpoint/2010/main" val="1570927187"/>
      </p:ext>
    </p:extLst>
  </p:cSld>
  <p:clrMapOvr>
    <a:masterClrMapping/>
  </p:clrMapOvr>
</p:notes>
</file>

<file path=ppt/notesSlides/notesSlide2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3" name="Slide Image Placeholder 1"/>
          <p:cNvSpPr>
            <a:spLocks noGrp="1" noRot="1" noChangeAspect="1"/>
          </p:cNvSpPr>
          <p:nvPr>
            <p:ph type="sldImg"/>
          </p:nvPr>
        </p:nvSpPr>
        <p:spPr>
          <a:xfrm>
            <a:off x="1150938" y="692150"/>
            <a:ext cx="4556125" cy="3416300"/>
          </a:xfrm>
          <a:ln/>
        </p:spPr>
      </p:sp>
      <p:sp>
        <p:nvSpPr>
          <p:cNvPr id="5662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Normalizing working capital changes because they are so volatile.</a:t>
            </a:r>
          </a:p>
        </p:txBody>
      </p:sp>
    </p:spTree>
    <p:extLst>
      <p:ext uri="{BB962C8B-B14F-4D97-AF65-F5344CB8AC3E}">
        <p14:creationId xmlns:p14="http://schemas.microsoft.com/office/powerpoint/2010/main" val="1409275691"/>
      </p:ext>
    </p:extLst>
  </p:cSld>
  <p:clrMapOvr>
    <a:masterClrMapping/>
  </p:clrMapOvr>
</p:notes>
</file>

<file path=ppt/notesSlides/notesSlide2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321" name="Slide Image Placeholder 1"/>
          <p:cNvSpPr>
            <a:spLocks noGrp="1" noRot="1" noChangeAspect="1"/>
          </p:cNvSpPr>
          <p:nvPr>
            <p:ph type="sldImg"/>
          </p:nvPr>
        </p:nvSpPr>
        <p:spPr>
          <a:xfrm>
            <a:off x="1150938" y="692150"/>
            <a:ext cx="4556125" cy="3416300"/>
          </a:xfrm>
          <a:ln/>
        </p:spPr>
      </p:sp>
      <p:sp>
        <p:nvSpPr>
          <p:cNvPr id="568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we discount cash flows to the firm at the cost of capital, we are valuing the operating assets of the firm. We add cash and subtract out debt to get to the value of equity.</a:t>
            </a:r>
          </a:p>
          <a:p>
            <a:endParaRPr lang="en-US" altLang="en-US">
              <a:latin typeface="Times" charset="0"/>
              <a:ea typeface="ＭＳ Ｐゴシック" charset="-128"/>
            </a:endParaRPr>
          </a:p>
          <a:p>
            <a:r>
              <a:rPr lang="en-US" altLang="en-US">
                <a:latin typeface="Times" charset="0"/>
                <a:ea typeface="ＭＳ Ｐゴシック" charset="-128"/>
              </a:rPr>
              <a:t>We will return to examine how best to value synergy later in the presentation.</a:t>
            </a:r>
          </a:p>
        </p:txBody>
      </p:sp>
    </p:spTree>
    <p:extLst>
      <p:ext uri="{BB962C8B-B14F-4D97-AF65-F5344CB8AC3E}">
        <p14:creationId xmlns:p14="http://schemas.microsoft.com/office/powerpoint/2010/main" val="1099395874"/>
      </p:ext>
    </p:extLst>
  </p:cSld>
  <p:clrMapOvr>
    <a:masterClrMapping/>
  </p:clrMapOvr>
</p:notes>
</file>

<file path=ppt/notesSlides/notesSlide2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369" name="Slide Image Placeholder 1"/>
          <p:cNvSpPr>
            <a:spLocks noGrp="1" noRot="1" noChangeAspect="1"/>
          </p:cNvSpPr>
          <p:nvPr>
            <p:ph type="sldImg"/>
          </p:nvPr>
        </p:nvSpPr>
        <p:spPr>
          <a:xfrm>
            <a:off x="1150938" y="692150"/>
            <a:ext cx="4556125" cy="3416300"/>
          </a:xfrm>
          <a:ln/>
        </p:spPr>
      </p:sp>
      <p:sp>
        <p:nvSpPr>
          <p:cNvPr id="570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Now that we have looked at how best to assess an investment that stands alone (independent investments), it is time to make life complicated.</a:t>
            </a:r>
          </a:p>
        </p:txBody>
      </p:sp>
    </p:spTree>
    <p:extLst>
      <p:ext uri="{BB962C8B-B14F-4D97-AF65-F5344CB8AC3E}">
        <p14:creationId xmlns:p14="http://schemas.microsoft.com/office/powerpoint/2010/main" val="597155530"/>
      </p:ext>
    </p:extLst>
  </p:cSld>
  <p:clrMapOvr>
    <a:masterClrMapping/>
  </p:clrMapOvr>
</p:notes>
</file>

<file path=ppt/notesSlides/notesSlide2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2417" name="Slide Image Placeholder 1"/>
          <p:cNvSpPr>
            <a:spLocks noGrp="1" noRot="1" noChangeAspect="1"/>
          </p:cNvSpPr>
          <p:nvPr>
            <p:ph type="sldImg"/>
          </p:nvPr>
        </p:nvSpPr>
        <p:spPr>
          <a:xfrm>
            <a:off x="1150938" y="692150"/>
            <a:ext cx="4556125" cy="3416300"/>
          </a:xfrm>
          <a:ln/>
        </p:spPr>
      </p:sp>
      <p:sp>
        <p:nvSpPr>
          <p:cNvPr id="572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At most firms, an investment cannot be assessed by itself since it affects not only other investments that the firm has on its books already but future investments.</a:t>
            </a:r>
          </a:p>
        </p:txBody>
      </p:sp>
    </p:spTree>
    <p:extLst>
      <p:ext uri="{BB962C8B-B14F-4D97-AF65-F5344CB8AC3E}">
        <p14:creationId xmlns:p14="http://schemas.microsoft.com/office/powerpoint/2010/main" val="1201910279"/>
      </p:ext>
    </p:extLst>
  </p:cSld>
  <p:clrMapOvr>
    <a:masterClrMapping/>
  </p:clrMapOvr>
</p:notes>
</file>

<file path=ppt/notesSlides/notesSlide2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4465" name="Slide Image Placeholder 1"/>
          <p:cNvSpPr>
            <a:spLocks noGrp="1" noRot="1" noChangeAspect="1"/>
          </p:cNvSpPr>
          <p:nvPr>
            <p:ph type="sldImg"/>
          </p:nvPr>
        </p:nvSpPr>
        <p:spPr>
          <a:xfrm>
            <a:off x="1150938" y="692150"/>
            <a:ext cx="4556125" cy="3416300"/>
          </a:xfrm>
          <a:ln/>
        </p:spPr>
      </p:sp>
      <p:sp>
        <p:nvSpPr>
          <p:cNvPr id="5744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some cases, exclusivity will be thrust upon you because two investments serve the same purpose. This is the case, for instance, when you choose between different distribution or computer systems to serve your needs or between alternative marketing strategies.</a:t>
            </a:r>
          </a:p>
          <a:p>
            <a:endParaRPr lang="en-US" altLang="en-US">
              <a:latin typeface="Times" charset="0"/>
              <a:ea typeface="ＭＳ Ｐゴシック" charset="-128"/>
            </a:endParaRPr>
          </a:p>
          <a:p>
            <a:r>
              <a:rPr lang="en-US" altLang="en-US">
                <a:latin typeface="Times" charset="0"/>
                <a:ea typeface="ＭＳ Ｐゴシック" charset="-128"/>
              </a:rPr>
              <a:t>In other cases, the exclusivity is created by the fact that you do not have the capital (or the access to it) to take every good investment that comes along. Thus, good investments compete against each other.</a:t>
            </a:r>
          </a:p>
        </p:txBody>
      </p:sp>
    </p:spTree>
    <p:extLst>
      <p:ext uri="{BB962C8B-B14F-4D97-AF65-F5344CB8AC3E}">
        <p14:creationId xmlns:p14="http://schemas.microsoft.com/office/powerpoint/2010/main" val="1274875471"/>
      </p:ext>
    </p:extLst>
  </p:cSld>
  <p:clrMapOvr>
    <a:masterClrMapping/>
  </p:clrMapOvr>
</p:notes>
</file>

<file path=ppt/notesSlides/notesSlide2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3" name="Slide Image Placeholder 1"/>
          <p:cNvSpPr>
            <a:spLocks noGrp="1" noRot="1" noChangeAspect="1"/>
          </p:cNvSpPr>
          <p:nvPr>
            <p:ph type="sldImg"/>
          </p:nvPr>
        </p:nvSpPr>
        <p:spPr>
          <a:xfrm>
            <a:off x="1150938" y="692150"/>
            <a:ext cx="4556125" cy="3416300"/>
          </a:xfrm>
          <a:ln/>
        </p:spPr>
      </p:sp>
      <p:sp>
        <p:nvSpPr>
          <p:cNvPr id="5765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Discounted cash flow measures (NPV and IRR) share the same DNA and yield the same conclusions when looking at independent investments. If an investment has a positive NPV, the IRR&gt; Discount rate. However, this may no longer hold when you are comparing two or more investments, as we will see by looking at three cases where the choices vary.</a:t>
            </a:r>
          </a:p>
        </p:txBody>
      </p:sp>
    </p:spTree>
    <p:extLst>
      <p:ext uri="{BB962C8B-B14F-4D97-AF65-F5344CB8AC3E}">
        <p14:creationId xmlns:p14="http://schemas.microsoft.com/office/powerpoint/2010/main" val="1387694978"/>
      </p:ext>
    </p:extLst>
  </p:cSld>
  <p:clrMapOvr>
    <a:masterClrMapping/>
  </p:clrMapOvr>
</p:notes>
</file>

<file path=ppt/notesSlides/notesSlide2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561" name="Rectangle 2"/>
          <p:cNvSpPr>
            <a:spLocks noChangeArrowheads="1"/>
          </p:cNvSpPr>
          <p:nvPr>
            <p:ph type="sldImg"/>
          </p:nvPr>
        </p:nvSpPr>
        <p:spPr>
          <a:xfrm>
            <a:off x="1150938" y="692150"/>
            <a:ext cx="4556125" cy="3416300"/>
          </a:xfrm>
          <a:solidFill>
            <a:srgbClr val="FFFFFF"/>
          </a:solidFill>
          <a:ln/>
        </p:spPr>
      </p:sp>
      <p:sp>
        <p:nvSpPr>
          <p:cNvPr id="578562"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Provides cash flows on a single project. You could compute the net present value or compute the IRR. </a:t>
            </a:r>
          </a:p>
        </p:txBody>
      </p:sp>
    </p:spTree>
    <p:extLst>
      <p:ext uri="{BB962C8B-B14F-4D97-AF65-F5344CB8AC3E}">
        <p14:creationId xmlns:p14="http://schemas.microsoft.com/office/powerpoint/2010/main" val="1317088826"/>
      </p:ext>
    </p:extLst>
  </p:cSld>
  <p:clrMapOvr>
    <a:masterClrMapping/>
  </p:clrMapOvr>
</p:notes>
</file>

<file path=ppt/notesSlides/notesSlide2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0609" name="Rectangle 2"/>
          <p:cNvSpPr>
            <a:spLocks noChangeArrowheads="1"/>
          </p:cNvSpPr>
          <p:nvPr>
            <p:ph type="sldImg"/>
          </p:nvPr>
        </p:nvSpPr>
        <p:spPr>
          <a:xfrm>
            <a:off x="1150938" y="692150"/>
            <a:ext cx="4556125" cy="3416300"/>
          </a:xfrm>
          <a:solidFill>
            <a:srgbClr val="FFFFFF"/>
          </a:solidFill>
          <a:ln/>
        </p:spPr>
      </p:sp>
      <p:sp>
        <p:nvSpPr>
          <p:cNvPr id="580610"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Project 1 has two Internal Rates of Return (IRR) - one is around 7% and the other is over 36%…</a:t>
            </a:r>
          </a:p>
          <a:p>
            <a:r>
              <a:rPr lang="en-US" altLang="en-US">
                <a:latin typeface="Times" charset="0"/>
                <a:ea typeface="ＭＳ Ｐゴシック" charset="-128"/>
              </a:rPr>
              <a:t>Project 2 has one internal rate of return: about 12%</a:t>
            </a:r>
          </a:p>
          <a:p>
            <a:endParaRPr lang="en-US" altLang="en-US">
              <a:latin typeface="Times" charset="0"/>
              <a:ea typeface="ＭＳ Ｐゴシック" charset="-128"/>
            </a:endParaRPr>
          </a:p>
        </p:txBody>
      </p:sp>
    </p:spTree>
    <p:extLst>
      <p:ext uri="{BB962C8B-B14F-4D97-AF65-F5344CB8AC3E}">
        <p14:creationId xmlns:p14="http://schemas.microsoft.com/office/powerpoint/2010/main" val="50465306"/>
      </p:ext>
    </p:extLst>
  </p:cSld>
  <p:clrMapOvr>
    <a:masterClrMapping/>
  </p:clrMapOvr>
</p:notes>
</file>

<file path=ppt/notesSlides/notesSlide2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2657" name="Rectangle 2"/>
          <p:cNvSpPr>
            <a:spLocks noChangeArrowheads="1"/>
          </p:cNvSpPr>
          <p:nvPr>
            <p:ph type="sldImg"/>
          </p:nvPr>
        </p:nvSpPr>
        <p:spPr>
          <a:xfrm>
            <a:off x="1150938" y="692150"/>
            <a:ext cx="4556125" cy="3416300"/>
          </a:xfrm>
          <a:solidFill>
            <a:srgbClr val="FFFFFF"/>
          </a:solidFill>
          <a:ln/>
        </p:spPr>
      </p:sp>
      <p:sp>
        <p:nvSpPr>
          <p:cNvPr id="582658"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Because there are two sign changes fn the cash flows, one in year 1 and one in year 4.</a:t>
            </a:r>
          </a:p>
          <a:p>
            <a:endParaRPr lang="en-US" altLang="en-US">
              <a:latin typeface="Times" charset="0"/>
              <a:ea typeface="ＭＳ Ｐゴシック" charset="-128"/>
            </a:endParaRPr>
          </a:p>
          <a:p>
            <a:r>
              <a:rPr lang="en-US" altLang="en-US">
                <a:latin typeface="Times" charset="0"/>
                <a:ea typeface="ＭＳ Ｐゴシック" charset="-128"/>
              </a:rPr>
              <a:t>I would accept project 2, if the discount rate is 12% because it has a higher NPV.</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61841024"/>
      </p:ext>
    </p:extLst>
  </p:cSld>
  <p:clrMapOvr>
    <a:masterClrMapping/>
  </p:clrMapOvr>
</p:notes>
</file>

<file path=ppt/notesSlides/notesSlide2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5" name="Rectangle 2"/>
          <p:cNvSpPr>
            <a:spLocks noChangeArrowheads="1"/>
          </p:cNvSpPr>
          <p:nvPr>
            <p:ph type="sldImg"/>
          </p:nvPr>
        </p:nvSpPr>
        <p:spPr>
          <a:xfrm>
            <a:off x="1150938" y="692150"/>
            <a:ext cx="4556125" cy="3416300"/>
          </a:xfrm>
          <a:solidFill>
            <a:srgbClr val="FFFFFF"/>
          </a:solidFill>
          <a:ln/>
        </p:spPr>
      </p:sp>
      <p:sp>
        <p:nvSpPr>
          <p:cNvPr id="584706"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investments are mutually exclusive. Note the difference in scale. IRR, as a percent measure, will be biased towards smaller investments whereas NPV as a dollar value, will be biased towards larger investments.</a:t>
            </a:r>
          </a:p>
        </p:txBody>
      </p:sp>
    </p:spTree>
    <p:extLst>
      <p:ext uri="{BB962C8B-B14F-4D97-AF65-F5344CB8AC3E}">
        <p14:creationId xmlns:p14="http://schemas.microsoft.com/office/powerpoint/2010/main" val="1565962376"/>
      </p:ext>
    </p:extLst>
  </p:cSld>
  <p:clrMapOvr>
    <a:masterClrMapping/>
  </p:clrMapOvr>
</p:notes>
</file>

<file path=ppt/notesSlides/notesSlide2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3" name="Rectangle 2"/>
          <p:cNvSpPr>
            <a:spLocks noChangeArrowheads="1"/>
          </p:cNvSpPr>
          <p:nvPr>
            <p:ph type="sldImg"/>
          </p:nvPr>
        </p:nvSpPr>
        <p:spPr>
          <a:xfrm>
            <a:off x="1150938" y="692150"/>
            <a:ext cx="4556125" cy="3416300"/>
          </a:xfrm>
          <a:solidFill>
            <a:srgbClr val="FFFFFF"/>
          </a:solidFill>
          <a:ln/>
        </p:spPr>
      </p:sp>
      <p:sp>
        <p:nvSpPr>
          <p:cNvPr id="586754"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Depends upon whether you face capital rationing. If you do not have capital rationing, you should use NPV (and pick project B). The more serious the capital rationing constraint, the more likely that IRR will be used (to pick project A)</a:t>
            </a:r>
          </a:p>
          <a:p>
            <a:endParaRPr lang="en-US" altLang="en-US">
              <a:latin typeface="Times" charset="0"/>
              <a:ea typeface="ＭＳ Ｐゴシック" charset="-128"/>
            </a:endParaRPr>
          </a:p>
          <a:p>
            <a:r>
              <a:rPr lang="en-US" altLang="en-US">
                <a:latin typeface="Times" charset="0"/>
                <a:ea typeface="ＭＳ Ｐゴシック" charset="-128"/>
              </a:rPr>
              <a:t>If you pick project A, the biggest risk is that no other projects come along during the course of the period, and the funds stay uninvested (earning a NPV of zero).</a:t>
            </a:r>
          </a:p>
          <a:p>
            <a:r>
              <a:rPr lang="en-US" altLang="en-US">
                <a:latin typeface="Times" charset="0"/>
                <a:ea typeface="ＭＳ Ｐゴシック" charset="-128"/>
              </a:rPr>
              <a:t>If you pick project B, the biggest risk is that lots of very good projects earning higher returns than B come along and you do not have the funds to accept them.</a:t>
            </a:r>
          </a:p>
        </p:txBody>
      </p:sp>
    </p:spTree>
    <p:extLst>
      <p:ext uri="{BB962C8B-B14F-4D97-AF65-F5344CB8AC3E}">
        <p14:creationId xmlns:p14="http://schemas.microsoft.com/office/powerpoint/2010/main" val="1717559447"/>
      </p:ext>
    </p:extLst>
  </p:cSld>
  <p:clrMapOvr>
    <a:masterClrMapping/>
  </p:clrMapOvr>
</p:notes>
</file>

<file path=ppt/notesSlides/notesSlide2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1" name="Rectangle 2"/>
          <p:cNvSpPr>
            <a:spLocks noChangeArrowheads="1"/>
          </p:cNvSpPr>
          <p:nvPr>
            <p:ph type="sldImg"/>
          </p:nvPr>
        </p:nvSpPr>
        <p:spPr>
          <a:xfrm>
            <a:off x="1150938" y="692150"/>
            <a:ext cx="4556125" cy="3416300"/>
          </a:xfrm>
          <a:solidFill>
            <a:srgbClr val="FFFFFF"/>
          </a:solidFill>
          <a:ln/>
        </p:spPr>
      </p:sp>
      <p:sp>
        <p:nvSpPr>
          <p:cNvPr id="588802"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Small firms that are successful become large firms, but some continue to act as if they have a capital rationing constraint and maintain unrealistically high hurdle rates. These firms will often accumulate cash while turning away projects that earn more than their cost of capital.</a:t>
            </a:r>
          </a:p>
        </p:txBody>
      </p:sp>
    </p:spTree>
    <p:extLst>
      <p:ext uri="{BB962C8B-B14F-4D97-AF65-F5344CB8AC3E}">
        <p14:creationId xmlns:p14="http://schemas.microsoft.com/office/powerpoint/2010/main" val="546442755"/>
      </p:ext>
    </p:extLst>
  </p:cSld>
  <p:clrMapOvr>
    <a:masterClrMapping/>
  </p:clrMapOvr>
</p:notes>
</file>

<file path=ppt/notesSlides/notesSlide2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849" name="Rectangle 2"/>
          <p:cNvSpPr>
            <a:spLocks noChangeArrowheads="1"/>
          </p:cNvSpPr>
          <p:nvPr>
            <p:ph type="sldImg"/>
          </p:nvPr>
        </p:nvSpPr>
        <p:spPr>
          <a:xfrm>
            <a:off x="1150938" y="692150"/>
            <a:ext cx="4556125" cy="3416300"/>
          </a:xfrm>
          <a:solidFill>
            <a:srgbClr val="FFFFFF"/>
          </a:solidFill>
          <a:ln/>
        </p:spPr>
      </p:sp>
      <p:sp>
        <p:nvSpPr>
          <p:cNvPr id="590850"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a world where firms had free and complete access to capital markets and information could be conveyed credibly to financial markets, there would be no capital rationing constraints. Any firm with a good project (positive NPV) would be able to raise the funds to take the investment. In the real world, there are market frictions that can cause capital rationing. This table is the result of an old survey (1976) which tried to identify the reasons for capital rationing.</a:t>
            </a:r>
          </a:p>
          <a:p>
            <a:r>
              <a:rPr lang="en-US" altLang="en-US">
                <a:latin typeface="Times" charset="0"/>
                <a:ea typeface="ＭＳ Ｐゴシック" charset="-128"/>
              </a:rPr>
              <a:t>More often than not, the source of capital rationing s not external (lack of access to markets, inability to convey information, transactions costs) but by internal factors (management is conservative, restrictions on human capital…)</a:t>
            </a:r>
          </a:p>
          <a:p>
            <a:r>
              <a:rPr lang="en-US" altLang="en-US">
                <a:latin typeface="Times" charset="0"/>
                <a:ea typeface="ＭＳ Ｐゴシック" charset="-128"/>
              </a:rPr>
              <a:t>Many firms also create implicit capital constraints by setting their hurdle rates higher than their cost of capital.</a:t>
            </a:r>
          </a:p>
        </p:txBody>
      </p:sp>
    </p:spTree>
    <p:extLst>
      <p:ext uri="{BB962C8B-B14F-4D97-AF65-F5344CB8AC3E}">
        <p14:creationId xmlns:p14="http://schemas.microsoft.com/office/powerpoint/2010/main" val="1423308713"/>
      </p:ext>
    </p:extLst>
  </p:cSld>
  <p:clrMapOvr>
    <a:masterClrMapping/>
  </p:clrMapOvr>
</p:notes>
</file>

<file path=ppt/notesSlides/notesSlide2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897" name="Rectangle 2"/>
          <p:cNvSpPr>
            <a:spLocks noChangeArrowheads="1"/>
          </p:cNvSpPr>
          <p:nvPr>
            <p:ph type="sldImg"/>
          </p:nvPr>
        </p:nvSpPr>
        <p:spPr>
          <a:xfrm>
            <a:off x="1150938" y="692150"/>
            <a:ext cx="4556125" cy="3416300"/>
          </a:xfrm>
          <a:solidFill>
            <a:srgbClr val="FFFFFF"/>
          </a:solidFill>
          <a:ln/>
        </p:spPr>
      </p:sp>
      <p:sp>
        <p:nvSpPr>
          <p:cNvPr id="592898"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is possible to convert NPV, which is dollar measure of value, into a percentage measure by dividing by the initial investment. </a:t>
            </a:r>
          </a:p>
          <a:p>
            <a:r>
              <a:rPr lang="en-US" altLang="en-US">
                <a:latin typeface="Times" charset="0"/>
                <a:ea typeface="ＭＳ Ｐゴシック" charset="-128"/>
              </a:rPr>
              <a:t>The rankings will be similar to IRR but the two approaches make different assumptions about what rate the intermediate cash flows get reinvested at. (This will be illustrated on the next two overheads)</a:t>
            </a:r>
          </a:p>
        </p:txBody>
      </p:sp>
    </p:spTree>
    <p:extLst>
      <p:ext uri="{BB962C8B-B14F-4D97-AF65-F5344CB8AC3E}">
        <p14:creationId xmlns:p14="http://schemas.microsoft.com/office/powerpoint/2010/main" val="729195458"/>
      </p:ext>
    </p:extLst>
  </p:cSld>
  <p:clrMapOvr>
    <a:masterClrMapping/>
  </p:clrMapOvr>
</p:notes>
</file>

<file path=ppt/notesSlides/notesSlide2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945" name="Rectangle 2"/>
          <p:cNvSpPr>
            <a:spLocks noChangeArrowheads="1"/>
          </p:cNvSpPr>
          <p:nvPr>
            <p:ph type="sldImg"/>
          </p:nvPr>
        </p:nvSpPr>
        <p:spPr>
          <a:xfrm>
            <a:off x="1150938" y="692150"/>
            <a:ext cx="4556125" cy="3416300"/>
          </a:xfrm>
          <a:solidFill>
            <a:srgbClr val="FFFFFF"/>
          </a:solidFill>
          <a:ln/>
        </p:spPr>
      </p:sp>
      <p:sp>
        <p:nvSpPr>
          <p:cNvPr id="594946"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projects have the same scale. Why are the two approaches yielding different rankings? (They are both discounted cash flow approaches, but they must be time-weighting the cash flows slightly differently to yield different rankings)</a:t>
            </a:r>
          </a:p>
        </p:txBody>
      </p:sp>
    </p:spTree>
    <p:extLst>
      <p:ext uri="{BB962C8B-B14F-4D97-AF65-F5344CB8AC3E}">
        <p14:creationId xmlns:p14="http://schemas.microsoft.com/office/powerpoint/2010/main" val="2046372824"/>
      </p:ext>
    </p:extLst>
  </p:cSld>
  <p:clrMapOvr>
    <a:masterClrMapping/>
  </p:clrMapOvr>
</p:notes>
</file>

<file path=ppt/notesSlides/notesSlide2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993" name="Rectangle 2"/>
          <p:cNvSpPr>
            <a:spLocks noChangeArrowheads="1"/>
          </p:cNvSpPr>
          <p:nvPr>
            <p:ph type="sldImg"/>
          </p:nvPr>
        </p:nvSpPr>
        <p:spPr>
          <a:xfrm>
            <a:off x="1150938" y="692150"/>
            <a:ext cx="4556125" cy="3416300"/>
          </a:xfrm>
          <a:solidFill>
            <a:srgbClr val="FFFFFF"/>
          </a:solidFill>
          <a:ln/>
        </p:spPr>
      </p:sp>
      <p:sp>
        <p:nvSpPr>
          <p:cNvPr id="596994"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NPV assumes that intermediate cash flows get reinvested at the cost of capital, while IRR assumes that they get reinvested at the IRR.</a:t>
            </a:r>
          </a:p>
          <a:p>
            <a:r>
              <a:rPr lang="en-US" altLang="en-US">
                <a:latin typeface="Times" charset="0"/>
                <a:ea typeface="ＭＳ Ｐゴシック" charset="-128"/>
              </a:rPr>
              <a:t>I would pick project B. It is much more reasonable to assume that you can earn the cost of capital on the intermediate cash flows (since the cost of capital is based upon what investments of similar risk are making in the market place)</a:t>
            </a:r>
          </a:p>
        </p:txBody>
      </p:sp>
    </p:spTree>
    <p:extLst>
      <p:ext uri="{BB962C8B-B14F-4D97-AF65-F5344CB8AC3E}">
        <p14:creationId xmlns:p14="http://schemas.microsoft.com/office/powerpoint/2010/main" val="1437446263"/>
      </p:ext>
    </p:extLst>
  </p:cSld>
  <p:clrMapOvr>
    <a:masterClrMapping/>
  </p:clrMapOvr>
</p:notes>
</file>

<file path=ppt/notesSlides/notesSlide2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9041" name="Rectangle 2"/>
          <p:cNvSpPr>
            <a:spLocks noChangeArrowheads="1"/>
          </p:cNvSpPr>
          <p:nvPr>
            <p:ph type="sldImg"/>
          </p:nvPr>
        </p:nvSpPr>
        <p:spPr>
          <a:xfrm>
            <a:off x="1150938" y="692150"/>
            <a:ext cx="4556125" cy="3416300"/>
          </a:xfrm>
          <a:solidFill>
            <a:srgbClr val="FFFFFF"/>
          </a:solidFill>
          <a:ln/>
        </p:spPr>
      </p:sp>
      <p:sp>
        <p:nvSpPr>
          <p:cNvPr id="599042"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higher the IRR, the more dangerous this reinvestment assumption becomes. Note that this reinvestment assumption will never make a bad project into a good project. It just makes a good project look better than it really is.</a:t>
            </a:r>
          </a:p>
        </p:txBody>
      </p:sp>
    </p:spTree>
    <p:extLst>
      <p:ext uri="{BB962C8B-B14F-4D97-AF65-F5344CB8AC3E}">
        <p14:creationId xmlns:p14="http://schemas.microsoft.com/office/powerpoint/2010/main" val="2115797138"/>
      </p:ext>
    </p:extLst>
  </p:cSld>
  <p:clrMapOvr>
    <a:masterClrMapping/>
  </p:clrMapOvr>
</p:notes>
</file>

<file path=ppt/notesSlides/notesSlide2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089" name="Rectangle 2"/>
          <p:cNvSpPr>
            <a:spLocks noChangeArrowheads="1"/>
          </p:cNvSpPr>
          <p:nvPr>
            <p:ph type="sldImg"/>
          </p:nvPr>
        </p:nvSpPr>
        <p:spPr>
          <a:xfrm>
            <a:off x="1150938" y="692150"/>
            <a:ext cx="4556125" cy="3416300"/>
          </a:xfrm>
          <a:solidFill>
            <a:srgbClr val="FFFFFF"/>
          </a:solidFill>
          <a:ln/>
        </p:spPr>
      </p:sp>
      <p:sp>
        <p:nvSpPr>
          <p:cNvPr id="601090"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modified IRR. Its rankings are going to be very similar to those yielded by the PI approach.</a:t>
            </a:r>
          </a:p>
        </p:txBody>
      </p:sp>
    </p:spTree>
    <p:extLst>
      <p:ext uri="{BB962C8B-B14F-4D97-AF65-F5344CB8AC3E}">
        <p14:creationId xmlns:p14="http://schemas.microsoft.com/office/powerpoint/2010/main" val="20787693"/>
      </p:ext>
    </p:extLst>
  </p:cSld>
  <p:clrMapOvr>
    <a:masterClrMapping/>
  </p:clrMapOvr>
</p:notes>
</file>

<file path=ppt/notesSlides/notesSlide2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3137" name="Rectangle 2"/>
          <p:cNvSpPr>
            <a:spLocks noChangeArrowheads="1"/>
          </p:cNvSpPr>
          <p:nvPr>
            <p:ph type="sldImg"/>
          </p:nvPr>
        </p:nvSpPr>
        <p:spPr>
          <a:xfrm>
            <a:off x="1150938" y="692150"/>
            <a:ext cx="4556125" cy="3416300"/>
          </a:xfrm>
          <a:solidFill>
            <a:srgbClr val="FFFFFF"/>
          </a:solidFill>
          <a:ln/>
        </p:spPr>
      </p:sp>
      <p:sp>
        <p:nvSpPr>
          <p:cNvPr id="603138"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summarizes the conclusions of the last 3 illustrations. Generally, the NPV approach is based upon sounder fundamental assumptions, but does assume that the firm has the capital to take positive NPV projects.</a:t>
            </a:r>
          </a:p>
        </p:txBody>
      </p:sp>
    </p:spTree>
    <p:extLst>
      <p:ext uri="{BB962C8B-B14F-4D97-AF65-F5344CB8AC3E}">
        <p14:creationId xmlns:p14="http://schemas.microsoft.com/office/powerpoint/2010/main" val="1486405437"/>
      </p:ext>
    </p:extLst>
  </p:cSld>
  <p:clrMapOvr>
    <a:masterClrMapping/>
  </p:clrMapOvr>
</p:notes>
</file>

<file path=ppt/notesSlides/notesSlide2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5185" name="Rectangle 2"/>
          <p:cNvSpPr>
            <a:spLocks noChangeArrowheads="1"/>
          </p:cNvSpPr>
          <p:nvPr>
            <p:ph type="sldImg"/>
          </p:nvPr>
        </p:nvSpPr>
        <p:spPr>
          <a:xfrm>
            <a:off x="1150938" y="692150"/>
            <a:ext cx="4556125" cy="3416300"/>
          </a:xfrm>
          <a:solidFill>
            <a:srgbClr val="FFFFFF"/>
          </a:solidFill>
          <a:ln/>
        </p:spPr>
      </p:sp>
      <p:sp>
        <p:nvSpPr>
          <p:cNvPr id="605186"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NPV of the shorter life project will generally be lower than the NPV of the longer-life project. This is an issue only if they are mutually exclusive, i.e. you can pick only one.</a:t>
            </a:r>
          </a:p>
        </p:txBody>
      </p:sp>
    </p:spTree>
    <p:extLst>
      <p:ext uri="{BB962C8B-B14F-4D97-AF65-F5344CB8AC3E}">
        <p14:creationId xmlns:p14="http://schemas.microsoft.com/office/powerpoint/2010/main" val="338914108"/>
      </p:ext>
    </p:extLst>
  </p:cSld>
  <p:clrMapOvr>
    <a:masterClrMapping/>
  </p:clrMapOvr>
</p:notes>
</file>

<file path=ppt/notesSlides/notesSlide2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233" name="Rectangle 2"/>
          <p:cNvSpPr>
            <a:spLocks noChangeArrowheads="1"/>
          </p:cNvSpPr>
          <p:nvPr>
            <p:ph type="sldImg"/>
          </p:nvPr>
        </p:nvSpPr>
        <p:spPr>
          <a:xfrm>
            <a:off x="1150938" y="692150"/>
            <a:ext cx="4556125" cy="3416300"/>
          </a:xfrm>
          <a:solidFill>
            <a:srgbClr val="FFFFFF"/>
          </a:solidFill>
          <a:ln/>
        </p:spPr>
      </p:sp>
      <p:sp>
        <p:nvSpPr>
          <p:cNvPr id="607234"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you pick projects based on NPV, you will tend to accept longer life projects over shorter life projects. In effect, you are assuming that you have no other excess return investments on the horizon after these projects run out.</a:t>
            </a:r>
          </a:p>
          <a:p>
            <a:r>
              <a:rPr lang="en-US" altLang="en-US">
                <a:latin typeface="Times" charset="0"/>
                <a:ea typeface="ＭＳ Ｐゴシック" charset="-128"/>
              </a:rPr>
              <a:t>You can use IRR, but it comes with its own baggage (reinvestment rate assumptions, scaling issues)</a:t>
            </a:r>
          </a:p>
        </p:txBody>
      </p:sp>
    </p:spTree>
    <p:extLst>
      <p:ext uri="{BB962C8B-B14F-4D97-AF65-F5344CB8AC3E}">
        <p14:creationId xmlns:p14="http://schemas.microsoft.com/office/powerpoint/2010/main" val="1002781312"/>
      </p:ext>
    </p:extLst>
  </p:cSld>
  <p:clrMapOvr>
    <a:masterClrMapping/>
  </p:clrMapOvr>
</p:notes>
</file>

<file path=ppt/notesSlides/notesSlide2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281" name="Rectangle 2"/>
          <p:cNvSpPr>
            <a:spLocks noChangeArrowheads="1"/>
          </p:cNvSpPr>
          <p:nvPr>
            <p:ph type="sldImg"/>
          </p:nvPr>
        </p:nvSpPr>
        <p:spPr>
          <a:xfrm>
            <a:off x="1150938" y="692150"/>
            <a:ext cx="4556125" cy="3416300"/>
          </a:xfrm>
          <a:solidFill>
            <a:srgbClr val="FFFFFF"/>
          </a:solidFill>
          <a:ln/>
        </p:spPr>
      </p:sp>
      <p:sp>
        <p:nvSpPr>
          <p:cNvPr id="609282"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Here, we have done the replication assuming that the cash flows are identical for the second replication. (This does not have to be the case)</a:t>
            </a:r>
          </a:p>
          <a:p>
            <a:r>
              <a:rPr lang="en-US" altLang="en-US">
                <a:latin typeface="Times" charset="0"/>
                <a:ea typeface="ＭＳ Ｐゴシック" charset="-128"/>
              </a:rPr>
              <a:t>This process will become more complicated if you are comparing projects with 7 and 9 year lives, for instance.</a:t>
            </a:r>
          </a:p>
        </p:txBody>
      </p:sp>
    </p:spTree>
    <p:extLst>
      <p:ext uri="{BB962C8B-B14F-4D97-AF65-F5344CB8AC3E}">
        <p14:creationId xmlns:p14="http://schemas.microsoft.com/office/powerpoint/2010/main" val="293849128"/>
      </p:ext>
    </p:extLst>
  </p:cSld>
  <p:clrMapOvr>
    <a:masterClrMapping/>
  </p:clrMapOvr>
</p:notes>
</file>

<file path=ppt/notesSlides/notesSlide2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1329" name="Rectangle 2"/>
          <p:cNvSpPr>
            <a:spLocks noChangeArrowheads="1"/>
          </p:cNvSpPr>
          <p:nvPr>
            <p:ph type="sldImg"/>
          </p:nvPr>
        </p:nvSpPr>
        <p:spPr>
          <a:xfrm>
            <a:off x="1150938" y="692150"/>
            <a:ext cx="4556125" cy="3416300"/>
          </a:xfrm>
          <a:solidFill>
            <a:srgbClr val="FFFFFF"/>
          </a:solidFill>
          <a:ln/>
        </p:spPr>
      </p:sp>
      <p:sp>
        <p:nvSpPr>
          <p:cNvPr id="611330"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simpler than replication but it is actually based upon the principle of infinite replication. The conclusions will be the same as with replication with the same cash flows. (Implicitly, you are making the same assumptions).</a:t>
            </a:r>
          </a:p>
        </p:txBody>
      </p:sp>
    </p:spTree>
    <p:extLst>
      <p:ext uri="{BB962C8B-B14F-4D97-AF65-F5344CB8AC3E}">
        <p14:creationId xmlns:p14="http://schemas.microsoft.com/office/powerpoint/2010/main" val="1657389843"/>
      </p:ext>
    </p:extLst>
  </p:cSld>
  <p:clrMapOvr>
    <a:masterClrMapping/>
  </p:clrMapOvr>
</p:notes>
</file>

<file path=ppt/notesSlides/notesSlide2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3377" name="Rectangle 2"/>
          <p:cNvSpPr>
            <a:spLocks noChangeArrowheads="1"/>
          </p:cNvSpPr>
          <p:nvPr>
            <p:ph type="sldImg"/>
          </p:nvPr>
        </p:nvSpPr>
        <p:spPr>
          <a:xfrm>
            <a:off x="1150938" y="692150"/>
            <a:ext cx="4556125" cy="3416300"/>
          </a:xfrm>
          <a:solidFill>
            <a:srgbClr val="FFFFFF"/>
          </a:solidFill>
          <a:ln/>
        </p:spPr>
      </p:sp>
      <p:sp>
        <p:nvSpPr>
          <p:cNvPr id="613378"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you believe that access to capital markets is easy, you will tend to go with the NPV rule. </a:t>
            </a:r>
          </a:p>
          <a:p>
            <a:r>
              <a:rPr lang="en-US" altLang="en-US">
                <a:latin typeface="Times" charset="0"/>
                <a:ea typeface="ＭＳ Ｐゴシック" charset="-128"/>
              </a:rPr>
              <a:t>One effect of a market crisis like 2008 is that it makes us all more leery about assuming capital market access and may push people to go back to the IRR rule, with perhaps a reinvestment rate modification (MIRR) since we are also probably less likely to assume a constant stream of good projects coming our way.</a:t>
            </a:r>
          </a:p>
        </p:txBody>
      </p:sp>
    </p:spTree>
    <p:extLst>
      <p:ext uri="{BB962C8B-B14F-4D97-AF65-F5344CB8AC3E}">
        <p14:creationId xmlns:p14="http://schemas.microsoft.com/office/powerpoint/2010/main" val="740706064"/>
      </p:ext>
    </p:extLst>
  </p:cSld>
  <p:clrMapOvr>
    <a:masterClrMapping/>
  </p:clrMapOvr>
</p:notes>
</file>

<file path=ppt/notesSlides/notesSlide2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5" name="Rectangle 2"/>
          <p:cNvSpPr>
            <a:spLocks noChangeArrowheads="1"/>
          </p:cNvSpPr>
          <p:nvPr>
            <p:ph type="sldImg"/>
          </p:nvPr>
        </p:nvSpPr>
        <p:spPr>
          <a:xfrm>
            <a:off x="1150938" y="692150"/>
            <a:ext cx="4556125" cy="3416300"/>
          </a:xfrm>
          <a:solidFill>
            <a:srgbClr val="FFFFFF"/>
          </a:solidFill>
          <a:ln/>
        </p:spPr>
      </p:sp>
      <p:sp>
        <p:nvSpPr>
          <p:cNvPr id="615426"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Why do so many firms pick IRR, if NPV is the superior approach?</a:t>
            </a:r>
          </a:p>
          <a:p>
            <a:pPr lvl="1"/>
            <a:r>
              <a:rPr lang="en-US" altLang="en-US">
                <a:latin typeface="Times" charset="0"/>
                <a:ea typeface="ＭＳ Ｐゴシック" charset="-128"/>
              </a:rPr>
              <a:t>Because many firms, whether it is true or not, perceive themselves to be operating with a capital rationing constraint.</a:t>
            </a:r>
          </a:p>
          <a:p>
            <a:pPr lvl="1"/>
            <a:r>
              <a:rPr lang="en-US" altLang="en-US">
                <a:latin typeface="Times" charset="0"/>
                <a:ea typeface="ＭＳ Ｐゴシック" charset="-128"/>
              </a:rPr>
              <a:t>Most decision-makers, for whatever reason, are more comfortable looking at percentage rates of return rather than dollar values.</a:t>
            </a:r>
          </a:p>
        </p:txBody>
      </p:sp>
    </p:spTree>
    <p:extLst>
      <p:ext uri="{BB962C8B-B14F-4D97-AF65-F5344CB8AC3E}">
        <p14:creationId xmlns:p14="http://schemas.microsoft.com/office/powerpoint/2010/main" val="84115989"/>
      </p:ext>
    </p:extLst>
  </p:cSld>
  <p:clrMapOvr>
    <a:masterClrMapping/>
  </p:clrMapOvr>
</p:notes>
</file>

<file path=ppt/notesSlides/notesSlide2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7473" name="Rectangle 2"/>
          <p:cNvSpPr>
            <a:spLocks noChangeArrowheads="1"/>
          </p:cNvSpPr>
          <p:nvPr>
            <p:ph type="sldImg"/>
          </p:nvPr>
        </p:nvSpPr>
        <p:spPr>
          <a:xfrm>
            <a:off x="1150938" y="692150"/>
            <a:ext cx="4556125" cy="3416300"/>
          </a:xfrm>
          <a:solidFill>
            <a:srgbClr val="FFFFFF"/>
          </a:solidFill>
          <a:ln/>
        </p:spPr>
      </p:sp>
      <p:sp>
        <p:nvSpPr>
          <p:cNvPr id="617474"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costs and benefits should be incorporated, but that is easier said than done.</a:t>
            </a:r>
          </a:p>
          <a:p>
            <a:r>
              <a:rPr lang="en-US" altLang="en-US">
                <a:latin typeface="Times" charset="0"/>
                <a:ea typeface="ＭＳ Ｐゴシック" charset="-128"/>
              </a:rPr>
              <a:t>Some projects deliver most of their benefits indirectly…For instance, a Disney animated movie will often make four times as much revenue for Disney from merchandise sales and theme park revenues as it does in gate receipts.  Thus, this is not a minor issue. </a:t>
            </a:r>
          </a:p>
        </p:txBody>
      </p:sp>
    </p:spTree>
    <p:extLst>
      <p:ext uri="{BB962C8B-B14F-4D97-AF65-F5344CB8AC3E}">
        <p14:creationId xmlns:p14="http://schemas.microsoft.com/office/powerpoint/2010/main" val="693187397"/>
      </p:ext>
    </p:extLst>
  </p:cSld>
  <p:clrMapOvr>
    <a:masterClrMapping/>
  </p:clrMapOvr>
</p:notes>
</file>

<file path=ppt/notesSlides/notesSlide2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9521" name="Rectangle 2"/>
          <p:cNvSpPr>
            <a:spLocks noChangeArrowheads="1"/>
          </p:cNvSpPr>
          <p:nvPr>
            <p:ph type="sldImg"/>
          </p:nvPr>
        </p:nvSpPr>
        <p:spPr>
          <a:xfrm>
            <a:off x="1150938" y="692150"/>
            <a:ext cx="4556125" cy="3416300"/>
          </a:xfrm>
          <a:solidFill>
            <a:srgbClr val="FFFFFF"/>
          </a:solidFill>
          <a:ln/>
        </p:spPr>
      </p:sp>
      <p:sp>
        <p:nvSpPr>
          <p:cNvPr id="619522"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most established businesses, this occurs frequently. Companies constantly redeploy assets that they own to new investments rather than buy new assets. These assets do have alternate uses and have to be costed out.</a:t>
            </a:r>
          </a:p>
          <a:p>
            <a:r>
              <a:rPr lang="en-US" altLang="en-US">
                <a:latin typeface="Times" charset="0"/>
                <a:ea typeface="ＭＳ Ｐゴシック" charset="-128"/>
              </a:rPr>
              <a:t>This can involve</a:t>
            </a:r>
          </a:p>
          <a:p>
            <a:pPr lvl="1"/>
            <a:r>
              <a:rPr lang="en-US" altLang="en-US">
                <a:latin typeface="Times" charset="0"/>
                <a:ea typeface="ＭＳ Ｐゴシック" charset="-128"/>
              </a:rPr>
              <a:t>Real assets, like land, buildings or equipment</a:t>
            </a:r>
          </a:p>
          <a:p>
            <a:pPr lvl="1"/>
            <a:r>
              <a:rPr lang="en-US" altLang="en-US">
                <a:latin typeface="Times" charset="0"/>
                <a:ea typeface="ＭＳ Ｐゴシック" charset="-128"/>
              </a:rPr>
              <a:t>Individuals, who work for the firm already on other project or divisions</a:t>
            </a:r>
          </a:p>
          <a:p>
            <a:pPr lvl="1"/>
            <a:r>
              <a:rPr lang="en-US" altLang="en-US">
                <a:latin typeface="Times" charset="0"/>
                <a:ea typeface="ＭＳ Ｐゴシック" charset="-128"/>
              </a:rPr>
              <a:t>Excess capacity in computer systems, distribution systems etc.</a:t>
            </a:r>
          </a:p>
        </p:txBody>
      </p:sp>
    </p:spTree>
    <p:extLst>
      <p:ext uri="{BB962C8B-B14F-4D97-AF65-F5344CB8AC3E}">
        <p14:creationId xmlns:p14="http://schemas.microsoft.com/office/powerpoint/2010/main" val="301796404"/>
      </p:ext>
    </p:extLst>
  </p:cSld>
  <p:clrMapOvr>
    <a:masterClrMapping/>
  </p:clrMapOvr>
</p:notes>
</file>

<file path=ppt/notesSlides/notesSlide2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569" name="Rectangle 2"/>
          <p:cNvSpPr>
            <a:spLocks noChangeArrowheads="1"/>
          </p:cNvSpPr>
          <p:nvPr>
            <p:ph type="sldImg"/>
          </p:nvPr>
        </p:nvSpPr>
        <p:spPr>
          <a:xfrm>
            <a:off x="1150938" y="692150"/>
            <a:ext cx="4556125" cy="3416300"/>
          </a:xfrm>
          <a:solidFill>
            <a:srgbClr val="FFFFFF"/>
          </a:solidFill>
          <a:ln/>
        </p:spPr>
      </p:sp>
      <p:sp>
        <p:nvSpPr>
          <p:cNvPr id="621570"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Use the market value of the land, net of capital gains taxes.</a:t>
            </a:r>
          </a:p>
          <a:p>
            <a:r>
              <a:rPr lang="en-US" altLang="en-US">
                <a:latin typeface="Times" charset="0"/>
                <a:ea typeface="ＭＳ Ｐゴシック" charset="-128"/>
              </a:rPr>
              <a:t>	$ 40 million - 0.2 (40 - 5) = $ 33 million</a:t>
            </a:r>
          </a:p>
          <a:p>
            <a:r>
              <a:rPr lang="en-US" altLang="en-US">
                <a:latin typeface="Times" charset="0"/>
                <a:ea typeface="ＭＳ Ｐゴシック" charset="-128"/>
              </a:rPr>
              <a:t>This is the cash flow you would have generated if the project was not taken. </a:t>
            </a:r>
          </a:p>
        </p:txBody>
      </p:sp>
    </p:spTree>
    <p:extLst>
      <p:ext uri="{BB962C8B-B14F-4D97-AF65-F5344CB8AC3E}">
        <p14:creationId xmlns:p14="http://schemas.microsoft.com/office/powerpoint/2010/main" val="2083271461"/>
      </p:ext>
    </p:extLst>
  </p:cSld>
  <p:clrMapOvr>
    <a:masterClrMapping/>
  </p:clrMapOvr>
</p:notes>
</file>

<file path=ppt/notesSlides/notesSlide2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617" name="Slide Image Placeholder 1"/>
          <p:cNvSpPr>
            <a:spLocks noGrp="1" noRot="1" noChangeAspect="1"/>
          </p:cNvSpPr>
          <p:nvPr>
            <p:ph type="sldImg"/>
          </p:nvPr>
        </p:nvSpPr>
        <p:spPr>
          <a:xfrm>
            <a:off x="1150938" y="692150"/>
            <a:ext cx="4556125" cy="3416300"/>
          </a:xfrm>
          <a:ln/>
        </p:spPr>
      </p:sp>
      <p:sp>
        <p:nvSpPr>
          <p:cNvPr id="6236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Bookscape is considering this expansion into online retailing. </a:t>
            </a:r>
          </a:p>
        </p:txBody>
      </p:sp>
    </p:spTree>
    <p:extLst>
      <p:ext uri="{BB962C8B-B14F-4D97-AF65-F5344CB8AC3E}">
        <p14:creationId xmlns:p14="http://schemas.microsoft.com/office/powerpoint/2010/main" val="970064339"/>
      </p:ext>
    </p:extLst>
  </p:cSld>
  <p:clrMapOvr>
    <a:masterClrMapping/>
  </p:clrMapOvr>
</p:notes>
</file>

<file path=ppt/notesSlides/notesSlide2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665" name="Slide Image Placeholder 1"/>
          <p:cNvSpPr>
            <a:spLocks noGrp="1" noRot="1" noChangeAspect="1"/>
          </p:cNvSpPr>
          <p:nvPr>
            <p:ph type="sldImg"/>
          </p:nvPr>
        </p:nvSpPr>
        <p:spPr>
          <a:xfrm>
            <a:off x="1150938" y="692150"/>
            <a:ext cx="4556125" cy="3416300"/>
          </a:xfrm>
          <a:ln/>
        </p:spPr>
      </p:sp>
      <p:sp>
        <p:nvSpPr>
          <p:cNvPr id="6256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median unlevered market beta across 29 online retailers in the US is 1.45, and the average correlation of these stocks with the market is 0.48. The unlevered total beta is therefore 1.45/0.48 = 3.02.</a:t>
            </a:r>
          </a:p>
          <a:p>
            <a:pPr eaLnBrk="1" hangingPunct="1">
              <a:buFont typeface="Wingdings" charset="2"/>
              <a:buNone/>
            </a:pPr>
            <a:endParaRPr lang="en-US" altLang="en-US" sz="800">
              <a:latin typeface="Times" charset="0"/>
              <a:ea typeface="ＭＳ Ｐゴシック" charset="-128"/>
            </a:endParaRPr>
          </a:p>
        </p:txBody>
      </p:sp>
    </p:spTree>
    <p:extLst>
      <p:ext uri="{BB962C8B-B14F-4D97-AF65-F5344CB8AC3E}">
        <p14:creationId xmlns:p14="http://schemas.microsoft.com/office/powerpoint/2010/main" val="175497549"/>
      </p:ext>
    </p:extLst>
  </p:cSld>
  <p:clrMapOvr>
    <a:masterClrMapping/>
  </p:clrMapOvr>
</p:notes>
</file>

<file path=ppt/notesSlides/notesSlide2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713" name="Slide Image Placeholder 1"/>
          <p:cNvSpPr>
            <a:spLocks noGrp="1" noRot="1" noChangeAspect="1"/>
          </p:cNvSpPr>
          <p:nvPr>
            <p:ph type="sldImg"/>
          </p:nvPr>
        </p:nvSpPr>
        <p:spPr>
          <a:xfrm>
            <a:off x="1150938" y="692150"/>
            <a:ext cx="4556125" cy="3416300"/>
          </a:xfrm>
          <a:ln/>
        </p:spPr>
      </p:sp>
      <p:sp>
        <p:nvSpPr>
          <p:cNvPr id="6277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NPV for this project is negative.</a:t>
            </a:r>
          </a:p>
        </p:txBody>
      </p:sp>
    </p:spTree>
    <p:extLst>
      <p:ext uri="{BB962C8B-B14F-4D97-AF65-F5344CB8AC3E}">
        <p14:creationId xmlns:p14="http://schemas.microsoft.com/office/powerpoint/2010/main" val="1092258712"/>
      </p:ext>
    </p:extLst>
  </p:cSld>
  <p:clrMapOvr>
    <a:masterClrMapping/>
  </p:clrMapOvr>
</p:notes>
</file>

<file path=ppt/notesSlides/notesSlide2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761" name="Slide Image Placeholder 1"/>
          <p:cNvSpPr>
            <a:spLocks noGrp="1" noRot="1" noChangeAspect="1"/>
          </p:cNvSpPr>
          <p:nvPr>
            <p:ph type="sldImg"/>
          </p:nvPr>
        </p:nvSpPr>
        <p:spPr>
          <a:xfrm>
            <a:off x="1150938" y="692150"/>
            <a:ext cx="4556125" cy="3416300"/>
          </a:xfrm>
          <a:ln/>
        </p:spPr>
      </p:sp>
      <p:sp>
        <p:nvSpPr>
          <p:cNvPr id="629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These are the side costs to the firm from taking the investment.</a:t>
            </a:r>
          </a:p>
        </p:txBody>
      </p:sp>
    </p:spTree>
    <p:extLst>
      <p:ext uri="{BB962C8B-B14F-4D97-AF65-F5344CB8AC3E}">
        <p14:creationId xmlns:p14="http://schemas.microsoft.com/office/powerpoint/2010/main" val="901958028"/>
      </p:ext>
    </p:extLst>
  </p:cSld>
  <p:clrMapOvr>
    <a:masterClrMapping/>
  </p:clrMapOvr>
</p:notes>
</file>

<file path=ppt/notesSlides/notesSlide3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1809" name="Slide Image Placeholder 1"/>
          <p:cNvSpPr>
            <a:spLocks noGrp="1" noRot="1" noChangeAspect="1"/>
          </p:cNvSpPr>
          <p:nvPr>
            <p:ph type="sldImg"/>
          </p:nvPr>
        </p:nvSpPr>
        <p:spPr>
          <a:xfrm>
            <a:off x="1150938" y="692150"/>
            <a:ext cx="4556125" cy="3416300"/>
          </a:xfrm>
          <a:ln/>
        </p:spPr>
      </p:sp>
      <p:sp>
        <p:nvSpPr>
          <p:cNvPr id="6318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can either consider the side costs separately and add them to the NPV or incorporate them into the cash flows/ The answer is the same using either.</a:t>
            </a:r>
          </a:p>
        </p:txBody>
      </p:sp>
    </p:spTree>
    <p:extLst>
      <p:ext uri="{BB962C8B-B14F-4D97-AF65-F5344CB8AC3E}">
        <p14:creationId xmlns:p14="http://schemas.microsoft.com/office/powerpoint/2010/main" val="121512423"/>
      </p:ext>
    </p:extLst>
  </p:cSld>
  <p:clrMapOvr>
    <a:masterClrMapping/>
  </p:clrMapOvr>
</p:notes>
</file>

<file path=ppt/notesSlides/notesSlide3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3857" name="Rectangle 2"/>
          <p:cNvSpPr>
            <a:spLocks noChangeArrowheads="1"/>
          </p:cNvSpPr>
          <p:nvPr>
            <p:ph type="sldImg"/>
          </p:nvPr>
        </p:nvSpPr>
        <p:spPr>
          <a:xfrm>
            <a:off x="1150938" y="692150"/>
            <a:ext cx="4556125" cy="3416300"/>
          </a:xfrm>
          <a:solidFill>
            <a:srgbClr val="FFFFFF"/>
          </a:solidFill>
          <a:ln/>
        </p:spPr>
      </p:sp>
      <p:sp>
        <p:nvSpPr>
          <p:cNvPr id="633858"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 Using that excess capacity will create a cost down the road for the firm. </a:t>
            </a:r>
          </a:p>
        </p:txBody>
      </p:sp>
    </p:spTree>
    <p:extLst>
      <p:ext uri="{BB962C8B-B14F-4D97-AF65-F5344CB8AC3E}">
        <p14:creationId xmlns:p14="http://schemas.microsoft.com/office/powerpoint/2010/main" val="2345064"/>
      </p:ext>
    </p:extLst>
  </p:cSld>
  <p:clrMapOvr>
    <a:masterClrMapping/>
  </p:clrMapOvr>
</p:notes>
</file>

<file path=ppt/notesSlides/notesSlide3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905" name="Rectangle 2"/>
          <p:cNvSpPr>
            <a:spLocks noChangeArrowheads="1"/>
          </p:cNvSpPr>
          <p:nvPr>
            <p:ph type="sldImg"/>
          </p:nvPr>
        </p:nvSpPr>
        <p:spPr>
          <a:xfrm>
            <a:off x="1150938" y="692150"/>
            <a:ext cx="4556125" cy="3416300"/>
          </a:xfrm>
          <a:solidFill>
            <a:srgbClr val="FFFFFF"/>
          </a:solidFill>
          <a:ln/>
        </p:spPr>
      </p:sp>
      <p:sp>
        <p:nvSpPr>
          <p:cNvPr id="635906"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Answering these three questions will help you map out the cost to the company of what will happen in the future.</a:t>
            </a:r>
          </a:p>
        </p:txBody>
      </p:sp>
    </p:spTree>
    <p:extLst>
      <p:ext uri="{BB962C8B-B14F-4D97-AF65-F5344CB8AC3E}">
        <p14:creationId xmlns:p14="http://schemas.microsoft.com/office/powerpoint/2010/main" val="758785002"/>
      </p:ext>
    </p:extLst>
  </p:cSld>
  <p:clrMapOvr>
    <a:masterClrMapping/>
  </p:clrMapOvr>
</p:notes>
</file>

<file path=ppt/notesSlides/notesSlide3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7953" name="Rectangle 2"/>
          <p:cNvSpPr>
            <a:spLocks noChangeArrowheads="1"/>
          </p:cNvSpPr>
          <p:nvPr>
            <p:ph type="sldImg"/>
          </p:nvPr>
        </p:nvSpPr>
        <p:spPr>
          <a:xfrm>
            <a:off x="1150938" y="692150"/>
            <a:ext cx="4556125" cy="3416300"/>
          </a:xfrm>
          <a:solidFill>
            <a:srgbClr val="FFFFFF"/>
          </a:solidFill>
          <a:ln/>
        </p:spPr>
      </p:sp>
      <p:sp>
        <p:nvSpPr>
          <p:cNvPr id="637954"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answer will depend upon whether the cannibalization would occur anyway (to a competitor, if Disney does not take the project). The greater the barriers to entry or the competitive advantage that Disney has over its competitors, the less likely it is that cannibalization would occur anyway. In that case, it should be treated as an incremental cost. If not, it should be treated as non-incremental and ignored.</a:t>
            </a:r>
          </a:p>
          <a:p>
            <a:r>
              <a:rPr lang="en-US" altLang="en-US">
                <a:latin typeface="Times" charset="0"/>
                <a:ea typeface="ＭＳ Ｐゴシック" charset="-128"/>
              </a:rPr>
              <a:t>I would argue that Disney has far greater competitive advantages at its theme parks, than it does in TV broadcasting. Therefore, I would look at only the incremental revenue for the theme park, and the total revenues for the TV show.</a:t>
            </a:r>
          </a:p>
        </p:txBody>
      </p:sp>
    </p:spTree>
    <p:extLst>
      <p:ext uri="{BB962C8B-B14F-4D97-AF65-F5344CB8AC3E}">
        <p14:creationId xmlns:p14="http://schemas.microsoft.com/office/powerpoint/2010/main" val="1141632728"/>
      </p:ext>
    </p:extLst>
  </p:cSld>
  <p:clrMapOvr>
    <a:masterClrMapping/>
  </p:clrMapOvr>
</p:notes>
</file>

<file path=ppt/notesSlides/notesSlide3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1" name="Rectangle 2"/>
          <p:cNvSpPr>
            <a:spLocks noChangeArrowheads="1"/>
          </p:cNvSpPr>
          <p:nvPr>
            <p:ph type="sldImg"/>
          </p:nvPr>
        </p:nvSpPr>
        <p:spPr>
          <a:xfrm>
            <a:off x="1150938" y="692150"/>
            <a:ext cx="4556125" cy="3416300"/>
          </a:xfrm>
          <a:solidFill>
            <a:srgbClr val="FFFFFF"/>
          </a:solidFill>
          <a:ln/>
        </p:spPr>
      </p:sp>
      <p:sp>
        <p:nvSpPr>
          <p:cNvPr id="640002" name="Rectangle 3"/>
          <p:cNvSpPr>
            <a:spLocks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Disney is a master at creating project synergies. In analyzing new investments, we have two choices in how we deal with synergies.</a:t>
            </a:r>
          </a:p>
          <a:p>
            <a:pPr marL="228600" indent="-228600">
              <a:buFontTx/>
              <a:buAutoNum type="alphaLcPeriod"/>
            </a:pPr>
            <a:r>
              <a:rPr lang="en-US" altLang="en-US">
                <a:latin typeface="Times" charset="0"/>
                <a:ea typeface="ＭＳ Ｐゴシック" charset="-128"/>
              </a:rPr>
              <a:t>Assume that they exist and will be large enough to offset any negatives associated with the investment. (This is all too common in big investments, where companies fall back on the </a:t>
            </a:r>
            <a:r>
              <a:rPr lang="ja-JP" altLang="en-US">
                <a:latin typeface="Times" charset="0"/>
                <a:ea typeface="ＭＳ Ｐゴシック" charset="-128"/>
              </a:rPr>
              <a:t>“</a:t>
            </a:r>
            <a:r>
              <a:rPr lang="en-US" altLang="ja-JP">
                <a:latin typeface="Times" charset="0"/>
                <a:ea typeface="ＭＳ Ｐゴシック" charset="-128"/>
              </a:rPr>
              <a:t>strategic benefits</a:t>
            </a:r>
            <a:r>
              <a:rPr lang="ja-JP" altLang="en-US">
                <a:latin typeface="Times" charset="0"/>
                <a:ea typeface="ＭＳ Ｐゴシック" charset="-128"/>
              </a:rPr>
              <a:t>”</a:t>
            </a:r>
            <a:r>
              <a:rPr lang="en-US" altLang="ja-JP">
                <a:latin typeface="Times" charset="0"/>
                <a:ea typeface="ＭＳ Ｐゴシック" charset="-128"/>
              </a:rPr>
              <a:t> argument to overwhelm financial considerations).</a:t>
            </a:r>
          </a:p>
          <a:p>
            <a:pPr marL="228600" indent="-228600">
              <a:buFontTx/>
              <a:buAutoNum type="alphaLcPeriod"/>
            </a:pPr>
            <a:r>
              <a:rPr lang="en-US" altLang="en-US">
                <a:latin typeface="Times" charset="0"/>
                <a:ea typeface="ＭＳ Ｐゴシック" charset="-128"/>
              </a:rPr>
              <a:t>Try to quantify the benefits and bring them into the cash flows and returns and make sure that the project meets its financial hurdles.</a:t>
            </a:r>
          </a:p>
        </p:txBody>
      </p:sp>
    </p:spTree>
    <p:extLst>
      <p:ext uri="{BB962C8B-B14F-4D97-AF65-F5344CB8AC3E}">
        <p14:creationId xmlns:p14="http://schemas.microsoft.com/office/powerpoint/2010/main" val="1802357198"/>
      </p:ext>
    </p:extLst>
  </p:cSld>
  <p:clrMapOvr>
    <a:masterClrMapping/>
  </p:clrMapOvr>
</p:notes>
</file>

<file path=ppt/notesSlides/notesSlide3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2049" name="Rectangle 2"/>
          <p:cNvSpPr>
            <a:spLocks noChangeArrowheads="1"/>
          </p:cNvSpPr>
          <p:nvPr>
            <p:ph type="sldImg"/>
          </p:nvPr>
        </p:nvSpPr>
        <p:spPr>
          <a:xfrm>
            <a:off x="1150938" y="692150"/>
            <a:ext cx="4556125" cy="3416300"/>
          </a:xfrm>
          <a:solidFill>
            <a:srgbClr val="FFFFFF"/>
          </a:solidFill>
          <a:ln/>
        </p:spPr>
      </p:sp>
      <p:sp>
        <p:nvSpPr>
          <p:cNvPr id="6420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café being added on to an existing bookstore. The revenues shown here are the revenues at the café. </a:t>
            </a:r>
          </a:p>
          <a:p>
            <a:r>
              <a:rPr lang="en-US" altLang="en-US">
                <a:latin typeface="Times" charset="0"/>
                <a:ea typeface="ＭＳ Ｐゴシック" charset="-128"/>
              </a:rPr>
              <a:t>With the side benefits, the café looks like a good investment. </a:t>
            </a:r>
          </a:p>
          <a:p>
            <a:r>
              <a:rPr lang="en-US" altLang="en-US">
                <a:latin typeface="Times" charset="0"/>
                <a:ea typeface="ＭＳ Ｐゴシック" charset="-128"/>
              </a:rPr>
              <a:t>Interesting side questions;</a:t>
            </a:r>
          </a:p>
          <a:p>
            <a:pPr>
              <a:buFontTx/>
              <a:buAutoNum type="arabicPeriod"/>
            </a:pPr>
            <a:r>
              <a:rPr lang="en-US" altLang="en-US">
                <a:latin typeface="Times" charset="0"/>
                <a:ea typeface="ＭＳ Ｐゴシック" charset="-128"/>
              </a:rPr>
              <a:t>Should we be using different discount rates for the café revenues and the bookstore revenues? (I don</a:t>
            </a:r>
            <a:r>
              <a:rPr lang="ja-JP" altLang="en-US">
                <a:latin typeface="Times" charset="0"/>
                <a:ea typeface="ＭＳ Ｐゴシック" charset="-128"/>
              </a:rPr>
              <a:t>’</a:t>
            </a:r>
            <a:r>
              <a:rPr lang="en-US" altLang="ja-JP">
                <a:latin typeface="Times" charset="0"/>
                <a:ea typeface="ＭＳ Ｐゴシック" charset="-128"/>
              </a:rPr>
              <a:t>t think so since the café is an extension of the bookstore)</a:t>
            </a:r>
          </a:p>
          <a:p>
            <a:pPr>
              <a:buFontTx/>
              <a:buAutoNum type="arabicPeriod"/>
            </a:pPr>
            <a:r>
              <a:rPr lang="en-US" altLang="en-US">
                <a:latin typeface="Times" charset="0"/>
                <a:ea typeface="ＭＳ Ｐゴシック" charset="-128"/>
              </a:rPr>
              <a:t>If we had used different discount rates, whose discount rate should be used to discount the synergies?</a:t>
            </a:r>
          </a:p>
        </p:txBody>
      </p:sp>
    </p:spTree>
    <p:extLst>
      <p:ext uri="{BB962C8B-B14F-4D97-AF65-F5344CB8AC3E}">
        <p14:creationId xmlns:p14="http://schemas.microsoft.com/office/powerpoint/2010/main" val="1960585851"/>
      </p:ext>
    </p:extLst>
  </p:cSld>
  <p:clrMapOvr>
    <a:masterClrMapping/>
  </p:clrMapOvr>
</p:notes>
</file>

<file path=ppt/notesSlides/notesSlide3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097" name="Slide Image Placeholder 1"/>
          <p:cNvSpPr>
            <a:spLocks noGrp="1" noRot="1" noChangeAspect="1"/>
          </p:cNvSpPr>
          <p:nvPr>
            <p:ph type="sldImg"/>
          </p:nvPr>
        </p:nvSpPr>
        <p:spPr>
          <a:xfrm>
            <a:off x="1150938" y="692150"/>
            <a:ext cx="4556125" cy="3416300"/>
          </a:xfrm>
          <a:ln/>
        </p:spPr>
      </p:sp>
      <p:sp>
        <p:nvSpPr>
          <p:cNvPr id="6440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most acquisitions, synergy is provided as a motive and used to justify large premiums. While synergy does exist, we believe that it is often not valued correctly (or at all) and that acquirers pay too much for it. </a:t>
            </a:r>
          </a:p>
          <a:p>
            <a:endParaRPr lang="en-US" altLang="en-US">
              <a:latin typeface="Times" charset="0"/>
              <a:ea typeface="ＭＳ Ｐゴシック" charset="-128"/>
            </a:endParaRPr>
          </a:p>
          <a:p>
            <a:r>
              <a:rPr lang="en-US" altLang="en-US">
                <a:latin typeface="Times" charset="0"/>
                <a:ea typeface="ＭＳ Ｐゴシック" charset="-128"/>
              </a:rPr>
              <a:t>In our earlier assessment of the value of Sensient to Tata, we ignored synergy all together. Now we are considering what form the synergy will take.</a:t>
            </a:r>
          </a:p>
        </p:txBody>
      </p:sp>
    </p:spTree>
    <p:extLst>
      <p:ext uri="{BB962C8B-B14F-4D97-AF65-F5344CB8AC3E}">
        <p14:creationId xmlns:p14="http://schemas.microsoft.com/office/powerpoint/2010/main" val="577318189"/>
      </p:ext>
    </p:extLst>
  </p:cSld>
  <p:clrMapOvr>
    <a:masterClrMapping/>
  </p:clrMapOvr>
</p:notes>
</file>

<file path=ppt/notesSlides/notesSlide3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145" name="Slide Image Placeholder 1"/>
          <p:cNvSpPr>
            <a:spLocks noGrp="1" noRot="1" noChangeAspect="1"/>
          </p:cNvSpPr>
          <p:nvPr>
            <p:ph type="sldImg"/>
          </p:nvPr>
        </p:nvSpPr>
        <p:spPr>
          <a:xfrm>
            <a:off x="1150938" y="692150"/>
            <a:ext cx="4556125" cy="3416300"/>
          </a:xfrm>
          <a:ln/>
        </p:spPr>
      </p:sp>
      <p:sp>
        <p:nvSpPr>
          <p:cNvPr id="6461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estimate the right discount rate to use to value synergy, we have to assess where the cash flows are coming from,. The right discount rate to use for synergy will therefore vary from case to case.. While we used Sensient</a:t>
            </a:r>
            <a:r>
              <a:rPr lang="ja-JP" altLang="en-US">
                <a:latin typeface="Times" charset="0"/>
                <a:ea typeface="ＭＳ Ｐゴシック" charset="-128"/>
              </a:rPr>
              <a:t>’</a:t>
            </a:r>
            <a:r>
              <a:rPr lang="en-US" altLang="ja-JP">
                <a:latin typeface="Times" charset="0"/>
                <a:ea typeface="ＭＳ Ｐゴシック" charset="-128"/>
              </a:rPr>
              <a:t>s risk and debt characteristics to estimate the value of synergy in this case, we may use the combined firm</a:t>
            </a:r>
            <a:r>
              <a:rPr lang="ja-JP" altLang="en-US">
                <a:latin typeface="Times" charset="0"/>
                <a:ea typeface="ＭＳ Ｐゴシック" charset="-128"/>
              </a:rPr>
              <a:t>’</a:t>
            </a:r>
            <a:r>
              <a:rPr lang="en-US" altLang="ja-JP">
                <a:latin typeface="Times" charset="0"/>
                <a:ea typeface="ＭＳ Ｐゴシック" charset="-128"/>
              </a:rPr>
              <a:t>s cost of capital, if synergy takes a different form.</a:t>
            </a:r>
            <a:endParaRPr lang="en-US" altLang="en-US">
              <a:latin typeface="Times" charset="0"/>
              <a:ea typeface="ＭＳ Ｐゴシック" charset="-128"/>
            </a:endParaRPr>
          </a:p>
        </p:txBody>
      </p:sp>
    </p:spTree>
    <p:extLst>
      <p:ext uri="{BB962C8B-B14F-4D97-AF65-F5344CB8AC3E}">
        <p14:creationId xmlns:p14="http://schemas.microsoft.com/office/powerpoint/2010/main" val="655685377"/>
      </p:ext>
    </p:extLst>
  </p:cSld>
  <p:clrMapOvr>
    <a:masterClrMapping/>
  </p:clrMapOvr>
</p:notes>
</file>

<file path=ppt/notesSlides/notesSlide3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8193" name="Slide Image Placeholder 1"/>
          <p:cNvSpPr>
            <a:spLocks noGrp="1" noRot="1" noChangeAspect="1"/>
          </p:cNvSpPr>
          <p:nvPr>
            <p:ph type="sldImg"/>
          </p:nvPr>
        </p:nvSpPr>
        <p:spPr>
          <a:xfrm>
            <a:off x="1150938" y="692150"/>
            <a:ext cx="4556125" cy="3416300"/>
          </a:xfrm>
          <a:ln/>
        </p:spPr>
      </p:sp>
      <p:sp>
        <p:nvSpPr>
          <p:cNvPr id="6481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we are not recommending that Tata pay $1,456 million for synergy. To create value, you have to pay less than what you derive in return. Thus, Tata should be looking for ways in which It can pay below $1,456 million on this acquisition.</a:t>
            </a:r>
          </a:p>
        </p:txBody>
      </p:sp>
    </p:spTree>
    <p:extLst>
      <p:ext uri="{BB962C8B-B14F-4D97-AF65-F5344CB8AC3E}">
        <p14:creationId xmlns:p14="http://schemas.microsoft.com/office/powerpoint/2010/main" val="1365538482"/>
      </p:ext>
    </p:extLst>
  </p:cSld>
  <p:clrMapOvr>
    <a:masterClrMapping/>
  </p:clrMapOvr>
</p:notes>
</file>

<file path=ppt/notesSlides/notesSlide3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1" name="Rectangle 2"/>
          <p:cNvSpPr>
            <a:spLocks noChangeArrowheads="1"/>
          </p:cNvSpPr>
          <p:nvPr>
            <p:ph type="sldImg"/>
          </p:nvPr>
        </p:nvSpPr>
        <p:spPr>
          <a:xfrm>
            <a:off x="1150938" y="692150"/>
            <a:ext cx="4556125" cy="3416300"/>
          </a:xfrm>
          <a:solidFill>
            <a:srgbClr val="FFFFFF"/>
          </a:solidFill>
          <a:ln/>
        </p:spPr>
      </p:sp>
      <p:sp>
        <p:nvSpPr>
          <p:cNvPr id="650242"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projects have one or more than one option embedded in them. These options can not only have significant economic value but can lead us to reverse the decisions that we would have made with conventional capital budgeting analysis.</a:t>
            </a:r>
          </a:p>
        </p:txBody>
      </p:sp>
    </p:spTree>
    <p:extLst>
      <p:ext uri="{BB962C8B-B14F-4D97-AF65-F5344CB8AC3E}">
        <p14:creationId xmlns:p14="http://schemas.microsoft.com/office/powerpoint/2010/main" val="447531485"/>
      </p:ext>
    </p:extLst>
  </p:cSld>
  <p:clrMapOvr>
    <a:masterClrMapping/>
  </p:clrMapOvr>
</p:notes>
</file>

<file path=ppt/notesSlides/notesSlide3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2289" name="Rectangle 2"/>
          <p:cNvSpPr>
            <a:spLocks noChangeArrowheads="1"/>
          </p:cNvSpPr>
          <p:nvPr>
            <p:ph type="sldImg"/>
          </p:nvPr>
        </p:nvSpPr>
        <p:spPr>
          <a:xfrm>
            <a:off x="1150938" y="692150"/>
            <a:ext cx="4556125" cy="3416300"/>
          </a:xfrm>
          <a:solidFill>
            <a:srgbClr val="FFFFFF"/>
          </a:solidFill>
          <a:ln/>
        </p:spPr>
      </p:sp>
      <p:sp>
        <p:nvSpPr>
          <p:cNvPr id="652290"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Traditional investment analysis just looks at the question of whether a project is a good one, if taken today. It does not say the rights to this project are worthless.</a:t>
            </a:r>
          </a:p>
          <a:p>
            <a:r>
              <a:rPr lang="en-US" altLang="en-US">
                <a:latin typeface="Times" charset="0"/>
                <a:ea typeface="ＭＳ Ｐゴシック" charset="-128"/>
              </a:rPr>
              <a:t>Consequently, the rights to a bad project can be worth money, if viewed as an option.</a:t>
            </a:r>
          </a:p>
          <a:p>
            <a:r>
              <a:rPr lang="en-US" altLang="en-US">
                <a:latin typeface="Times" charset="0"/>
                <a:ea typeface="ＭＳ Ｐゴシック" charset="-128"/>
              </a:rPr>
              <a:t>This looks at the option to delay a project, to which you have exclusive rights. </a:t>
            </a:r>
          </a:p>
          <a:p>
            <a:r>
              <a:rPr lang="en-US" altLang="en-US">
                <a:latin typeface="Times" charset="0"/>
                <a:ea typeface="ＭＳ Ｐゴシック" charset="-128"/>
              </a:rPr>
              <a:t>The initial investment in the project is what you would need to invest to convert this project from a right to a real project.</a:t>
            </a:r>
          </a:p>
          <a:p>
            <a:r>
              <a:rPr lang="en-US" altLang="en-US">
                <a:latin typeface="Times" charset="0"/>
                <a:ea typeface="ＭＳ Ｐゴシック" charset="-128"/>
              </a:rPr>
              <a:t>The present value of the cash flows will change over time.</a:t>
            </a:r>
          </a:p>
          <a:p>
            <a:r>
              <a:rPr lang="en-US" altLang="en-US">
                <a:latin typeface="Times" charset="0"/>
                <a:ea typeface="ＭＳ Ｐゴシック" charset="-128"/>
              </a:rPr>
              <a:t>If the perceived present value of the cash flows stays below the investment needed, the project should never be taken.</a:t>
            </a:r>
          </a:p>
          <a:p>
            <a:endParaRPr lang="en-US" altLang="en-US">
              <a:latin typeface="Times" charset="0"/>
              <a:ea typeface="ＭＳ Ｐゴシック" charset="-128"/>
            </a:endParaRPr>
          </a:p>
        </p:txBody>
      </p:sp>
    </p:spTree>
    <p:extLst>
      <p:ext uri="{BB962C8B-B14F-4D97-AF65-F5344CB8AC3E}">
        <p14:creationId xmlns:p14="http://schemas.microsoft.com/office/powerpoint/2010/main" val="1173936601"/>
      </p:ext>
    </p:extLst>
  </p:cSld>
  <p:clrMapOvr>
    <a:masterClrMapping/>
  </p:clrMapOvr>
</p:notes>
</file>

<file path=ppt/notesSlides/notesSlide3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4337" name="Rectangle 2"/>
          <p:cNvSpPr>
            <a:spLocks noChangeArrowheads="1"/>
          </p:cNvSpPr>
          <p:nvPr>
            <p:ph type="sldImg"/>
          </p:nvPr>
        </p:nvSpPr>
        <p:spPr>
          <a:xfrm>
            <a:off x="1150938" y="692150"/>
            <a:ext cx="4556125" cy="3416300"/>
          </a:xfrm>
          <a:solidFill>
            <a:srgbClr val="FFFFFF"/>
          </a:solidFill>
          <a:ln/>
        </p:spPr>
      </p:sp>
      <p:sp>
        <p:nvSpPr>
          <p:cNvPr id="654338"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value of an option will increase with the uncertainty associated with the cash flows and value of the project. </a:t>
            </a:r>
          </a:p>
          <a:p>
            <a:r>
              <a:rPr lang="en-US" altLang="en-US">
                <a:latin typeface="Times" charset="0"/>
                <a:ea typeface="ＭＳ Ｐゴシック" charset="-128"/>
              </a:rPr>
              <a:t>Thus, firms should be willing to pay large amounts for the rights to technology in areas where there is tremendous uncertainty about what the future will bring,  and much less in sectors where there is more stability.</a:t>
            </a:r>
          </a:p>
          <a:p>
            <a:r>
              <a:rPr lang="en-US" altLang="en-US">
                <a:latin typeface="Times" charset="0"/>
                <a:ea typeface="ＭＳ Ｐゴシック" charset="-128"/>
              </a:rPr>
              <a:t>The expenses incurred on R&amp;D can be viewed as the cost of acquiring these rights.</a:t>
            </a:r>
          </a:p>
        </p:txBody>
      </p:sp>
    </p:spTree>
    <p:extLst>
      <p:ext uri="{BB962C8B-B14F-4D97-AF65-F5344CB8AC3E}">
        <p14:creationId xmlns:p14="http://schemas.microsoft.com/office/powerpoint/2010/main" val="1420188018"/>
      </p:ext>
    </p:extLst>
  </p:cSld>
  <p:clrMapOvr>
    <a:masterClrMapping/>
  </p:clrMapOvr>
</p:notes>
</file>

<file path=ppt/notesSlides/notesSlide3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6385" name="Rectangle 2"/>
          <p:cNvSpPr>
            <a:spLocks noChangeArrowheads="1"/>
          </p:cNvSpPr>
          <p:nvPr>
            <p:ph type="sldImg"/>
          </p:nvPr>
        </p:nvSpPr>
        <p:spPr>
          <a:xfrm>
            <a:off x="1150938" y="692150"/>
            <a:ext cx="4556125" cy="3416300"/>
          </a:xfrm>
          <a:solidFill>
            <a:srgbClr val="FFFFFF"/>
          </a:solidFill>
          <a:ln/>
        </p:spPr>
      </p:sp>
      <p:sp>
        <p:nvSpPr>
          <p:cNvPr id="656386"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project may be the first in a sequence and give you the right to far more lucrative investments in the future.</a:t>
            </a:r>
          </a:p>
        </p:txBody>
      </p:sp>
    </p:spTree>
    <p:extLst>
      <p:ext uri="{BB962C8B-B14F-4D97-AF65-F5344CB8AC3E}">
        <p14:creationId xmlns:p14="http://schemas.microsoft.com/office/powerpoint/2010/main" val="1966765768"/>
      </p:ext>
    </p:extLst>
  </p:cSld>
  <p:clrMapOvr>
    <a:masterClrMapping/>
  </p:clrMapOvr>
</p:notes>
</file>

<file path=ppt/notesSlides/notesSlide3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8433" name="Rectangle 2"/>
          <p:cNvSpPr>
            <a:spLocks noChangeArrowheads="1"/>
          </p:cNvSpPr>
          <p:nvPr>
            <p:ph type="sldImg"/>
          </p:nvPr>
        </p:nvSpPr>
        <p:spPr>
          <a:xfrm>
            <a:off x="1150938" y="692150"/>
            <a:ext cx="4556125" cy="3416300"/>
          </a:xfrm>
          <a:solidFill>
            <a:srgbClr val="FFFFFF"/>
          </a:solidFill>
          <a:ln/>
        </p:spPr>
      </p:sp>
      <p:sp>
        <p:nvSpPr>
          <p:cNvPr id="658434"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You would like to abandon a project, once you know that it will create only negative cash flows for you. This is not always possible, because of contracts you might have entered into with employees or customers. </a:t>
            </a:r>
          </a:p>
        </p:txBody>
      </p:sp>
    </p:spTree>
    <p:extLst>
      <p:ext uri="{BB962C8B-B14F-4D97-AF65-F5344CB8AC3E}">
        <p14:creationId xmlns:p14="http://schemas.microsoft.com/office/powerpoint/2010/main" val="1363968152"/>
      </p:ext>
    </p:extLst>
  </p:cSld>
  <p:clrMapOvr>
    <a:masterClrMapping/>
  </p:clrMapOvr>
</p:notes>
</file>

<file path=ppt/notesSlides/notesSlide3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0481" name="Slide Image Placeholder 1"/>
          <p:cNvSpPr>
            <a:spLocks noGrp="1" noRot="1" noChangeAspect="1"/>
          </p:cNvSpPr>
          <p:nvPr>
            <p:ph type="sldImg"/>
          </p:nvPr>
        </p:nvSpPr>
        <p:spPr>
          <a:xfrm>
            <a:off x="1150938" y="692150"/>
            <a:ext cx="4556125" cy="3416300"/>
          </a:xfrm>
          <a:ln/>
        </p:spPr>
      </p:sp>
      <p:sp>
        <p:nvSpPr>
          <p:cNvPr id="660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looking at new investments is a key part of investment analysis, we cannot ignore investments made in the past. Not only can they offer lessons for the future but they can also be used to improve our assessments of new investments.</a:t>
            </a:r>
          </a:p>
        </p:txBody>
      </p:sp>
    </p:spTree>
    <p:extLst>
      <p:ext uri="{BB962C8B-B14F-4D97-AF65-F5344CB8AC3E}">
        <p14:creationId xmlns:p14="http://schemas.microsoft.com/office/powerpoint/2010/main" val="1972282586"/>
      </p:ext>
    </p:extLst>
  </p:cSld>
  <p:clrMapOvr>
    <a:masterClrMapping/>
  </p:clrMapOvr>
</p:notes>
</file>

<file path=ppt/notesSlides/notesSlide3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2529" name="Slide Image Placeholder 1"/>
          <p:cNvSpPr>
            <a:spLocks noGrp="1" noRot="1" noChangeAspect="1"/>
          </p:cNvSpPr>
          <p:nvPr>
            <p:ph type="sldImg"/>
          </p:nvPr>
        </p:nvSpPr>
        <p:spPr>
          <a:xfrm>
            <a:off x="1150938" y="692150"/>
            <a:ext cx="4556125" cy="3416300"/>
          </a:xfrm>
          <a:ln/>
        </p:spPr>
      </p:sp>
      <p:sp>
        <p:nvSpPr>
          <p:cNvPr id="662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looking at an existing investment, you can look back (in regret or celebration) and forward ( to make the best assessment of what to do next)</a:t>
            </a:r>
          </a:p>
        </p:txBody>
      </p:sp>
    </p:spTree>
    <p:extLst>
      <p:ext uri="{BB962C8B-B14F-4D97-AF65-F5344CB8AC3E}">
        <p14:creationId xmlns:p14="http://schemas.microsoft.com/office/powerpoint/2010/main" val="1743331457"/>
      </p:ext>
    </p:extLst>
  </p:cSld>
  <p:clrMapOvr>
    <a:masterClrMapping/>
  </p:clrMapOvr>
</p:notes>
</file>

<file path=ppt/notesSlides/notesSlide3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4577" name="Slide Image Placeholder 1"/>
          <p:cNvSpPr>
            <a:spLocks noGrp="1" noRot="1" noChangeAspect="1"/>
          </p:cNvSpPr>
          <p:nvPr>
            <p:ph type="sldImg"/>
          </p:nvPr>
        </p:nvSpPr>
        <p:spPr>
          <a:xfrm>
            <a:off x="1150938" y="692150"/>
            <a:ext cx="4556125" cy="3416300"/>
          </a:xfrm>
          <a:ln/>
        </p:spPr>
      </p:sp>
      <p:sp>
        <p:nvSpPr>
          <p:cNvPr id="6645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assessing risky investments, you will always be wrong (at least in hindsight). However, why you are wrong makes a difference, If is due to chance, you will be at least partially protected by having a portfolio of projects, The larger that portfolio, the more likely it is that your mistakes will average out over time. With bias, though, the law of averages will not work for you.</a:t>
            </a:r>
          </a:p>
          <a:p>
            <a:r>
              <a:rPr lang="en-US" altLang="en-US">
                <a:latin typeface="Times" charset="0"/>
                <a:ea typeface="ＭＳ Ｐゴシック" charset="-128"/>
              </a:rPr>
              <a:t>That is the part of the reason why the objective in designing an investment analysis process should be minimizing bias and not minimizing errors.</a:t>
            </a:r>
          </a:p>
          <a:p>
            <a:endParaRPr lang="en-US" altLang="en-US">
              <a:latin typeface="Times" charset="0"/>
              <a:ea typeface="ＭＳ Ｐゴシック" charset="-128"/>
            </a:endParaRPr>
          </a:p>
          <a:p>
            <a:r>
              <a:rPr lang="en-US" altLang="en-US">
                <a:latin typeface="Times" charset="0"/>
                <a:ea typeface="ＭＳ Ｐゴシック" charset="-128"/>
              </a:rPr>
              <a:t>There are two beneifts to post-mortems. The first is that you can hold the project analysts responsible for their own forecasts. The second is that you can use the information from the actuals to reassess your forecasts for the rest of the project life.</a:t>
            </a:r>
          </a:p>
        </p:txBody>
      </p:sp>
    </p:spTree>
    <p:extLst>
      <p:ext uri="{BB962C8B-B14F-4D97-AF65-F5344CB8AC3E}">
        <p14:creationId xmlns:p14="http://schemas.microsoft.com/office/powerpoint/2010/main" val="2052401778"/>
      </p:ext>
    </p:extLst>
  </p:cSld>
  <p:clrMapOvr>
    <a:masterClrMapping/>
  </p:clrMapOvr>
</p:notes>
</file>

<file path=ppt/notesSlides/notesSlide3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625" name="Slide Image Placeholder 1"/>
          <p:cNvSpPr>
            <a:spLocks noGrp="1" noRot="1" noChangeAspect="1"/>
          </p:cNvSpPr>
          <p:nvPr>
            <p:ph type="sldImg"/>
          </p:nvPr>
        </p:nvSpPr>
        <p:spPr>
          <a:xfrm>
            <a:off x="1150938" y="692150"/>
            <a:ext cx="4556125" cy="3416300"/>
          </a:xfrm>
          <a:ln/>
        </p:spPr>
      </p:sp>
      <p:sp>
        <p:nvSpPr>
          <p:cNvPr id="666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At first sight, whether to liquidate or continue a project seems like a no brainer. Projects that deliver cash flows that are less than expected should be terminated whereas those that deliver more than expected cash flows should be continued and even expanded. Unfortunately, it is not that simple. Terminating a project will not mean that you will get the capital your originally invested in it back. Thus, even a bad project may be worth continuing because divesting it now yields too low a value. Conversely, your best projects may be worth divesting if someone is willing to pay a much higher price for them than what you would make from continuing the investment.</a:t>
            </a:r>
          </a:p>
        </p:txBody>
      </p:sp>
    </p:spTree>
    <p:extLst>
      <p:ext uri="{BB962C8B-B14F-4D97-AF65-F5344CB8AC3E}">
        <p14:creationId xmlns:p14="http://schemas.microsoft.com/office/powerpoint/2010/main" val="1834344732"/>
      </p:ext>
    </p:extLst>
  </p:cSld>
  <p:clrMapOvr>
    <a:masterClrMapping/>
  </p:clrMapOvr>
</p:notes>
</file>

<file path=ppt/notesSlides/notesSlide3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3" name="Slide Image Placeholder 1"/>
          <p:cNvSpPr>
            <a:spLocks noGrp="1" noRot="1" noChangeAspect="1"/>
          </p:cNvSpPr>
          <p:nvPr>
            <p:ph type="sldImg"/>
          </p:nvPr>
        </p:nvSpPr>
        <p:spPr>
          <a:xfrm>
            <a:off x="1150938" y="692150"/>
            <a:ext cx="4556125" cy="3416300"/>
          </a:xfrm>
          <a:ln/>
        </p:spPr>
      </p:sp>
      <p:sp>
        <p:nvSpPr>
          <p:cNvPr id="668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DCA has been a huge investment for Disney that has not paid off. Disney has to do something, but what?</a:t>
            </a:r>
          </a:p>
        </p:txBody>
      </p:sp>
    </p:spTree>
    <p:extLst>
      <p:ext uri="{BB962C8B-B14F-4D97-AF65-F5344CB8AC3E}">
        <p14:creationId xmlns:p14="http://schemas.microsoft.com/office/powerpoint/2010/main" val="556674392"/>
      </p:ext>
    </p:extLst>
  </p:cSld>
  <p:clrMapOvr>
    <a:masterClrMapping/>
  </p:clrMapOvr>
</p:notes>
</file>

<file path=ppt/notesSlides/notesSlide3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0721" name="Slide Image Placeholder 1"/>
          <p:cNvSpPr>
            <a:spLocks noGrp="1" noRot="1" noChangeAspect="1"/>
          </p:cNvSpPr>
          <p:nvPr>
            <p:ph type="sldImg"/>
          </p:nvPr>
        </p:nvSpPr>
        <p:spPr>
          <a:xfrm>
            <a:off x="1150938" y="692150"/>
            <a:ext cx="4556125" cy="3416300"/>
          </a:xfrm>
          <a:ln/>
        </p:spPr>
      </p:sp>
      <p:sp>
        <p:nvSpPr>
          <p:cNvPr id="6707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Abandonment makes no sense since the value of abandonment is less than the value from continuing. Since the NPV from expansion is positive, the optimal solution is to invest the additional $ 600 million into the park.</a:t>
            </a:r>
          </a:p>
        </p:txBody>
      </p:sp>
    </p:spTree>
    <p:extLst>
      <p:ext uri="{BB962C8B-B14F-4D97-AF65-F5344CB8AC3E}">
        <p14:creationId xmlns:p14="http://schemas.microsoft.com/office/powerpoint/2010/main" val="1587740012"/>
      </p:ext>
    </p:extLst>
  </p:cSld>
  <p:clrMapOvr>
    <a:masterClrMapping/>
  </p:clrMapOvr>
</p:notes>
</file>

<file path=ppt/notesSlides/notesSlide3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2769" name="Rectangle 2"/>
          <p:cNvSpPr>
            <a:spLocks noChangeArrowheads="1"/>
          </p:cNvSpPr>
          <p:nvPr>
            <p:ph type="sldImg"/>
          </p:nvPr>
        </p:nvSpPr>
        <p:spPr>
          <a:xfrm>
            <a:off x="1150938" y="692150"/>
            <a:ext cx="4556125" cy="3416300"/>
          </a:xfrm>
          <a:solidFill>
            <a:srgbClr val="FFFFFF"/>
          </a:solidFill>
          <a:ln/>
        </p:spPr>
      </p:sp>
      <p:sp>
        <p:nvSpPr>
          <p:cNvPr id="672770" name="Rectangle 3"/>
          <p:cNvSpPr>
            <a:spLocks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Reviewing the big picture…</a:t>
            </a:r>
          </a:p>
        </p:txBody>
      </p:sp>
    </p:spTree>
    <p:extLst>
      <p:ext uri="{BB962C8B-B14F-4D97-AF65-F5344CB8AC3E}">
        <p14:creationId xmlns:p14="http://schemas.microsoft.com/office/powerpoint/2010/main" val="5145840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1875D520-7097-354A-BF2E-D35078009F8F}" type="slidenum">
              <a:rPr lang="en-US" altLang="en-US"/>
              <a:pPr/>
              <a:t>‹#›</a:t>
            </a:fld>
            <a:endParaRPr lang="en-US" altLang="en-US"/>
          </a:p>
        </p:txBody>
      </p:sp>
    </p:spTree>
    <p:extLst>
      <p:ext uri="{BB962C8B-B14F-4D97-AF65-F5344CB8AC3E}">
        <p14:creationId xmlns:p14="http://schemas.microsoft.com/office/powerpoint/2010/main" val="2070043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1C063E15-D4B0-7B46-BCDE-200F59BC37A5}" type="slidenum">
              <a:rPr lang="en-US" altLang="en-US" sz="1600"/>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FC16F23A-243F-094E-AF02-B4320873971F}" type="slidenum">
              <a:rPr lang="en-US" altLang="en-US"/>
              <a:pPr/>
              <a:t>‹#›</a:t>
            </a:fld>
            <a:endParaRPr lang="en-US" altLang="en-US"/>
          </a:p>
        </p:txBody>
      </p:sp>
    </p:spTree>
    <p:extLst>
      <p:ext uri="{BB962C8B-B14F-4D97-AF65-F5344CB8AC3E}">
        <p14:creationId xmlns:p14="http://schemas.microsoft.com/office/powerpoint/2010/main" val="19799893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F5219D33-F59D-2A4F-B7F8-43CE29D97CEE}" type="slidenum">
              <a:rPr lang="en-US" altLang="en-US"/>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2750333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4D011942-7694-1A4C-A745-B30CB8A4E2F7}" type="slidenum">
              <a:rPr lang="en-US" altLang="en-US"/>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101495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DDE7C527-35D4-6A4A-9E09-B329996193C9}"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6976835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09D32B1B-B188-6E45-BEE4-472221404CAC}" type="slidenum">
              <a:rPr lang="en-US" altLang="en-US"/>
              <a:pPr/>
              <a:t>‹#›</a:t>
            </a:fld>
            <a:endParaRPr lang="en-US" altLang="en-US"/>
          </a:p>
        </p:txBody>
      </p:sp>
    </p:spTree>
    <p:extLst>
      <p:ext uri="{BB962C8B-B14F-4D97-AF65-F5344CB8AC3E}">
        <p14:creationId xmlns:p14="http://schemas.microsoft.com/office/powerpoint/2010/main" val="1518016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03817C48-EF91-1F46-A90D-25D63D553BBF}" type="slidenum">
              <a:rPr lang="en-US" altLang="en-US"/>
              <a:pPr/>
              <a:t>‹#›</a:t>
            </a:fld>
            <a:endParaRPr lang="en-US" altLang="en-US"/>
          </a:p>
        </p:txBody>
      </p:sp>
    </p:spTree>
    <p:extLst>
      <p:ext uri="{BB962C8B-B14F-4D97-AF65-F5344CB8AC3E}">
        <p14:creationId xmlns:p14="http://schemas.microsoft.com/office/powerpoint/2010/main" val="1190950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B56886B3-15D2-E141-B400-075615297037}" type="slidenum">
              <a:rPr lang="en-US" altLang="en-US"/>
              <a:pPr/>
              <a:t>‹#›</a:t>
            </a:fld>
            <a:endParaRPr lang="en-US" altLang="en-US"/>
          </a:p>
        </p:txBody>
      </p:sp>
    </p:spTree>
    <p:extLst>
      <p:ext uri="{BB962C8B-B14F-4D97-AF65-F5344CB8AC3E}">
        <p14:creationId xmlns:p14="http://schemas.microsoft.com/office/powerpoint/2010/main" val="1755362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1C9F2358-D4ED-2C4E-8C0D-9C3E618391CC}" type="slidenum">
              <a:rPr lang="en-US" altLang="en-US"/>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48623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D40A1694-B4AC-7248-9822-D268367755C5}"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70696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6A1AEDE8-8768-4848-89BF-B2B30340E6A0}"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17613030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0EAA2D2D-2D1D-F745-9F8A-4C9835E87E19}" type="slidenum">
              <a:rPr lang="en-US" altLang="en-US"/>
              <a:pPr/>
              <a:t>‹#›</a:t>
            </a:fld>
            <a:endParaRPr lang="en-US" altLang="en-US"/>
          </a:p>
        </p:txBody>
      </p:sp>
    </p:spTree>
    <p:extLst>
      <p:ext uri="{BB962C8B-B14F-4D97-AF65-F5344CB8AC3E}">
        <p14:creationId xmlns:p14="http://schemas.microsoft.com/office/powerpoint/2010/main" val="13057374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45721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1143000" y="1828800"/>
            <a:ext cx="7753350" cy="4191000"/>
          </a:xfrm>
        </p:spPr>
        <p:txBody>
          <a:bodyPr>
            <a:normAutofit/>
          </a:bodyPr>
          <a:lstStyle/>
          <a:p>
            <a:pPr lvl="0"/>
            <a:endParaRPr lang="en-US" noProof="0" smtClean="0"/>
          </a:p>
        </p:txBody>
      </p:sp>
    </p:spTree>
    <p:extLst>
      <p:ext uri="{BB962C8B-B14F-4D97-AF65-F5344CB8AC3E}">
        <p14:creationId xmlns:p14="http://schemas.microsoft.com/office/powerpoint/2010/main" val="14416932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600" i="1">
                <a:solidFill>
                  <a:schemeClr val="tx2"/>
                </a:solidFill>
                <a:latin typeface="+mn-lt"/>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A15C0ECF-B75B-7540-AD72-4F5373E79438}" type="slidenum">
              <a:rPr lang="en-US" altLang="en-US"/>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861" r:id="rId1"/>
    <p:sldLayoutId id="2147484862" r:id="rId2"/>
    <p:sldLayoutId id="2147484863" r:id="rId3"/>
    <p:sldLayoutId id="2147484864" r:id="rId4"/>
    <p:sldLayoutId id="2147484859" r:id="rId5"/>
    <p:sldLayoutId id="2147484865" r:id="rId6"/>
    <p:sldLayoutId id="2147484866" r:id="rId7"/>
    <p:sldLayoutId id="2147484867" r:id="rId8"/>
    <p:sldLayoutId id="2147484868" r:id="rId9"/>
    <p:sldLayoutId id="2147484860" r:id="rId10"/>
    <p:sldLayoutId id="2147484869" r:id="rId11"/>
    <p:sldLayoutId id="2147484870" r:id="rId12"/>
    <p:sldLayoutId id="2147484871" r:id="rId13"/>
    <p:sldLayoutId id="2147484872" r:id="rId14"/>
  </p:sldLayoutIdLst>
  <p:hf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4" Type="http://schemas.openxmlformats.org/officeDocument/2006/relationships/oleObject" Target="../embeddings/oleObject1.bin"/><Relationship Id="rId5" Type="http://schemas.openxmlformats.org/officeDocument/2006/relationships/oleObject" Target="../embeddings/Microsoft_Word_97_-_2004_Document1.doc"/><Relationship Id="rId6" Type="http://schemas.openxmlformats.org/officeDocument/2006/relationships/image" Target="../media/image10.emf"/><Relationship Id="rId1" Type="http://schemas.openxmlformats.org/officeDocument/2006/relationships/vmlDrawing" Target="../drawings/vmlDrawing1.vml"/><Relationship Id="rId2"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3.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5.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4" Type="http://schemas.openxmlformats.org/officeDocument/2006/relationships/oleObject" Target="../embeddings/oleObject2.bin"/><Relationship Id="rId5" Type="http://schemas.openxmlformats.org/officeDocument/2006/relationships/image" Target="../media/image18.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4" Type="http://schemas.openxmlformats.org/officeDocument/2006/relationships/oleObject" Target="../embeddings/oleObject3.bin"/><Relationship Id="rId5" Type="http://schemas.openxmlformats.org/officeDocument/2006/relationships/image" Target="../media/image19.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2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4" Type="http://schemas.openxmlformats.org/officeDocument/2006/relationships/oleObject" Target="../embeddings/oleObject4.bin"/><Relationship Id="rId5" Type="http://schemas.openxmlformats.org/officeDocument/2006/relationships/image" Target="../media/image21.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22.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23.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 Id="rId3" Type="http://schemas.openxmlformats.org/officeDocument/2006/relationships/chart" Target="../charts/char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 Id="rId3" Type="http://schemas.openxmlformats.org/officeDocument/2006/relationships/image" Target="../media/image24.emf"/></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80.xml"/><Relationship Id="rId4" Type="http://schemas.openxmlformats.org/officeDocument/2006/relationships/oleObject" Target="../embeddings/oleObject5.bin"/><Relationship Id="rId5" Type="http://schemas.openxmlformats.org/officeDocument/2006/relationships/oleObject" Target="../embeddings/Microsoft_Word_97_-_2004_Document2.doc"/><Relationship Id="rId6" Type="http://schemas.openxmlformats.org/officeDocument/2006/relationships/image" Target="../media/image25.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 Id="rId3" Type="http://schemas.openxmlformats.org/officeDocument/2006/relationships/image" Target="../media/image26.png"/></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82.xml"/><Relationship Id="rId4" Type="http://schemas.openxmlformats.org/officeDocument/2006/relationships/oleObject" Target="../embeddings/oleObject6.bin"/><Relationship Id="rId5" Type="http://schemas.openxmlformats.org/officeDocument/2006/relationships/package" Target="../embeddings/Microsoft_Word_Document1.docx"/><Relationship Id="rId6" Type="http://schemas.openxmlformats.org/officeDocument/2006/relationships/image" Target="../media/image27.png"/><Relationship Id="rId7" Type="http://schemas.openxmlformats.org/officeDocument/2006/relationships/oleObject" Target="../embeddings/oleObject7.bin"/><Relationship Id="rId8" Type="http://schemas.openxmlformats.org/officeDocument/2006/relationships/package" Target="../embeddings/Microsoft_Word_Document2.docx"/><Relationship Id="rId9" Type="http://schemas.openxmlformats.org/officeDocument/2006/relationships/image" Target="../media/image28.png"/><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 Id="rId3" Type="http://schemas.openxmlformats.org/officeDocument/2006/relationships/image" Target="../media/image29.emf"/></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 Id="rId3" Type="http://schemas.openxmlformats.org/officeDocument/2006/relationships/hyperlink" Target="file://localhost/All%20My%20Stuff/TEACHING/TriumMBA/2012%20class/projworkbook.pptx#36. PowerPoint Presentation" TargetMode="Externa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 Id="rId3" Type="http://schemas.openxmlformats.org/officeDocument/2006/relationships/chart" Target="../charts/char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 Id="rId3" Type="http://schemas.openxmlformats.org/officeDocument/2006/relationships/image" Target="../media/image30.emf"/></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8.xml"/><Relationship Id="rId3" Type="http://schemas.openxmlformats.org/officeDocument/2006/relationships/chart" Target="../charts/char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emf"/></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 Id="rId3" Type="http://schemas.openxmlformats.org/officeDocument/2006/relationships/image" Target="../media/image32.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Relationship Id="rId3" Type="http://schemas.openxmlformats.org/officeDocument/2006/relationships/image" Target="../media/image33.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8.xml"/></Relationships>
</file>

<file path=ppt/slides/_rels/slide110.xml.rels><?xml version="1.0" encoding="UTF-8" standalone="yes"?>
<Relationships xmlns="http://schemas.openxmlformats.org/package/2006/relationships"><Relationship Id="rId3" Type="http://schemas.openxmlformats.org/officeDocument/2006/relationships/notesSlide" Target="../notesSlides/notesSlide109.xml"/><Relationship Id="rId4" Type="http://schemas.openxmlformats.org/officeDocument/2006/relationships/oleObject" Target="../embeddings/oleObject8.bin"/><Relationship Id="rId5" Type="http://schemas.openxmlformats.org/officeDocument/2006/relationships/package" Target="../embeddings/Microsoft_Word_Document3.docx"/><Relationship Id="rId6" Type="http://schemas.openxmlformats.org/officeDocument/2006/relationships/image" Target="../media/image34.png"/><Relationship Id="rId7" Type="http://schemas.openxmlformats.org/officeDocument/2006/relationships/oleObject" Target="../embeddings/oleObject9.bin"/><Relationship Id="rId8" Type="http://schemas.openxmlformats.org/officeDocument/2006/relationships/image" Target="../media/image35.emf"/><Relationship Id="rId9" Type="http://schemas.openxmlformats.org/officeDocument/2006/relationships/oleObject" Target="../embeddings/oleObject10.bin"/><Relationship Id="rId10" Type="http://schemas.openxmlformats.org/officeDocument/2006/relationships/package" Target="../embeddings/Microsoft_Word_Document4.docx"/><Relationship Id="rId11" Type="http://schemas.openxmlformats.org/officeDocument/2006/relationships/image" Target="../media/image36.emf"/><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0.xml"/><Relationship Id="rId3" Type="http://schemas.openxmlformats.org/officeDocument/2006/relationships/image" Target="../media/image37.emf"/></Relationships>
</file>

<file path=ppt/slides/_rels/slide112.xml.rels><?xml version="1.0" encoding="UTF-8" standalone="yes"?>
<Relationships xmlns="http://schemas.openxmlformats.org/package/2006/relationships"><Relationship Id="rId3" Type="http://schemas.openxmlformats.org/officeDocument/2006/relationships/notesSlide" Target="../notesSlides/notesSlide111.xml"/><Relationship Id="rId4" Type="http://schemas.openxmlformats.org/officeDocument/2006/relationships/oleObject" Target="../embeddings/oleObject11.bin"/><Relationship Id="rId5" Type="http://schemas.openxmlformats.org/officeDocument/2006/relationships/package" Target="../embeddings/Microsoft_Word_Document5.docx"/><Relationship Id="rId6" Type="http://schemas.openxmlformats.org/officeDocument/2006/relationships/image" Target="../media/image38.emf"/><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3.xml"/><Relationship Id="rId3" Type="http://schemas.openxmlformats.org/officeDocument/2006/relationships/image" Target="../media/image39.jpe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4.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5.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6.xml"/><Relationship Id="rId3" Type="http://schemas.openxmlformats.org/officeDocument/2006/relationships/image" Target="../media/image40.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7.xml"/><Relationship Id="rId3" Type="http://schemas.openxmlformats.org/officeDocument/2006/relationships/image" Target="../media/image41.emf"/></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8.xml"/><Relationship Id="rId3" Type="http://schemas.openxmlformats.org/officeDocument/2006/relationships/image" Target="../media/image42.emf"/></Relationships>
</file>

<file path=ppt/slides/_rels/slide120.xml.rels><?xml version="1.0" encoding="UTF-8" standalone="yes"?>
<Relationships xmlns="http://schemas.openxmlformats.org/package/2006/relationships"><Relationship Id="rId11" Type="http://schemas.openxmlformats.org/officeDocument/2006/relationships/image" Target="../media/image50.png"/><Relationship Id="rId12" Type="http://schemas.openxmlformats.org/officeDocument/2006/relationships/image" Target="../media/image51.png"/><Relationship Id="rId13" Type="http://schemas.openxmlformats.org/officeDocument/2006/relationships/image" Target="../media/image52.png"/><Relationship Id="rId1" Type="http://schemas.openxmlformats.org/officeDocument/2006/relationships/slideLayout" Target="../slideLayouts/slideLayout7.xml"/><Relationship Id="rId2" Type="http://schemas.openxmlformats.org/officeDocument/2006/relationships/notesSlide" Target="../notesSlides/notesSlide119.xml"/><Relationship Id="rId3" Type="http://schemas.openxmlformats.org/officeDocument/2006/relationships/image" Target="../media/image39.jpeg"/><Relationship Id="rId4" Type="http://schemas.openxmlformats.org/officeDocument/2006/relationships/image" Target="../media/image43.png"/><Relationship Id="rId5" Type="http://schemas.openxmlformats.org/officeDocument/2006/relationships/image" Target="../media/image44.png"/><Relationship Id="rId6" Type="http://schemas.openxmlformats.org/officeDocument/2006/relationships/image" Target="../media/image45.png"/><Relationship Id="rId7" Type="http://schemas.openxmlformats.org/officeDocument/2006/relationships/image" Target="../media/image46.png"/><Relationship Id="rId8" Type="http://schemas.openxmlformats.org/officeDocument/2006/relationships/image" Target="../media/image47.png"/><Relationship Id="rId9" Type="http://schemas.openxmlformats.org/officeDocument/2006/relationships/image" Target="../media/image48.png"/><Relationship Id="rId10" Type="http://schemas.openxmlformats.org/officeDocument/2006/relationships/image" Target="../media/image49.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0.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1.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4.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5.xml"/><Relationship Id="rId3" Type="http://schemas.openxmlformats.org/officeDocument/2006/relationships/image" Target="../media/image53.emf"/></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6.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8.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9.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0.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1.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2.xml"/><Relationship Id="rId3" Type="http://schemas.openxmlformats.org/officeDocument/2006/relationships/image" Target="../media/image54.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3.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4.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5.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6.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8.xml"/><Relationship Id="rId3" Type="http://schemas.openxmlformats.org/officeDocument/2006/relationships/image" Target="../media/image55.png"/></Relationships>
</file>

<file path=ppt/slides/_rels/slide140.xml.rels><?xml version="1.0" encoding="UTF-8" standalone="yes"?>
<Relationships xmlns="http://schemas.openxmlformats.org/package/2006/relationships"><Relationship Id="rId3" Type="http://schemas.openxmlformats.org/officeDocument/2006/relationships/notesSlide" Target="../notesSlides/notesSlide139.xml"/><Relationship Id="rId4" Type="http://schemas.openxmlformats.org/officeDocument/2006/relationships/oleObject" Target="../embeddings/oleObject12.bin"/><Relationship Id="rId5" Type="http://schemas.openxmlformats.org/officeDocument/2006/relationships/package" Target="../embeddings/Microsoft_Word_Document6.docx"/><Relationship Id="rId6" Type="http://schemas.openxmlformats.org/officeDocument/2006/relationships/image" Target="../media/image56.png"/><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notesSlide" Target="../notesSlides/notesSlide140.xml"/><Relationship Id="rId4" Type="http://schemas.openxmlformats.org/officeDocument/2006/relationships/oleObject" Target="../embeddings/oleObject13.bin"/><Relationship Id="rId5" Type="http://schemas.openxmlformats.org/officeDocument/2006/relationships/package" Target="../embeddings/Microsoft_Word_Document7.docx"/><Relationship Id="rId6" Type="http://schemas.openxmlformats.org/officeDocument/2006/relationships/image" Target="../media/image57.png"/><Relationship Id="rId7" Type="http://schemas.openxmlformats.org/officeDocument/2006/relationships/oleObject" Target="../embeddings/oleObject14.bin"/><Relationship Id="rId8" Type="http://schemas.openxmlformats.org/officeDocument/2006/relationships/package" Target="../embeddings/Microsoft_Word_Document8.docx"/><Relationship Id="rId9" Type="http://schemas.openxmlformats.org/officeDocument/2006/relationships/image" Target="../media/image58.png"/><Relationship Id="rId1" Type="http://schemas.openxmlformats.org/officeDocument/2006/relationships/vmlDrawing" Target="../drawings/vmlDrawing10.vml"/><Relationship Id="rId2"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1.xml"/><Relationship Id="rId3" Type="http://schemas.openxmlformats.org/officeDocument/2006/relationships/image" Target="../media/image59.emf"/></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3.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4.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5.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6.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8.xml"/></Relationships>
</file>

<file path=ppt/slides/_rels/slide150.xml.rels><?xml version="1.0" encoding="UTF-8" standalone="yes"?>
<Relationships xmlns="http://schemas.openxmlformats.org/package/2006/relationships"><Relationship Id="rId3" Type="http://schemas.openxmlformats.org/officeDocument/2006/relationships/notesSlide" Target="../notesSlides/notesSlide149.xml"/><Relationship Id="rId4" Type="http://schemas.openxmlformats.org/officeDocument/2006/relationships/oleObject" Target="../embeddings/oleObject15.bin"/><Relationship Id="rId5" Type="http://schemas.openxmlformats.org/officeDocument/2006/relationships/package" Target="../embeddings/Microsoft_Word_Document9.docx"/><Relationship Id="rId6" Type="http://schemas.openxmlformats.org/officeDocument/2006/relationships/image" Target="../media/image60.emf"/><Relationship Id="rId1" Type="http://schemas.openxmlformats.org/officeDocument/2006/relationships/vmlDrawing" Target="../drawings/vmlDrawing11.vml"/><Relationship Id="rId2"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0.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1.xml"/><Relationship Id="rId3" Type="http://schemas.openxmlformats.org/officeDocument/2006/relationships/image" Target="../media/image61.emf"/></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3.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4.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5.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6.xml"/><Relationship Id="rId3" Type="http://schemas.openxmlformats.org/officeDocument/2006/relationships/image" Target="../media/image62.png"/></Relationships>
</file>

<file path=ppt/slides/_rels/slide158.xml.rels><?xml version="1.0" encoding="UTF-8" standalone="yes"?>
<Relationships xmlns="http://schemas.openxmlformats.org/package/2006/relationships"><Relationship Id="rId3" Type="http://schemas.openxmlformats.org/officeDocument/2006/relationships/notesSlide" Target="../notesSlides/notesSlide157.xml"/><Relationship Id="rId4" Type="http://schemas.openxmlformats.org/officeDocument/2006/relationships/oleObject" Target="../embeddings/oleObject16.bin"/><Relationship Id="rId5" Type="http://schemas.openxmlformats.org/officeDocument/2006/relationships/image" Target="../media/image63.emf"/><Relationship Id="rId1" Type="http://schemas.openxmlformats.org/officeDocument/2006/relationships/vmlDrawing" Target="../drawings/vmlDrawing12.vml"/><Relationship Id="rId2"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8.xml"/><Relationship Id="rId3" Type="http://schemas.openxmlformats.org/officeDocument/2006/relationships/image" Target="../media/image64.png"/></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9.xml"/><Relationship Id="rId3" Type="http://schemas.openxmlformats.org/officeDocument/2006/relationships/image" Target="../media/image65.emf"/></Relationships>
</file>

<file path=ppt/slides/_rels/slide161.xml.rels><?xml version="1.0" encoding="UTF-8" standalone="yes"?>
<Relationships xmlns="http://schemas.openxmlformats.org/package/2006/relationships"><Relationship Id="rId3" Type="http://schemas.openxmlformats.org/officeDocument/2006/relationships/notesSlide" Target="../notesSlides/notesSlide160.xml"/><Relationship Id="rId4" Type="http://schemas.openxmlformats.org/officeDocument/2006/relationships/oleObject" Target="../embeddings/oleObject17.bin"/><Relationship Id="rId5" Type="http://schemas.openxmlformats.org/officeDocument/2006/relationships/package" Target="../embeddings/Microsoft_Word_Document10.docx"/><Relationship Id="rId6" Type="http://schemas.openxmlformats.org/officeDocument/2006/relationships/image" Target="../media/image66.png"/><Relationship Id="rId1" Type="http://schemas.openxmlformats.org/officeDocument/2006/relationships/vmlDrawing" Target="../drawings/vmlDrawing13.vml"/><Relationship Id="rId2"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notesSlide" Target="../notesSlides/notesSlide161.xml"/><Relationship Id="rId4" Type="http://schemas.openxmlformats.org/officeDocument/2006/relationships/oleObject" Target="../embeddings/oleObject18.bin"/><Relationship Id="rId5" Type="http://schemas.openxmlformats.org/officeDocument/2006/relationships/package" Target="../embeddings/Microsoft_Word_Document11.docx"/><Relationship Id="rId6" Type="http://schemas.openxmlformats.org/officeDocument/2006/relationships/image" Target="../media/image67.png"/><Relationship Id="rId1" Type="http://schemas.openxmlformats.org/officeDocument/2006/relationships/vmlDrawing" Target="../drawings/vmlDrawing14.vml"/><Relationship Id="rId2"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2.xml"/></Relationships>
</file>

<file path=ppt/slides/_rels/slide164.xml.rels><?xml version="1.0" encoding="UTF-8" standalone="yes"?>
<Relationships xmlns="http://schemas.openxmlformats.org/package/2006/relationships"><Relationship Id="rId3" Type="http://schemas.openxmlformats.org/officeDocument/2006/relationships/notesSlide" Target="../notesSlides/notesSlide163.xml"/><Relationship Id="rId4" Type="http://schemas.openxmlformats.org/officeDocument/2006/relationships/oleObject" Target="../embeddings/oleObject19.bin"/><Relationship Id="rId5" Type="http://schemas.openxmlformats.org/officeDocument/2006/relationships/package" Target="../embeddings/Microsoft_Word_Document12.docx"/><Relationship Id="rId6" Type="http://schemas.openxmlformats.org/officeDocument/2006/relationships/image" Target="../media/image68.emf"/><Relationship Id="rId7" Type="http://schemas.openxmlformats.org/officeDocument/2006/relationships/oleObject" Target="../embeddings/oleObject20.bin"/><Relationship Id="rId8" Type="http://schemas.openxmlformats.org/officeDocument/2006/relationships/package" Target="../embeddings/Microsoft_Word_Document13.docx"/><Relationship Id="rId9" Type="http://schemas.openxmlformats.org/officeDocument/2006/relationships/image" Target="../media/image69.png"/><Relationship Id="rId1" Type="http://schemas.openxmlformats.org/officeDocument/2006/relationships/vmlDrawing" Target="../drawings/vmlDrawing15.vml"/><Relationship Id="rId2"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notesSlide" Target="../notesSlides/notesSlide164.xml"/><Relationship Id="rId4" Type="http://schemas.openxmlformats.org/officeDocument/2006/relationships/oleObject" Target="../embeddings/oleObject21.bin"/><Relationship Id="rId5" Type="http://schemas.openxmlformats.org/officeDocument/2006/relationships/image" Target="../media/image70.emf"/><Relationship Id="rId6" Type="http://schemas.openxmlformats.org/officeDocument/2006/relationships/oleObject" Target="../embeddings/oleObject22.bin"/><Relationship Id="rId7" Type="http://schemas.openxmlformats.org/officeDocument/2006/relationships/package" Target="../embeddings/Microsoft_Word_Document14.docx"/><Relationship Id="rId8" Type="http://schemas.openxmlformats.org/officeDocument/2006/relationships/image" Target="../media/image71.png"/><Relationship Id="rId1" Type="http://schemas.openxmlformats.org/officeDocument/2006/relationships/vmlDrawing" Target="../drawings/vmlDrawing16.vml"/><Relationship Id="rId2"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5.xml"/></Relationships>
</file>

<file path=ppt/slides/_rels/slide167.xml.rels><?xml version="1.0" encoding="UTF-8" standalone="yes"?>
<Relationships xmlns="http://schemas.openxmlformats.org/package/2006/relationships"><Relationship Id="rId3" Type="http://schemas.openxmlformats.org/officeDocument/2006/relationships/notesSlide" Target="../notesSlides/notesSlide166.xml"/><Relationship Id="rId4" Type="http://schemas.openxmlformats.org/officeDocument/2006/relationships/oleObject" Target="../embeddings/oleObject23.bin"/><Relationship Id="rId5" Type="http://schemas.openxmlformats.org/officeDocument/2006/relationships/package" Target="../embeddings/Microsoft_Word_Document15.docx"/><Relationship Id="rId6" Type="http://schemas.openxmlformats.org/officeDocument/2006/relationships/image" Target="../media/image72.png"/><Relationship Id="rId7" Type="http://schemas.openxmlformats.org/officeDocument/2006/relationships/oleObject" Target="../embeddings/oleObject24.bin"/><Relationship Id="rId8" Type="http://schemas.openxmlformats.org/officeDocument/2006/relationships/package" Target="../embeddings/Microsoft_Word_Document16.docx"/><Relationship Id="rId9" Type="http://schemas.openxmlformats.org/officeDocument/2006/relationships/image" Target="../media/image73.png"/><Relationship Id="rId1" Type="http://schemas.openxmlformats.org/officeDocument/2006/relationships/vmlDrawing" Target="../drawings/vmlDrawing17.vml"/><Relationship Id="rId2"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7.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8.xml"/><Relationship Id="rId3" Type="http://schemas.openxmlformats.org/officeDocument/2006/relationships/image" Target="../media/image74.png"/></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9.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0.xml"/></Relationships>
</file>

<file path=ppt/slides/_rels/slide172.xml.rels><?xml version="1.0" encoding="UTF-8" standalone="yes"?>
<Relationships xmlns="http://schemas.openxmlformats.org/package/2006/relationships"><Relationship Id="rId3" Type="http://schemas.openxmlformats.org/officeDocument/2006/relationships/notesSlide" Target="../notesSlides/notesSlide171.xml"/><Relationship Id="rId4" Type="http://schemas.openxmlformats.org/officeDocument/2006/relationships/oleObject" Target="../embeddings/oleObject25.bin"/><Relationship Id="rId5" Type="http://schemas.openxmlformats.org/officeDocument/2006/relationships/image" Target="../media/image75.emf"/><Relationship Id="rId1" Type="http://schemas.openxmlformats.org/officeDocument/2006/relationships/vmlDrawing" Target="../drawings/vmlDrawing18.vml"/><Relationship Id="rId2"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3.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4.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5.xml"/></Relationships>
</file>

<file path=ppt/slides/_rels/slide177.xml.rels><?xml version="1.0" encoding="UTF-8" standalone="yes"?>
<Relationships xmlns="http://schemas.openxmlformats.org/package/2006/relationships"><Relationship Id="rId3" Type="http://schemas.openxmlformats.org/officeDocument/2006/relationships/notesSlide" Target="../notesSlides/notesSlide176.xml"/><Relationship Id="rId4" Type="http://schemas.openxmlformats.org/officeDocument/2006/relationships/oleObject" Target="../embeddings/oleObject26.bin"/><Relationship Id="rId5" Type="http://schemas.openxmlformats.org/officeDocument/2006/relationships/package" Target="../embeddings/Microsoft_Word_Document17.docx"/><Relationship Id="rId6" Type="http://schemas.openxmlformats.org/officeDocument/2006/relationships/image" Target="../media/image76.emf"/><Relationship Id="rId7" Type="http://schemas.openxmlformats.org/officeDocument/2006/relationships/oleObject" Target="../embeddings/oleObject27.bin"/><Relationship Id="rId8" Type="http://schemas.openxmlformats.org/officeDocument/2006/relationships/package" Target="../embeddings/Microsoft_Word_Document18.docx"/><Relationship Id="rId9" Type="http://schemas.openxmlformats.org/officeDocument/2006/relationships/image" Target="../media/image77.png"/><Relationship Id="rId1" Type="http://schemas.openxmlformats.org/officeDocument/2006/relationships/vmlDrawing" Target="../drawings/vmlDrawing19.vml"/><Relationship Id="rId2"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notesSlide" Target="../notesSlides/notesSlide177.xml"/><Relationship Id="rId4" Type="http://schemas.openxmlformats.org/officeDocument/2006/relationships/oleObject" Target="../embeddings/oleObject28.bin"/><Relationship Id="rId5" Type="http://schemas.openxmlformats.org/officeDocument/2006/relationships/package" Target="../embeddings/Microsoft_Word_Document19.docx"/><Relationship Id="rId6" Type="http://schemas.openxmlformats.org/officeDocument/2006/relationships/image" Target="../media/image78.emf"/><Relationship Id="rId1" Type="http://schemas.openxmlformats.org/officeDocument/2006/relationships/vmlDrawing" Target="../drawings/vmlDrawing20.vml"/><Relationship Id="rId2"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3" Type="http://schemas.openxmlformats.org/officeDocument/2006/relationships/notesSlide" Target="../notesSlides/notesSlide178.xml"/><Relationship Id="rId4" Type="http://schemas.openxmlformats.org/officeDocument/2006/relationships/oleObject" Target="../embeddings/oleObject29.bin"/><Relationship Id="rId5" Type="http://schemas.openxmlformats.org/officeDocument/2006/relationships/package" Target="../embeddings/Microsoft_Word_Document20.docx"/><Relationship Id="rId6" Type="http://schemas.openxmlformats.org/officeDocument/2006/relationships/image" Target="../media/image79.png"/><Relationship Id="rId1" Type="http://schemas.openxmlformats.org/officeDocument/2006/relationships/vmlDrawing" Target="../drawings/vmlDrawing21.vml"/><Relationship Id="rId2"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9.xml"/></Relationships>
</file>

<file path=ppt/slides/_rels/slide181.xml.rels><?xml version="1.0" encoding="UTF-8" standalone="yes"?>
<Relationships xmlns="http://schemas.openxmlformats.org/package/2006/relationships"><Relationship Id="rId3" Type="http://schemas.openxmlformats.org/officeDocument/2006/relationships/notesSlide" Target="../notesSlides/notesSlide180.xml"/><Relationship Id="rId4" Type="http://schemas.openxmlformats.org/officeDocument/2006/relationships/oleObject" Target="../embeddings/oleObject30.bin"/><Relationship Id="rId5" Type="http://schemas.openxmlformats.org/officeDocument/2006/relationships/package" Target="../embeddings/Microsoft_Word_Document21.docx"/><Relationship Id="rId6" Type="http://schemas.openxmlformats.org/officeDocument/2006/relationships/image" Target="../media/image80.emf"/><Relationship Id="rId1" Type="http://schemas.openxmlformats.org/officeDocument/2006/relationships/vmlDrawing" Target="../drawings/vmlDrawing22.vml"/><Relationship Id="rId2"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1.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2.xml"/><Relationship Id="rId3" Type="http://schemas.openxmlformats.org/officeDocument/2006/relationships/image" Target="../media/image81.emf"/></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3.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4.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5.xml"/></Relationships>
</file>

<file path=ppt/slides/_rels/slide187.xml.rels><?xml version="1.0" encoding="UTF-8" standalone="yes"?>
<Relationships xmlns="http://schemas.openxmlformats.org/package/2006/relationships"><Relationship Id="rId3" Type="http://schemas.openxmlformats.org/officeDocument/2006/relationships/notesSlide" Target="../notesSlides/notesSlide186.xml"/><Relationship Id="rId4" Type="http://schemas.openxmlformats.org/officeDocument/2006/relationships/oleObject" Target="../embeddings/oleObject31.bin"/><Relationship Id="rId5" Type="http://schemas.openxmlformats.org/officeDocument/2006/relationships/image" Target="../media/image82.emf"/><Relationship Id="rId1" Type="http://schemas.openxmlformats.org/officeDocument/2006/relationships/vmlDrawing" Target="../drawings/vmlDrawing23.vml"/><Relationship Id="rId2"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3" Type="http://schemas.openxmlformats.org/officeDocument/2006/relationships/notesSlide" Target="../notesSlides/notesSlide187.xml"/><Relationship Id="rId4" Type="http://schemas.openxmlformats.org/officeDocument/2006/relationships/oleObject" Target="../embeddings/oleObject32.bin"/><Relationship Id="rId5" Type="http://schemas.openxmlformats.org/officeDocument/2006/relationships/package" Target="../embeddings/Microsoft_Word_Document22.docx"/><Relationship Id="rId6" Type="http://schemas.openxmlformats.org/officeDocument/2006/relationships/image" Target="../media/image83.emf"/><Relationship Id="rId1" Type="http://schemas.openxmlformats.org/officeDocument/2006/relationships/vmlDrawing" Target="../drawings/vmlDrawing24.vml"/><Relationship Id="rId2"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8.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9.xml"/></Relationships>
</file>

<file path=ppt/slides/_rels/slide191.xml.rels><?xml version="1.0" encoding="UTF-8" standalone="yes"?>
<Relationships xmlns="http://schemas.openxmlformats.org/package/2006/relationships"><Relationship Id="rId3" Type="http://schemas.openxmlformats.org/officeDocument/2006/relationships/notesSlide" Target="../notesSlides/notesSlide190.xml"/><Relationship Id="rId4" Type="http://schemas.openxmlformats.org/officeDocument/2006/relationships/oleObject" Target="../embeddings/oleObject33.bin"/><Relationship Id="rId5" Type="http://schemas.openxmlformats.org/officeDocument/2006/relationships/package" Target="../embeddings/Microsoft_Word_Document23.docx"/><Relationship Id="rId6" Type="http://schemas.openxmlformats.org/officeDocument/2006/relationships/image" Target="../media/image84.emf"/><Relationship Id="rId7" Type="http://schemas.openxmlformats.org/officeDocument/2006/relationships/oleObject" Target="../embeddings/oleObject34.bin"/><Relationship Id="rId8" Type="http://schemas.openxmlformats.org/officeDocument/2006/relationships/package" Target="../embeddings/Microsoft_Word_Document24.docx"/><Relationship Id="rId9" Type="http://schemas.openxmlformats.org/officeDocument/2006/relationships/image" Target="../media/image85.emf"/><Relationship Id="rId1" Type="http://schemas.openxmlformats.org/officeDocument/2006/relationships/vmlDrawing" Target="../drawings/vmlDrawing25.vml"/><Relationship Id="rId2"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3" Type="http://schemas.openxmlformats.org/officeDocument/2006/relationships/notesSlide" Target="../notesSlides/notesSlide191.xml"/><Relationship Id="rId4" Type="http://schemas.openxmlformats.org/officeDocument/2006/relationships/oleObject" Target="../embeddings/oleObject35.bin"/><Relationship Id="rId5" Type="http://schemas.openxmlformats.org/officeDocument/2006/relationships/package" Target="../embeddings/Microsoft_Word_Document25.docx"/><Relationship Id="rId6" Type="http://schemas.openxmlformats.org/officeDocument/2006/relationships/image" Target="../media/image86.emf"/><Relationship Id="rId1" Type="http://schemas.openxmlformats.org/officeDocument/2006/relationships/vmlDrawing" Target="../drawings/vmlDrawing26.vml"/><Relationship Id="rId2"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3.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4.xml"/><Relationship Id="rId3" Type="http://schemas.openxmlformats.org/officeDocument/2006/relationships/image" Target="../media/image23.png"/></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5.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6.xml"/><Relationship Id="rId3" Type="http://schemas.openxmlformats.org/officeDocument/2006/relationships/image" Target="../media/image87.png"/></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7.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8.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9.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0.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1.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3.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4.xml"/></Relationships>
</file>

<file path=ppt/slides/_rels/slide206.xml.rels><?xml version="1.0" encoding="UTF-8" standalone="yes"?>
<Relationships xmlns="http://schemas.openxmlformats.org/package/2006/relationships"><Relationship Id="rId3" Type="http://schemas.openxmlformats.org/officeDocument/2006/relationships/notesSlide" Target="../notesSlides/notesSlide205.xml"/><Relationship Id="rId4" Type="http://schemas.openxmlformats.org/officeDocument/2006/relationships/oleObject" Target="file://localhost/All%20My%20Stuff/AppldCF3ed/New%20Chapters/Chap5.doc%01!OLE_LINK1" TargetMode="External"/><Relationship Id="rId5" Type="http://schemas.openxmlformats.org/officeDocument/2006/relationships/image" Target="../media/image88.png"/><Relationship Id="rId1" Type="http://schemas.openxmlformats.org/officeDocument/2006/relationships/vmlDrawing" Target="../drawings/vmlDrawing27.vml"/><Relationship Id="rId2"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6.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7.xml"/><Relationship Id="rId3" Type="http://schemas.openxmlformats.org/officeDocument/2006/relationships/image" Target="../media/image89.png"/></Relationships>
</file>

<file path=ppt/slides/_rels/slide209.xml.rels><?xml version="1.0" encoding="UTF-8" standalone="yes"?>
<Relationships xmlns="http://schemas.openxmlformats.org/package/2006/relationships"><Relationship Id="rId3" Type="http://schemas.openxmlformats.org/officeDocument/2006/relationships/notesSlide" Target="../notesSlides/notesSlide208.xml"/><Relationship Id="rId4" Type="http://schemas.openxmlformats.org/officeDocument/2006/relationships/oleObject" Target="../embeddings/oleObject36.bin"/><Relationship Id="rId5" Type="http://schemas.openxmlformats.org/officeDocument/2006/relationships/package" Target="../embeddings/Microsoft_Word_Document26.docx"/><Relationship Id="rId6" Type="http://schemas.openxmlformats.org/officeDocument/2006/relationships/image" Target="../media/image90.png"/><Relationship Id="rId1" Type="http://schemas.openxmlformats.org/officeDocument/2006/relationships/vmlDrawing" Target="../drawings/vmlDrawing28.vml"/><Relationship Id="rId2"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3" Type="http://schemas.openxmlformats.org/officeDocument/2006/relationships/notesSlide" Target="../notesSlides/notesSlide209.xml"/><Relationship Id="rId4" Type="http://schemas.openxmlformats.org/officeDocument/2006/relationships/oleObject" Target="../embeddings/oleObject37.bin"/><Relationship Id="rId5" Type="http://schemas.openxmlformats.org/officeDocument/2006/relationships/package" Target="../embeddings/Microsoft_Word_Document27.docx"/><Relationship Id="rId6" Type="http://schemas.openxmlformats.org/officeDocument/2006/relationships/image" Target="../media/image91.emf"/><Relationship Id="rId1" Type="http://schemas.openxmlformats.org/officeDocument/2006/relationships/vmlDrawing" Target="../drawings/vmlDrawing29.vml"/><Relationship Id="rId2"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0.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1.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3.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4.xml"/></Relationships>
</file>

<file path=ppt/slides/_rels/slide216.xml.rels><?xml version="1.0" encoding="UTF-8" standalone="yes"?>
<Relationships xmlns="http://schemas.openxmlformats.org/package/2006/relationships"><Relationship Id="rId3" Type="http://schemas.openxmlformats.org/officeDocument/2006/relationships/notesSlide" Target="../notesSlides/notesSlide215.xml"/><Relationship Id="rId4" Type="http://schemas.openxmlformats.org/officeDocument/2006/relationships/image" Target="../media/image93.emf"/><Relationship Id="rId5" Type="http://schemas.openxmlformats.org/officeDocument/2006/relationships/oleObject" Target="../embeddings/oleObject38.bin"/><Relationship Id="rId6" Type="http://schemas.openxmlformats.org/officeDocument/2006/relationships/package" Target="../embeddings/Microsoft_Word_Document28.docx"/><Relationship Id="rId7" Type="http://schemas.openxmlformats.org/officeDocument/2006/relationships/image" Target="../media/image92.png"/><Relationship Id="rId1" Type="http://schemas.openxmlformats.org/officeDocument/2006/relationships/vmlDrawing" Target="../drawings/vmlDrawing30.vml"/><Relationship Id="rId2"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6.xml"/><Relationship Id="rId3" Type="http://schemas.openxmlformats.org/officeDocument/2006/relationships/image" Target="../media/image94.png"/></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7.xml"/><Relationship Id="rId3" Type="http://schemas.openxmlformats.org/officeDocument/2006/relationships/image" Target="../media/image95.png"/></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8.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9.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0.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1.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3.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4.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5.xml"/><Relationship Id="rId3" Type="http://schemas.openxmlformats.org/officeDocument/2006/relationships/image" Target="../media/image96.png"/></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6.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7.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8.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9.xml"/><Relationship Id="rId3" Type="http://schemas.openxmlformats.org/officeDocument/2006/relationships/image" Target="../media/image97.png"/></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0.xml"/></Relationships>
</file>

<file path=ppt/slides/_rels/slide233.xml.rels><?xml version="1.0" encoding="UTF-8" standalone="yes"?>
<Relationships xmlns="http://schemas.openxmlformats.org/package/2006/relationships"><Relationship Id="rId3" Type="http://schemas.openxmlformats.org/officeDocument/2006/relationships/notesSlide" Target="../notesSlides/notesSlide231.xml"/><Relationship Id="rId4" Type="http://schemas.openxmlformats.org/officeDocument/2006/relationships/oleObject" Target="../embeddings/oleObject39.bin"/><Relationship Id="rId5" Type="http://schemas.openxmlformats.org/officeDocument/2006/relationships/image" Target="../media/image98.emf"/><Relationship Id="rId6" Type="http://schemas.openxmlformats.org/officeDocument/2006/relationships/oleObject" Target="../embeddings/oleObject40.bin"/><Relationship Id="rId7" Type="http://schemas.openxmlformats.org/officeDocument/2006/relationships/image" Target="../media/image99.emf"/><Relationship Id="rId8" Type="http://schemas.openxmlformats.org/officeDocument/2006/relationships/oleObject" Target="../embeddings/oleObject41.bin"/><Relationship Id="rId9" Type="http://schemas.openxmlformats.org/officeDocument/2006/relationships/image" Target="../media/image100.emf"/><Relationship Id="rId1" Type="http://schemas.openxmlformats.org/officeDocument/2006/relationships/vmlDrawing" Target="../drawings/vmlDrawing31.vml"/><Relationship Id="rId2"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3.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4.xml"/><Relationship Id="rId3" Type="http://schemas.openxmlformats.org/officeDocument/2006/relationships/image" Target="../media/image101.png"/></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5.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6.xml"/><Relationship Id="rId3" Type="http://schemas.openxmlformats.org/officeDocument/2006/relationships/chart" Target="../charts/chart4.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7.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8.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9.xml"/></Relationships>
</file>

<file path=ppt/slides/_rels/slide242.xml.rels><?xml version="1.0" encoding="UTF-8" standalone="yes"?>
<Relationships xmlns="http://schemas.openxmlformats.org/package/2006/relationships"><Relationship Id="rId3" Type="http://schemas.openxmlformats.org/officeDocument/2006/relationships/notesSlide" Target="../notesSlides/notesSlide240.xml"/><Relationship Id="rId4" Type="http://schemas.openxmlformats.org/officeDocument/2006/relationships/oleObject" Target="../embeddings/oleObject42.bin"/><Relationship Id="rId5" Type="http://schemas.openxmlformats.org/officeDocument/2006/relationships/image" Target="../media/image102.emf"/><Relationship Id="rId1" Type="http://schemas.openxmlformats.org/officeDocument/2006/relationships/vmlDrawing" Target="../drawings/vmlDrawing32.vml"/><Relationship Id="rId2"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1.xml"/><Relationship Id="rId3" Type="http://schemas.openxmlformats.org/officeDocument/2006/relationships/image" Target="../media/image103.png"/></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3.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4.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5.xml"/><Relationship Id="rId3" Type="http://schemas.openxmlformats.org/officeDocument/2006/relationships/image" Target="../media/image104.png"/></Relationships>
</file>

<file path=ppt/slides/_rels/slide248.xml.rels><?xml version="1.0" encoding="UTF-8" standalone="yes"?>
<Relationships xmlns="http://schemas.openxmlformats.org/package/2006/relationships"><Relationship Id="rId3" Type="http://schemas.openxmlformats.org/officeDocument/2006/relationships/image" Target="../media/image105.emf"/><Relationship Id="rId4" Type="http://schemas.openxmlformats.org/officeDocument/2006/relationships/image" Target="../media/image106.emf"/><Relationship Id="rId5" Type="http://schemas.openxmlformats.org/officeDocument/2006/relationships/image" Target="../media/image107.emf"/><Relationship Id="rId1" Type="http://schemas.openxmlformats.org/officeDocument/2006/relationships/slideLayout" Target="../slideLayouts/slideLayout2.xml"/><Relationship Id="rId2" Type="http://schemas.openxmlformats.org/officeDocument/2006/relationships/notesSlide" Target="../notesSlides/notesSlide246.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7.xml"/><Relationship Id="rId3" Type="http://schemas.openxmlformats.org/officeDocument/2006/relationships/image" Target="../media/image108.emf"/></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8.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9.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0.xml"/></Relationships>
</file>

<file path=ppt/slides/_rels/slide253.xml.rels><?xml version="1.0" encoding="UTF-8" standalone="yes"?>
<Relationships xmlns="http://schemas.openxmlformats.org/package/2006/relationships"><Relationship Id="rId3" Type="http://schemas.openxmlformats.org/officeDocument/2006/relationships/notesSlide" Target="../notesSlides/notesSlide251.xml"/><Relationship Id="rId4" Type="http://schemas.openxmlformats.org/officeDocument/2006/relationships/oleObject" Target="../embeddings/oleObject43.bin"/><Relationship Id="rId5" Type="http://schemas.openxmlformats.org/officeDocument/2006/relationships/package" Target="../embeddings/Microsoft_Word_Document29.docx"/><Relationship Id="rId6" Type="http://schemas.openxmlformats.org/officeDocument/2006/relationships/image" Target="../media/image109.png"/><Relationship Id="rId1" Type="http://schemas.openxmlformats.org/officeDocument/2006/relationships/vmlDrawing" Target="../drawings/vmlDrawing33.vml"/><Relationship Id="rId2"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3" Type="http://schemas.openxmlformats.org/officeDocument/2006/relationships/notesSlide" Target="../notesSlides/notesSlide252.xml"/><Relationship Id="rId4" Type="http://schemas.openxmlformats.org/officeDocument/2006/relationships/oleObject" Target="../embeddings/oleObject44.bin"/><Relationship Id="rId5" Type="http://schemas.openxmlformats.org/officeDocument/2006/relationships/package" Target="../embeddings/Microsoft_Word_Document30.docx"/><Relationship Id="rId6" Type="http://schemas.openxmlformats.org/officeDocument/2006/relationships/image" Target="../media/image110.emf"/><Relationship Id="rId1" Type="http://schemas.openxmlformats.org/officeDocument/2006/relationships/vmlDrawing" Target="../drawings/vmlDrawing34.vml"/><Relationship Id="rId2"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3.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4.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5.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6.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7.xml"/><Relationship Id="rId3" Type="http://schemas.openxmlformats.org/officeDocument/2006/relationships/image" Target="../media/image111.png"/></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8.xml"/><Relationship Id="rId3" Type="http://schemas.openxmlformats.org/officeDocument/2006/relationships/image" Target="../media/image112.png"/></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9.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0.xml"/><Relationship Id="rId3" Type="http://schemas.openxmlformats.org/officeDocument/2006/relationships/chart" Target="../charts/chart5.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1.xml"/><Relationship Id="rId3" Type="http://schemas.openxmlformats.org/officeDocument/2006/relationships/chart" Target="../charts/chart6.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3.xml"/><Relationship Id="rId3" Type="http://schemas.openxmlformats.org/officeDocument/2006/relationships/image" Target="../media/image113.emf"/></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4.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5.xml"/></Relationships>
</file>

<file path=ppt/slides/_rels/slide268.xml.rels><?xml version="1.0" encoding="UTF-8" standalone="yes"?>
<Relationships xmlns="http://schemas.openxmlformats.org/package/2006/relationships"><Relationship Id="rId3" Type="http://schemas.openxmlformats.org/officeDocument/2006/relationships/notesSlide" Target="../notesSlides/notesSlide266.xml"/><Relationship Id="rId4" Type="http://schemas.openxmlformats.org/officeDocument/2006/relationships/oleObject" Target="../embeddings/oleObject45.bin"/><Relationship Id="rId5" Type="http://schemas.openxmlformats.org/officeDocument/2006/relationships/package" Target="../embeddings/Microsoft_Word_Document31.docx"/><Relationship Id="rId6" Type="http://schemas.openxmlformats.org/officeDocument/2006/relationships/image" Target="../media/image114.png"/><Relationship Id="rId1" Type="http://schemas.openxmlformats.org/officeDocument/2006/relationships/vmlDrawing" Target="../drawings/vmlDrawing35.vml"/><Relationship Id="rId2"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7.xml"/></Relationships>
</file>

<file path=ppt/slides/_rels/slide270.xml.rels><?xml version="1.0" encoding="UTF-8" standalone="yes"?>
<Relationships xmlns="http://schemas.openxmlformats.org/package/2006/relationships"><Relationship Id="rId3" Type="http://schemas.openxmlformats.org/officeDocument/2006/relationships/notesSlide" Target="../notesSlides/notesSlide268.xml"/><Relationship Id="rId4" Type="http://schemas.openxmlformats.org/officeDocument/2006/relationships/oleObject" Target="../embeddings/oleObject46.bin"/><Relationship Id="rId5" Type="http://schemas.openxmlformats.org/officeDocument/2006/relationships/package" Target="../embeddings/Microsoft_Word_Document32.docx"/><Relationship Id="rId6" Type="http://schemas.openxmlformats.org/officeDocument/2006/relationships/image" Target="../media/image115.png"/><Relationship Id="rId1" Type="http://schemas.openxmlformats.org/officeDocument/2006/relationships/vmlDrawing" Target="../drawings/vmlDrawing36.vml"/><Relationship Id="rId2"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3" Type="http://schemas.openxmlformats.org/officeDocument/2006/relationships/notesSlide" Target="../notesSlides/notesSlide269.xml"/><Relationship Id="rId4" Type="http://schemas.openxmlformats.org/officeDocument/2006/relationships/oleObject" Target="../embeddings/oleObject47.bin"/><Relationship Id="rId5" Type="http://schemas.openxmlformats.org/officeDocument/2006/relationships/package" Target="../embeddings/Microsoft_Word_Document33.docx"/><Relationship Id="rId6" Type="http://schemas.openxmlformats.org/officeDocument/2006/relationships/image" Target="../media/image116.png"/><Relationship Id="rId1" Type="http://schemas.openxmlformats.org/officeDocument/2006/relationships/vmlDrawing" Target="../drawings/vmlDrawing37.vml"/><Relationship Id="rId2"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0.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1.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2.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3.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4.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5.xml"/><Relationship Id="rId3" Type="http://schemas.openxmlformats.org/officeDocument/2006/relationships/image" Target="../media/image117.png"/></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6.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7.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8.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9.xml"/></Relationships>
</file>

<file path=ppt/slides/_rels/slide282.xml.rels><?xml version="1.0" encoding="UTF-8" standalone="yes"?>
<Relationships xmlns="http://schemas.openxmlformats.org/package/2006/relationships"><Relationship Id="rId3" Type="http://schemas.openxmlformats.org/officeDocument/2006/relationships/notesSlide" Target="../notesSlides/notesSlide280.xml"/><Relationship Id="rId4" Type="http://schemas.openxmlformats.org/officeDocument/2006/relationships/oleObject" Target="../embeddings/oleObject48.bin"/><Relationship Id="rId5" Type="http://schemas.openxmlformats.org/officeDocument/2006/relationships/oleObject" Target="../embeddings/Microsoft_Word_97_-_2004_Document3.doc"/><Relationship Id="rId6" Type="http://schemas.openxmlformats.org/officeDocument/2006/relationships/image" Target="../media/image118.emf"/><Relationship Id="rId1" Type="http://schemas.openxmlformats.org/officeDocument/2006/relationships/vmlDrawing" Target="../drawings/vmlDrawing38.vml"/><Relationship Id="rId2"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1.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2.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3.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4.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5.xml"/><Relationship Id="rId3" Type="http://schemas.openxmlformats.org/officeDocument/2006/relationships/image" Target="../media/image119.png"/></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6.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7.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8.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9.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0.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1.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2.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3.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4.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5.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6.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7.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8.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9.xml"/></Relationships>
</file>

<file path=ppt/slides/_rels/slide302.xml.rels><?xml version="1.0" encoding="UTF-8" standalone="yes"?>
<Relationships xmlns="http://schemas.openxmlformats.org/package/2006/relationships"><Relationship Id="rId3" Type="http://schemas.openxmlformats.org/officeDocument/2006/relationships/notesSlide" Target="../notesSlides/notesSlide300.xml"/><Relationship Id="rId4" Type="http://schemas.openxmlformats.org/officeDocument/2006/relationships/oleObject" Target="../embeddings/oleObject49.bin"/><Relationship Id="rId5" Type="http://schemas.openxmlformats.org/officeDocument/2006/relationships/package" Target="../embeddings/Microsoft_Word_Document34.docx"/><Relationship Id="rId6" Type="http://schemas.openxmlformats.org/officeDocument/2006/relationships/image" Target="../media/image120.png"/><Relationship Id="rId1" Type="http://schemas.openxmlformats.org/officeDocument/2006/relationships/vmlDrawing" Target="../drawings/vmlDrawing39.vml"/><Relationship Id="rId2"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1.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2.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3.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4.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5.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6.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7.xml"/></Relationships>
</file>

<file path=ppt/slides/_rels/slide310.xml.rels><?xml version="1.0" encoding="UTF-8" standalone="yes"?>
<Relationships xmlns="http://schemas.openxmlformats.org/package/2006/relationships"><Relationship Id="rId3" Type="http://schemas.openxmlformats.org/officeDocument/2006/relationships/notesSlide" Target="../notesSlides/notesSlide308.xml"/><Relationship Id="rId4" Type="http://schemas.openxmlformats.org/officeDocument/2006/relationships/oleObject" Target="../embeddings/oleObject50.bin"/><Relationship Id="rId5" Type="http://schemas.openxmlformats.org/officeDocument/2006/relationships/image" Target="../media/image121.emf"/><Relationship Id="rId6" Type="http://schemas.openxmlformats.org/officeDocument/2006/relationships/oleObject" Target="../embeddings/oleObject51.bin"/><Relationship Id="rId7" Type="http://schemas.openxmlformats.org/officeDocument/2006/relationships/image" Target="../media/image122.emf"/><Relationship Id="rId1" Type="http://schemas.openxmlformats.org/officeDocument/2006/relationships/vmlDrawing" Target="../drawings/vmlDrawing40.vml"/><Relationship Id="rId2"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9.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0.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1.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2.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3.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4.xml"/></Relationships>
</file>

<file path=ppt/slides/_rels/slide317.xml.rels><?xml version="1.0" encoding="UTF-8" standalone="yes"?>
<Relationships xmlns="http://schemas.openxmlformats.org/package/2006/relationships"><Relationship Id="rId3" Type="http://schemas.openxmlformats.org/officeDocument/2006/relationships/notesSlide" Target="../notesSlides/notesSlide315.xml"/><Relationship Id="rId4" Type="http://schemas.openxmlformats.org/officeDocument/2006/relationships/oleObject" Target="file://localhost/All%20My%20Stuff/AppldCF3ed/New%20Chapters/Chap6.doc!OLE_LINK2" TargetMode="External"/><Relationship Id="rId5" Type="http://schemas.openxmlformats.org/officeDocument/2006/relationships/image" Target="../media/image123.png"/><Relationship Id="rId1" Type="http://schemas.openxmlformats.org/officeDocument/2006/relationships/vmlDrawing" Target="../drawings/vmlDrawing41.vml"/><Relationship Id="rId2"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6.xml"/></Relationships>
</file>

<file path=ppt/slides/_rels/slide319.xml.rels><?xml version="1.0" encoding="UTF-8" standalone="yes"?>
<Relationships xmlns="http://schemas.openxmlformats.org/package/2006/relationships"><Relationship Id="rId3" Type="http://schemas.openxmlformats.org/officeDocument/2006/relationships/notesSlide" Target="../notesSlides/notesSlide317.xml"/><Relationship Id="rId4" Type="http://schemas.openxmlformats.org/officeDocument/2006/relationships/oleObject" Target="../embeddings/oleObject52.bin"/><Relationship Id="rId5" Type="http://schemas.openxmlformats.org/officeDocument/2006/relationships/image" Target="../media/image124.emf"/><Relationship Id="rId6" Type="http://schemas.openxmlformats.org/officeDocument/2006/relationships/oleObject" Target="../embeddings/oleObject53.bin"/><Relationship Id="rId7" Type="http://schemas.openxmlformats.org/officeDocument/2006/relationships/image" Target="../media/image125.emf"/><Relationship Id="rId8" Type="http://schemas.openxmlformats.org/officeDocument/2006/relationships/oleObject" Target="../embeddings/oleObject54.bin"/><Relationship Id="rId9" Type="http://schemas.openxmlformats.org/officeDocument/2006/relationships/image" Target="../media/image126.emf"/><Relationship Id="rId10" Type="http://schemas.openxmlformats.org/officeDocument/2006/relationships/oleObject" Target="../embeddings/oleObject55.bin"/><Relationship Id="rId11" Type="http://schemas.openxmlformats.org/officeDocument/2006/relationships/image" Target="../media/image127.emf"/><Relationship Id="rId1" Type="http://schemas.openxmlformats.org/officeDocument/2006/relationships/vmlDrawing" Target="../drawings/vmlDrawing42.vml"/><Relationship Id="rId2" Type="http://schemas.openxmlformats.org/officeDocument/2006/relationships/slideLayout" Target="../slideLayouts/slideLayout2.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8.xml"/></Relationships>
</file>

<file path=ppt/slides/_rels/slide321.xml.rels><?xml version="1.0" encoding="UTF-8" standalone="yes"?>
<Relationships xmlns="http://schemas.openxmlformats.org/package/2006/relationships"><Relationship Id="rId3" Type="http://schemas.openxmlformats.org/officeDocument/2006/relationships/notesSlide" Target="../notesSlides/notesSlide319.xml"/><Relationship Id="rId4" Type="http://schemas.openxmlformats.org/officeDocument/2006/relationships/oleObject" Target="../embeddings/oleObject56.bin"/><Relationship Id="rId5" Type="http://schemas.openxmlformats.org/officeDocument/2006/relationships/image" Target="../media/image128.emf"/><Relationship Id="rId6" Type="http://schemas.openxmlformats.org/officeDocument/2006/relationships/oleObject" Target="../embeddings/oleObject57.bin"/><Relationship Id="rId7" Type="http://schemas.openxmlformats.org/officeDocument/2006/relationships/image" Target="../media/image129.emf"/><Relationship Id="rId1" Type="http://schemas.openxmlformats.org/officeDocument/2006/relationships/vmlDrawing" Target="../drawings/vmlDrawing43.vml"/><Relationship Id="rId2" Type="http://schemas.openxmlformats.org/officeDocument/2006/relationships/slideLayout" Target="../slideLayouts/slideLayout2.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0.xml"/><Relationship Id="rId3" Type="http://schemas.openxmlformats.org/officeDocument/2006/relationships/image" Target="../media/image1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1"/>
          <p:cNvSpPr>
            <a:spLocks noGrp="1"/>
          </p:cNvSpPr>
          <p:nvPr>
            <p:ph type="ctrTitle"/>
          </p:nvPr>
        </p:nvSpPr>
        <p:spPr/>
        <p:txBody>
          <a:bodyPr>
            <a:normAutofit/>
          </a:bodyPr>
          <a:lstStyle/>
          <a:p>
            <a:pPr eaLnBrk="1" fontAlgn="auto" hangingPunct="1">
              <a:spcAft>
                <a:spcPts val="0"/>
              </a:spcAft>
              <a:defRPr/>
            </a:pPr>
            <a:r>
              <a:rPr lang="en-US" smtClean="0">
                <a:ea typeface="+mj-ea"/>
                <a:cs typeface="+mj-cs"/>
              </a:rPr>
              <a:t>Corporate Finance</a:t>
            </a:r>
            <a:br>
              <a:rPr lang="en-US" smtClean="0">
                <a:ea typeface="+mj-ea"/>
                <a:cs typeface="+mj-cs"/>
              </a:rPr>
            </a:br>
            <a:r>
              <a:rPr lang="en-US" smtClean="0">
                <a:ea typeface="+mj-ea"/>
                <a:cs typeface="+mj-cs"/>
              </a:rPr>
              <a:t>B40.2302</a:t>
            </a:r>
            <a:br>
              <a:rPr lang="en-US" smtClean="0">
                <a:ea typeface="+mj-ea"/>
                <a:cs typeface="+mj-cs"/>
              </a:rPr>
            </a:br>
            <a:r>
              <a:rPr lang="en-US" smtClean="0">
                <a:ea typeface="+mj-ea"/>
                <a:cs typeface="+mj-cs"/>
              </a:rPr>
              <a:t>Lecture Notes: Packet 1</a:t>
            </a:r>
            <a:endParaRPr lang="en-US">
              <a:ea typeface="+mj-ea"/>
              <a:cs typeface="+mj-cs"/>
            </a:endParaRPr>
          </a:p>
        </p:txBody>
      </p:sp>
      <p:sp>
        <p:nvSpPr>
          <p:cNvPr id="16386" name="Subtitle 2"/>
          <p:cNvSpPr>
            <a:spLocks noGrp="1"/>
          </p:cNvSpPr>
          <p:nvPr>
            <p:ph type="subTitle" idx="1"/>
          </p:nvPr>
        </p:nvSpPr>
        <p:spPr>
          <a:xfrm>
            <a:off x="2362200" y="6049963"/>
            <a:ext cx="6705600" cy="685800"/>
          </a:xfrm>
        </p:spPr>
        <p:txBody>
          <a:bodyPr/>
          <a:lstStyle/>
          <a:p>
            <a:pPr eaLnBrk="1" hangingPunct="1"/>
            <a:r>
              <a:rPr lang="en-US" altLang="en-US">
                <a:ea typeface="ＭＳ Ｐゴシック" charset="-128"/>
              </a:rPr>
              <a:t>Aswath Damodaran</a:t>
            </a:r>
          </a:p>
        </p:txBody>
      </p:sp>
      <p:sp>
        <p:nvSpPr>
          <p:cNvPr id="2" name="Footer Placeholder 1"/>
          <p:cNvSpPr>
            <a:spLocks noGrp="1"/>
          </p:cNvSpPr>
          <p:nvPr>
            <p:ph type="ftr" sz="quarter" idx="11"/>
          </p:nvPr>
        </p:nvSpPr>
        <p:spPr/>
        <p:txBody>
          <a:bodyPr/>
          <a:lstStyle/>
          <a:p>
            <a:pPr>
              <a:defRPr/>
            </a:pPr>
            <a:r>
              <a:rPr lang="en-US"/>
              <a:t>Aswath Damodaran</a:t>
            </a:r>
            <a:endParaRPr lang="en-US" dirty="0"/>
          </a:p>
        </p:txBody>
      </p:sp>
      <p:sp>
        <p:nvSpPr>
          <p:cNvPr id="1638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F0D20A37-DBA2-4649-B97E-84E4C013A280}" type="slidenum">
              <a:rPr lang="en-US" altLang="en-US" sz="1400">
                <a:solidFill>
                  <a:schemeClr val="tx2"/>
                </a:solidFill>
              </a:rPr>
              <a:pPr/>
              <a:t>0</a:t>
            </a:fld>
            <a:endParaRPr lang="en-US" altLang="en-US" sz="140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The Objective in Corporate Finance</a:t>
            </a:r>
            <a:endParaRPr lang="en-US">
              <a:ea typeface="+mj-ea"/>
              <a:cs typeface="+mj-cs"/>
            </a:endParaRPr>
          </a:p>
        </p:txBody>
      </p:sp>
      <p:sp>
        <p:nvSpPr>
          <p:cNvPr id="6146"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400">
                <a:ea typeface="ＭＳ Ｐゴシック" charset="-128"/>
              </a:rPr>
              <a:t>“</a:t>
            </a:r>
            <a:r>
              <a:rPr lang="en-US" altLang="ja-JP" sz="2400">
                <a:ea typeface="ＭＳ Ｐゴシック" charset="-128"/>
              </a:rPr>
              <a:t>If you don</a:t>
            </a:r>
            <a:r>
              <a:rPr lang="ja-JP" altLang="en-US" sz="2400">
                <a:ea typeface="ＭＳ Ｐゴシック" charset="-128"/>
              </a:rPr>
              <a:t>’</a:t>
            </a:r>
            <a:r>
              <a:rPr lang="en-US" altLang="ja-JP" sz="2400">
                <a:ea typeface="ＭＳ Ｐゴシック" charset="-128"/>
              </a:rPr>
              <a:t>t know where you are going, it does’nt matter how you get there</a:t>
            </a:r>
            <a:r>
              <a:rPr lang="ja-JP" altLang="en-US" sz="2400">
                <a:ea typeface="ＭＳ Ｐゴシック" charset="-128"/>
              </a:rPr>
              <a:t>”</a:t>
            </a:r>
            <a:endParaRPr lang="en-US" altLang="en-US" sz="2400">
              <a:ea typeface="ＭＳ Ｐゴシック" charset="-128"/>
            </a:endParaRPr>
          </a:p>
        </p:txBody>
      </p:sp>
      <p:sp>
        <p:nvSpPr>
          <p:cNvPr id="2" name="Footer Placeholder 1"/>
          <p:cNvSpPr>
            <a:spLocks noGrp="1"/>
          </p:cNvSpPr>
          <p:nvPr>
            <p:ph type="ftr" sz="quarter" idx="11"/>
          </p:nvPr>
        </p:nvSpPr>
        <p:spPr/>
        <p:txBody>
          <a:bodyPr/>
          <a:lstStyle/>
          <a:p>
            <a:pPr>
              <a:defRPr/>
            </a:pPr>
            <a:r>
              <a:rPr lang="en-US"/>
              <a:t>Aswath Damodaran</a:t>
            </a:r>
            <a:endParaRPr lang="en-US" dirty="0"/>
          </a:p>
        </p:txBody>
      </p:sp>
      <p:sp>
        <p:nvSpPr>
          <p:cNvPr id="1843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A567495-3F1F-0348-A419-DBAB1FA93A6A}" type="slidenum">
              <a:rPr lang="en-US" altLang="en-US" sz="1400">
                <a:solidFill>
                  <a:schemeClr val="tx2"/>
                </a:solidFill>
              </a:rPr>
              <a:pPr/>
              <a:t>1</a:t>
            </a:fld>
            <a:endParaRPr lang="en-US" altLang="en-US" sz="1400">
              <a:solidFill>
                <a:schemeClr val="tx2"/>
              </a:solidFill>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3"/>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DC89DD0-9B44-9C4A-A01D-AE83B6C293E2}" type="slidenum">
              <a:rPr lang="en-US" altLang="en-US" sz="1200">
                <a:solidFill>
                  <a:srgbClr val="FFFFFF"/>
                </a:solidFill>
              </a:rPr>
              <a:pPr>
                <a:lnSpc>
                  <a:spcPct val="80000"/>
                </a:lnSpc>
              </a:pPr>
              <a:t>2</a:t>
            </a:fld>
            <a:endParaRPr lang="en-US" altLang="en-US" sz="1200">
              <a:solidFill>
                <a:srgbClr val="FFFFFF"/>
              </a:solidFill>
            </a:endParaRPr>
          </a:p>
        </p:txBody>
      </p:sp>
      <p:pic>
        <p:nvPicPr>
          <p:cNvPr id="20484"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604" r="-604"/>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Objective in Decision Making</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F6B291F-BF83-5F43-B007-3DB9AD65D3C5}" type="slidenum">
              <a:rPr lang="en-US" altLang="en-US" sz="1200">
                <a:solidFill>
                  <a:srgbClr val="FFFFFF"/>
                </a:solidFill>
              </a:rPr>
              <a:pPr>
                <a:lnSpc>
                  <a:spcPct val="80000"/>
                </a:lnSpc>
              </a:pPr>
              <a:t>3</a:t>
            </a:fld>
            <a:endParaRPr lang="en-US" altLang="en-US" sz="1200">
              <a:solidFill>
                <a:srgbClr val="FFFFFF"/>
              </a:solidFill>
            </a:endParaRPr>
          </a:p>
        </p:txBody>
      </p:sp>
      <p:sp>
        <p:nvSpPr>
          <p:cNvPr id="22532"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In traditional corporate finance, the objective in decision making is to maximize the value of the firm. </a:t>
            </a:r>
          </a:p>
          <a:p>
            <a:pPr eaLnBrk="1" hangingPunct="1"/>
            <a:r>
              <a:rPr lang="en-US" altLang="en-US" sz="2000">
                <a:ea typeface="ＭＳ Ｐゴシック" charset="-128"/>
              </a:rPr>
              <a:t>A narrower objective is to maximize stockholder wealth. When the stock is traded and markets are viewed to be efficient, the objective is to maximize the stock price.</a:t>
            </a:r>
          </a:p>
        </p:txBody>
      </p:sp>
      <p:pic>
        <p:nvPicPr>
          <p:cNvPr id="2253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191000"/>
            <a:ext cx="7753350" cy="22971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2534" name="Text Box 5"/>
          <p:cNvSpPr txBox="1">
            <a:spLocks noChangeArrowheads="1"/>
          </p:cNvSpPr>
          <p:nvPr/>
        </p:nvSpPr>
        <p:spPr bwMode="auto">
          <a:xfrm>
            <a:off x="914400" y="3429000"/>
            <a:ext cx="14636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firm value</a:t>
            </a:r>
            <a:endParaRPr lang="en-US" altLang="en-US"/>
          </a:p>
        </p:txBody>
      </p:sp>
      <p:sp>
        <p:nvSpPr>
          <p:cNvPr id="22535" name="Text Box 7"/>
          <p:cNvSpPr txBox="1">
            <a:spLocks noChangeArrowheads="1"/>
          </p:cNvSpPr>
          <p:nvPr/>
        </p:nvSpPr>
        <p:spPr bwMode="auto">
          <a:xfrm>
            <a:off x="4648200" y="3200400"/>
            <a:ext cx="1905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equity value</a:t>
            </a:r>
            <a:endParaRPr lang="en-US" altLang="en-US"/>
          </a:p>
        </p:txBody>
      </p:sp>
      <p:sp>
        <p:nvSpPr>
          <p:cNvPr id="22536" name="Line 8"/>
          <p:cNvSpPr>
            <a:spLocks noChangeShapeType="1"/>
          </p:cNvSpPr>
          <p:nvPr/>
        </p:nvSpPr>
        <p:spPr bwMode="auto">
          <a:xfrm flipH="1">
            <a:off x="5105400" y="3886200"/>
            <a:ext cx="228600" cy="18288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2537" name="Line 9"/>
          <p:cNvSpPr>
            <a:spLocks noChangeShapeType="1"/>
          </p:cNvSpPr>
          <p:nvPr/>
        </p:nvSpPr>
        <p:spPr bwMode="auto">
          <a:xfrm>
            <a:off x="1981200" y="3810000"/>
            <a:ext cx="533400" cy="3810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2538" name="Text Box 10"/>
          <p:cNvSpPr txBox="1">
            <a:spLocks noChangeArrowheads="1"/>
          </p:cNvSpPr>
          <p:nvPr/>
        </p:nvSpPr>
        <p:spPr bwMode="auto">
          <a:xfrm>
            <a:off x="7010400" y="3276600"/>
            <a:ext cx="184467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market estimate of equity value</a:t>
            </a:r>
            <a:endParaRPr lang="en-US" altLang="en-US">
              <a:solidFill>
                <a:schemeClr val="accent2"/>
              </a:solidFill>
            </a:endParaRPr>
          </a:p>
        </p:txBody>
      </p:sp>
      <p:sp>
        <p:nvSpPr>
          <p:cNvPr id="22539" name="Line 11"/>
          <p:cNvSpPr>
            <a:spLocks noChangeShapeType="1"/>
          </p:cNvSpPr>
          <p:nvPr/>
        </p:nvSpPr>
        <p:spPr bwMode="auto">
          <a:xfrm flipH="1">
            <a:off x="6400800" y="3429000"/>
            <a:ext cx="457200" cy="762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Maximizing Stock Prices is too </a:t>
            </a:r>
            <a:r>
              <a:rPr lang="ja-JP" altLang="en-US" sz="3200">
                <a:ea typeface="ＭＳ Ｐゴシック" charset="-128"/>
              </a:rPr>
              <a:t>“</a:t>
            </a:r>
            <a:r>
              <a:rPr lang="en-US" altLang="ja-JP" sz="3200">
                <a:ea typeface="ＭＳ Ｐゴシック" charset="-128"/>
              </a:rPr>
              <a:t>narrow</a:t>
            </a:r>
            <a:r>
              <a:rPr lang="ja-JP" altLang="en-US" sz="3200">
                <a:ea typeface="ＭＳ Ｐゴシック" charset="-128"/>
              </a:rPr>
              <a:t>”</a:t>
            </a:r>
            <a:r>
              <a:rPr lang="en-US" altLang="ja-JP" sz="3200">
                <a:ea typeface="ＭＳ Ｐゴシック" charset="-128"/>
              </a:rPr>
              <a:t> an objective: A preliminary response</a:t>
            </a:r>
            <a:endParaRPr lang="en-US" altLang="en-US" sz="3200">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70D9640-672D-BC4E-89D9-9F9184AF9789}" type="slidenum">
              <a:rPr lang="en-US" altLang="en-US" sz="1200">
                <a:solidFill>
                  <a:srgbClr val="FFFFFF"/>
                </a:solidFill>
              </a:rPr>
              <a:pPr>
                <a:lnSpc>
                  <a:spcPct val="80000"/>
                </a:lnSpc>
              </a:pPr>
              <a:t>4</a:t>
            </a:fld>
            <a:endParaRPr lang="en-US" altLang="en-US" sz="1200">
              <a:solidFill>
                <a:srgbClr val="FFFFFF"/>
              </a:solidFill>
            </a:endParaRPr>
          </a:p>
        </p:txBody>
      </p:sp>
      <p:sp>
        <p:nvSpPr>
          <p:cNvPr id="1433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Maximizing stock price is not incompatible with meeting employee needs/objectives. In particular:</a:t>
            </a:r>
          </a:p>
          <a:p>
            <a:pPr marL="640080" lvl="1" indent="-274320" eaLnBrk="1" fontAlgn="auto" hangingPunct="1">
              <a:spcAft>
                <a:spcPts val="0"/>
              </a:spcAft>
              <a:buFont typeface="Wingdings 2"/>
              <a:buChar char=""/>
              <a:defRPr/>
            </a:pPr>
            <a:r>
              <a:rPr lang="en-US" dirty="0" smtClean="0">
                <a:ea typeface="+mn-ea"/>
              </a:rPr>
              <a:t>Employees are often stockholders in many firms</a:t>
            </a:r>
          </a:p>
          <a:p>
            <a:pPr marL="640080" lvl="1" indent="-274320" eaLnBrk="1" fontAlgn="auto" hangingPunct="1">
              <a:spcAft>
                <a:spcPts val="0"/>
              </a:spcAft>
              <a:buFont typeface="Wingdings 2"/>
              <a:buChar char=""/>
              <a:defRPr/>
            </a:pPr>
            <a:r>
              <a:rPr lang="en-US" dirty="0" smtClean="0">
                <a:ea typeface="+mn-ea"/>
              </a:rPr>
              <a:t>Firms that maximize stock price generally are profitable firms that can afford to treat employees well.</a:t>
            </a:r>
          </a:p>
          <a:p>
            <a:pPr marL="320040" indent="-320040" eaLnBrk="1" fontAlgn="auto" hangingPunct="1">
              <a:spcAft>
                <a:spcPts val="0"/>
              </a:spcAft>
              <a:buFont typeface="Wingdings"/>
              <a:buChar char=""/>
              <a:defRPr/>
            </a:pPr>
            <a:r>
              <a:rPr lang="en-US" dirty="0" smtClean="0">
                <a:ea typeface="+mn-ea"/>
                <a:cs typeface="+mn-cs"/>
              </a:rPr>
              <a:t>Maximizing stock price does not mean that customers are not critical to success. In most businesses, keeping customers happy is the route to stock price maximization.</a:t>
            </a:r>
          </a:p>
          <a:p>
            <a:pPr marL="320040" indent="-320040" eaLnBrk="1" fontAlgn="auto" hangingPunct="1">
              <a:spcAft>
                <a:spcPts val="0"/>
              </a:spcAft>
              <a:buFont typeface="Wingdings"/>
              <a:buChar char=""/>
              <a:defRPr/>
            </a:pPr>
            <a:r>
              <a:rPr lang="en-US" dirty="0" smtClean="0">
                <a:ea typeface="+mn-ea"/>
                <a:cs typeface="+mn-cs"/>
              </a:rPr>
              <a:t>Maximizing stock price does not imply that a company has to be a social outlaw.</a:t>
            </a:r>
            <a:endParaRPr lang="en-US" dirty="0">
              <a:ea typeface="+mn-ea"/>
              <a:cs typeface="+mn-cs"/>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Why traditional corporate financial theory focuses on maximizing stockholder wealth.</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F73489F-0064-3E4F-A1AF-80BC9D48C112}" type="slidenum">
              <a:rPr lang="en-US" altLang="en-US" sz="1200">
                <a:solidFill>
                  <a:srgbClr val="FFFFFF"/>
                </a:solidFill>
              </a:rPr>
              <a:pPr>
                <a:lnSpc>
                  <a:spcPct val="80000"/>
                </a:lnSpc>
              </a:pPr>
              <a:t>5</a:t>
            </a:fld>
            <a:endParaRPr lang="en-US" altLang="en-US" sz="1200">
              <a:solidFill>
                <a:srgbClr val="FFFFFF"/>
              </a:solidFill>
            </a:endParaRPr>
          </a:p>
        </p:txBody>
      </p:sp>
      <p:sp>
        <p:nvSpPr>
          <p:cNvPr id="1638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Stock price is easily observable and constantly updated (unlike other measures of performance, which may not be as easily observable, and certainly not updated as frequently).</a:t>
            </a:r>
          </a:p>
          <a:p>
            <a:pPr marL="320040" indent="-320040" eaLnBrk="1" fontAlgn="auto" hangingPunct="1">
              <a:spcAft>
                <a:spcPts val="0"/>
              </a:spcAft>
              <a:buFont typeface="Wingdings"/>
              <a:buChar char=""/>
              <a:defRPr/>
            </a:pPr>
            <a:r>
              <a:rPr lang="en-US" dirty="0" smtClean="0">
                <a:ea typeface="+mn-ea"/>
                <a:cs typeface="+mn-cs"/>
              </a:rPr>
              <a:t>If investors are rational (are they?), stock prices reflect the wisdom of decisions, short term and long term, instantaneously.</a:t>
            </a:r>
          </a:p>
          <a:p>
            <a:pPr marL="320040" indent="-320040" eaLnBrk="1" fontAlgn="auto" hangingPunct="1">
              <a:spcAft>
                <a:spcPts val="0"/>
              </a:spcAft>
              <a:buFont typeface="Wingdings"/>
              <a:buChar char=""/>
              <a:defRPr/>
            </a:pPr>
            <a:r>
              <a:rPr lang="en-US" dirty="0" smtClean="0">
                <a:ea typeface="+mn-ea"/>
                <a:cs typeface="+mn-cs"/>
              </a:rPr>
              <a:t>The objective of stock price performance provides some very elegant theory on:</a:t>
            </a:r>
          </a:p>
          <a:p>
            <a:pPr marL="640080" lvl="1" indent="-274320" eaLnBrk="1" fontAlgn="auto" hangingPunct="1">
              <a:spcAft>
                <a:spcPts val="0"/>
              </a:spcAft>
              <a:buFont typeface="Wingdings 2"/>
              <a:buChar char=""/>
              <a:defRPr/>
            </a:pPr>
            <a:r>
              <a:rPr lang="en-US" dirty="0" smtClean="0">
                <a:ea typeface="+mn-ea"/>
              </a:rPr>
              <a:t>Allocating resources across scarce uses (which investments to take and which ones to reject)</a:t>
            </a:r>
          </a:p>
          <a:p>
            <a:pPr marL="640080" lvl="1" indent="-274320" eaLnBrk="1" fontAlgn="auto" hangingPunct="1">
              <a:spcAft>
                <a:spcPts val="0"/>
              </a:spcAft>
              <a:buFont typeface="Wingdings 2"/>
              <a:buChar char=""/>
              <a:defRPr/>
            </a:pPr>
            <a:r>
              <a:rPr lang="en-US" dirty="0" smtClean="0">
                <a:ea typeface="+mn-ea"/>
              </a:rPr>
              <a:t>how to finance these investments</a:t>
            </a:r>
          </a:p>
          <a:p>
            <a:pPr marL="640080" lvl="1" indent="-274320" eaLnBrk="1" fontAlgn="auto" hangingPunct="1">
              <a:spcAft>
                <a:spcPts val="0"/>
              </a:spcAft>
              <a:buFont typeface="Wingdings 2"/>
              <a:buChar char=""/>
              <a:defRPr/>
            </a:pPr>
            <a:r>
              <a:rPr lang="en-US" dirty="0" smtClean="0">
                <a:ea typeface="+mn-ea"/>
              </a:rPr>
              <a:t>how much to pay in dividends</a:t>
            </a:r>
            <a:endParaRPr lang="en-US" dirty="0">
              <a:ea typeface="+mn-ea"/>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Classical Objective Function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399BD76-5A2A-EF45-BB43-0624B26178B2}" type="slidenum">
              <a:rPr lang="en-US" altLang="en-US" sz="1200">
                <a:solidFill>
                  <a:srgbClr val="FFFFFF"/>
                </a:solidFill>
              </a:rPr>
              <a:pPr>
                <a:lnSpc>
                  <a:spcPct val="80000"/>
                </a:lnSpc>
              </a:pPr>
              <a:t>6</a:t>
            </a:fld>
            <a:endParaRPr lang="en-US" altLang="en-US" sz="1200">
              <a:solidFill>
                <a:srgbClr val="FFFFFF"/>
              </a:solidFill>
            </a:endParaRPr>
          </a:p>
        </p:txBody>
      </p:sp>
      <p:sp>
        <p:nvSpPr>
          <p:cNvPr id="28676"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8677"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78"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28679"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0"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1"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2"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3" name="Rectangle 9"/>
          <p:cNvSpPr>
            <a:spLocks noChangeArrowheads="1"/>
          </p:cNvSpPr>
          <p:nvPr/>
        </p:nvSpPr>
        <p:spPr bwMode="auto">
          <a:xfrm>
            <a:off x="2289175" y="4183063"/>
            <a:ext cx="86518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4" name="Rectangle 12"/>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5" name="Rectangle 13"/>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6" name="Rectangle 14"/>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7" name="Rectangle 15"/>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8" name="Rectangle 16"/>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89" name="Rectangle 17"/>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90" name="Rectangle 18"/>
          <p:cNvSpPr>
            <a:spLocks noChangeArrowheads="1"/>
          </p:cNvSpPr>
          <p:nvPr/>
        </p:nvSpPr>
        <p:spPr bwMode="auto">
          <a:xfrm>
            <a:off x="4953000" y="2057400"/>
            <a:ext cx="15652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Maximize</a:t>
            </a:r>
          </a:p>
          <a:p>
            <a:r>
              <a:rPr lang="en-US" altLang="en-US" sz="1600"/>
              <a:t>stockholder wealth</a:t>
            </a:r>
          </a:p>
          <a:p>
            <a:pPr algn="ctr"/>
            <a:endParaRPr lang="en-US" altLang="en-US" sz="1600"/>
          </a:p>
        </p:txBody>
      </p:sp>
      <p:sp>
        <p:nvSpPr>
          <p:cNvPr id="28691" name="Rectangle 19"/>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92" name="Rectangle 20"/>
          <p:cNvSpPr>
            <a:spLocks noChangeArrowheads="1"/>
          </p:cNvSpPr>
          <p:nvPr/>
        </p:nvSpPr>
        <p:spPr bwMode="auto">
          <a:xfrm>
            <a:off x="3141663" y="3925888"/>
            <a:ext cx="9461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93" name="Rectangle 21"/>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94" name="Rectangle 22"/>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95" name="Rectangle 23"/>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96" name="Rectangle 24"/>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8697" name="Rectangle 25"/>
          <p:cNvSpPr>
            <a:spLocks noChangeArrowheads="1"/>
          </p:cNvSpPr>
          <p:nvPr/>
        </p:nvSpPr>
        <p:spPr bwMode="auto">
          <a:xfrm>
            <a:off x="2951163" y="2127250"/>
            <a:ext cx="1625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Hire &amp; fire</a:t>
            </a:r>
          </a:p>
          <a:p>
            <a:r>
              <a:rPr lang="en-US" altLang="en-US" sz="1600"/>
              <a:t>managers</a:t>
            </a:r>
          </a:p>
          <a:p>
            <a:r>
              <a:rPr lang="en-US" altLang="en-US" sz="1600"/>
              <a:t>- Board</a:t>
            </a:r>
          </a:p>
          <a:p>
            <a:r>
              <a:rPr lang="en-US" altLang="en-US" sz="1600"/>
              <a:t>- Annual Meeting</a:t>
            </a:r>
          </a:p>
        </p:txBody>
      </p:sp>
      <p:sp>
        <p:nvSpPr>
          <p:cNvPr id="28698" name="Rectangle 26"/>
          <p:cNvSpPr>
            <a:spLocks noChangeArrowheads="1"/>
          </p:cNvSpPr>
          <p:nvPr/>
        </p:nvSpPr>
        <p:spPr bwMode="auto">
          <a:xfrm>
            <a:off x="1046163" y="3498850"/>
            <a:ext cx="1773237" cy="58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a:p>
            <a:r>
              <a:rPr lang="en-US" altLang="en-US" sz="1600"/>
              <a:t>LENDERS</a:t>
            </a:r>
          </a:p>
        </p:txBody>
      </p:sp>
      <p:sp>
        <p:nvSpPr>
          <p:cNvPr id="28699" name="Rectangle 27"/>
          <p:cNvSpPr>
            <a:spLocks noChangeArrowheads="1"/>
          </p:cNvSpPr>
          <p:nvPr/>
        </p:nvSpPr>
        <p:spPr bwMode="auto">
          <a:xfrm>
            <a:off x="3027363" y="3270250"/>
            <a:ext cx="1257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Lend</a:t>
            </a:r>
            <a:r>
              <a:rPr lang="en-US" altLang="en-US" sz="1600"/>
              <a:t> </a:t>
            </a:r>
            <a:r>
              <a:rPr lang="en-US" altLang="en-US" sz="1600" i="1"/>
              <a:t>Money</a:t>
            </a:r>
          </a:p>
        </p:txBody>
      </p:sp>
      <p:sp>
        <p:nvSpPr>
          <p:cNvPr id="28700" name="Rectangle 28"/>
          <p:cNvSpPr>
            <a:spLocks noChangeArrowheads="1"/>
          </p:cNvSpPr>
          <p:nvPr/>
        </p:nvSpPr>
        <p:spPr bwMode="auto">
          <a:xfrm>
            <a:off x="2895600" y="3733800"/>
            <a:ext cx="1184275"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Protect</a:t>
            </a:r>
          </a:p>
          <a:p>
            <a:r>
              <a:rPr lang="en-US" altLang="en-US" sz="1600" i="1"/>
              <a:t>bondholder</a:t>
            </a:r>
          </a:p>
          <a:p>
            <a:r>
              <a:rPr lang="en-US" altLang="en-US" sz="1600" i="1"/>
              <a:t>Interests</a:t>
            </a:r>
          </a:p>
        </p:txBody>
      </p:sp>
      <p:sp>
        <p:nvSpPr>
          <p:cNvPr id="28701" name="Rectangle 29"/>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28702" name="Rectangle 30"/>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28703" name="Rectangle 31"/>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28704" name="Line 32"/>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705" name="Line 33"/>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706" name="Line 34"/>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707" name="Line 35"/>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708" name="Rectangle 36"/>
          <p:cNvSpPr>
            <a:spLocks noChangeArrowheads="1"/>
          </p:cNvSpPr>
          <p:nvPr/>
        </p:nvSpPr>
        <p:spPr bwMode="auto">
          <a:xfrm>
            <a:off x="3560763" y="4489450"/>
            <a:ext cx="121443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Reveal</a:t>
            </a:r>
          </a:p>
          <a:p>
            <a:r>
              <a:rPr lang="en-US" altLang="en-US" sz="1600"/>
              <a:t>information</a:t>
            </a:r>
          </a:p>
          <a:p>
            <a:r>
              <a:rPr lang="en-US" altLang="en-US" sz="1600"/>
              <a:t>honestly and</a:t>
            </a:r>
          </a:p>
          <a:p>
            <a:r>
              <a:rPr lang="en-US" altLang="en-US" sz="1600"/>
              <a:t>on time</a:t>
            </a:r>
          </a:p>
        </p:txBody>
      </p:sp>
      <p:sp>
        <p:nvSpPr>
          <p:cNvPr id="28709" name="Rectangle 37"/>
          <p:cNvSpPr>
            <a:spLocks noChangeArrowheads="1"/>
          </p:cNvSpPr>
          <p:nvPr/>
        </p:nvSpPr>
        <p:spPr bwMode="auto">
          <a:xfrm>
            <a:off x="4856163" y="4489450"/>
            <a:ext cx="144462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Markets are</a:t>
            </a:r>
          </a:p>
          <a:p>
            <a:r>
              <a:rPr lang="en-US" altLang="en-US" sz="1600"/>
              <a:t>efficient and</a:t>
            </a:r>
          </a:p>
          <a:p>
            <a:r>
              <a:rPr lang="en-US" altLang="en-US" sz="1600"/>
              <a:t>assess effect on</a:t>
            </a:r>
          </a:p>
          <a:p>
            <a:r>
              <a:rPr lang="en-US" altLang="en-US" sz="1600"/>
              <a:t>value</a:t>
            </a:r>
          </a:p>
        </p:txBody>
      </p:sp>
      <p:sp>
        <p:nvSpPr>
          <p:cNvPr id="28710" name="Rectangle 38"/>
          <p:cNvSpPr>
            <a:spLocks noChangeArrowheads="1"/>
          </p:cNvSpPr>
          <p:nvPr/>
        </p:nvSpPr>
        <p:spPr bwMode="auto">
          <a:xfrm>
            <a:off x="5694363" y="3194050"/>
            <a:ext cx="1549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No Social Costs</a:t>
            </a:r>
          </a:p>
        </p:txBody>
      </p:sp>
      <p:sp>
        <p:nvSpPr>
          <p:cNvPr id="28711" name="Rectangle 39"/>
          <p:cNvSpPr>
            <a:spLocks noChangeArrowheads="1"/>
          </p:cNvSpPr>
          <p:nvPr/>
        </p:nvSpPr>
        <p:spPr bwMode="auto">
          <a:xfrm>
            <a:off x="5694363" y="3803650"/>
            <a:ext cx="1531937" cy="58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All costs can be</a:t>
            </a:r>
          </a:p>
          <a:p>
            <a:r>
              <a:rPr lang="en-US" altLang="en-US" sz="1600" i="1"/>
              <a:t>traced to firm</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can go wrong?</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ACA6818-370F-1645-8087-87BF775BF4AF}" type="slidenum">
              <a:rPr lang="en-US" altLang="en-US" sz="1200">
                <a:solidFill>
                  <a:srgbClr val="FFFFFF"/>
                </a:solidFill>
              </a:rPr>
              <a:pPr>
                <a:lnSpc>
                  <a:spcPct val="80000"/>
                </a:lnSpc>
              </a:pPr>
              <a:t>7</a:t>
            </a:fld>
            <a:endParaRPr lang="en-US" altLang="en-US" sz="1200">
              <a:solidFill>
                <a:srgbClr val="FFFFFF"/>
              </a:solidFill>
            </a:endParaRPr>
          </a:p>
        </p:txBody>
      </p:sp>
      <p:sp>
        <p:nvSpPr>
          <p:cNvPr id="30724"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30725"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26"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30727"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28"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29"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0"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1"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2"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3"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4"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5"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6"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7" name="Rectangle 16"/>
          <p:cNvSpPr>
            <a:spLocks noChangeArrowheads="1"/>
          </p:cNvSpPr>
          <p:nvPr/>
        </p:nvSpPr>
        <p:spPr bwMode="auto">
          <a:xfrm>
            <a:off x="4800600" y="2057400"/>
            <a:ext cx="2403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Managers put</a:t>
            </a:r>
          </a:p>
          <a:p>
            <a:r>
              <a:rPr lang="en-US" altLang="en-US" sz="1600"/>
              <a:t>their interests</a:t>
            </a:r>
          </a:p>
          <a:p>
            <a:r>
              <a:rPr lang="en-US" altLang="en-US" sz="1600"/>
              <a:t>above stockholders</a:t>
            </a:r>
          </a:p>
          <a:p>
            <a:pPr algn="ctr"/>
            <a:endParaRPr lang="en-US" altLang="en-US" sz="1600"/>
          </a:p>
        </p:txBody>
      </p:sp>
      <p:sp>
        <p:nvSpPr>
          <p:cNvPr id="30738"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39"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40"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41"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42"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0743" name="Rectangle 22"/>
          <p:cNvSpPr>
            <a:spLocks noChangeArrowheads="1"/>
          </p:cNvSpPr>
          <p:nvPr/>
        </p:nvSpPr>
        <p:spPr bwMode="auto">
          <a:xfrm>
            <a:off x="2951163" y="2127250"/>
            <a:ext cx="16589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Have little control</a:t>
            </a:r>
          </a:p>
          <a:p>
            <a:r>
              <a:rPr lang="en-US" altLang="en-US" sz="1600"/>
              <a:t>over managers</a:t>
            </a:r>
          </a:p>
        </p:txBody>
      </p:sp>
      <p:sp>
        <p:nvSpPr>
          <p:cNvPr id="30744"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30745" name="Rectangle 24"/>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Lend Money</a:t>
            </a:r>
          </a:p>
        </p:txBody>
      </p:sp>
      <p:sp>
        <p:nvSpPr>
          <p:cNvPr id="30746" name="Rectangle 25"/>
          <p:cNvSpPr>
            <a:spLocks noChangeArrowheads="1"/>
          </p:cNvSpPr>
          <p:nvPr/>
        </p:nvSpPr>
        <p:spPr bwMode="auto">
          <a:xfrm>
            <a:off x="2798763" y="3727450"/>
            <a:ext cx="15525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 can</a:t>
            </a:r>
          </a:p>
          <a:p>
            <a:r>
              <a:rPr lang="en-US" altLang="en-US" sz="1600"/>
              <a:t>get ripped off</a:t>
            </a:r>
          </a:p>
        </p:txBody>
      </p:sp>
      <p:sp>
        <p:nvSpPr>
          <p:cNvPr id="30747"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30748"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30749"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30750"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751"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752"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753"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754" name="Rectangle 33"/>
          <p:cNvSpPr>
            <a:spLocks noChangeArrowheads="1"/>
          </p:cNvSpPr>
          <p:nvPr/>
        </p:nvSpPr>
        <p:spPr bwMode="auto">
          <a:xfrm>
            <a:off x="3505200" y="4267200"/>
            <a:ext cx="113982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Delay bad</a:t>
            </a:r>
          </a:p>
          <a:p>
            <a:r>
              <a:rPr lang="en-US" altLang="en-US" sz="1600"/>
              <a:t>news or </a:t>
            </a:r>
          </a:p>
          <a:p>
            <a:r>
              <a:rPr lang="en-US" altLang="en-US" sz="1600"/>
              <a:t>provide </a:t>
            </a:r>
          </a:p>
          <a:p>
            <a:r>
              <a:rPr lang="en-US" altLang="en-US" sz="1600"/>
              <a:t>misleading</a:t>
            </a:r>
          </a:p>
          <a:p>
            <a:r>
              <a:rPr lang="en-US" altLang="en-US" sz="1600"/>
              <a:t>information</a:t>
            </a:r>
          </a:p>
        </p:txBody>
      </p:sp>
      <p:sp>
        <p:nvSpPr>
          <p:cNvPr id="30755" name="Rectangle 34"/>
          <p:cNvSpPr>
            <a:spLocks noChangeArrowheads="1"/>
          </p:cNvSpPr>
          <p:nvPr/>
        </p:nvSpPr>
        <p:spPr bwMode="auto">
          <a:xfrm>
            <a:off x="4856163" y="4489450"/>
            <a:ext cx="13382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Markets make</a:t>
            </a:r>
          </a:p>
          <a:p>
            <a:r>
              <a:rPr lang="en-US" altLang="en-US" sz="1600"/>
              <a:t>mistakes and</a:t>
            </a:r>
          </a:p>
          <a:p>
            <a:r>
              <a:rPr lang="en-US" altLang="en-US" sz="1600"/>
              <a:t>can over react</a:t>
            </a:r>
          </a:p>
        </p:txBody>
      </p:sp>
      <p:sp>
        <p:nvSpPr>
          <p:cNvPr id="30756" name="Rectangle 35"/>
          <p:cNvSpPr>
            <a:spLocks noChangeArrowheads="1"/>
          </p:cNvSpPr>
          <p:nvPr/>
        </p:nvSpPr>
        <p:spPr bwMode="auto">
          <a:xfrm>
            <a:off x="5694363" y="3194050"/>
            <a:ext cx="21224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Significant Social Costs</a:t>
            </a:r>
          </a:p>
        </p:txBody>
      </p:sp>
      <p:sp>
        <p:nvSpPr>
          <p:cNvPr id="30757" name="Rectangle 36"/>
          <p:cNvSpPr>
            <a:spLocks noChangeArrowheads="1"/>
          </p:cNvSpPr>
          <p:nvPr/>
        </p:nvSpPr>
        <p:spPr bwMode="auto">
          <a:xfrm>
            <a:off x="5715000" y="3810000"/>
            <a:ext cx="19367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Some costs cannot be</a:t>
            </a:r>
          </a:p>
          <a:p>
            <a:r>
              <a:rPr lang="en-US" altLang="en-US" sz="1600"/>
              <a:t>traced to firm</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 Stockholder Interests vs. Management Interests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F5D8465-2D2B-0E4B-B5C9-C759962A11E5}" type="slidenum">
              <a:rPr lang="en-US" altLang="en-US" sz="1200">
                <a:solidFill>
                  <a:srgbClr val="FFFFFF"/>
                </a:solidFill>
              </a:rPr>
              <a:pPr>
                <a:lnSpc>
                  <a:spcPct val="80000"/>
                </a:lnSpc>
              </a:pPr>
              <a:t>8</a:t>
            </a:fld>
            <a:endParaRPr lang="en-US" altLang="en-US" sz="1200">
              <a:solidFill>
                <a:srgbClr val="FFFFFF"/>
              </a:solidFill>
            </a:endParaRPr>
          </a:p>
        </p:txBody>
      </p:sp>
      <p:sp>
        <p:nvSpPr>
          <p:cNvPr id="22530"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u="sng" dirty="0" smtClean="0">
                <a:ea typeface="+mn-ea"/>
                <a:cs typeface="+mn-cs"/>
              </a:rPr>
              <a:t>In theory</a:t>
            </a:r>
            <a:r>
              <a:rPr lang="en-US" dirty="0" smtClean="0">
                <a:ea typeface="+mn-ea"/>
                <a:cs typeface="+mn-cs"/>
              </a:rPr>
              <a:t>:  The stockholders have significant control over management. The two mechanisms for disciplining management are the annual meeting and the board of directors. Specifically, we assume that</a:t>
            </a:r>
          </a:p>
          <a:p>
            <a:pPr marL="640080" lvl="1" indent="-274320" eaLnBrk="1" fontAlgn="auto" hangingPunct="1">
              <a:spcAft>
                <a:spcPts val="0"/>
              </a:spcAft>
              <a:buFont typeface="Wingdings 2"/>
              <a:buChar char=""/>
              <a:defRPr/>
            </a:pPr>
            <a:r>
              <a:rPr lang="en-US" dirty="0" smtClean="0">
                <a:ea typeface="+mn-ea"/>
              </a:rPr>
              <a:t>Stockholders who are dissatisfied with managers can not only express their disapproval at the annual meeting, but can use their voting power at the meeting to keep managers in check. </a:t>
            </a:r>
          </a:p>
          <a:p>
            <a:pPr marL="640080" lvl="1" indent="-274320" eaLnBrk="1" fontAlgn="auto" hangingPunct="1">
              <a:spcAft>
                <a:spcPts val="0"/>
              </a:spcAft>
              <a:buFont typeface="Wingdings 2"/>
              <a:buChar char=""/>
              <a:defRPr/>
            </a:pPr>
            <a:r>
              <a:rPr lang="en-US" dirty="0" smtClean="0">
                <a:ea typeface="+mn-ea"/>
              </a:rPr>
              <a:t>The board of directors plays its true role of representing stockholders and acting as a check on management.</a:t>
            </a:r>
          </a:p>
          <a:p>
            <a:pPr marL="320040" indent="-320040" eaLnBrk="1" fontAlgn="auto" hangingPunct="1">
              <a:spcAft>
                <a:spcPts val="0"/>
              </a:spcAft>
              <a:buFont typeface="Wingdings"/>
              <a:buChar char=""/>
              <a:defRPr/>
            </a:pPr>
            <a:r>
              <a:rPr lang="en-US" u="sng" dirty="0" smtClean="0">
                <a:ea typeface="+mn-ea"/>
                <a:cs typeface="+mn-cs"/>
              </a:rPr>
              <a:t>In Practice</a:t>
            </a:r>
            <a:r>
              <a:rPr lang="en-US" dirty="0" smtClean="0">
                <a:ea typeface="+mn-ea"/>
                <a:cs typeface="+mn-cs"/>
              </a:rPr>
              <a:t>:  Neither mechanism is as effective in disciplining management as theory posits.</a:t>
            </a:r>
            <a:endParaRPr lang="en-US" dirty="0">
              <a:ea typeface="+mn-ea"/>
              <a:cs typeface="+mn-cs"/>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Annual Meeting as a disciplinary venue</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86E15E8-8BB2-3F4A-903D-448FED3884AB}" type="slidenum">
              <a:rPr lang="en-US" altLang="en-US" sz="1200">
                <a:solidFill>
                  <a:srgbClr val="FFFFFF"/>
                </a:solidFill>
              </a:rPr>
              <a:pPr>
                <a:lnSpc>
                  <a:spcPct val="80000"/>
                </a:lnSpc>
              </a:pPr>
              <a:t>9</a:t>
            </a:fld>
            <a:endParaRPr lang="en-US" altLang="en-US" sz="1200">
              <a:solidFill>
                <a:srgbClr val="FFFFFF"/>
              </a:solidFill>
            </a:endParaRPr>
          </a:p>
        </p:txBody>
      </p:sp>
      <p:sp>
        <p:nvSpPr>
          <p:cNvPr id="2457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The power of stockholders to act at annual meetings is diluted by three factors</a:t>
            </a:r>
          </a:p>
          <a:p>
            <a:pPr lvl="1" eaLnBrk="1" hangingPunct="1">
              <a:lnSpc>
                <a:spcPct val="80000"/>
              </a:lnSpc>
            </a:pPr>
            <a:r>
              <a:rPr lang="en-US" altLang="en-US" sz="2200">
                <a:ea typeface="ＭＳ Ｐゴシック" charset="-128"/>
              </a:rPr>
              <a:t>Most small stockholders do not go to meetings because the cost of going to the meeting exceeds the value of their holdings.</a:t>
            </a:r>
          </a:p>
          <a:p>
            <a:pPr lvl="1" eaLnBrk="1" hangingPunct="1">
              <a:lnSpc>
                <a:spcPct val="80000"/>
              </a:lnSpc>
            </a:pPr>
            <a:r>
              <a:rPr lang="en-US" altLang="en-US" sz="2200">
                <a:ea typeface="ＭＳ Ｐゴシック" charset="-128"/>
              </a:rPr>
              <a:t>Incumbent management starts off with a clear advantage when it comes to the exercise of proxies. Proxies that are not voted becomes votes for incumbent management.</a:t>
            </a:r>
          </a:p>
          <a:p>
            <a:pPr lvl="1" eaLnBrk="1" hangingPunct="1">
              <a:lnSpc>
                <a:spcPct val="80000"/>
              </a:lnSpc>
            </a:pPr>
            <a:r>
              <a:rPr lang="en-US" altLang="en-US" sz="2200">
                <a:ea typeface="ＭＳ Ｐゴシック" charset="-128"/>
              </a:rPr>
              <a:t>For large stockholders, the path of least resistance, when confronted by managers that they do not like, is to vote with their feet.</a:t>
            </a:r>
          </a:p>
          <a:p>
            <a:pPr eaLnBrk="1" hangingPunct="1">
              <a:lnSpc>
                <a:spcPct val="80000"/>
              </a:lnSpc>
            </a:pPr>
            <a:r>
              <a:rPr lang="en-US" altLang="en-US" sz="2600">
                <a:ea typeface="ＭＳ Ｐゴシック" charset="-128"/>
              </a:rPr>
              <a:t>Annual meetings are also tightly scripted and controlled events, making it difficult for outsiders and rebels to bring up issues that are not to the management’s liking.</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And institutional investors go along with incumbent managers…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EBF830A-4E74-6847-8BA3-31135130EADA}" type="slidenum">
              <a:rPr lang="en-US" altLang="en-US" sz="1200">
                <a:solidFill>
                  <a:srgbClr val="FFFFFF"/>
                </a:solidFill>
              </a:rPr>
              <a:pPr>
                <a:lnSpc>
                  <a:spcPct val="80000"/>
                </a:lnSpc>
              </a:pPr>
              <a:t>10</a:t>
            </a:fld>
            <a:endParaRPr lang="en-US" altLang="en-US" sz="1200">
              <a:solidFill>
                <a:srgbClr val="FFFFFF"/>
              </a:solidFill>
            </a:endParaRPr>
          </a:p>
        </p:txBody>
      </p:sp>
      <p:pic>
        <p:nvPicPr>
          <p:cNvPr id="36868"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8638" r="-28638"/>
          <a:stretch>
            <a:fillRect/>
          </a:stretch>
        </p:blipFill>
        <p:spPr>
          <a:xfrm>
            <a:off x="612775" y="1600200"/>
            <a:ext cx="8153400" cy="449580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Board of Directors as a disciplinary mechanism</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338784E-C53E-5443-8A4D-3D2AAAC9DF27}" type="slidenum">
              <a:rPr lang="en-US" altLang="en-US" sz="1200">
                <a:solidFill>
                  <a:srgbClr val="FFFFFF"/>
                </a:solidFill>
              </a:rPr>
              <a:pPr>
                <a:lnSpc>
                  <a:spcPct val="80000"/>
                </a:lnSpc>
              </a:pPr>
              <a:t>11</a:t>
            </a:fld>
            <a:endParaRPr lang="en-US" altLang="en-US" sz="1200">
              <a:solidFill>
                <a:srgbClr val="FFFFFF"/>
              </a:solidFill>
            </a:endParaRPr>
          </a:p>
        </p:txBody>
      </p:sp>
      <p:sp>
        <p:nvSpPr>
          <p:cNvPr id="28674" name="Content Placeholder 1"/>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000" u="sng">
                <a:ea typeface="ＭＳ Ｐゴシック" charset="-128"/>
              </a:rPr>
              <a:t>Directors are paid well</a:t>
            </a:r>
            <a:r>
              <a:rPr lang="en-US" altLang="en-US" sz="2000">
                <a:ea typeface="ＭＳ Ｐゴシック" charset="-128"/>
              </a:rPr>
              <a:t>: In 2010, the median board member at a Fortune 500 company was paid $212,512, with 54% coming in stock and the remaining 46% in cash. If a board member was a non-executive chair, he or she received about $150,000 more in compensation.</a:t>
            </a:r>
          </a:p>
          <a:p>
            <a:pPr eaLnBrk="1" hangingPunct="1">
              <a:lnSpc>
                <a:spcPct val="80000"/>
              </a:lnSpc>
            </a:pPr>
            <a:r>
              <a:rPr lang="en-US" altLang="en-US" sz="2000" u="sng">
                <a:ea typeface="ＭＳ Ｐゴシック" charset="-128"/>
              </a:rPr>
              <a:t>Spend more time on their directorial duties than they used to</a:t>
            </a:r>
            <a:r>
              <a:rPr lang="en-US" altLang="en-US" sz="2000">
                <a:ea typeface="ＭＳ Ｐゴシック" charset="-128"/>
              </a:rPr>
              <a:t>: A board member worked, on average, about 227.5 hours a year (and that is being generous), or 4.4 hours a week, according to the National Associate of Corporate Directors. Of this, about 24 hours a year are for board meetings. Those numbers are up from what they were a decade ago.</a:t>
            </a:r>
          </a:p>
          <a:p>
            <a:pPr eaLnBrk="1" hangingPunct="1">
              <a:lnSpc>
                <a:spcPct val="80000"/>
              </a:lnSpc>
            </a:pPr>
            <a:r>
              <a:rPr lang="en-US" altLang="en-US" sz="2000" u="sng">
                <a:ea typeface="ＭＳ Ｐゴシック" charset="-128"/>
              </a:rPr>
              <a:t>Even those hours are not very productive</a:t>
            </a:r>
            <a:r>
              <a:rPr lang="en-US" altLang="en-US" sz="2000">
                <a:ea typeface="ＭＳ Ｐゴシック" charset="-128"/>
              </a:rPr>
              <a:t>: While the time spent on being a director has gone up, a significant portion of that time was spent on making sure that they are legally protected (regulations &amp; lawsuits).</a:t>
            </a:r>
          </a:p>
          <a:p>
            <a:pPr eaLnBrk="1" hangingPunct="1">
              <a:lnSpc>
                <a:spcPct val="80000"/>
              </a:lnSpc>
            </a:pPr>
            <a:r>
              <a:rPr lang="en-US" altLang="en-US" sz="2000" u="sng">
                <a:ea typeface="ＭＳ Ｐゴシック" charset="-128"/>
              </a:rPr>
              <a:t>And they have many loyalties</a:t>
            </a:r>
            <a:r>
              <a:rPr lang="en-US" altLang="en-US" sz="2000">
                <a:ea typeface="ＭＳ Ｐゴシック" charset="-128"/>
              </a:rPr>
              <a:t>: Many directors serve on three or more boards, and some are full time chief executives of other companies.</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CEO often hand-picks directors..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4886913-8309-F247-BC8C-742BF44B3EB4}" type="slidenum">
              <a:rPr lang="en-US" altLang="en-US" sz="1200">
                <a:solidFill>
                  <a:srgbClr val="FFFFFF"/>
                </a:solidFill>
              </a:rPr>
              <a:pPr>
                <a:lnSpc>
                  <a:spcPct val="80000"/>
                </a:lnSpc>
              </a:pPr>
              <a:t>12</a:t>
            </a:fld>
            <a:endParaRPr lang="en-US" altLang="en-US" sz="1200">
              <a:solidFill>
                <a:srgbClr val="FFFFFF"/>
              </a:solidFill>
            </a:endParaRPr>
          </a:p>
        </p:txBody>
      </p:sp>
      <p:sp>
        <p:nvSpPr>
          <p:cNvPr id="30722"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000" u="sng">
                <a:ea typeface="ＭＳ Ｐゴシック" charset="-128"/>
              </a:rPr>
              <a:t>CEOs pick directors</a:t>
            </a:r>
            <a:r>
              <a:rPr lang="en-US" altLang="en-US" sz="2000">
                <a:ea typeface="ＭＳ Ｐゴシック" charset="-128"/>
              </a:rPr>
              <a:t>: A 1992 survey by Korn/Ferry revealed that 74% of companies relied on recommendations from the CEO to come up with new directors and only 16% used an outside search firm. While that number has changed in recent years, CEOs still determine who sits on their boards. While more companies have outsiders involved in picking directors  now, CEOs exercise significant influence over the process.</a:t>
            </a:r>
          </a:p>
          <a:p>
            <a:pPr eaLnBrk="1" hangingPunct="1">
              <a:lnSpc>
                <a:spcPct val="90000"/>
              </a:lnSpc>
            </a:pPr>
            <a:r>
              <a:rPr lang="en-US" altLang="en-US" sz="2000" u="sng">
                <a:ea typeface="ＭＳ Ｐゴシック" charset="-128"/>
              </a:rPr>
              <a:t>Directors don’t have big equity stakes</a:t>
            </a:r>
            <a:r>
              <a:rPr lang="en-US" altLang="en-US" sz="2000">
                <a:ea typeface="ＭＳ Ｐゴシック" charset="-128"/>
              </a:rPr>
              <a:t>: Directors often hold only token stakes in their companies. Most directors in companies today still receive more compensation as directors than they gain from their stockholdings. While share ownership is up among directors today, they usually get these shares from the firm (rather than buy them).</a:t>
            </a:r>
          </a:p>
          <a:p>
            <a:pPr eaLnBrk="1" hangingPunct="1">
              <a:lnSpc>
                <a:spcPct val="90000"/>
              </a:lnSpc>
            </a:pPr>
            <a:r>
              <a:rPr lang="en-US" altLang="en-US" sz="2000" u="sng">
                <a:ea typeface="ＭＳ Ｐゴシック" charset="-128"/>
              </a:rPr>
              <a:t>And some directors are CEOs of other firms</a:t>
            </a:r>
            <a:r>
              <a:rPr lang="en-US" altLang="en-US" sz="2000">
                <a:ea typeface="ＭＳ Ｐゴシック" charset="-128"/>
              </a:rPr>
              <a:t>: Many directors are themselves CEOs of other firms. Worse still, there are cases where CEOs sit on each other</a:t>
            </a:r>
            <a:r>
              <a:rPr lang="ja-JP" altLang="en-US" sz="2000">
                <a:ea typeface="ＭＳ Ｐゴシック" charset="-128"/>
              </a:rPr>
              <a:t>’</a:t>
            </a:r>
            <a:r>
              <a:rPr lang="en-US" altLang="ja-JP" sz="2000">
                <a:ea typeface="ＭＳ Ｐゴシック" charset="-128"/>
              </a:rPr>
              <a:t>s boards.</a:t>
            </a:r>
            <a:endParaRPr lang="en-US" altLang="en-US" sz="2000">
              <a:ea typeface="ＭＳ Ｐゴシック" charset="-128"/>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612775" y="228600"/>
            <a:ext cx="8378825" cy="914400"/>
          </a:xfrm>
        </p:spPr>
        <p:txBody>
          <a:bodyPr>
            <a:normAutofit fontScale="90000"/>
          </a:bodyPr>
          <a:lstStyle/>
          <a:p>
            <a:pPr eaLnBrk="1" fontAlgn="auto" hangingPunct="1">
              <a:spcAft>
                <a:spcPts val="0"/>
              </a:spcAft>
              <a:defRPr/>
            </a:pPr>
            <a:r>
              <a:rPr lang="en-US" dirty="0" smtClean="0">
                <a:ea typeface="+mj-ea"/>
                <a:cs typeface="+mj-cs"/>
              </a:rPr>
              <a:t>Directors lack the expertise (and the willingness) to ask the necessary tough questions..</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87A6C44-95DD-104D-98AC-33FD61BB0FA0}" type="slidenum">
              <a:rPr lang="en-US" altLang="en-US" sz="1200">
                <a:solidFill>
                  <a:srgbClr val="FFFFFF"/>
                </a:solidFill>
              </a:rPr>
              <a:pPr>
                <a:lnSpc>
                  <a:spcPct val="80000"/>
                </a:lnSpc>
              </a:pPr>
              <a:t>13</a:t>
            </a:fld>
            <a:endParaRPr lang="en-US" altLang="en-US" sz="1200">
              <a:solidFill>
                <a:srgbClr val="FFFFFF"/>
              </a:solidFill>
            </a:endParaRPr>
          </a:p>
        </p:txBody>
      </p:sp>
      <p:sp>
        <p:nvSpPr>
          <p:cNvPr id="3277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u="sng">
                <a:ea typeface="ＭＳ Ｐゴシック" charset="-128"/>
              </a:rPr>
              <a:t>Robert’s Rules of Order?</a:t>
            </a:r>
            <a:r>
              <a:rPr lang="en-US" altLang="en-US" sz="2600">
                <a:ea typeface="ＭＳ Ｐゴシック" charset="-128"/>
              </a:rPr>
              <a:t> In most boards, the CEO continues to be the chair. Not surprisingly, the CEO sets the agenda, chairs the meeting and controls the information provided to directors. </a:t>
            </a:r>
          </a:p>
          <a:p>
            <a:pPr eaLnBrk="1" hangingPunct="1">
              <a:lnSpc>
                <a:spcPct val="80000"/>
              </a:lnSpc>
            </a:pPr>
            <a:r>
              <a:rPr lang="en-US" altLang="en-US" sz="2600" u="sng">
                <a:ea typeface="ＭＳ Ｐゴシック" charset="-128"/>
              </a:rPr>
              <a:t>Be a team player?</a:t>
            </a:r>
            <a:r>
              <a:rPr lang="en-US" altLang="en-US" sz="2600">
                <a:ea typeface="ＭＳ Ｐゴシック" charset="-128"/>
              </a:rPr>
              <a:t> The search for consensus overwhelms any attempts at confrontation. </a:t>
            </a:r>
          </a:p>
          <a:p>
            <a:pPr eaLnBrk="1" hangingPunct="1">
              <a:lnSpc>
                <a:spcPct val="80000"/>
              </a:lnSpc>
            </a:pPr>
            <a:r>
              <a:rPr lang="en-US" altLang="en-US" sz="2600" u="sng">
                <a:ea typeface="ＭＳ Ｐゴシック" charset="-128"/>
              </a:rPr>
              <a:t>The CEO as authority figure</a:t>
            </a:r>
            <a:r>
              <a:rPr lang="en-US" altLang="en-US" sz="2600">
                <a:ea typeface="ＭＳ Ｐゴシック" charset="-128"/>
              </a:rPr>
              <a:t>: Studies of social psychology have noted that loyalty is hardwired into human behavior. While this loyalty is an important tool in building up organizations, it can also lead people to suppress internal ethical standards if they conflict with loyalty to an authority figure. In a board meeting, the CEO generally becomes the authority figure.</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The worst board ever?</a:t>
            </a:r>
            <a:r>
              <a:rPr lang="en-US" altLang="ja-JP" dirty="0" smtClean="0">
                <a:ea typeface="+mj-ea"/>
                <a:cs typeface="+mj-cs"/>
              </a:rPr>
              <a:t> The Disney Experience - 1997</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4D8ACA0-4625-1849-A465-F225E3EDD464}" type="slidenum">
              <a:rPr lang="en-US" altLang="en-US" sz="1200">
                <a:solidFill>
                  <a:srgbClr val="FFFFFF"/>
                </a:solidFill>
              </a:rPr>
              <a:pPr>
                <a:lnSpc>
                  <a:spcPct val="80000"/>
                </a:lnSpc>
              </a:pPr>
              <a:t>14</a:t>
            </a:fld>
            <a:endParaRPr lang="en-US" altLang="en-US" sz="1200">
              <a:solidFill>
                <a:srgbClr val="FFFFFF"/>
              </a:solidFill>
            </a:endParaRPr>
          </a:p>
        </p:txBody>
      </p:sp>
      <p:pic>
        <p:nvPicPr>
          <p:cNvPr id="45060"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40080" r="-40080"/>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Calpers Tests for Independent Boards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92E4B04-AA18-234C-9FC2-FD7E34037B49}" type="slidenum">
              <a:rPr lang="en-US" altLang="en-US" sz="1200">
                <a:solidFill>
                  <a:srgbClr val="FFFFFF"/>
                </a:solidFill>
              </a:rPr>
              <a:pPr>
                <a:lnSpc>
                  <a:spcPct val="80000"/>
                </a:lnSpc>
              </a:pPr>
              <a:t>15</a:t>
            </a:fld>
            <a:endParaRPr lang="en-US" altLang="en-US" sz="1200">
              <a:solidFill>
                <a:srgbClr val="FFFFFF"/>
              </a:solidFill>
            </a:endParaRPr>
          </a:p>
        </p:txBody>
      </p:sp>
      <p:sp>
        <p:nvSpPr>
          <p:cNvPr id="4710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Calpers, the California Employees Pension fund, suggested three tests in 1997 of an independent board:</a:t>
            </a:r>
          </a:p>
          <a:p>
            <a:pPr lvl="1" eaLnBrk="1" hangingPunct="1"/>
            <a:r>
              <a:rPr lang="en-US" altLang="en-US">
                <a:ea typeface="ＭＳ Ｐゴシック" charset="-128"/>
              </a:rPr>
              <a:t>Are a majority of the directors outside directors?</a:t>
            </a:r>
          </a:p>
          <a:p>
            <a:pPr lvl="1" eaLnBrk="1" hangingPunct="1"/>
            <a:r>
              <a:rPr lang="en-US" altLang="en-US">
                <a:ea typeface="ＭＳ Ｐゴシック" charset="-128"/>
              </a:rPr>
              <a:t>Is the chairman of the board independent of the company (and not the CEO of the company)?</a:t>
            </a:r>
          </a:p>
          <a:p>
            <a:pPr lvl="1" eaLnBrk="1" hangingPunct="1"/>
            <a:r>
              <a:rPr lang="en-US" altLang="en-US">
                <a:ea typeface="ＭＳ Ｐゴシック" charset="-128"/>
              </a:rPr>
              <a:t>Are the compensation and audit committees composed entirely of outsiders?</a:t>
            </a:r>
          </a:p>
          <a:p>
            <a:pPr eaLnBrk="1" hangingPunct="1"/>
            <a:r>
              <a:rPr lang="en-US" altLang="en-US">
                <a:ea typeface="ＭＳ Ｐゴシック" charset="-128"/>
              </a:rPr>
              <a:t>Disney was the only S&amp;P 500 company to fail all three tests.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Business Week piles on… The Worst Boards in 1997..</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D076EC4-0D23-1044-903B-3E6C1323F112}" type="slidenum">
              <a:rPr lang="en-US" altLang="en-US" sz="1200">
                <a:solidFill>
                  <a:srgbClr val="FFFFFF"/>
                </a:solidFill>
              </a:rPr>
              <a:pPr>
                <a:lnSpc>
                  <a:spcPct val="80000"/>
                </a:lnSpc>
              </a:pPr>
              <a:t>16</a:t>
            </a:fld>
            <a:endParaRPr lang="en-US" altLang="en-US" sz="1200">
              <a:solidFill>
                <a:srgbClr val="FFFFFF"/>
              </a:solidFill>
            </a:endParaRPr>
          </a:p>
        </p:txBody>
      </p:sp>
      <p:pic>
        <p:nvPicPr>
          <p:cNvPr id="49156"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t="-6737" b="-6737"/>
          <a:stretch>
            <a:fillRect/>
          </a:stretch>
        </p:blipFill>
        <p:spPr>
          <a:xfrm>
            <a:off x="612775" y="1600200"/>
            <a:ext cx="8153400" cy="4495800"/>
          </a:xfrm>
          <a:noFill/>
          <a:extLs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Application Test: Who</a:t>
            </a:r>
            <a:r>
              <a:rPr lang="ja-JP" altLang="en-US">
                <a:ea typeface="ＭＳ Ｐゴシック" charset="-128"/>
              </a:rPr>
              <a:t>’</a:t>
            </a:r>
            <a:r>
              <a:rPr lang="en-US" altLang="ja-JP">
                <a:ea typeface="ＭＳ Ｐゴシック" charset="-128"/>
              </a:rPr>
              <a:t>s on board?</a:t>
            </a:r>
            <a:endParaRPr lang="en-US" altLang="en-US">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E129802-87CB-8F46-89F2-38A38500272C}" type="slidenum">
              <a:rPr lang="en-US" altLang="en-US" sz="1200">
                <a:solidFill>
                  <a:srgbClr val="FFFFFF"/>
                </a:solidFill>
              </a:rPr>
              <a:pPr>
                <a:lnSpc>
                  <a:spcPct val="80000"/>
                </a:lnSpc>
              </a:pPr>
              <a:t>17</a:t>
            </a:fld>
            <a:endParaRPr lang="en-US" altLang="en-US" sz="1200">
              <a:solidFill>
                <a:srgbClr val="FFFFFF"/>
              </a:solidFill>
            </a:endParaRPr>
          </a:p>
        </p:txBody>
      </p:sp>
      <p:sp>
        <p:nvSpPr>
          <p:cNvPr id="53252"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a:t>Look at the board of directors for your firm. </a:t>
            </a:r>
          </a:p>
          <a:p>
            <a:pPr lvl="1" eaLnBrk="1" hangingPunct="1">
              <a:buFont typeface="Wingdings 2" charset="0"/>
              <a:buChar char=""/>
              <a:defRPr/>
            </a:pPr>
            <a:r>
              <a:rPr lang="en-US" dirty="0"/>
              <a:t>How many of the directors are inside directors (Employees of the firm, ex-managers)?</a:t>
            </a:r>
          </a:p>
          <a:p>
            <a:pPr lvl="1" eaLnBrk="1" hangingPunct="1">
              <a:buFont typeface="Wingdings 2" charset="0"/>
              <a:buChar char=""/>
              <a:defRPr/>
            </a:pPr>
            <a:r>
              <a:rPr lang="en-US" dirty="0"/>
              <a:t>Is there any information on how independent the directors in the firm are from the managers?   </a:t>
            </a:r>
          </a:p>
          <a:p>
            <a:pPr eaLnBrk="1" hangingPunct="1">
              <a:buFont typeface="Wingdings" charset="0"/>
              <a:buChar char=""/>
              <a:defRPr/>
            </a:pPr>
            <a:r>
              <a:rPr lang="en-US" dirty="0"/>
              <a:t>Are there any external measures of the quality of corporate governance of your firm?</a:t>
            </a:r>
          </a:p>
          <a:p>
            <a:pPr lvl="1" eaLnBrk="1" hangingPunct="1">
              <a:buFont typeface="Wingdings 2" charset="0"/>
              <a:buChar char=""/>
              <a:defRPr/>
            </a:pPr>
            <a:r>
              <a:rPr lang="en-US" dirty="0"/>
              <a:t>Yahoo! Finance now reports on a corporate governance score for firms, where it ranks firms against the rest of the market and against their sectors</a:t>
            </a:r>
            <a:r>
              <a:rPr lang="en-US" dirty="0" smtClean="0"/>
              <a:t>.</a:t>
            </a:r>
          </a:p>
          <a:p>
            <a:pPr eaLnBrk="1" hangingPunct="1">
              <a:buFont typeface="Wingdings" charset="0"/>
              <a:buChar char=""/>
              <a:defRPr/>
            </a:pPr>
            <a:r>
              <a:rPr lang="en-US" dirty="0" smtClean="0"/>
              <a:t>Is there tangible evidence that your board acts independently of management?</a:t>
            </a:r>
          </a:p>
          <a:p>
            <a:pPr lvl="1" eaLnBrk="1" hangingPunct="1">
              <a:buFont typeface="Wingdings 2" charset="0"/>
              <a:buChar char=""/>
              <a:defRPr/>
            </a:pPr>
            <a:r>
              <a:rPr lang="en-US" dirty="0" smtClean="0"/>
              <a:t>Check news stories to see if there are actions that the CEO has wanted to take that the board has stopped him or her from taking or at least slowed him or her down.</a:t>
            </a:r>
            <a:endParaRPr lang="en-US" dirty="0"/>
          </a:p>
          <a:p>
            <a:pPr lvl="1" eaLnBrk="1" hangingPunct="1">
              <a:buFont typeface="Wingdings 2" charset="0"/>
              <a:buChar char=""/>
              <a:defRPr/>
            </a:pPr>
            <a:endParaRPr lang="en-US" dirty="0"/>
          </a:p>
          <a:p>
            <a:pPr lvl="1" eaLnBrk="1" hangingPunct="1">
              <a:buFont typeface="Wingdings 2" charset="0"/>
              <a:buChar char=""/>
              <a:defRPr/>
            </a:pP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So, what next? When the cat is idle, the mice will play ....</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0446E22-33E8-3D45-B1B7-1D976038A208}" type="slidenum">
              <a:rPr lang="en-US" altLang="en-US" sz="1200">
                <a:solidFill>
                  <a:srgbClr val="FFFFFF"/>
                </a:solidFill>
              </a:rPr>
              <a:pPr>
                <a:lnSpc>
                  <a:spcPct val="80000"/>
                </a:lnSpc>
              </a:pPr>
              <a:t>18</a:t>
            </a:fld>
            <a:endParaRPr lang="en-US" altLang="en-US" sz="1200">
              <a:solidFill>
                <a:srgbClr val="FFFFFF"/>
              </a:solidFill>
            </a:endParaRPr>
          </a:p>
        </p:txBody>
      </p:sp>
      <p:sp>
        <p:nvSpPr>
          <p:cNvPr id="4301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When managers do not fear stockholders, they will often put their interests over stockholder interests</a:t>
            </a:r>
          </a:p>
          <a:p>
            <a:pPr marL="640080" lvl="1" indent="-274320" eaLnBrk="1" fontAlgn="auto" hangingPunct="1">
              <a:spcAft>
                <a:spcPts val="0"/>
              </a:spcAft>
              <a:buFont typeface="Wingdings 2"/>
              <a:buChar char=""/>
              <a:defRPr/>
            </a:pPr>
            <a:r>
              <a:rPr lang="en-US" dirty="0" smtClean="0">
                <a:ea typeface="+mn-ea"/>
              </a:rPr>
              <a:t>Greenmail: The (managers of ) target of a hostile takeover buy out the potential acquirer's existing stake, at a price much greater than the price paid by the raider, in return for the signing of a 'standstill' agreement.</a:t>
            </a:r>
          </a:p>
          <a:p>
            <a:pPr marL="640080" lvl="1" indent="-274320" eaLnBrk="1" fontAlgn="auto" hangingPunct="1">
              <a:spcAft>
                <a:spcPts val="0"/>
              </a:spcAft>
              <a:buFont typeface="Wingdings 2"/>
              <a:buChar char=""/>
              <a:defRPr/>
            </a:pPr>
            <a:r>
              <a:rPr lang="en-US" dirty="0" smtClean="0">
                <a:ea typeface="+mn-ea"/>
              </a:rPr>
              <a:t>Golden Parachutes: Provisions in employment contracts, that allows for the payment of a lump-sum or cash flows over a period, if managers covered by these contracts lose their jobs in a takeover. </a:t>
            </a:r>
          </a:p>
          <a:p>
            <a:pPr marL="640080" lvl="1" indent="-274320" eaLnBrk="1" fontAlgn="auto" hangingPunct="1">
              <a:spcAft>
                <a:spcPts val="0"/>
              </a:spcAft>
              <a:buFont typeface="Wingdings 2"/>
              <a:buChar char=""/>
              <a:defRPr/>
            </a:pPr>
            <a:r>
              <a:rPr lang="en-US" dirty="0" smtClean="0">
                <a:ea typeface="+mn-ea"/>
              </a:rPr>
              <a:t>Poison Pills: A security,  the rights or cashflows on which are triggered by an outside event, generally a hostile takeover, is called a poison pill.</a:t>
            </a:r>
          </a:p>
          <a:p>
            <a:pPr marL="640080" lvl="1" indent="-274320" eaLnBrk="1" fontAlgn="auto" hangingPunct="1">
              <a:spcAft>
                <a:spcPts val="0"/>
              </a:spcAft>
              <a:buFont typeface="Wingdings 2"/>
              <a:buChar char=""/>
              <a:defRPr/>
            </a:pPr>
            <a:r>
              <a:rPr lang="en-US" dirty="0" smtClean="0">
                <a:ea typeface="+mn-ea"/>
              </a:rPr>
              <a:t>Shark Repellents: Anti-takeover amendments are also aimed at dissuading hostile takeovers, but differ on one very important count. They require the assent of stockholders to be instituted. </a:t>
            </a:r>
          </a:p>
          <a:p>
            <a:pPr marL="640080" lvl="1" indent="-274320" eaLnBrk="1" fontAlgn="auto" hangingPunct="1">
              <a:spcAft>
                <a:spcPts val="0"/>
              </a:spcAft>
              <a:buFont typeface="Wingdings 2"/>
              <a:buChar char=""/>
              <a:defRPr/>
            </a:pPr>
            <a:r>
              <a:rPr lang="en-US" dirty="0" smtClean="0">
                <a:ea typeface="+mn-ea"/>
              </a:rPr>
              <a:t>Overpaying on takeovers: Acquisitions often are driven by management interests rather than stockholder interests.</a:t>
            </a:r>
            <a:endParaRPr lang="en-US" dirty="0">
              <a:ea typeface="+mn-ea"/>
            </a:endParaRPr>
          </a:p>
        </p:txBody>
      </p:sp>
      <p:sp>
        <p:nvSpPr>
          <p:cNvPr id="53253" name="Line 4"/>
          <p:cNvSpPr>
            <a:spLocks noChangeShapeType="1"/>
          </p:cNvSpPr>
          <p:nvPr/>
        </p:nvSpPr>
        <p:spPr bwMode="auto">
          <a:xfrm>
            <a:off x="914400" y="2438400"/>
            <a:ext cx="0" cy="3200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3254" name="Text Box 5"/>
          <p:cNvSpPr txBox="1">
            <a:spLocks noChangeArrowheads="1"/>
          </p:cNvSpPr>
          <p:nvPr/>
        </p:nvSpPr>
        <p:spPr bwMode="auto">
          <a:xfrm rot="5400000">
            <a:off x="-1562100" y="4152900"/>
            <a:ext cx="4468813"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t>No stockholder </a:t>
            </a:r>
            <a:r>
              <a:rPr lang="en-US" altLang="en-US" sz="1200"/>
              <a:t>approval</a:t>
            </a:r>
            <a:r>
              <a:rPr lang="en-US" altLang="en-US" sz="1200" b="1"/>
              <a:t> needed….. Stockholder Approval needed</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Overpaying on takeovers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79BB4C1-F1D9-A042-A7C3-8F5480F45D33}" type="slidenum">
              <a:rPr lang="en-US" altLang="en-US" sz="1200">
                <a:solidFill>
                  <a:srgbClr val="FFFFFF"/>
                </a:solidFill>
              </a:rPr>
              <a:pPr>
                <a:lnSpc>
                  <a:spcPct val="80000"/>
                </a:lnSpc>
              </a:pPr>
              <a:t>19</a:t>
            </a:fld>
            <a:endParaRPr lang="en-US" altLang="en-US" sz="1200">
              <a:solidFill>
                <a:srgbClr val="FFFFFF"/>
              </a:solidFill>
            </a:endParaRPr>
          </a:p>
        </p:txBody>
      </p:sp>
      <p:sp>
        <p:nvSpPr>
          <p:cNvPr id="45058"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The quickest and perhaps the most decisive way to impoverish stockholders is to overpay on a takeover.</a:t>
            </a:r>
          </a:p>
          <a:p>
            <a:pPr marL="320040" indent="-320040" eaLnBrk="1" fontAlgn="auto" hangingPunct="1">
              <a:spcAft>
                <a:spcPts val="0"/>
              </a:spcAft>
              <a:buFont typeface="Wingdings"/>
              <a:buChar char=""/>
              <a:defRPr/>
            </a:pPr>
            <a:r>
              <a:rPr lang="en-US" smtClean="0">
                <a:ea typeface="+mn-ea"/>
                <a:cs typeface="+mn-cs"/>
              </a:rPr>
              <a:t>The stockholders in acquiring firms do not seem to share the enthusiasm of the managers in these firms. Stock prices of bidding firms decline on the takeover announcements a significant proportion  of the time. </a:t>
            </a:r>
          </a:p>
          <a:p>
            <a:pPr marL="320040" indent="-320040" eaLnBrk="1" fontAlgn="auto" hangingPunct="1">
              <a:spcAft>
                <a:spcPts val="0"/>
              </a:spcAft>
              <a:buFont typeface="Wingdings"/>
              <a:buChar char=""/>
              <a:defRPr/>
            </a:pPr>
            <a:r>
              <a:rPr lang="en-US" smtClean="0">
                <a:ea typeface="+mn-ea"/>
                <a:cs typeface="+mn-cs"/>
              </a:rPr>
              <a:t>Many mergers do not work, as evidenced by a number of measures. </a:t>
            </a:r>
          </a:p>
          <a:p>
            <a:pPr marL="640080" lvl="1" indent="-274320" eaLnBrk="1" fontAlgn="auto" hangingPunct="1">
              <a:spcAft>
                <a:spcPts val="0"/>
              </a:spcAft>
              <a:buFont typeface="Wingdings 2"/>
              <a:buChar char=""/>
              <a:defRPr/>
            </a:pPr>
            <a:r>
              <a:rPr lang="en-US" smtClean="0">
                <a:ea typeface="+mn-ea"/>
              </a:rPr>
              <a:t>The profitability of merged firms relative to their peer groups, does not increase significantly after mergers.</a:t>
            </a:r>
          </a:p>
          <a:p>
            <a:pPr marL="640080" lvl="1" indent="-274320" eaLnBrk="1" fontAlgn="auto" hangingPunct="1">
              <a:spcAft>
                <a:spcPts val="0"/>
              </a:spcAft>
              <a:buFont typeface="Wingdings 2"/>
              <a:buChar char=""/>
              <a:defRPr/>
            </a:pPr>
            <a:r>
              <a:rPr lang="en-US" smtClean="0">
                <a:ea typeface="+mn-ea"/>
              </a:rPr>
              <a:t>An even more damning indictment is that a large number of mergers are reversed within a few years, which is a clear admission that the acquisitions did not work.</a:t>
            </a:r>
            <a:endParaRPr lang="en-US">
              <a:ea typeface="+mn-ea"/>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normAutofit fontScale="90000"/>
          </a:bodyPr>
          <a:lstStyle/>
          <a:p>
            <a:pPr eaLnBrk="1" fontAlgn="auto" hangingPunct="1">
              <a:spcAft>
                <a:spcPts val="0"/>
              </a:spcAft>
              <a:defRPr/>
            </a:pPr>
            <a:r>
              <a:rPr lang="en-US" smtClean="0">
                <a:ea typeface="+mj-ea"/>
                <a:cs typeface="+mj-cs"/>
              </a:rPr>
              <a:t>A case study in value destruction:</a:t>
            </a:r>
            <a:br>
              <a:rPr lang="en-US" smtClean="0">
                <a:ea typeface="+mj-ea"/>
                <a:cs typeface="+mj-cs"/>
              </a:rPr>
            </a:br>
            <a:r>
              <a:rPr lang="en-US" smtClean="0">
                <a:ea typeface="+mj-ea"/>
                <a:cs typeface="+mj-cs"/>
              </a:rPr>
              <a:t>Eastman Kodak &amp; Sterling Drugs</a:t>
            </a:r>
            <a:endParaRPr lang="en-US">
              <a:ea typeface="+mj-ea"/>
              <a:cs typeface="+mj-cs"/>
            </a:endParaRPr>
          </a:p>
        </p:txBody>
      </p:sp>
      <p:sp>
        <p:nvSpPr>
          <p:cNvPr id="57346" name="Text Placeholder 2"/>
          <p:cNvSpPr>
            <a:spLocks noGrp="1"/>
          </p:cNvSpPr>
          <p:nvPr>
            <p:ph type="body" idx="1"/>
          </p:nvPr>
        </p:nvSpPr>
        <p:spPr/>
        <p:txBody>
          <a:bodyPr/>
          <a:lstStyle/>
          <a:p>
            <a:pPr eaLnBrk="1" hangingPunct="1"/>
            <a:r>
              <a:rPr lang="en-US" altLang="en-US">
                <a:ea typeface="ＭＳ Ｐゴシック" charset="-128"/>
              </a:rPr>
              <a:t>Kodak enters bidding war</a:t>
            </a:r>
          </a:p>
        </p:txBody>
      </p:sp>
      <p:sp>
        <p:nvSpPr>
          <p:cNvPr id="47107" name="Content Placeholder 3"/>
          <p:cNvSpPr>
            <a:spLocks noGrp="1"/>
          </p:cNvSpPr>
          <p:nvPr>
            <p:ph sz="half" idx="2"/>
          </p:nvPr>
        </p:nvSpPr>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In late 1987, Eastman Kodak entered into a bidding war with Hoffman La Roche for Sterling Drugs, a pharmaceutical company. </a:t>
            </a:r>
          </a:p>
          <a:p>
            <a:pPr marL="320040" indent="-320040" eaLnBrk="1" fontAlgn="auto" hangingPunct="1">
              <a:spcAft>
                <a:spcPts val="0"/>
              </a:spcAft>
              <a:buFont typeface="Wingdings"/>
              <a:buChar char=""/>
              <a:defRPr/>
            </a:pPr>
            <a:r>
              <a:rPr lang="en-US" smtClean="0">
                <a:ea typeface="+mn-ea"/>
                <a:cs typeface="+mn-cs"/>
              </a:rPr>
              <a:t>The bidding war started with Sterling Drugs trading at about $40/share.</a:t>
            </a:r>
          </a:p>
          <a:p>
            <a:pPr marL="320040" indent="-320040" eaLnBrk="1" fontAlgn="auto" hangingPunct="1">
              <a:spcAft>
                <a:spcPts val="0"/>
              </a:spcAft>
              <a:buFont typeface="Wingdings"/>
              <a:buChar char=""/>
              <a:defRPr/>
            </a:pPr>
            <a:r>
              <a:rPr lang="en-US" smtClean="0">
                <a:ea typeface="+mn-ea"/>
                <a:cs typeface="+mn-cs"/>
              </a:rPr>
              <a:t>At $72/share, Hoffman dropped out of the bidding war, but Kodak kept bidding.</a:t>
            </a:r>
          </a:p>
          <a:p>
            <a:pPr marL="320040" indent="-320040" eaLnBrk="1" fontAlgn="auto" hangingPunct="1">
              <a:spcAft>
                <a:spcPts val="0"/>
              </a:spcAft>
              <a:buFont typeface="Wingdings"/>
              <a:buChar char=""/>
              <a:defRPr/>
            </a:pPr>
            <a:r>
              <a:rPr lang="en-US" smtClean="0">
                <a:ea typeface="+mn-ea"/>
                <a:cs typeface="+mn-cs"/>
              </a:rPr>
              <a:t>At $89.50/share, Kodak won and claimed potential synergies explained the premium.</a:t>
            </a:r>
            <a:endParaRPr lang="en-US">
              <a:ea typeface="+mn-ea"/>
              <a:cs typeface="+mn-cs"/>
            </a:endParaRPr>
          </a:p>
        </p:txBody>
      </p:sp>
      <p:sp>
        <p:nvSpPr>
          <p:cNvPr id="57348" name="Text Placeholder 4"/>
          <p:cNvSpPr>
            <a:spLocks noGrp="1"/>
          </p:cNvSpPr>
          <p:nvPr>
            <p:ph type="body" sz="quarter" idx="3"/>
          </p:nvPr>
        </p:nvSpPr>
        <p:spPr/>
        <p:txBody>
          <a:bodyPr/>
          <a:lstStyle/>
          <a:p>
            <a:pPr eaLnBrk="1" hangingPunct="1"/>
            <a:r>
              <a:rPr lang="en-US" altLang="en-US">
                <a:ea typeface="ＭＳ Ｐゴシック" charset="-128"/>
              </a:rPr>
              <a:t>Kodak wins!!!!</a:t>
            </a:r>
          </a:p>
        </p:txBody>
      </p:sp>
      <p:graphicFrame>
        <p:nvGraphicFramePr>
          <p:cNvPr id="57349" name="Object 3"/>
          <p:cNvGraphicFramePr>
            <a:graphicFrameLocks noGrp="1"/>
          </p:cNvGraphicFramePr>
          <p:nvPr>
            <p:ph sz="quarter" idx="4"/>
          </p:nvPr>
        </p:nvGraphicFramePr>
        <p:xfrm>
          <a:off x="5110163" y="2754313"/>
          <a:ext cx="3111500" cy="2794000"/>
        </p:xfrm>
        <a:graphic>
          <a:graphicData uri="http://schemas.openxmlformats.org/presentationml/2006/ole">
            <mc:AlternateContent xmlns:mc="http://schemas.openxmlformats.org/markup-compatibility/2006">
              <mc:Choice xmlns:v="urn:schemas-microsoft-com:vml" Requires="v">
                <p:oleObj spid="_x0000_s57350" name="Document" r:id="rId5" imgW="3111500" imgH="2794000" progId="Word.Document.8">
                  <p:embed/>
                </p:oleObj>
              </mc:Choice>
              <mc:Fallback>
                <p:oleObj name="Document" r:id="rId5" imgW="3111500" imgH="2794000" progId="Word.Document.8">
                  <p:embed/>
                  <p:pic>
                    <p:nvPicPr>
                      <p:cNvPr id="0" name="Object 3"/>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10163" y="2754313"/>
                        <a:ext cx="3111500" cy="279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Earnings and Revenues at Sterling Drugs </a:t>
            </a:r>
          </a:p>
        </p:txBody>
      </p:sp>
      <p:sp>
        <p:nvSpPr>
          <p:cNvPr id="2" name="Footer Placeholder 1"/>
          <p:cNvSpPr>
            <a:spLocks noGrp="1"/>
          </p:cNvSpPr>
          <p:nvPr>
            <p:ph type="ftr" sz="quarter" idx="10"/>
          </p:nvPr>
        </p:nvSpPr>
        <p:spPr/>
        <p:txBody>
          <a:bodyPr/>
          <a:lstStyle/>
          <a:p>
            <a:pPr>
              <a:defRPr/>
            </a:pPr>
            <a:r>
              <a:rPr lang="en-US" dirty="0"/>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0DE7FF1-0E9A-1A49-81D5-798DB897579C}" type="slidenum">
              <a:rPr lang="en-US" altLang="en-US" sz="1200">
                <a:solidFill>
                  <a:srgbClr val="FFFFFF"/>
                </a:solidFill>
              </a:rPr>
              <a:pPr>
                <a:lnSpc>
                  <a:spcPct val="80000"/>
                </a:lnSpc>
              </a:pPr>
              <a:t>21</a:t>
            </a:fld>
            <a:endParaRPr lang="en-US" altLang="en-US" sz="1200">
              <a:solidFill>
                <a:srgbClr val="FFFFFF"/>
              </a:solidFill>
            </a:endParaRPr>
          </a:p>
        </p:txBody>
      </p:sp>
      <p:sp>
        <p:nvSpPr>
          <p:cNvPr id="59396" name="Content Placeholder 6"/>
          <p:cNvSpPr>
            <a:spLocks noGrp="1"/>
          </p:cNvSpPr>
          <p:nvPr>
            <p:ph sz="quarter" idx="1"/>
          </p:nvPr>
        </p:nvSpPr>
        <p:spPr>
          <a:xfrm>
            <a:off x="612775" y="1600200"/>
            <a:ext cx="8153400" cy="4495800"/>
          </a:xfrm>
        </p:spPr>
        <p:txBody>
          <a:bodyPr/>
          <a:lstStyle/>
          <a:p>
            <a:pPr marL="0" indent="0" eaLnBrk="1" hangingPunct="1">
              <a:buFont typeface="Wingdings" charset="2"/>
              <a:buNone/>
            </a:pPr>
            <a:endParaRPr lang="en-US" altLang="en-US">
              <a:ea typeface="ＭＳ Ｐゴシック" charset="-128"/>
            </a:endParaRPr>
          </a:p>
        </p:txBody>
      </p:sp>
      <p:sp>
        <p:nvSpPr>
          <p:cNvPr id="59397" name="Rectangle 3"/>
          <p:cNvSpPr>
            <a:spLocks noChangeArrowheads="1"/>
          </p:cNvSpPr>
          <p:nvPr/>
        </p:nvSpPr>
        <p:spPr bwMode="auto">
          <a:xfrm>
            <a:off x="2292350" y="3246438"/>
            <a:ext cx="461963" cy="1778000"/>
          </a:xfrm>
          <a:prstGeom prst="rect">
            <a:avLst/>
          </a:prstGeom>
          <a:solidFill>
            <a:srgbClr val="438086"/>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398" name="Rectangle 4"/>
          <p:cNvSpPr>
            <a:spLocks noChangeArrowheads="1"/>
          </p:cNvSpPr>
          <p:nvPr/>
        </p:nvSpPr>
        <p:spPr bwMode="auto">
          <a:xfrm>
            <a:off x="3525838" y="3151188"/>
            <a:ext cx="463550" cy="1873250"/>
          </a:xfrm>
          <a:prstGeom prst="rect">
            <a:avLst/>
          </a:prstGeom>
          <a:solidFill>
            <a:srgbClr val="438086"/>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399" name="Rectangle 5"/>
          <p:cNvSpPr>
            <a:spLocks noChangeArrowheads="1"/>
          </p:cNvSpPr>
          <p:nvPr/>
        </p:nvSpPr>
        <p:spPr bwMode="auto">
          <a:xfrm>
            <a:off x="4760913" y="3001963"/>
            <a:ext cx="461962" cy="2022475"/>
          </a:xfrm>
          <a:prstGeom prst="rect">
            <a:avLst/>
          </a:prstGeom>
          <a:solidFill>
            <a:srgbClr val="438086"/>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00" name="Rectangle 6"/>
          <p:cNvSpPr>
            <a:spLocks noChangeArrowheads="1"/>
          </p:cNvSpPr>
          <p:nvPr/>
        </p:nvSpPr>
        <p:spPr bwMode="auto">
          <a:xfrm>
            <a:off x="5981700" y="2716213"/>
            <a:ext cx="476250" cy="2308225"/>
          </a:xfrm>
          <a:prstGeom prst="rect">
            <a:avLst/>
          </a:prstGeom>
          <a:solidFill>
            <a:srgbClr val="438086"/>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01" name="Rectangle 7"/>
          <p:cNvSpPr>
            <a:spLocks noChangeArrowheads="1"/>
          </p:cNvSpPr>
          <p:nvPr/>
        </p:nvSpPr>
        <p:spPr bwMode="auto">
          <a:xfrm>
            <a:off x="7215188" y="2662238"/>
            <a:ext cx="463550" cy="2362200"/>
          </a:xfrm>
          <a:prstGeom prst="rect">
            <a:avLst/>
          </a:prstGeom>
          <a:solidFill>
            <a:srgbClr val="438086"/>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02" name="Rectangle 8"/>
          <p:cNvSpPr>
            <a:spLocks noChangeArrowheads="1"/>
          </p:cNvSpPr>
          <p:nvPr/>
        </p:nvSpPr>
        <p:spPr bwMode="auto">
          <a:xfrm>
            <a:off x="2779713" y="4751388"/>
            <a:ext cx="477837" cy="273050"/>
          </a:xfrm>
          <a:prstGeom prst="rect">
            <a:avLst/>
          </a:prstGeom>
          <a:solidFill>
            <a:srgbClr val="FF0000"/>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03" name="Rectangle 9"/>
          <p:cNvSpPr>
            <a:spLocks noChangeArrowheads="1"/>
          </p:cNvSpPr>
          <p:nvPr/>
        </p:nvSpPr>
        <p:spPr bwMode="auto">
          <a:xfrm>
            <a:off x="4014788" y="4819650"/>
            <a:ext cx="463550" cy="204788"/>
          </a:xfrm>
          <a:prstGeom prst="rect">
            <a:avLst/>
          </a:prstGeom>
          <a:solidFill>
            <a:srgbClr val="FF0000"/>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04" name="Rectangle 10"/>
          <p:cNvSpPr>
            <a:spLocks noChangeArrowheads="1"/>
          </p:cNvSpPr>
          <p:nvPr/>
        </p:nvSpPr>
        <p:spPr bwMode="auto">
          <a:xfrm>
            <a:off x="5248275" y="4764088"/>
            <a:ext cx="463550" cy="260350"/>
          </a:xfrm>
          <a:prstGeom prst="rect">
            <a:avLst/>
          </a:prstGeom>
          <a:solidFill>
            <a:srgbClr val="FF0000"/>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05" name="Rectangle 11"/>
          <p:cNvSpPr>
            <a:spLocks noChangeArrowheads="1"/>
          </p:cNvSpPr>
          <p:nvPr/>
        </p:nvSpPr>
        <p:spPr bwMode="auto">
          <a:xfrm>
            <a:off x="6483350" y="4859338"/>
            <a:ext cx="463550" cy="165100"/>
          </a:xfrm>
          <a:prstGeom prst="rect">
            <a:avLst/>
          </a:prstGeom>
          <a:solidFill>
            <a:srgbClr val="FF0000"/>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06" name="Rectangle 12"/>
          <p:cNvSpPr>
            <a:spLocks noChangeArrowheads="1"/>
          </p:cNvSpPr>
          <p:nvPr/>
        </p:nvSpPr>
        <p:spPr bwMode="auto">
          <a:xfrm>
            <a:off x="7704138" y="4792663"/>
            <a:ext cx="476250" cy="231775"/>
          </a:xfrm>
          <a:prstGeom prst="rect">
            <a:avLst/>
          </a:prstGeom>
          <a:solidFill>
            <a:srgbClr val="FF0000"/>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07" name="Line 13"/>
          <p:cNvSpPr>
            <a:spLocks noChangeShapeType="1"/>
          </p:cNvSpPr>
          <p:nvPr/>
        </p:nvSpPr>
        <p:spPr bwMode="auto">
          <a:xfrm flipV="1">
            <a:off x="2163763" y="2662238"/>
            <a:ext cx="0" cy="23876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08" name="Line 14"/>
          <p:cNvSpPr>
            <a:spLocks noChangeShapeType="1"/>
          </p:cNvSpPr>
          <p:nvPr/>
        </p:nvSpPr>
        <p:spPr bwMode="auto">
          <a:xfrm>
            <a:off x="2128838" y="5049838"/>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09" name="Line 15"/>
          <p:cNvSpPr>
            <a:spLocks noChangeShapeType="1"/>
          </p:cNvSpPr>
          <p:nvPr/>
        </p:nvSpPr>
        <p:spPr bwMode="auto">
          <a:xfrm>
            <a:off x="2128838" y="4805363"/>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0" name="Line 16"/>
          <p:cNvSpPr>
            <a:spLocks noChangeShapeType="1"/>
          </p:cNvSpPr>
          <p:nvPr/>
        </p:nvSpPr>
        <p:spPr bwMode="auto">
          <a:xfrm>
            <a:off x="2128838" y="4575175"/>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1" name="Line 17"/>
          <p:cNvSpPr>
            <a:spLocks noChangeShapeType="1"/>
          </p:cNvSpPr>
          <p:nvPr/>
        </p:nvSpPr>
        <p:spPr bwMode="auto">
          <a:xfrm>
            <a:off x="2128838" y="4330700"/>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2" name="Line 18"/>
          <p:cNvSpPr>
            <a:spLocks noChangeShapeType="1"/>
          </p:cNvSpPr>
          <p:nvPr/>
        </p:nvSpPr>
        <p:spPr bwMode="auto">
          <a:xfrm>
            <a:off x="2128838" y="4100513"/>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3" name="Line 19"/>
          <p:cNvSpPr>
            <a:spLocks noChangeShapeType="1"/>
          </p:cNvSpPr>
          <p:nvPr/>
        </p:nvSpPr>
        <p:spPr bwMode="auto">
          <a:xfrm>
            <a:off x="2128838" y="3856038"/>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4" name="Line 20"/>
          <p:cNvSpPr>
            <a:spLocks noChangeShapeType="1"/>
          </p:cNvSpPr>
          <p:nvPr/>
        </p:nvSpPr>
        <p:spPr bwMode="auto">
          <a:xfrm>
            <a:off x="2128838" y="3625850"/>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5" name="Line 21"/>
          <p:cNvSpPr>
            <a:spLocks noChangeShapeType="1"/>
          </p:cNvSpPr>
          <p:nvPr/>
        </p:nvSpPr>
        <p:spPr bwMode="auto">
          <a:xfrm>
            <a:off x="2128838" y="3381375"/>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6" name="Line 22"/>
          <p:cNvSpPr>
            <a:spLocks noChangeShapeType="1"/>
          </p:cNvSpPr>
          <p:nvPr/>
        </p:nvSpPr>
        <p:spPr bwMode="auto">
          <a:xfrm>
            <a:off x="2128838" y="3151188"/>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7" name="Line 23"/>
          <p:cNvSpPr>
            <a:spLocks noChangeShapeType="1"/>
          </p:cNvSpPr>
          <p:nvPr/>
        </p:nvSpPr>
        <p:spPr bwMode="auto">
          <a:xfrm>
            <a:off x="2128838" y="2906713"/>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8" name="Line 24"/>
          <p:cNvSpPr>
            <a:spLocks noChangeShapeType="1"/>
          </p:cNvSpPr>
          <p:nvPr/>
        </p:nvSpPr>
        <p:spPr bwMode="auto">
          <a:xfrm>
            <a:off x="2128838" y="2662238"/>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9" name="Line 25"/>
          <p:cNvSpPr>
            <a:spLocks noChangeShapeType="1"/>
          </p:cNvSpPr>
          <p:nvPr/>
        </p:nvSpPr>
        <p:spPr bwMode="auto">
          <a:xfrm>
            <a:off x="2170113" y="5049838"/>
            <a:ext cx="61468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0" name="Line 26"/>
          <p:cNvSpPr>
            <a:spLocks noChangeShapeType="1"/>
          </p:cNvSpPr>
          <p:nvPr/>
        </p:nvSpPr>
        <p:spPr bwMode="auto">
          <a:xfrm flipV="1">
            <a:off x="2163763"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1" name="Line 27"/>
          <p:cNvSpPr>
            <a:spLocks noChangeShapeType="1"/>
          </p:cNvSpPr>
          <p:nvPr/>
        </p:nvSpPr>
        <p:spPr bwMode="auto">
          <a:xfrm flipV="1">
            <a:off x="3397250"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2" name="Line 28"/>
          <p:cNvSpPr>
            <a:spLocks noChangeShapeType="1"/>
          </p:cNvSpPr>
          <p:nvPr/>
        </p:nvSpPr>
        <p:spPr bwMode="auto">
          <a:xfrm flipV="1">
            <a:off x="4632325"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3" name="Line 29"/>
          <p:cNvSpPr>
            <a:spLocks noChangeShapeType="1"/>
          </p:cNvSpPr>
          <p:nvPr/>
        </p:nvSpPr>
        <p:spPr bwMode="auto">
          <a:xfrm flipV="1">
            <a:off x="5853113"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4" name="Line 30"/>
          <p:cNvSpPr>
            <a:spLocks noChangeShapeType="1"/>
          </p:cNvSpPr>
          <p:nvPr/>
        </p:nvSpPr>
        <p:spPr bwMode="auto">
          <a:xfrm flipV="1">
            <a:off x="7086600"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5" name="Line 31"/>
          <p:cNvSpPr>
            <a:spLocks noChangeShapeType="1"/>
          </p:cNvSpPr>
          <p:nvPr/>
        </p:nvSpPr>
        <p:spPr bwMode="auto">
          <a:xfrm flipV="1">
            <a:off x="8321675"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6" name="Rectangle 32"/>
          <p:cNvSpPr>
            <a:spLocks noChangeArrowheads="1"/>
          </p:cNvSpPr>
          <p:nvPr/>
        </p:nvSpPr>
        <p:spPr bwMode="auto">
          <a:xfrm>
            <a:off x="2840038" y="2076450"/>
            <a:ext cx="44545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b="1"/>
              <a:t>Sterling Drug under Eastman Kodak: Where is the synergy?</a:t>
            </a:r>
          </a:p>
        </p:txBody>
      </p:sp>
      <p:sp>
        <p:nvSpPr>
          <p:cNvPr id="59427" name="Rectangle 33"/>
          <p:cNvSpPr>
            <a:spLocks noChangeArrowheads="1"/>
          </p:cNvSpPr>
          <p:nvPr/>
        </p:nvSpPr>
        <p:spPr bwMode="auto">
          <a:xfrm>
            <a:off x="1876425" y="4870450"/>
            <a:ext cx="2635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0</a:t>
            </a:r>
          </a:p>
        </p:txBody>
      </p:sp>
      <p:sp>
        <p:nvSpPr>
          <p:cNvPr id="59428" name="Rectangle 34"/>
          <p:cNvSpPr>
            <a:spLocks noChangeArrowheads="1"/>
          </p:cNvSpPr>
          <p:nvPr/>
        </p:nvSpPr>
        <p:spPr bwMode="auto">
          <a:xfrm>
            <a:off x="1714500" y="4640263"/>
            <a:ext cx="42862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500</a:t>
            </a:r>
          </a:p>
        </p:txBody>
      </p:sp>
      <p:sp>
        <p:nvSpPr>
          <p:cNvPr id="59429" name="Rectangle 35"/>
          <p:cNvSpPr>
            <a:spLocks noChangeArrowheads="1"/>
          </p:cNvSpPr>
          <p:nvPr/>
        </p:nvSpPr>
        <p:spPr bwMode="auto">
          <a:xfrm>
            <a:off x="1577975" y="4395788"/>
            <a:ext cx="5524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1,000</a:t>
            </a:r>
          </a:p>
        </p:txBody>
      </p:sp>
      <p:sp>
        <p:nvSpPr>
          <p:cNvPr id="59430" name="Rectangle 36"/>
          <p:cNvSpPr>
            <a:spLocks noChangeArrowheads="1"/>
          </p:cNvSpPr>
          <p:nvPr/>
        </p:nvSpPr>
        <p:spPr bwMode="auto">
          <a:xfrm>
            <a:off x="1577975" y="4165600"/>
            <a:ext cx="5524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1,500</a:t>
            </a:r>
          </a:p>
        </p:txBody>
      </p:sp>
      <p:sp>
        <p:nvSpPr>
          <p:cNvPr id="59431" name="Rectangle 37"/>
          <p:cNvSpPr>
            <a:spLocks noChangeArrowheads="1"/>
          </p:cNvSpPr>
          <p:nvPr/>
        </p:nvSpPr>
        <p:spPr bwMode="auto">
          <a:xfrm>
            <a:off x="1577975" y="3921125"/>
            <a:ext cx="5524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2,000</a:t>
            </a:r>
          </a:p>
        </p:txBody>
      </p:sp>
      <p:sp>
        <p:nvSpPr>
          <p:cNvPr id="59432" name="Rectangle 38"/>
          <p:cNvSpPr>
            <a:spLocks noChangeArrowheads="1"/>
          </p:cNvSpPr>
          <p:nvPr/>
        </p:nvSpPr>
        <p:spPr bwMode="auto">
          <a:xfrm>
            <a:off x="1577975" y="3690938"/>
            <a:ext cx="5524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2,500</a:t>
            </a:r>
          </a:p>
        </p:txBody>
      </p:sp>
      <p:sp>
        <p:nvSpPr>
          <p:cNvPr id="59433" name="Rectangle 39"/>
          <p:cNvSpPr>
            <a:spLocks noChangeArrowheads="1"/>
          </p:cNvSpPr>
          <p:nvPr/>
        </p:nvSpPr>
        <p:spPr bwMode="auto">
          <a:xfrm>
            <a:off x="1577975" y="3446463"/>
            <a:ext cx="5524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3,000</a:t>
            </a:r>
          </a:p>
        </p:txBody>
      </p:sp>
      <p:sp>
        <p:nvSpPr>
          <p:cNvPr id="59434" name="Rectangle 40"/>
          <p:cNvSpPr>
            <a:spLocks noChangeArrowheads="1"/>
          </p:cNvSpPr>
          <p:nvPr/>
        </p:nvSpPr>
        <p:spPr bwMode="auto">
          <a:xfrm>
            <a:off x="1577975" y="3216275"/>
            <a:ext cx="5524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3,500</a:t>
            </a:r>
          </a:p>
        </p:txBody>
      </p:sp>
      <p:sp>
        <p:nvSpPr>
          <p:cNvPr id="59435" name="Rectangle 41"/>
          <p:cNvSpPr>
            <a:spLocks noChangeArrowheads="1"/>
          </p:cNvSpPr>
          <p:nvPr/>
        </p:nvSpPr>
        <p:spPr bwMode="auto">
          <a:xfrm>
            <a:off x="1577975" y="2971800"/>
            <a:ext cx="5524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4,000</a:t>
            </a:r>
          </a:p>
        </p:txBody>
      </p:sp>
      <p:sp>
        <p:nvSpPr>
          <p:cNvPr id="59436" name="Rectangle 42"/>
          <p:cNvSpPr>
            <a:spLocks noChangeArrowheads="1"/>
          </p:cNvSpPr>
          <p:nvPr/>
        </p:nvSpPr>
        <p:spPr bwMode="auto">
          <a:xfrm>
            <a:off x="1577975" y="2741613"/>
            <a:ext cx="5524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4,500</a:t>
            </a:r>
          </a:p>
        </p:txBody>
      </p:sp>
      <p:sp>
        <p:nvSpPr>
          <p:cNvPr id="59437" name="Rectangle 43"/>
          <p:cNvSpPr>
            <a:spLocks noChangeArrowheads="1"/>
          </p:cNvSpPr>
          <p:nvPr/>
        </p:nvSpPr>
        <p:spPr bwMode="auto">
          <a:xfrm>
            <a:off x="1577975" y="2497138"/>
            <a:ext cx="5524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5,000</a:t>
            </a:r>
          </a:p>
        </p:txBody>
      </p:sp>
      <p:sp>
        <p:nvSpPr>
          <p:cNvPr id="59438" name="Rectangle 44"/>
          <p:cNvSpPr>
            <a:spLocks noChangeArrowheads="1"/>
          </p:cNvSpPr>
          <p:nvPr/>
        </p:nvSpPr>
        <p:spPr bwMode="auto">
          <a:xfrm>
            <a:off x="2514600" y="5087938"/>
            <a:ext cx="51117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1988</a:t>
            </a:r>
          </a:p>
        </p:txBody>
      </p:sp>
      <p:sp>
        <p:nvSpPr>
          <p:cNvPr id="59439" name="Rectangle 45"/>
          <p:cNvSpPr>
            <a:spLocks noChangeArrowheads="1"/>
          </p:cNvSpPr>
          <p:nvPr/>
        </p:nvSpPr>
        <p:spPr bwMode="auto">
          <a:xfrm>
            <a:off x="3748088" y="5087938"/>
            <a:ext cx="51117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1989</a:t>
            </a:r>
          </a:p>
        </p:txBody>
      </p:sp>
      <p:sp>
        <p:nvSpPr>
          <p:cNvPr id="59440" name="Rectangle 46"/>
          <p:cNvSpPr>
            <a:spLocks noChangeArrowheads="1"/>
          </p:cNvSpPr>
          <p:nvPr/>
        </p:nvSpPr>
        <p:spPr bwMode="auto">
          <a:xfrm>
            <a:off x="4983163" y="5087938"/>
            <a:ext cx="51117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1990</a:t>
            </a:r>
          </a:p>
        </p:txBody>
      </p:sp>
      <p:sp>
        <p:nvSpPr>
          <p:cNvPr id="59441" name="Rectangle 47"/>
          <p:cNvSpPr>
            <a:spLocks noChangeArrowheads="1"/>
          </p:cNvSpPr>
          <p:nvPr/>
        </p:nvSpPr>
        <p:spPr bwMode="auto">
          <a:xfrm>
            <a:off x="6216650" y="5087938"/>
            <a:ext cx="51117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1991</a:t>
            </a:r>
          </a:p>
        </p:txBody>
      </p:sp>
      <p:sp>
        <p:nvSpPr>
          <p:cNvPr id="59442" name="Rectangle 48"/>
          <p:cNvSpPr>
            <a:spLocks noChangeArrowheads="1"/>
          </p:cNvSpPr>
          <p:nvPr/>
        </p:nvSpPr>
        <p:spPr bwMode="auto">
          <a:xfrm>
            <a:off x="7437438" y="5087938"/>
            <a:ext cx="51117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t>1992</a:t>
            </a:r>
          </a:p>
        </p:txBody>
      </p:sp>
      <p:sp>
        <p:nvSpPr>
          <p:cNvPr id="59443" name="Rectangle 49"/>
          <p:cNvSpPr>
            <a:spLocks noChangeArrowheads="1"/>
          </p:cNvSpPr>
          <p:nvPr/>
        </p:nvSpPr>
        <p:spPr bwMode="auto">
          <a:xfrm>
            <a:off x="3648075" y="5429250"/>
            <a:ext cx="3162300" cy="4079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44" name="Rectangle 50"/>
          <p:cNvSpPr>
            <a:spLocks noChangeArrowheads="1"/>
          </p:cNvSpPr>
          <p:nvPr/>
        </p:nvSpPr>
        <p:spPr bwMode="auto">
          <a:xfrm>
            <a:off x="3770313" y="5551488"/>
            <a:ext cx="96837" cy="96837"/>
          </a:xfrm>
          <a:prstGeom prst="rect">
            <a:avLst/>
          </a:prstGeom>
          <a:solidFill>
            <a:srgbClr val="000000"/>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45" name="Rectangle 51"/>
          <p:cNvSpPr>
            <a:spLocks noChangeArrowheads="1"/>
          </p:cNvSpPr>
          <p:nvPr/>
        </p:nvSpPr>
        <p:spPr bwMode="auto">
          <a:xfrm>
            <a:off x="3843338" y="5467350"/>
            <a:ext cx="7588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solidFill>
                  <a:srgbClr val="000000"/>
                </a:solidFill>
              </a:rPr>
              <a:t>Revenue</a:t>
            </a:r>
          </a:p>
        </p:txBody>
      </p:sp>
      <p:sp>
        <p:nvSpPr>
          <p:cNvPr id="59446" name="Rectangle 52"/>
          <p:cNvSpPr>
            <a:spLocks noChangeArrowheads="1"/>
          </p:cNvSpPr>
          <p:nvPr/>
        </p:nvSpPr>
        <p:spPr bwMode="auto">
          <a:xfrm>
            <a:off x="5330825" y="5551488"/>
            <a:ext cx="96838" cy="9683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447" name="Rectangle 53"/>
          <p:cNvSpPr>
            <a:spLocks noChangeArrowheads="1"/>
          </p:cNvSpPr>
          <p:nvPr/>
        </p:nvSpPr>
        <p:spPr bwMode="auto">
          <a:xfrm>
            <a:off x="5389563" y="5467350"/>
            <a:ext cx="14700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300">
                <a:solidFill>
                  <a:srgbClr val="000000"/>
                </a:solidFill>
              </a:rPr>
              <a:t>Operating Earnings</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Kodak Says Drug Unit Is Not for Sale … but…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A89BDE1-47A5-3D41-B209-ED4D51FE8EC6}" type="slidenum">
              <a:rPr lang="en-US" altLang="en-US" sz="1200">
                <a:solidFill>
                  <a:srgbClr val="FFFFFF"/>
                </a:solidFill>
              </a:rPr>
              <a:pPr>
                <a:lnSpc>
                  <a:spcPct val="80000"/>
                </a:lnSpc>
              </a:pPr>
              <a:t>22</a:t>
            </a:fld>
            <a:endParaRPr lang="en-US" altLang="en-US" sz="1200">
              <a:solidFill>
                <a:srgbClr val="FFFFFF"/>
              </a:solidFill>
            </a:endParaRPr>
          </a:p>
        </p:txBody>
      </p:sp>
      <p:sp>
        <p:nvSpPr>
          <p:cNvPr id="5017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1800">
                <a:ea typeface="ＭＳ Ｐゴシック" charset="-128"/>
              </a:rPr>
              <a:t>An article in the NY Times in August of 1993 suggested that Kodak was eager to shed its drug unit.</a:t>
            </a:r>
          </a:p>
          <a:p>
            <a:pPr lvl="1" eaLnBrk="1" hangingPunct="1">
              <a:lnSpc>
                <a:spcPct val="80000"/>
              </a:lnSpc>
            </a:pPr>
            <a:r>
              <a:rPr lang="en-US" altLang="en-US" sz="1500">
                <a:ea typeface="ＭＳ Ｐゴシック" charset="-128"/>
              </a:rPr>
              <a:t>In response, Eastman Kodak officials say they have no plans to sell Kodak</a:t>
            </a:r>
            <a:r>
              <a:rPr lang="ja-JP" altLang="en-US" sz="1500">
                <a:ea typeface="ＭＳ Ｐゴシック" charset="-128"/>
              </a:rPr>
              <a:t>’</a:t>
            </a:r>
            <a:r>
              <a:rPr lang="en-US" altLang="ja-JP" sz="1500">
                <a:ea typeface="ＭＳ Ｐゴシック" charset="-128"/>
              </a:rPr>
              <a:t>s Sterling Winthrop drug unit.</a:t>
            </a:r>
          </a:p>
          <a:p>
            <a:pPr lvl="1" eaLnBrk="1" hangingPunct="1">
              <a:lnSpc>
                <a:spcPct val="80000"/>
              </a:lnSpc>
            </a:pPr>
            <a:r>
              <a:rPr lang="en-US" altLang="en-US" sz="1500">
                <a:ea typeface="ＭＳ Ｐゴシック" charset="-128"/>
              </a:rPr>
              <a:t>Louis Mattis, Chairman of Sterling Winthrop, dismissed the rumors as </a:t>
            </a:r>
            <a:r>
              <a:rPr lang="ja-JP" altLang="en-US" sz="1500">
                <a:ea typeface="ＭＳ Ｐゴシック" charset="-128"/>
              </a:rPr>
              <a:t>“</a:t>
            </a:r>
            <a:r>
              <a:rPr lang="en-US" altLang="ja-JP" sz="1500">
                <a:ea typeface="ＭＳ Ｐゴシック" charset="-128"/>
              </a:rPr>
              <a:t>massive speculation, which flies in the face of the stated intent of Kodak that it is committed to be in the health business.</a:t>
            </a:r>
            <a:r>
              <a:rPr lang="ja-JP" altLang="en-US" sz="1500">
                <a:ea typeface="ＭＳ Ｐゴシック" charset="-128"/>
              </a:rPr>
              <a:t>”</a:t>
            </a:r>
            <a:endParaRPr lang="en-US" altLang="ja-JP" sz="1500">
              <a:ea typeface="ＭＳ Ｐゴシック" charset="-128"/>
            </a:endParaRPr>
          </a:p>
          <a:p>
            <a:pPr eaLnBrk="1" hangingPunct="1">
              <a:lnSpc>
                <a:spcPct val="80000"/>
              </a:lnSpc>
            </a:pPr>
            <a:r>
              <a:rPr lang="en-US" altLang="en-US" sz="1800">
                <a:ea typeface="ＭＳ Ｐゴシック" charset="-128"/>
              </a:rPr>
              <a:t>A few months later…Taking a stride out of the drug business, Eastman Kodak said that the Sanofi Group, a French pharmaceutical company, agreed to buy the prescription drug business of Sterling Winthrop for $1.68 billion.     </a:t>
            </a:r>
          </a:p>
          <a:p>
            <a:pPr lvl="1" eaLnBrk="1" hangingPunct="1">
              <a:lnSpc>
                <a:spcPct val="80000"/>
              </a:lnSpc>
            </a:pPr>
            <a:r>
              <a:rPr lang="en-US" altLang="en-US" sz="1500">
                <a:ea typeface="ＭＳ Ｐゴシック" charset="-128"/>
              </a:rPr>
              <a:t>Shares of Eastman Kodak rose 75 cents yesterday, closing at $47.50 on the New York Stock Exchange.   </a:t>
            </a:r>
          </a:p>
          <a:p>
            <a:pPr lvl="1" eaLnBrk="1" hangingPunct="1">
              <a:lnSpc>
                <a:spcPct val="80000"/>
              </a:lnSpc>
            </a:pPr>
            <a:r>
              <a:rPr lang="en-US" altLang="en-US" sz="1500">
                <a:ea typeface="ＭＳ Ｐゴシック" charset="-128"/>
              </a:rPr>
              <a:t>Samuel D. Isaly an analyst , said the announcement was </a:t>
            </a:r>
            <a:r>
              <a:rPr lang="ja-JP" altLang="en-US" sz="1500">
                <a:ea typeface="ＭＳ Ｐゴシック" charset="-128"/>
              </a:rPr>
              <a:t>“</a:t>
            </a:r>
            <a:r>
              <a:rPr lang="en-US" altLang="ja-JP" sz="1500">
                <a:ea typeface="ＭＳ Ｐゴシック" charset="-128"/>
              </a:rPr>
              <a:t>very good for Sanofi and very good for Kodak.</a:t>
            </a:r>
            <a:r>
              <a:rPr lang="ja-JP" altLang="en-US" sz="1500">
                <a:ea typeface="ＭＳ Ｐゴシック" charset="-128"/>
              </a:rPr>
              <a:t>”</a:t>
            </a:r>
            <a:r>
              <a:rPr lang="en-US" altLang="ja-JP" sz="1500">
                <a:ea typeface="ＭＳ Ｐゴシック" charset="-128"/>
              </a:rPr>
              <a:t>   </a:t>
            </a:r>
          </a:p>
          <a:p>
            <a:pPr lvl="1" eaLnBrk="1" hangingPunct="1">
              <a:lnSpc>
                <a:spcPct val="80000"/>
              </a:lnSpc>
            </a:pPr>
            <a:r>
              <a:rPr lang="en-US" altLang="en-US" sz="1500">
                <a:ea typeface="ＭＳ Ｐゴシック" charset="-128"/>
              </a:rPr>
              <a:t> </a:t>
            </a:r>
            <a:r>
              <a:rPr lang="ja-JP" altLang="en-US" sz="1500">
                <a:ea typeface="ＭＳ Ｐゴシック" charset="-128"/>
              </a:rPr>
              <a:t>“</a:t>
            </a:r>
            <a:r>
              <a:rPr lang="en-US" altLang="ja-JP" sz="1500">
                <a:ea typeface="ＭＳ Ｐゴシック" charset="-128"/>
              </a:rPr>
              <a:t>When the divestitures are complete, Kodak will be entirely focused on imaging,</a:t>
            </a:r>
            <a:r>
              <a:rPr lang="ja-JP" altLang="en-US" sz="1500">
                <a:ea typeface="ＭＳ Ｐゴシック" charset="-128"/>
              </a:rPr>
              <a:t>”</a:t>
            </a:r>
            <a:r>
              <a:rPr lang="en-US" altLang="ja-JP" sz="1500">
                <a:ea typeface="ＭＳ Ｐゴシック" charset="-128"/>
              </a:rPr>
              <a:t> said George M. C. Fisher, the company's chief executive. </a:t>
            </a:r>
          </a:p>
          <a:p>
            <a:pPr lvl="1" eaLnBrk="1" hangingPunct="1">
              <a:lnSpc>
                <a:spcPct val="80000"/>
              </a:lnSpc>
            </a:pPr>
            <a:r>
              <a:rPr lang="en-US" altLang="en-US" sz="1500">
                <a:ea typeface="ＭＳ Ｐゴシック" charset="-128"/>
              </a:rPr>
              <a:t>The rest of the Sterling Winthrop was sold to Smithkline for $2.9 billion. </a:t>
            </a:r>
          </a:p>
          <a:p>
            <a:pPr eaLnBrk="1" hangingPunct="1">
              <a:lnSpc>
                <a:spcPct val="80000"/>
              </a:lnSpc>
            </a:pPr>
            <a:endParaRPr lang="en-US" altLang="en-US" sz="1800">
              <a:ea typeface="ＭＳ Ｐゴシック" charset="-128"/>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The connection to corporate governance: HP buys Autonomy… and explains the premium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D750E9B-60CB-C34B-8B55-A9E3594BF8AB}" type="slidenum">
              <a:rPr lang="en-US" altLang="en-US" sz="1200">
                <a:solidFill>
                  <a:srgbClr val="FFFFFF"/>
                </a:solidFill>
              </a:rPr>
              <a:pPr>
                <a:lnSpc>
                  <a:spcPct val="80000"/>
                </a:lnSpc>
              </a:pPr>
              <a:t>23</a:t>
            </a:fld>
            <a:endParaRPr lang="en-US" altLang="en-US" sz="1200">
              <a:solidFill>
                <a:srgbClr val="FFFFFF"/>
              </a:solidFill>
            </a:endParaRPr>
          </a:p>
        </p:txBody>
      </p:sp>
      <p:pic>
        <p:nvPicPr>
          <p:cNvPr id="63492"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39" r="-11739"/>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 year later… HP admits a mistake…and explains it…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01941EF-D01A-0047-8340-5B17E2CEB822}" type="slidenum">
              <a:rPr lang="en-US" altLang="en-US" sz="1200">
                <a:solidFill>
                  <a:srgbClr val="FFFFFF"/>
                </a:solidFill>
              </a:rPr>
              <a:pPr>
                <a:lnSpc>
                  <a:spcPct val="80000"/>
                </a:lnSpc>
              </a:pPr>
              <a:t>24</a:t>
            </a:fld>
            <a:endParaRPr lang="en-US" altLang="en-US" sz="1200">
              <a:solidFill>
                <a:srgbClr val="FFFFFF"/>
              </a:solidFill>
            </a:endParaRPr>
          </a:p>
        </p:txBody>
      </p:sp>
      <p:pic>
        <p:nvPicPr>
          <p:cNvPr id="6554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Application Test: Who owns/runs your firm?</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A886136-A98D-B74A-A428-87E763A08128}" type="slidenum">
              <a:rPr lang="en-US" altLang="en-US" sz="1200">
                <a:solidFill>
                  <a:srgbClr val="FFFFFF"/>
                </a:solidFill>
              </a:rPr>
              <a:pPr>
                <a:lnSpc>
                  <a:spcPct val="80000"/>
                </a:lnSpc>
              </a:pPr>
              <a:t>25</a:t>
            </a:fld>
            <a:endParaRPr lang="en-US" altLang="en-US" sz="1200">
              <a:solidFill>
                <a:srgbClr val="FFFFFF"/>
              </a:solidFill>
            </a:endParaRPr>
          </a:p>
        </p:txBody>
      </p:sp>
      <p:sp>
        <p:nvSpPr>
          <p:cNvPr id="67588" name="Rectangle 3"/>
          <p:cNvSpPr>
            <a:spLocks noGrp="1" noChangeArrowheads="1"/>
          </p:cNvSpPr>
          <p:nvPr>
            <p:ph sz="quarter" idx="1"/>
          </p:nvPr>
        </p:nvSpPr>
        <p:spPr>
          <a:xfrm>
            <a:off x="612775" y="1600200"/>
            <a:ext cx="8153400" cy="4495800"/>
          </a:xfrm>
        </p:spPr>
        <p:txBody>
          <a:bodyPr/>
          <a:lstStyle/>
          <a:p>
            <a:pPr eaLnBrk="1" hangingPunct="1"/>
            <a:r>
              <a:rPr lang="en-US" altLang="en-US" sz="2400">
                <a:ea typeface="ＭＳ Ｐゴシック" charset="-128"/>
              </a:rPr>
              <a:t>Look at: Bloomberg printout HDS for your firm</a:t>
            </a:r>
          </a:p>
          <a:p>
            <a:pPr eaLnBrk="1" hangingPunct="1"/>
            <a:r>
              <a:rPr lang="en-US" altLang="en-US" sz="2400">
                <a:ea typeface="ＭＳ Ｐゴシック" charset="-128"/>
              </a:rPr>
              <a:t>Who are the top stockholders in your firm?</a:t>
            </a:r>
          </a:p>
          <a:p>
            <a:pPr eaLnBrk="1" hangingPunct="1"/>
            <a:r>
              <a:rPr lang="en-US" altLang="en-US" sz="2400">
                <a:ea typeface="ＭＳ Ｐゴシック" charset="-128"/>
              </a:rPr>
              <a:t>What are the potential conflicts of interests that you see emerging from this stockholding structure?</a:t>
            </a:r>
          </a:p>
        </p:txBody>
      </p:sp>
      <p:sp>
        <p:nvSpPr>
          <p:cNvPr id="67589" name="Rectangle 4"/>
          <p:cNvSpPr>
            <a:spLocks noChangeArrowheads="1"/>
          </p:cNvSpPr>
          <p:nvPr/>
        </p:nvSpPr>
        <p:spPr bwMode="auto">
          <a:xfrm>
            <a:off x="9186863" y="127635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pic>
        <p:nvPicPr>
          <p:cNvPr id="6759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3505200"/>
            <a:ext cx="7086600" cy="2679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a:xfrm>
            <a:off x="612775" y="228600"/>
            <a:ext cx="8153400" cy="990600"/>
          </a:xfrm>
        </p:spPr>
        <p:txBody>
          <a:bodyPr/>
          <a:lstStyle/>
          <a:p>
            <a:r>
              <a:rPr lang="en-US" altLang="en-US">
                <a:ea typeface="ＭＳ Ｐゴシック" charset="-128"/>
              </a:rPr>
              <a:t>Case 1: Splintering of Stockholders</a:t>
            </a:r>
            <a:br>
              <a:rPr lang="en-US" altLang="en-US">
                <a:ea typeface="ＭＳ Ｐゴシック" charset="-128"/>
              </a:rPr>
            </a:br>
            <a:r>
              <a:rPr lang="en-US" altLang="en-US">
                <a:ea typeface="ＭＳ Ｐゴシック" charset="-128"/>
              </a:rPr>
              <a:t>Disney</a:t>
            </a:r>
            <a:r>
              <a:rPr lang="ja-JP" altLang="en-US">
                <a:ea typeface="ＭＳ Ｐゴシック" charset="-128"/>
              </a:rPr>
              <a:t>’</a:t>
            </a:r>
            <a:r>
              <a:rPr lang="en-US" altLang="ja-JP">
                <a:ea typeface="ＭＳ Ｐゴシック" charset="-128"/>
              </a:rPr>
              <a:t>s top stockholders in 2003</a:t>
            </a:r>
            <a:endParaRPr lang="en-US" altLang="en-US">
              <a:ea typeface="ＭＳ Ｐゴシック" charset="-128"/>
            </a:endParaRPr>
          </a:p>
        </p:txBody>
      </p:sp>
      <p:pic>
        <p:nvPicPr>
          <p:cNvPr id="69634" name="Picture 7"/>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1301" r="-21301"/>
          <a:stretch>
            <a:fillRect/>
          </a:stretch>
        </p:blipFill>
        <p:spPr>
          <a:xfrm>
            <a:off x="612775" y="1600200"/>
            <a:ext cx="8153400" cy="4495800"/>
          </a:xfrm>
        </p:spPr>
      </p:pic>
      <p:sp>
        <p:nvSpPr>
          <p:cNvPr id="696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2: Voting versus Non-voting Shares &amp; Golden Shares:  Vale</a:t>
            </a:r>
          </a:p>
        </p:txBody>
      </p:sp>
      <p:pic>
        <p:nvPicPr>
          <p:cNvPr id="71682"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25146" b="-25146"/>
          <a:stretch>
            <a:fillRect/>
          </a:stretch>
        </p:blipFill>
        <p:spPr>
          <a:xfrm>
            <a:off x="612775" y="1600200"/>
            <a:ext cx="8153400" cy="4495800"/>
          </a:xfrm>
        </p:spPr>
      </p:pic>
      <p:sp>
        <p:nvSpPr>
          <p:cNvPr id="71683" name="TextBox 3"/>
          <p:cNvSpPr txBox="1">
            <a:spLocks noChangeArrowheads="1"/>
          </p:cNvSpPr>
          <p:nvPr/>
        </p:nvSpPr>
        <p:spPr bwMode="auto">
          <a:xfrm>
            <a:off x="2133600" y="5638800"/>
            <a:ext cx="5105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Vale has eleven members on its board of directors, ten of whom were nominated by Valepar and the board was chaired by Don Conrado, the CEO </a:t>
            </a:r>
            <a:r>
              <a:rPr lang="en-US" altLang="en-US" sz="1400"/>
              <a:t>of </a:t>
            </a:r>
            <a:r>
              <a:rPr lang="en-US" altLang="en-US" sz="1600"/>
              <a:t>Valepar. </a:t>
            </a:r>
          </a:p>
        </p:txBody>
      </p:sp>
      <p:sp>
        <p:nvSpPr>
          <p:cNvPr id="71684"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3: Cross and Pyramid Holdings</a:t>
            </a:r>
            <a:br>
              <a:rPr lang="en-US" altLang="en-US">
                <a:ea typeface="ＭＳ Ｐゴシック" charset="-128"/>
              </a:rPr>
            </a:br>
            <a:r>
              <a:rPr lang="en-US" altLang="en-US">
                <a:ea typeface="ＭＳ Ｐゴシック" charset="-128"/>
              </a:rPr>
              <a:t>Tata Motor</a:t>
            </a:r>
            <a:r>
              <a:rPr lang="ja-JP" altLang="en-US">
                <a:ea typeface="ＭＳ Ｐゴシック" charset="-128"/>
              </a:rPr>
              <a:t>’</a:t>
            </a:r>
            <a:r>
              <a:rPr lang="en-US" altLang="ja-JP">
                <a:ea typeface="ＭＳ Ｐゴシック" charset="-128"/>
              </a:rPr>
              <a:t>s top stockholders in 2013 </a:t>
            </a:r>
            <a:endParaRPr lang="en-US" altLang="en-US">
              <a:ea typeface="ＭＳ Ｐゴシック" charset="-128"/>
            </a:endParaRPr>
          </a:p>
        </p:txBody>
      </p:sp>
      <p:sp>
        <p:nvSpPr>
          <p:cNvPr id="73730" name="Rectangle 5"/>
          <p:cNvSpPr>
            <a:spLocks noChangeArrowheads="1"/>
          </p:cNvSpPr>
          <p:nvPr/>
        </p:nvSpPr>
        <p:spPr bwMode="auto">
          <a:xfrm>
            <a:off x="9293225" y="28162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pic>
        <p:nvPicPr>
          <p:cNvPr id="73731"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7440" r="-7440"/>
          <a:stretch>
            <a:fillRect/>
          </a:stretch>
        </p:blipFill>
        <p:spPr>
          <a:xfrm>
            <a:off x="612775" y="1600200"/>
            <a:ext cx="8153400" cy="4495800"/>
          </a:xfrm>
        </p:spPr>
      </p:pic>
      <p:sp>
        <p:nvSpPr>
          <p:cNvPr id="7373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p:cNvSpPr>
            <a:spLocks noGrp="1"/>
          </p:cNvSpPr>
          <p:nvPr>
            <p:ph type="title"/>
          </p:nvPr>
        </p:nvSpPr>
        <p:spPr>
          <a:xfrm>
            <a:off x="612775" y="228600"/>
            <a:ext cx="8153400" cy="990600"/>
          </a:xfrm>
        </p:spPr>
        <p:txBody>
          <a:bodyPr/>
          <a:lstStyle/>
          <a:p>
            <a:r>
              <a:rPr lang="en-US" altLang="en-US">
                <a:ea typeface="ＭＳ Ｐゴシック" charset="-128"/>
              </a:rPr>
              <a:t>Case 4: Legal rights and Corporate Structures: Baidu</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200" u="sng">
                <a:ea typeface="ＭＳ Ｐゴシック" charset="-128"/>
              </a:rPr>
              <a:t>The Board</a:t>
            </a:r>
            <a:r>
              <a:rPr lang="en-US" altLang="en-US" sz="2200">
                <a:ea typeface="ＭＳ Ｐゴシック" charset="-128"/>
              </a:rPr>
              <a:t>: The company has six directors, one of whom is Robin Li, who is the founder/CEO of Baidu. Mr. Li also owns a majority stake of Class B shares, which have ten times the voting rights of Class A shares, granting him effective control of the company. </a:t>
            </a:r>
          </a:p>
          <a:p>
            <a:pPr>
              <a:lnSpc>
                <a:spcPct val="80000"/>
              </a:lnSpc>
            </a:pPr>
            <a:r>
              <a:rPr lang="en-US" altLang="en-US" sz="2200" u="sng">
                <a:ea typeface="ＭＳ Ｐゴシック" charset="-128"/>
              </a:rPr>
              <a:t>The structure</a:t>
            </a:r>
            <a:r>
              <a:rPr lang="en-US" altLang="en-US" sz="2200">
                <a:ea typeface="ＭＳ Ｐゴシック" charset="-128"/>
              </a:rPr>
              <a:t>: Baidu is a Chinese company, but it is incorporated in the Cayman Islands, its primary stock listing is on the NASDAQ and the listed company is structured as a shell company, to get around Chinese government restrictions of foreign investors holding shares in Chinese corporations. </a:t>
            </a:r>
          </a:p>
          <a:p>
            <a:pPr>
              <a:lnSpc>
                <a:spcPct val="80000"/>
              </a:lnSpc>
            </a:pPr>
            <a:r>
              <a:rPr lang="en-US" altLang="en-US" sz="2200" u="sng">
                <a:ea typeface="ＭＳ Ｐゴシック" charset="-128"/>
              </a:rPr>
              <a:t>The legal system</a:t>
            </a:r>
            <a:r>
              <a:rPr lang="en-US" altLang="en-US" sz="2200">
                <a:ea typeface="ＭＳ Ｐゴシック" charset="-128"/>
              </a:rPr>
              <a:t>: Baidu’s operating counterpart in China is structured as a Variable Interest Entity (VIE), and it is unclear how much legal power the shareholders in the shell company have to enforce changes at the VIE.</a:t>
            </a:r>
          </a:p>
        </p:txBody>
      </p:sp>
      <p:sp>
        <p:nvSpPr>
          <p:cNvPr id="757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Things change.. Disney</a:t>
            </a:r>
            <a:r>
              <a:rPr lang="ja-JP" altLang="en-US" sz="3200">
                <a:ea typeface="ＭＳ Ｐゴシック" charset="-128"/>
              </a:rPr>
              <a:t>’</a:t>
            </a:r>
            <a:r>
              <a:rPr lang="en-US" altLang="ja-JP" sz="3200">
                <a:ea typeface="ＭＳ Ｐゴシック" charset="-128"/>
              </a:rPr>
              <a:t>s top stockholders in 2009</a:t>
            </a:r>
            <a:endParaRPr lang="en-US" altLang="en-US" sz="3200">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6C2BFB6-DD1D-D547-96B1-2C957F91980D}" type="slidenum">
              <a:rPr lang="en-US" altLang="en-US" sz="1200">
                <a:solidFill>
                  <a:srgbClr val="FFFFFF"/>
                </a:solidFill>
              </a:rPr>
              <a:pPr>
                <a:lnSpc>
                  <a:spcPct val="80000"/>
                </a:lnSpc>
              </a:pPr>
              <a:t>30</a:t>
            </a:fld>
            <a:endParaRPr lang="en-US" altLang="en-US" sz="1200">
              <a:solidFill>
                <a:srgbClr val="FFFFFF"/>
              </a:solidFill>
            </a:endParaRPr>
          </a:p>
        </p:txBody>
      </p:sp>
      <p:pic>
        <p:nvPicPr>
          <p:cNvPr id="7782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4928" r="-14928"/>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II. Stockholders' objectives vs. Bondholders' objectives</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A5368B6-75BB-AC47-AB08-A35E50DEB854}" type="slidenum">
              <a:rPr lang="en-US" altLang="en-US" sz="1200">
                <a:solidFill>
                  <a:srgbClr val="FFFFFF"/>
                </a:solidFill>
              </a:rPr>
              <a:pPr>
                <a:lnSpc>
                  <a:spcPct val="80000"/>
                </a:lnSpc>
              </a:pPr>
              <a:t>31</a:t>
            </a:fld>
            <a:endParaRPr lang="en-US" altLang="en-US" sz="1200">
              <a:solidFill>
                <a:srgbClr val="FFFFFF"/>
              </a:solidFill>
            </a:endParaRPr>
          </a:p>
        </p:txBody>
      </p:sp>
      <p:sp>
        <p:nvSpPr>
          <p:cNvPr id="79876" name="Rectangle 3"/>
          <p:cNvSpPr>
            <a:spLocks noGrp="1" noChangeArrowheads="1"/>
          </p:cNvSpPr>
          <p:nvPr>
            <p:ph sz="quarter" idx="1"/>
          </p:nvPr>
        </p:nvSpPr>
        <p:spPr>
          <a:xfrm>
            <a:off x="612775" y="1600200"/>
            <a:ext cx="8153400" cy="4495800"/>
          </a:xfrm>
        </p:spPr>
        <p:txBody>
          <a:bodyPr/>
          <a:lstStyle/>
          <a:p>
            <a:pPr eaLnBrk="1" hangingPunct="1"/>
            <a:r>
              <a:rPr lang="en-US" altLang="en-US" i="1">
                <a:ea typeface="ＭＳ Ｐゴシック" charset="-128"/>
              </a:rPr>
              <a:t>In theory</a:t>
            </a:r>
            <a:r>
              <a:rPr lang="en-US" altLang="en-US">
                <a:ea typeface="ＭＳ Ｐゴシック" charset="-128"/>
              </a:rPr>
              <a:t>:  there is no conflict of interests between stockholders and bondholders.</a:t>
            </a:r>
          </a:p>
          <a:p>
            <a:pPr eaLnBrk="1" hangingPunct="1"/>
            <a:r>
              <a:rPr lang="en-US" altLang="en-US" i="1">
                <a:ea typeface="ＭＳ Ｐゴシック" charset="-128"/>
              </a:rPr>
              <a:t>In practice</a:t>
            </a:r>
            <a:r>
              <a:rPr lang="en-US" altLang="en-US">
                <a:ea typeface="ＭＳ Ｐゴシック" charset="-128"/>
              </a:rPr>
              <a:t>: Stockholder and bondholders have different objectives. Bondholders are concerned most about safety and ensuring that they get paid their claims. Stockholders are more likely to think about upside potential</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Examples of the conflict..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6304EFD-B1C0-5349-BC34-F1190FB18A92}" type="slidenum">
              <a:rPr lang="en-US" altLang="en-US" sz="1200">
                <a:solidFill>
                  <a:srgbClr val="FFFFFF"/>
                </a:solidFill>
              </a:rPr>
              <a:pPr>
                <a:lnSpc>
                  <a:spcPct val="80000"/>
                </a:lnSpc>
              </a:pPr>
              <a:t>32</a:t>
            </a:fld>
            <a:endParaRPr lang="en-US" altLang="en-US" sz="1200">
              <a:solidFill>
                <a:srgbClr val="FFFFFF"/>
              </a:solidFill>
            </a:endParaRPr>
          </a:p>
        </p:txBody>
      </p:sp>
      <p:sp>
        <p:nvSpPr>
          <p:cNvPr id="686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u="sng">
                <a:ea typeface="ＭＳ Ｐゴシック" charset="-128"/>
              </a:rPr>
              <a:t>A dividend/buyback surge</a:t>
            </a:r>
            <a:r>
              <a:rPr lang="en-US" altLang="en-US" sz="2600">
                <a:ea typeface="ＭＳ Ｐゴシック" charset="-128"/>
              </a:rPr>
              <a:t>: When firms pay cash out as dividends, lenders to the firm are hurt and stockholders may be helped. This is because the firm becomes riskier without the cash.</a:t>
            </a:r>
          </a:p>
          <a:p>
            <a:pPr eaLnBrk="1" hangingPunct="1">
              <a:lnSpc>
                <a:spcPct val="80000"/>
              </a:lnSpc>
            </a:pPr>
            <a:r>
              <a:rPr lang="en-US" altLang="en-US" sz="2600" u="sng">
                <a:ea typeface="ＭＳ Ｐゴシック" charset="-128"/>
              </a:rPr>
              <a:t>Risk shifting</a:t>
            </a:r>
            <a:r>
              <a:rPr lang="en-US" altLang="en-US" sz="2600">
                <a:ea typeface="ＭＳ Ｐゴシック" charset="-128"/>
              </a:rPr>
              <a:t>: When a firm takes riskier projects than those agreed to at the outset, lenders are hurt. Lenders base interest rates on their perceptions of how risky a firm</a:t>
            </a:r>
            <a:r>
              <a:rPr lang="ja-JP" altLang="en-US" sz="2600">
                <a:ea typeface="ＭＳ Ｐゴシック" charset="-128"/>
              </a:rPr>
              <a:t>’</a:t>
            </a:r>
            <a:r>
              <a:rPr lang="en-US" altLang="ja-JP" sz="2600">
                <a:ea typeface="ＭＳ Ｐゴシック" charset="-128"/>
              </a:rPr>
              <a:t>s investments are. If stockholders then take on riskier investments, lenders will be hurt.</a:t>
            </a:r>
          </a:p>
          <a:p>
            <a:pPr eaLnBrk="1" hangingPunct="1">
              <a:lnSpc>
                <a:spcPct val="80000"/>
              </a:lnSpc>
            </a:pPr>
            <a:r>
              <a:rPr lang="en-US" altLang="en-US" sz="2600" u="sng">
                <a:ea typeface="ＭＳ Ｐゴシック" charset="-128"/>
              </a:rPr>
              <a:t>Borrowing more on the same assets</a:t>
            </a:r>
            <a:r>
              <a:rPr lang="en-US" altLang="en-US" sz="2600">
                <a:ea typeface="ＭＳ Ｐゴシック" charset="-128"/>
              </a:rPr>
              <a:t>: If lenders do not protect themselves, a firm can borrow more money and make all existing lenders worse off.</a:t>
            </a:r>
          </a:p>
          <a:p>
            <a:pPr eaLnBrk="1" hangingPunct="1">
              <a:lnSpc>
                <a:spcPct val="80000"/>
              </a:lnSpc>
            </a:pPr>
            <a:endParaRPr lang="en-US" altLang="en-US" sz="2600">
              <a:ea typeface="ＭＳ Ｐゴシック" charset="-128"/>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An Extreme Example: Unprotected Lenders?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568E772-0896-5240-9630-58FCDBA1940C}" type="slidenum">
              <a:rPr lang="en-US" altLang="en-US" sz="1200">
                <a:solidFill>
                  <a:srgbClr val="FFFFFF"/>
                </a:solidFill>
              </a:rPr>
              <a:pPr>
                <a:lnSpc>
                  <a:spcPct val="80000"/>
                </a:lnSpc>
              </a:pPr>
              <a:t>33</a:t>
            </a:fld>
            <a:endParaRPr lang="en-US" altLang="en-US" sz="1200">
              <a:solidFill>
                <a:srgbClr val="FFFFFF"/>
              </a:solidFill>
            </a:endParaRPr>
          </a:p>
        </p:txBody>
      </p:sp>
      <p:graphicFrame>
        <p:nvGraphicFramePr>
          <p:cNvPr id="83972" name="Object 2"/>
          <p:cNvGraphicFramePr>
            <a:graphicFrameLocks noGrp="1"/>
          </p:cNvGraphicFramePr>
          <p:nvPr>
            <p:ph sz="quarter" idx="1"/>
          </p:nvPr>
        </p:nvGraphicFramePr>
        <p:xfrm>
          <a:off x="612775" y="1614488"/>
          <a:ext cx="8153400" cy="4467225"/>
        </p:xfrm>
        <a:graphic>
          <a:graphicData uri="http://schemas.openxmlformats.org/presentationml/2006/ole">
            <mc:AlternateContent xmlns:mc="http://schemas.openxmlformats.org/markup-compatibility/2006">
              <mc:Choice xmlns:v="urn:schemas-microsoft-com:vml" Requires="v">
                <p:oleObj spid="_x0000_s83973" name="Document" r:id="rId4" imgW="18628571" imgH="10209524" progId="Word.Document.8">
                  <p:embed/>
                </p:oleObj>
              </mc:Choice>
              <mc:Fallback>
                <p:oleObj name="Document" r:id="rId4" imgW="18628571" imgH="10209524"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1614488"/>
                        <a:ext cx="8153400" cy="4467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val="1"/>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Firms and Financial Markets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0EAB2AE-ED66-494C-A39D-0FD1FB476CA9}" type="slidenum">
              <a:rPr lang="en-US" altLang="en-US" sz="1200">
                <a:solidFill>
                  <a:srgbClr val="FFFFFF"/>
                </a:solidFill>
              </a:rPr>
              <a:pPr>
                <a:lnSpc>
                  <a:spcPct val="80000"/>
                </a:lnSpc>
              </a:pPr>
              <a:t>34</a:t>
            </a:fld>
            <a:endParaRPr lang="en-US" altLang="en-US" sz="1200">
              <a:solidFill>
                <a:srgbClr val="FFFFFF"/>
              </a:solidFill>
            </a:endParaRPr>
          </a:p>
        </p:txBody>
      </p:sp>
      <p:sp>
        <p:nvSpPr>
          <p:cNvPr id="7270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u="sng" dirty="0" smtClean="0">
                <a:ea typeface="+mn-ea"/>
                <a:cs typeface="+mn-cs"/>
              </a:rPr>
              <a:t>In theory</a:t>
            </a:r>
            <a:r>
              <a:rPr lang="en-US" dirty="0" smtClean="0">
                <a:ea typeface="+mn-ea"/>
                <a:cs typeface="+mn-cs"/>
              </a:rPr>
              <a:t>:  Financial markets are efficient. Managers convey information honestly and and in a timely manner to financial markets, and financial markets make reasoned judgments of the effects of this information on 'true value'. As a consequence-</a:t>
            </a:r>
          </a:p>
          <a:p>
            <a:pPr marL="640080" lvl="1" indent="-274320" eaLnBrk="1" fontAlgn="auto" hangingPunct="1">
              <a:spcAft>
                <a:spcPts val="0"/>
              </a:spcAft>
              <a:buFont typeface="Wingdings 2"/>
              <a:buChar char=""/>
              <a:defRPr/>
            </a:pPr>
            <a:r>
              <a:rPr lang="en-US" dirty="0" smtClean="0">
                <a:ea typeface="+mn-ea"/>
              </a:rPr>
              <a:t>A company that invests in good long term projects will be rewarded.</a:t>
            </a:r>
          </a:p>
          <a:p>
            <a:pPr marL="640080" lvl="1" indent="-274320" eaLnBrk="1" fontAlgn="auto" hangingPunct="1">
              <a:spcAft>
                <a:spcPts val="0"/>
              </a:spcAft>
              <a:buFont typeface="Wingdings 2"/>
              <a:buChar char=""/>
              <a:defRPr/>
            </a:pPr>
            <a:r>
              <a:rPr lang="en-US" dirty="0" smtClean="0">
                <a:ea typeface="+mn-ea"/>
              </a:rPr>
              <a:t>Short term accounting gimmicks will not lead to increases in market value.</a:t>
            </a:r>
          </a:p>
          <a:p>
            <a:pPr marL="640080" lvl="1" indent="-274320" eaLnBrk="1" fontAlgn="auto" hangingPunct="1">
              <a:spcAft>
                <a:spcPts val="0"/>
              </a:spcAft>
              <a:buFont typeface="Wingdings 2"/>
              <a:buChar char=""/>
              <a:defRPr/>
            </a:pPr>
            <a:r>
              <a:rPr lang="en-US" dirty="0" smtClean="0">
                <a:ea typeface="+mn-ea"/>
              </a:rPr>
              <a:t>Stock price performance is a  good measure of company performance. </a:t>
            </a:r>
          </a:p>
          <a:p>
            <a:pPr marL="320040" indent="-320040" eaLnBrk="1" fontAlgn="auto" hangingPunct="1">
              <a:spcAft>
                <a:spcPts val="0"/>
              </a:spcAft>
              <a:buFont typeface="Wingdings"/>
              <a:buChar char=""/>
              <a:defRPr/>
            </a:pPr>
            <a:r>
              <a:rPr lang="en-US" u="sng" dirty="0" smtClean="0">
                <a:ea typeface="+mn-ea"/>
                <a:cs typeface="+mn-cs"/>
              </a:rPr>
              <a:t>In practice</a:t>
            </a:r>
            <a:r>
              <a:rPr lang="en-US" dirty="0" smtClean="0">
                <a:ea typeface="+mn-ea"/>
                <a:cs typeface="+mn-cs"/>
              </a:rPr>
              <a:t>:  There are some holes in the 'Efficient Markets' assumption. </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Managers control the release of information to the general public</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498DA48-AF07-3549-B9DA-67927A657419}" type="slidenum">
              <a:rPr lang="en-US" altLang="en-US" sz="1200">
                <a:solidFill>
                  <a:srgbClr val="FFFFFF"/>
                </a:solidFill>
              </a:rPr>
              <a:pPr>
                <a:lnSpc>
                  <a:spcPct val="80000"/>
                </a:lnSpc>
              </a:pPr>
              <a:t>35</a:t>
            </a:fld>
            <a:endParaRPr lang="en-US" altLang="en-US" sz="1200">
              <a:solidFill>
                <a:srgbClr val="FFFFFF"/>
              </a:solidFill>
            </a:endParaRPr>
          </a:p>
        </p:txBody>
      </p:sp>
      <p:sp>
        <p:nvSpPr>
          <p:cNvPr id="88068"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Information management (timing and spin)</a:t>
            </a:r>
            <a:r>
              <a:rPr lang="en-US" altLang="en-US">
                <a:ea typeface="ＭＳ Ｐゴシック" charset="-128"/>
              </a:rPr>
              <a:t>: Information (especially negative) is sometimes suppressed or delayed by managers seeking a better time to release it. When the information is released, firms find ways to “spin” or “frame” it to put themselves in the best possible light.</a:t>
            </a:r>
          </a:p>
          <a:p>
            <a:pPr eaLnBrk="1" hangingPunct="1"/>
            <a:r>
              <a:rPr lang="en-US" altLang="en-US" u="sng">
                <a:ea typeface="ＭＳ Ｐゴシック" charset="-128"/>
              </a:rPr>
              <a:t>Outright fraud</a:t>
            </a:r>
            <a:r>
              <a:rPr lang="en-US" altLang="en-US">
                <a:ea typeface="ＭＳ Ｐゴシック" charset="-128"/>
              </a:rPr>
              <a:t>: In some cases, firms release intentionally misleading information about their current conditions and future prospects to financial markets.</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Evidence that managers delay bad news?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E4A958A-C4AE-CA49-81B3-49CE66F5D6AD}" type="slidenum">
              <a:rPr lang="en-US" altLang="en-US" sz="1200">
                <a:solidFill>
                  <a:srgbClr val="FFFFFF"/>
                </a:solidFill>
              </a:rPr>
              <a:pPr>
                <a:lnSpc>
                  <a:spcPct val="80000"/>
                </a:lnSpc>
              </a:pPr>
              <a:t>36</a:t>
            </a:fld>
            <a:endParaRPr lang="en-US" altLang="en-US" sz="1200">
              <a:solidFill>
                <a:srgbClr val="FFFFFF"/>
              </a:solidFill>
            </a:endParaRPr>
          </a:p>
        </p:txBody>
      </p:sp>
      <p:graphicFrame>
        <p:nvGraphicFramePr>
          <p:cNvPr id="90116" name="Object 2"/>
          <p:cNvGraphicFramePr>
            <a:graphicFrameLocks noGrp="1"/>
          </p:cNvGraphicFramePr>
          <p:nvPr>
            <p:ph sz="quarter" idx="1"/>
          </p:nvPr>
        </p:nvGraphicFramePr>
        <p:xfrm>
          <a:off x="838200" y="1676400"/>
          <a:ext cx="7467600" cy="4572000"/>
        </p:xfrm>
        <a:graphic>
          <a:graphicData uri="http://schemas.openxmlformats.org/presentationml/2006/ole">
            <mc:AlternateContent xmlns:mc="http://schemas.openxmlformats.org/markup-compatibility/2006">
              <mc:Choice xmlns:v="urn:schemas-microsoft-com:vml" Requires="v">
                <p:oleObj spid="_x0000_s90117" name="Document" r:id="rId4" imgW="3784600" imgH="2717800" progId="Word.Document.8">
                  <p:embed/>
                </p:oleObj>
              </mc:Choice>
              <mc:Fallback>
                <p:oleObj name="Document" r:id="rId4" imgW="3784600" imgH="27178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676400"/>
                        <a:ext cx="7467600" cy="4572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Some critiques of market efficiency..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0E8D387-8B78-904C-8C60-79389B2EC79E}" type="slidenum">
              <a:rPr lang="en-US" altLang="en-US" sz="1200">
                <a:solidFill>
                  <a:srgbClr val="FFFFFF"/>
                </a:solidFill>
              </a:rPr>
              <a:pPr>
                <a:lnSpc>
                  <a:spcPct val="80000"/>
                </a:lnSpc>
              </a:pPr>
              <a:t>37</a:t>
            </a:fld>
            <a:endParaRPr lang="en-US" altLang="en-US" sz="1200">
              <a:solidFill>
                <a:srgbClr val="FFFFFF"/>
              </a:solidFill>
            </a:endParaRPr>
          </a:p>
        </p:txBody>
      </p:sp>
      <p:sp>
        <p:nvSpPr>
          <p:cNvPr id="78850"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fontAlgn="auto" hangingPunct="1">
              <a:spcAft>
                <a:spcPts val="0"/>
              </a:spcAft>
              <a:buFont typeface="Wingdings" charset="0"/>
              <a:buChar char=""/>
              <a:defRPr/>
            </a:pPr>
            <a:r>
              <a:rPr lang="en-US" u="sng" dirty="0" smtClean="0">
                <a:ea typeface="+mn-ea"/>
                <a:cs typeface="+mn-cs"/>
              </a:rPr>
              <a:t>Investor irrationality</a:t>
            </a:r>
            <a:r>
              <a:rPr lang="en-US" dirty="0" smtClean="0">
                <a:ea typeface="+mn-ea"/>
                <a:cs typeface="+mn-cs"/>
              </a:rPr>
              <a:t>: The base argument is that investors are irrational and prices often move for no reason at all. As a consequence, prices are much more volatile than justified by the underlying fundamentals. Earnings and dividends are much less volatile than stock prices.</a:t>
            </a:r>
          </a:p>
          <a:p>
            <a:pPr eaLnBrk="1" fontAlgn="auto" hangingPunct="1">
              <a:spcAft>
                <a:spcPts val="0"/>
              </a:spcAft>
              <a:buFont typeface="Wingdings" charset="0"/>
              <a:buChar char=""/>
              <a:defRPr/>
            </a:pPr>
            <a:r>
              <a:rPr lang="en-US" dirty="0" smtClean="0">
                <a:ea typeface="+mn-ea"/>
                <a:cs typeface="+mn-cs"/>
              </a:rPr>
              <a:t>Manifestations of irrationality</a:t>
            </a:r>
          </a:p>
          <a:p>
            <a:pPr marL="640715" lvl="1" indent="-320040" eaLnBrk="1" fontAlgn="auto" hangingPunct="1">
              <a:spcAft>
                <a:spcPts val="0"/>
              </a:spcAft>
              <a:buFont typeface="Wingdings"/>
              <a:buChar char=""/>
              <a:defRPr/>
            </a:pPr>
            <a:r>
              <a:rPr lang="en-US" u="sng" dirty="0" smtClean="0">
                <a:ea typeface="+mn-ea"/>
              </a:rPr>
              <a:t>Reaction to news</a:t>
            </a:r>
            <a:r>
              <a:rPr lang="en-US" dirty="0" smtClean="0">
                <a:ea typeface="+mn-ea"/>
              </a:rPr>
              <a:t>: Some believe that </a:t>
            </a:r>
            <a:r>
              <a:rPr lang="en-US" dirty="0">
                <a:ea typeface="+mn-ea"/>
              </a:rPr>
              <a:t>i</a:t>
            </a:r>
            <a:r>
              <a:rPr lang="en-US" dirty="0" smtClean="0">
                <a:ea typeface="+mn-ea"/>
              </a:rPr>
              <a:t>nvestors overreact to news, both good and bad. Others believe that investors sometimes under react to big news stories.</a:t>
            </a:r>
          </a:p>
          <a:p>
            <a:pPr marL="640715" lvl="1" indent="-320040" eaLnBrk="1" fontAlgn="auto" hangingPunct="1">
              <a:spcAft>
                <a:spcPts val="0"/>
              </a:spcAft>
              <a:buFont typeface="Wingdings"/>
              <a:buChar char=""/>
              <a:defRPr/>
            </a:pPr>
            <a:r>
              <a:rPr lang="en-US" u="sng" dirty="0" smtClean="0">
                <a:ea typeface="+mn-ea"/>
              </a:rPr>
              <a:t>An insider conspiracy</a:t>
            </a:r>
            <a:r>
              <a:rPr lang="en-US" dirty="0">
                <a:ea typeface="+mn-ea"/>
              </a:rPr>
              <a:t>:</a:t>
            </a:r>
            <a:r>
              <a:rPr lang="en-US" dirty="0" smtClean="0">
                <a:ea typeface="+mn-ea"/>
              </a:rPr>
              <a:t> Financial markets are manipulated by insiders; Prices do not have any relationship to value.</a:t>
            </a:r>
          </a:p>
          <a:p>
            <a:pPr marL="640715" lvl="1" indent="-320040" eaLnBrk="1" fontAlgn="auto" hangingPunct="1">
              <a:spcAft>
                <a:spcPts val="0"/>
              </a:spcAft>
              <a:buFont typeface="Wingdings"/>
              <a:buChar char=""/>
              <a:defRPr/>
            </a:pPr>
            <a:r>
              <a:rPr lang="en-US" u="sng" dirty="0" smtClean="0">
                <a:ea typeface="+mn-ea"/>
              </a:rPr>
              <a:t>Short termism</a:t>
            </a:r>
            <a:r>
              <a:rPr lang="en-US" dirty="0" smtClean="0">
                <a:ea typeface="+mn-ea"/>
              </a:rPr>
              <a:t>: Investors are short-sighted, and do not consider the long-term implications of actions taken by the firm</a:t>
            </a:r>
            <a:endParaRPr lang="en-US" dirty="0">
              <a:ea typeface="+mn-ea"/>
            </a:endParaRP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Are markets short sighted and too focused on the near term? What do you think?</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83F5B3A-8E01-6047-A52B-3BC0957B9A84}" type="slidenum">
              <a:rPr lang="en-US" altLang="en-US" sz="1200">
                <a:solidFill>
                  <a:srgbClr val="FFFFFF"/>
                </a:solidFill>
              </a:rPr>
              <a:pPr>
                <a:lnSpc>
                  <a:spcPct val="80000"/>
                </a:lnSpc>
              </a:pPr>
              <a:t>38</a:t>
            </a:fld>
            <a:endParaRPr lang="en-US" altLang="en-US" sz="1200">
              <a:solidFill>
                <a:srgbClr val="FFFFFF"/>
              </a:solidFill>
            </a:endParaRPr>
          </a:p>
        </p:txBody>
      </p:sp>
      <p:sp>
        <p:nvSpPr>
          <p:cNvPr id="80898"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smtClean="0">
                <a:ea typeface="+mn-ea"/>
                <a:cs typeface="+mn-cs"/>
              </a:rPr>
              <a:t>Focusing on market prices will lead companies towards short term decisions at the expense of long term value.</a:t>
            </a:r>
          </a:p>
          <a:p>
            <a:pPr marL="365760" lvl="1" indent="0" eaLnBrk="1" fontAlgn="auto" hangingPunct="1">
              <a:spcAft>
                <a:spcPts val="0"/>
              </a:spcAft>
              <a:buFont typeface="Wingdings 2"/>
              <a:buNone/>
              <a:defRPr/>
            </a:pPr>
            <a:r>
              <a:rPr lang="en-US" dirty="0" smtClean="0">
                <a:ea typeface="+mn-ea"/>
              </a:rPr>
              <a:t>a.	I agree with the statement</a:t>
            </a:r>
          </a:p>
          <a:p>
            <a:pPr marL="365760" lvl="1" indent="0" eaLnBrk="1" fontAlgn="auto" hangingPunct="1">
              <a:spcAft>
                <a:spcPts val="0"/>
              </a:spcAft>
              <a:buFont typeface="Wingdings 2"/>
              <a:buNone/>
              <a:defRPr/>
            </a:pPr>
            <a:r>
              <a:rPr lang="en-US" dirty="0" smtClean="0">
                <a:ea typeface="+mn-ea"/>
              </a:rPr>
              <a:t>b.	I do not agree with this statement</a:t>
            </a:r>
          </a:p>
          <a:p>
            <a:pPr marL="320040" indent="-320040" eaLnBrk="1" fontAlgn="auto" hangingPunct="1">
              <a:spcAft>
                <a:spcPts val="0"/>
              </a:spcAft>
              <a:buFont typeface="Wingdings"/>
              <a:buChar char=""/>
              <a:defRPr/>
            </a:pPr>
            <a:r>
              <a:rPr lang="en-US" dirty="0" smtClean="0">
                <a:ea typeface="+mn-ea"/>
                <a:cs typeface="+mn-cs"/>
              </a:rPr>
              <a:t>Allowing managers to make decisions without having to worry about the effect on market prices will lead to better long term decisions.</a:t>
            </a:r>
          </a:p>
          <a:p>
            <a:pPr marL="822960" lvl="1" indent="-457200" eaLnBrk="1" fontAlgn="auto" hangingPunct="1">
              <a:spcAft>
                <a:spcPts val="0"/>
              </a:spcAft>
              <a:buFont typeface="Wingdings 2"/>
              <a:buAutoNum type="alphaLcPeriod"/>
              <a:defRPr/>
            </a:pPr>
            <a:r>
              <a:rPr lang="en-US" dirty="0" smtClean="0">
                <a:ea typeface="+mn-ea"/>
              </a:rPr>
              <a:t>I agree with this statement</a:t>
            </a:r>
          </a:p>
          <a:p>
            <a:pPr marL="822960" lvl="1" indent="-457200" eaLnBrk="1" fontAlgn="auto" hangingPunct="1">
              <a:spcAft>
                <a:spcPts val="0"/>
              </a:spcAft>
              <a:buFont typeface="Wingdings 2"/>
              <a:buAutoNum type="alphaLcPeriod"/>
              <a:defRPr/>
            </a:pPr>
            <a:r>
              <a:rPr lang="en-US" dirty="0" smtClean="0">
                <a:ea typeface="+mn-ea"/>
              </a:rPr>
              <a:t>I do not agree with this statement</a:t>
            </a:r>
          </a:p>
          <a:p>
            <a:pPr marL="320040" indent="-320040" eaLnBrk="1" fontAlgn="auto" hangingPunct="1">
              <a:spcAft>
                <a:spcPts val="0"/>
              </a:spcAft>
              <a:buFont typeface="Wingdings"/>
              <a:buChar char=""/>
              <a:defRPr/>
            </a:pPr>
            <a:r>
              <a:rPr lang="en-US" dirty="0" smtClean="0">
                <a:ea typeface="+mn-ea"/>
                <a:cs typeface="+mn-cs"/>
              </a:rPr>
              <a:t>Neither managers nor markets are trustworthy. Regulations/laws should be written that force firms to make long term decisions.</a:t>
            </a:r>
          </a:p>
          <a:p>
            <a:pPr marL="822960" lvl="1" indent="-457200" eaLnBrk="1" fontAlgn="auto" hangingPunct="1">
              <a:spcAft>
                <a:spcPts val="0"/>
              </a:spcAft>
              <a:buFont typeface="Wingdings 2"/>
              <a:buAutoNum type="alphaLcPeriod"/>
              <a:defRPr/>
            </a:pPr>
            <a:r>
              <a:rPr lang="en-US" dirty="0" smtClean="0">
                <a:ea typeface="+mn-ea"/>
              </a:rPr>
              <a:t>I agree with this statement</a:t>
            </a:r>
          </a:p>
          <a:p>
            <a:pPr marL="822960" lvl="1" indent="-457200" eaLnBrk="1" fontAlgn="auto" hangingPunct="1">
              <a:spcAft>
                <a:spcPts val="0"/>
              </a:spcAft>
              <a:buFont typeface="Wingdings 2"/>
              <a:buAutoNum type="alphaLcPeriod"/>
              <a:defRPr/>
            </a:pPr>
            <a:r>
              <a:rPr lang="en-US" dirty="0" smtClean="0">
                <a:ea typeface="+mn-ea"/>
              </a:rPr>
              <a:t>I do not agree with this statement</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Are markets short term? Some evidence that they are not..</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E5371B9-38E2-E64E-8DFE-7E2E4DBB346F}" type="slidenum">
              <a:rPr lang="en-US" altLang="en-US" sz="1200">
                <a:solidFill>
                  <a:srgbClr val="FFFFFF"/>
                </a:solidFill>
              </a:rPr>
              <a:pPr>
                <a:lnSpc>
                  <a:spcPct val="80000"/>
                </a:lnSpc>
              </a:pPr>
              <a:t>39</a:t>
            </a:fld>
            <a:endParaRPr lang="en-US" altLang="en-US" sz="1200">
              <a:solidFill>
                <a:srgbClr val="FFFFFF"/>
              </a:solidFill>
            </a:endParaRPr>
          </a:p>
        </p:txBody>
      </p:sp>
      <p:sp>
        <p:nvSpPr>
          <p:cNvPr id="82946"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u="sng" dirty="0" smtClean="0">
                <a:ea typeface="+mn-ea"/>
                <a:cs typeface="+mn-cs"/>
              </a:rPr>
              <a:t>Value of young firms</a:t>
            </a:r>
            <a:r>
              <a:rPr lang="en-US" dirty="0" smtClean="0">
                <a:ea typeface="+mn-ea"/>
                <a:cs typeface="+mn-cs"/>
              </a:rPr>
              <a:t>: There are hundreds of start-up and small firms, with no earnings expected in the near future, that raise money on financial markets. Why would a myopic market that cares only about short term earnings attach high prices to these firms?</a:t>
            </a:r>
          </a:p>
          <a:p>
            <a:pPr marL="320040" indent="-320040" eaLnBrk="1" fontAlgn="auto" hangingPunct="1">
              <a:spcAft>
                <a:spcPts val="0"/>
              </a:spcAft>
              <a:buFont typeface="Wingdings"/>
              <a:buChar char=""/>
              <a:defRPr/>
            </a:pPr>
            <a:r>
              <a:rPr lang="en-US" u="sng" dirty="0" smtClean="0">
                <a:ea typeface="+mn-ea"/>
                <a:cs typeface="+mn-cs"/>
              </a:rPr>
              <a:t>Current earnings </a:t>
            </a:r>
            <a:r>
              <a:rPr lang="en-US" u="sng" dirty="0" err="1" smtClean="0">
                <a:ea typeface="+mn-ea"/>
                <a:cs typeface="+mn-cs"/>
              </a:rPr>
              <a:t>vs</a:t>
            </a:r>
            <a:r>
              <a:rPr lang="en-US" u="sng" dirty="0" smtClean="0">
                <a:ea typeface="+mn-ea"/>
                <a:cs typeface="+mn-cs"/>
              </a:rPr>
              <a:t> Future growth</a:t>
            </a:r>
            <a:r>
              <a:rPr lang="en-US" dirty="0" smtClean="0">
                <a:ea typeface="+mn-ea"/>
                <a:cs typeface="+mn-cs"/>
              </a:rPr>
              <a:t>: If the evidence suggests anything, it is that markets do not value current earnings and cashflows enough and value future earnings and cashflows too much. After all, studies suggest that low PE stocks are under priced relative to high PE stocks</a:t>
            </a:r>
          </a:p>
          <a:p>
            <a:pPr marL="320040" indent="-320040" eaLnBrk="1" fontAlgn="auto" hangingPunct="1">
              <a:spcAft>
                <a:spcPts val="0"/>
              </a:spcAft>
              <a:buFont typeface="Wingdings"/>
              <a:buChar char=""/>
              <a:defRPr/>
            </a:pPr>
            <a:r>
              <a:rPr lang="en-US" u="sng" dirty="0" smtClean="0">
                <a:ea typeface="+mn-ea"/>
                <a:cs typeface="+mn-cs"/>
              </a:rPr>
              <a:t>Market reaction to investments</a:t>
            </a:r>
            <a:r>
              <a:rPr lang="en-US" dirty="0" smtClean="0">
                <a:ea typeface="+mn-ea"/>
                <a:cs typeface="+mn-cs"/>
              </a:rPr>
              <a:t>: The market response to research and development and investment expenditures is generally positive.</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612775" y="228600"/>
            <a:ext cx="8153400" cy="990600"/>
          </a:xfrm>
        </p:spPr>
        <p:txBody>
          <a:bodyPr/>
          <a:lstStyle/>
          <a:p>
            <a:pPr eaLnBrk="1" hangingPunct="1"/>
            <a:r>
              <a:rPr lang="en-US" altLang="en-US" sz="2400">
                <a:ea typeface="ＭＳ Ｐゴシック" charset="-128"/>
              </a:rPr>
              <a:t>If markets are so short term, why do they react to big investments (that potentially lower short term earnings) so positively?</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4814F02-CBEF-7340-92C7-B6FADEF1A3DD}" type="slidenum">
              <a:rPr lang="en-US" altLang="en-US" sz="1200">
                <a:solidFill>
                  <a:srgbClr val="FFFFFF"/>
                </a:solidFill>
              </a:rPr>
              <a:pPr>
                <a:lnSpc>
                  <a:spcPct val="80000"/>
                </a:lnSpc>
              </a:pPr>
              <a:t>40</a:t>
            </a:fld>
            <a:endParaRPr lang="en-US" altLang="en-US" sz="1200">
              <a:solidFill>
                <a:srgbClr val="FFFFFF"/>
              </a:solidFill>
            </a:endParaRPr>
          </a:p>
        </p:txBody>
      </p:sp>
      <p:pic>
        <p:nvPicPr>
          <p:cNvPr id="98308"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2003" r="-12003"/>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But what about market crises?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70BD3AE-9A60-4F4D-A67E-E272A903B48F}" type="slidenum">
              <a:rPr lang="en-US" altLang="en-US" sz="1200">
                <a:solidFill>
                  <a:srgbClr val="FFFFFF"/>
                </a:solidFill>
              </a:rPr>
              <a:pPr>
                <a:lnSpc>
                  <a:spcPct val="80000"/>
                </a:lnSpc>
              </a:pPr>
              <a:t>41</a:t>
            </a:fld>
            <a:endParaRPr lang="en-US" altLang="en-US" sz="1200">
              <a:solidFill>
                <a:srgbClr val="FFFFFF"/>
              </a:solidFill>
            </a:endParaRPr>
          </a:p>
        </p:txBody>
      </p:sp>
      <p:sp>
        <p:nvSpPr>
          <p:cNvPr id="8704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u="sng">
                <a:ea typeface="ＭＳ Ｐゴシック" charset="-128"/>
              </a:rPr>
              <a:t>Markets are the problem</a:t>
            </a:r>
            <a:r>
              <a:rPr lang="en-US" altLang="en-US" sz="2200">
                <a:ea typeface="ＭＳ Ｐゴシック" charset="-128"/>
              </a:rPr>
              <a:t>: Many critics of markets point to market bubbles and crises as evidence that markets do not work. For instance, the market turmoil between September and December 2008 is pointed to as backing for the statement that free markets are the source of the problem and not the solution.</a:t>
            </a:r>
          </a:p>
          <a:p>
            <a:pPr eaLnBrk="1" hangingPunct="1">
              <a:lnSpc>
                <a:spcPct val="80000"/>
              </a:lnSpc>
            </a:pPr>
            <a:r>
              <a:rPr lang="en-US" altLang="en-US" sz="2200" u="sng">
                <a:ea typeface="ＭＳ Ｐゴシック" charset="-128"/>
              </a:rPr>
              <a:t>The counter</a:t>
            </a:r>
            <a:r>
              <a:rPr lang="en-US" altLang="en-US" sz="2200">
                <a:ea typeface="ＭＳ Ｐゴシック" charset="-128"/>
              </a:rPr>
              <a:t>: There are two counter arguments that can be offered:</a:t>
            </a:r>
          </a:p>
          <a:p>
            <a:pPr lvl="1" eaLnBrk="1" hangingPunct="1">
              <a:lnSpc>
                <a:spcPct val="80000"/>
              </a:lnSpc>
            </a:pPr>
            <a:r>
              <a:rPr lang="en-US" altLang="en-US" sz="1900">
                <a:ea typeface="ＭＳ Ｐゴシック" charset="-128"/>
              </a:rPr>
              <a:t>The events of the last quarter of 2008 illustrate that we are more dependent on functioning, liquid markets, with risk taking investors, than ever before in history. As we saw, no government or other entity (bank, Buffett) is big enough to step in and save the day.</a:t>
            </a:r>
          </a:p>
          <a:p>
            <a:pPr lvl="1" eaLnBrk="1" hangingPunct="1">
              <a:lnSpc>
                <a:spcPct val="80000"/>
              </a:lnSpc>
            </a:pPr>
            <a:r>
              <a:rPr lang="en-US" altLang="en-US" sz="1900">
                <a:ea typeface="ＭＳ Ｐゴシック" charset="-128"/>
              </a:rPr>
              <a:t>The firms that caused the market collapse (banks, investment banks) were among the most regulated businesses in the market place. If anything, their failures can be traced to their attempts to take advantage of regulatory loopholes (badly designed insurance programs… capital measurements that miss risky assets, especially derivatives)</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Firms and Society</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19C8A6A-8F10-554D-BAFC-54406963806A}" type="slidenum">
              <a:rPr lang="en-US" altLang="en-US" sz="1200">
                <a:solidFill>
                  <a:srgbClr val="FFFFFF"/>
                </a:solidFill>
              </a:rPr>
              <a:pPr>
                <a:lnSpc>
                  <a:spcPct val="80000"/>
                </a:lnSpc>
              </a:pPr>
              <a:t>42</a:t>
            </a:fld>
            <a:endParaRPr lang="en-US" altLang="en-US" sz="1200">
              <a:solidFill>
                <a:srgbClr val="FFFFFF"/>
              </a:solidFill>
            </a:endParaRPr>
          </a:p>
        </p:txBody>
      </p:sp>
      <p:sp>
        <p:nvSpPr>
          <p:cNvPr id="8909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u="sng">
                <a:ea typeface="ＭＳ Ｐゴシック" charset="-128"/>
              </a:rPr>
              <a:t>In theory</a:t>
            </a:r>
            <a:r>
              <a:rPr lang="en-US" altLang="en-US" sz="2600">
                <a:ea typeface="ＭＳ Ｐゴシック" charset="-128"/>
              </a:rPr>
              <a:t>:   All costs and benefits associated with a firm</a:t>
            </a:r>
            <a:r>
              <a:rPr lang="ja-JP" altLang="en-US" sz="2600">
                <a:ea typeface="ＭＳ Ｐゴシック" charset="-128"/>
              </a:rPr>
              <a:t>’</a:t>
            </a:r>
            <a:r>
              <a:rPr lang="en-US" altLang="ja-JP" sz="2600">
                <a:ea typeface="ＭＳ Ｐゴシック" charset="-128"/>
              </a:rPr>
              <a:t>s decisions can be traced back to the firm.</a:t>
            </a:r>
          </a:p>
          <a:p>
            <a:pPr eaLnBrk="1" hangingPunct="1">
              <a:lnSpc>
                <a:spcPct val="80000"/>
              </a:lnSpc>
            </a:pPr>
            <a:r>
              <a:rPr lang="en-US" altLang="en-US" sz="2600" u="sng">
                <a:ea typeface="ＭＳ Ｐゴシック" charset="-128"/>
              </a:rPr>
              <a:t>In practice</a:t>
            </a:r>
            <a:r>
              <a:rPr lang="en-US" altLang="en-US" sz="2600">
                <a:ea typeface="ＭＳ Ｐゴシック" charset="-128"/>
              </a:rPr>
              <a:t>:  Financial decisions can create social costs and benefits.</a:t>
            </a:r>
          </a:p>
          <a:p>
            <a:pPr lvl="1" eaLnBrk="1" hangingPunct="1">
              <a:lnSpc>
                <a:spcPct val="80000"/>
              </a:lnSpc>
            </a:pPr>
            <a:r>
              <a:rPr lang="en-US" altLang="en-US" sz="2200">
                <a:ea typeface="ＭＳ Ｐゴシック" charset="-128"/>
              </a:rPr>
              <a:t>A social cost or benefit is a cost or benefit that accrues to society as a whole and not to the firm making the decision. </a:t>
            </a:r>
          </a:p>
          <a:p>
            <a:pPr lvl="2" eaLnBrk="1" hangingPunct="1">
              <a:lnSpc>
                <a:spcPct val="80000"/>
              </a:lnSpc>
            </a:pPr>
            <a:r>
              <a:rPr lang="en-US" altLang="en-US" sz="2200">
                <a:ea typeface="ＭＳ Ｐゴシック" charset="-128"/>
              </a:rPr>
              <a:t>Environmental costs (pollution, health costs, etc..)</a:t>
            </a:r>
          </a:p>
          <a:p>
            <a:pPr lvl="2" eaLnBrk="1" hangingPunct="1">
              <a:lnSpc>
                <a:spcPct val="80000"/>
              </a:lnSpc>
            </a:pPr>
            <a:r>
              <a:rPr lang="en-US" altLang="en-US" sz="2200">
                <a:ea typeface="ＭＳ Ｐゴシック" charset="-128"/>
              </a:rPr>
              <a:t>Quality of Life' costs (traffic, housing, safety, etc.)</a:t>
            </a:r>
          </a:p>
          <a:p>
            <a:pPr lvl="1" eaLnBrk="1" hangingPunct="1">
              <a:lnSpc>
                <a:spcPct val="80000"/>
              </a:lnSpc>
            </a:pPr>
            <a:r>
              <a:rPr lang="en-US" altLang="en-US" sz="2200">
                <a:ea typeface="ＭＳ Ｐゴシック" charset="-128"/>
              </a:rPr>
              <a:t>Examples of social benefits include:</a:t>
            </a:r>
          </a:p>
          <a:p>
            <a:pPr lvl="2" eaLnBrk="1" hangingPunct="1">
              <a:lnSpc>
                <a:spcPct val="80000"/>
              </a:lnSpc>
            </a:pPr>
            <a:r>
              <a:rPr lang="en-US" altLang="en-US" sz="2200">
                <a:ea typeface="ＭＳ Ｐゴシック" charset="-128"/>
              </a:rPr>
              <a:t>creating employment in areas with high unemployment</a:t>
            </a:r>
          </a:p>
          <a:p>
            <a:pPr lvl="2" eaLnBrk="1" hangingPunct="1">
              <a:lnSpc>
                <a:spcPct val="80000"/>
              </a:lnSpc>
            </a:pPr>
            <a:r>
              <a:rPr lang="en-US" altLang="en-US" sz="2200">
                <a:ea typeface="ＭＳ Ｐゴシック" charset="-128"/>
              </a:rPr>
              <a:t>supporting development in inner cities </a:t>
            </a:r>
          </a:p>
          <a:p>
            <a:pPr lvl="2" eaLnBrk="1" hangingPunct="1">
              <a:lnSpc>
                <a:spcPct val="80000"/>
              </a:lnSpc>
            </a:pPr>
            <a:r>
              <a:rPr lang="en-US" altLang="en-US" sz="2200">
                <a:ea typeface="ＭＳ Ｐゴシック" charset="-128"/>
              </a:rPr>
              <a:t>creating access to goods in areas where such access does not exist</a:t>
            </a: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Social Costs and Benefits are difficult to quantify because ..</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03D162F-05AF-1C4F-BEBF-AFAC027954C6}" type="slidenum">
              <a:rPr lang="en-US" altLang="en-US" sz="1200">
                <a:solidFill>
                  <a:srgbClr val="FFFFFF"/>
                </a:solidFill>
              </a:rPr>
              <a:pPr>
                <a:lnSpc>
                  <a:spcPct val="80000"/>
                </a:lnSpc>
              </a:pPr>
              <a:t>43</a:t>
            </a:fld>
            <a:endParaRPr lang="en-US" altLang="en-US" sz="1200">
              <a:solidFill>
                <a:srgbClr val="FFFFFF"/>
              </a:solidFill>
            </a:endParaRPr>
          </a:p>
        </p:txBody>
      </p:sp>
      <p:sp>
        <p:nvSpPr>
          <p:cNvPr id="9113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u="sng">
                <a:ea typeface="ＭＳ Ｐゴシック" charset="-128"/>
              </a:rPr>
              <a:t>Cannot know the unknown</a:t>
            </a:r>
            <a:r>
              <a:rPr lang="en-US" altLang="en-US" sz="2600">
                <a:ea typeface="ＭＳ Ｐゴシック" charset="-128"/>
              </a:rPr>
              <a:t>: They might not be known at the time of the decision. In other words, a firm may think that it is delivering a product that enhances society, at the time it delivers the product but discover afterwards that there are very large costs. (Asbestos was a wonderful product, when it was devised, light and easy to work with… It is only after decades that the health consequences came to light)</a:t>
            </a:r>
          </a:p>
          <a:p>
            <a:pPr eaLnBrk="1" hangingPunct="1">
              <a:lnSpc>
                <a:spcPct val="80000"/>
              </a:lnSpc>
            </a:pPr>
            <a:r>
              <a:rPr lang="en-US" altLang="en-US" sz="2600" u="sng">
                <a:ea typeface="ＭＳ Ｐゴシック" charset="-128"/>
              </a:rPr>
              <a:t>Eyes of the beholder</a:t>
            </a:r>
            <a:r>
              <a:rPr lang="en-US" altLang="en-US" sz="2600">
                <a:ea typeface="ＭＳ Ｐゴシック" charset="-128"/>
              </a:rPr>
              <a:t>: They are ‘person-specific’, since </a:t>
            </a:r>
            <a:r>
              <a:rPr lang="en-US" altLang="ja-JP" sz="2600">
                <a:ea typeface="ＭＳ Ｐゴシック" charset="-128"/>
              </a:rPr>
              <a:t>different decision makers can look at the same social cost and weight them very differently. </a:t>
            </a:r>
          </a:p>
          <a:p>
            <a:pPr eaLnBrk="1" hangingPunct="1">
              <a:lnSpc>
                <a:spcPct val="80000"/>
              </a:lnSpc>
            </a:pPr>
            <a:r>
              <a:rPr lang="en-US" altLang="en-US" sz="2600" u="sng">
                <a:ea typeface="ＭＳ Ｐゴシック" charset="-128"/>
              </a:rPr>
              <a:t>Decision paralysis</a:t>
            </a:r>
            <a:r>
              <a:rPr lang="en-US" altLang="en-US" sz="2600">
                <a:ea typeface="ＭＳ Ｐゴシック" charset="-128"/>
              </a:rPr>
              <a:t>: They can be paralyzing if carried to extremes.</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 test of your social consciousness: </a:t>
            </a:r>
            <a:br>
              <a:rPr lang="en-US" altLang="en-US" sz="3200">
                <a:ea typeface="ＭＳ Ｐゴシック" charset="-128"/>
              </a:rPr>
            </a:br>
            <a:r>
              <a:rPr lang="en-US" altLang="en-US" sz="3200">
                <a:ea typeface="ＭＳ Ｐゴシック" charset="-128"/>
              </a:rPr>
              <a:t>Put your money where you mouth is…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5FB8A38-57F7-F145-B605-43E2A7FF39BF}" type="slidenum">
              <a:rPr lang="en-US" altLang="en-US" sz="1200">
                <a:solidFill>
                  <a:srgbClr val="FFFFFF"/>
                </a:solidFill>
              </a:rPr>
              <a:pPr>
                <a:lnSpc>
                  <a:spcPct val="80000"/>
                </a:lnSpc>
              </a:pPr>
              <a:t>44</a:t>
            </a:fld>
            <a:endParaRPr lang="en-US" altLang="en-US" sz="1200">
              <a:solidFill>
                <a:srgbClr val="FFFFFF"/>
              </a:solidFill>
            </a:endParaRPr>
          </a:p>
        </p:txBody>
      </p:sp>
      <p:sp>
        <p:nvSpPr>
          <p:cNvPr id="93186"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Assume that you work for Disney and that you have an opportunity to open a store in an inner-city neighborhood. The store is expected to lose about a million dollars a year, but it will create much-needed employment in the area, and may help revitalize it.</a:t>
            </a:r>
          </a:p>
          <a:p>
            <a:pPr marL="320040" indent="-320040" eaLnBrk="1" fontAlgn="auto" hangingPunct="1">
              <a:spcAft>
                <a:spcPts val="0"/>
              </a:spcAft>
              <a:buFont typeface="Wingdings"/>
              <a:buChar char=""/>
              <a:defRPr/>
            </a:pPr>
            <a:r>
              <a:rPr lang="en-US" smtClean="0">
                <a:ea typeface="+mn-ea"/>
                <a:cs typeface="+mn-cs"/>
              </a:rPr>
              <a:t>Would you open the store?</a:t>
            </a:r>
          </a:p>
          <a:p>
            <a:pPr marL="640080" lvl="1" indent="-274320" eaLnBrk="1" fontAlgn="auto" hangingPunct="1">
              <a:spcAft>
                <a:spcPts val="0"/>
              </a:spcAft>
              <a:buFont typeface="Wingdings 2"/>
              <a:buChar char=""/>
              <a:defRPr/>
            </a:pPr>
            <a:r>
              <a:rPr lang="en-US" smtClean="0">
                <a:ea typeface="+mn-ea"/>
              </a:rPr>
              <a:t>Yes</a:t>
            </a:r>
          </a:p>
          <a:p>
            <a:pPr marL="640080" lvl="1" indent="-274320" eaLnBrk="1" fontAlgn="auto" hangingPunct="1">
              <a:spcAft>
                <a:spcPts val="0"/>
              </a:spcAft>
              <a:buFont typeface="Wingdings 2"/>
              <a:buChar char=""/>
              <a:defRPr/>
            </a:pPr>
            <a:r>
              <a:rPr lang="en-US" smtClean="0">
                <a:ea typeface="+mn-ea"/>
              </a:rPr>
              <a:t>No</a:t>
            </a:r>
          </a:p>
          <a:p>
            <a:pPr marL="320040" indent="-320040" eaLnBrk="1" fontAlgn="auto" hangingPunct="1">
              <a:spcAft>
                <a:spcPts val="0"/>
              </a:spcAft>
              <a:buFont typeface="Wingdings"/>
              <a:buChar char=""/>
              <a:defRPr/>
            </a:pPr>
            <a:r>
              <a:rPr lang="en-US" smtClean="0">
                <a:ea typeface="+mn-ea"/>
                <a:cs typeface="+mn-cs"/>
              </a:rPr>
              <a:t>If yes, would you tell your stockholders and let them vote on the issue?</a:t>
            </a:r>
          </a:p>
          <a:p>
            <a:pPr marL="640080" lvl="1" indent="-274320" eaLnBrk="1" fontAlgn="auto" hangingPunct="1">
              <a:spcAft>
                <a:spcPts val="0"/>
              </a:spcAft>
              <a:buFont typeface="Wingdings 2"/>
              <a:buChar char=""/>
              <a:defRPr/>
            </a:pPr>
            <a:r>
              <a:rPr lang="en-US" smtClean="0">
                <a:ea typeface="+mn-ea"/>
              </a:rPr>
              <a:t>Yes</a:t>
            </a:r>
          </a:p>
          <a:p>
            <a:pPr marL="640080" lvl="1" indent="-274320" eaLnBrk="1" fontAlgn="auto" hangingPunct="1">
              <a:spcAft>
                <a:spcPts val="0"/>
              </a:spcAft>
              <a:buFont typeface="Wingdings 2"/>
              <a:buChar char=""/>
              <a:defRPr/>
            </a:pPr>
            <a:r>
              <a:rPr lang="en-US" smtClean="0">
                <a:ea typeface="+mn-ea"/>
              </a:rPr>
              <a:t>No</a:t>
            </a:r>
          </a:p>
          <a:p>
            <a:pPr marL="320040" indent="-320040" eaLnBrk="1" fontAlgn="auto" hangingPunct="1">
              <a:spcAft>
                <a:spcPts val="0"/>
              </a:spcAft>
              <a:buFont typeface="Wingdings"/>
              <a:buChar char=""/>
              <a:defRPr/>
            </a:pPr>
            <a:r>
              <a:rPr lang="en-US" smtClean="0">
                <a:ea typeface="+mn-ea"/>
                <a:cs typeface="+mn-cs"/>
              </a:rPr>
              <a:t>If no, how would you respond to a stockholder query on why you were not living up to your social responsibilities?</a:t>
            </a:r>
            <a:endParaRPr lang="en-US">
              <a:ea typeface="+mn-ea"/>
              <a:cs typeface="+mn-cs"/>
            </a:endParaRP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 this is what can go wrong...</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A1B2FC3-E2F1-054E-8483-6B511CEB00FB}" type="slidenum">
              <a:rPr lang="en-US" altLang="en-US" sz="1200">
                <a:solidFill>
                  <a:srgbClr val="FFFFFF"/>
                </a:solidFill>
              </a:rPr>
              <a:pPr>
                <a:lnSpc>
                  <a:spcPct val="80000"/>
                </a:lnSpc>
              </a:pPr>
              <a:t>45</a:t>
            </a:fld>
            <a:endParaRPr lang="en-US" altLang="en-US" sz="1200">
              <a:solidFill>
                <a:srgbClr val="FFFFFF"/>
              </a:solidFill>
            </a:endParaRPr>
          </a:p>
        </p:txBody>
      </p:sp>
      <p:sp>
        <p:nvSpPr>
          <p:cNvPr id="108548"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108549"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0"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108551"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2"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3"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4"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5"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8556"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7"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8"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59"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0"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1"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2" name="Rectangle 16"/>
          <p:cNvSpPr>
            <a:spLocks noChangeArrowheads="1"/>
          </p:cNvSpPr>
          <p:nvPr/>
        </p:nvSpPr>
        <p:spPr bwMode="auto">
          <a:xfrm>
            <a:off x="4764088" y="1976438"/>
            <a:ext cx="2403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Managers put</a:t>
            </a:r>
          </a:p>
          <a:p>
            <a:r>
              <a:rPr lang="en-US" altLang="en-US" sz="1600"/>
              <a:t>their interests</a:t>
            </a:r>
          </a:p>
          <a:p>
            <a:r>
              <a:rPr lang="en-US" altLang="en-US" sz="1600"/>
              <a:t>above stockholders</a:t>
            </a:r>
          </a:p>
          <a:p>
            <a:pPr algn="ctr"/>
            <a:endParaRPr lang="en-US" altLang="en-US" sz="1600"/>
          </a:p>
        </p:txBody>
      </p:sp>
      <p:sp>
        <p:nvSpPr>
          <p:cNvPr id="108563"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4"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5"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6"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7"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8" name="Rectangle 22"/>
          <p:cNvSpPr>
            <a:spLocks noChangeArrowheads="1"/>
          </p:cNvSpPr>
          <p:nvPr/>
        </p:nvSpPr>
        <p:spPr bwMode="auto">
          <a:xfrm>
            <a:off x="2951163" y="2127250"/>
            <a:ext cx="16589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Have little control</a:t>
            </a:r>
          </a:p>
          <a:p>
            <a:r>
              <a:rPr lang="en-US" altLang="en-US" sz="1600"/>
              <a:t>over managers</a:t>
            </a:r>
          </a:p>
        </p:txBody>
      </p:sp>
      <p:sp>
        <p:nvSpPr>
          <p:cNvPr id="108569"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108570" name="Rectangle 24"/>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Lend Money</a:t>
            </a:r>
          </a:p>
        </p:txBody>
      </p:sp>
      <p:sp>
        <p:nvSpPr>
          <p:cNvPr id="108571" name="Rectangle 25"/>
          <p:cNvSpPr>
            <a:spLocks noChangeArrowheads="1"/>
          </p:cNvSpPr>
          <p:nvPr/>
        </p:nvSpPr>
        <p:spPr bwMode="auto">
          <a:xfrm>
            <a:off x="2798763" y="3727450"/>
            <a:ext cx="15525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 can</a:t>
            </a:r>
          </a:p>
          <a:p>
            <a:r>
              <a:rPr lang="en-US" altLang="en-US" sz="1600"/>
              <a:t>get ripped off</a:t>
            </a:r>
          </a:p>
        </p:txBody>
      </p:sp>
      <p:sp>
        <p:nvSpPr>
          <p:cNvPr id="108572"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108573"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108574"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108575"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8576"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8577"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8578"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8579" name="Rectangle 33"/>
          <p:cNvSpPr>
            <a:spLocks noChangeArrowheads="1"/>
          </p:cNvSpPr>
          <p:nvPr/>
        </p:nvSpPr>
        <p:spPr bwMode="auto">
          <a:xfrm>
            <a:off x="3713163" y="4260850"/>
            <a:ext cx="113982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Delay bad</a:t>
            </a:r>
          </a:p>
          <a:p>
            <a:r>
              <a:rPr lang="en-US" altLang="en-US" sz="1600"/>
              <a:t>news or </a:t>
            </a:r>
          </a:p>
          <a:p>
            <a:r>
              <a:rPr lang="en-US" altLang="en-US" sz="1600"/>
              <a:t>provide </a:t>
            </a:r>
          </a:p>
          <a:p>
            <a:r>
              <a:rPr lang="en-US" altLang="en-US" sz="1600"/>
              <a:t>misleading</a:t>
            </a:r>
          </a:p>
          <a:p>
            <a:r>
              <a:rPr lang="en-US" altLang="en-US" sz="1600"/>
              <a:t>information</a:t>
            </a:r>
          </a:p>
        </p:txBody>
      </p:sp>
      <p:sp>
        <p:nvSpPr>
          <p:cNvPr id="108580" name="Rectangle 34"/>
          <p:cNvSpPr>
            <a:spLocks noChangeArrowheads="1"/>
          </p:cNvSpPr>
          <p:nvPr/>
        </p:nvSpPr>
        <p:spPr bwMode="auto">
          <a:xfrm>
            <a:off x="4856163" y="4489450"/>
            <a:ext cx="13382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Markets make</a:t>
            </a:r>
          </a:p>
          <a:p>
            <a:r>
              <a:rPr lang="en-US" altLang="en-US" sz="1600"/>
              <a:t>mistakes and</a:t>
            </a:r>
          </a:p>
          <a:p>
            <a:r>
              <a:rPr lang="en-US" altLang="en-US" sz="1600"/>
              <a:t>can over react</a:t>
            </a:r>
          </a:p>
        </p:txBody>
      </p:sp>
      <p:sp>
        <p:nvSpPr>
          <p:cNvPr id="108581" name="Rectangle 35"/>
          <p:cNvSpPr>
            <a:spLocks noChangeArrowheads="1"/>
          </p:cNvSpPr>
          <p:nvPr/>
        </p:nvSpPr>
        <p:spPr bwMode="auto">
          <a:xfrm>
            <a:off x="5694363" y="3194050"/>
            <a:ext cx="21224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Significant Social Costs</a:t>
            </a:r>
          </a:p>
        </p:txBody>
      </p:sp>
      <p:sp>
        <p:nvSpPr>
          <p:cNvPr id="108582" name="Rectangle 36"/>
          <p:cNvSpPr>
            <a:spLocks noChangeArrowheads="1"/>
          </p:cNvSpPr>
          <p:nvPr/>
        </p:nvSpPr>
        <p:spPr bwMode="auto">
          <a:xfrm>
            <a:off x="5694363" y="3803650"/>
            <a:ext cx="19367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Some costs cannot be</a:t>
            </a:r>
          </a:p>
          <a:p>
            <a:r>
              <a:rPr lang="en-US" altLang="en-US" sz="1600"/>
              <a:t>traced to firm</a:t>
            </a: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Traditional corporate financial theory breaks down when ...</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6624385-63DB-4948-9394-5E0E6464D7DB}" type="slidenum">
              <a:rPr lang="en-US" altLang="en-US" sz="1200">
                <a:solidFill>
                  <a:srgbClr val="FFFFFF"/>
                </a:solidFill>
              </a:rPr>
              <a:pPr>
                <a:lnSpc>
                  <a:spcPct val="80000"/>
                </a:lnSpc>
              </a:pPr>
              <a:t>46</a:t>
            </a:fld>
            <a:endParaRPr lang="en-US" altLang="en-US" sz="1200">
              <a:solidFill>
                <a:srgbClr val="FFFFFF"/>
              </a:solidFill>
            </a:endParaRPr>
          </a:p>
        </p:txBody>
      </p:sp>
      <p:sp>
        <p:nvSpPr>
          <p:cNvPr id="110596" name="Rectangle 3"/>
          <p:cNvSpPr>
            <a:spLocks noGrp="1" noChangeArrowheads="1"/>
          </p:cNvSpPr>
          <p:nvPr>
            <p:ph sz="quarter" idx="1"/>
          </p:nvPr>
        </p:nvSpPr>
        <p:spPr>
          <a:xfrm>
            <a:off x="612775" y="1600200"/>
            <a:ext cx="8153400" cy="4495800"/>
          </a:xfrm>
        </p:spPr>
        <p:txBody>
          <a:bodyPr>
            <a:normAutofit fontScale="92500"/>
          </a:bodyPr>
          <a:lstStyle/>
          <a:p>
            <a:pPr eaLnBrk="1" hangingPunct="1">
              <a:buFont typeface="Wingdings" charset="0"/>
              <a:buChar char=""/>
              <a:defRPr/>
            </a:pPr>
            <a:r>
              <a:rPr lang="en-US" u="sng" dirty="0" smtClean="0"/>
              <a:t>Managerial self-interest</a:t>
            </a:r>
            <a:r>
              <a:rPr lang="en-US" dirty="0" smtClean="0"/>
              <a:t>: The </a:t>
            </a:r>
            <a:r>
              <a:rPr lang="en-US" dirty="0"/>
              <a:t>interests/objectives of the decision makers in the firm conflict with the interests of stockholders.</a:t>
            </a:r>
          </a:p>
          <a:p>
            <a:pPr eaLnBrk="1" hangingPunct="1">
              <a:buFont typeface="Wingdings" charset="0"/>
              <a:buChar char=""/>
              <a:defRPr/>
            </a:pPr>
            <a:r>
              <a:rPr lang="en-US" u="sng" dirty="0" smtClean="0"/>
              <a:t>Unprotected debt holders</a:t>
            </a:r>
            <a:r>
              <a:rPr lang="en-US" dirty="0" smtClean="0"/>
              <a:t>: Bondholders </a:t>
            </a:r>
            <a:r>
              <a:rPr lang="en-US" dirty="0"/>
              <a:t>(Lenders) are not protected against expropriation by stockholders.</a:t>
            </a:r>
          </a:p>
          <a:p>
            <a:pPr eaLnBrk="1" hangingPunct="1">
              <a:buFont typeface="Wingdings" charset="0"/>
              <a:buChar char=""/>
              <a:defRPr/>
            </a:pPr>
            <a:r>
              <a:rPr lang="en-US" u="sng" dirty="0" smtClean="0"/>
              <a:t>Inefficient markets</a:t>
            </a:r>
            <a:r>
              <a:rPr lang="en-US" dirty="0" smtClean="0"/>
              <a:t>: Financial </a:t>
            </a:r>
            <a:r>
              <a:rPr lang="en-US" dirty="0"/>
              <a:t>markets do not operate efficiently, and stock prices do not reflect the underlying value of the firm.</a:t>
            </a:r>
          </a:p>
          <a:p>
            <a:pPr eaLnBrk="1" hangingPunct="1">
              <a:buFont typeface="Wingdings" charset="0"/>
              <a:buChar char=""/>
              <a:defRPr/>
            </a:pPr>
            <a:r>
              <a:rPr lang="en-US" u="sng" dirty="0" smtClean="0"/>
              <a:t>Large social side costs</a:t>
            </a:r>
            <a:r>
              <a:rPr lang="en-US" dirty="0" smtClean="0"/>
              <a:t>: Significant </a:t>
            </a:r>
            <a:r>
              <a:rPr lang="en-US" dirty="0"/>
              <a:t>social costs can be created as a by-product of stock price maximization.</a:t>
            </a: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When traditional corporate financial theory breaks down, the solution is: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50DCFA3-1FD6-C240-9139-8FFAB0ABECC8}" type="slidenum">
              <a:rPr lang="en-US" altLang="en-US" sz="1200">
                <a:solidFill>
                  <a:srgbClr val="FFFFFF"/>
                </a:solidFill>
              </a:rPr>
              <a:pPr>
                <a:lnSpc>
                  <a:spcPct val="80000"/>
                </a:lnSpc>
              </a:pPr>
              <a:t>47</a:t>
            </a:fld>
            <a:endParaRPr lang="en-US" altLang="en-US" sz="1200">
              <a:solidFill>
                <a:srgbClr val="FFFFFF"/>
              </a:solidFill>
            </a:endParaRPr>
          </a:p>
        </p:txBody>
      </p:sp>
      <p:sp>
        <p:nvSpPr>
          <p:cNvPr id="9933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u="sng" dirty="0" smtClean="0">
                <a:ea typeface="+mn-ea"/>
                <a:cs typeface="+mn-cs"/>
              </a:rPr>
              <a:t>A non-stockholder based governance system</a:t>
            </a:r>
            <a:r>
              <a:rPr lang="en-US" dirty="0" smtClean="0">
                <a:ea typeface="+mn-ea"/>
                <a:cs typeface="+mn-cs"/>
              </a:rPr>
              <a:t>: To choose a different mechanism for corporate governance, </a:t>
            </a:r>
            <a:r>
              <a:rPr lang="en-US" dirty="0" err="1" smtClean="0">
                <a:ea typeface="+mn-ea"/>
                <a:cs typeface="+mn-cs"/>
              </a:rPr>
              <a:t>i.e</a:t>
            </a:r>
            <a:r>
              <a:rPr lang="en-US" dirty="0" smtClean="0">
                <a:ea typeface="+mn-ea"/>
                <a:cs typeface="+mn-cs"/>
              </a:rPr>
              <a:t>, assign the responsibility for monitoring managers to someone other than stockholders.</a:t>
            </a:r>
          </a:p>
          <a:p>
            <a:pPr marL="320040" indent="-320040" eaLnBrk="1" fontAlgn="auto" hangingPunct="1">
              <a:spcAft>
                <a:spcPts val="0"/>
              </a:spcAft>
              <a:buFont typeface="Wingdings"/>
              <a:buChar char=""/>
              <a:defRPr/>
            </a:pPr>
            <a:r>
              <a:rPr lang="en-US" u="sng" dirty="0" smtClean="0">
                <a:ea typeface="+mn-ea"/>
                <a:cs typeface="+mn-cs"/>
              </a:rPr>
              <a:t>A better objective than maximizing stock prices?</a:t>
            </a:r>
            <a:r>
              <a:rPr lang="en-US" dirty="0" smtClean="0">
                <a:ea typeface="+mn-ea"/>
                <a:cs typeface="+mn-cs"/>
              </a:rPr>
              <a:t> To choose a different objective for the firm.</a:t>
            </a:r>
          </a:p>
          <a:p>
            <a:pPr marL="320040" indent="-320040" eaLnBrk="1" fontAlgn="auto" hangingPunct="1">
              <a:spcAft>
                <a:spcPts val="0"/>
              </a:spcAft>
              <a:buFont typeface="Wingdings"/>
              <a:buChar char=""/>
              <a:defRPr/>
            </a:pPr>
            <a:r>
              <a:rPr lang="en-US" u="sng" dirty="0" smtClean="0">
                <a:ea typeface="+mn-ea"/>
                <a:cs typeface="+mn-cs"/>
              </a:rPr>
              <a:t>Maximize stock prices but minimize side costs</a:t>
            </a:r>
            <a:r>
              <a:rPr lang="en-US" dirty="0" smtClean="0">
                <a:ea typeface="+mn-ea"/>
                <a:cs typeface="+mn-cs"/>
              </a:rPr>
              <a:t>: To maximize stock price, but reduce the potential for conflict and breakdown:</a:t>
            </a:r>
          </a:p>
          <a:p>
            <a:pPr marL="640080" lvl="1" indent="-274320" eaLnBrk="1" fontAlgn="auto" hangingPunct="1">
              <a:spcAft>
                <a:spcPts val="0"/>
              </a:spcAft>
              <a:buFont typeface="Wingdings 2"/>
              <a:buChar char=""/>
              <a:defRPr/>
            </a:pPr>
            <a:r>
              <a:rPr lang="en-US" dirty="0" smtClean="0">
                <a:ea typeface="+mn-ea"/>
              </a:rPr>
              <a:t>Making managers (decision makers) and employees into stockholders</a:t>
            </a:r>
          </a:p>
          <a:p>
            <a:pPr marL="640080" lvl="1" indent="-274320" eaLnBrk="1" fontAlgn="auto" hangingPunct="1">
              <a:spcAft>
                <a:spcPts val="0"/>
              </a:spcAft>
              <a:buFont typeface="Wingdings 2"/>
              <a:buChar char=""/>
              <a:defRPr/>
            </a:pPr>
            <a:r>
              <a:rPr lang="en-US" dirty="0" smtClean="0">
                <a:ea typeface="+mn-ea"/>
              </a:rPr>
              <a:t>Protect lenders from expropriation</a:t>
            </a:r>
          </a:p>
          <a:p>
            <a:pPr marL="640080" lvl="1" indent="-274320" eaLnBrk="1" fontAlgn="auto" hangingPunct="1">
              <a:spcAft>
                <a:spcPts val="0"/>
              </a:spcAft>
              <a:buFont typeface="Wingdings 2"/>
              <a:buChar char=""/>
              <a:defRPr/>
            </a:pPr>
            <a:r>
              <a:rPr lang="en-US" dirty="0" smtClean="0">
                <a:ea typeface="+mn-ea"/>
              </a:rPr>
              <a:t>By providing information honestly and promptly to financial markets</a:t>
            </a:r>
          </a:p>
          <a:p>
            <a:pPr marL="640080" lvl="1" indent="-274320" eaLnBrk="1" fontAlgn="auto" hangingPunct="1">
              <a:spcAft>
                <a:spcPts val="0"/>
              </a:spcAft>
              <a:buFont typeface="Wingdings 2"/>
              <a:buChar char=""/>
              <a:defRPr/>
            </a:pPr>
            <a:r>
              <a:rPr lang="en-US" dirty="0" smtClean="0">
                <a:ea typeface="+mn-ea"/>
              </a:rPr>
              <a:t>Minimize social costs </a:t>
            </a:r>
            <a:endParaRPr lang="en-US" dirty="0">
              <a:ea typeface="+mn-ea"/>
            </a:endParaRP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I. An Alternative Corporate Governance System</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B47F40A-0E38-0449-984C-D982A5A6500A}" type="slidenum">
              <a:rPr lang="en-US" altLang="en-US" sz="1200">
                <a:solidFill>
                  <a:srgbClr val="FFFFFF"/>
                </a:solidFill>
              </a:rPr>
              <a:pPr>
                <a:lnSpc>
                  <a:spcPct val="80000"/>
                </a:lnSpc>
              </a:pPr>
              <a:t>48</a:t>
            </a:fld>
            <a:endParaRPr lang="en-US" altLang="en-US" sz="1200">
              <a:solidFill>
                <a:srgbClr val="FFFFFF"/>
              </a:solidFill>
            </a:endParaRPr>
          </a:p>
        </p:txBody>
      </p:sp>
      <p:sp>
        <p:nvSpPr>
          <p:cNvPr id="10137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Germany and Japan developed a different mechanism for corporate governance, based upon corporate cross holdings. </a:t>
            </a:r>
          </a:p>
          <a:p>
            <a:pPr lvl="1" eaLnBrk="1" hangingPunct="1">
              <a:lnSpc>
                <a:spcPct val="80000"/>
              </a:lnSpc>
            </a:pPr>
            <a:r>
              <a:rPr lang="en-US" altLang="en-US" sz="1900">
                <a:ea typeface="ＭＳ Ｐゴシック" charset="-128"/>
              </a:rPr>
              <a:t>In Germany, the banks form the core of this system.</a:t>
            </a:r>
          </a:p>
          <a:p>
            <a:pPr lvl="1" eaLnBrk="1" hangingPunct="1">
              <a:lnSpc>
                <a:spcPct val="80000"/>
              </a:lnSpc>
            </a:pPr>
            <a:r>
              <a:rPr lang="en-US" altLang="en-US" sz="1900">
                <a:ea typeface="ＭＳ Ｐゴシック" charset="-128"/>
              </a:rPr>
              <a:t>In Japan, it is the keiretsus</a:t>
            </a:r>
          </a:p>
          <a:p>
            <a:pPr lvl="1" eaLnBrk="1" hangingPunct="1">
              <a:lnSpc>
                <a:spcPct val="80000"/>
              </a:lnSpc>
            </a:pPr>
            <a:r>
              <a:rPr lang="en-US" altLang="en-US" sz="1900">
                <a:ea typeface="ＭＳ Ｐゴシック" charset="-128"/>
              </a:rPr>
              <a:t>Other Asian countries have modeled their system after Japan, with family companies forming the core of the new corporate families</a:t>
            </a:r>
          </a:p>
          <a:p>
            <a:pPr eaLnBrk="1" hangingPunct="1">
              <a:lnSpc>
                <a:spcPct val="80000"/>
              </a:lnSpc>
            </a:pPr>
            <a:r>
              <a:rPr lang="en-US" altLang="en-US" sz="2200">
                <a:ea typeface="ＭＳ Ｐゴシック" charset="-128"/>
              </a:rPr>
              <a:t>At their best, the most efficient firms in the group work at bringing the less efficient  firms up to par. They provide a corporate welfare system that makes for a more stable corporate structure</a:t>
            </a:r>
          </a:p>
          <a:p>
            <a:pPr eaLnBrk="1" hangingPunct="1">
              <a:lnSpc>
                <a:spcPct val="80000"/>
              </a:lnSpc>
            </a:pPr>
            <a:r>
              <a:rPr lang="en-US" altLang="en-US" sz="2200">
                <a:ea typeface="ＭＳ Ｐゴシック" charset="-128"/>
              </a:rPr>
              <a:t>At their worst, the least efficient and poorly run firms in the group pull down the most efficient and best run firms down. The nature of the cross holdings makes its very difficult for outsiders (including investors in these firms) to figure out how well or badly the group is doing. </a:t>
            </a: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Choose a Different Objective Function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442FDD9-2191-0849-AF53-33EC22C02631}" type="slidenum">
              <a:rPr lang="en-US" altLang="en-US" sz="1200">
                <a:solidFill>
                  <a:srgbClr val="FFFFFF"/>
                </a:solidFill>
              </a:rPr>
              <a:pPr>
                <a:lnSpc>
                  <a:spcPct val="80000"/>
                </a:lnSpc>
              </a:pPr>
              <a:t>49</a:t>
            </a:fld>
            <a:endParaRPr lang="en-US" altLang="en-US" sz="1200">
              <a:solidFill>
                <a:srgbClr val="FFFFFF"/>
              </a:solidFill>
            </a:endParaRPr>
          </a:p>
        </p:txBody>
      </p:sp>
      <p:sp>
        <p:nvSpPr>
          <p:cNvPr id="10342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Firms can always focus on a different objective function. Examples would include</a:t>
            </a:r>
          </a:p>
          <a:p>
            <a:pPr marL="640080" lvl="1" indent="-274320" eaLnBrk="1" fontAlgn="auto" hangingPunct="1">
              <a:spcAft>
                <a:spcPts val="0"/>
              </a:spcAft>
              <a:buFont typeface="Wingdings 2"/>
              <a:buChar char=""/>
              <a:defRPr/>
            </a:pPr>
            <a:r>
              <a:rPr lang="en-US" smtClean="0">
                <a:ea typeface="+mn-ea"/>
              </a:rPr>
              <a:t>maximizing earnings</a:t>
            </a:r>
          </a:p>
          <a:p>
            <a:pPr marL="640080" lvl="1" indent="-274320" eaLnBrk="1" fontAlgn="auto" hangingPunct="1">
              <a:spcAft>
                <a:spcPts val="0"/>
              </a:spcAft>
              <a:buFont typeface="Wingdings 2"/>
              <a:buChar char=""/>
              <a:defRPr/>
            </a:pPr>
            <a:r>
              <a:rPr lang="en-US" smtClean="0">
                <a:ea typeface="+mn-ea"/>
              </a:rPr>
              <a:t>maximizing revenues</a:t>
            </a:r>
          </a:p>
          <a:p>
            <a:pPr marL="640080" lvl="1" indent="-274320" eaLnBrk="1" fontAlgn="auto" hangingPunct="1">
              <a:spcAft>
                <a:spcPts val="0"/>
              </a:spcAft>
              <a:buFont typeface="Wingdings 2"/>
              <a:buChar char=""/>
              <a:defRPr/>
            </a:pPr>
            <a:r>
              <a:rPr lang="en-US" smtClean="0">
                <a:ea typeface="+mn-ea"/>
              </a:rPr>
              <a:t>maximizing firm size</a:t>
            </a:r>
          </a:p>
          <a:p>
            <a:pPr marL="640080" lvl="1" indent="-274320" eaLnBrk="1" fontAlgn="auto" hangingPunct="1">
              <a:spcAft>
                <a:spcPts val="0"/>
              </a:spcAft>
              <a:buFont typeface="Wingdings 2"/>
              <a:buChar char=""/>
              <a:defRPr/>
            </a:pPr>
            <a:r>
              <a:rPr lang="en-US" smtClean="0">
                <a:ea typeface="+mn-ea"/>
              </a:rPr>
              <a:t>maximizing market share</a:t>
            </a:r>
          </a:p>
          <a:p>
            <a:pPr marL="640080" lvl="1" indent="-274320" eaLnBrk="1" fontAlgn="auto" hangingPunct="1">
              <a:spcAft>
                <a:spcPts val="0"/>
              </a:spcAft>
              <a:buFont typeface="Wingdings 2"/>
              <a:buChar char=""/>
              <a:defRPr/>
            </a:pPr>
            <a:r>
              <a:rPr lang="en-US" smtClean="0">
                <a:ea typeface="+mn-ea"/>
              </a:rPr>
              <a:t>maximizing EVA</a:t>
            </a:r>
          </a:p>
          <a:p>
            <a:pPr marL="320040" indent="-320040" eaLnBrk="1" fontAlgn="auto" hangingPunct="1">
              <a:spcAft>
                <a:spcPts val="0"/>
              </a:spcAft>
              <a:buFont typeface="Wingdings"/>
              <a:buChar char=""/>
              <a:defRPr/>
            </a:pPr>
            <a:r>
              <a:rPr lang="en-US" smtClean="0">
                <a:ea typeface="+mn-ea"/>
                <a:cs typeface="+mn-cs"/>
              </a:rPr>
              <a:t>The key thing to remember is that these are intermediate objective functions. </a:t>
            </a:r>
          </a:p>
          <a:p>
            <a:pPr marL="640080" lvl="1" indent="-274320" eaLnBrk="1" fontAlgn="auto" hangingPunct="1">
              <a:spcAft>
                <a:spcPts val="0"/>
              </a:spcAft>
              <a:buFont typeface="Wingdings 2"/>
              <a:buChar char=""/>
              <a:defRPr/>
            </a:pPr>
            <a:r>
              <a:rPr lang="en-US" smtClean="0">
                <a:ea typeface="+mn-ea"/>
              </a:rPr>
              <a:t>To the degree that they are correlated with the long term health and value of the company, they work well.</a:t>
            </a:r>
          </a:p>
          <a:p>
            <a:pPr marL="640080" lvl="1" indent="-274320" eaLnBrk="1" fontAlgn="auto" hangingPunct="1">
              <a:spcAft>
                <a:spcPts val="0"/>
              </a:spcAft>
              <a:buFont typeface="Wingdings 2"/>
              <a:buChar char=""/>
              <a:defRPr/>
            </a:pPr>
            <a:r>
              <a:rPr lang="en-US" smtClean="0">
                <a:ea typeface="+mn-ea"/>
              </a:rPr>
              <a:t>To the degree that they do not, the firm can end up with a disaster</a:t>
            </a:r>
            <a:endParaRPr lang="en-US">
              <a:ea typeface="+mn-ea"/>
            </a:endParaRP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Maximize Stock Price, subject to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7528EB8-6F1C-804A-BAFF-EA95BA4B644B}" type="slidenum">
              <a:rPr lang="en-US" altLang="en-US" sz="1200">
                <a:solidFill>
                  <a:srgbClr val="FFFFFF"/>
                </a:solidFill>
              </a:rPr>
              <a:pPr>
                <a:lnSpc>
                  <a:spcPct val="80000"/>
                </a:lnSpc>
              </a:pPr>
              <a:t>50</a:t>
            </a:fld>
            <a:endParaRPr lang="en-US" altLang="en-US" sz="1200">
              <a:solidFill>
                <a:srgbClr val="FFFFFF"/>
              </a:solidFill>
            </a:endParaRPr>
          </a:p>
        </p:txBody>
      </p:sp>
      <p:sp>
        <p:nvSpPr>
          <p:cNvPr id="10547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The strength of the stock price maximization objective function is its </a:t>
            </a:r>
            <a:r>
              <a:rPr lang="en-US" altLang="en-US" sz="2400" u="sng">
                <a:ea typeface="ＭＳ Ｐゴシック" charset="-128"/>
              </a:rPr>
              <a:t>internal self correction mechanism</a:t>
            </a:r>
            <a:r>
              <a:rPr lang="en-US" altLang="en-US" sz="2400">
                <a:ea typeface="ＭＳ Ｐゴシック" charset="-128"/>
              </a:rPr>
              <a:t>. Excesses on any of the linkages lead, if unregulated, to counter actions which reduce or eliminate these excesses</a:t>
            </a:r>
          </a:p>
          <a:p>
            <a:pPr eaLnBrk="1" hangingPunct="1">
              <a:lnSpc>
                <a:spcPct val="90000"/>
              </a:lnSpc>
            </a:pPr>
            <a:r>
              <a:rPr lang="en-US" altLang="en-US" sz="2400">
                <a:ea typeface="ＭＳ Ｐゴシック" charset="-128"/>
              </a:rPr>
              <a:t>In the context of our discussion,</a:t>
            </a:r>
          </a:p>
          <a:p>
            <a:pPr lvl="1" eaLnBrk="1" hangingPunct="1">
              <a:lnSpc>
                <a:spcPct val="90000"/>
              </a:lnSpc>
            </a:pPr>
            <a:r>
              <a:rPr lang="en-US" altLang="en-US" sz="2000">
                <a:ea typeface="ＭＳ Ｐゴシック" charset="-128"/>
              </a:rPr>
              <a:t>managers taking advantage of stockholders has led to a much more active market for corporate control.</a:t>
            </a:r>
          </a:p>
          <a:p>
            <a:pPr lvl="1" eaLnBrk="1" hangingPunct="1">
              <a:lnSpc>
                <a:spcPct val="90000"/>
              </a:lnSpc>
            </a:pPr>
            <a:r>
              <a:rPr lang="en-US" altLang="en-US" sz="2000">
                <a:ea typeface="ＭＳ Ｐゴシック" charset="-128"/>
              </a:rPr>
              <a:t>stockholders taking advantage of bondholders has led to bondholders protecting themselves at the time of the issue.</a:t>
            </a:r>
          </a:p>
          <a:p>
            <a:pPr lvl="1" eaLnBrk="1" hangingPunct="1">
              <a:lnSpc>
                <a:spcPct val="90000"/>
              </a:lnSpc>
            </a:pPr>
            <a:r>
              <a:rPr lang="en-US" altLang="en-US" sz="2000">
                <a:ea typeface="ＭＳ Ｐゴシック" charset="-128"/>
              </a:rPr>
              <a:t>firms revealing incorrect or delayed information to markets has led to markets becoming more </a:t>
            </a:r>
            <a:r>
              <a:rPr lang="ja-JP" altLang="en-US" sz="2000">
                <a:ea typeface="ＭＳ Ｐゴシック" charset="-128"/>
              </a:rPr>
              <a:t>“</a:t>
            </a:r>
            <a:r>
              <a:rPr lang="en-US" altLang="ja-JP" sz="2000">
                <a:ea typeface="ＭＳ Ｐゴシック" charset="-128"/>
              </a:rPr>
              <a:t>skeptical</a:t>
            </a:r>
            <a:r>
              <a:rPr lang="ja-JP" altLang="en-US" sz="2000">
                <a:ea typeface="ＭＳ Ｐゴシック" charset="-128"/>
              </a:rPr>
              <a:t>”</a:t>
            </a:r>
            <a:r>
              <a:rPr lang="en-US" altLang="ja-JP" sz="2000">
                <a:ea typeface="ＭＳ Ｐゴシック" charset="-128"/>
              </a:rPr>
              <a:t> and </a:t>
            </a:r>
            <a:r>
              <a:rPr lang="ja-JP" altLang="en-US" sz="2000">
                <a:ea typeface="ＭＳ Ｐゴシック" charset="-128"/>
              </a:rPr>
              <a:t>“</a:t>
            </a:r>
            <a:r>
              <a:rPr lang="en-US" altLang="ja-JP" sz="2000">
                <a:ea typeface="ＭＳ Ｐゴシック" charset="-128"/>
              </a:rPr>
              <a:t>punitive</a:t>
            </a:r>
            <a:r>
              <a:rPr lang="ja-JP" altLang="en-US" sz="2000">
                <a:ea typeface="ＭＳ Ｐゴシック" charset="-128"/>
              </a:rPr>
              <a:t>”</a:t>
            </a:r>
            <a:r>
              <a:rPr lang="en-US" altLang="ja-JP" sz="2000">
                <a:ea typeface="ＭＳ Ｐゴシック" charset="-128"/>
              </a:rPr>
              <a:t> </a:t>
            </a:r>
          </a:p>
          <a:p>
            <a:pPr lvl="1" eaLnBrk="1" hangingPunct="1">
              <a:lnSpc>
                <a:spcPct val="90000"/>
              </a:lnSpc>
            </a:pPr>
            <a:r>
              <a:rPr lang="en-US" altLang="en-US" sz="2000">
                <a:ea typeface="ＭＳ Ｐゴシック" charset="-128"/>
              </a:rPr>
              <a:t>firms creating social costs has led to more regulations, as well as investor and customer backlashes.</a:t>
            </a: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Stockholder Backlash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8A897BC-0BED-DB4F-97A3-9CCBEB4B2280}" type="slidenum">
              <a:rPr lang="en-US" altLang="en-US" sz="1200">
                <a:solidFill>
                  <a:srgbClr val="FFFFFF"/>
                </a:solidFill>
              </a:rPr>
              <a:pPr>
                <a:lnSpc>
                  <a:spcPct val="80000"/>
                </a:lnSpc>
              </a:pPr>
              <a:t>51</a:t>
            </a:fld>
            <a:endParaRPr lang="en-US" altLang="en-US" sz="1200">
              <a:solidFill>
                <a:srgbClr val="FFFFFF"/>
              </a:solidFill>
            </a:endParaRPr>
          </a:p>
        </p:txBody>
      </p:sp>
      <p:sp>
        <p:nvSpPr>
          <p:cNvPr id="10752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u="sng" dirty="0" smtClean="0">
                <a:ea typeface="+mn-ea"/>
                <a:cs typeface="+mn-cs"/>
              </a:rPr>
              <a:t>Activist Institutional investors </a:t>
            </a:r>
            <a:r>
              <a:rPr lang="en-US" dirty="0" smtClean="0">
                <a:ea typeface="+mn-ea"/>
                <a:cs typeface="+mn-cs"/>
              </a:rPr>
              <a:t> have become much more active in monitoring companies that they invest in and demanding changes in the way in which business is done. They have been joined by private equity funds like KKR and Blackstone.</a:t>
            </a:r>
          </a:p>
          <a:p>
            <a:pPr marL="320040" indent="-320040" eaLnBrk="1" fontAlgn="auto" hangingPunct="1">
              <a:spcAft>
                <a:spcPts val="0"/>
              </a:spcAft>
              <a:buFont typeface="Wingdings"/>
              <a:buChar char=""/>
              <a:defRPr/>
            </a:pPr>
            <a:r>
              <a:rPr lang="en-US" u="sng" dirty="0" smtClean="0">
                <a:ea typeface="+mn-ea"/>
                <a:cs typeface="+mn-cs"/>
              </a:rPr>
              <a:t>Activist individuals</a:t>
            </a:r>
            <a:r>
              <a:rPr lang="en-US" dirty="0" smtClean="0">
                <a:ea typeface="+mn-ea"/>
                <a:cs typeface="+mn-cs"/>
              </a:rPr>
              <a:t> like Carl Icahn specialize in taking large positions in companies which they feel need to change their ways (Blockbuster, Time Warner, Motorola &amp; Apple) and push for change.</a:t>
            </a:r>
          </a:p>
          <a:p>
            <a:pPr marL="320040" indent="-320040" eaLnBrk="1" fontAlgn="auto" hangingPunct="1">
              <a:spcAft>
                <a:spcPts val="0"/>
              </a:spcAft>
              <a:buFont typeface="Wingdings"/>
              <a:buChar char=""/>
              <a:defRPr/>
            </a:pPr>
            <a:r>
              <a:rPr lang="en-US" u="sng" dirty="0" smtClean="0">
                <a:ea typeface="+mn-ea"/>
                <a:cs typeface="+mn-cs"/>
              </a:rPr>
              <a:t>Vocal stockholders, armed with more information and new powers</a:t>
            </a:r>
            <a:r>
              <a:rPr lang="en-US" dirty="0" smtClean="0">
                <a:ea typeface="+mn-ea"/>
                <a:cs typeface="+mn-cs"/>
              </a:rPr>
              <a:t>: At annual meetings, stockholders have taken to expressing their displeasure with incumbent management by voting against their compensation contracts or their board of directors</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Hostile Acquisition Threat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D2995D9-FDCF-7648-A10F-F686A6F29271}" type="slidenum">
              <a:rPr lang="en-US" altLang="en-US" sz="1200">
                <a:solidFill>
                  <a:srgbClr val="FFFFFF"/>
                </a:solidFill>
              </a:rPr>
              <a:pPr>
                <a:lnSpc>
                  <a:spcPct val="80000"/>
                </a:lnSpc>
              </a:pPr>
              <a:t>52</a:t>
            </a:fld>
            <a:endParaRPr lang="en-US" altLang="en-US" sz="1200">
              <a:solidFill>
                <a:srgbClr val="FFFFFF"/>
              </a:solidFill>
            </a:endParaRPr>
          </a:p>
        </p:txBody>
      </p:sp>
      <p:sp>
        <p:nvSpPr>
          <p:cNvPr id="10957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The typical target firm in a hostile takeover has</a:t>
            </a:r>
          </a:p>
          <a:p>
            <a:pPr marL="640080" lvl="1" indent="-274320" eaLnBrk="1" fontAlgn="auto" hangingPunct="1">
              <a:spcAft>
                <a:spcPts val="0"/>
              </a:spcAft>
              <a:buFont typeface="Wingdings 2"/>
              <a:buChar char=""/>
              <a:defRPr/>
            </a:pPr>
            <a:r>
              <a:rPr lang="en-US" smtClean="0">
                <a:ea typeface="+mn-ea"/>
              </a:rPr>
              <a:t>a return on equity almost 5% lower than its peer group</a:t>
            </a:r>
          </a:p>
          <a:p>
            <a:pPr marL="640080" lvl="1" indent="-274320" eaLnBrk="1" fontAlgn="auto" hangingPunct="1">
              <a:spcAft>
                <a:spcPts val="0"/>
              </a:spcAft>
              <a:buFont typeface="Wingdings 2"/>
              <a:buChar char=""/>
              <a:defRPr/>
            </a:pPr>
            <a:r>
              <a:rPr lang="en-US" smtClean="0">
                <a:ea typeface="+mn-ea"/>
              </a:rPr>
              <a:t>had a stock that has significantly under performed the peer group over the previous 2 years</a:t>
            </a:r>
          </a:p>
          <a:p>
            <a:pPr marL="640080" lvl="1" indent="-274320" eaLnBrk="1" fontAlgn="auto" hangingPunct="1">
              <a:spcAft>
                <a:spcPts val="0"/>
              </a:spcAft>
              <a:buFont typeface="Wingdings 2"/>
              <a:buChar char=""/>
              <a:defRPr/>
            </a:pPr>
            <a:r>
              <a:rPr lang="en-US" smtClean="0">
                <a:ea typeface="+mn-ea"/>
              </a:rPr>
              <a:t>has managers who hold little or no stock in the firm</a:t>
            </a:r>
          </a:p>
          <a:p>
            <a:pPr marL="320040" indent="-320040" eaLnBrk="1" fontAlgn="auto" hangingPunct="1">
              <a:spcAft>
                <a:spcPts val="0"/>
              </a:spcAft>
              <a:buFont typeface="Wingdings"/>
              <a:buChar char=""/>
              <a:defRPr/>
            </a:pPr>
            <a:r>
              <a:rPr lang="en-US" smtClean="0">
                <a:ea typeface="+mn-ea"/>
                <a:cs typeface="+mn-cs"/>
              </a:rPr>
              <a:t>In other words, the best defense against a hostile takeover is to run your firm well and earn good returns for your stockholders</a:t>
            </a:r>
          </a:p>
          <a:p>
            <a:pPr marL="320040" indent="-320040" eaLnBrk="1" fontAlgn="auto" hangingPunct="1">
              <a:spcAft>
                <a:spcPts val="0"/>
              </a:spcAft>
              <a:buFont typeface="Wingdings"/>
              <a:buChar char=""/>
              <a:defRPr/>
            </a:pPr>
            <a:r>
              <a:rPr lang="en-US" smtClean="0">
                <a:ea typeface="+mn-ea"/>
                <a:cs typeface="+mn-cs"/>
              </a:rPr>
              <a:t>Conversely, when you do not allow hostile takeovers, this is the firm that you are most likely protecting (and not a well run or well managed firm)</a:t>
            </a:r>
            <a:endParaRPr lang="en-US">
              <a:ea typeface="+mn-ea"/>
              <a:cs typeface="+mn-cs"/>
            </a:endParaRP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In response, boards are becoming more independent…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1C1AF53-E58E-BB41-90A2-1678D4850E2F}" type="slidenum">
              <a:rPr lang="en-US" altLang="en-US" sz="1200">
                <a:solidFill>
                  <a:srgbClr val="FFFFFF"/>
                </a:solidFill>
              </a:rPr>
              <a:pPr>
                <a:lnSpc>
                  <a:spcPct val="80000"/>
                </a:lnSpc>
              </a:pPr>
              <a:t>53</a:t>
            </a:fld>
            <a:endParaRPr lang="en-US" altLang="en-US" sz="1200">
              <a:solidFill>
                <a:srgbClr val="FFFFFF"/>
              </a:solidFill>
            </a:endParaRPr>
          </a:p>
        </p:txBody>
      </p:sp>
      <p:sp>
        <p:nvSpPr>
          <p:cNvPr id="111618"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u="sng" dirty="0" smtClean="0">
                <a:ea typeface="+mn-ea"/>
                <a:cs typeface="+mn-cs"/>
              </a:rPr>
              <a:t>Boards have become smaller over time</a:t>
            </a:r>
            <a:r>
              <a:rPr lang="en-US" dirty="0" smtClean="0">
                <a:ea typeface="+mn-ea"/>
                <a:cs typeface="+mn-cs"/>
              </a:rPr>
              <a:t>. The median size of a board of directors has decreased from 16 to 20 in the 1970s to between 9 and 11 in 1998. The smaller boards are less unwieldy and more effective than the larger boards.</a:t>
            </a:r>
          </a:p>
          <a:p>
            <a:pPr marL="320040" indent="-320040" eaLnBrk="1" fontAlgn="auto" hangingPunct="1">
              <a:spcAft>
                <a:spcPts val="0"/>
              </a:spcAft>
              <a:buFont typeface="Wingdings"/>
              <a:buChar char=""/>
              <a:defRPr/>
            </a:pPr>
            <a:r>
              <a:rPr lang="en-US" u="sng" dirty="0" smtClean="0">
                <a:ea typeface="+mn-ea"/>
                <a:cs typeface="+mn-cs"/>
              </a:rPr>
              <a:t>There are fewer insiders on the board</a:t>
            </a:r>
            <a:r>
              <a:rPr lang="en-US" dirty="0" smtClean="0">
                <a:ea typeface="+mn-ea"/>
                <a:cs typeface="+mn-cs"/>
              </a:rPr>
              <a:t>. In contrast to the 6 or more insiders that many boards had in the 1970s, only two directors in most boards in 1998 were insiders. </a:t>
            </a:r>
          </a:p>
          <a:p>
            <a:pPr marL="320040" indent="-320040" eaLnBrk="1" fontAlgn="auto" hangingPunct="1">
              <a:spcAft>
                <a:spcPts val="0"/>
              </a:spcAft>
              <a:buFont typeface="Wingdings"/>
              <a:buChar char=""/>
              <a:defRPr/>
            </a:pPr>
            <a:r>
              <a:rPr lang="en-US" u="sng" dirty="0" smtClean="0">
                <a:ea typeface="+mn-ea"/>
                <a:cs typeface="+mn-cs"/>
              </a:rPr>
              <a:t>Directors are increasingly compensated with stock and options in the company, instead of cash</a:t>
            </a:r>
            <a:r>
              <a:rPr lang="en-US" dirty="0" smtClean="0">
                <a:ea typeface="+mn-ea"/>
                <a:cs typeface="+mn-cs"/>
              </a:rPr>
              <a:t>. In 1973, only 4% of directors received compensation in the form of stock or options, whereas 78% did so in 1998. </a:t>
            </a:r>
          </a:p>
          <a:p>
            <a:pPr marL="320040" indent="-320040" eaLnBrk="1" fontAlgn="auto" hangingPunct="1">
              <a:spcAft>
                <a:spcPts val="0"/>
              </a:spcAft>
              <a:buFont typeface="Wingdings"/>
              <a:buChar char=""/>
              <a:defRPr/>
            </a:pPr>
            <a:r>
              <a:rPr lang="en-US" u="sng" dirty="0" smtClean="0">
                <a:ea typeface="+mn-ea"/>
                <a:cs typeface="+mn-cs"/>
              </a:rPr>
              <a:t>More directors are identified and selected by a nominating committee rather than being chosen by the CEO of the firm</a:t>
            </a:r>
            <a:r>
              <a:rPr lang="en-US" dirty="0" smtClean="0">
                <a:ea typeface="+mn-ea"/>
                <a:cs typeface="+mn-cs"/>
              </a:rPr>
              <a:t>. In 1998, 75% of boards had nominating committees; the comparable statistic in 1973 was 2%.</a:t>
            </a:r>
            <a:endParaRPr lang="en-US" dirty="0">
              <a:ea typeface="+mn-ea"/>
              <a:cs typeface="+mn-cs"/>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p:cNvSpPr>
            <a:spLocks noGrp="1"/>
          </p:cNvSpPr>
          <p:nvPr>
            <p:ph type="title"/>
          </p:nvPr>
        </p:nvSpPr>
        <p:spPr>
          <a:xfrm>
            <a:off x="612775" y="228600"/>
            <a:ext cx="8153400" cy="990600"/>
          </a:xfrm>
        </p:spPr>
        <p:txBody>
          <a:bodyPr/>
          <a:lstStyle/>
          <a:p>
            <a:r>
              <a:rPr lang="en-US" altLang="en-US">
                <a:ea typeface="ＭＳ Ｐゴシック" charset="-128"/>
              </a:rPr>
              <a:t>Disney: Eisner’s rise &amp; fall from grace</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1800">
                <a:ea typeface="ＭＳ Ｐゴシック" charset="-128"/>
              </a:rPr>
              <a:t>In his early years at Disney, Michael Eisner brought about long-delayed changes in the company and put it on the path to being an entertainment giant that it is today. His success allowed him to consolidate power and the boards that he created were increasingly captive ones (see the 1997 board).</a:t>
            </a:r>
          </a:p>
          <a:p>
            <a:pPr>
              <a:lnSpc>
                <a:spcPct val="80000"/>
              </a:lnSpc>
            </a:pPr>
            <a:r>
              <a:rPr lang="en-US" altLang="en-US" sz="1800">
                <a:ea typeface="ＭＳ Ｐゴシック" charset="-128"/>
              </a:rPr>
              <a:t>In 1996, Eisner spearheaded the push to buy ABC and the board rubberstamped his decision, as they had with other major decisions. In the years following, the company ran into problems both on its ABC acquisition and on its other operations and stockholders started to get restive, especially as the stock price halved between 1998 and 2002. </a:t>
            </a:r>
          </a:p>
          <a:p>
            <a:pPr>
              <a:lnSpc>
                <a:spcPct val="80000"/>
              </a:lnSpc>
            </a:pPr>
            <a:r>
              <a:rPr lang="en-US" altLang="en-US" sz="1800">
                <a:ea typeface="ＭＳ Ｐゴシック" charset="-128"/>
              </a:rPr>
              <a:t>In 2003, Roy Disney and Stanley Gold resigned from the Disney board, arguing against Eisner’s autocratic style. </a:t>
            </a:r>
          </a:p>
          <a:p>
            <a:pPr>
              <a:lnSpc>
                <a:spcPct val="80000"/>
              </a:lnSpc>
            </a:pPr>
            <a:r>
              <a:rPr lang="en-US" altLang="en-US" sz="1800">
                <a:ea typeface="ＭＳ Ｐゴシック" charset="-128"/>
              </a:rPr>
              <a:t>In  early 2004, Comcast made a hostile bid for Disney and later in the year, 43% of Disney shareholders withheld their votes for Eisner’s reelection to the board of directors. Following that vote, the board of directors at Disney voted unanimously to elect George Mitchell as the Chair of the board, replacing Eisner, who vowed to stay on as CEO.</a:t>
            </a:r>
          </a:p>
        </p:txBody>
      </p:sp>
      <p:sp>
        <p:nvSpPr>
          <p:cNvPr id="1269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Eisner</a:t>
            </a:r>
            <a:r>
              <a:rPr lang="ja-JP" altLang="en-US" sz="3200">
                <a:ea typeface="ＭＳ Ｐゴシック" charset="-128"/>
              </a:rPr>
              <a:t>’</a:t>
            </a:r>
            <a:r>
              <a:rPr lang="en-US" altLang="ja-JP" sz="3200">
                <a:ea typeface="ＭＳ Ｐゴシック" charset="-128"/>
              </a:rPr>
              <a:t>s concession: Disney</a:t>
            </a:r>
            <a:r>
              <a:rPr lang="ja-JP" altLang="en-US" sz="3200">
                <a:ea typeface="ＭＳ Ｐゴシック" charset="-128"/>
              </a:rPr>
              <a:t>’</a:t>
            </a:r>
            <a:r>
              <a:rPr lang="en-US" altLang="ja-JP" sz="3200">
                <a:ea typeface="ＭＳ Ｐゴシック" charset="-128"/>
              </a:rPr>
              <a:t>s Board in 2003</a:t>
            </a:r>
            <a:endParaRPr lang="en-US" altLang="en-US" sz="3200">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824372D-7309-2643-8A6D-EA87160E0C9E}" type="slidenum">
              <a:rPr lang="en-US" altLang="en-US" sz="1200">
                <a:solidFill>
                  <a:srgbClr val="FFFFFF"/>
                </a:solidFill>
              </a:rPr>
              <a:pPr>
                <a:lnSpc>
                  <a:spcPct val="80000"/>
                </a:lnSpc>
              </a:pPr>
              <a:t>55</a:t>
            </a:fld>
            <a:endParaRPr lang="en-US" altLang="en-US" sz="1200">
              <a:solidFill>
                <a:srgbClr val="FFFFFF"/>
              </a:solidFill>
            </a:endParaRPr>
          </a:p>
        </p:txBody>
      </p:sp>
      <p:graphicFrame>
        <p:nvGraphicFramePr>
          <p:cNvPr id="129028" name="Object 2"/>
          <p:cNvGraphicFramePr>
            <a:graphicFrameLocks noGrp="1" noChangeAspect="1"/>
          </p:cNvGraphicFramePr>
          <p:nvPr>
            <p:ph sz="quarter" idx="1"/>
          </p:nvPr>
        </p:nvGraphicFramePr>
        <p:xfrm>
          <a:off x="914400" y="1697038"/>
          <a:ext cx="7986713" cy="4551362"/>
        </p:xfrm>
        <a:graphic>
          <a:graphicData uri="http://schemas.openxmlformats.org/presentationml/2006/ole">
            <mc:AlternateContent xmlns:mc="http://schemas.openxmlformats.org/markup-compatibility/2006">
              <mc:Choice xmlns:v="urn:schemas-microsoft-com:vml" Requires="v">
                <p:oleObj spid="_x0000_s129029" name="Document" r:id="rId4" imgW="5638800" imgH="3213100" progId="Word.Document.8">
                  <p:embed/>
                </p:oleObj>
              </mc:Choice>
              <mc:Fallback>
                <p:oleObj name="Document" r:id="rId4" imgW="5638800" imgH="3213100" progId="Word.Document.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1697038"/>
                        <a:ext cx="7986713" cy="45513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Changes in corporate governance at Disney</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244FFE0-B9C7-D14A-9C9E-7C3CB8B52650}" type="slidenum">
              <a:rPr lang="en-US" altLang="en-US" sz="1200">
                <a:solidFill>
                  <a:srgbClr val="FFFFFF"/>
                </a:solidFill>
              </a:rPr>
              <a:pPr>
                <a:lnSpc>
                  <a:spcPct val="80000"/>
                </a:lnSpc>
              </a:pPr>
              <a:t>56</a:t>
            </a:fld>
            <a:endParaRPr lang="en-US" altLang="en-US" sz="1200">
              <a:solidFill>
                <a:srgbClr val="FFFFFF"/>
              </a:solidFill>
            </a:endParaRPr>
          </a:p>
        </p:txBody>
      </p:sp>
      <p:sp>
        <p:nvSpPr>
          <p:cNvPr id="115714" name="Rectangle 3"/>
          <p:cNvSpPr>
            <a:spLocks noGrp="1" noChangeArrowheads="1"/>
          </p:cNvSpPr>
          <p:nvPr>
            <p:ph sz="quarter" idx="1"/>
          </p:nvPr>
        </p:nvSpPr>
        <p:spPr>
          <a:xfrm>
            <a:off x="612775" y="1600200"/>
            <a:ext cx="8153400" cy="4495800"/>
          </a:xfrm>
        </p:spPr>
        <p:txBody>
          <a:bodyPr>
            <a:normAutofit fontScale="70000" lnSpcReduction="20000"/>
          </a:bodyPr>
          <a:lstStyle/>
          <a:p>
            <a:pPr marL="514350" indent="-514350" eaLnBrk="1" fontAlgn="auto" hangingPunct="1">
              <a:spcAft>
                <a:spcPts val="0"/>
              </a:spcAft>
              <a:buFont typeface="+mj-lt"/>
              <a:buAutoNum type="arabicPeriod"/>
              <a:defRPr/>
            </a:pPr>
            <a:r>
              <a:rPr lang="en-US" dirty="0" smtClean="0">
                <a:ea typeface="+mn-ea"/>
                <a:cs typeface="+mn-cs"/>
              </a:rPr>
              <a:t>Required </a:t>
            </a:r>
            <a:r>
              <a:rPr lang="en-US" u="sng" dirty="0" smtClean="0">
                <a:ea typeface="+mn-ea"/>
                <a:cs typeface="+mn-cs"/>
              </a:rPr>
              <a:t>at least two executive sessions of the board</a:t>
            </a:r>
            <a:r>
              <a:rPr lang="en-US" dirty="0" smtClean="0">
                <a:ea typeface="+mn-ea"/>
                <a:cs typeface="+mn-cs"/>
              </a:rPr>
              <a:t>, without the CEO or other members of management present, each year. </a:t>
            </a:r>
          </a:p>
          <a:p>
            <a:pPr marL="514350" indent="-514350" eaLnBrk="1" fontAlgn="auto" hangingPunct="1">
              <a:spcAft>
                <a:spcPts val="0"/>
              </a:spcAft>
              <a:buFont typeface="+mj-lt"/>
              <a:buAutoNum type="arabicPeriod"/>
              <a:defRPr/>
            </a:pPr>
            <a:r>
              <a:rPr lang="en-US" dirty="0" smtClean="0">
                <a:ea typeface="+mn-ea"/>
                <a:cs typeface="+mn-cs"/>
              </a:rPr>
              <a:t>Created the </a:t>
            </a:r>
            <a:r>
              <a:rPr lang="en-US" u="sng" dirty="0" smtClean="0">
                <a:ea typeface="+mn-ea"/>
                <a:cs typeface="+mn-cs"/>
              </a:rPr>
              <a:t>position of non-management presiding director</a:t>
            </a:r>
            <a:r>
              <a:rPr lang="en-US" dirty="0" smtClean="0">
                <a:ea typeface="+mn-ea"/>
                <a:cs typeface="+mn-cs"/>
              </a:rPr>
              <a:t>, and appointed Senator George Mitchell to lead those executive sessions and assist in setting the work agenda of the board. </a:t>
            </a:r>
          </a:p>
          <a:p>
            <a:pPr marL="514350" indent="-514350" eaLnBrk="1" fontAlgn="auto" hangingPunct="1">
              <a:spcAft>
                <a:spcPts val="0"/>
              </a:spcAft>
              <a:buFont typeface="+mj-lt"/>
              <a:buAutoNum type="arabicPeriod"/>
              <a:defRPr/>
            </a:pPr>
            <a:r>
              <a:rPr lang="en-US" dirty="0" smtClean="0">
                <a:ea typeface="+mn-ea"/>
                <a:cs typeface="+mn-cs"/>
              </a:rPr>
              <a:t>Adopted a </a:t>
            </a:r>
            <a:r>
              <a:rPr lang="en-US" u="sng" dirty="0" smtClean="0">
                <a:ea typeface="+mn-ea"/>
                <a:cs typeface="+mn-cs"/>
              </a:rPr>
              <a:t>new and more rigorous definition of director independence</a:t>
            </a:r>
            <a:r>
              <a:rPr lang="en-US" dirty="0" smtClean="0">
                <a:ea typeface="+mn-ea"/>
                <a:cs typeface="+mn-cs"/>
              </a:rPr>
              <a:t>. </a:t>
            </a:r>
          </a:p>
          <a:p>
            <a:pPr marL="514350" indent="-514350" eaLnBrk="1" fontAlgn="auto" hangingPunct="1">
              <a:spcAft>
                <a:spcPts val="0"/>
              </a:spcAft>
              <a:buFont typeface="+mj-lt"/>
              <a:buAutoNum type="arabicPeriod"/>
              <a:defRPr/>
            </a:pPr>
            <a:r>
              <a:rPr lang="en-US" dirty="0" smtClean="0">
                <a:ea typeface="+mn-ea"/>
                <a:cs typeface="+mn-cs"/>
              </a:rPr>
              <a:t>Required that a </a:t>
            </a:r>
            <a:r>
              <a:rPr lang="en-US" u="sng" dirty="0" smtClean="0">
                <a:ea typeface="+mn-ea"/>
                <a:cs typeface="+mn-cs"/>
              </a:rPr>
              <a:t>substantial majority </a:t>
            </a:r>
            <a:r>
              <a:rPr lang="en-US" dirty="0" smtClean="0">
                <a:ea typeface="+mn-ea"/>
                <a:cs typeface="+mn-cs"/>
              </a:rPr>
              <a:t>of the board be comprised of directors meeting the </a:t>
            </a:r>
            <a:r>
              <a:rPr lang="en-US" u="sng" dirty="0" smtClean="0">
                <a:ea typeface="+mn-ea"/>
                <a:cs typeface="+mn-cs"/>
              </a:rPr>
              <a:t>new independence standards</a:t>
            </a:r>
            <a:r>
              <a:rPr lang="en-US" dirty="0" smtClean="0">
                <a:ea typeface="+mn-ea"/>
                <a:cs typeface="+mn-cs"/>
              </a:rPr>
              <a:t>. </a:t>
            </a:r>
          </a:p>
          <a:p>
            <a:pPr marL="514350" indent="-514350" eaLnBrk="1" fontAlgn="auto" hangingPunct="1">
              <a:spcAft>
                <a:spcPts val="0"/>
              </a:spcAft>
              <a:buFont typeface="+mj-lt"/>
              <a:buAutoNum type="arabicPeriod"/>
              <a:defRPr/>
            </a:pPr>
            <a:r>
              <a:rPr lang="en-US" dirty="0" smtClean="0">
                <a:ea typeface="+mn-ea"/>
                <a:cs typeface="+mn-cs"/>
              </a:rPr>
              <a:t>Provided for </a:t>
            </a:r>
            <a:r>
              <a:rPr lang="en-US" u="sng" dirty="0" smtClean="0">
                <a:ea typeface="+mn-ea"/>
                <a:cs typeface="+mn-cs"/>
              </a:rPr>
              <a:t>a reduction in committee size and the rotation of committee</a:t>
            </a:r>
            <a:r>
              <a:rPr lang="en-US" dirty="0" smtClean="0">
                <a:ea typeface="+mn-ea"/>
                <a:cs typeface="+mn-cs"/>
              </a:rPr>
              <a:t> and chairmanship assignments among independent directors. </a:t>
            </a:r>
          </a:p>
          <a:p>
            <a:pPr marL="514350" indent="-514350" eaLnBrk="1" fontAlgn="auto" hangingPunct="1">
              <a:spcAft>
                <a:spcPts val="0"/>
              </a:spcAft>
              <a:buFont typeface="+mj-lt"/>
              <a:buAutoNum type="arabicPeriod"/>
              <a:defRPr/>
            </a:pPr>
            <a:r>
              <a:rPr lang="en-US" dirty="0" smtClean="0">
                <a:ea typeface="+mn-ea"/>
                <a:cs typeface="+mn-cs"/>
              </a:rPr>
              <a:t>Added </a:t>
            </a:r>
            <a:r>
              <a:rPr lang="en-US" u="sng" dirty="0" smtClean="0">
                <a:ea typeface="+mn-ea"/>
                <a:cs typeface="+mn-cs"/>
              </a:rPr>
              <a:t>new provisions for management succession planning</a:t>
            </a:r>
            <a:r>
              <a:rPr lang="en-US" dirty="0" smtClean="0">
                <a:ea typeface="+mn-ea"/>
                <a:cs typeface="+mn-cs"/>
              </a:rPr>
              <a:t> and evaluations of both management and board performance</a:t>
            </a:r>
          </a:p>
          <a:p>
            <a:pPr marL="514350" indent="-514350" eaLnBrk="1" fontAlgn="auto" hangingPunct="1">
              <a:spcAft>
                <a:spcPts val="0"/>
              </a:spcAft>
              <a:buFont typeface="+mj-lt"/>
              <a:buAutoNum type="arabicPeriod"/>
              <a:defRPr/>
            </a:pPr>
            <a:r>
              <a:rPr lang="en-US" dirty="0" smtClean="0">
                <a:ea typeface="+mn-ea"/>
                <a:cs typeface="+mn-cs"/>
              </a:rPr>
              <a:t>Provided for </a:t>
            </a:r>
            <a:r>
              <a:rPr lang="en-US" u="sng" dirty="0" smtClean="0">
                <a:ea typeface="+mn-ea"/>
                <a:cs typeface="+mn-cs"/>
              </a:rPr>
              <a:t>enhanced continuing education and training </a:t>
            </a:r>
            <a:r>
              <a:rPr lang="en-US" dirty="0" smtClean="0">
                <a:ea typeface="+mn-ea"/>
                <a:cs typeface="+mn-cs"/>
              </a:rPr>
              <a:t>for board members. </a:t>
            </a:r>
            <a:endParaRPr lang="en-US" dirty="0">
              <a:ea typeface="+mn-ea"/>
              <a:cs typeface="+mn-cs"/>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Eisner</a:t>
            </a:r>
            <a:r>
              <a:rPr lang="ja-JP" altLang="en-US" sz="3200">
                <a:ea typeface="ＭＳ Ｐゴシック" charset="-128"/>
              </a:rPr>
              <a:t>’</a:t>
            </a:r>
            <a:r>
              <a:rPr lang="en-US" altLang="ja-JP" sz="3200">
                <a:ea typeface="ＭＳ Ｐゴシック" charset="-128"/>
              </a:rPr>
              <a:t>s exit… and a new age dawns? Disney</a:t>
            </a:r>
            <a:r>
              <a:rPr lang="ja-JP" altLang="en-US" sz="3200">
                <a:ea typeface="ＭＳ Ｐゴシック" charset="-128"/>
              </a:rPr>
              <a:t>’</a:t>
            </a:r>
            <a:r>
              <a:rPr lang="en-US" altLang="ja-JP" sz="3200">
                <a:ea typeface="ＭＳ Ｐゴシック" charset="-128"/>
              </a:rPr>
              <a:t>s board in 2008</a:t>
            </a:r>
            <a:endParaRPr lang="en-US" altLang="en-US" sz="3200">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F93AC4E-1D5F-724D-96F4-B8991A4CE027}" type="slidenum">
              <a:rPr lang="en-US" altLang="en-US" sz="1200">
                <a:solidFill>
                  <a:srgbClr val="FFFFFF"/>
                </a:solidFill>
              </a:rPr>
              <a:pPr>
                <a:lnSpc>
                  <a:spcPct val="80000"/>
                </a:lnSpc>
              </a:pPr>
              <a:t>57</a:t>
            </a:fld>
            <a:endParaRPr lang="en-US" altLang="en-US" sz="1200">
              <a:solidFill>
                <a:srgbClr val="FFFFFF"/>
              </a:solidFill>
            </a:endParaRPr>
          </a:p>
        </p:txBody>
      </p:sp>
      <p:pic>
        <p:nvPicPr>
          <p:cNvPr id="133124"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3926" b="-3926"/>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Title 1"/>
          <p:cNvSpPr>
            <a:spLocks noGrp="1"/>
          </p:cNvSpPr>
          <p:nvPr>
            <p:ph type="title"/>
          </p:nvPr>
        </p:nvSpPr>
        <p:spPr>
          <a:xfrm>
            <a:off x="612775" y="228600"/>
            <a:ext cx="8153400" cy="990600"/>
          </a:xfrm>
        </p:spPr>
        <p:txBody>
          <a:bodyPr/>
          <a:lstStyle/>
          <a:p>
            <a:r>
              <a:rPr lang="en-US" altLang="en-US">
                <a:ea typeface="ＭＳ Ｐゴシック" charset="-128"/>
              </a:rPr>
              <a:t>But as a CEO’s tenure lengthens, does corporate governance suffer?</a:t>
            </a:r>
          </a:p>
        </p:txBody>
      </p:sp>
      <p:sp>
        <p:nvSpPr>
          <p:cNvPr id="3" name="Content Placeholder 2"/>
          <p:cNvSpPr>
            <a:spLocks noGrp="1"/>
          </p:cNvSpPr>
          <p:nvPr>
            <p:ph sz="quarter" idx="1"/>
          </p:nvPr>
        </p:nvSpPr>
        <p:spPr>
          <a:xfrm>
            <a:off x="612775" y="1600200"/>
            <a:ext cx="8153400" cy="4495800"/>
          </a:xfrm>
        </p:spPr>
        <p:txBody>
          <a:bodyPr>
            <a:normAutofit/>
          </a:bodyPr>
          <a:lstStyle/>
          <a:p>
            <a:pPr marL="514350" indent="-514350">
              <a:lnSpc>
                <a:spcPct val="80000"/>
              </a:lnSpc>
              <a:buFont typeface="Calibri" charset="0"/>
              <a:buAutoNum type="arabicPeriod"/>
            </a:pPr>
            <a:r>
              <a:rPr lang="en-US" altLang="en-US" sz="2200">
                <a:ea typeface="ＭＳ Ｐゴシック" charset="-128"/>
              </a:rPr>
              <a:t>While the board size has stayed compact (at twelve members), there has been only one change since 2008, with Sheryl Sandberg, COO of Facebook, replacing the deceased Steve Jobs. </a:t>
            </a:r>
          </a:p>
          <a:p>
            <a:pPr marL="514350" indent="-514350">
              <a:lnSpc>
                <a:spcPct val="80000"/>
              </a:lnSpc>
              <a:buFont typeface="Calibri" charset="0"/>
              <a:buAutoNum type="arabicPeriod"/>
            </a:pPr>
            <a:r>
              <a:rPr lang="en-US" altLang="en-US" sz="2200">
                <a:ea typeface="ＭＳ Ｐゴシック" charset="-128"/>
              </a:rPr>
              <a:t>The board voted reinstate Iger as chair of the board in 2011, reversing a decision made to separate the CEO and Chair positions after the Eisner years. </a:t>
            </a:r>
          </a:p>
          <a:p>
            <a:pPr marL="514350" indent="-514350">
              <a:lnSpc>
                <a:spcPct val="80000"/>
              </a:lnSpc>
              <a:buFont typeface="Calibri" charset="0"/>
              <a:buAutoNum type="arabicPeriod"/>
            </a:pPr>
            <a:r>
              <a:rPr lang="en-US" altLang="en-US" sz="2200">
                <a:ea typeface="ＭＳ Ｐゴシック" charset="-128"/>
              </a:rPr>
              <a:t>In 2011, Iger announced his intent to step down as CEO in 2015 but Disney’s board convinced Iger to stay on as CEO for an extra year, for the “the good of the company”</a:t>
            </a:r>
            <a:r>
              <a:rPr lang="en-US" altLang="ja-JP" sz="2200">
                <a:ea typeface="ＭＳ Ｐゴシック" charset="-128"/>
              </a:rPr>
              <a:t>.</a:t>
            </a:r>
          </a:p>
          <a:p>
            <a:pPr marL="514350" indent="-514350">
              <a:lnSpc>
                <a:spcPct val="80000"/>
              </a:lnSpc>
              <a:buFont typeface="Calibri" charset="0"/>
              <a:buAutoNum type="arabicPeriod"/>
            </a:pPr>
            <a:r>
              <a:rPr lang="en-US" altLang="en-US" sz="2200">
                <a:ea typeface="ＭＳ Ｐゴシック" charset="-128"/>
              </a:rPr>
              <a:t>There were signs of restiveness among Disney’s stockholders, especially those interested in corporate governance. Activist investors (CalSTRS) starting making noise and  Institutional Shareholder Services (ISS), which gauges corporate governance at companies, raised red flags about compensation and board monitoring at Disney. </a:t>
            </a:r>
          </a:p>
        </p:txBody>
      </p:sp>
      <p:sp>
        <p:nvSpPr>
          <p:cNvPr id="1351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about legislation?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A755420-0F6B-B44E-98EC-1DFE6FEEDB6A}" type="slidenum">
              <a:rPr lang="en-US" altLang="en-US" sz="1200">
                <a:solidFill>
                  <a:srgbClr val="FFFFFF"/>
                </a:solidFill>
              </a:rPr>
              <a:pPr>
                <a:lnSpc>
                  <a:spcPct val="80000"/>
                </a:lnSpc>
              </a:pPr>
              <a:t>59</a:t>
            </a:fld>
            <a:endParaRPr lang="en-US" altLang="en-US" sz="1200">
              <a:solidFill>
                <a:srgbClr val="FFFFFF"/>
              </a:solidFill>
            </a:endParaRPr>
          </a:p>
        </p:txBody>
      </p:sp>
      <p:sp>
        <p:nvSpPr>
          <p:cNvPr id="13722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Every corporate scandal creates impetus for a legislative response. The scandals at Enron and WorldCom laid the groundwork for Sarbanes-Oxley.</a:t>
            </a:r>
          </a:p>
          <a:p>
            <a:pPr eaLnBrk="1" hangingPunct="1"/>
            <a:r>
              <a:rPr lang="en-US" altLang="en-US">
                <a:ea typeface="ＭＳ Ｐゴシック" charset="-128"/>
              </a:rPr>
              <a:t>You cannot legislate good corporate governance. </a:t>
            </a:r>
          </a:p>
          <a:p>
            <a:pPr lvl="1" eaLnBrk="1" hangingPunct="1"/>
            <a:r>
              <a:rPr lang="en-US" altLang="en-US">
                <a:ea typeface="ＭＳ Ｐゴシック" charset="-128"/>
              </a:rPr>
              <a:t>The costs of meeting legal requirements often exceed the benefits</a:t>
            </a:r>
          </a:p>
          <a:p>
            <a:pPr lvl="1" eaLnBrk="1" hangingPunct="1"/>
            <a:r>
              <a:rPr lang="en-US" altLang="en-US">
                <a:ea typeface="ＭＳ Ｐゴシック" charset="-128"/>
              </a:rPr>
              <a:t>Laws always have unintended consequences</a:t>
            </a:r>
          </a:p>
          <a:p>
            <a:pPr lvl="1" eaLnBrk="1" hangingPunct="1"/>
            <a:r>
              <a:rPr lang="en-US" altLang="en-US">
                <a:ea typeface="ＭＳ Ｐゴシック" charset="-128"/>
              </a:rPr>
              <a:t>In general, laws tend to be blunderbusses that penalize good companies more than they punish the bad companies. </a:t>
            </a:r>
          </a:p>
          <a:p>
            <a:pPr lvl="1" eaLnBrk="1" hangingPunct="1"/>
            <a:endParaRPr lang="en-US" altLang="en-US">
              <a:ea typeface="ＭＳ Ｐゴシック" charset="-128"/>
            </a:endParaRPr>
          </a:p>
          <a:p>
            <a:pPr lvl="1" eaLnBrk="1" hangingPunct="1"/>
            <a:endParaRPr lang="en-US" altLang="en-US">
              <a:ea typeface="ＭＳ Ｐゴシック" charset="-128"/>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Is there a payoff to better corporate governance?</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F875079-7BD9-F84E-BDFD-089AE555B310}" type="slidenum">
              <a:rPr lang="en-US" altLang="en-US" sz="1200">
                <a:solidFill>
                  <a:srgbClr val="FFFFFF"/>
                </a:solidFill>
              </a:rPr>
              <a:pPr>
                <a:lnSpc>
                  <a:spcPct val="80000"/>
                </a:lnSpc>
              </a:pPr>
              <a:t>60</a:t>
            </a:fld>
            <a:endParaRPr lang="en-US" altLang="en-US" sz="1200">
              <a:solidFill>
                <a:srgbClr val="FFFFFF"/>
              </a:solidFill>
            </a:endParaRPr>
          </a:p>
        </p:txBody>
      </p:sp>
      <p:sp>
        <p:nvSpPr>
          <p:cNvPr id="121858"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smtClean="0">
                <a:ea typeface="+mn-ea"/>
                <a:cs typeface="+mn-cs"/>
              </a:rPr>
              <a:t>In the most comprehensive study of the effect of corporate governance on value, a governance index was created for each of 1500 firms based upon 24 distinct corporate governance provisions. </a:t>
            </a:r>
          </a:p>
          <a:p>
            <a:pPr marL="640080" lvl="1" indent="-274320" eaLnBrk="1" fontAlgn="auto" hangingPunct="1">
              <a:spcAft>
                <a:spcPts val="0"/>
              </a:spcAft>
              <a:buFont typeface="Wingdings 2"/>
              <a:buChar char=""/>
              <a:defRPr/>
            </a:pPr>
            <a:r>
              <a:rPr lang="en-US" smtClean="0">
                <a:ea typeface="+mn-ea"/>
              </a:rPr>
              <a:t>Buying stocks that had the strongest investor protections while simultaneously selling shares with the weakest protections generated an annual excess return of 8.5%. </a:t>
            </a:r>
          </a:p>
          <a:p>
            <a:pPr marL="640080" lvl="1" indent="-274320" eaLnBrk="1" fontAlgn="auto" hangingPunct="1">
              <a:spcAft>
                <a:spcPts val="0"/>
              </a:spcAft>
              <a:buFont typeface="Wingdings 2"/>
              <a:buChar char=""/>
              <a:defRPr/>
            </a:pPr>
            <a:r>
              <a:rPr lang="en-US" smtClean="0">
                <a:ea typeface="+mn-ea"/>
              </a:rPr>
              <a:t>Every one point increase in the index towards fewer investor protections decreased market value by 8.9% in 1999 </a:t>
            </a:r>
          </a:p>
          <a:p>
            <a:pPr marL="640080" lvl="1" indent="-274320" eaLnBrk="1" fontAlgn="auto" hangingPunct="1">
              <a:spcAft>
                <a:spcPts val="0"/>
              </a:spcAft>
              <a:buFont typeface="Wingdings 2"/>
              <a:buChar char=""/>
              <a:defRPr/>
            </a:pPr>
            <a:r>
              <a:rPr lang="en-US" smtClean="0">
                <a:ea typeface="+mn-ea"/>
              </a:rPr>
              <a:t>Firms that scored high in investor protections also had higher profits, higher sales growth and made fewer acquisitions.</a:t>
            </a:r>
          </a:p>
          <a:p>
            <a:pPr marL="320040" indent="-320040" eaLnBrk="1" fontAlgn="auto" hangingPunct="1">
              <a:spcAft>
                <a:spcPts val="0"/>
              </a:spcAft>
              <a:buFont typeface="Wingdings"/>
              <a:buChar char=""/>
              <a:defRPr/>
            </a:pPr>
            <a:r>
              <a:rPr lang="en-US" smtClean="0">
                <a:ea typeface="+mn-ea"/>
                <a:cs typeface="+mn-cs"/>
              </a:rPr>
              <a:t>The link between the composition of the board of directors and firm value is weak. Smaller boards do tend to be more effective.</a:t>
            </a:r>
          </a:p>
          <a:p>
            <a:pPr marL="320040" indent="-320040" eaLnBrk="1" fontAlgn="auto" hangingPunct="1">
              <a:spcAft>
                <a:spcPts val="0"/>
              </a:spcAft>
              <a:buFont typeface="Wingdings"/>
              <a:buChar char=""/>
              <a:defRPr/>
            </a:pPr>
            <a:r>
              <a:rPr lang="en-US" smtClean="0">
                <a:ea typeface="+mn-ea"/>
                <a:cs typeface="+mn-cs"/>
              </a:rPr>
              <a:t>On a purely anecdotal basis, a common theme at problem companies and is an ineffective board that fails to ask tough questions of an imperial CEO.</a:t>
            </a:r>
            <a:endParaRPr lang="en-US">
              <a:ea typeface="+mn-ea"/>
              <a:cs typeface="+mn-cs"/>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The Bondholders</a:t>
            </a:r>
            <a:r>
              <a:rPr lang="ja-JP" altLang="en-US" sz="3200">
                <a:ea typeface="ＭＳ Ｐゴシック" charset="-128"/>
              </a:rPr>
              <a:t>’</a:t>
            </a:r>
            <a:r>
              <a:rPr lang="en-US" altLang="ja-JP" sz="3200">
                <a:ea typeface="ＭＳ Ｐゴシック" charset="-128"/>
              </a:rPr>
              <a:t> Defense Against Stockholder Excesses</a:t>
            </a:r>
            <a:endParaRPr lang="en-US" altLang="en-US" sz="3200">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429AE11-49B2-D141-9478-EF4FF672EB8C}" type="slidenum">
              <a:rPr lang="en-US" altLang="en-US" sz="1200">
                <a:solidFill>
                  <a:srgbClr val="FFFFFF"/>
                </a:solidFill>
              </a:rPr>
              <a:pPr>
                <a:lnSpc>
                  <a:spcPct val="80000"/>
                </a:lnSpc>
              </a:pPr>
              <a:t>61</a:t>
            </a:fld>
            <a:endParaRPr lang="en-US" altLang="en-US" sz="1200">
              <a:solidFill>
                <a:srgbClr val="FFFFFF"/>
              </a:solidFill>
            </a:endParaRPr>
          </a:p>
        </p:txBody>
      </p:sp>
      <p:sp>
        <p:nvSpPr>
          <p:cNvPr id="12390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More restrictive covenants on investment, financing and dividend policy have been incorporated into both private lending agreements and into bond issues, to prevent future </a:t>
            </a:r>
            <a:r>
              <a:rPr lang="ja-JP" altLang="en-US" sz="2200">
                <a:ea typeface="ＭＳ Ｐゴシック" charset="-128"/>
              </a:rPr>
              <a:t>“</a:t>
            </a:r>
            <a:r>
              <a:rPr lang="en-US" altLang="ja-JP" sz="2200">
                <a:ea typeface="ＭＳ Ｐゴシック" charset="-128"/>
              </a:rPr>
              <a:t>Nabiscos</a:t>
            </a:r>
            <a:r>
              <a:rPr lang="ja-JP" altLang="en-US" sz="2200">
                <a:ea typeface="ＭＳ Ｐゴシック" charset="-128"/>
              </a:rPr>
              <a:t>”</a:t>
            </a:r>
            <a:r>
              <a:rPr lang="en-US" altLang="ja-JP" sz="2200">
                <a:ea typeface="ＭＳ Ｐゴシック" charset="-128"/>
              </a:rPr>
              <a:t>.</a:t>
            </a:r>
          </a:p>
          <a:p>
            <a:pPr eaLnBrk="1" hangingPunct="1">
              <a:lnSpc>
                <a:spcPct val="80000"/>
              </a:lnSpc>
            </a:pPr>
            <a:r>
              <a:rPr lang="en-US" altLang="en-US" sz="2200">
                <a:ea typeface="ＭＳ Ｐゴシック" charset="-128"/>
              </a:rPr>
              <a:t>New types of bonds have been created to explicitly protect bondholders against sudden increases in leverage or other actions that increase lender risk substantially. Two examples of such bonds</a:t>
            </a:r>
          </a:p>
          <a:p>
            <a:pPr lvl="1" eaLnBrk="1" hangingPunct="1">
              <a:lnSpc>
                <a:spcPct val="80000"/>
              </a:lnSpc>
            </a:pPr>
            <a:r>
              <a:rPr lang="en-US" altLang="en-US" sz="1900">
                <a:ea typeface="ＭＳ Ｐゴシック" charset="-128"/>
              </a:rPr>
              <a:t>Puttable Bonds, where the bondholder can put the bond back to the firm and get face value, if the firm takes actions that hurt bondholders</a:t>
            </a:r>
          </a:p>
          <a:p>
            <a:pPr lvl="1" eaLnBrk="1" hangingPunct="1">
              <a:lnSpc>
                <a:spcPct val="80000"/>
              </a:lnSpc>
            </a:pPr>
            <a:r>
              <a:rPr lang="en-US" altLang="en-US" sz="1900">
                <a:ea typeface="ＭＳ Ｐゴシック" charset="-128"/>
              </a:rPr>
              <a:t>Ratings Sensitive Notes, where the interest rate on the notes adjusts to that appropriate for the rating of the firm</a:t>
            </a:r>
          </a:p>
          <a:p>
            <a:pPr eaLnBrk="1" hangingPunct="1">
              <a:lnSpc>
                <a:spcPct val="80000"/>
              </a:lnSpc>
            </a:pPr>
            <a:r>
              <a:rPr lang="en-US" altLang="en-US" sz="2200">
                <a:ea typeface="ＭＳ Ｐゴシック" charset="-128"/>
              </a:rPr>
              <a:t>More hybrid bonds (with an equity component, usually in the form of a conversion option or warrant) have been used. This allows bondholders to become equity investors, if they feel it is in their best interests to do so.</a:t>
            </a:r>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Financial Market Response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5201765-191A-6F47-9E3D-3EA741BAC430}" type="slidenum">
              <a:rPr lang="en-US" altLang="en-US" sz="1200">
                <a:solidFill>
                  <a:srgbClr val="FFFFFF"/>
                </a:solidFill>
              </a:rPr>
              <a:pPr>
                <a:lnSpc>
                  <a:spcPct val="80000"/>
                </a:lnSpc>
              </a:pPr>
              <a:t>62</a:t>
            </a:fld>
            <a:endParaRPr lang="en-US" altLang="en-US" sz="1200">
              <a:solidFill>
                <a:srgbClr val="FFFFFF"/>
              </a:solidFill>
            </a:endParaRPr>
          </a:p>
        </p:txBody>
      </p:sp>
      <p:sp>
        <p:nvSpPr>
          <p:cNvPr id="125954"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While analysts are more likely still to issue buy rather than sell recommendations, the payoff to uncovering negative news about a firm is large enough that such news is eagerly sought and quickly revealed (at least to a limited group of investors). </a:t>
            </a:r>
          </a:p>
          <a:p>
            <a:pPr marL="320040" indent="-320040" eaLnBrk="1" fontAlgn="auto" hangingPunct="1">
              <a:spcAft>
                <a:spcPts val="0"/>
              </a:spcAft>
              <a:buFont typeface="Wingdings"/>
              <a:buChar char=""/>
              <a:defRPr/>
            </a:pPr>
            <a:r>
              <a:rPr lang="en-US" smtClean="0">
                <a:ea typeface="+mn-ea"/>
                <a:cs typeface="+mn-cs"/>
              </a:rPr>
              <a:t>As investor access to information improves, it is becoming much more difficult for firms to control when and how information gets out to markets.</a:t>
            </a:r>
          </a:p>
          <a:p>
            <a:pPr marL="320040" indent="-320040" eaLnBrk="1" fontAlgn="auto" hangingPunct="1">
              <a:spcAft>
                <a:spcPts val="0"/>
              </a:spcAft>
              <a:buFont typeface="Wingdings"/>
              <a:buChar char=""/>
              <a:defRPr/>
            </a:pPr>
            <a:r>
              <a:rPr lang="en-US" smtClean="0">
                <a:ea typeface="+mn-ea"/>
                <a:cs typeface="+mn-cs"/>
              </a:rPr>
              <a:t>As option trading has become more common, it has become much easier to trade on bad news. In the process, it is revealed to the rest of the market.</a:t>
            </a:r>
          </a:p>
          <a:p>
            <a:pPr marL="320040" indent="-320040" eaLnBrk="1" fontAlgn="auto" hangingPunct="1">
              <a:spcAft>
                <a:spcPts val="0"/>
              </a:spcAft>
              <a:buFont typeface="Wingdings"/>
              <a:buChar char=""/>
              <a:defRPr/>
            </a:pPr>
            <a:r>
              <a:rPr lang="en-US" smtClean="0">
                <a:ea typeface="+mn-ea"/>
                <a:cs typeface="+mn-cs"/>
              </a:rPr>
              <a:t>When firms mislead markets, the punishment is not only quick but it is savage. </a:t>
            </a:r>
            <a:endParaRPr lang="en-US">
              <a:ea typeface="+mn-ea"/>
              <a:cs typeface="+mn-cs"/>
            </a:endParaRPr>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Societal Response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075EECB-9F8C-D544-AD0B-F94B79087A87}" type="slidenum">
              <a:rPr lang="en-US" altLang="en-US" sz="1200">
                <a:solidFill>
                  <a:srgbClr val="FFFFFF"/>
                </a:solidFill>
              </a:rPr>
              <a:pPr>
                <a:lnSpc>
                  <a:spcPct val="80000"/>
                </a:lnSpc>
              </a:pPr>
              <a:t>63</a:t>
            </a:fld>
            <a:endParaRPr lang="en-US" altLang="en-US" sz="1200">
              <a:solidFill>
                <a:srgbClr val="FFFFFF"/>
              </a:solidFill>
            </a:endParaRPr>
          </a:p>
        </p:txBody>
      </p:sp>
      <p:sp>
        <p:nvSpPr>
          <p:cNvPr id="14541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If firms consistently flout societal norms and create large social costs, the governmental response (especially in a democracy) is for laws and regulations to be passed against such behavior.</a:t>
            </a:r>
          </a:p>
          <a:p>
            <a:pPr eaLnBrk="1" hangingPunct="1"/>
            <a:r>
              <a:rPr lang="en-US" altLang="en-US">
                <a:ea typeface="ＭＳ Ｐゴシック" charset="-128"/>
              </a:rPr>
              <a:t>For firms catering to a more socially conscious clientele, the failure to meet societal norms (even if it is legal) can lead to loss of business and value.</a:t>
            </a:r>
          </a:p>
          <a:p>
            <a:pPr eaLnBrk="1" hangingPunct="1"/>
            <a:r>
              <a:rPr lang="en-US" altLang="en-US">
                <a:ea typeface="ＭＳ Ｐゴシック" charset="-128"/>
              </a:rPr>
              <a:t>Finally, investors may choose not to invest in stocks of firms that they view as socially irresponsible. </a:t>
            </a:r>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Counter Reaction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87D6624-3CEA-4F44-AFB1-7CC257A67E8B}" type="slidenum">
              <a:rPr lang="en-US" altLang="en-US" sz="1200">
                <a:solidFill>
                  <a:srgbClr val="FFFFFF"/>
                </a:solidFill>
              </a:rPr>
              <a:pPr>
                <a:lnSpc>
                  <a:spcPct val="80000"/>
                </a:lnSpc>
              </a:pPr>
              <a:t>64</a:t>
            </a:fld>
            <a:endParaRPr lang="en-US" altLang="en-US" sz="1200">
              <a:solidFill>
                <a:srgbClr val="FFFFFF"/>
              </a:solidFill>
            </a:endParaRPr>
          </a:p>
        </p:txBody>
      </p:sp>
      <p:sp>
        <p:nvSpPr>
          <p:cNvPr id="147460"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147461" name="Rectangle 3"/>
          <p:cNvSpPr>
            <a:spLocks noChangeArrowheads="1"/>
          </p:cNvSpPr>
          <p:nvPr/>
        </p:nvSpPr>
        <p:spPr bwMode="auto">
          <a:xfrm>
            <a:off x="3663950" y="1531938"/>
            <a:ext cx="1892300" cy="36671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62"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147463"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64"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65"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66"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67"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7468"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69"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0"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1"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2"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3"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4" name="Rectangle 16"/>
          <p:cNvSpPr>
            <a:spLocks noChangeArrowheads="1"/>
          </p:cNvSpPr>
          <p:nvPr/>
        </p:nvSpPr>
        <p:spPr bwMode="auto">
          <a:xfrm>
            <a:off x="4840288" y="2052638"/>
            <a:ext cx="2022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Managers of poorly </a:t>
            </a:r>
          </a:p>
          <a:p>
            <a:r>
              <a:rPr lang="en-US" altLang="en-US" sz="1600"/>
              <a:t>run firms are put</a:t>
            </a:r>
          </a:p>
          <a:p>
            <a:r>
              <a:rPr lang="en-US" altLang="en-US" sz="1600"/>
              <a:t>on notice.</a:t>
            </a:r>
          </a:p>
          <a:p>
            <a:pPr algn="ctr"/>
            <a:endParaRPr lang="en-US" altLang="en-US" sz="1600"/>
          </a:p>
        </p:txBody>
      </p:sp>
      <p:sp>
        <p:nvSpPr>
          <p:cNvPr id="147475"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6"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7"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8"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79"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47480" name="Rectangle 22"/>
          <p:cNvSpPr>
            <a:spLocks noChangeArrowheads="1"/>
          </p:cNvSpPr>
          <p:nvPr/>
        </p:nvSpPr>
        <p:spPr bwMode="auto">
          <a:xfrm>
            <a:off x="2951163" y="2127250"/>
            <a:ext cx="18002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More activist</a:t>
            </a:r>
          </a:p>
          <a:p>
            <a:r>
              <a:rPr lang="en-US" altLang="en-US" sz="1600"/>
              <a:t>investors</a:t>
            </a:r>
          </a:p>
          <a:p>
            <a:r>
              <a:rPr lang="en-US" altLang="en-US" sz="1600"/>
              <a:t>2. Hostile takeovers</a:t>
            </a:r>
          </a:p>
        </p:txBody>
      </p:sp>
      <p:sp>
        <p:nvSpPr>
          <p:cNvPr id="147481"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147482" name="Rectangle 24"/>
          <p:cNvSpPr>
            <a:spLocks noChangeArrowheads="1"/>
          </p:cNvSpPr>
          <p:nvPr/>
        </p:nvSpPr>
        <p:spPr bwMode="auto">
          <a:xfrm>
            <a:off x="2570163" y="3194050"/>
            <a:ext cx="17097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Protect themselves</a:t>
            </a:r>
          </a:p>
        </p:txBody>
      </p:sp>
      <p:sp>
        <p:nvSpPr>
          <p:cNvPr id="147483" name="Rectangle 25"/>
          <p:cNvSpPr>
            <a:spLocks noChangeArrowheads="1"/>
          </p:cNvSpPr>
          <p:nvPr/>
        </p:nvSpPr>
        <p:spPr bwMode="auto">
          <a:xfrm>
            <a:off x="2798763" y="3727450"/>
            <a:ext cx="13160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Covenants</a:t>
            </a:r>
          </a:p>
          <a:p>
            <a:r>
              <a:rPr lang="en-US" altLang="en-US" sz="1600"/>
              <a:t>2. New Types</a:t>
            </a:r>
          </a:p>
        </p:txBody>
      </p:sp>
      <p:sp>
        <p:nvSpPr>
          <p:cNvPr id="147484"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147485"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147486"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147487"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7488"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7489"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7490"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7491" name="Rectangle 33"/>
          <p:cNvSpPr>
            <a:spLocks noChangeArrowheads="1"/>
          </p:cNvSpPr>
          <p:nvPr/>
        </p:nvSpPr>
        <p:spPr bwMode="auto">
          <a:xfrm>
            <a:off x="3255963" y="4337050"/>
            <a:ext cx="136048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Firms are</a:t>
            </a:r>
          </a:p>
          <a:p>
            <a:r>
              <a:rPr lang="en-US" altLang="en-US" sz="1600"/>
              <a:t>punished</a:t>
            </a:r>
          </a:p>
          <a:p>
            <a:r>
              <a:rPr lang="en-US" altLang="en-US" sz="1600"/>
              <a:t>for misleading</a:t>
            </a:r>
          </a:p>
          <a:p>
            <a:r>
              <a:rPr lang="en-US" altLang="en-US" sz="1600"/>
              <a:t>markets</a:t>
            </a:r>
          </a:p>
        </p:txBody>
      </p:sp>
      <p:sp>
        <p:nvSpPr>
          <p:cNvPr id="147492" name="Rectangle 34"/>
          <p:cNvSpPr>
            <a:spLocks noChangeArrowheads="1"/>
          </p:cNvSpPr>
          <p:nvPr/>
        </p:nvSpPr>
        <p:spPr bwMode="auto">
          <a:xfrm>
            <a:off x="4856163" y="4489450"/>
            <a:ext cx="151765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Investors and</a:t>
            </a:r>
          </a:p>
          <a:p>
            <a:r>
              <a:rPr lang="en-US" altLang="en-US" sz="1600"/>
              <a:t>analysts become</a:t>
            </a:r>
          </a:p>
          <a:p>
            <a:r>
              <a:rPr lang="en-US" altLang="en-US" sz="1600"/>
              <a:t>more skeptical</a:t>
            </a:r>
          </a:p>
        </p:txBody>
      </p:sp>
      <p:sp>
        <p:nvSpPr>
          <p:cNvPr id="147493" name="Rectangle 35"/>
          <p:cNvSpPr>
            <a:spLocks noChangeArrowheads="1"/>
          </p:cNvSpPr>
          <p:nvPr/>
        </p:nvSpPr>
        <p:spPr bwMode="auto">
          <a:xfrm>
            <a:off x="5694363" y="3194050"/>
            <a:ext cx="31099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Corporate Good Citizen Constraints</a:t>
            </a:r>
          </a:p>
        </p:txBody>
      </p:sp>
      <p:sp>
        <p:nvSpPr>
          <p:cNvPr id="147494" name="Rectangle 36"/>
          <p:cNvSpPr>
            <a:spLocks noChangeArrowheads="1"/>
          </p:cNvSpPr>
          <p:nvPr/>
        </p:nvSpPr>
        <p:spPr bwMode="auto">
          <a:xfrm>
            <a:off x="5694363" y="3803650"/>
            <a:ext cx="269240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More laws</a:t>
            </a:r>
          </a:p>
          <a:p>
            <a:r>
              <a:rPr lang="en-US" altLang="en-US" sz="1600"/>
              <a:t>2. Investor/Customer Backlash</a:t>
            </a:r>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 what do you think?</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105FF1D-5AC8-4B46-A290-6023AFFEFD03}" type="slidenum">
              <a:rPr lang="en-US" altLang="en-US" sz="1200">
                <a:solidFill>
                  <a:srgbClr val="FFFFFF"/>
                </a:solidFill>
              </a:rPr>
              <a:pPr>
                <a:lnSpc>
                  <a:spcPct val="80000"/>
                </a:lnSpc>
              </a:pPr>
              <a:t>65</a:t>
            </a:fld>
            <a:endParaRPr lang="en-US" altLang="en-US" sz="1200">
              <a:solidFill>
                <a:srgbClr val="FFFFFF"/>
              </a:solidFill>
            </a:endParaRPr>
          </a:p>
        </p:txBody>
      </p:sp>
      <p:sp>
        <p:nvSpPr>
          <p:cNvPr id="132098"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At this point in time, the following statement best describes where I stand in terms of the right objective function for decision making in a business</a:t>
            </a:r>
          </a:p>
          <a:p>
            <a:pPr marL="822960" lvl="1" indent="-457200" eaLnBrk="1" fontAlgn="auto" hangingPunct="1">
              <a:spcAft>
                <a:spcPts val="0"/>
              </a:spcAft>
              <a:buFont typeface="+mj-lt"/>
              <a:buAutoNum type="alphaLcPeriod"/>
              <a:defRPr/>
            </a:pPr>
            <a:r>
              <a:rPr lang="en-US" dirty="0" smtClean="0">
                <a:ea typeface="+mn-ea"/>
              </a:rPr>
              <a:t>Maximize stock price, with no constraints</a:t>
            </a:r>
          </a:p>
          <a:p>
            <a:pPr marL="822960" lvl="1" indent="-457200" eaLnBrk="1" fontAlgn="auto" hangingPunct="1">
              <a:spcAft>
                <a:spcPts val="0"/>
              </a:spcAft>
              <a:buFont typeface="+mj-lt"/>
              <a:buAutoNum type="alphaLcPeriod"/>
              <a:defRPr/>
            </a:pPr>
            <a:r>
              <a:rPr lang="en-US" dirty="0" smtClean="0">
                <a:ea typeface="+mn-ea"/>
              </a:rPr>
              <a:t>Maximize stock price, with constraints on being a good social citizen.</a:t>
            </a:r>
          </a:p>
          <a:p>
            <a:pPr marL="822960" lvl="1" indent="-457200" eaLnBrk="1" fontAlgn="auto" hangingPunct="1">
              <a:spcAft>
                <a:spcPts val="0"/>
              </a:spcAft>
              <a:buFont typeface="+mj-lt"/>
              <a:buAutoNum type="alphaLcPeriod"/>
              <a:defRPr/>
            </a:pPr>
            <a:r>
              <a:rPr lang="en-US" dirty="0" smtClean="0">
                <a:ea typeface="+mn-ea"/>
              </a:rPr>
              <a:t>Maximize stockholder wealth, with good citizen constraints, and hope/pray that the market catches up with you.</a:t>
            </a:r>
          </a:p>
          <a:p>
            <a:pPr marL="822960" lvl="1" indent="-457200" eaLnBrk="1" fontAlgn="auto" hangingPunct="1">
              <a:spcAft>
                <a:spcPts val="0"/>
              </a:spcAft>
              <a:buFont typeface="+mj-lt"/>
              <a:buAutoNum type="alphaLcPeriod"/>
              <a:defRPr/>
            </a:pPr>
            <a:r>
              <a:rPr lang="en-US" dirty="0" smtClean="0">
                <a:ea typeface="+mn-ea"/>
              </a:rPr>
              <a:t>Maximize profits or profitability</a:t>
            </a:r>
          </a:p>
          <a:p>
            <a:pPr marL="822960" lvl="1" indent="-457200" eaLnBrk="1" fontAlgn="auto" hangingPunct="1">
              <a:spcAft>
                <a:spcPts val="0"/>
              </a:spcAft>
              <a:buFont typeface="+mj-lt"/>
              <a:buAutoNum type="alphaLcPeriod"/>
              <a:defRPr/>
            </a:pPr>
            <a:r>
              <a:rPr lang="en-US" dirty="0" smtClean="0">
                <a:ea typeface="+mn-ea"/>
              </a:rPr>
              <a:t>Maximize earnings growth</a:t>
            </a:r>
          </a:p>
          <a:p>
            <a:pPr marL="822960" lvl="1" indent="-457200" eaLnBrk="1" fontAlgn="auto" hangingPunct="1">
              <a:spcAft>
                <a:spcPts val="0"/>
              </a:spcAft>
              <a:buFont typeface="+mj-lt"/>
              <a:buAutoNum type="alphaLcPeriod"/>
              <a:defRPr/>
            </a:pPr>
            <a:r>
              <a:rPr lang="en-US" dirty="0" smtClean="0">
                <a:ea typeface="+mn-ea"/>
              </a:rPr>
              <a:t>Maximize market share </a:t>
            </a:r>
          </a:p>
          <a:p>
            <a:pPr marL="822960" lvl="1" indent="-457200" eaLnBrk="1" fontAlgn="auto" hangingPunct="1">
              <a:spcAft>
                <a:spcPts val="0"/>
              </a:spcAft>
              <a:buFont typeface="+mj-lt"/>
              <a:buAutoNum type="alphaLcPeriod"/>
              <a:defRPr/>
            </a:pPr>
            <a:r>
              <a:rPr lang="en-US" dirty="0" smtClean="0">
                <a:ea typeface="+mn-ea"/>
              </a:rPr>
              <a:t>Maximize revenues</a:t>
            </a:r>
          </a:p>
          <a:p>
            <a:pPr marL="822960" lvl="1" indent="-457200" eaLnBrk="1" fontAlgn="auto" hangingPunct="1">
              <a:spcAft>
                <a:spcPts val="0"/>
              </a:spcAft>
              <a:buFont typeface="+mj-lt"/>
              <a:buAutoNum type="alphaLcPeriod"/>
              <a:defRPr/>
            </a:pPr>
            <a:r>
              <a:rPr lang="en-US" dirty="0" smtClean="0">
                <a:ea typeface="+mn-ea"/>
              </a:rPr>
              <a:t>Maximize social good</a:t>
            </a:r>
          </a:p>
          <a:p>
            <a:pPr marL="822960" lvl="1" indent="-457200" eaLnBrk="1" fontAlgn="auto" hangingPunct="1">
              <a:spcAft>
                <a:spcPts val="0"/>
              </a:spcAft>
              <a:buFont typeface="+mj-lt"/>
              <a:buAutoNum type="alphaLcPeriod"/>
              <a:defRPr/>
            </a:pPr>
            <a:r>
              <a:rPr lang="en-US" dirty="0" smtClean="0">
                <a:ea typeface="+mn-ea"/>
              </a:rPr>
              <a:t>None of the above</a:t>
            </a:r>
            <a:endParaRPr lang="en-US" dirty="0">
              <a:ea typeface="+mn-ea"/>
            </a:endParaRPr>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Modified Objective Function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DE4A915-4DF3-1C47-901F-13273DE32CC2}" type="slidenum">
              <a:rPr lang="en-US" altLang="en-US" sz="1200">
                <a:solidFill>
                  <a:srgbClr val="FFFFFF"/>
                </a:solidFill>
              </a:rPr>
              <a:pPr>
                <a:lnSpc>
                  <a:spcPct val="80000"/>
                </a:lnSpc>
              </a:pPr>
              <a:t>66</a:t>
            </a:fld>
            <a:endParaRPr lang="en-US" altLang="en-US" sz="1200">
              <a:solidFill>
                <a:srgbClr val="FFFFFF"/>
              </a:solidFill>
            </a:endParaRPr>
          </a:p>
        </p:txBody>
      </p:sp>
      <p:sp>
        <p:nvSpPr>
          <p:cNvPr id="13414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For publicly traded firms in reasonably efficient markets, where bondholders (lenders) are protected:</a:t>
            </a:r>
          </a:p>
          <a:p>
            <a:pPr marL="640080" lvl="1" indent="-274320" eaLnBrk="1" fontAlgn="auto" hangingPunct="1">
              <a:spcAft>
                <a:spcPts val="0"/>
              </a:spcAft>
              <a:buFont typeface="Wingdings 2"/>
              <a:buChar char=""/>
              <a:defRPr/>
            </a:pPr>
            <a:r>
              <a:rPr lang="en-US" smtClean="0">
                <a:ea typeface="+mn-ea"/>
              </a:rPr>
              <a:t>Maximize Stock Price: This will also maximize firm value</a:t>
            </a:r>
          </a:p>
          <a:p>
            <a:pPr marL="320040" indent="-320040" eaLnBrk="1" fontAlgn="auto" hangingPunct="1">
              <a:spcAft>
                <a:spcPts val="0"/>
              </a:spcAft>
              <a:buFont typeface="Wingdings"/>
              <a:buChar char=""/>
              <a:defRPr/>
            </a:pPr>
            <a:r>
              <a:rPr lang="en-US" smtClean="0">
                <a:ea typeface="+mn-ea"/>
                <a:cs typeface="+mn-cs"/>
              </a:rPr>
              <a:t>For publicly traded firms in inefficient markets, where bondholders are protected:</a:t>
            </a:r>
          </a:p>
          <a:p>
            <a:pPr marL="640080" lvl="1" indent="-274320" eaLnBrk="1" fontAlgn="auto" hangingPunct="1">
              <a:spcAft>
                <a:spcPts val="0"/>
              </a:spcAft>
              <a:buFont typeface="Wingdings 2"/>
              <a:buChar char=""/>
              <a:defRPr/>
            </a:pPr>
            <a:r>
              <a:rPr lang="en-US" smtClean="0">
                <a:ea typeface="+mn-ea"/>
              </a:rPr>
              <a:t>Maximize stockholder wealth: This will also maximize firm value, but might not maximize the stock price</a:t>
            </a:r>
          </a:p>
          <a:p>
            <a:pPr marL="320040" indent="-320040" eaLnBrk="1" fontAlgn="auto" hangingPunct="1">
              <a:spcAft>
                <a:spcPts val="0"/>
              </a:spcAft>
              <a:buFont typeface="Wingdings"/>
              <a:buChar char=""/>
              <a:defRPr/>
            </a:pPr>
            <a:r>
              <a:rPr lang="en-US" smtClean="0">
                <a:ea typeface="+mn-ea"/>
                <a:cs typeface="+mn-cs"/>
              </a:rPr>
              <a:t>For publicly traded firms in inefficient markets, where bondholders are not fully protected</a:t>
            </a:r>
          </a:p>
          <a:p>
            <a:pPr marL="640080" lvl="1" indent="-274320" eaLnBrk="1" fontAlgn="auto" hangingPunct="1">
              <a:spcAft>
                <a:spcPts val="0"/>
              </a:spcAft>
              <a:buFont typeface="Wingdings 2"/>
              <a:buChar char=""/>
              <a:defRPr/>
            </a:pPr>
            <a:r>
              <a:rPr lang="en-US" smtClean="0">
                <a:ea typeface="+mn-ea"/>
              </a:rPr>
              <a:t>Maximize firm value, though stockholder wealth and stock prices may not be maximized at the same point.</a:t>
            </a:r>
          </a:p>
          <a:p>
            <a:pPr marL="320040" indent="-320040" eaLnBrk="1" fontAlgn="auto" hangingPunct="1">
              <a:spcAft>
                <a:spcPts val="0"/>
              </a:spcAft>
              <a:buFont typeface="Wingdings"/>
              <a:buChar char=""/>
              <a:defRPr/>
            </a:pPr>
            <a:r>
              <a:rPr lang="en-US" smtClean="0">
                <a:ea typeface="+mn-ea"/>
                <a:cs typeface="+mn-cs"/>
              </a:rPr>
              <a:t>For private firms, maximize stockholder wealth (if lenders are protected) or firm value (if they are not)</a:t>
            </a:r>
            <a:endParaRPr lang="en-US">
              <a:ea typeface="+mn-ea"/>
              <a:cs typeface="+mn-cs"/>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p:cNvSpPr>
            <a:spLocks noGrp="1" noChangeArrowheads="1"/>
          </p:cNvSpPr>
          <p:nvPr>
            <p:ph type="ctrTitle"/>
          </p:nvPr>
        </p:nvSpPr>
        <p:spPr/>
        <p:txBody>
          <a:bodyPr>
            <a:normAutofit fontScale="90000"/>
          </a:bodyPr>
          <a:lstStyle/>
          <a:p>
            <a:pPr eaLnBrk="1" fontAlgn="auto" hangingPunct="1">
              <a:spcAft>
                <a:spcPts val="0"/>
              </a:spcAft>
              <a:defRPr/>
            </a:pPr>
            <a:r>
              <a:rPr lang="en-US" smtClean="0">
                <a:ea typeface="+mj-ea"/>
                <a:cs typeface="+mj-cs"/>
              </a:rPr>
              <a:t>The Investment Principle: Risk and Return Models</a:t>
            </a:r>
            <a:br>
              <a:rPr lang="en-US" smtClean="0">
                <a:ea typeface="+mj-ea"/>
                <a:cs typeface="+mj-cs"/>
              </a:rPr>
            </a:br>
            <a:r>
              <a:rPr lang="en-US" smtClean="0">
                <a:ea typeface="+mj-ea"/>
                <a:cs typeface="+mj-cs"/>
              </a:rPr>
              <a:t/>
            </a:r>
            <a:br>
              <a:rPr lang="en-US" smtClean="0">
                <a:ea typeface="+mj-ea"/>
                <a:cs typeface="+mj-cs"/>
              </a:rPr>
            </a:br>
            <a:endParaRPr lang="en-US">
              <a:ea typeface="+mj-ea"/>
              <a:cs typeface="+mj-cs"/>
            </a:endParaRPr>
          </a:p>
        </p:txBody>
      </p:sp>
      <p:sp>
        <p:nvSpPr>
          <p:cNvPr id="136194"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400">
                <a:ea typeface="ＭＳ Ｐゴシック" charset="-128"/>
              </a:rPr>
              <a:t>“</a:t>
            </a:r>
            <a:r>
              <a:rPr lang="en-US" altLang="ja-JP" sz="2400">
                <a:ea typeface="ＭＳ Ｐゴシック" charset="-128"/>
              </a:rPr>
              <a:t>You cannot swing upon a rope that is attached only to your own belt.</a:t>
            </a:r>
            <a:r>
              <a:rPr lang="ja-JP" altLang="en-US" sz="2400">
                <a:ea typeface="ＭＳ Ｐゴシック" charset="-128"/>
              </a:rPr>
              <a:t>”</a:t>
            </a:r>
            <a:endParaRPr lang="en-US" altLang="en-US" sz="2400">
              <a:ea typeface="ＭＳ Ｐゴシック" charset="-128"/>
            </a:endParaRPr>
          </a:p>
        </p:txBody>
      </p:sp>
      <p:sp>
        <p:nvSpPr>
          <p:cNvPr id="2" name="Footer Placeholder 1"/>
          <p:cNvSpPr>
            <a:spLocks noGrp="1"/>
          </p:cNvSpPr>
          <p:nvPr>
            <p:ph type="ftr" sz="quarter" idx="11"/>
          </p:nvPr>
        </p:nvSpPr>
        <p:spPr/>
        <p:txBody>
          <a:bodyPr/>
          <a:lstStyle/>
          <a:p>
            <a:pPr>
              <a:defRPr/>
            </a:pPr>
            <a:r>
              <a:rPr lang="en-US"/>
              <a:t>Aswath Damodaran</a:t>
            </a:r>
            <a:endParaRPr lang="en-US" dirty="0"/>
          </a:p>
        </p:txBody>
      </p:sp>
      <p:sp>
        <p:nvSpPr>
          <p:cNvPr id="15360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8A111134-2FFB-A34F-9E69-0D85A5BC0FD5}" type="slidenum">
              <a:rPr lang="en-US" altLang="en-US" sz="1400">
                <a:solidFill>
                  <a:schemeClr val="tx2"/>
                </a:solidFill>
              </a:rPr>
              <a:pPr/>
              <a:t>67</a:t>
            </a:fld>
            <a:endParaRPr lang="en-US" altLang="en-US" sz="1400">
              <a:solidFill>
                <a:schemeClr val="tx2"/>
              </a:solidFill>
            </a:endParaRPr>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E05A5AF-1CFE-BF4D-B209-393BE789286F}" type="slidenum">
              <a:rPr lang="en-US" altLang="en-US" sz="1200">
                <a:solidFill>
                  <a:srgbClr val="FFFFFF"/>
                </a:solidFill>
              </a:rPr>
              <a:pPr>
                <a:lnSpc>
                  <a:spcPct val="80000"/>
                </a:lnSpc>
              </a:pPr>
              <a:t>68</a:t>
            </a:fld>
            <a:endParaRPr lang="en-US" altLang="en-US" sz="1200">
              <a:solidFill>
                <a:srgbClr val="FFFFFF"/>
              </a:solidFill>
            </a:endParaRPr>
          </a:p>
        </p:txBody>
      </p:sp>
      <p:pic>
        <p:nvPicPr>
          <p:cNvPr id="15565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notion of a benchmark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B93BA3E-334D-684D-A067-D2A079D33CE5}" type="slidenum">
              <a:rPr lang="en-US" altLang="en-US" sz="1200">
                <a:solidFill>
                  <a:srgbClr val="FFFFFF"/>
                </a:solidFill>
              </a:rPr>
              <a:pPr>
                <a:lnSpc>
                  <a:spcPct val="80000"/>
                </a:lnSpc>
              </a:pPr>
              <a:t>69</a:t>
            </a:fld>
            <a:endParaRPr lang="en-US" altLang="en-US" sz="1200">
              <a:solidFill>
                <a:srgbClr val="FFFFFF"/>
              </a:solidFill>
            </a:endParaRPr>
          </a:p>
        </p:txBody>
      </p:sp>
      <p:sp>
        <p:nvSpPr>
          <p:cNvPr id="140290"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dirty="0" smtClean="0">
                <a:ea typeface="+mn-ea"/>
                <a:cs typeface="+mn-cs"/>
              </a:rPr>
              <a:t>Since financial resources are finite, there is a hurdle that projects have to cross before being deemed acceptable. This hurdle should be higher for riskier projects than for safer projects.</a:t>
            </a:r>
          </a:p>
          <a:p>
            <a:pPr marL="320040" indent="-320040" eaLnBrk="1" fontAlgn="auto" hangingPunct="1">
              <a:spcAft>
                <a:spcPts val="0"/>
              </a:spcAft>
              <a:buFont typeface="Wingdings"/>
              <a:buChar char=""/>
              <a:defRPr/>
            </a:pPr>
            <a:r>
              <a:rPr lang="en-US" dirty="0" smtClean="0">
                <a:ea typeface="+mn-ea"/>
                <a:cs typeface="+mn-cs"/>
              </a:rPr>
              <a:t>A simple representation of the hurdle rate is as follows:</a:t>
            </a:r>
          </a:p>
          <a:p>
            <a:pPr marL="320675" lvl="1" indent="0" eaLnBrk="1" fontAlgn="auto" hangingPunct="1">
              <a:spcAft>
                <a:spcPts val="0"/>
              </a:spcAft>
              <a:buFont typeface="Wingdings 2" charset="0"/>
              <a:buNone/>
              <a:defRPr/>
            </a:pPr>
            <a:r>
              <a:rPr lang="en-US" dirty="0" smtClean="0">
                <a:ea typeface="+mn-ea"/>
              </a:rPr>
              <a:t>Hurdle rate    = 	Riskless Rate + Risk Premium</a:t>
            </a:r>
          </a:p>
          <a:p>
            <a:pPr marL="320040" indent="-320040" eaLnBrk="1" fontAlgn="auto" hangingPunct="1">
              <a:spcAft>
                <a:spcPts val="0"/>
              </a:spcAft>
              <a:buFont typeface="Wingdings"/>
              <a:buChar char=""/>
              <a:defRPr/>
            </a:pPr>
            <a:r>
              <a:rPr lang="en-US" dirty="0" smtClean="0">
                <a:ea typeface="+mn-ea"/>
                <a:cs typeface="+mn-cs"/>
              </a:rPr>
              <a:t>The two basic questions that every risk and return model in finance tries to answer are:</a:t>
            </a:r>
          </a:p>
          <a:p>
            <a:pPr marL="640080" lvl="1" indent="-274320" eaLnBrk="1" fontAlgn="auto" hangingPunct="1">
              <a:spcAft>
                <a:spcPts val="0"/>
              </a:spcAft>
              <a:buFont typeface="Wingdings 2"/>
              <a:buChar char=""/>
              <a:defRPr/>
            </a:pPr>
            <a:r>
              <a:rPr lang="en-US" dirty="0" smtClean="0">
                <a:ea typeface="+mn-ea"/>
              </a:rPr>
              <a:t>How do you measure risk?</a:t>
            </a:r>
          </a:p>
          <a:p>
            <a:pPr marL="640080" lvl="1" indent="-274320" eaLnBrk="1" fontAlgn="auto" hangingPunct="1">
              <a:spcAft>
                <a:spcPts val="0"/>
              </a:spcAft>
              <a:buFont typeface="Wingdings 2"/>
              <a:buChar char=""/>
              <a:defRPr/>
            </a:pPr>
            <a:r>
              <a:rPr lang="en-US" dirty="0" smtClean="0">
                <a:ea typeface="+mn-ea"/>
              </a:rPr>
              <a:t>How do you translate this risk measure into a risk premium?</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Risk?</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0C59EA3-21CA-2B49-A70E-19A8383BC58F}" type="slidenum">
              <a:rPr lang="en-US" altLang="en-US" sz="1200">
                <a:solidFill>
                  <a:srgbClr val="FFFFFF"/>
                </a:solidFill>
              </a:rPr>
              <a:pPr>
                <a:lnSpc>
                  <a:spcPct val="80000"/>
                </a:lnSpc>
              </a:pPr>
              <a:t>70</a:t>
            </a:fld>
            <a:endParaRPr lang="en-US" altLang="en-US" sz="1200">
              <a:solidFill>
                <a:srgbClr val="FFFFFF"/>
              </a:solidFill>
            </a:endParaRPr>
          </a:p>
        </p:txBody>
      </p:sp>
      <p:sp>
        <p:nvSpPr>
          <p:cNvPr id="14233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Risk, in traditional terms, is viewed as a </a:t>
            </a:r>
            <a:r>
              <a:rPr lang="ja-JP" altLang="en-US" sz="2400">
                <a:ea typeface="ＭＳ Ｐゴシック" charset="-128"/>
              </a:rPr>
              <a:t>‘</a:t>
            </a:r>
            <a:r>
              <a:rPr lang="en-US" altLang="ja-JP" sz="2400">
                <a:ea typeface="ＭＳ Ｐゴシック" charset="-128"/>
              </a:rPr>
              <a:t>negative</a:t>
            </a:r>
            <a:r>
              <a:rPr lang="ja-JP" altLang="en-US" sz="2400">
                <a:ea typeface="ＭＳ Ｐゴシック" charset="-128"/>
              </a:rPr>
              <a:t>’</a:t>
            </a:r>
            <a:r>
              <a:rPr lang="en-US" altLang="ja-JP" sz="2400">
                <a:ea typeface="ＭＳ Ｐゴシック" charset="-128"/>
              </a:rPr>
              <a:t>. Webster</a:t>
            </a:r>
            <a:r>
              <a:rPr lang="ja-JP" altLang="en-US" sz="2400">
                <a:ea typeface="ＭＳ Ｐゴシック" charset="-128"/>
              </a:rPr>
              <a:t>’</a:t>
            </a:r>
            <a:r>
              <a:rPr lang="en-US" altLang="ja-JP" sz="2400">
                <a:ea typeface="ＭＳ Ｐゴシック" charset="-128"/>
              </a:rPr>
              <a:t>s dictionary, for instance, defines risk as </a:t>
            </a:r>
            <a:r>
              <a:rPr lang="ja-JP" altLang="en-US" sz="2400">
                <a:ea typeface="ＭＳ Ｐゴシック" charset="-128"/>
              </a:rPr>
              <a:t>“</a:t>
            </a:r>
            <a:r>
              <a:rPr lang="en-US" altLang="ja-JP" sz="2400">
                <a:ea typeface="ＭＳ Ｐゴシック" charset="-128"/>
              </a:rPr>
              <a:t>exposing to danger or hazard</a:t>
            </a:r>
            <a:r>
              <a:rPr lang="ja-JP" altLang="en-US" sz="2400">
                <a:ea typeface="ＭＳ Ｐゴシック" charset="-128"/>
              </a:rPr>
              <a:t>”</a:t>
            </a:r>
            <a:r>
              <a:rPr lang="en-US" altLang="ja-JP" sz="2400">
                <a:ea typeface="ＭＳ Ｐゴシック" charset="-128"/>
              </a:rPr>
              <a:t>. The Chinese symbols for risk, reproduced below, give a much better description of risk</a:t>
            </a:r>
          </a:p>
          <a:p>
            <a:pPr marL="319088" lvl="1" indent="0" algn="ctr" eaLnBrk="1" hangingPunct="1">
              <a:lnSpc>
                <a:spcPct val="90000"/>
              </a:lnSpc>
              <a:buFont typeface="Wingdings 2" charset="2"/>
              <a:buNone/>
            </a:pPr>
            <a:r>
              <a:rPr lang="en-US" altLang="en-US" sz="3400">
                <a:ea typeface="ＭＳ Ｐゴシック" charset="-128"/>
              </a:rPr>
              <a:t>危机</a:t>
            </a:r>
            <a:endParaRPr lang="en-US" altLang="ja-JP" sz="3400">
              <a:ea typeface="ＭＳ Ｐゴシック" charset="-128"/>
            </a:endParaRPr>
          </a:p>
          <a:p>
            <a:pPr eaLnBrk="1" hangingPunct="1">
              <a:lnSpc>
                <a:spcPct val="90000"/>
              </a:lnSpc>
            </a:pPr>
            <a:r>
              <a:rPr lang="en-US" altLang="en-US" sz="2400">
                <a:ea typeface="ＭＳ Ｐゴシック" charset="-128"/>
              </a:rPr>
              <a:t>The first symbol is the symbol for </a:t>
            </a:r>
            <a:r>
              <a:rPr lang="ja-JP" altLang="en-US" sz="2400">
                <a:ea typeface="ＭＳ Ｐゴシック" charset="-128"/>
              </a:rPr>
              <a:t>“</a:t>
            </a:r>
            <a:r>
              <a:rPr lang="en-US" altLang="ja-JP" sz="2400">
                <a:ea typeface="ＭＳ Ｐゴシック" charset="-128"/>
              </a:rPr>
              <a:t>danger</a:t>
            </a:r>
            <a:r>
              <a:rPr lang="ja-JP" altLang="en-US" sz="2400">
                <a:ea typeface="ＭＳ Ｐゴシック" charset="-128"/>
              </a:rPr>
              <a:t>”</a:t>
            </a:r>
            <a:r>
              <a:rPr lang="en-US" altLang="ja-JP" sz="2400">
                <a:ea typeface="ＭＳ Ｐゴシック" charset="-128"/>
              </a:rPr>
              <a:t>, while the second is the symbol for </a:t>
            </a:r>
            <a:r>
              <a:rPr lang="ja-JP" altLang="en-US" sz="2400">
                <a:ea typeface="ＭＳ Ｐゴシック" charset="-128"/>
              </a:rPr>
              <a:t>“</a:t>
            </a:r>
            <a:r>
              <a:rPr lang="en-US" altLang="ja-JP" sz="2400">
                <a:ea typeface="ＭＳ Ｐゴシック" charset="-128"/>
              </a:rPr>
              <a:t>opportunity</a:t>
            </a:r>
            <a:r>
              <a:rPr lang="ja-JP" altLang="en-US" sz="2400">
                <a:ea typeface="ＭＳ Ｐゴシック" charset="-128"/>
              </a:rPr>
              <a:t>”</a:t>
            </a:r>
            <a:r>
              <a:rPr lang="en-US" altLang="ja-JP" sz="2400">
                <a:ea typeface="ＭＳ Ｐゴシック" charset="-128"/>
              </a:rPr>
              <a:t>, making risk a mix of danger and opportunity. You cannot have one, without the other.</a:t>
            </a:r>
          </a:p>
          <a:p>
            <a:pPr eaLnBrk="1" hangingPunct="1">
              <a:lnSpc>
                <a:spcPct val="90000"/>
              </a:lnSpc>
            </a:pPr>
            <a:r>
              <a:rPr lang="en-US" altLang="en-US" sz="2400">
                <a:ea typeface="ＭＳ Ｐゴシック" charset="-128"/>
              </a:rPr>
              <a:t>Risk is therefore neither good nor bad. It is just a fact of life. The question that businesses have to address is therefore not whether to avoid risk but how best to incorporate it into their decision making.</a:t>
            </a:r>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good risk and return model should…</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EEE9347-E966-B546-87C7-9C17228C8705}" type="slidenum">
              <a:rPr lang="en-US" altLang="en-US" sz="1200">
                <a:solidFill>
                  <a:srgbClr val="FFFFFF"/>
                </a:solidFill>
              </a:rPr>
              <a:pPr>
                <a:lnSpc>
                  <a:spcPct val="80000"/>
                </a:lnSpc>
              </a:pPr>
              <a:t>71</a:t>
            </a:fld>
            <a:endParaRPr lang="en-US" altLang="en-US" sz="1200">
              <a:solidFill>
                <a:srgbClr val="FFFFFF"/>
              </a:solidFill>
            </a:endParaRPr>
          </a:p>
        </p:txBody>
      </p:sp>
      <p:sp>
        <p:nvSpPr>
          <p:cNvPr id="144386" name="Rectangle 3"/>
          <p:cNvSpPr>
            <a:spLocks noGrp="1" noChangeArrowheads="1"/>
          </p:cNvSpPr>
          <p:nvPr>
            <p:ph sz="quarter" idx="1"/>
          </p:nvPr>
        </p:nvSpPr>
        <p:spPr>
          <a:xfrm>
            <a:off x="612775" y="1600200"/>
            <a:ext cx="8153400" cy="4495800"/>
          </a:xfrm>
        </p:spPr>
        <p:txBody>
          <a:bodyPr>
            <a:normAutofit fontScale="77500" lnSpcReduction="20000"/>
          </a:bodyPr>
          <a:lstStyle/>
          <a:p>
            <a:pPr marL="514350" indent="-514350" eaLnBrk="1" fontAlgn="auto" hangingPunct="1">
              <a:spcAft>
                <a:spcPts val="0"/>
              </a:spcAft>
              <a:buFont typeface="+mj-lt"/>
              <a:buAutoNum type="arabicPeriod"/>
              <a:defRPr/>
            </a:pPr>
            <a:r>
              <a:rPr lang="en-US" dirty="0" smtClean="0">
                <a:ea typeface="+mn-ea"/>
                <a:cs typeface="+mn-cs"/>
              </a:rPr>
              <a:t>It should come up with a </a:t>
            </a:r>
            <a:r>
              <a:rPr lang="en-US" u="sng" dirty="0" smtClean="0">
                <a:ea typeface="+mn-ea"/>
                <a:cs typeface="+mn-cs"/>
              </a:rPr>
              <a:t>measure of risk that applies to all assets </a:t>
            </a:r>
            <a:r>
              <a:rPr lang="en-US" dirty="0" smtClean="0">
                <a:ea typeface="+mn-ea"/>
                <a:cs typeface="+mn-cs"/>
              </a:rPr>
              <a:t>and not be asset-specific.</a:t>
            </a:r>
          </a:p>
          <a:p>
            <a:pPr marL="514350" indent="-514350" eaLnBrk="1" fontAlgn="auto" hangingPunct="1">
              <a:spcAft>
                <a:spcPts val="0"/>
              </a:spcAft>
              <a:buFont typeface="+mj-lt"/>
              <a:buAutoNum type="arabicPeriod"/>
              <a:defRPr/>
            </a:pPr>
            <a:r>
              <a:rPr lang="en-US" dirty="0" smtClean="0">
                <a:ea typeface="+mn-ea"/>
                <a:cs typeface="+mn-cs"/>
              </a:rPr>
              <a:t>It should clearly </a:t>
            </a:r>
            <a:r>
              <a:rPr lang="en-US" u="sng" dirty="0" smtClean="0">
                <a:ea typeface="+mn-ea"/>
                <a:cs typeface="+mn-cs"/>
              </a:rPr>
              <a:t>delineate what types of risk are rewarded and what are not</a:t>
            </a:r>
            <a:r>
              <a:rPr lang="en-US" dirty="0" smtClean="0">
                <a:ea typeface="+mn-ea"/>
                <a:cs typeface="+mn-cs"/>
              </a:rPr>
              <a:t>, and provide a rationale for the delineation.</a:t>
            </a:r>
          </a:p>
          <a:p>
            <a:pPr marL="514350" indent="-514350" eaLnBrk="1" fontAlgn="auto" hangingPunct="1">
              <a:spcAft>
                <a:spcPts val="0"/>
              </a:spcAft>
              <a:buFont typeface="+mj-lt"/>
              <a:buAutoNum type="arabicPeriod"/>
              <a:defRPr/>
            </a:pPr>
            <a:r>
              <a:rPr lang="en-US" dirty="0" smtClean="0">
                <a:ea typeface="+mn-ea"/>
                <a:cs typeface="+mn-cs"/>
              </a:rPr>
              <a:t>It should come up with </a:t>
            </a:r>
            <a:r>
              <a:rPr lang="en-US" u="sng" dirty="0" smtClean="0">
                <a:ea typeface="+mn-ea"/>
                <a:cs typeface="+mn-cs"/>
              </a:rPr>
              <a:t>standardized risk measures</a:t>
            </a:r>
            <a:r>
              <a:rPr lang="en-US" dirty="0" smtClean="0">
                <a:ea typeface="+mn-ea"/>
                <a:cs typeface="+mn-cs"/>
              </a:rPr>
              <a:t>, i.e., an investor presented with a risk measure for an individual asset should be able to draw conclusions about whether the asset is above-average or below-average risk.</a:t>
            </a:r>
          </a:p>
          <a:p>
            <a:pPr marL="514350" indent="-514350" eaLnBrk="1" fontAlgn="auto" hangingPunct="1">
              <a:spcAft>
                <a:spcPts val="0"/>
              </a:spcAft>
              <a:buFont typeface="+mj-lt"/>
              <a:buAutoNum type="arabicPeriod"/>
              <a:defRPr/>
            </a:pPr>
            <a:r>
              <a:rPr lang="en-US" dirty="0" smtClean="0">
                <a:ea typeface="+mn-ea"/>
                <a:cs typeface="+mn-cs"/>
              </a:rPr>
              <a:t>It should </a:t>
            </a:r>
            <a:r>
              <a:rPr lang="en-US" u="sng" dirty="0" smtClean="0">
                <a:ea typeface="+mn-ea"/>
                <a:cs typeface="+mn-cs"/>
              </a:rPr>
              <a:t>translate the measure of risk into a rate of return </a:t>
            </a:r>
            <a:r>
              <a:rPr lang="en-US" dirty="0" smtClean="0">
                <a:ea typeface="+mn-ea"/>
                <a:cs typeface="+mn-cs"/>
              </a:rPr>
              <a:t>that the investor should demand as compensation for bearing the risk.</a:t>
            </a:r>
          </a:p>
          <a:p>
            <a:pPr marL="514350" indent="-514350" eaLnBrk="1" fontAlgn="auto" hangingPunct="1">
              <a:spcAft>
                <a:spcPts val="0"/>
              </a:spcAft>
              <a:buFont typeface="+mj-lt"/>
              <a:buAutoNum type="arabicPeriod"/>
              <a:defRPr/>
            </a:pPr>
            <a:r>
              <a:rPr lang="en-US" dirty="0" smtClean="0">
                <a:ea typeface="+mn-ea"/>
                <a:cs typeface="+mn-cs"/>
              </a:rPr>
              <a:t>It should </a:t>
            </a:r>
            <a:r>
              <a:rPr lang="en-US" u="sng" dirty="0" smtClean="0">
                <a:ea typeface="+mn-ea"/>
                <a:cs typeface="+mn-cs"/>
              </a:rPr>
              <a:t>work well </a:t>
            </a:r>
            <a:r>
              <a:rPr lang="en-US" dirty="0" smtClean="0">
                <a:ea typeface="+mn-ea"/>
                <a:cs typeface="+mn-cs"/>
              </a:rPr>
              <a:t>not only at explaining past returns, but also in predicting future expected returns.</a:t>
            </a:r>
            <a:endParaRPr lang="en-US" dirty="0">
              <a:ea typeface="+mn-ea"/>
              <a:cs typeface="+mn-cs"/>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Capital Asset Pricing Model</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6A81638-33FF-FE45-A195-AC6F6A6E3652}" type="slidenum">
              <a:rPr lang="en-US" altLang="en-US" sz="1200">
                <a:solidFill>
                  <a:srgbClr val="FFFFFF"/>
                </a:solidFill>
              </a:rPr>
              <a:pPr>
                <a:lnSpc>
                  <a:spcPct val="80000"/>
                </a:lnSpc>
              </a:pPr>
              <a:t>72</a:t>
            </a:fld>
            <a:endParaRPr lang="en-US" altLang="en-US" sz="1200">
              <a:solidFill>
                <a:srgbClr val="FFFFFF"/>
              </a:solidFill>
            </a:endParaRPr>
          </a:p>
        </p:txBody>
      </p:sp>
      <p:sp>
        <p:nvSpPr>
          <p:cNvPr id="146434" name="Rectangle 3"/>
          <p:cNvSpPr>
            <a:spLocks noGrp="1" noChangeArrowheads="1"/>
          </p:cNvSpPr>
          <p:nvPr>
            <p:ph sz="quarter" idx="1"/>
          </p:nvPr>
        </p:nvSpPr>
        <p:spPr>
          <a:xfrm>
            <a:off x="612775" y="1600200"/>
            <a:ext cx="8153400" cy="4495800"/>
          </a:xfrm>
        </p:spPr>
        <p:txBody>
          <a:bodyPr>
            <a:normAutofit fontScale="92500" lnSpcReduction="10000"/>
          </a:bodyPr>
          <a:lstStyle/>
          <a:p>
            <a:pPr marL="514350" indent="-514350" eaLnBrk="1" fontAlgn="auto" hangingPunct="1">
              <a:spcAft>
                <a:spcPts val="0"/>
              </a:spcAft>
              <a:buFont typeface="+mj-lt"/>
              <a:buAutoNum type="arabicPeriod"/>
              <a:defRPr/>
            </a:pPr>
            <a:r>
              <a:rPr lang="en-US" dirty="0" smtClean="0">
                <a:ea typeface="+mn-ea"/>
                <a:cs typeface="+mn-cs"/>
              </a:rPr>
              <a:t>Uses variance of actual returns around an expected return as a measure of risk.</a:t>
            </a:r>
          </a:p>
          <a:p>
            <a:pPr marL="514350" indent="-514350" eaLnBrk="1" fontAlgn="auto" hangingPunct="1">
              <a:spcAft>
                <a:spcPts val="0"/>
              </a:spcAft>
              <a:buFont typeface="+mj-lt"/>
              <a:buAutoNum type="arabicPeriod"/>
              <a:defRPr/>
            </a:pPr>
            <a:r>
              <a:rPr lang="en-US" dirty="0" smtClean="0">
                <a:ea typeface="+mn-ea"/>
                <a:cs typeface="+mn-cs"/>
              </a:rPr>
              <a:t>Specifies that a portion of variance can be diversified away, and that is only the non-diversifiable portion that is rewarded.</a:t>
            </a:r>
          </a:p>
          <a:p>
            <a:pPr marL="514350" indent="-514350" eaLnBrk="1" fontAlgn="auto" hangingPunct="1">
              <a:spcAft>
                <a:spcPts val="0"/>
              </a:spcAft>
              <a:buFont typeface="+mj-lt"/>
              <a:buAutoNum type="arabicPeriod"/>
              <a:defRPr/>
            </a:pPr>
            <a:r>
              <a:rPr lang="en-US" dirty="0" smtClean="0">
                <a:ea typeface="+mn-ea"/>
                <a:cs typeface="+mn-cs"/>
              </a:rPr>
              <a:t>Measures the non-diversifiable risk with beta, which is standardized around one.</a:t>
            </a:r>
          </a:p>
          <a:p>
            <a:pPr marL="514350" indent="-514350" eaLnBrk="1" fontAlgn="auto" hangingPunct="1">
              <a:spcAft>
                <a:spcPts val="0"/>
              </a:spcAft>
              <a:buFont typeface="+mj-lt"/>
              <a:buAutoNum type="arabicPeriod"/>
              <a:defRPr/>
            </a:pPr>
            <a:r>
              <a:rPr lang="en-US" dirty="0" smtClean="0">
                <a:ea typeface="+mn-ea"/>
                <a:cs typeface="+mn-cs"/>
              </a:rPr>
              <a:t>Translates beta into expected return - </a:t>
            </a:r>
          </a:p>
          <a:p>
            <a:pPr marL="320675" lvl="1" indent="0" algn="ctr" eaLnBrk="1" fontAlgn="auto" hangingPunct="1">
              <a:spcAft>
                <a:spcPts val="0"/>
              </a:spcAft>
              <a:buFont typeface="Wingdings 2" charset="0"/>
              <a:buNone/>
              <a:defRPr/>
            </a:pPr>
            <a:r>
              <a:rPr lang="en-US" dirty="0" smtClean="0">
                <a:ea typeface="+mn-ea"/>
              </a:rPr>
              <a:t>Expected Return =  </a:t>
            </a:r>
            <a:r>
              <a:rPr lang="en-US" dirty="0" err="1" smtClean="0">
                <a:ea typeface="+mn-ea"/>
              </a:rPr>
              <a:t>Riskfree</a:t>
            </a:r>
            <a:r>
              <a:rPr lang="en-US" dirty="0" smtClean="0">
                <a:ea typeface="+mn-ea"/>
              </a:rPr>
              <a:t> rate + Beta * Risk Premium</a:t>
            </a:r>
          </a:p>
          <a:p>
            <a:pPr marL="514350" indent="-514350" eaLnBrk="1" fontAlgn="auto" hangingPunct="1">
              <a:spcAft>
                <a:spcPts val="0"/>
              </a:spcAft>
              <a:buFont typeface="+mj-lt"/>
              <a:buAutoNum type="arabicPeriod"/>
              <a:defRPr/>
            </a:pPr>
            <a:r>
              <a:rPr lang="en-US" dirty="0" smtClean="0">
                <a:ea typeface="+mn-ea"/>
                <a:cs typeface="+mn-cs"/>
              </a:rPr>
              <a:t>Works as well as the next best alternative in most cases.</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1. The Mean-Variance Framework</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E2906EA-662C-7544-A077-27A9CAE87156}" type="slidenum">
              <a:rPr lang="en-US" altLang="en-US" sz="1200">
                <a:solidFill>
                  <a:srgbClr val="FFFFFF"/>
                </a:solidFill>
              </a:rPr>
              <a:pPr>
                <a:lnSpc>
                  <a:spcPct val="80000"/>
                </a:lnSpc>
              </a:pPr>
              <a:t>73</a:t>
            </a:fld>
            <a:endParaRPr lang="en-US" altLang="en-US" sz="1200">
              <a:solidFill>
                <a:srgbClr val="FFFFFF"/>
              </a:solidFill>
            </a:endParaRPr>
          </a:p>
        </p:txBody>
      </p:sp>
      <p:sp>
        <p:nvSpPr>
          <p:cNvPr id="165892" name="Rectangle 3"/>
          <p:cNvSpPr>
            <a:spLocks noGrp="1" noChangeArrowheads="1"/>
          </p:cNvSpPr>
          <p:nvPr>
            <p:ph sz="quarter" idx="1"/>
          </p:nvPr>
        </p:nvSpPr>
        <p:spPr>
          <a:xfrm>
            <a:off x="612775" y="1600200"/>
            <a:ext cx="8153400" cy="4495800"/>
          </a:xfrm>
        </p:spPr>
        <p:txBody>
          <a:bodyPr/>
          <a:lstStyle/>
          <a:p>
            <a:pPr eaLnBrk="1" hangingPunct="1"/>
            <a:r>
              <a:rPr lang="en-US" altLang="en-US" sz="2400">
                <a:ea typeface="ＭＳ Ｐゴシック" charset="-128"/>
              </a:rPr>
              <a:t>The variance on any investment measures the disparity between actual and expected returns. </a:t>
            </a:r>
          </a:p>
          <a:p>
            <a:pPr eaLnBrk="1" hangingPunct="1"/>
            <a:endParaRPr lang="en-US" altLang="en-US">
              <a:ea typeface="ＭＳ Ｐゴシック" charset="-128"/>
            </a:endParaRPr>
          </a:p>
        </p:txBody>
      </p:sp>
      <p:sp>
        <p:nvSpPr>
          <p:cNvPr id="165893" name="Line 4"/>
          <p:cNvSpPr>
            <a:spLocks noChangeShapeType="1"/>
          </p:cNvSpPr>
          <p:nvPr/>
        </p:nvSpPr>
        <p:spPr bwMode="auto">
          <a:xfrm>
            <a:off x="2203450" y="5238750"/>
            <a:ext cx="49022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5894" name="Freeform 5"/>
          <p:cNvSpPr>
            <a:spLocks/>
          </p:cNvSpPr>
          <p:nvPr/>
        </p:nvSpPr>
        <p:spPr bwMode="auto">
          <a:xfrm>
            <a:off x="2362200" y="3187700"/>
            <a:ext cx="4624388" cy="1957388"/>
          </a:xfrm>
          <a:custGeom>
            <a:avLst/>
            <a:gdLst>
              <a:gd name="T0" fmla="*/ 0 w 2913"/>
              <a:gd name="T1" fmla="*/ 2147483647 h 1233"/>
              <a:gd name="T2" fmla="*/ 2147483647 w 2913"/>
              <a:gd name="T3" fmla="*/ 2147483647 h 1233"/>
              <a:gd name="T4" fmla="*/ 2147483647 w 2913"/>
              <a:gd name="T5" fmla="*/ 2147483647 h 1233"/>
              <a:gd name="T6" fmla="*/ 2147483647 w 2913"/>
              <a:gd name="T7" fmla="*/ 2147483647 h 1233"/>
              <a:gd name="T8" fmla="*/ 2147483647 w 2913"/>
              <a:gd name="T9" fmla="*/ 2147483647 h 1233"/>
              <a:gd name="T10" fmla="*/ 2147483647 w 2913"/>
              <a:gd name="T11" fmla="*/ 2147483647 h 1233"/>
              <a:gd name="T12" fmla="*/ 2147483647 w 2913"/>
              <a:gd name="T13" fmla="*/ 2147483647 h 1233"/>
              <a:gd name="T14" fmla="*/ 2147483647 w 2913"/>
              <a:gd name="T15" fmla="*/ 0 h 1233"/>
              <a:gd name="T16" fmla="*/ 2147483647 w 2913"/>
              <a:gd name="T17" fmla="*/ 2147483647 h 1233"/>
              <a:gd name="T18" fmla="*/ 2147483647 w 2913"/>
              <a:gd name="T19" fmla="*/ 2147483647 h 1233"/>
              <a:gd name="T20" fmla="*/ 2147483647 w 2913"/>
              <a:gd name="T21" fmla="*/ 2147483647 h 1233"/>
              <a:gd name="T22" fmla="*/ 2147483647 w 2913"/>
              <a:gd name="T23" fmla="*/ 2147483647 h 1233"/>
              <a:gd name="T24" fmla="*/ 2147483647 w 2913"/>
              <a:gd name="T25" fmla="*/ 2147483647 h 1233"/>
              <a:gd name="T26" fmla="*/ 2147483647 w 2913"/>
              <a:gd name="T27" fmla="*/ 2147483647 h 1233"/>
              <a:gd name="T28" fmla="*/ 2147483647 w 2913"/>
              <a:gd name="T29" fmla="*/ 2147483647 h 1233"/>
              <a:gd name="T30" fmla="*/ 2147483647 w 2913"/>
              <a:gd name="T31" fmla="*/ 2147483647 h 1233"/>
              <a:gd name="T32" fmla="*/ 2147483647 w 2913"/>
              <a:gd name="T33" fmla="*/ 2147483647 h 1233"/>
              <a:gd name="T34" fmla="*/ 2147483647 w 2913"/>
              <a:gd name="T35" fmla="*/ 2147483647 h 123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13"/>
              <a:gd name="T55" fmla="*/ 0 h 1233"/>
              <a:gd name="T56" fmla="*/ 2913 w 2913"/>
              <a:gd name="T57" fmla="*/ 1233 h 123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13" h="1233">
                <a:moveTo>
                  <a:pt x="0" y="1232"/>
                </a:moveTo>
                <a:lnTo>
                  <a:pt x="216" y="1200"/>
                </a:lnTo>
                <a:lnTo>
                  <a:pt x="384" y="1072"/>
                </a:lnTo>
                <a:lnTo>
                  <a:pt x="520" y="896"/>
                </a:lnTo>
                <a:lnTo>
                  <a:pt x="664" y="664"/>
                </a:lnTo>
                <a:lnTo>
                  <a:pt x="792" y="416"/>
                </a:lnTo>
                <a:lnTo>
                  <a:pt x="944" y="184"/>
                </a:lnTo>
                <a:lnTo>
                  <a:pt x="1112" y="0"/>
                </a:lnTo>
                <a:lnTo>
                  <a:pt x="1256" y="8"/>
                </a:lnTo>
                <a:lnTo>
                  <a:pt x="1432" y="104"/>
                </a:lnTo>
                <a:lnTo>
                  <a:pt x="1568" y="248"/>
                </a:lnTo>
                <a:lnTo>
                  <a:pt x="1720" y="544"/>
                </a:lnTo>
                <a:lnTo>
                  <a:pt x="1856" y="832"/>
                </a:lnTo>
                <a:lnTo>
                  <a:pt x="1992" y="1000"/>
                </a:lnTo>
                <a:lnTo>
                  <a:pt x="2136" y="1080"/>
                </a:lnTo>
                <a:lnTo>
                  <a:pt x="2400" y="1152"/>
                </a:lnTo>
                <a:lnTo>
                  <a:pt x="2904" y="1192"/>
                </a:lnTo>
                <a:lnTo>
                  <a:pt x="2912" y="120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5895" name="Freeform 6"/>
          <p:cNvSpPr>
            <a:spLocks/>
          </p:cNvSpPr>
          <p:nvPr/>
        </p:nvSpPr>
        <p:spPr bwMode="auto">
          <a:xfrm>
            <a:off x="2362200" y="3200400"/>
            <a:ext cx="4624388" cy="1944688"/>
          </a:xfrm>
          <a:custGeom>
            <a:avLst/>
            <a:gdLst>
              <a:gd name="T0" fmla="*/ 2147483647 w 2913"/>
              <a:gd name="T1" fmla="*/ 2147483647 h 1225"/>
              <a:gd name="T2" fmla="*/ 2147483647 w 2913"/>
              <a:gd name="T3" fmla="*/ 2147483647 h 1225"/>
              <a:gd name="T4" fmla="*/ 2147483647 w 2913"/>
              <a:gd name="T5" fmla="*/ 2147483647 h 1225"/>
              <a:gd name="T6" fmla="*/ 2147483647 w 2913"/>
              <a:gd name="T7" fmla="*/ 2147483647 h 1225"/>
              <a:gd name="T8" fmla="*/ 2147483647 w 2913"/>
              <a:gd name="T9" fmla="*/ 2147483647 h 1225"/>
              <a:gd name="T10" fmla="*/ 2147483647 w 2913"/>
              <a:gd name="T11" fmla="*/ 2147483647 h 1225"/>
              <a:gd name="T12" fmla="*/ 2147483647 w 2913"/>
              <a:gd name="T13" fmla="*/ 2147483647 h 1225"/>
              <a:gd name="T14" fmla="*/ 2147483647 w 2913"/>
              <a:gd name="T15" fmla="*/ 2147483647 h 1225"/>
              <a:gd name="T16" fmla="*/ 2147483647 w 2913"/>
              <a:gd name="T17" fmla="*/ 2147483647 h 1225"/>
              <a:gd name="T18" fmla="*/ 2147483647 w 2913"/>
              <a:gd name="T19" fmla="*/ 2147483647 h 1225"/>
              <a:gd name="T20" fmla="*/ 2147483647 w 2913"/>
              <a:gd name="T21" fmla="*/ 2147483647 h 1225"/>
              <a:gd name="T22" fmla="*/ 2147483647 w 2913"/>
              <a:gd name="T23" fmla="*/ 2147483647 h 1225"/>
              <a:gd name="T24" fmla="*/ 2147483647 w 2913"/>
              <a:gd name="T25" fmla="*/ 2147483647 h 1225"/>
              <a:gd name="T26" fmla="*/ 2147483647 w 2913"/>
              <a:gd name="T27" fmla="*/ 2147483647 h 1225"/>
              <a:gd name="T28" fmla="*/ 2147483647 w 2913"/>
              <a:gd name="T29" fmla="*/ 2147483647 h 1225"/>
              <a:gd name="T30" fmla="*/ 2147483647 w 2913"/>
              <a:gd name="T31" fmla="*/ 2147483647 h 1225"/>
              <a:gd name="T32" fmla="*/ 2147483647 w 2913"/>
              <a:gd name="T33" fmla="*/ 2147483647 h 1225"/>
              <a:gd name="T34" fmla="*/ 2147483647 w 2913"/>
              <a:gd name="T35" fmla="*/ 2147483647 h 1225"/>
              <a:gd name="T36" fmla="*/ 2147483647 w 2913"/>
              <a:gd name="T37" fmla="*/ 0 h 1225"/>
              <a:gd name="T38" fmla="*/ 2147483647 w 2913"/>
              <a:gd name="T39" fmla="*/ 0 h 1225"/>
              <a:gd name="T40" fmla="*/ 2147483647 w 2913"/>
              <a:gd name="T41" fmla="*/ 2147483647 h 1225"/>
              <a:gd name="T42" fmla="*/ 2147483647 w 2913"/>
              <a:gd name="T43" fmla="*/ 2147483647 h 1225"/>
              <a:gd name="T44" fmla="*/ 2147483647 w 2913"/>
              <a:gd name="T45" fmla="*/ 2147483647 h 1225"/>
              <a:gd name="T46" fmla="*/ 2147483647 w 2913"/>
              <a:gd name="T47" fmla="*/ 2147483647 h 1225"/>
              <a:gd name="T48" fmla="*/ 2147483647 w 2913"/>
              <a:gd name="T49" fmla="*/ 2147483647 h 1225"/>
              <a:gd name="T50" fmla="*/ 2147483647 w 2913"/>
              <a:gd name="T51" fmla="*/ 2147483647 h 1225"/>
              <a:gd name="T52" fmla="*/ 2147483647 w 2913"/>
              <a:gd name="T53" fmla="*/ 2147483647 h 1225"/>
              <a:gd name="T54" fmla="*/ 2147483647 w 2913"/>
              <a:gd name="T55" fmla="*/ 2147483647 h 1225"/>
              <a:gd name="T56" fmla="*/ 2147483647 w 2913"/>
              <a:gd name="T57" fmla="*/ 2147483647 h 1225"/>
              <a:gd name="T58" fmla="*/ 2147483647 w 2913"/>
              <a:gd name="T59" fmla="*/ 2147483647 h 1225"/>
              <a:gd name="T60" fmla="*/ 2147483647 w 2913"/>
              <a:gd name="T61" fmla="*/ 2147483647 h 1225"/>
              <a:gd name="T62" fmla="*/ 2147483647 w 2913"/>
              <a:gd name="T63" fmla="*/ 2147483647 h 1225"/>
              <a:gd name="T64" fmla="*/ 2147483647 w 2913"/>
              <a:gd name="T65" fmla="*/ 2147483647 h 1225"/>
              <a:gd name="T66" fmla="*/ 2147483647 w 2913"/>
              <a:gd name="T67" fmla="*/ 2147483647 h 1225"/>
              <a:gd name="T68" fmla="*/ 2147483647 w 2913"/>
              <a:gd name="T69" fmla="*/ 2147483647 h 1225"/>
              <a:gd name="T70" fmla="*/ 2147483647 w 2913"/>
              <a:gd name="T71" fmla="*/ 2147483647 h 1225"/>
              <a:gd name="T72" fmla="*/ 2147483647 w 2913"/>
              <a:gd name="T73" fmla="*/ 2147483647 h 1225"/>
              <a:gd name="T74" fmla="*/ 2147483647 w 2913"/>
              <a:gd name="T75" fmla="*/ 2147483647 h 1225"/>
              <a:gd name="T76" fmla="*/ 2147483647 w 2913"/>
              <a:gd name="T77" fmla="*/ 2147483647 h 1225"/>
              <a:gd name="T78" fmla="*/ 2147483647 w 2913"/>
              <a:gd name="T79" fmla="*/ 2147483647 h 1225"/>
              <a:gd name="T80" fmla="*/ 2147483647 w 2913"/>
              <a:gd name="T81" fmla="*/ 2147483647 h 1225"/>
              <a:gd name="T82" fmla="*/ 2147483647 w 2913"/>
              <a:gd name="T83" fmla="*/ 2147483647 h 1225"/>
              <a:gd name="T84" fmla="*/ 2147483647 w 2913"/>
              <a:gd name="T85" fmla="*/ 2147483647 h 1225"/>
              <a:gd name="T86" fmla="*/ 2147483647 w 2913"/>
              <a:gd name="T87" fmla="*/ 2147483647 h 1225"/>
              <a:gd name="T88" fmla="*/ 2147483647 w 2913"/>
              <a:gd name="T89" fmla="*/ 2147483647 h 1225"/>
              <a:gd name="T90" fmla="*/ 2147483647 w 2913"/>
              <a:gd name="T91" fmla="*/ 2147483647 h 1225"/>
              <a:gd name="T92" fmla="*/ 2147483647 w 2913"/>
              <a:gd name="T93" fmla="*/ 2147483647 h 122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913"/>
              <a:gd name="T142" fmla="*/ 0 h 1225"/>
              <a:gd name="T143" fmla="*/ 2913 w 2913"/>
              <a:gd name="T144" fmla="*/ 1225 h 122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913" h="1225">
                <a:moveTo>
                  <a:pt x="0" y="1224"/>
                </a:moveTo>
                <a:lnTo>
                  <a:pt x="24" y="1224"/>
                </a:lnTo>
                <a:lnTo>
                  <a:pt x="80" y="1208"/>
                </a:lnTo>
                <a:lnTo>
                  <a:pt x="128" y="1200"/>
                </a:lnTo>
                <a:lnTo>
                  <a:pt x="160" y="1192"/>
                </a:lnTo>
                <a:lnTo>
                  <a:pt x="208" y="1176"/>
                </a:lnTo>
                <a:lnTo>
                  <a:pt x="232" y="1168"/>
                </a:lnTo>
                <a:lnTo>
                  <a:pt x="256" y="1152"/>
                </a:lnTo>
                <a:lnTo>
                  <a:pt x="288" y="1136"/>
                </a:lnTo>
                <a:lnTo>
                  <a:pt x="296" y="1128"/>
                </a:lnTo>
                <a:lnTo>
                  <a:pt x="320" y="1112"/>
                </a:lnTo>
                <a:lnTo>
                  <a:pt x="352" y="1080"/>
                </a:lnTo>
                <a:lnTo>
                  <a:pt x="392" y="1040"/>
                </a:lnTo>
                <a:lnTo>
                  <a:pt x="432" y="1000"/>
                </a:lnTo>
                <a:lnTo>
                  <a:pt x="448" y="976"/>
                </a:lnTo>
                <a:lnTo>
                  <a:pt x="464" y="960"/>
                </a:lnTo>
                <a:lnTo>
                  <a:pt x="504" y="904"/>
                </a:lnTo>
                <a:lnTo>
                  <a:pt x="536" y="864"/>
                </a:lnTo>
                <a:lnTo>
                  <a:pt x="576" y="800"/>
                </a:lnTo>
                <a:lnTo>
                  <a:pt x="592" y="776"/>
                </a:lnTo>
                <a:lnTo>
                  <a:pt x="632" y="712"/>
                </a:lnTo>
                <a:lnTo>
                  <a:pt x="696" y="600"/>
                </a:lnTo>
                <a:lnTo>
                  <a:pt x="728" y="536"/>
                </a:lnTo>
                <a:lnTo>
                  <a:pt x="760" y="472"/>
                </a:lnTo>
                <a:lnTo>
                  <a:pt x="832" y="352"/>
                </a:lnTo>
                <a:lnTo>
                  <a:pt x="864" y="296"/>
                </a:lnTo>
                <a:lnTo>
                  <a:pt x="888" y="264"/>
                </a:lnTo>
                <a:lnTo>
                  <a:pt x="928" y="208"/>
                </a:lnTo>
                <a:lnTo>
                  <a:pt x="968" y="152"/>
                </a:lnTo>
                <a:lnTo>
                  <a:pt x="1008" y="104"/>
                </a:lnTo>
                <a:lnTo>
                  <a:pt x="1024" y="88"/>
                </a:lnTo>
                <a:lnTo>
                  <a:pt x="1032" y="80"/>
                </a:lnTo>
                <a:lnTo>
                  <a:pt x="1056" y="56"/>
                </a:lnTo>
                <a:lnTo>
                  <a:pt x="1072" y="40"/>
                </a:lnTo>
                <a:lnTo>
                  <a:pt x="1096" y="24"/>
                </a:lnTo>
                <a:lnTo>
                  <a:pt x="1112" y="16"/>
                </a:lnTo>
                <a:lnTo>
                  <a:pt x="1136" y="8"/>
                </a:lnTo>
                <a:lnTo>
                  <a:pt x="1160" y="0"/>
                </a:lnTo>
                <a:lnTo>
                  <a:pt x="1168" y="0"/>
                </a:lnTo>
                <a:lnTo>
                  <a:pt x="1184" y="0"/>
                </a:lnTo>
                <a:lnTo>
                  <a:pt x="1200" y="0"/>
                </a:lnTo>
                <a:lnTo>
                  <a:pt x="1240" y="8"/>
                </a:lnTo>
                <a:lnTo>
                  <a:pt x="1280" y="16"/>
                </a:lnTo>
                <a:lnTo>
                  <a:pt x="1328" y="40"/>
                </a:lnTo>
                <a:lnTo>
                  <a:pt x="1344" y="48"/>
                </a:lnTo>
                <a:lnTo>
                  <a:pt x="1368" y="64"/>
                </a:lnTo>
                <a:lnTo>
                  <a:pt x="1408" y="88"/>
                </a:lnTo>
                <a:lnTo>
                  <a:pt x="1448" y="120"/>
                </a:lnTo>
                <a:lnTo>
                  <a:pt x="1480" y="152"/>
                </a:lnTo>
                <a:lnTo>
                  <a:pt x="1496" y="168"/>
                </a:lnTo>
                <a:lnTo>
                  <a:pt x="1504" y="176"/>
                </a:lnTo>
                <a:lnTo>
                  <a:pt x="1520" y="192"/>
                </a:lnTo>
                <a:lnTo>
                  <a:pt x="1544" y="224"/>
                </a:lnTo>
                <a:lnTo>
                  <a:pt x="1560" y="248"/>
                </a:lnTo>
                <a:lnTo>
                  <a:pt x="1576" y="272"/>
                </a:lnTo>
                <a:lnTo>
                  <a:pt x="1592" y="304"/>
                </a:lnTo>
                <a:lnTo>
                  <a:pt x="1616" y="344"/>
                </a:lnTo>
                <a:lnTo>
                  <a:pt x="1632" y="376"/>
                </a:lnTo>
                <a:lnTo>
                  <a:pt x="1640" y="392"/>
                </a:lnTo>
                <a:lnTo>
                  <a:pt x="1680" y="464"/>
                </a:lnTo>
                <a:lnTo>
                  <a:pt x="1752" y="608"/>
                </a:lnTo>
                <a:lnTo>
                  <a:pt x="1784" y="680"/>
                </a:lnTo>
                <a:lnTo>
                  <a:pt x="1800" y="712"/>
                </a:lnTo>
                <a:lnTo>
                  <a:pt x="1840" y="784"/>
                </a:lnTo>
                <a:lnTo>
                  <a:pt x="1872" y="840"/>
                </a:lnTo>
                <a:lnTo>
                  <a:pt x="1904" y="888"/>
                </a:lnTo>
                <a:lnTo>
                  <a:pt x="1920" y="912"/>
                </a:lnTo>
                <a:lnTo>
                  <a:pt x="1936" y="928"/>
                </a:lnTo>
                <a:lnTo>
                  <a:pt x="1976" y="968"/>
                </a:lnTo>
                <a:lnTo>
                  <a:pt x="2016" y="1000"/>
                </a:lnTo>
                <a:lnTo>
                  <a:pt x="2048" y="1024"/>
                </a:lnTo>
                <a:lnTo>
                  <a:pt x="2064" y="1032"/>
                </a:lnTo>
                <a:lnTo>
                  <a:pt x="2080" y="1040"/>
                </a:lnTo>
                <a:lnTo>
                  <a:pt x="2128" y="1064"/>
                </a:lnTo>
                <a:lnTo>
                  <a:pt x="2168" y="1080"/>
                </a:lnTo>
                <a:lnTo>
                  <a:pt x="2232" y="1104"/>
                </a:lnTo>
                <a:lnTo>
                  <a:pt x="2264" y="1112"/>
                </a:lnTo>
                <a:lnTo>
                  <a:pt x="2288" y="1120"/>
                </a:lnTo>
                <a:lnTo>
                  <a:pt x="2312" y="1120"/>
                </a:lnTo>
                <a:lnTo>
                  <a:pt x="2352" y="1128"/>
                </a:lnTo>
                <a:lnTo>
                  <a:pt x="2400" y="1136"/>
                </a:lnTo>
                <a:lnTo>
                  <a:pt x="2448" y="1144"/>
                </a:lnTo>
                <a:lnTo>
                  <a:pt x="2496" y="1152"/>
                </a:lnTo>
                <a:lnTo>
                  <a:pt x="2560" y="1160"/>
                </a:lnTo>
                <a:lnTo>
                  <a:pt x="2624" y="1168"/>
                </a:lnTo>
                <a:lnTo>
                  <a:pt x="2648" y="1168"/>
                </a:lnTo>
                <a:lnTo>
                  <a:pt x="2680" y="1168"/>
                </a:lnTo>
                <a:lnTo>
                  <a:pt x="2744" y="1176"/>
                </a:lnTo>
                <a:lnTo>
                  <a:pt x="2784" y="1176"/>
                </a:lnTo>
                <a:lnTo>
                  <a:pt x="2832" y="1184"/>
                </a:lnTo>
                <a:lnTo>
                  <a:pt x="2864" y="1184"/>
                </a:lnTo>
                <a:lnTo>
                  <a:pt x="2880" y="1184"/>
                </a:lnTo>
                <a:lnTo>
                  <a:pt x="2904" y="1192"/>
                </a:lnTo>
                <a:lnTo>
                  <a:pt x="2912" y="1192"/>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5896" name="Freeform 7"/>
          <p:cNvSpPr>
            <a:spLocks/>
          </p:cNvSpPr>
          <p:nvPr/>
        </p:nvSpPr>
        <p:spPr bwMode="auto">
          <a:xfrm>
            <a:off x="2349500" y="2400300"/>
            <a:ext cx="4725988" cy="2732088"/>
          </a:xfrm>
          <a:custGeom>
            <a:avLst/>
            <a:gdLst>
              <a:gd name="T0" fmla="*/ 0 w 2977"/>
              <a:gd name="T1" fmla="*/ 2147483647 h 1721"/>
              <a:gd name="T2" fmla="*/ 2147483647 w 2977"/>
              <a:gd name="T3" fmla="*/ 2147483647 h 1721"/>
              <a:gd name="T4" fmla="*/ 2147483647 w 2977"/>
              <a:gd name="T5" fmla="*/ 2147483647 h 1721"/>
              <a:gd name="T6" fmla="*/ 2147483647 w 2977"/>
              <a:gd name="T7" fmla="*/ 2147483647 h 1721"/>
              <a:gd name="T8" fmla="*/ 2147483647 w 2977"/>
              <a:gd name="T9" fmla="*/ 2147483647 h 1721"/>
              <a:gd name="T10" fmla="*/ 2147483647 w 2977"/>
              <a:gd name="T11" fmla="*/ 2147483647 h 1721"/>
              <a:gd name="T12" fmla="*/ 2147483647 w 2977"/>
              <a:gd name="T13" fmla="*/ 2147483647 h 1721"/>
              <a:gd name="T14" fmla="*/ 2147483647 w 2977"/>
              <a:gd name="T15" fmla="*/ 2147483647 h 1721"/>
              <a:gd name="T16" fmla="*/ 2147483647 w 2977"/>
              <a:gd name="T17" fmla="*/ 2147483647 h 1721"/>
              <a:gd name="T18" fmla="*/ 2147483647 w 2977"/>
              <a:gd name="T19" fmla="*/ 0 h 1721"/>
              <a:gd name="T20" fmla="*/ 2147483647 w 2977"/>
              <a:gd name="T21" fmla="*/ 2147483647 h 1721"/>
              <a:gd name="T22" fmla="*/ 2147483647 w 2977"/>
              <a:gd name="T23" fmla="*/ 2147483647 h 1721"/>
              <a:gd name="T24" fmla="*/ 2147483647 w 2977"/>
              <a:gd name="T25" fmla="*/ 2147483647 h 1721"/>
              <a:gd name="T26" fmla="*/ 2147483647 w 2977"/>
              <a:gd name="T27" fmla="*/ 2147483647 h 1721"/>
              <a:gd name="T28" fmla="*/ 2147483647 w 2977"/>
              <a:gd name="T29" fmla="*/ 2147483647 h 1721"/>
              <a:gd name="T30" fmla="*/ 2147483647 w 2977"/>
              <a:gd name="T31" fmla="*/ 2147483647 h 1721"/>
              <a:gd name="T32" fmla="*/ 2147483647 w 2977"/>
              <a:gd name="T33" fmla="*/ 2147483647 h 1721"/>
              <a:gd name="T34" fmla="*/ 2147483647 w 2977"/>
              <a:gd name="T35" fmla="*/ 2147483647 h 1721"/>
              <a:gd name="T36" fmla="*/ 2147483647 w 2977"/>
              <a:gd name="T37" fmla="*/ 2147483647 h 1721"/>
              <a:gd name="T38" fmla="*/ 2147483647 w 2977"/>
              <a:gd name="T39" fmla="*/ 2147483647 h 1721"/>
              <a:gd name="T40" fmla="*/ 2147483647 w 2977"/>
              <a:gd name="T41" fmla="*/ 2147483647 h 17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977"/>
              <a:gd name="T64" fmla="*/ 0 h 1721"/>
              <a:gd name="T65" fmla="*/ 2977 w 2977"/>
              <a:gd name="T66" fmla="*/ 1721 h 172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977" h="1721">
                <a:moveTo>
                  <a:pt x="0" y="1672"/>
                </a:moveTo>
                <a:lnTo>
                  <a:pt x="232" y="1656"/>
                </a:lnTo>
                <a:lnTo>
                  <a:pt x="416" y="1600"/>
                </a:lnTo>
                <a:lnTo>
                  <a:pt x="552" y="1440"/>
                </a:lnTo>
                <a:lnTo>
                  <a:pt x="704" y="1128"/>
                </a:lnTo>
                <a:lnTo>
                  <a:pt x="776" y="872"/>
                </a:lnTo>
                <a:lnTo>
                  <a:pt x="888" y="592"/>
                </a:lnTo>
                <a:lnTo>
                  <a:pt x="1008" y="240"/>
                </a:lnTo>
                <a:lnTo>
                  <a:pt x="1104" y="72"/>
                </a:lnTo>
                <a:lnTo>
                  <a:pt x="1184" y="0"/>
                </a:lnTo>
                <a:lnTo>
                  <a:pt x="1272" y="88"/>
                </a:lnTo>
                <a:lnTo>
                  <a:pt x="1344" y="320"/>
                </a:lnTo>
                <a:lnTo>
                  <a:pt x="1384" y="664"/>
                </a:lnTo>
                <a:lnTo>
                  <a:pt x="1424" y="912"/>
                </a:lnTo>
                <a:lnTo>
                  <a:pt x="1488" y="1096"/>
                </a:lnTo>
                <a:lnTo>
                  <a:pt x="1520" y="1272"/>
                </a:lnTo>
                <a:lnTo>
                  <a:pt x="1680" y="1432"/>
                </a:lnTo>
                <a:lnTo>
                  <a:pt x="2040" y="1584"/>
                </a:lnTo>
                <a:lnTo>
                  <a:pt x="2384" y="1680"/>
                </a:lnTo>
                <a:lnTo>
                  <a:pt x="2720" y="1720"/>
                </a:lnTo>
                <a:lnTo>
                  <a:pt x="2976" y="172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5897" name="Freeform 8"/>
          <p:cNvSpPr>
            <a:spLocks/>
          </p:cNvSpPr>
          <p:nvPr/>
        </p:nvSpPr>
        <p:spPr bwMode="auto">
          <a:xfrm>
            <a:off x="2349500" y="2425700"/>
            <a:ext cx="4725988" cy="2706688"/>
          </a:xfrm>
          <a:custGeom>
            <a:avLst/>
            <a:gdLst>
              <a:gd name="T0" fmla="*/ 2147483647 w 2977"/>
              <a:gd name="T1" fmla="*/ 2147483647 h 1705"/>
              <a:gd name="T2" fmla="*/ 2147483647 w 2977"/>
              <a:gd name="T3" fmla="*/ 2147483647 h 1705"/>
              <a:gd name="T4" fmla="*/ 2147483647 w 2977"/>
              <a:gd name="T5" fmla="*/ 2147483647 h 1705"/>
              <a:gd name="T6" fmla="*/ 2147483647 w 2977"/>
              <a:gd name="T7" fmla="*/ 2147483647 h 1705"/>
              <a:gd name="T8" fmla="*/ 2147483647 w 2977"/>
              <a:gd name="T9" fmla="*/ 2147483647 h 1705"/>
              <a:gd name="T10" fmla="*/ 2147483647 w 2977"/>
              <a:gd name="T11" fmla="*/ 2147483647 h 1705"/>
              <a:gd name="T12" fmla="*/ 2147483647 w 2977"/>
              <a:gd name="T13" fmla="*/ 2147483647 h 1705"/>
              <a:gd name="T14" fmla="*/ 2147483647 w 2977"/>
              <a:gd name="T15" fmla="*/ 2147483647 h 1705"/>
              <a:gd name="T16" fmla="*/ 2147483647 w 2977"/>
              <a:gd name="T17" fmla="*/ 2147483647 h 1705"/>
              <a:gd name="T18" fmla="*/ 2147483647 w 2977"/>
              <a:gd name="T19" fmla="*/ 2147483647 h 1705"/>
              <a:gd name="T20" fmla="*/ 2147483647 w 2977"/>
              <a:gd name="T21" fmla="*/ 2147483647 h 1705"/>
              <a:gd name="T22" fmla="*/ 2147483647 w 2977"/>
              <a:gd name="T23" fmla="*/ 2147483647 h 1705"/>
              <a:gd name="T24" fmla="*/ 2147483647 w 2977"/>
              <a:gd name="T25" fmla="*/ 2147483647 h 1705"/>
              <a:gd name="T26" fmla="*/ 2147483647 w 2977"/>
              <a:gd name="T27" fmla="*/ 2147483647 h 1705"/>
              <a:gd name="T28" fmla="*/ 2147483647 w 2977"/>
              <a:gd name="T29" fmla="*/ 2147483647 h 1705"/>
              <a:gd name="T30" fmla="*/ 2147483647 w 2977"/>
              <a:gd name="T31" fmla="*/ 2147483647 h 1705"/>
              <a:gd name="T32" fmla="*/ 2147483647 w 2977"/>
              <a:gd name="T33" fmla="*/ 2147483647 h 1705"/>
              <a:gd name="T34" fmla="*/ 2147483647 w 2977"/>
              <a:gd name="T35" fmla="*/ 2147483647 h 1705"/>
              <a:gd name="T36" fmla="*/ 2147483647 w 2977"/>
              <a:gd name="T37" fmla="*/ 2147483647 h 1705"/>
              <a:gd name="T38" fmla="*/ 2147483647 w 2977"/>
              <a:gd name="T39" fmla="*/ 2147483647 h 1705"/>
              <a:gd name="T40" fmla="*/ 2147483647 w 2977"/>
              <a:gd name="T41" fmla="*/ 2147483647 h 1705"/>
              <a:gd name="T42" fmla="*/ 2147483647 w 2977"/>
              <a:gd name="T43" fmla="*/ 2147483647 h 1705"/>
              <a:gd name="T44" fmla="*/ 2147483647 w 2977"/>
              <a:gd name="T45" fmla="*/ 2147483647 h 1705"/>
              <a:gd name="T46" fmla="*/ 2147483647 w 2977"/>
              <a:gd name="T47" fmla="*/ 2147483647 h 1705"/>
              <a:gd name="T48" fmla="*/ 2147483647 w 2977"/>
              <a:gd name="T49" fmla="*/ 2147483647 h 1705"/>
              <a:gd name="T50" fmla="*/ 2147483647 w 2977"/>
              <a:gd name="T51" fmla="*/ 2147483647 h 1705"/>
              <a:gd name="T52" fmla="*/ 2147483647 w 2977"/>
              <a:gd name="T53" fmla="*/ 2147483647 h 1705"/>
              <a:gd name="T54" fmla="*/ 2147483647 w 2977"/>
              <a:gd name="T55" fmla="*/ 0 h 1705"/>
              <a:gd name="T56" fmla="*/ 2147483647 w 2977"/>
              <a:gd name="T57" fmla="*/ 2147483647 h 1705"/>
              <a:gd name="T58" fmla="*/ 2147483647 w 2977"/>
              <a:gd name="T59" fmla="*/ 2147483647 h 1705"/>
              <a:gd name="T60" fmla="*/ 2147483647 w 2977"/>
              <a:gd name="T61" fmla="*/ 2147483647 h 1705"/>
              <a:gd name="T62" fmla="*/ 2147483647 w 2977"/>
              <a:gd name="T63" fmla="*/ 2147483647 h 1705"/>
              <a:gd name="T64" fmla="*/ 2147483647 w 2977"/>
              <a:gd name="T65" fmla="*/ 2147483647 h 1705"/>
              <a:gd name="T66" fmla="*/ 2147483647 w 2977"/>
              <a:gd name="T67" fmla="*/ 2147483647 h 1705"/>
              <a:gd name="T68" fmla="*/ 2147483647 w 2977"/>
              <a:gd name="T69" fmla="*/ 2147483647 h 1705"/>
              <a:gd name="T70" fmla="*/ 2147483647 w 2977"/>
              <a:gd name="T71" fmla="*/ 2147483647 h 1705"/>
              <a:gd name="T72" fmla="*/ 2147483647 w 2977"/>
              <a:gd name="T73" fmla="*/ 2147483647 h 1705"/>
              <a:gd name="T74" fmla="*/ 2147483647 w 2977"/>
              <a:gd name="T75" fmla="*/ 2147483647 h 1705"/>
              <a:gd name="T76" fmla="*/ 2147483647 w 2977"/>
              <a:gd name="T77" fmla="*/ 2147483647 h 1705"/>
              <a:gd name="T78" fmla="*/ 2147483647 w 2977"/>
              <a:gd name="T79" fmla="*/ 2147483647 h 1705"/>
              <a:gd name="T80" fmla="*/ 2147483647 w 2977"/>
              <a:gd name="T81" fmla="*/ 2147483647 h 1705"/>
              <a:gd name="T82" fmla="*/ 2147483647 w 2977"/>
              <a:gd name="T83" fmla="*/ 2147483647 h 1705"/>
              <a:gd name="T84" fmla="*/ 2147483647 w 2977"/>
              <a:gd name="T85" fmla="*/ 2147483647 h 1705"/>
              <a:gd name="T86" fmla="*/ 2147483647 w 2977"/>
              <a:gd name="T87" fmla="*/ 2147483647 h 1705"/>
              <a:gd name="T88" fmla="*/ 2147483647 w 2977"/>
              <a:gd name="T89" fmla="*/ 2147483647 h 1705"/>
              <a:gd name="T90" fmla="*/ 2147483647 w 2977"/>
              <a:gd name="T91" fmla="*/ 2147483647 h 1705"/>
              <a:gd name="T92" fmla="*/ 2147483647 w 2977"/>
              <a:gd name="T93" fmla="*/ 2147483647 h 1705"/>
              <a:gd name="T94" fmla="*/ 2147483647 w 2977"/>
              <a:gd name="T95" fmla="*/ 2147483647 h 1705"/>
              <a:gd name="T96" fmla="*/ 2147483647 w 2977"/>
              <a:gd name="T97" fmla="*/ 2147483647 h 1705"/>
              <a:gd name="T98" fmla="*/ 2147483647 w 2977"/>
              <a:gd name="T99" fmla="*/ 2147483647 h 1705"/>
              <a:gd name="T100" fmla="*/ 2147483647 w 2977"/>
              <a:gd name="T101" fmla="*/ 2147483647 h 1705"/>
              <a:gd name="T102" fmla="*/ 2147483647 w 2977"/>
              <a:gd name="T103" fmla="*/ 2147483647 h 1705"/>
              <a:gd name="T104" fmla="*/ 2147483647 w 2977"/>
              <a:gd name="T105" fmla="*/ 2147483647 h 1705"/>
              <a:gd name="T106" fmla="*/ 2147483647 w 2977"/>
              <a:gd name="T107" fmla="*/ 2147483647 h 1705"/>
              <a:gd name="T108" fmla="*/ 2147483647 w 2977"/>
              <a:gd name="T109" fmla="*/ 2147483647 h 1705"/>
              <a:gd name="T110" fmla="*/ 2147483647 w 2977"/>
              <a:gd name="T111" fmla="*/ 2147483647 h 1705"/>
              <a:gd name="T112" fmla="*/ 2147483647 w 2977"/>
              <a:gd name="T113" fmla="*/ 2147483647 h 1705"/>
              <a:gd name="T114" fmla="*/ 2147483647 w 2977"/>
              <a:gd name="T115" fmla="*/ 2147483647 h 170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977"/>
              <a:gd name="T175" fmla="*/ 0 h 1705"/>
              <a:gd name="T176" fmla="*/ 2977 w 2977"/>
              <a:gd name="T177" fmla="*/ 1705 h 170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977" h="1705">
                <a:moveTo>
                  <a:pt x="0" y="1656"/>
                </a:moveTo>
                <a:lnTo>
                  <a:pt x="24" y="1656"/>
                </a:lnTo>
                <a:lnTo>
                  <a:pt x="88" y="1648"/>
                </a:lnTo>
                <a:lnTo>
                  <a:pt x="128" y="1648"/>
                </a:lnTo>
                <a:lnTo>
                  <a:pt x="176" y="1640"/>
                </a:lnTo>
                <a:lnTo>
                  <a:pt x="216" y="1632"/>
                </a:lnTo>
                <a:lnTo>
                  <a:pt x="256" y="1624"/>
                </a:lnTo>
                <a:lnTo>
                  <a:pt x="288" y="1616"/>
                </a:lnTo>
                <a:lnTo>
                  <a:pt x="304" y="1616"/>
                </a:lnTo>
                <a:lnTo>
                  <a:pt x="320" y="1608"/>
                </a:lnTo>
                <a:lnTo>
                  <a:pt x="344" y="1600"/>
                </a:lnTo>
                <a:lnTo>
                  <a:pt x="384" y="1584"/>
                </a:lnTo>
                <a:lnTo>
                  <a:pt x="424" y="1560"/>
                </a:lnTo>
                <a:lnTo>
                  <a:pt x="464" y="1528"/>
                </a:lnTo>
                <a:lnTo>
                  <a:pt x="480" y="1504"/>
                </a:lnTo>
                <a:lnTo>
                  <a:pt x="488" y="1496"/>
                </a:lnTo>
                <a:lnTo>
                  <a:pt x="504" y="1472"/>
                </a:lnTo>
                <a:lnTo>
                  <a:pt x="528" y="1440"/>
                </a:lnTo>
                <a:lnTo>
                  <a:pt x="544" y="1416"/>
                </a:lnTo>
                <a:lnTo>
                  <a:pt x="560" y="1392"/>
                </a:lnTo>
                <a:lnTo>
                  <a:pt x="576" y="1368"/>
                </a:lnTo>
                <a:lnTo>
                  <a:pt x="600" y="1320"/>
                </a:lnTo>
                <a:lnTo>
                  <a:pt x="616" y="1288"/>
                </a:lnTo>
                <a:lnTo>
                  <a:pt x="624" y="1272"/>
                </a:lnTo>
                <a:lnTo>
                  <a:pt x="648" y="1232"/>
                </a:lnTo>
                <a:lnTo>
                  <a:pt x="680" y="1152"/>
                </a:lnTo>
                <a:lnTo>
                  <a:pt x="712" y="1080"/>
                </a:lnTo>
                <a:lnTo>
                  <a:pt x="736" y="1016"/>
                </a:lnTo>
                <a:lnTo>
                  <a:pt x="744" y="984"/>
                </a:lnTo>
                <a:lnTo>
                  <a:pt x="752" y="952"/>
                </a:lnTo>
                <a:lnTo>
                  <a:pt x="768" y="888"/>
                </a:lnTo>
                <a:lnTo>
                  <a:pt x="792" y="824"/>
                </a:lnTo>
                <a:lnTo>
                  <a:pt x="816" y="760"/>
                </a:lnTo>
                <a:lnTo>
                  <a:pt x="832" y="720"/>
                </a:lnTo>
                <a:lnTo>
                  <a:pt x="848" y="680"/>
                </a:lnTo>
                <a:lnTo>
                  <a:pt x="872" y="608"/>
                </a:lnTo>
                <a:lnTo>
                  <a:pt x="904" y="528"/>
                </a:lnTo>
                <a:lnTo>
                  <a:pt x="928" y="448"/>
                </a:lnTo>
                <a:lnTo>
                  <a:pt x="944" y="400"/>
                </a:lnTo>
                <a:lnTo>
                  <a:pt x="952" y="376"/>
                </a:lnTo>
                <a:lnTo>
                  <a:pt x="968" y="336"/>
                </a:lnTo>
                <a:lnTo>
                  <a:pt x="984" y="296"/>
                </a:lnTo>
                <a:lnTo>
                  <a:pt x="1000" y="256"/>
                </a:lnTo>
                <a:lnTo>
                  <a:pt x="1008" y="232"/>
                </a:lnTo>
                <a:lnTo>
                  <a:pt x="1024" y="200"/>
                </a:lnTo>
                <a:lnTo>
                  <a:pt x="1040" y="168"/>
                </a:lnTo>
                <a:lnTo>
                  <a:pt x="1048" y="152"/>
                </a:lnTo>
                <a:lnTo>
                  <a:pt x="1056" y="136"/>
                </a:lnTo>
                <a:lnTo>
                  <a:pt x="1072" y="112"/>
                </a:lnTo>
                <a:lnTo>
                  <a:pt x="1088" y="88"/>
                </a:lnTo>
                <a:lnTo>
                  <a:pt x="1112" y="56"/>
                </a:lnTo>
                <a:lnTo>
                  <a:pt x="1136" y="24"/>
                </a:lnTo>
                <a:lnTo>
                  <a:pt x="1144" y="16"/>
                </a:lnTo>
                <a:lnTo>
                  <a:pt x="1152" y="8"/>
                </a:lnTo>
                <a:lnTo>
                  <a:pt x="1176" y="0"/>
                </a:lnTo>
                <a:lnTo>
                  <a:pt x="1184" y="0"/>
                </a:lnTo>
                <a:lnTo>
                  <a:pt x="1200" y="8"/>
                </a:lnTo>
                <a:lnTo>
                  <a:pt x="1208" y="8"/>
                </a:lnTo>
                <a:lnTo>
                  <a:pt x="1216" y="16"/>
                </a:lnTo>
                <a:lnTo>
                  <a:pt x="1224" y="24"/>
                </a:lnTo>
                <a:lnTo>
                  <a:pt x="1240" y="40"/>
                </a:lnTo>
                <a:lnTo>
                  <a:pt x="1256" y="64"/>
                </a:lnTo>
                <a:lnTo>
                  <a:pt x="1280" y="112"/>
                </a:lnTo>
                <a:lnTo>
                  <a:pt x="1296" y="160"/>
                </a:lnTo>
                <a:lnTo>
                  <a:pt x="1304" y="184"/>
                </a:lnTo>
                <a:lnTo>
                  <a:pt x="1312" y="208"/>
                </a:lnTo>
                <a:lnTo>
                  <a:pt x="1328" y="280"/>
                </a:lnTo>
                <a:lnTo>
                  <a:pt x="1344" y="352"/>
                </a:lnTo>
                <a:lnTo>
                  <a:pt x="1360" y="432"/>
                </a:lnTo>
                <a:lnTo>
                  <a:pt x="1360" y="472"/>
                </a:lnTo>
                <a:lnTo>
                  <a:pt x="1368" y="520"/>
                </a:lnTo>
                <a:lnTo>
                  <a:pt x="1376" y="592"/>
                </a:lnTo>
                <a:lnTo>
                  <a:pt x="1392" y="672"/>
                </a:lnTo>
                <a:lnTo>
                  <a:pt x="1400" y="736"/>
                </a:lnTo>
                <a:lnTo>
                  <a:pt x="1408" y="768"/>
                </a:lnTo>
                <a:lnTo>
                  <a:pt x="1416" y="800"/>
                </a:lnTo>
                <a:lnTo>
                  <a:pt x="1424" y="864"/>
                </a:lnTo>
                <a:lnTo>
                  <a:pt x="1432" y="912"/>
                </a:lnTo>
                <a:lnTo>
                  <a:pt x="1448" y="968"/>
                </a:lnTo>
                <a:lnTo>
                  <a:pt x="1456" y="992"/>
                </a:lnTo>
                <a:lnTo>
                  <a:pt x="1472" y="1040"/>
                </a:lnTo>
                <a:lnTo>
                  <a:pt x="1496" y="1128"/>
                </a:lnTo>
                <a:lnTo>
                  <a:pt x="1504" y="1168"/>
                </a:lnTo>
                <a:lnTo>
                  <a:pt x="1512" y="1192"/>
                </a:lnTo>
                <a:lnTo>
                  <a:pt x="1528" y="1240"/>
                </a:lnTo>
                <a:lnTo>
                  <a:pt x="1552" y="1280"/>
                </a:lnTo>
                <a:lnTo>
                  <a:pt x="1584" y="1320"/>
                </a:lnTo>
                <a:lnTo>
                  <a:pt x="1600" y="1336"/>
                </a:lnTo>
                <a:lnTo>
                  <a:pt x="1608" y="1344"/>
                </a:lnTo>
                <a:lnTo>
                  <a:pt x="1640" y="1368"/>
                </a:lnTo>
                <a:lnTo>
                  <a:pt x="1656" y="1384"/>
                </a:lnTo>
                <a:lnTo>
                  <a:pt x="1688" y="1408"/>
                </a:lnTo>
                <a:lnTo>
                  <a:pt x="1720" y="1424"/>
                </a:lnTo>
                <a:lnTo>
                  <a:pt x="1752" y="1440"/>
                </a:lnTo>
                <a:lnTo>
                  <a:pt x="1800" y="1464"/>
                </a:lnTo>
                <a:lnTo>
                  <a:pt x="1840" y="1480"/>
                </a:lnTo>
                <a:lnTo>
                  <a:pt x="1856" y="1488"/>
                </a:lnTo>
                <a:lnTo>
                  <a:pt x="1904" y="1512"/>
                </a:lnTo>
                <a:lnTo>
                  <a:pt x="1992" y="1544"/>
                </a:lnTo>
                <a:lnTo>
                  <a:pt x="2080" y="1576"/>
                </a:lnTo>
                <a:lnTo>
                  <a:pt x="2168" y="1608"/>
                </a:lnTo>
                <a:lnTo>
                  <a:pt x="2208" y="1616"/>
                </a:lnTo>
                <a:lnTo>
                  <a:pt x="2256" y="1632"/>
                </a:lnTo>
                <a:lnTo>
                  <a:pt x="2336" y="1648"/>
                </a:lnTo>
                <a:lnTo>
                  <a:pt x="2424" y="1664"/>
                </a:lnTo>
                <a:lnTo>
                  <a:pt x="2504" y="1680"/>
                </a:lnTo>
                <a:lnTo>
                  <a:pt x="2552" y="1688"/>
                </a:lnTo>
                <a:lnTo>
                  <a:pt x="2568" y="1688"/>
                </a:lnTo>
                <a:lnTo>
                  <a:pt x="2624" y="1696"/>
                </a:lnTo>
                <a:lnTo>
                  <a:pt x="2664" y="1696"/>
                </a:lnTo>
                <a:lnTo>
                  <a:pt x="2712" y="1696"/>
                </a:lnTo>
                <a:lnTo>
                  <a:pt x="2776" y="1704"/>
                </a:lnTo>
                <a:lnTo>
                  <a:pt x="2832" y="1704"/>
                </a:lnTo>
                <a:lnTo>
                  <a:pt x="2888" y="1704"/>
                </a:lnTo>
                <a:lnTo>
                  <a:pt x="2944" y="1704"/>
                </a:lnTo>
                <a:lnTo>
                  <a:pt x="2976" y="170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5898" name="Line 9"/>
          <p:cNvSpPr>
            <a:spLocks noChangeShapeType="1"/>
          </p:cNvSpPr>
          <p:nvPr/>
        </p:nvSpPr>
        <p:spPr bwMode="auto">
          <a:xfrm>
            <a:off x="4260850" y="5124450"/>
            <a:ext cx="0"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5899" name="Rectangle 10"/>
          <p:cNvSpPr>
            <a:spLocks noChangeArrowheads="1"/>
          </p:cNvSpPr>
          <p:nvPr/>
        </p:nvSpPr>
        <p:spPr bwMode="auto">
          <a:xfrm>
            <a:off x="3833813" y="5356225"/>
            <a:ext cx="120015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Expected Return</a:t>
            </a:r>
          </a:p>
        </p:txBody>
      </p:sp>
      <p:sp>
        <p:nvSpPr>
          <p:cNvPr id="165900" name="Rectangle 11"/>
          <p:cNvSpPr>
            <a:spLocks noChangeArrowheads="1"/>
          </p:cNvSpPr>
          <p:nvPr/>
        </p:nvSpPr>
        <p:spPr bwMode="auto">
          <a:xfrm>
            <a:off x="4291013" y="2270125"/>
            <a:ext cx="17637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Low Variance Investment</a:t>
            </a:r>
          </a:p>
        </p:txBody>
      </p:sp>
      <p:sp>
        <p:nvSpPr>
          <p:cNvPr id="165901" name="Rectangle 12"/>
          <p:cNvSpPr>
            <a:spLocks noChangeArrowheads="1"/>
          </p:cNvSpPr>
          <p:nvPr/>
        </p:nvSpPr>
        <p:spPr bwMode="auto">
          <a:xfrm>
            <a:off x="4862513" y="3527425"/>
            <a:ext cx="17891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High Variance Investment</a:t>
            </a:r>
          </a:p>
        </p:txBody>
      </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How risky is Disney? A look at the past…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B1CE44F-5657-C640-B5CE-7FD07254BA4F}" type="slidenum">
              <a:rPr lang="en-US" altLang="en-US" sz="1200">
                <a:solidFill>
                  <a:srgbClr val="FFFFFF"/>
                </a:solidFill>
              </a:rPr>
              <a:pPr>
                <a:lnSpc>
                  <a:spcPct val="80000"/>
                </a:lnSpc>
              </a:pPr>
              <a:t>74</a:t>
            </a:fld>
            <a:endParaRPr lang="en-US" altLang="en-US" sz="1200">
              <a:solidFill>
                <a:srgbClr val="FFFFFF"/>
              </a:solidFill>
            </a:endParaRPr>
          </a:p>
        </p:txBody>
      </p:sp>
      <p:graphicFrame>
        <p:nvGraphicFramePr>
          <p:cNvPr id="7" name="Content Placeholder 6"/>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Do you live in a mean-variance world?</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B63F429-15FF-1343-A1E3-4B2A2AFCF2C9}" type="slidenum">
              <a:rPr lang="en-US" altLang="en-US" sz="1200">
                <a:solidFill>
                  <a:srgbClr val="FFFFFF"/>
                </a:solidFill>
              </a:rPr>
              <a:pPr>
                <a:lnSpc>
                  <a:spcPct val="80000"/>
                </a:lnSpc>
              </a:pPr>
              <a:t>75</a:t>
            </a:fld>
            <a:endParaRPr lang="en-US" altLang="en-US" sz="1200">
              <a:solidFill>
                <a:srgbClr val="FFFFFF"/>
              </a:solidFill>
            </a:endParaRPr>
          </a:p>
        </p:txBody>
      </p:sp>
      <p:sp>
        <p:nvSpPr>
          <p:cNvPr id="15257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Assume that you had to pick between two investments. They have the same expected return of 15% and the same standard deviation of 25%; however, investment A offers a very small possibility that you could quadruple your money, while investment B</a:t>
            </a:r>
            <a:r>
              <a:rPr lang="ja-JP" altLang="en-US" sz="2400">
                <a:ea typeface="ＭＳ Ｐゴシック" charset="-128"/>
              </a:rPr>
              <a:t>’</a:t>
            </a:r>
            <a:r>
              <a:rPr lang="en-US" altLang="ja-JP" sz="2400">
                <a:ea typeface="ＭＳ Ｐゴシック" charset="-128"/>
              </a:rPr>
              <a:t>s highest possible payoff is a 60% return. Would you</a:t>
            </a:r>
          </a:p>
          <a:p>
            <a:pPr marL="822325" lvl="1" indent="-457200" eaLnBrk="1" hangingPunct="1">
              <a:lnSpc>
                <a:spcPct val="80000"/>
              </a:lnSpc>
              <a:buFont typeface="Wingdings 2" charset="2"/>
              <a:buAutoNum type="alphaLcPeriod"/>
            </a:pPr>
            <a:r>
              <a:rPr lang="en-US" altLang="en-US" sz="2000">
                <a:ea typeface="ＭＳ Ｐゴシック" charset="-128"/>
              </a:rPr>
              <a:t>be indifferent between the two investments, since they have the same expected return and standard deviation?</a:t>
            </a:r>
          </a:p>
          <a:p>
            <a:pPr marL="822325" lvl="1" indent="-457200" eaLnBrk="1" hangingPunct="1">
              <a:lnSpc>
                <a:spcPct val="80000"/>
              </a:lnSpc>
              <a:buFont typeface="Wingdings 2" charset="2"/>
              <a:buAutoNum type="alphaLcPeriod"/>
            </a:pPr>
            <a:r>
              <a:rPr lang="en-US" altLang="en-US" sz="2000">
                <a:ea typeface="ＭＳ Ｐゴシック" charset="-128"/>
              </a:rPr>
              <a:t>prefer investment A, because of the possibility of a high payoff?</a:t>
            </a:r>
          </a:p>
          <a:p>
            <a:pPr marL="822325" lvl="1" indent="-457200" eaLnBrk="1" hangingPunct="1">
              <a:lnSpc>
                <a:spcPct val="80000"/>
              </a:lnSpc>
              <a:buFont typeface="Wingdings 2" charset="2"/>
              <a:buAutoNum type="alphaLcPeriod" startAt="2"/>
            </a:pPr>
            <a:r>
              <a:rPr lang="en-US" altLang="en-US" sz="2000">
                <a:ea typeface="ＭＳ Ｐゴシック" charset="-128"/>
              </a:rPr>
              <a:t>prefer investment B, because it is safer?</a:t>
            </a:r>
          </a:p>
          <a:p>
            <a:pPr eaLnBrk="1" hangingPunct="1">
              <a:lnSpc>
                <a:spcPct val="80000"/>
              </a:lnSpc>
            </a:pPr>
            <a:r>
              <a:rPr lang="en-US" altLang="en-US" sz="2400">
                <a:ea typeface="ＭＳ Ｐゴシック" charset="-128"/>
              </a:rPr>
              <a:t>Would your answer change if you were not told that there is a small possibility that you could lose 100% of your money on investment A but that your worst case scenario with investment B is -50%?</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Importance of Diversification: Risk Types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ACD2DBB-1FEF-734B-912D-314F5553062A}" type="slidenum">
              <a:rPr lang="en-US" altLang="en-US" sz="1200">
                <a:solidFill>
                  <a:srgbClr val="FFFFFF"/>
                </a:solidFill>
              </a:rPr>
              <a:pPr>
                <a:lnSpc>
                  <a:spcPct val="80000"/>
                </a:lnSpc>
              </a:pPr>
              <a:t>76</a:t>
            </a:fld>
            <a:endParaRPr lang="en-US" altLang="en-US" sz="1200">
              <a:solidFill>
                <a:srgbClr val="FFFFFF"/>
              </a:solidFill>
            </a:endParaRPr>
          </a:p>
        </p:txBody>
      </p:sp>
      <p:pic>
        <p:nvPicPr>
          <p:cNvPr id="17203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8403" r="-8403"/>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Why diversification reduces/eliminates firm specific risk</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667FE3E-80E6-5442-B280-21FE4A7B3E54}" type="slidenum">
              <a:rPr lang="en-US" altLang="en-US" sz="1200">
                <a:solidFill>
                  <a:srgbClr val="FFFFFF"/>
                </a:solidFill>
              </a:rPr>
              <a:pPr>
                <a:lnSpc>
                  <a:spcPct val="80000"/>
                </a:lnSpc>
              </a:pPr>
              <a:t>77</a:t>
            </a:fld>
            <a:endParaRPr lang="en-US" altLang="en-US" sz="1200">
              <a:solidFill>
                <a:srgbClr val="FFFFFF"/>
              </a:solidFill>
            </a:endParaRPr>
          </a:p>
        </p:txBody>
      </p:sp>
      <p:sp>
        <p:nvSpPr>
          <p:cNvPr id="156674"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Firm-specific risk can be reduced, if not eliminated, by </a:t>
            </a:r>
            <a:r>
              <a:rPr lang="en-US" u="sng" dirty="0" smtClean="0">
                <a:ea typeface="+mn-ea"/>
                <a:cs typeface="+mn-cs"/>
              </a:rPr>
              <a:t>increasing the  number of investments in your portfolio</a:t>
            </a:r>
            <a:r>
              <a:rPr lang="en-US" dirty="0" smtClean="0">
                <a:ea typeface="+mn-ea"/>
                <a:cs typeface="+mn-cs"/>
              </a:rPr>
              <a:t> (i.e., by being diversified). Market-wide risk cannot. This can be justified on either economic or statistical grounds.</a:t>
            </a:r>
          </a:p>
          <a:p>
            <a:pPr marL="320040" indent="-320040" eaLnBrk="1" fontAlgn="auto" hangingPunct="1">
              <a:spcAft>
                <a:spcPts val="0"/>
              </a:spcAft>
              <a:buFont typeface="Wingdings"/>
              <a:buChar char=""/>
              <a:defRPr/>
            </a:pPr>
            <a:r>
              <a:rPr lang="en-US" dirty="0" smtClean="0">
                <a:ea typeface="+mn-ea"/>
                <a:cs typeface="+mn-cs"/>
              </a:rPr>
              <a:t>On economic grounds, diversifying and holding a larger portfolio eliminates firm-specific risk for two reasons-</a:t>
            </a:r>
          </a:p>
          <a:p>
            <a:pPr marL="822960" lvl="1" indent="-457200" eaLnBrk="1" fontAlgn="auto" hangingPunct="1">
              <a:spcAft>
                <a:spcPts val="0"/>
              </a:spcAft>
              <a:buFont typeface="+mj-lt"/>
              <a:buAutoNum type="alphaLcPeriod"/>
              <a:defRPr/>
            </a:pPr>
            <a:r>
              <a:rPr lang="en-US" dirty="0" smtClean="0">
                <a:ea typeface="+mn-ea"/>
              </a:rPr>
              <a:t>Each investment is a much smaller percentage of the portfolio, muting the effect (positive or negative) on the overall portfolio.</a:t>
            </a:r>
          </a:p>
          <a:p>
            <a:pPr marL="822960" lvl="1" indent="-457200" eaLnBrk="1" fontAlgn="auto" hangingPunct="1">
              <a:spcAft>
                <a:spcPts val="0"/>
              </a:spcAft>
              <a:buFont typeface="+mj-lt"/>
              <a:buAutoNum type="alphaLcPeriod"/>
              <a:defRPr/>
            </a:pPr>
            <a:r>
              <a:rPr lang="en-US" dirty="0" smtClean="0">
                <a:ea typeface="+mn-ea"/>
              </a:rPr>
              <a:t>Firm-specific actions can be either positive or negative. In a large portfolio, it is argued, these effects will average out to zero. (For every firm, where something bad happens, there will be some other firm, where something good happens.)</a:t>
            </a:r>
            <a:endParaRPr lang="en-US" dirty="0">
              <a:ea typeface="+mn-ea"/>
            </a:endParaRPr>
          </a:p>
        </p:txBody>
      </p:sp>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Role of the Marginal Investor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61241BC-94A5-8C40-906E-6B659D92C215}" type="slidenum">
              <a:rPr lang="en-US" altLang="en-US" sz="1200">
                <a:solidFill>
                  <a:srgbClr val="FFFFFF"/>
                </a:solidFill>
              </a:rPr>
              <a:pPr>
                <a:lnSpc>
                  <a:spcPct val="80000"/>
                </a:lnSpc>
              </a:pPr>
              <a:t>78</a:t>
            </a:fld>
            <a:endParaRPr lang="en-US" altLang="en-US" sz="1200">
              <a:solidFill>
                <a:srgbClr val="FFFFFF"/>
              </a:solidFill>
            </a:endParaRPr>
          </a:p>
        </p:txBody>
      </p:sp>
      <p:sp>
        <p:nvSpPr>
          <p:cNvPr id="158722"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The marginal investor in a firm is the investor who is </a:t>
            </a:r>
            <a:r>
              <a:rPr lang="en-US" u="sng" dirty="0" smtClean="0">
                <a:ea typeface="+mn-ea"/>
                <a:cs typeface="+mn-cs"/>
              </a:rPr>
              <a:t>most likely to be the buyer or seller on the next trade and to influence the stock price</a:t>
            </a:r>
            <a:r>
              <a:rPr lang="en-US" dirty="0" smtClean="0">
                <a:ea typeface="+mn-ea"/>
                <a:cs typeface="+mn-cs"/>
              </a:rPr>
              <a:t>. </a:t>
            </a:r>
          </a:p>
          <a:p>
            <a:pPr marL="320040" indent="-320040" eaLnBrk="1" fontAlgn="auto" hangingPunct="1">
              <a:spcAft>
                <a:spcPts val="0"/>
              </a:spcAft>
              <a:buFont typeface="Wingdings"/>
              <a:buChar char=""/>
              <a:defRPr/>
            </a:pPr>
            <a:r>
              <a:rPr lang="en-US" dirty="0" smtClean="0">
                <a:ea typeface="+mn-ea"/>
                <a:cs typeface="+mn-cs"/>
              </a:rPr>
              <a:t>Generally speaking, the marginal investor in a stock has to </a:t>
            </a:r>
            <a:r>
              <a:rPr lang="en-US" u="sng" dirty="0" smtClean="0">
                <a:ea typeface="+mn-ea"/>
                <a:cs typeface="+mn-cs"/>
              </a:rPr>
              <a:t>own a lot of stock and also trade that stock on a regular basi</a:t>
            </a:r>
            <a:r>
              <a:rPr lang="en-US" dirty="0" smtClean="0">
                <a:ea typeface="+mn-ea"/>
                <a:cs typeface="+mn-cs"/>
              </a:rPr>
              <a:t>s.</a:t>
            </a:r>
          </a:p>
          <a:p>
            <a:pPr marL="320040" indent="-320040" eaLnBrk="1" fontAlgn="auto" hangingPunct="1">
              <a:spcAft>
                <a:spcPts val="0"/>
              </a:spcAft>
              <a:buFont typeface="Wingdings"/>
              <a:buChar char=""/>
              <a:defRPr/>
            </a:pPr>
            <a:r>
              <a:rPr lang="en-US" dirty="0" smtClean="0">
                <a:ea typeface="+mn-ea"/>
                <a:cs typeface="+mn-cs"/>
              </a:rPr>
              <a:t>Since trading is required, </a:t>
            </a:r>
            <a:r>
              <a:rPr lang="en-US" u="sng" dirty="0" smtClean="0">
                <a:ea typeface="+mn-ea"/>
                <a:cs typeface="+mn-cs"/>
              </a:rPr>
              <a:t>the largest investor may not be the marginal investor</a:t>
            </a:r>
            <a:r>
              <a:rPr lang="en-US" dirty="0" smtClean="0">
                <a:ea typeface="+mn-ea"/>
                <a:cs typeface="+mn-cs"/>
              </a:rPr>
              <a:t>, especially if he or she is a founder/manager of the firm (Larry Ellison at Oracle, Mark </a:t>
            </a:r>
            <a:r>
              <a:rPr lang="en-US" dirty="0" err="1" smtClean="0">
                <a:ea typeface="+mn-ea"/>
                <a:cs typeface="+mn-cs"/>
              </a:rPr>
              <a:t>Zuckerberg</a:t>
            </a:r>
            <a:r>
              <a:rPr lang="en-US" dirty="0" smtClean="0">
                <a:ea typeface="+mn-ea"/>
                <a:cs typeface="+mn-cs"/>
              </a:rPr>
              <a:t> at Facebook)</a:t>
            </a:r>
          </a:p>
          <a:p>
            <a:pPr marL="320040" indent="-320040" eaLnBrk="1" fontAlgn="auto" hangingPunct="1">
              <a:spcAft>
                <a:spcPts val="0"/>
              </a:spcAft>
              <a:buFont typeface="Wingdings"/>
              <a:buChar char=""/>
              <a:defRPr/>
            </a:pPr>
            <a:r>
              <a:rPr lang="en-US" b="1" dirty="0" smtClean="0">
                <a:ea typeface="+mn-ea"/>
                <a:cs typeface="+mn-cs"/>
              </a:rPr>
              <a:t>In all risk and return models in finance, we assume that the marginal investor is well diversified</a:t>
            </a:r>
            <a:r>
              <a:rPr lang="en-US" dirty="0" smtClean="0">
                <a:ea typeface="+mn-ea"/>
                <a:cs typeface="+mn-cs"/>
              </a:rPr>
              <a:t>.</a:t>
            </a:r>
            <a:endParaRPr lang="en-US" dirty="0">
              <a:ea typeface="+mn-ea"/>
              <a:cs typeface="+mn-cs"/>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ChangeArrowheads="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Identifying the Marginal Investor in your firm…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C29484D-2455-8F4C-A92F-30F2137FAC56}" type="slidenum">
              <a:rPr lang="en-US" altLang="en-US" sz="1200">
                <a:solidFill>
                  <a:srgbClr val="FFFFFF"/>
                </a:solidFill>
              </a:rPr>
              <a:pPr>
                <a:lnSpc>
                  <a:spcPct val="80000"/>
                </a:lnSpc>
              </a:pPr>
              <a:t>79</a:t>
            </a:fld>
            <a:endParaRPr lang="en-US" altLang="en-US" sz="1200">
              <a:solidFill>
                <a:srgbClr val="FFFFFF"/>
              </a:solidFill>
            </a:endParaRPr>
          </a:p>
        </p:txBody>
      </p:sp>
      <p:graphicFrame>
        <p:nvGraphicFramePr>
          <p:cNvPr id="178180" name="Object 2"/>
          <p:cNvGraphicFramePr>
            <a:graphicFrameLocks noGrp="1" noChangeAspect="1"/>
          </p:cNvGraphicFramePr>
          <p:nvPr>
            <p:ph sz="quarter" idx="1"/>
          </p:nvPr>
        </p:nvGraphicFramePr>
        <p:xfrm>
          <a:off x="1143000" y="1905000"/>
          <a:ext cx="6843713" cy="3167063"/>
        </p:xfrm>
        <a:graphic>
          <a:graphicData uri="http://schemas.openxmlformats.org/presentationml/2006/ole">
            <mc:AlternateContent xmlns:mc="http://schemas.openxmlformats.org/markup-compatibility/2006">
              <mc:Choice xmlns:v="urn:schemas-microsoft-com:vml" Requires="v">
                <p:oleObj spid="_x0000_s178181" name="Document" r:id="rId5" imgW="8369300" imgH="3873500" progId="Word.Document.8">
                  <p:embed/>
                </p:oleObj>
              </mc:Choice>
              <mc:Fallback>
                <p:oleObj name="Document" r:id="rId5" imgW="8369300" imgH="3873500" progId="Word.Document.8">
                  <p:embed/>
                  <p:pic>
                    <p:nvPicPr>
                      <p:cNvPr id="0" name="Object 2"/>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3000" y="1905000"/>
                        <a:ext cx="6843713" cy="31670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Gauging the marginal investor: Disney in 2013</a:t>
            </a:r>
          </a:p>
        </p:txBody>
      </p:sp>
      <p:sp>
        <p:nvSpPr>
          <p:cNvPr id="1802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180227"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824" r="-2824"/>
          <a:stretch>
            <a:fillRect/>
          </a:stretch>
        </p:blipFill>
        <p:spPr>
          <a:xfrm>
            <a:off x="612775" y="1676400"/>
            <a:ext cx="8153400" cy="4495800"/>
          </a:xfrm>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Title 1"/>
          <p:cNvSpPr>
            <a:spLocks noGrp="1"/>
          </p:cNvSpPr>
          <p:nvPr>
            <p:ph type="title"/>
          </p:nvPr>
        </p:nvSpPr>
        <p:spPr>
          <a:xfrm>
            <a:off x="612775" y="228600"/>
            <a:ext cx="8153400" cy="990600"/>
          </a:xfrm>
        </p:spPr>
        <p:txBody>
          <a:bodyPr/>
          <a:lstStyle/>
          <a:p>
            <a:r>
              <a:rPr lang="en-US" altLang="en-US">
                <a:ea typeface="ＭＳ Ｐゴシック" charset="-128"/>
              </a:rPr>
              <a:t>Extending the assessment of the investor base</a:t>
            </a:r>
          </a:p>
        </p:txBody>
      </p:sp>
      <p:sp>
        <p:nvSpPr>
          <p:cNvPr id="182274"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In all five of the publicly traded companies that we are looking at, institutions are big holders of the company’s stock.</a:t>
            </a:r>
          </a:p>
        </p:txBody>
      </p:sp>
      <p:sp>
        <p:nvSpPr>
          <p:cNvPr id="1822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82276" name="Object 4"/>
          <p:cNvGraphicFramePr>
            <a:graphicFrameLocks noChangeAspect="1"/>
          </p:cNvGraphicFramePr>
          <p:nvPr/>
        </p:nvGraphicFramePr>
        <p:xfrm>
          <a:off x="1752600" y="2971800"/>
          <a:ext cx="5638800" cy="1206500"/>
        </p:xfrm>
        <a:graphic>
          <a:graphicData uri="http://schemas.openxmlformats.org/presentationml/2006/ole">
            <mc:AlternateContent xmlns:mc="http://schemas.openxmlformats.org/markup-compatibility/2006">
              <mc:Choice xmlns:v="urn:schemas-microsoft-com:vml" Requires="v">
                <p:oleObj spid="_x0000_s182278" name="Document" r:id="rId5" imgW="5638592" imgH="1206456" progId="Word.Document.12">
                  <p:embed/>
                </p:oleObj>
              </mc:Choice>
              <mc:Fallback>
                <p:oleObj name="Document" r:id="rId5" imgW="5638592" imgH="1206456" progId="Word.Document.12">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52600" y="2971800"/>
                        <a:ext cx="5638800"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2277" name="Object 5"/>
          <p:cNvGraphicFramePr>
            <a:graphicFrameLocks noChangeAspect="1"/>
          </p:cNvGraphicFramePr>
          <p:nvPr/>
        </p:nvGraphicFramePr>
        <p:xfrm>
          <a:off x="1828800" y="4267200"/>
          <a:ext cx="5626100" cy="1536700"/>
        </p:xfrm>
        <a:graphic>
          <a:graphicData uri="http://schemas.openxmlformats.org/presentationml/2006/ole">
            <mc:AlternateContent xmlns:mc="http://schemas.openxmlformats.org/markup-compatibility/2006">
              <mc:Choice xmlns:v="urn:schemas-microsoft-com:vml" Requires="v">
                <p:oleObj spid="_x0000_s182279" name="Document" r:id="rId8" imgW="5625893" imgH="1536643" progId="Word.Document.12">
                  <p:embed/>
                </p:oleObj>
              </mc:Choice>
              <mc:Fallback>
                <p:oleObj name="Document" r:id="rId8" imgW="5625893" imgH="1536643" progId="Word.Document.12">
                  <p:embed/>
                  <p:pic>
                    <p:nvPicPr>
                      <p:cNvPr id="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28800" y="4267200"/>
                        <a:ext cx="5626100"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Limiting Case: The Market Portfolio</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314E7A6-CC92-1B49-9DCD-3AB996807E27}" type="slidenum">
              <a:rPr lang="en-US" altLang="en-US" sz="1200">
                <a:solidFill>
                  <a:srgbClr val="FFFFFF"/>
                </a:solidFill>
              </a:rPr>
              <a:pPr>
                <a:lnSpc>
                  <a:spcPct val="80000"/>
                </a:lnSpc>
              </a:pPr>
              <a:t>82</a:t>
            </a:fld>
            <a:endParaRPr lang="en-US" altLang="en-US" sz="1200">
              <a:solidFill>
                <a:srgbClr val="FFFFFF"/>
              </a:solidFill>
            </a:endParaRPr>
          </a:p>
        </p:txBody>
      </p:sp>
      <p:sp>
        <p:nvSpPr>
          <p:cNvPr id="1710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u="sng">
                <a:ea typeface="ＭＳ Ｐゴシック" charset="-128"/>
              </a:rPr>
              <a:t>The big assumptions &amp; the follow up:</a:t>
            </a:r>
            <a:r>
              <a:rPr lang="en-US" altLang="en-US" sz="2200">
                <a:ea typeface="ＭＳ Ｐゴシック" charset="-128"/>
              </a:rPr>
              <a:t> Assuming diversification costs nothing (in terms of transactions costs), and that all assets can be traded, the limit of diversification is to hold a portfolio of every single asset in the economy (in proportion to market value). This portfolio is called the market portfolio. </a:t>
            </a:r>
          </a:p>
          <a:p>
            <a:pPr eaLnBrk="1" hangingPunct="1">
              <a:lnSpc>
                <a:spcPct val="80000"/>
              </a:lnSpc>
            </a:pPr>
            <a:r>
              <a:rPr lang="en-US" altLang="en-US" sz="2200" u="sng">
                <a:ea typeface="ＭＳ Ｐゴシック" charset="-128"/>
              </a:rPr>
              <a:t>The consequence</a:t>
            </a:r>
            <a:r>
              <a:rPr lang="en-US" altLang="en-US" sz="2200">
                <a:ea typeface="ＭＳ Ｐゴシック" charset="-128"/>
              </a:rPr>
              <a:t>:  Individual investors will adjust for risk, by adjusting their allocations to this market portfolio and a riskless asset (such as a T-Bill):</a:t>
            </a:r>
          </a:p>
          <a:p>
            <a:pPr marL="365125" lvl="1" indent="0" eaLnBrk="1" hangingPunct="1">
              <a:lnSpc>
                <a:spcPct val="80000"/>
              </a:lnSpc>
              <a:buFont typeface="Wingdings 2" charset="2"/>
              <a:buNone/>
            </a:pPr>
            <a:r>
              <a:rPr lang="en-US" altLang="en-US" sz="1900" i="1">
                <a:ea typeface="ＭＳ Ｐゴシック" charset="-128"/>
              </a:rPr>
              <a:t>Preferred risk level		Allocation decision</a:t>
            </a:r>
          </a:p>
          <a:p>
            <a:pPr marL="365125" lvl="1" indent="0" eaLnBrk="1" hangingPunct="1">
              <a:lnSpc>
                <a:spcPct val="80000"/>
              </a:lnSpc>
              <a:buFont typeface="Wingdings 2" charset="2"/>
              <a:buNone/>
            </a:pPr>
            <a:r>
              <a:rPr lang="en-US" altLang="en-US" sz="1900">
                <a:ea typeface="ＭＳ Ｐゴシック" charset="-128"/>
              </a:rPr>
              <a:t>No risk		100% in T-Bills</a:t>
            </a:r>
          </a:p>
          <a:p>
            <a:pPr marL="365125" lvl="1" indent="0" eaLnBrk="1" hangingPunct="1">
              <a:lnSpc>
                <a:spcPct val="80000"/>
              </a:lnSpc>
              <a:buFont typeface="Wingdings 2" charset="2"/>
              <a:buNone/>
            </a:pPr>
            <a:r>
              <a:rPr lang="en-US" altLang="en-US" sz="1900">
                <a:ea typeface="ＭＳ Ｐゴシック" charset="-128"/>
              </a:rPr>
              <a:t>Some risk		50% in T-Bills; 50% in Market Portfolio;</a:t>
            </a:r>
          </a:p>
          <a:p>
            <a:pPr marL="365125" lvl="1" indent="0" eaLnBrk="1" hangingPunct="1">
              <a:lnSpc>
                <a:spcPct val="80000"/>
              </a:lnSpc>
              <a:buFont typeface="Wingdings 2" charset="2"/>
              <a:buNone/>
            </a:pPr>
            <a:r>
              <a:rPr lang="en-US" altLang="en-US" sz="1900">
                <a:ea typeface="ＭＳ Ｐゴシック" charset="-128"/>
              </a:rPr>
              <a:t>A little more risk	25% in T-Bills; 75% in Market Portfolio</a:t>
            </a:r>
          </a:p>
          <a:p>
            <a:pPr marL="365125" lvl="1" indent="0" eaLnBrk="1" hangingPunct="1">
              <a:lnSpc>
                <a:spcPct val="80000"/>
              </a:lnSpc>
              <a:buFont typeface="Wingdings 2" charset="2"/>
              <a:buNone/>
            </a:pPr>
            <a:r>
              <a:rPr lang="en-US" altLang="en-US" sz="1900">
                <a:ea typeface="ＭＳ Ｐゴシック" charset="-128"/>
              </a:rPr>
              <a:t>Even more risk		100% in Market Portfolio</a:t>
            </a:r>
          </a:p>
          <a:p>
            <a:pPr marL="365125" lvl="1" indent="0" eaLnBrk="1" hangingPunct="1">
              <a:lnSpc>
                <a:spcPct val="80000"/>
              </a:lnSpc>
              <a:buFont typeface="Wingdings 2" charset="2"/>
              <a:buNone/>
            </a:pPr>
            <a:r>
              <a:rPr lang="en-US" altLang="en-US" sz="1900">
                <a:ea typeface="ＭＳ Ｐゴシック" charset="-128"/>
              </a:rPr>
              <a:t>A risk hog..		Borrow money; Invest in market portfolio</a:t>
            </a:r>
          </a:p>
        </p:txBody>
      </p:sp>
    </p:spTree>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Risk of an Individual Asset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EBBE65F-C220-E94F-82B2-98456DD2A3D2}" type="slidenum">
              <a:rPr lang="en-US" altLang="en-US" sz="1200">
                <a:solidFill>
                  <a:srgbClr val="FFFFFF"/>
                </a:solidFill>
              </a:rPr>
              <a:pPr>
                <a:lnSpc>
                  <a:spcPct val="80000"/>
                </a:lnSpc>
              </a:pPr>
              <a:t>83</a:t>
            </a:fld>
            <a:endParaRPr lang="en-US" altLang="en-US" sz="1200">
              <a:solidFill>
                <a:srgbClr val="FFFFFF"/>
              </a:solidFill>
            </a:endParaRPr>
          </a:p>
        </p:txBody>
      </p:sp>
      <p:sp>
        <p:nvSpPr>
          <p:cNvPr id="17305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u="sng">
                <a:ea typeface="ＭＳ Ｐゴシック" charset="-128"/>
              </a:rPr>
              <a:t>The essence</a:t>
            </a:r>
            <a:r>
              <a:rPr lang="en-US" altLang="en-US" sz="2400">
                <a:ea typeface="ＭＳ Ｐゴシック" charset="-128"/>
              </a:rPr>
              <a:t>: The risk of any asset is the risk that it adds to the market portfolio Statistically, this risk can be measured by how much an asset moves with the market (called the covariance)</a:t>
            </a:r>
          </a:p>
          <a:p>
            <a:pPr eaLnBrk="1" hangingPunct="1">
              <a:lnSpc>
                <a:spcPct val="80000"/>
              </a:lnSpc>
            </a:pPr>
            <a:r>
              <a:rPr lang="en-US" altLang="en-US" sz="2400" u="sng">
                <a:ea typeface="ＭＳ Ｐゴシック" charset="-128"/>
              </a:rPr>
              <a:t>The measure</a:t>
            </a:r>
            <a:r>
              <a:rPr lang="en-US" altLang="en-US" sz="2400">
                <a:ea typeface="ＭＳ Ｐゴシック" charset="-128"/>
              </a:rPr>
              <a:t>: Beta is a standardized measure of this covariance, obtained by dividing the covariance of any asset with the market by the variance of the market. It is a measure of the non-diversifiable risk for any asset can be measured by the covariance of its returns with returns on a market index, which is defined to be the asset's beta.</a:t>
            </a:r>
          </a:p>
          <a:p>
            <a:pPr eaLnBrk="1" hangingPunct="1">
              <a:lnSpc>
                <a:spcPct val="80000"/>
              </a:lnSpc>
            </a:pPr>
            <a:r>
              <a:rPr lang="en-US" altLang="en-US" sz="2400" u="sng">
                <a:ea typeface="ＭＳ Ｐゴシック" charset="-128"/>
              </a:rPr>
              <a:t>The result</a:t>
            </a:r>
            <a:r>
              <a:rPr lang="en-US" altLang="en-US" sz="2400">
                <a:ea typeface="ＭＳ Ｐゴシック" charset="-128"/>
              </a:rPr>
              <a:t>: The required return on an investment will be a linear function of its beta:</a:t>
            </a:r>
          </a:p>
          <a:p>
            <a:pPr lvl="1" eaLnBrk="1" hangingPunct="1">
              <a:lnSpc>
                <a:spcPct val="80000"/>
              </a:lnSpc>
            </a:pPr>
            <a:r>
              <a:rPr lang="en-US" altLang="en-US" sz="2000">
                <a:ea typeface="ＭＳ Ｐゴシック" charset="-128"/>
              </a:rPr>
              <a:t>Expected Return = Riskfree Rate+ Beta * (Expected Return on the Market Portfolio - Riskfree Rate)</a:t>
            </a:r>
          </a:p>
        </p:txBody>
      </p:sp>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Limitations of the CAPM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87995B-2057-C444-8BF2-6BA5D1E75599}" type="slidenum">
              <a:rPr lang="en-US" altLang="en-US" sz="1200">
                <a:solidFill>
                  <a:srgbClr val="FFFFFF"/>
                </a:solidFill>
              </a:rPr>
              <a:pPr>
                <a:lnSpc>
                  <a:spcPct val="80000"/>
                </a:lnSpc>
              </a:pPr>
              <a:t>84</a:t>
            </a:fld>
            <a:endParaRPr lang="en-US" altLang="en-US" sz="1200">
              <a:solidFill>
                <a:srgbClr val="FFFFFF"/>
              </a:solidFill>
            </a:endParaRPr>
          </a:p>
        </p:txBody>
      </p:sp>
      <p:sp>
        <p:nvSpPr>
          <p:cNvPr id="175106" name="Rectangle 3"/>
          <p:cNvSpPr>
            <a:spLocks noGrp="1" noChangeArrowheads="1"/>
          </p:cNvSpPr>
          <p:nvPr>
            <p:ph sz="quarter" idx="1"/>
          </p:nvPr>
        </p:nvSpPr>
        <p:spPr>
          <a:xfrm>
            <a:off x="612775" y="1600200"/>
            <a:ext cx="8153400" cy="4495800"/>
          </a:xfrm>
        </p:spPr>
        <p:txBody>
          <a:bodyPr>
            <a:normAutofit fontScale="85000" lnSpcReduction="10000"/>
          </a:bodyPr>
          <a:lstStyle/>
          <a:p>
            <a:pPr marL="0" indent="0" eaLnBrk="1" fontAlgn="auto" hangingPunct="1">
              <a:spcAft>
                <a:spcPts val="0"/>
              </a:spcAft>
              <a:buFont typeface="Wingdings" charset="0"/>
              <a:buNone/>
              <a:defRPr/>
            </a:pPr>
            <a:r>
              <a:rPr lang="en-US" dirty="0" smtClean="0">
                <a:ea typeface="+mn-ea"/>
                <a:cs typeface="+mn-cs"/>
              </a:rPr>
              <a:t>1. The model makes unrealistic assumptions</a:t>
            </a:r>
          </a:p>
          <a:p>
            <a:pPr marL="0" indent="0" eaLnBrk="1" fontAlgn="auto" hangingPunct="1">
              <a:spcAft>
                <a:spcPts val="0"/>
              </a:spcAft>
              <a:buFont typeface="Wingdings" charset="0"/>
              <a:buNone/>
              <a:defRPr/>
            </a:pPr>
            <a:r>
              <a:rPr lang="en-US" dirty="0" smtClean="0">
                <a:ea typeface="+mn-ea"/>
                <a:cs typeface="+mn-cs"/>
              </a:rPr>
              <a:t>2. The parameters of the model cannot be estimated precisely</a:t>
            </a:r>
          </a:p>
          <a:p>
            <a:pPr marL="640080" lvl="1" indent="-274320" eaLnBrk="1" fontAlgn="auto" hangingPunct="1">
              <a:spcAft>
                <a:spcPts val="0"/>
              </a:spcAft>
              <a:buFont typeface="Wingdings 2"/>
              <a:buChar char=""/>
              <a:defRPr/>
            </a:pPr>
            <a:r>
              <a:rPr lang="en-US" dirty="0" smtClean="0">
                <a:ea typeface="+mn-ea"/>
              </a:rPr>
              <a:t>The market index used can be wrong.</a:t>
            </a:r>
          </a:p>
          <a:p>
            <a:pPr marL="640080" lvl="1" indent="-274320" eaLnBrk="1" fontAlgn="auto" hangingPunct="1">
              <a:spcAft>
                <a:spcPts val="0"/>
              </a:spcAft>
              <a:buFont typeface="Wingdings 2"/>
              <a:buChar char=""/>
              <a:defRPr/>
            </a:pPr>
            <a:r>
              <a:rPr lang="en-US" dirty="0" smtClean="0">
                <a:ea typeface="+mn-ea"/>
              </a:rPr>
              <a:t>The firm may have changed during the 'estimation' period'</a:t>
            </a:r>
          </a:p>
          <a:p>
            <a:pPr marL="0" indent="0" eaLnBrk="1" fontAlgn="auto" hangingPunct="1">
              <a:spcAft>
                <a:spcPts val="0"/>
              </a:spcAft>
              <a:buFont typeface="Wingdings" charset="0"/>
              <a:buNone/>
              <a:defRPr/>
            </a:pPr>
            <a:r>
              <a:rPr lang="en-US" dirty="0" smtClean="0">
                <a:ea typeface="+mn-ea"/>
                <a:cs typeface="+mn-cs"/>
              </a:rPr>
              <a:t>3. The model does not work well</a:t>
            </a:r>
          </a:p>
          <a:p>
            <a:pPr marL="640080" lvl="1" indent="-274320" eaLnBrk="1" fontAlgn="auto" hangingPunct="1">
              <a:spcAft>
                <a:spcPts val="0"/>
              </a:spcAft>
              <a:buFont typeface="Wingdings 2"/>
              <a:buChar char=""/>
              <a:defRPr/>
            </a:pPr>
            <a:r>
              <a:rPr lang="en-US" dirty="0" smtClean="0">
                <a:ea typeface="+mn-ea"/>
              </a:rPr>
              <a:t>- If the model is right, there should be:  </a:t>
            </a:r>
          </a:p>
          <a:p>
            <a:pPr lvl="2" eaLnBrk="1" fontAlgn="auto" hangingPunct="1">
              <a:spcAft>
                <a:spcPts val="0"/>
              </a:spcAft>
              <a:buFont typeface="Wingdings"/>
              <a:buChar char=""/>
              <a:defRPr/>
            </a:pPr>
            <a:r>
              <a:rPr lang="en-US" dirty="0" smtClean="0">
                <a:ea typeface="+mn-ea"/>
              </a:rPr>
              <a:t> A linear relationship between returns and betas</a:t>
            </a:r>
          </a:p>
          <a:p>
            <a:pPr lvl="2" eaLnBrk="1" fontAlgn="auto" hangingPunct="1">
              <a:spcAft>
                <a:spcPts val="0"/>
              </a:spcAft>
              <a:buFont typeface="Wingdings"/>
              <a:buChar char=""/>
              <a:defRPr/>
            </a:pPr>
            <a:r>
              <a:rPr lang="en-US" dirty="0" smtClean="0">
                <a:ea typeface="+mn-ea"/>
              </a:rPr>
              <a:t> The only variable that should explain returns is betas</a:t>
            </a:r>
          </a:p>
          <a:p>
            <a:pPr marL="640080" lvl="1" indent="-274320" eaLnBrk="1" fontAlgn="auto" hangingPunct="1">
              <a:spcAft>
                <a:spcPts val="0"/>
              </a:spcAft>
              <a:buFont typeface="Wingdings 2"/>
              <a:buChar char=""/>
              <a:defRPr/>
            </a:pPr>
            <a:r>
              <a:rPr lang="en-US" dirty="0" smtClean="0">
                <a:ea typeface="+mn-ea"/>
              </a:rPr>
              <a:t>- The reality is that</a:t>
            </a:r>
          </a:p>
          <a:p>
            <a:pPr lvl="2" eaLnBrk="1" fontAlgn="auto" hangingPunct="1">
              <a:spcAft>
                <a:spcPts val="0"/>
              </a:spcAft>
              <a:buFont typeface="Wingdings"/>
              <a:buChar char=""/>
              <a:defRPr/>
            </a:pPr>
            <a:r>
              <a:rPr lang="en-US" dirty="0" smtClean="0">
                <a:ea typeface="+mn-ea"/>
              </a:rPr>
              <a:t> The relationship between betas and returns is weak </a:t>
            </a:r>
          </a:p>
          <a:p>
            <a:pPr lvl="2" eaLnBrk="1" fontAlgn="auto" hangingPunct="1">
              <a:spcAft>
                <a:spcPts val="0"/>
              </a:spcAft>
              <a:buFont typeface="Wingdings"/>
              <a:buChar char=""/>
              <a:defRPr/>
            </a:pPr>
            <a:r>
              <a:rPr lang="en-US" dirty="0" smtClean="0">
                <a:ea typeface="+mn-ea"/>
              </a:rPr>
              <a:t> Other variables (size, price/book value) seem to explain differences in returns better.</a:t>
            </a:r>
            <a:endParaRPr lang="en-US" dirty="0">
              <a:ea typeface="+mn-ea"/>
            </a:endParaRPr>
          </a:p>
        </p:txBody>
      </p:sp>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Alternatives to the CAPM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46AEEA9-FBC0-4842-9C61-E179E6AB2359}" type="slidenum">
              <a:rPr lang="en-US" altLang="en-US" sz="1200">
                <a:solidFill>
                  <a:srgbClr val="FFFFFF"/>
                </a:solidFill>
              </a:rPr>
              <a:pPr>
                <a:lnSpc>
                  <a:spcPct val="80000"/>
                </a:lnSpc>
              </a:pPr>
              <a:t>85</a:t>
            </a:fld>
            <a:endParaRPr lang="en-US" altLang="en-US" sz="1200">
              <a:solidFill>
                <a:srgbClr val="FFFFFF"/>
              </a:solidFill>
            </a:endParaRPr>
          </a:p>
        </p:txBody>
      </p:sp>
      <p:pic>
        <p:nvPicPr>
          <p:cNvPr id="190468"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19066" r="-19066"/>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Why the CAPM persists…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F24F944-2E2F-0747-BEEF-AC49CB0B8D37}" type="slidenum">
              <a:rPr lang="en-US" altLang="en-US" sz="1200">
                <a:solidFill>
                  <a:srgbClr val="FFFFFF"/>
                </a:solidFill>
              </a:rPr>
              <a:pPr>
                <a:lnSpc>
                  <a:spcPct val="80000"/>
                </a:lnSpc>
              </a:pPr>
              <a:t>86</a:t>
            </a:fld>
            <a:endParaRPr lang="en-US" altLang="en-US" sz="1200">
              <a:solidFill>
                <a:srgbClr val="FFFFFF"/>
              </a:solidFill>
            </a:endParaRPr>
          </a:p>
        </p:txBody>
      </p:sp>
      <p:sp>
        <p:nvSpPr>
          <p:cNvPr id="17920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u="sng" dirty="0" smtClean="0">
                <a:ea typeface="+mn-ea"/>
                <a:cs typeface="+mn-cs"/>
              </a:rPr>
              <a:t>The CAPM, notwithstanding its many critics and limitations, has survived as the default model for risk in equity valuation and corporate finance</a:t>
            </a:r>
            <a:r>
              <a:rPr lang="en-US" dirty="0" smtClean="0">
                <a:ea typeface="+mn-ea"/>
                <a:cs typeface="+mn-cs"/>
              </a:rPr>
              <a:t>. The alternative models that have been presented as better models (APM, Multifactor model..) have made inroads in performance evaluation but not in prospective analysis because:</a:t>
            </a:r>
          </a:p>
          <a:p>
            <a:pPr marL="640080" lvl="1" indent="-274320" eaLnBrk="1" fontAlgn="auto" hangingPunct="1">
              <a:spcAft>
                <a:spcPts val="0"/>
              </a:spcAft>
              <a:buFont typeface="Wingdings 2"/>
              <a:buChar char=""/>
              <a:defRPr/>
            </a:pPr>
            <a:r>
              <a:rPr lang="en-US" dirty="0" smtClean="0">
                <a:ea typeface="+mn-ea"/>
              </a:rPr>
              <a:t>The alternative models (which are richer) do a much better job than the CAPM in explaining past return, but their effectiveness drops off when it comes to estimating expected future returns (because the models tend to shift and change).</a:t>
            </a:r>
          </a:p>
          <a:p>
            <a:pPr marL="640080" lvl="1" indent="-274320" eaLnBrk="1" fontAlgn="auto" hangingPunct="1">
              <a:spcAft>
                <a:spcPts val="0"/>
              </a:spcAft>
              <a:buFont typeface="Wingdings 2"/>
              <a:buChar char=""/>
              <a:defRPr/>
            </a:pPr>
            <a:r>
              <a:rPr lang="en-US" dirty="0" smtClean="0">
                <a:ea typeface="+mn-ea"/>
              </a:rPr>
              <a:t>The alternative models are more complicated and require more information than the CAPM.</a:t>
            </a:r>
          </a:p>
          <a:p>
            <a:pPr marL="640080" lvl="1" indent="-274320" eaLnBrk="1" fontAlgn="auto" hangingPunct="1">
              <a:spcAft>
                <a:spcPts val="0"/>
              </a:spcAft>
              <a:buFont typeface="Wingdings 2"/>
              <a:buChar char=""/>
              <a:defRPr/>
            </a:pPr>
            <a:r>
              <a:rPr lang="en-US" dirty="0" smtClean="0">
                <a:ea typeface="+mn-ea"/>
              </a:rPr>
              <a:t>For most companies, the expected returns you get with the the alternative models is not different enough to be worth the extra trouble of estimating four additional betas.</a:t>
            </a:r>
            <a:endParaRPr lang="en-US" dirty="0">
              <a:ea typeface="+mn-ea"/>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Application Test: Who is the marginal investor in your firm?</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EEE0F60-9FD2-FA4F-8D32-95F8A4F2E260}" type="slidenum">
              <a:rPr lang="en-US" altLang="en-US" sz="1200">
                <a:solidFill>
                  <a:srgbClr val="FFFFFF"/>
                </a:solidFill>
              </a:rPr>
              <a:pPr>
                <a:lnSpc>
                  <a:spcPct val="80000"/>
                </a:lnSpc>
              </a:pPr>
              <a:t>87</a:t>
            </a:fld>
            <a:endParaRPr lang="en-US" altLang="en-US" sz="1200">
              <a:solidFill>
                <a:srgbClr val="FFFFFF"/>
              </a:solidFill>
            </a:endParaRPr>
          </a:p>
        </p:txBody>
      </p:sp>
      <p:sp>
        <p:nvSpPr>
          <p:cNvPr id="19456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You can get information on insider and institutional holdings in your firm from:</a:t>
            </a:r>
          </a:p>
          <a:p>
            <a:pPr lvl="1" eaLnBrk="1" hangingPunct="1"/>
            <a:r>
              <a:rPr lang="en-US" altLang="en-US">
                <a:ea typeface="ＭＳ Ｐゴシック" charset="-128"/>
                <a:hlinkClick r:id="rId3" action="ppaction://hlinkpres?slideindex=37&amp;slidetitle=PowerPoint Presentation"/>
              </a:rPr>
              <a:t>http://finance.yahoo.com/</a:t>
            </a:r>
            <a:r>
              <a:rPr lang="en-US" altLang="en-US">
                <a:ea typeface="ＭＳ Ｐゴシック" charset="-128"/>
              </a:rPr>
              <a:t> </a:t>
            </a:r>
          </a:p>
          <a:p>
            <a:pPr lvl="1" eaLnBrk="1" hangingPunct="1"/>
            <a:r>
              <a:rPr lang="en-US" altLang="en-US">
                <a:ea typeface="ＭＳ Ｐゴシック" charset="-128"/>
              </a:rPr>
              <a:t>Enter your company</a:t>
            </a:r>
            <a:r>
              <a:rPr lang="ja-JP" altLang="en-US">
                <a:ea typeface="ＭＳ Ｐゴシック" charset="-128"/>
              </a:rPr>
              <a:t>’</a:t>
            </a:r>
            <a:r>
              <a:rPr lang="en-US" altLang="ja-JP">
                <a:ea typeface="ＭＳ Ｐゴシック" charset="-128"/>
              </a:rPr>
              <a:t>s symbol and choose profile.</a:t>
            </a:r>
          </a:p>
          <a:p>
            <a:pPr eaLnBrk="1" hangingPunct="1"/>
            <a:r>
              <a:rPr lang="en-US" altLang="en-US">
                <a:ea typeface="ＭＳ Ｐゴシック" charset="-128"/>
              </a:rPr>
              <a:t>Looking at the breakdown of stockholders in your firm, consider whether the marginal investor is</a:t>
            </a:r>
          </a:p>
          <a:p>
            <a:pPr lvl="1" eaLnBrk="1" hangingPunct="1"/>
            <a:r>
              <a:rPr lang="en-US" altLang="en-US">
                <a:ea typeface="ＭＳ Ｐゴシック" charset="-128"/>
              </a:rPr>
              <a:t>An institutional investor </a:t>
            </a:r>
          </a:p>
          <a:p>
            <a:pPr lvl="1" eaLnBrk="1" hangingPunct="1"/>
            <a:r>
              <a:rPr lang="en-US" altLang="en-US">
                <a:ea typeface="ＭＳ Ｐゴシック" charset="-128"/>
              </a:rPr>
              <a:t>An individual investor</a:t>
            </a:r>
          </a:p>
          <a:p>
            <a:pPr lvl="1" eaLnBrk="1" hangingPunct="1"/>
            <a:r>
              <a:rPr lang="en-US" altLang="en-US">
                <a:ea typeface="ＭＳ Ｐゴシック" charset="-128"/>
              </a:rPr>
              <a:t>An insider</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ctrTitle"/>
          </p:nvPr>
        </p:nvSpPr>
        <p:spPr/>
        <p:txBody>
          <a:bodyPr>
            <a:normAutofit fontScale="90000"/>
          </a:bodyPr>
          <a:lstStyle/>
          <a:p>
            <a:pPr eaLnBrk="1" hangingPunct="1"/>
            <a:r>
              <a:rPr lang="en-US" altLang="en-US" sz="3200" cap="none">
                <a:ea typeface="ＭＳ Ｐゴシック" charset="-128"/>
              </a:rPr>
              <a:t/>
            </a:r>
            <a:br>
              <a:rPr lang="en-US" altLang="en-US" sz="3200" cap="none">
                <a:ea typeface="ＭＳ Ｐゴシック" charset="-128"/>
              </a:rPr>
            </a:br>
            <a:r>
              <a:rPr lang="en-US" altLang="en-US" sz="3200" cap="none">
                <a:ea typeface="ＭＳ Ｐゴシック" charset="-128"/>
              </a:rPr>
              <a:t>From Risk &amp; Return Models to Hurdle Rates:</a:t>
            </a:r>
            <a:br>
              <a:rPr lang="en-US" altLang="en-US" sz="3200" cap="none">
                <a:ea typeface="ＭＳ Ｐゴシック" charset="-128"/>
              </a:rPr>
            </a:br>
            <a:r>
              <a:rPr lang="en-US" altLang="en-US" sz="3200" cap="none">
                <a:ea typeface="ＭＳ Ｐゴシック" charset="-128"/>
              </a:rPr>
              <a:t>Estimation Challenges</a:t>
            </a:r>
            <a:br>
              <a:rPr lang="en-US" altLang="en-US" sz="3200" cap="none">
                <a:ea typeface="ＭＳ Ｐゴシック" charset="-128"/>
              </a:rPr>
            </a:br>
            <a:endParaRPr lang="en-US" altLang="en-US" sz="3200" cap="none">
              <a:ea typeface="ＭＳ Ｐゴシック" charset="-128"/>
            </a:endParaRPr>
          </a:p>
        </p:txBody>
      </p:sp>
      <p:sp>
        <p:nvSpPr>
          <p:cNvPr id="183298"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000">
                <a:ea typeface="ＭＳ Ｐゴシック" charset="-128"/>
              </a:rPr>
              <a:t>“</a:t>
            </a:r>
            <a:r>
              <a:rPr lang="en-US" altLang="ja-JP" sz="2000">
                <a:ea typeface="ＭＳ Ｐゴシック" charset="-128"/>
              </a:rPr>
              <a:t>The price of purity is purists…</a:t>
            </a:r>
            <a:r>
              <a:rPr lang="ja-JP" altLang="en-US" sz="2000">
                <a:ea typeface="ＭＳ Ｐゴシック" charset="-128"/>
              </a:rPr>
              <a:t>”</a:t>
            </a:r>
            <a:endParaRPr lang="en-US" altLang="ja-JP" sz="2000">
              <a:ea typeface="ＭＳ Ｐゴシック" charset="-128"/>
            </a:endParaRPr>
          </a:p>
          <a:p>
            <a:pPr eaLnBrk="1" hangingPunct="1">
              <a:lnSpc>
                <a:spcPct val="80000"/>
              </a:lnSpc>
            </a:pPr>
            <a:r>
              <a:rPr lang="en-US" altLang="en-US" sz="2000">
                <a:ea typeface="ＭＳ Ｐゴシック" charset="-128"/>
              </a:rPr>
              <a:t>					Anonymous</a:t>
            </a:r>
          </a:p>
        </p:txBody>
      </p:sp>
      <p:sp>
        <p:nvSpPr>
          <p:cNvPr id="2" name="Footer Placeholder 1"/>
          <p:cNvSpPr>
            <a:spLocks noGrp="1"/>
          </p:cNvSpPr>
          <p:nvPr>
            <p:ph type="ftr" sz="quarter" idx="11"/>
          </p:nvPr>
        </p:nvSpPr>
        <p:spPr/>
        <p:txBody>
          <a:bodyPr/>
          <a:lstStyle/>
          <a:p>
            <a:pPr>
              <a:defRPr/>
            </a:pPr>
            <a:r>
              <a:rPr lang="en-US"/>
              <a:t>Aswath Damodaran</a:t>
            </a:r>
            <a:endParaRPr lang="en-US" dirty="0"/>
          </a:p>
        </p:txBody>
      </p:sp>
      <p:sp>
        <p:nvSpPr>
          <p:cNvPr id="19661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531DB18-06C8-8840-922D-AAC03EC141A9}" type="slidenum">
              <a:rPr lang="en-US" altLang="en-US" sz="1400">
                <a:solidFill>
                  <a:schemeClr val="tx2"/>
                </a:solidFill>
              </a:rPr>
              <a:pPr/>
              <a:t>88</a:t>
            </a:fld>
            <a:endParaRPr lang="en-US" altLang="en-US" sz="1400">
              <a:solidFill>
                <a:schemeClr val="tx2"/>
              </a:solidFill>
            </a:endParaRPr>
          </a:p>
        </p:txBody>
      </p:sp>
    </p:spTree>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Inputs required to use the CAPM -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39158F0-5F4E-554A-8828-1A9CDFF68A07}" type="slidenum">
              <a:rPr lang="en-US" altLang="en-US" sz="1200">
                <a:solidFill>
                  <a:srgbClr val="FFFFFF"/>
                </a:solidFill>
              </a:rPr>
              <a:pPr>
                <a:lnSpc>
                  <a:spcPct val="80000"/>
                </a:lnSpc>
              </a:pPr>
              <a:t>89</a:t>
            </a:fld>
            <a:endParaRPr lang="en-US" altLang="en-US" sz="1200">
              <a:solidFill>
                <a:srgbClr val="FFFFFF"/>
              </a:solidFill>
            </a:endParaRPr>
          </a:p>
        </p:txBody>
      </p:sp>
      <p:sp>
        <p:nvSpPr>
          <p:cNvPr id="185346"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The capital asset pricing model yields the following expected return:</a:t>
            </a:r>
          </a:p>
          <a:p>
            <a:pPr marL="640080" lvl="1" indent="-274320" eaLnBrk="1" fontAlgn="auto" hangingPunct="1">
              <a:spcAft>
                <a:spcPts val="0"/>
              </a:spcAft>
              <a:buFont typeface="Wingdings 2"/>
              <a:buChar char=""/>
              <a:defRPr/>
            </a:pPr>
            <a:r>
              <a:rPr lang="en-US" dirty="0" smtClean="0">
                <a:ea typeface="+mn-ea"/>
              </a:rPr>
              <a:t>Expected Return = </a:t>
            </a:r>
            <a:r>
              <a:rPr lang="en-US" dirty="0" err="1" smtClean="0">
                <a:ea typeface="+mn-ea"/>
              </a:rPr>
              <a:t>Riskfree</a:t>
            </a:r>
            <a:r>
              <a:rPr lang="en-US" dirty="0" smtClean="0">
                <a:ea typeface="+mn-ea"/>
              </a:rPr>
              <a:t> Rate+ Beta * (Expected Return on the Market Portfolio - </a:t>
            </a:r>
            <a:r>
              <a:rPr lang="en-US" dirty="0" err="1" smtClean="0">
                <a:ea typeface="+mn-ea"/>
              </a:rPr>
              <a:t>Riskfree</a:t>
            </a:r>
            <a:r>
              <a:rPr lang="en-US" dirty="0" smtClean="0">
                <a:ea typeface="+mn-ea"/>
              </a:rPr>
              <a:t> Rate)</a:t>
            </a:r>
          </a:p>
          <a:p>
            <a:pPr marL="320040" indent="-320040" eaLnBrk="1" fontAlgn="auto" hangingPunct="1">
              <a:spcAft>
                <a:spcPts val="0"/>
              </a:spcAft>
              <a:buFont typeface="Wingdings"/>
              <a:buChar char=""/>
              <a:defRPr/>
            </a:pPr>
            <a:r>
              <a:rPr lang="en-US" dirty="0" smtClean="0">
                <a:ea typeface="+mn-ea"/>
                <a:cs typeface="+mn-cs"/>
              </a:rPr>
              <a:t>To use the model we need three inputs:</a:t>
            </a:r>
          </a:p>
          <a:p>
            <a:pPr marL="822960" lvl="1" indent="-457200" eaLnBrk="1" fontAlgn="auto" hangingPunct="1">
              <a:spcAft>
                <a:spcPts val="0"/>
              </a:spcAft>
              <a:buFont typeface="+mj-lt"/>
              <a:buAutoNum type="alphaLcPeriod"/>
              <a:defRPr/>
            </a:pPr>
            <a:r>
              <a:rPr lang="en-US" dirty="0" smtClean="0">
                <a:ea typeface="+mn-ea"/>
              </a:rPr>
              <a:t>The current risk-free rate</a:t>
            </a:r>
          </a:p>
          <a:p>
            <a:pPr marL="822960" lvl="1" indent="-457200" eaLnBrk="1" fontAlgn="auto" hangingPunct="1">
              <a:spcAft>
                <a:spcPts val="0"/>
              </a:spcAft>
              <a:buFont typeface="+mj-lt"/>
              <a:buAutoNum type="alphaLcPeriod"/>
              <a:defRPr/>
            </a:pPr>
            <a:r>
              <a:rPr lang="en-US" dirty="0" smtClean="0">
                <a:ea typeface="+mn-ea"/>
              </a:rPr>
              <a:t>The expected market risk premium, the premium expected for investing in risky assets, i.e. the market portfolio, over the riskless asset</a:t>
            </a:r>
            <a:r>
              <a:rPr lang="en-US" dirty="0">
                <a:ea typeface="+mn-ea"/>
              </a:rPr>
              <a:t>.</a:t>
            </a:r>
            <a:endParaRPr lang="en-US" dirty="0" smtClean="0">
              <a:ea typeface="+mn-ea"/>
            </a:endParaRPr>
          </a:p>
          <a:p>
            <a:pPr marL="822960" lvl="1" indent="-457200" eaLnBrk="1" fontAlgn="auto" hangingPunct="1">
              <a:spcAft>
                <a:spcPts val="0"/>
              </a:spcAft>
              <a:buFont typeface="+mj-lt"/>
              <a:buAutoNum type="alphaLcPeriod"/>
              <a:defRPr/>
            </a:pPr>
            <a:r>
              <a:rPr lang="en-US" dirty="0" smtClean="0">
                <a:ea typeface="+mn-ea"/>
              </a:rPr>
              <a:t>The beta of the asset being analyzed. </a:t>
            </a:r>
            <a:endParaRPr lang="en-US" dirty="0">
              <a:ea typeface="+mn-ea"/>
            </a:endParaRPr>
          </a:p>
        </p:txBody>
      </p:sp>
    </p:spTree>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Riskfree Rate and Time Horizon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7370032-FF29-504E-880D-9F3EA0FF459E}" type="slidenum">
              <a:rPr lang="en-US" altLang="en-US" sz="1200">
                <a:solidFill>
                  <a:srgbClr val="FFFFFF"/>
                </a:solidFill>
              </a:rPr>
              <a:pPr>
                <a:lnSpc>
                  <a:spcPct val="80000"/>
                </a:lnSpc>
              </a:pPr>
              <a:t>90</a:t>
            </a:fld>
            <a:endParaRPr lang="en-US" altLang="en-US" sz="1200">
              <a:solidFill>
                <a:srgbClr val="FFFFFF"/>
              </a:solidFill>
            </a:endParaRPr>
          </a:p>
        </p:txBody>
      </p:sp>
      <p:sp>
        <p:nvSpPr>
          <p:cNvPr id="18739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On a riskfree asset, the actual return is equal to the expected return. Therefore, there is no variance around the expected return.</a:t>
            </a:r>
          </a:p>
          <a:p>
            <a:pPr eaLnBrk="1" hangingPunct="1">
              <a:lnSpc>
                <a:spcPct val="90000"/>
              </a:lnSpc>
            </a:pPr>
            <a:r>
              <a:rPr lang="en-US" altLang="en-US" sz="2600">
                <a:ea typeface="ＭＳ Ｐゴシック" charset="-128"/>
              </a:rPr>
              <a:t>For an investment to be riskfree, i.e., to have an actual return be equal to the expected return, two conditions have to be met –</a:t>
            </a:r>
          </a:p>
          <a:p>
            <a:pPr lvl="1" eaLnBrk="1" hangingPunct="1">
              <a:lnSpc>
                <a:spcPct val="90000"/>
              </a:lnSpc>
            </a:pPr>
            <a:r>
              <a:rPr lang="en-US" altLang="en-US" sz="2200">
                <a:ea typeface="ＭＳ Ｐゴシック" charset="-128"/>
              </a:rPr>
              <a:t>There has to be no default risk, which generally implies that the security has to be issued by the government. Note, however, that not all governments can be viewed as default free.</a:t>
            </a:r>
          </a:p>
          <a:p>
            <a:pPr lvl="1" eaLnBrk="1" hangingPunct="1">
              <a:lnSpc>
                <a:spcPct val="90000"/>
              </a:lnSpc>
            </a:pPr>
            <a:r>
              <a:rPr lang="en-US" altLang="en-US" sz="2200">
                <a:ea typeface="ＭＳ Ｐゴシック" charset="-128"/>
              </a:rPr>
              <a:t>There can be no uncertainty about reinvestment rates, which implies that it is a zero coupon security with the same maturity as the cash flow being analyzed.</a:t>
            </a:r>
          </a:p>
        </p:txBody>
      </p:sp>
    </p:spTree>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Riskfree Rate in Practice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A327C9B-F029-5943-B0CE-F7A6A98DE1F2}" type="slidenum">
              <a:rPr lang="en-US" altLang="en-US" sz="1200">
                <a:solidFill>
                  <a:srgbClr val="FFFFFF"/>
                </a:solidFill>
              </a:rPr>
              <a:pPr>
                <a:lnSpc>
                  <a:spcPct val="80000"/>
                </a:lnSpc>
              </a:pPr>
              <a:t>91</a:t>
            </a:fld>
            <a:endParaRPr lang="en-US" altLang="en-US" sz="1200">
              <a:solidFill>
                <a:srgbClr val="FFFFFF"/>
              </a:solidFill>
            </a:endParaRPr>
          </a:p>
        </p:txBody>
      </p:sp>
      <p:sp>
        <p:nvSpPr>
          <p:cNvPr id="189442"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The </a:t>
            </a:r>
            <a:r>
              <a:rPr lang="en-US" dirty="0" err="1" smtClean="0">
                <a:ea typeface="+mn-ea"/>
                <a:cs typeface="+mn-cs"/>
              </a:rPr>
              <a:t>riskfree</a:t>
            </a:r>
            <a:r>
              <a:rPr lang="en-US" dirty="0" smtClean="0">
                <a:ea typeface="+mn-ea"/>
                <a:cs typeface="+mn-cs"/>
              </a:rPr>
              <a:t> rate is the rate on a zero coupon default-free bond matching the time horizon of the cash flow being analyzed.</a:t>
            </a:r>
          </a:p>
          <a:p>
            <a:pPr marL="320040" indent="-320040" eaLnBrk="1" fontAlgn="auto" hangingPunct="1">
              <a:spcAft>
                <a:spcPts val="0"/>
              </a:spcAft>
              <a:buFont typeface="Wingdings"/>
              <a:buChar char=""/>
              <a:defRPr/>
            </a:pPr>
            <a:r>
              <a:rPr lang="en-US" dirty="0" smtClean="0">
                <a:ea typeface="+mn-ea"/>
                <a:cs typeface="+mn-cs"/>
              </a:rPr>
              <a:t>Theoretically, this translates into using different </a:t>
            </a:r>
            <a:r>
              <a:rPr lang="en-US" dirty="0" err="1" smtClean="0">
                <a:ea typeface="+mn-ea"/>
                <a:cs typeface="+mn-cs"/>
              </a:rPr>
              <a:t>riskfree</a:t>
            </a:r>
            <a:r>
              <a:rPr lang="en-US" dirty="0" smtClean="0">
                <a:ea typeface="+mn-ea"/>
                <a:cs typeface="+mn-cs"/>
              </a:rPr>
              <a:t> rates for each cash flow - the 1 year zero coupon rate for the cash flow in  year 1, the 2-year zero coupon rate for the cash flow in year 2  ...</a:t>
            </a:r>
          </a:p>
          <a:p>
            <a:pPr marL="320040" indent="-320040" eaLnBrk="1" fontAlgn="auto" hangingPunct="1">
              <a:spcAft>
                <a:spcPts val="0"/>
              </a:spcAft>
              <a:buFont typeface="Wingdings"/>
              <a:buChar char=""/>
              <a:defRPr/>
            </a:pPr>
            <a:r>
              <a:rPr lang="en-US" dirty="0" smtClean="0">
                <a:ea typeface="+mn-ea"/>
                <a:cs typeface="+mn-cs"/>
              </a:rPr>
              <a:t>Practically speaking, if there is substantial uncertainty about expected  cash flows, the present value effect of using time varying </a:t>
            </a:r>
            <a:r>
              <a:rPr lang="en-US" dirty="0" err="1" smtClean="0">
                <a:ea typeface="+mn-ea"/>
                <a:cs typeface="+mn-cs"/>
              </a:rPr>
              <a:t>riskfree</a:t>
            </a:r>
            <a:r>
              <a:rPr lang="en-US" dirty="0" smtClean="0">
                <a:ea typeface="+mn-ea"/>
                <a:cs typeface="+mn-cs"/>
              </a:rPr>
              <a:t> rates is small enough that it may not be worth it.</a:t>
            </a:r>
            <a:endParaRPr lang="en-US" dirty="0">
              <a:ea typeface="+mn-ea"/>
              <a:cs typeface="+mn-cs"/>
            </a:endParaRPr>
          </a:p>
        </p:txBody>
      </p:sp>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Bottom Line on Riskfree Rates</a:t>
            </a:r>
          </a:p>
        </p:txBody>
      </p:sp>
      <p:sp>
        <p:nvSpPr>
          <p:cNvPr id="6451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If the government is default-free, using a long term government rate (even on a coupon bond) as the risk free rate on all of the cash flows in a long term analysis will yield a close approximation of the true value. For short term analysis, it is entirely appropriate to use a short term government security rate as the riskfree rate.</a:t>
            </a:r>
          </a:p>
          <a:p>
            <a:pPr eaLnBrk="1" hangingPunct="1">
              <a:lnSpc>
                <a:spcPct val="80000"/>
              </a:lnSpc>
            </a:pPr>
            <a:r>
              <a:rPr lang="en-US" altLang="en-US" sz="2000">
                <a:ea typeface="ＭＳ Ｐゴシック" charset="-128"/>
              </a:rPr>
              <a:t>The riskfree rate that you use in an analysis should be in the same currency that your cashflows are estimated in. </a:t>
            </a:r>
          </a:p>
          <a:p>
            <a:pPr lvl="1" eaLnBrk="1" hangingPunct="1">
              <a:lnSpc>
                <a:spcPct val="80000"/>
              </a:lnSpc>
            </a:pPr>
            <a:r>
              <a:rPr lang="en-US" altLang="en-US" sz="1700">
                <a:ea typeface="ＭＳ Ｐゴシック" charset="-128"/>
              </a:rPr>
              <a:t>In other words, if your cashflows are in U.S. dollars, your riskfree rate has to be in U.S. dollars as well.</a:t>
            </a:r>
          </a:p>
          <a:p>
            <a:pPr lvl="1" eaLnBrk="1" hangingPunct="1">
              <a:lnSpc>
                <a:spcPct val="80000"/>
              </a:lnSpc>
            </a:pPr>
            <a:r>
              <a:rPr lang="en-US" altLang="en-US" sz="1700">
                <a:ea typeface="ＭＳ Ｐゴシック" charset="-128"/>
              </a:rPr>
              <a:t>If your cash flows are in Euros, your riskfree rate should be a Euro riskfree rate.</a:t>
            </a:r>
          </a:p>
          <a:p>
            <a:pPr eaLnBrk="1" hangingPunct="1">
              <a:lnSpc>
                <a:spcPct val="80000"/>
              </a:lnSpc>
            </a:pPr>
            <a:r>
              <a:rPr lang="en-US" altLang="en-US" sz="2000">
                <a:ea typeface="ＭＳ Ｐゴシック" charset="-128"/>
              </a:rPr>
              <a:t>The conventional practice of estimating riskfree rates is to use the government bond rate, with the government being the one that is in control of issuing that currency. </a:t>
            </a:r>
            <a:r>
              <a:rPr lang="en-US" altLang="en-US" sz="2000" b="1">
                <a:ea typeface="ＭＳ Ｐゴシック" charset="-128"/>
              </a:rPr>
              <a:t>In November 2013</a:t>
            </a:r>
            <a:r>
              <a:rPr lang="en-US" altLang="en-US" sz="2000">
                <a:ea typeface="ＭＳ Ｐゴシック" charset="-128"/>
              </a:rPr>
              <a:t>, for instance, the rate on a ten-year US treasury bond (2.75%) is used as the risk free rate in US dollars.</a:t>
            </a:r>
          </a:p>
        </p:txBody>
      </p:sp>
      <p:sp>
        <p:nvSpPr>
          <p:cNvPr id="2048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What is the Euro riskfree rate? An exercise in November 2013</a:t>
            </a:r>
          </a:p>
        </p:txBody>
      </p:sp>
      <p:sp>
        <p:nvSpPr>
          <p:cNvPr id="2068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6" name="Content Placeholder 5"/>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612775" y="228600"/>
            <a:ext cx="8153400" cy="990600"/>
          </a:xfrm>
        </p:spPr>
        <p:txBody>
          <a:bodyPr/>
          <a:lstStyle/>
          <a:p>
            <a:r>
              <a:rPr lang="en-US" altLang="en-US">
                <a:ea typeface="ＭＳ Ｐゴシック" charset="-128"/>
              </a:rPr>
              <a:t>When the government is default free: Risk free rates – in November 2013</a:t>
            </a:r>
          </a:p>
        </p:txBody>
      </p:sp>
      <p:pic>
        <p:nvPicPr>
          <p:cNvPr id="20889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1711" r="-11711"/>
          <a:stretch>
            <a:fillRect/>
          </a:stretch>
        </p:blipFill>
        <p:spPr>
          <a:xfrm>
            <a:off x="612775" y="1600200"/>
            <a:ext cx="8153400" cy="4495800"/>
          </a:xfrm>
        </p:spPr>
      </p:pic>
      <p:sp>
        <p:nvSpPr>
          <p:cNvPr id="2088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if there is no default-free entity?</a:t>
            </a:r>
            <a:br>
              <a:rPr lang="en-US" altLang="en-US">
                <a:ea typeface="ＭＳ Ｐゴシック" charset="-128"/>
              </a:rPr>
            </a:br>
            <a:r>
              <a:rPr lang="en-US" altLang="en-US">
                <a:ea typeface="ＭＳ Ｐゴシック" charset="-128"/>
              </a:rPr>
              <a:t>Risk free rates in November 2013</a:t>
            </a:r>
          </a:p>
        </p:txBody>
      </p:sp>
      <p:sp>
        <p:nvSpPr>
          <p:cNvPr id="686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Adjust the local currency government borrowing rate for default risk to get a riskless local currency rate. </a:t>
            </a:r>
          </a:p>
          <a:p>
            <a:pPr lvl="1" eaLnBrk="1" hangingPunct="1">
              <a:lnSpc>
                <a:spcPct val="80000"/>
              </a:lnSpc>
            </a:pPr>
            <a:r>
              <a:rPr lang="en-US" altLang="en-US" sz="1700">
                <a:ea typeface="ＭＳ Ｐゴシック" charset="-128"/>
              </a:rPr>
              <a:t>In November 2013, the Indian government rupee bond rate was 8.82%. the local currency rating from Moody</a:t>
            </a:r>
            <a:r>
              <a:rPr lang="ja-JP" altLang="en-US" sz="1700">
                <a:ea typeface="ＭＳ Ｐゴシック" charset="-128"/>
              </a:rPr>
              <a:t>’</a:t>
            </a:r>
            <a:r>
              <a:rPr lang="en-US" altLang="ja-JP" sz="1700">
                <a:ea typeface="ＭＳ Ｐゴシック" charset="-128"/>
              </a:rPr>
              <a:t>s was Baa3 and the default spread for a Baa3 rated country bond was 2.25%.</a:t>
            </a:r>
          </a:p>
          <a:p>
            <a:pPr lvl="1" eaLnBrk="1" hangingPunct="1">
              <a:lnSpc>
                <a:spcPct val="80000"/>
              </a:lnSpc>
              <a:buFont typeface="Wingdings" charset="2"/>
              <a:buNone/>
            </a:pPr>
            <a:r>
              <a:rPr lang="en-US" altLang="en-US" sz="1700">
                <a:ea typeface="ＭＳ Ｐゴシック" charset="-128"/>
              </a:rPr>
              <a:t>Riskfree rate in Rupees = 8.82% - 2.25% = 6.57%</a:t>
            </a:r>
          </a:p>
          <a:p>
            <a:pPr lvl="1" eaLnBrk="1" hangingPunct="1">
              <a:lnSpc>
                <a:spcPct val="80000"/>
              </a:lnSpc>
            </a:pPr>
            <a:r>
              <a:rPr lang="en-US" altLang="en-US" sz="1700">
                <a:ea typeface="ＭＳ Ｐゴシック" charset="-128"/>
              </a:rPr>
              <a:t>In November 2013, the Chinese Renmimbi government bond rate was 4.30% and the local currency rating was Aa3, with a default spread of 0.8%.</a:t>
            </a:r>
          </a:p>
          <a:p>
            <a:pPr lvl="1" eaLnBrk="1" hangingPunct="1">
              <a:lnSpc>
                <a:spcPct val="80000"/>
              </a:lnSpc>
              <a:buFont typeface="Wingdings" charset="2"/>
              <a:buNone/>
            </a:pPr>
            <a:r>
              <a:rPr lang="en-US" altLang="en-US" sz="1700">
                <a:ea typeface="ＭＳ Ｐゴシック" charset="-128"/>
              </a:rPr>
              <a:t>Riskfree rate in Chinese Renmimbi = 4.30% - 0.8% = 3.5%</a:t>
            </a:r>
          </a:p>
          <a:p>
            <a:pPr eaLnBrk="1" hangingPunct="1">
              <a:lnSpc>
                <a:spcPct val="80000"/>
              </a:lnSpc>
            </a:pPr>
            <a:r>
              <a:rPr lang="en-US" altLang="en-US" sz="2000">
                <a:ea typeface="ＭＳ Ｐゴシック" charset="-128"/>
              </a:rPr>
              <a:t>Do the analysis in an alternate currency, where getting the riskfree rate is easier. With Vale in 2013, we could chose to do the analysis in US dollars (rather than estimate a riskfree rate in R$). The riskfree rate is then the US treasury bond rate.</a:t>
            </a:r>
          </a:p>
          <a:p>
            <a:pPr eaLnBrk="1" hangingPunct="1">
              <a:lnSpc>
                <a:spcPct val="80000"/>
              </a:lnSpc>
            </a:pPr>
            <a:r>
              <a:rPr lang="en-US" altLang="en-US" sz="2000">
                <a:ea typeface="ＭＳ Ｐゴシック" charset="-128"/>
              </a:rPr>
              <a:t>Do your analysis in real terms, in which case the riskfree rate has to be a real riskfree rate. The inflation-indexed treasury rate is a measure of a real riskfree rate.</a:t>
            </a:r>
          </a:p>
        </p:txBody>
      </p:sp>
      <p:sp>
        <p:nvSpPr>
          <p:cNvPr id="2109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a:xfrm>
            <a:off x="612775" y="228600"/>
            <a:ext cx="8153400" cy="990600"/>
          </a:xfrm>
        </p:spPr>
        <p:txBody>
          <a:bodyPr/>
          <a:lstStyle/>
          <a:p>
            <a:r>
              <a:rPr lang="en-US" altLang="en-US">
                <a:ea typeface="ＭＳ Ｐゴシック" charset="-128"/>
              </a:rPr>
              <a:t>Three paths to estimating sovereign default spreads</a:t>
            </a:r>
          </a:p>
        </p:txBody>
      </p:sp>
      <p:sp>
        <p:nvSpPr>
          <p:cNvPr id="3" name="Content Placeholder 2"/>
          <p:cNvSpPr>
            <a:spLocks noGrp="1"/>
          </p:cNvSpPr>
          <p:nvPr>
            <p:ph sz="quarter" idx="1"/>
          </p:nvPr>
        </p:nvSpPr>
        <p:spPr>
          <a:xfrm>
            <a:off x="612775" y="1600200"/>
            <a:ext cx="8153400" cy="4495800"/>
          </a:xfrm>
        </p:spPr>
        <p:txBody>
          <a:bodyPr>
            <a:normAutofit/>
          </a:bodyPr>
          <a:lstStyle/>
          <a:p>
            <a:pPr indent="-273050" eaLnBrk="1" hangingPunct="1">
              <a:lnSpc>
                <a:spcPct val="80000"/>
              </a:lnSpc>
              <a:buFont typeface="Wingdings 2" charset="2"/>
              <a:buChar char=""/>
            </a:pPr>
            <a:r>
              <a:rPr lang="en-US" altLang="en-US" sz="2400" u="sng">
                <a:ea typeface="ＭＳ Ｐゴシック" charset="-128"/>
              </a:rPr>
              <a:t>Sovereign dollar or euro denominated bonds</a:t>
            </a:r>
            <a:r>
              <a:rPr lang="en-US" altLang="en-US" sz="2400">
                <a:ea typeface="ＭＳ Ｐゴシック" charset="-128"/>
              </a:rPr>
              <a:t>: The difference between the interest rate on a sovereign US $  bond, issued by the country, and the US treasury bond rate can be used as the default spread. For example, in November 2013, the 10-year Brazil US $ bond, denominated in US dollars had a yield of 4.25% and the US 10-year T.Bond rate traded at 2.75%.</a:t>
            </a:r>
          </a:p>
          <a:p>
            <a:pPr indent="-273050" algn="ctr" eaLnBrk="1" hangingPunct="1">
              <a:lnSpc>
                <a:spcPct val="80000"/>
              </a:lnSpc>
              <a:buFont typeface="Wingdings" charset="2"/>
              <a:buNone/>
            </a:pPr>
            <a:r>
              <a:rPr lang="en-US" altLang="en-US" sz="2400">
                <a:ea typeface="ＭＳ Ｐゴシック" charset="-128"/>
              </a:rPr>
              <a:t>Default spread = 4.25% - 2.75% = 1.50%</a:t>
            </a:r>
          </a:p>
          <a:p>
            <a:pPr indent="-273050" eaLnBrk="1" hangingPunct="1">
              <a:lnSpc>
                <a:spcPct val="80000"/>
              </a:lnSpc>
            </a:pPr>
            <a:r>
              <a:rPr lang="en-US" altLang="en-US" sz="2400" u="sng">
                <a:ea typeface="ＭＳ Ｐゴシック" charset="-128"/>
              </a:rPr>
              <a:t>CDS spreads</a:t>
            </a:r>
            <a:r>
              <a:rPr lang="en-US" altLang="en-US" sz="2400">
                <a:ea typeface="ＭＳ Ｐゴシック" charset="-128"/>
              </a:rPr>
              <a:t>: Obtain the default spreads for sovereigns in the CDS market. The CDS spread for Brazil in November 2013 was 2.50%. </a:t>
            </a:r>
          </a:p>
          <a:p>
            <a:pPr indent="-273050" eaLnBrk="1" hangingPunct="1">
              <a:lnSpc>
                <a:spcPct val="80000"/>
              </a:lnSpc>
            </a:pPr>
            <a:r>
              <a:rPr lang="en-US" altLang="en-US" sz="2400" u="sng">
                <a:ea typeface="ＭＳ Ｐゴシック" charset="-128"/>
              </a:rPr>
              <a:t>Average spread</a:t>
            </a:r>
            <a:r>
              <a:rPr lang="en-US" altLang="en-US" sz="2400">
                <a:ea typeface="ＭＳ Ｐゴシック" charset="-128"/>
              </a:rPr>
              <a:t>: If you know the sovereign rating for a country, you can estimate the default spread based on the rating. In November 2013, Brazil’s rating was Baa2, yielding a default spread of 2%.</a:t>
            </a:r>
          </a:p>
          <a:p>
            <a:pPr indent="-273050">
              <a:lnSpc>
                <a:spcPct val="80000"/>
              </a:lnSpc>
            </a:pPr>
            <a:endParaRPr lang="en-US" altLang="en-US" sz="2400">
              <a:ea typeface="ＭＳ Ｐゴシック" charset="-128"/>
            </a:endParaRPr>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C5691B4-3C34-A94C-B6AE-3C562B811F60}" type="slidenum">
              <a:rPr lang="en-US" altLang="en-US" sz="1200">
                <a:solidFill>
                  <a:srgbClr val="FFFFFF"/>
                </a:solidFill>
              </a:rPr>
              <a:pPr>
                <a:lnSpc>
                  <a:spcPct val="80000"/>
                </a:lnSpc>
              </a:pPr>
              <a:t>96</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612775" y="228600"/>
            <a:ext cx="8153400" cy="990600"/>
          </a:xfrm>
        </p:spPr>
        <p:txBody>
          <a:bodyPr/>
          <a:lstStyle/>
          <a:p>
            <a:r>
              <a:rPr lang="en-US" altLang="en-US">
                <a:ea typeface="ＭＳ Ｐゴシック" charset="-128"/>
              </a:rPr>
              <a:t>Risk free rates in currencies: Sovereigns with default risk in November 2013</a:t>
            </a:r>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19F42E2-9953-0B42-B76B-9BC221E4EB64}" type="slidenum">
              <a:rPr lang="en-US" altLang="en-US" sz="1200">
                <a:solidFill>
                  <a:srgbClr val="FFFFFF"/>
                </a:solidFill>
              </a:rPr>
              <a:pPr>
                <a:lnSpc>
                  <a:spcPct val="80000"/>
                </a:lnSpc>
              </a:pPr>
              <a:t>97</a:t>
            </a:fld>
            <a:endParaRPr lang="en-US" altLang="en-US" sz="1200">
              <a:solidFill>
                <a:srgbClr val="FFFFFF"/>
              </a:solidFill>
            </a:endParaRPr>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a:xfrm>
            <a:off x="612775" y="228600"/>
            <a:ext cx="8153400" cy="990600"/>
          </a:xfrm>
        </p:spPr>
        <p:txBody>
          <a:bodyPr/>
          <a:lstStyle/>
          <a:p>
            <a:r>
              <a:rPr lang="en-US" altLang="en-US">
                <a:ea typeface="ＭＳ Ｐゴシック" charset="-128"/>
              </a:rPr>
              <a:t>Risk free Rates in January 2016</a:t>
            </a:r>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A63602C-DC72-3240-A45C-FD5977D5A1C8}" type="slidenum">
              <a:rPr lang="en-US" altLang="en-US" sz="1200">
                <a:solidFill>
                  <a:srgbClr val="FFFFFF"/>
                </a:solidFill>
              </a:rPr>
              <a:pPr>
                <a:lnSpc>
                  <a:spcPct val="80000"/>
                </a:lnSpc>
              </a:pPr>
              <a:t>98</a:t>
            </a:fld>
            <a:endParaRPr lang="en-US" altLang="en-US" sz="1200">
              <a:solidFill>
                <a:srgbClr val="FFFFFF"/>
              </a:solidFill>
            </a:endParaRPr>
          </a:p>
        </p:txBody>
      </p:sp>
      <p:pic>
        <p:nvPicPr>
          <p:cNvPr id="217092"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l="-15851" r="-15851"/>
          <a:stretch>
            <a:fillRect/>
          </a:stretch>
        </p:blipFill>
        <p:spPr>
          <a:xfrm>
            <a:off x="612775" y="1600200"/>
            <a:ext cx="8153400" cy="4495800"/>
          </a:xfrm>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Measurement of the risk premium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453AB8F-9970-144A-A9DA-1C3BB700F3D2}" type="slidenum">
              <a:rPr lang="en-US" altLang="en-US" sz="1200">
                <a:solidFill>
                  <a:srgbClr val="FFFFFF"/>
                </a:solidFill>
              </a:rPr>
              <a:pPr>
                <a:lnSpc>
                  <a:spcPct val="80000"/>
                </a:lnSpc>
              </a:pPr>
              <a:t>99</a:t>
            </a:fld>
            <a:endParaRPr lang="en-US" altLang="en-US" sz="1200">
              <a:solidFill>
                <a:srgbClr val="FFFFFF"/>
              </a:solidFill>
            </a:endParaRPr>
          </a:p>
        </p:txBody>
      </p:sp>
      <p:sp>
        <p:nvSpPr>
          <p:cNvPr id="21811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risk premium is the premium that investors demand for investing in an average risk investment, relative to the riskfree rate.</a:t>
            </a:r>
          </a:p>
          <a:p>
            <a:pPr eaLnBrk="1" hangingPunct="1"/>
            <a:r>
              <a:rPr lang="en-US" altLang="en-US">
                <a:ea typeface="ＭＳ Ｐゴシック" charset="-128"/>
              </a:rPr>
              <a:t>As a general proposition, this premium should be</a:t>
            </a:r>
          </a:p>
          <a:p>
            <a:pPr lvl="1" eaLnBrk="1" hangingPunct="1"/>
            <a:r>
              <a:rPr lang="en-US" altLang="en-US">
                <a:ea typeface="ＭＳ Ｐゴシック" charset="-128"/>
              </a:rPr>
              <a:t>greater than zero</a:t>
            </a:r>
          </a:p>
          <a:p>
            <a:pPr lvl="1" eaLnBrk="1" hangingPunct="1"/>
            <a:r>
              <a:rPr lang="en-US" altLang="en-US">
                <a:ea typeface="ＭＳ Ｐゴシック" charset="-128"/>
              </a:rPr>
              <a:t>increase with the risk aversion of the investors in that market</a:t>
            </a:r>
          </a:p>
          <a:p>
            <a:pPr lvl="1" eaLnBrk="1" hangingPunct="1"/>
            <a:r>
              <a:rPr lang="en-US" altLang="en-US">
                <a:ea typeface="ＭＳ Ｐゴシック" charset="-128"/>
              </a:rPr>
              <a:t>increase with the riskiness of the </a:t>
            </a:r>
            <a:r>
              <a:rPr lang="ja-JP" altLang="en-US">
                <a:ea typeface="ＭＳ Ｐゴシック" charset="-128"/>
              </a:rPr>
              <a:t>“</a:t>
            </a:r>
            <a:r>
              <a:rPr lang="en-US" altLang="ja-JP">
                <a:ea typeface="ＭＳ Ｐゴシック" charset="-128"/>
              </a:rPr>
              <a:t>average</a:t>
            </a:r>
            <a:r>
              <a:rPr lang="ja-JP" altLang="en-US">
                <a:ea typeface="ＭＳ Ｐゴシック" charset="-128"/>
              </a:rPr>
              <a:t>”</a:t>
            </a:r>
            <a:r>
              <a:rPr lang="en-US" altLang="ja-JP">
                <a:ea typeface="ＭＳ Ｐゴシック" charset="-128"/>
              </a:rPr>
              <a:t> risk investment</a:t>
            </a:r>
            <a:endParaRPr lang="en-US" altLang="en-US">
              <a:ea typeface="ＭＳ Ｐゴシック" charset="-128"/>
            </a:endParaRPr>
          </a:p>
        </p:txBody>
      </p:sp>
    </p:spTree>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your risk premium?</a:t>
            </a:r>
          </a:p>
        </p:txBody>
      </p:sp>
      <p:sp>
        <p:nvSpPr>
          <p:cNvPr id="72706"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smtClean="0"/>
              <a:t>Assume that stocks are the only risky assets and that you are offered two investment options:</a:t>
            </a:r>
          </a:p>
          <a:p>
            <a:pPr lvl="1" eaLnBrk="1" hangingPunct="1">
              <a:buFont typeface="Wingdings 2" charset="0"/>
              <a:buChar char=""/>
              <a:defRPr/>
            </a:pPr>
            <a:r>
              <a:rPr lang="en-US" dirty="0" smtClean="0"/>
              <a:t>a riskless investment (say a Government Security), on which you can make 3%</a:t>
            </a:r>
          </a:p>
          <a:p>
            <a:pPr lvl="1" eaLnBrk="1" hangingPunct="1">
              <a:buFont typeface="Wingdings 2" charset="0"/>
              <a:buChar char=""/>
              <a:defRPr/>
            </a:pPr>
            <a:r>
              <a:rPr lang="en-US" dirty="0" smtClean="0"/>
              <a:t>a mutual fund of all  stocks, on which the returns are uncertain</a:t>
            </a:r>
          </a:p>
          <a:p>
            <a:pPr eaLnBrk="1" hangingPunct="1">
              <a:buFont typeface="Wingdings" charset="0"/>
              <a:buChar char=""/>
              <a:defRPr/>
            </a:pPr>
            <a:r>
              <a:rPr lang="en-US" dirty="0" smtClean="0"/>
              <a:t>How much of an expected return would you demand to shift your money from the riskless asset to the mutual fund?</a:t>
            </a:r>
          </a:p>
          <a:p>
            <a:pPr marL="823913" lvl="1" indent="-457200" eaLnBrk="1" hangingPunct="1">
              <a:buFont typeface="+mj-lt"/>
              <a:buAutoNum type="alphaLcPeriod"/>
              <a:defRPr/>
            </a:pPr>
            <a:r>
              <a:rPr lang="en-US" dirty="0" smtClean="0"/>
              <a:t>Less than 3%</a:t>
            </a:r>
          </a:p>
          <a:p>
            <a:pPr marL="823913" lvl="1" indent="-457200" eaLnBrk="1" hangingPunct="1">
              <a:buFont typeface="+mj-lt"/>
              <a:buAutoNum type="alphaLcPeriod"/>
              <a:defRPr/>
            </a:pPr>
            <a:r>
              <a:rPr lang="en-US" dirty="0" smtClean="0"/>
              <a:t>Between 3% - 5%</a:t>
            </a:r>
          </a:p>
          <a:p>
            <a:pPr marL="823913" lvl="1" indent="-457200" eaLnBrk="1" hangingPunct="1">
              <a:buFont typeface="+mj-lt"/>
              <a:buAutoNum type="alphaLcPeriod"/>
              <a:defRPr/>
            </a:pPr>
            <a:r>
              <a:rPr lang="en-US" dirty="0" smtClean="0"/>
              <a:t>Between  5% - 7%</a:t>
            </a:r>
          </a:p>
          <a:p>
            <a:pPr marL="823913" lvl="1" indent="-457200" eaLnBrk="1" hangingPunct="1">
              <a:buFont typeface="+mj-lt"/>
              <a:buAutoNum type="alphaLcPeriod"/>
              <a:defRPr/>
            </a:pPr>
            <a:r>
              <a:rPr lang="en-US" dirty="0" smtClean="0"/>
              <a:t>Between  7% -9%</a:t>
            </a:r>
          </a:p>
          <a:p>
            <a:pPr marL="823913" lvl="1" indent="-457200" eaLnBrk="1" hangingPunct="1">
              <a:buFont typeface="+mj-lt"/>
              <a:buAutoNum type="alphaLcPeriod"/>
              <a:defRPr/>
            </a:pPr>
            <a:r>
              <a:rPr lang="en-US" dirty="0" smtClean="0"/>
              <a:t>Between 9%- 11%</a:t>
            </a:r>
          </a:p>
          <a:p>
            <a:pPr marL="823913" lvl="1" indent="-457200" eaLnBrk="1" hangingPunct="1">
              <a:buFont typeface="+mj-lt"/>
              <a:buAutoNum type="alphaLcPeriod"/>
              <a:defRPr/>
            </a:pPr>
            <a:r>
              <a:rPr lang="en-US" dirty="0" smtClean="0"/>
              <a:t>More </a:t>
            </a:r>
            <a:r>
              <a:rPr lang="en-US" smtClean="0"/>
              <a:t>than  11%</a:t>
            </a:r>
            <a:endParaRPr lang="en-US" dirty="0"/>
          </a:p>
        </p:txBody>
      </p:sp>
      <p:sp>
        <p:nvSpPr>
          <p:cNvPr id="2201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Risk Aversion and Risk Premiums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14CF0FD-0C3B-0846-86A7-C9449C7747E1}" type="slidenum">
              <a:rPr lang="en-US" altLang="en-US" sz="1200">
                <a:solidFill>
                  <a:srgbClr val="FFFFFF"/>
                </a:solidFill>
              </a:rPr>
              <a:pPr>
                <a:lnSpc>
                  <a:spcPct val="80000"/>
                </a:lnSpc>
              </a:pPr>
              <a:t>101</a:t>
            </a:fld>
            <a:endParaRPr lang="en-US" altLang="en-US" sz="1200">
              <a:solidFill>
                <a:srgbClr val="FFFFFF"/>
              </a:solidFill>
            </a:endParaRPr>
          </a:p>
        </p:txBody>
      </p:sp>
      <p:sp>
        <p:nvSpPr>
          <p:cNvPr id="20275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If this were the entire market, the risk premium would be a weighted average of the risk premiums demanded by each and every investor.</a:t>
            </a:r>
          </a:p>
          <a:p>
            <a:pPr eaLnBrk="1" hangingPunct="1">
              <a:lnSpc>
                <a:spcPct val="90000"/>
              </a:lnSpc>
            </a:pPr>
            <a:r>
              <a:rPr lang="en-US" altLang="en-US">
                <a:ea typeface="ＭＳ Ｐゴシック" charset="-128"/>
              </a:rPr>
              <a:t>The weights will be determined by the wealth that each investor brings to the market. Thus, Warren Buffett</a:t>
            </a:r>
            <a:r>
              <a:rPr lang="ja-JP" altLang="en-US">
                <a:ea typeface="ＭＳ Ｐゴシック" charset="-128"/>
              </a:rPr>
              <a:t>’</a:t>
            </a:r>
            <a:r>
              <a:rPr lang="en-US" altLang="ja-JP">
                <a:ea typeface="ＭＳ Ｐゴシック" charset="-128"/>
              </a:rPr>
              <a:t>s risk aversion counts more towards determining the </a:t>
            </a:r>
            <a:r>
              <a:rPr lang="ja-JP" altLang="en-US">
                <a:ea typeface="ＭＳ Ｐゴシック" charset="-128"/>
              </a:rPr>
              <a:t>“</a:t>
            </a:r>
            <a:r>
              <a:rPr lang="en-US" altLang="ja-JP">
                <a:ea typeface="ＭＳ Ｐゴシック" charset="-128"/>
              </a:rPr>
              <a:t>equilibrium</a:t>
            </a:r>
            <a:r>
              <a:rPr lang="ja-JP" altLang="en-US">
                <a:ea typeface="ＭＳ Ｐゴシック" charset="-128"/>
              </a:rPr>
              <a:t>”</a:t>
            </a:r>
            <a:r>
              <a:rPr lang="en-US" altLang="ja-JP">
                <a:ea typeface="ＭＳ Ｐゴシック" charset="-128"/>
              </a:rPr>
              <a:t> premium than yours</a:t>
            </a:r>
            <a:r>
              <a:rPr lang="ja-JP" altLang="en-US">
                <a:ea typeface="ＭＳ Ｐゴシック" charset="-128"/>
              </a:rPr>
              <a:t>’</a:t>
            </a:r>
            <a:r>
              <a:rPr lang="en-US" altLang="ja-JP">
                <a:ea typeface="ＭＳ Ｐゴシック" charset="-128"/>
              </a:rPr>
              <a:t> and mine.</a:t>
            </a:r>
          </a:p>
          <a:p>
            <a:pPr eaLnBrk="1" hangingPunct="1">
              <a:lnSpc>
                <a:spcPct val="90000"/>
              </a:lnSpc>
            </a:pPr>
            <a:r>
              <a:rPr lang="en-US" altLang="en-US">
                <a:ea typeface="ＭＳ Ｐゴシック" charset="-128"/>
              </a:rPr>
              <a:t>As investors become more risk averse, you would expect the </a:t>
            </a:r>
            <a:r>
              <a:rPr lang="ja-JP" altLang="en-US">
                <a:ea typeface="ＭＳ Ｐゴシック" charset="-128"/>
              </a:rPr>
              <a:t>“</a:t>
            </a:r>
            <a:r>
              <a:rPr lang="en-US" altLang="ja-JP">
                <a:ea typeface="ＭＳ Ｐゴシック" charset="-128"/>
              </a:rPr>
              <a:t>equilibrium</a:t>
            </a:r>
            <a:r>
              <a:rPr lang="ja-JP" altLang="en-US">
                <a:ea typeface="ＭＳ Ｐゴシック" charset="-128"/>
              </a:rPr>
              <a:t>”</a:t>
            </a:r>
            <a:r>
              <a:rPr lang="en-US" altLang="ja-JP">
                <a:ea typeface="ＭＳ Ｐゴシック" charset="-128"/>
              </a:rPr>
              <a:t> premium to increase.</a:t>
            </a:r>
            <a:endParaRPr lang="en-US" altLang="en-US">
              <a:ea typeface="ＭＳ Ｐゴシック" charset="-128"/>
            </a:endParaRPr>
          </a:p>
        </p:txBody>
      </p:sp>
    </p:spTree>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Risk Premiums do change..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AB123DC-0A54-1746-9587-D9DCA31816EE}" type="slidenum">
              <a:rPr lang="en-US" altLang="en-US" sz="1200">
                <a:solidFill>
                  <a:srgbClr val="FFFFFF"/>
                </a:solidFill>
              </a:rPr>
              <a:pPr>
                <a:lnSpc>
                  <a:spcPct val="80000"/>
                </a:lnSpc>
              </a:pPr>
              <a:t>102</a:t>
            </a:fld>
            <a:endParaRPr lang="en-US" altLang="en-US" sz="1200">
              <a:solidFill>
                <a:srgbClr val="FFFFFF"/>
              </a:solidFill>
            </a:endParaRPr>
          </a:p>
        </p:txBody>
      </p:sp>
      <p:sp>
        <p:nvSpPr>
          <p:cNvPr id="22426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Go back to the previous example. Assume now that you are making the same choice but that you are making it in the aftermath of a stock market crash (it has dropped 25% in the last month). Would you change your answer?</a:t>
            </a:r>
          </a:p>
          <a:p>
            <a:pPr marL="822325" lvl="1" indent="-457200" eaLnBrk="1" hangingPunct="1">
              <a:buFont typeface="Calibri" charset="0"/>
              <a:buAutoNum type="alphaLcPeriod"/>
            </a:pPr>
            <a:r>
              <a:rPr lang="en-US" altLang="en-US">
                <a:ea typeface="ＭＳ Ｐゴシック" charset="-128"/>
              </a:rPr>
              <a:t>I would demand a larger premium</a:t>
            </a:r>
          </a:p>
          <a:p>
            <a:pPr marL="822325" lvl="1" indent="-457200" eaLnBrk="1" hangingPunct="1">
              <a:buFont typeface="Calibri" charset="0"/>
              <a:buAutoNum type="alphaLcPeriod"/>
            </a:pPr>
            <a:r>
              <a:rPr lang="en-US" altLang="en-US">
                <a:ea typeface="ＭＳ Ｐゴシック" charset="-128"/>
              </a:rPr>
              <a:t>I would demand a smaller premium</a:t>
            </a:r>
          </a:p>
          <a:p>
            <a:pPr marL="822325" lvl="1" indent="-457200" eaLnBrk="1" hangingPunct="1">
              <a:buFont typeface="Calibri" charset="0"/>
              <a:buAutoNum type="alphaLcPeriod"/>
            </a:pPr>
            <a:r>
              <a:rPr lang="en-US" altLang="en-US">
                <a:ea typeface="ＭＳ Ｐゴシック" charset="-128"/>
              </a:rPr>
              <a:t>I would demand the same premium</a:t>
            </a:r>
          </a:p>
        </p:txBody>
      </p:sp>
    </p:spTree>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Risk Premiums in Practice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0C1AA36-B307-E345-A4B4-E688DE318BF3}" type="slidenum">
              <a:rPr lang="en-US" altLang="en-US" sz="1200">
                <a:solidFill>
                  <a:srgbClr val="FFFFFF"/>
                </a:solidFill>
              </a:rPr>
              <a:pPr>
                <a:lnSpc>
                  <a:spcPct val="80000"/>
                </a:lnSpc>
              </a:pPr>
              <a:t>103</a:t>
            </a:fld>
            <a:endParaRPr lang="en-US" altLang="en-US" sz="1200">
              <a:solidFill>
                <a:srgbClr val="FFFFFF"/>
              </a:solidFill>
            </a:endParaRPr>
          </a:p>
        </p:txBody>
      </p:sp>
      <p:sp>
        <p:nvSpPr>
          <p:cNvPr id="22630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Survey investors on their desired risk premiums and use the average premium from these surveys.</a:t>
            </a:r>
          </a:p>
          <a:p>
            <a:pPr eaLnBrk="1" hangingPunct="1"/>
            <a:r>
              <a:rPr lang="en-US" altLang="en-US">
                <a:ea typeface="ＭＳ Ｐゴシック" charset="-128"/>
              </a:rPr>
              <a:t>Assume that the actual premium delivered over long time periods is equal to the expected premium - i.e., use historical data</a:t>
            </a:r>
          </a:p>
          <a:p>
            <a:pPr eaLnBrk="1" hangingPunct="1"/>
            <a:r>
              <a:rPr lang="en-US" altLang="en-US">
                <a:ea typeface="ＭＳ Ｐゴシック" charset="-128"/>
              </a:rPr>
              <a:t>Estimate the implied premium in today</a:t>
            </a:r>
            <a:r>
              <a:rPr lang="ja-JP" altLang="en-US">
                <a:ea typeface="ＭＳ Ｐゴシック" charset="-128"/>
              </a:rPr>
              <a:t>’</a:t>
            </a:r>
            <a:r>
              <a:rPr lang="en-US" altLang="ja-JP">
                <a:ea typeface="ＭＳ Ｐゴシック" charset="-128"/>
              </a:rPr>
              <a:t>s asset prices.</a:t>
            </a:r>
            <a:endParaRPr lang="en-US" altLang="en-US">
              <a:ea typeface="ＭＳ Ｐゴシック" charset="-128"/>
            </a:endParaRPr>
          </a:p>
        </p:txBody>
      </p:sp>
    </p:spTree>
  </p:cSld>
  <p:clrMapOvr>
    <a:masterClrMapping/>
  </p:clrMapOvr>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Survey Approach</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04FE6A2-23DD-D342-9013-DE5D11D0465A}" type="slidenum">
              <a:rPr lang="en-US" altLang="en-US" sz="1200">
                <a:solidFill>
                  <a:srgbClr val="FFFFFF"/>
                </a:solidFill>
              </a:rPr>
              <a:pPr>
                <a:lnSpc>
                  <a:spcPct val="80000"/>
                </a:lnSpc>
              </a:pPr>
              <a:t>104</a:t>
            </a:fld>
            <a:endParaRPr lang="en-US" altLang="en-US" sz="1200">
              <a:solidFill>
                <a:srgbClr val="FFFFFF"/>
              </a:solidFill>
            </a:endParaRPr>
          </a:p>
        </p:txBody>
      </p:sp>
      <p:sp>
        <p:nvSpPr>
          <p:cNvPr id="203778"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Surveying all investors in a market place is impractical.</a:t>
            </a:r>
          </a:p>
          <a:p>
            <a:pPr marL="320040" indent="-320040" eaLnBrk="1" fontAlgn="auto" hangingPunct="1">
              <a:spcAft>
                <a:spcPts val="0"/>
              </a:spcAft>
              <a:buFont typeface="Wingdings"/>
              <a:buChar char=""/>
              <a:defRPr/>
            </a:pPr>
            <a:r>
              <a:rPr lang="en-US" dirty="0" smtClean="0">
                <a:ea typeface="+mn-ea"/>
                <a:cs typeface="+mn-cs"/>
              </a:rPr>
              <a:t>However, you can survey a few individuals and use these results. In practice, this translates into surveys of the following:</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The limitations of this approach are:</a:t>
            </a:r>
          </a:p>
          <a:p>
            <a:pPr marL="640080" lvl="1" indent="-274320" eaLnBrk="1" fontAlgn="auto" hangingPunct="1">
              <a:spcAft>
                <a:spcPts val="0"/>
              </a:spcAft>
              <a:buFont typeface="Wingdings 2"/>
              <a:buChar char=""/>
              <a:defRPr/>
            </a:pPr>
            <a:r>
              <a:rPr lang="en-US" dirty="0">
                <a:ea typeface="+mn-ea"/>
              </a:rPr>
              <a:t>T</a:t>
            </a:r>
            <a:r>
              <a:rPr lang="en-US" dirty="0" smtClean="0">
                <a:ea typeface="+mn-ea"/>
              </a:rPr>
              <a:t>here are </a:t>
            </a:r>
            <a:r>
              <a:rPr lang="en-US" u="sng" dirty="0" smtClean="0">
                <a:ea typeface="+mn-ea"/>
              </a:rPr>
              <a:t>no constraints on reasonability </a:t>
            </a:r>
            <a:r>
              <a:rPr lang="en-US" dirty="0" smtClean="0">
                <a:ea typeface="+mn-ea"/>
              </a:rPr>
              <a:t>(the survey could produce negative risk premiums or risk premiums of 50%)</a:t>
            </a:r>
          </a:p>
          <a:p>
            <a:pPr marL="640080" lvl="1" indent="-274320" eaLnBrk="1" fontAlgn="auto" hangingPunct="1">
              <a:spcAft>
                <a:spcPts val="0"/>
              </a:spcAft>
              <a:buFont typeface="Wingdings 2"/>
              <a:buChar char=""/>
              <a:defRPr/>
            </a:pPr>
            <a:r>
              <a:rPr lang="en-US" dirty="0" smtClean="0">
                <a:ea typeface="+mn-ea"/>
              </a:rPr>
              <a:t>The survey results are </a:t>
            </a:r>
            <a:r>
              <a:rPr lang="en-US" u="sng" dirty="0" smtClean="0">
                <a:ea typeface="+mn-ea"/>
              </a:rPr>
              <a:t>more reflective of the past</a:t>
            </a:r>
            <a:r>
              <a:rPr lang="en-US" dirty="0" smtClean="0">
                <a:ea typeface="+mn-ea"/>
              </a:rPr>
              <a:t> than the future.</a:t>
            </a:r>
          </a:p>
          <a:p>
            <a:pPr marL="640080" lvl="1" indent="-274320" eaLnBrk="1" fontAlgn="auto" hangingPunct="1">
              <a:spcAft>
                <a:spcPts val="0"/>
              </a:spcAft>
              <a:buFont typeface="Wingdings 2"/>
              <a:buChar char=""/>
              <a:defRPr/>
            </a:pPr>
            <a:r>
              <a:rPr lang="en-US" dirty="0">
                <a:ea typeface="+mn-ea"/>
              </a:rPr>
              <a:t>T</a:t>
            </a:r>
            <a:r>
              <a:rPr lang="en-US" dirty="0" smtClean="0">
                <a:ea typeface="+mn-ea"/>
              </a:rPr>
              <a:t>hey </a:t>
            </a:r>
            <a:r>
              <a:rPr lang="en-US" u="sng" dirty="0" smtClean="0">
                <a:ea typeface="+mn-ea"/>
              </a:rPr>
              <a:t>tend to be short term</a:t>
            </a:r>
            <a:r>
              <a:rPr lang="en-US" dirty="0" smtClean="0">
                <a:ea typeface="+mn-ea"/>
              </a:rPr>
              <a:t>; even the longest surveys do not go beyond one year.</a:t>
            </a:r>
            <a:endParaRPr lang="en-US" dirty="0">
              <a:ea typeface="+mn-ea"/>
            </a:endParaRPr>
          </a:p>
        </p:txBody>
      </p:sp>
      <p:pic>
        <p:nvPicPr>
          <p:cNvPr id="228357"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667000"/>
            <a:ext cx="8034338"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Historical Premium Approach</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3AB8ECD-563A-0C48-8E2C-938771281146}" type="slidenum">
              <a:rPr lang="en-US" altLang="en-US" sz="1200">
                <a:solidFill>
                  <a:srgbClr val="FFFFFF"/>
                </a:solidFill>
              </a:rPr>
              <a:pPr>
                <a:lnSpc>
                  <a:spcPct val="80000"/>
                </a:lnSpc>
              </a:pPr>
              <a:t>105</a:t>
            </a:fld>
            <a:endParaRPr lang="en-US" altLang="en-US" sz="1200">
              <a:solidFill>
                <a:srgbClr val="FFFFFF"/>
              </a:solidFill>
            </a:endParaRPr>
          </a:p>
        </p:txBody>
      </p:sp>
      <p:sp>
        <p:nvSpPr>
          <p:cNvPr id="21094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This is the default approach used by most to arrive at the premium to use in the model</a:t>
            </a:r>
          </a:p>
          <a:p>
            <a:pPr eaLnBrk="1" hangingPunct="1">
              <a:lnSpc>
                <a:spcPct val="80000"/>
              </a:lnSpc>
            </a:pPr>
            <a:r>
              <a:rPr lang="en-US" altLang="en-US" sz="2400">
                <a:ea typeface="ＭＳ Ｐゴシック" charset="-128"/>
              </a:rPr>
              <a:t>In most cases, this approach does the following</a:t>
            </a:r>
          </a:p>
          <a:p>
            <a:pPr lvl="1" eaLnBrk="1" hangingPunct="1">
              <a:lnSpc>
                <a:spcPct val="80000"/>
              </a:lnSpc>
            </a:pPr>
            <a:r>
              <a:rPr lang="en-US" altLang="en-US" sz="2000">
                <a:ea typeface="ＭＳ Ｐゴシック" charset="-128"/>
              </a:rPr>
              <a:t>Defines a time period for the estimation (1928-Present, last 50 years...)</a:t>
            </a:r>
          </a:p>
          <a:p>
            <a:pPr lvl="1" eaLnBrk="1" hangingPunct="1">
              <a:lnSpc>
                <a:spcPct val="80000"/>
              </a:lnSpc>
            </a:pPr>
            <a:r>
              <a:rPr lang="en-US" altLang="en-US" sz="2000">
                <a:ea typeface="ＭＳ Ｐゴシック" charset="-128"/>
              </a:rPr>
              <a:t>Calculates average returns on a stock index during the period</a:t>
            </a:r>
          </a:p>
          <a:p>
            <a:pPr lvl="1" eaLnBrk="1" hangingPunct="1">
              <a:lnSpc>
                <a:spcPct val="80000"/>
              </a:lnSpc>
            </a:pPr>
            <a:r>
              <a:rPr lang="en-US" altLang="en-US" sz="2000">
                <a:ea typeface="ＭＳ Ｐゴシック" charset="-128"/>
              </a:rPr>
              <a:t>Calculates average returns on a riskless security over the period</a:t>
            </a:r>
          </a:p>
          <a:p>
            <a:pPr lvl="1" eaLnBrk="1" hangingPunct="1">
              <a:lnSpc>
                <a:spcPct val="80000"/>
              </a:lnSpc>
            </a:pPr>
            <a:r>
              <a:rPr lang="en-US" altLang="en-US" sz="2000">
                <a:ea typeface="ＭＳ Ｐゴシック" charset="-128"/>
              </a:rPr>
              <a:t>Calculates the difference between the two averages and uses it as a premium looking forward.</a:t>
            </a:r>
          </a:p>
          <a:p>
            <a:pPr eaLnBrk="1" hangingPunct="1">
              <a:lnSpc>
                <a:spcPct val="80000"/>
              </a:lnSpc>
            </a:pPr>
            <a:r>
              <a:rPr lang="en-US" altLang="en-US" sz="2400">
                <a:ea typeface="ＭＳ Ｐゴシック" charset="-128"/>
              </a:rPr>
              <a:t>The limitations of this approach are:</a:t>
            </a:r>
          </a:p>
          <a:p>
            <a:pPr lvl="1" eaLnBrk="1" hangingPunct="1">
              <a:lnSpc>
                <a:spcPct val="80000"/>
              </a:lnSpc>
            </a:pPr>
            <a:r>
              <a:rPr lang="en-US" altLang="en-US" sz="2000">
                <a:ea typeface="ＭＳ Ｐゴシック" charset="-128"/>
              </a:rPr>
              <a:t>it assumes that the risk aversion of investors has not changed in a systematic way across time. (The risk aversion may change from year to year, but it reverts back to historical averages)</a:t>
            </a:r>
          </a:p>
          <a:p>
            <a:pPr lvl="1" eaLnBrk="1" hangingPunct="1">
              <a:lnSpc>
                <a:spcPct val="80000"/>
              </a:lnSpc>
            </a:pPr>
            <a:r>
              <a:rPr lang="en-US" altLang="en-US" sz="2000">
                <a:ea typeface="ＭＳ Ｐゴシック" charset="-128"/>
              </a:rPr>
              <a:t>it assumes that the riskiness of the </a:t>
            </a:r>
            <a:r>
              <a:rPr lang="ja-JP" altLang="en-US" sz="2000">
                <a:ea typeface="ＭＳ Ｐゴシック" charset="-128"/>
              </a:rPr>
              <a:t>“</a:t>
            </a:r>
            <a:r>
              <a:rPr lang="en-US" altLang="ja-JP" sz="2000">
                <a:ea typeface="ＭＳ Ｐゴシック" charset="-128"/>
              </a:rPr>
              <a:t>risky</a:t>
            </a:r>
            <a:r>
              <a:rPr lang="ja-JP" altLang="en-US" sz="2000">
                <a:ea typeface="ＭＳ Ｐゴシック" charset="-128"/>
              </a:rPr>
              <a:t>”</a:t>
            </a:r>
            <a:r>
              <a:rPr lang="en-US" altLang="ja-JP" sz="2000">
                <a:ea typeface="ＭＳ Ｐゴシック" charset="-128"/>
              </a:rPr>
              <a:t> portfolio (stock index) has not changed in a systematic way across time.</a:t>
            </a:r>
            <a:endParaRPr lang="en-US" altLang="en-US" sz="2000">
              <a:ea typeface="ＭＳ Ｐゴシック" charset="-128"/>
            </a:endParaRPr>
          </a:p>
        </p:txBody>
      </p:sp>
    </p:spTree>
  </p:cSld>
  <p:clrMapOvr>
    <a:masterClrMapping/>
  </p:clrMapOvr>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title"/>
          </p:nvPr>
        </p:nvSpPr>
        <p:spPr>
          <a:xfrm>
            <a:off x="381000" y="228600"/>
            <a:ext cx="8153400" cy="990600"/>
          </a:xfrm>
        </p:spPr>
        <p:txBody>
          <a:bodyPr/>
          <a:lstStyle/>
          <a:p>
            <a:pPr eaLnBrk="1" hangingPunct="1"/>
            <a:r>
              <a:rPr lang="en-US" altLang="en-US">
                <a:ea typeface="ＭＳ Ｐゴシック" charset="-128"/>
              </a:rPr>
              <a:t>ERP: A Historical Snapshot</a:t>
            </a:r>
          </a:p>
        </p:txBody>
      </p:sp>
      <p:sp>
        <p:nvSpPr>
          <p:cNvPr id="107522" name="Rectangle 3"/>
          <p:cNvSpPr>
            <a:spLocks noGrp="1" noChangeArrowheads="1"/>
          </p:cNvSpPr>
          <p:nvPr>
            <p:ph sz="quarter" idx="1"/>
          </p:nvPr>
        </p:nvSpPr>
        <p:spPr>
          <a:xfrm>
            <a:off x="612775" y="1600200"/>
            <a:ext cx="8153400" cy="4495800"/>
          </a:xfrm>
        </p:spPr>
        <p:txBody>
          <a:bodyPr>
            <a:normAutofit lnSpcReduction="10000"/>
          </a:bodyPr>
          <a:lstStyle/>
          <a:p>
            <a:pPr marL="0" indent="0" eaLnBrk="1" hangingPunct="1">
              <a:lnSpc>
                <a:spcPct val="80000"/>
              </a:lnSpc>
              <a:buFont typeface="Wingdings" charset="2"/>
              <a:buNone/>
            </a:pPr>
            <a:endParaRPr lang="en-US" altLang="en-US" sz="2600">
              <a:ea typeface="ＭＳ Ｐゴシック" charset="-128"/>
            </a:endParaRPr>
          </a:p>
          <a:p>
            <a:pPr marL="0" indent="0" eaLnBrk="1" hangingPunct="1">
              <a:lnSpc>
                <a:spcPct val="80000"/>
              </a:lnSpc>
              <a:buFont typeface="Wingdings" charset="2"/>
              <a:buNone/>
            </a:pPr>
            <a:endParaRPr lang="en-US" altLang="en-US" sz="2600">
              <a:ea typeface="ＭＳ Ｐゴシック" charset="-128"/>
            </a:endParaRPr>
          </a:p>
          <a:p>
            <a:pPr marL="0" indent="0" eaLnBrk="1" hangingPunct="1">
              <a:lnSpc>
                <a:spcPct val="80000"/>
              </a:lnSpc>
              <a:buFont typeface="Wingdings" charset="2"/>
              <a:buNone/>
            </a:pPr>
            <a:endParaRPr lang="en-US" altLang="en-US" sz="2600">
              <a:ea typeface="ＭＳ Ｐゴシック" charset="-128"/>
            </a:endParaRPr>
          </a:p>
          <a:p>
            <a:pPr marL="0" indent="0" eaLnBrk="1" hangingPunct="1">
              <a:lnSpc>
                <a:spcPct val="80000"/>
              </a:lnSpc>
              <a:buFont typeface="Wingdings" charset="2"/>
              <a:buNone/>
            </a:pPr>
            <a:endParaRPr lang="en-US" altLang="en-US" sz="2600">
              <a:ea typeface="ＭＳ Ｐゴシック" charset="-128"/>
            </a:endParaRPr>
          </a:p>
          <a:p>
            <a:pPr marL="0" indent="0" eaLnBrk="1" hangingPunct="1">
              <a:lnSpc>
                <a:spcPct val="80000"/>
              </a:lnSpc>
            </a:pPr>
            <a:endParaRPr lang="en-US" altLang="en-US" sz="2600">
              <a:ea typeface="ＭＳ Ｐゴシック" charset="-128"/>
            </a:endParaRPr>
          </a:p>
          <a:p>
            <a:pPr marL="0" indent="0" eaLnBrk="1" hangingPunct="1">
              <a:lnSpc>
                <a:spcPct val="80000"/>
              </a:lnSpc>
            </a:pPr>
            <a:r>
              <a:rPr lang="en-US" altLang="en-US" sz="2600">
                <a:ea typeface="ＭＳ Ｐゴシック" charset="-128"/>
              </a:rPr>
              <a:t>If you are going to use a historical risk premium, make it</a:t>
            </a:r>
          </a:p>
          <a:p>
            <a:pPr lvl="1" eaLnBrk="1" hangingPunct="1">
              <a:lnSpc>
                <a:spcPct val="80000"/>
              </a:lnSpc>
            </a:pPr>
            <a:r>
              <a:rPr lang="en-US" altLang="en-US" sz="2200">
                <a:ea typeface="ＭＳ Ｐゴシック" charset="-128"/>
              </a:rPr>
              <a:t>Long term (because of the standard error)</a:t>
            </a:r>
          </a:p>
          <a:p>
            <a:pPr lvl="1" eaLnBrk="1" hangingPunct="1">
              <a:lnSpc>
                <a:spcPct val="80000"/>
              </a:lnSpc>
            </a:pPr>
            <a:r>
              <a:rPr lang="en-US" altLang="en-US" sz="2200">
                <a:ea typeface="ＭＳ Ｐゴシック" charset="-128"/>
              </a:rPr>
              <a:t>Consistent with your risk free rate</a:t>
            </a:r>
          </a:p>
          <a:p>
            <a:pPr lvl="1" eaLnBrk="1" hangingPunct="1">
              <a:lnSpc>
                <a:spcPct val="80000"/>
              </a:lnSpc>
            </a:pPr>
            <a:r>
              <a:rPr lang="en-US" altLang="en-US" sz="2200">
                <a:ea typeface="ＭＳ Ｐゴシック" charset="-128"/>
              </a:rPr>
              <a:t>A “compounded” average</a:t>
            </a:r>
          </a:p>
          <a:p>
            <a:pPr marL="0" indent="0" eaLnBrk="1" hangingPunct="1">
              <a:lnSpc>
                <a:spcPct val="80000"/>
              </a:lnSpc>
            </a:pPr>
            <a:r>
              <a:rPr lang="en-US" altLang="en-US" sz="2600">
                <a:ea typeface="ＭＳ Ｐゴシック" charset="-128"/>
              </a:rPr>
              <a:t>No matter which estimate you use, recognize that it is </a:t>
            </a:r>
            <a:r>
              <a:rPr lang="en-US" altLang="en-US" sz="2600" u="sng">
                <a:ea typeface="ＭＳ Ｐゴシック" charset="-128"/>
              </a:rPr>
              <a:t>backward looking</a:t>
            </a:r>
            <a:r>
              <a:rPr lang="en-US" altLang="en-US" sz="2600">
                <a:ea typeface="ＭＳ Ｐゴシック" charset="-128"/>
              </a:rPr>
              <a:t>, is </a:t>
            </a:r>
            <a:r>
              <a:rPr lang="en-US" altLang="en-US" sz="2600" u="sng">
                <a:ea typeface="ＭＳ Ｐゴシック" charset="-128"/>
              </a:rPr>
              <a:t>noisy</a:t>
            </a:r>
            <a:r>
              <a:rPr lang="en-US" altLang="en-US" sz="2600">
                <a:ea typeface="ＭＳ Ｐゴシック" charset="-128"/>
              </a:rPr>
              <a:t> and may reflect </a:t>
            </a:r>
            <a:r>
              <a:rPr lang="en-US" altLang="en-US" sz="2600" u="sng">
                <a:ea typeface="ＭＳ Ｐゴシック" charset="-128"/>
              </a:rPr>
              <a:t>selection bias.</a:t>
            </a:r>
            <a:r>
              <a:rPr lang="en-US" altLang="en-US" sz="2600">
                <a:ea typeface="ＭＳ Ｐゴシック" charset="-128"/>
              </a:rPr>
              <a:t>	</a:t>
            </a:r>
          </a:p>
        </p:txBody>
      </p:sp>
      <p:sp>
        <p:nvSpPr>
          <p:cNvPr id="232451" name="Text Box 6"/>
          <p:cNvSpPr txBox="1">
            <a:spLocks noChangeArrowheads="1"/>
          </p:cNvSpPr>
          <p:nvPr/>
        </p:nvSpPr>
        <p:spPr bwMode="auto">
          <a:xfrm>
            <a:off x="7315200" y="1905000"/>
            <a:ext cx="1524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spcBef>
                <a:spcPct val="50000"/>
              </a:spcBef>
            </a:pPr>
            <a:r>
              <a:rPr lang="en-US" altLang="en-US" sz="1600"/>
              <a:t>Historical premium for the US</a:t>
            </a:r>
            <a:endParaRPr lang="en-US" altLang="en-US"/>
          </a:p>
        </p:txBody>
      </p:sp>
      <p:pic>
        <p:nvPicPr>
          <p:cNvPr id="232452"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676400"/>
            <a:ext cx="6210300"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What about historical premiums for other markets?</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6976FC8-DEA0-3E48-96C4-B2B620281FA2}" type="slidenum">
              <a:rPr lang="en-US" altLang="en-US" sz="1200">
                <a:solidFill>
                  <a:srgbClr val="FFFFFF"/>
                </a:solidFill>
              </a:rPr>
              <a:pPr>
                <a:lnSpc>
                  <a:spcPct val="80000"/>
                </a:lnSpc>
              </a:pPr>
              <a:t>107</a:t>
            </a:fld>
            <a:endParaRPr lang="en-US" altLang="en-US" sz="1200">
              <a:solidFill>
                <a:srgbClr val="FFFFFF"/>
              </a:solidFill>
            </a:endParaRPr>
          </a:p>
        </p:txBody>
      </p:sp>
      <p:sp>
        <p:nvSpPr>
          <p:cNvPr id="23450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Historical data for markets outside the United States is available for much shorter time periods. The problem is even greater in emerging markets.</a:t>
            </a:r>
          </a:p>
          <a:p>
            <a:pPr eaLnBrk="1" hangingPunct="1"/>
            <a:r>
              <a:rPr lang="en-US" altLang="en-US">
                <a:ea typeface="ＭＳ Ｐゴシック" charset="-128"/>
              </a:rPr>
              <a:t>The historical premiums that emerge from this data reflects this data problem and there is much greater error associated with the estimates of the premiums.</a:t>
            </a:r>
          </a:p>
        </p:txBody>
      </p:sp>
    </p:spTree>
  </p:cSld>
  <p:clrMapOvr>
    <a:masterClrMapping/>
  </p:clrMapOvr>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One solution: B</a:t>
            </a:r>
            <a:r>
              <a:rPr lang="en-US" altLang="ja-JP">
                <a:ea typeface="ＭＳ Ｐゴシック" charset="-128"/>
              </a:rPr>
              <a:t>ond default spreads as CRP – November 2013</a:t>
            </a:r>
            <a:endParaRPr lang="en-US" altLang="en-US">
              <a:ea typeface="ＭＳ Ｐゴシック" charset="-128"/>
            </a:endParaRPr>
          </a:p>
        </p:txBody>
      </p:sp>
      <p:sp>
        <p:nvSpPr>
          <p:cNvPr id="84994" name="Rectangle 3"/>
          <p:cNvSpPr>
            <a:spLocks noGrp="1" noChangeArrowheads="1"/>
          </p:cNvSpPr>
          <p:nvPr>
            <p:ph sz="quarter" idx="1"/>
          </p:nvPr>
        </p:nvSpPr>
        <p:spPr>
          <a:xfrm>
            <a:off x="612775" y="1600200"/>
            <a:ext cx="8153400" cy="4495800"/>
          </a:xfrm>
        </p:spPr>
        <p:txBody>
          <a:bodyPr>
            <a:normAutofit/>
          </a:bodyPr>
          <a:lstStyle/>
          <a:p>
            <a:pPr eaLnBrk="1" hangingPunct="1">
              <a:buFont typeface="Wingdings" charset="0"/>
              <a:buChar char=""/>
              <a:defRPr/>
            </a:pPr>
            <a:r>
              <a:rPr lang="en-US" sz="2000" dirty="0" smtClean="0"/>
              <a:t>In November 2013, the historical risk premium for the US was 4.20% (geometric average, stocks over </a:t>
            </a:r>
            <a:r>
              <a:rPr lang="en-US" sz="2000" dirty="0" err="1" smtClean="0"/>
              <a:t>T.Bonds</a:t>
            </a:r>
            <a:r>
              <a:rPr lang="en-US" sz="2000" dirty="0" smtClean="0"/>
              <a:t>, 1928-2012)</a:t>
            </a:r>
          </a:p>
          <a:p>
            <a:pPr eaLnBrk="1" hangingPunct="1">
              <a:buFont typeface="Wingdings" charset="0"/>
              <a:buChar char=""/>
              <a:defRPr/>
            </a:pPr>
            <a:endParaRPr lang="en-US" sz="2000" dirty="0"/>
          </a:p>
          <a:p>
            <a:pPr eaLnBrk="1" hangingPunct="1">
              <a:buFont typeface="Wingdings" charset="0"/>
              <a:buChar char=""/>
              <a:defRPr/>
            </a:pPr>
            <a:endParaRPr lang="en-US" sz="2000" dirty="0" smtClean="0"/>
          </a:p>
          <a:p>
            <a:pPr eaLnBrk="1" hangingPunct="1">
              <a:buFont typeface="Wingdings" charset="0"/>
              <a:buChar char=""/>
              <a:defRPr/>
            </a:pPr>
            <a:r>
              <a:rPr lang="en-US" sz="2000" dirty="0" smtClean="0"/>
              <a:t>Using the default spread on the sovereign bond or based upon the sovereign rating and adding that spread to the mature market premium (4.20% for the US) gives you a total ERP for a country.</a:t>
            </a:r>
          </a:p>
          <a:p>
            <a:pPr marL="0" indent="0" eaLnBrk="1" hangingPunct="1">
              <a:buFont typeface="Wingdings" charset="0"/>
              <a:buNone/>
              <a:defRPr/>
            </a:pPr>
            <a:endParaRPr lang="en-US" sz="2000" dirty="0" smtClean="0"/>
          </a:p>
          <a:p>
            <a:pPr marL="0" indent="0" eaLnBrk="1" hangingPunct="1">
              <a:buFont typeface="Wingdings" charset="0"/>
              <a:buNone/>
              <a:defRPr/>
            </a:pPr>
            <a:endParaRPr lang="en-US" sz="2000" dirty="0"/>
          </a:p>
          <a:p>
            <a:pPr eaLnBrk="1" hangingPunct="1">
              <a:buFont typeface="Wingdings" charset="0"/>
              <a:buChar char=""/>
              <a:defRPr/>
            </a:pPr>
            <a:r>
              <a:rPr lang="en-US" sz="2000" dirty="0" smtClean="0"/>
              <a:t>If you prefer CDS spreads:</a:t>
            </a:r>
          </a:p>
          <a:p>
            <a:pPr eaLnBrk="1" hangingPunct="1">
              <a:buFont typeface="Wingdings" charset="0"/>
              <a:buChar char=""/>
              <a:defRPr/>
            </a:pPr>
            <a:endParaRPr lang="en-US" sz="2100" dirty="0"/>
          </a:p>
          <a:p>
            <a:pPr eaLnBrk="1" hangingPunct="1">
              <a:buFont typeface="Wingdings" charset="0"/>
              <a:buChar char=""/>
              <a:defRPr/>
            </a:pPr>
            <a:endParaRPr lang="en-US" dirty="0" smtClean="0"/>
          </a:p>
          <a:p>
            <a:pPr marL="0" indent="0" eaLnBrk="1" hangingPunct="1">
              <a:buFont typeface="Wingdings" charset="0"/>
              <a:buNone/>
              <a:defRPr/>
            </a:pPr>
            <a:endParaRPr lang="en-US" dirty="0" smtClean="0"/>
          </a:p>
          <a:p>
            <a:pPr eaLnBrk="1" hangingPunct="1">
              <a:buFont typeface="Wingdings" charset="0"/>
              <a:buChar char=""/>
              <a:defRPr/>
            </a:pPr>
            <a:endParaRPr lang="en-US" dirty="0"/>
          </a:p>
        </p:txBody>
      </p:sp>
      <p:sp>
        <p:nvSpPr>
          <p:cNvPr id="2365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 name="Table 2"/>
          <p:cNvGraphicFramePr>
            <a:graphicFrameLocks noGrp="1"/>
          </p:cNvGraphicFramePr>
          <p:nvPr/>
        </p:nvGraphicFramePr>
        <p:xfrm>
          <a:off x="1981200" y="4114800"/>
          <a:ext cx="5562600" cy="782638"/>
        </p:xfrm>
        <a:graphic>
          <a:graphicData uri="http://schemas.openxmlformats.org/drawingml/2006/table">
            <a:tbl>
              <a:tblPr/>
              <a:tblGrid>
                <a:gridCol w="596900"/>
                <a:gridCol w="495300"/>
                <a:gridCol w="2527300"/>
                <a:gridCol w="533400"/>
                <a:gridCol w="1409700"/>
              </a:tblGrid>
              <a:tr h="195660">
                <a:tc>
                  <a:txBody>
                    <a:bodyPr/>
                    <a:lstStyle/>
                    <a:p>
                      <a:pPr algn="l" fontAlgn="b"/>
                      <a:r>
                        <a:rPr lang="en-US" sz="1200" b="0" i="0" u="none" strike="noStrike">
                          <a:solidFill>
                            <a:srgbClr val="000000"/>
                          </a:solidFill>
                          <a:effectLst/>
                          <a:latin typeface="Calibri"/>
                        </a:rPr>
                        <a:t>Country</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Rating</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Default Spread (Country Risk Premium)</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US ERP</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Total ERP for country</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India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Baa3</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2.25%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4.20%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6.45%</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China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Calibri"/>
                        </a:rPr>
                        <a:t>Aa3</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0.80%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4.20%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5.00%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Brazil</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Baa2</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4.20%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6.20%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4" name="Table 3"/>
          <p:cNvGraphicFramePr>
            <a:graphicFrameLocks noGrp="1"/>
          </p:cNvGraphicFramePr>
          <p:nvPr/>
        </p:nvGraphicFramePr>
        <p:xfrm>
          <a:off x="2438400" y="5334000"/>
          <a:ext cx="5067300" cy="782638"/>
        </p:xfrm>
        <a:graphic>
          <a:graphicData uri="http://schemas.openxmlformats.org/drawingml/2006/table">
            <a:tbl>
              <a:tblPr/>
              <a:tblGrid>
                <a:gridCol w="596900"/>
                <a:gridCol w="2527300"/>
                <a:gridCol w="533400"/>
                <a:gridCol w="1409700"/>
              </a:tblGrid>
              <a:tr h="195660">
                <a:tc>
                  <a:txBody>
                    <a:bodyPr/>
                    <a:lstStyle/>
                    <a:p>
                      <a:pPr algn="l" fontAlgn="b"/>
                      <a:r>
                        <a:rPr lang="en-US" sz="1200" b="0" i="1" u="none" strike="noStrike">
                          <a:solidFill>
                            <a:srgbClr val="000000"/>
                          </a:solidFill>
                          <a:effectLst/>
                          <a:latin typeface="Calibri"/>
                        </a:rPr>
                        <a:t>Country</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solidFill>
                            <a:srgbClr val="000000"/>
                          </a:solidFill>
                          <a:effectLst/>
                          <a:latin typeface="Calibri"/>
                        </a:rPr>
                        <a:t>Sovereign CDS Spread</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US ERP</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Total ERP for country</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India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4.20%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4.20%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8.40%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China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1.20%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4.20%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5.40%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Brazil</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2.59%</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4.20%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6.79%</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7" name="Table 6"/>
          <p:cNvGraphicFramePr>
            <a:graphicFrameLocks noGrp="1"/>
          </p:cNvGraphicFramePr>
          <p:nvPr/>
        </p:nvGraphicFramePr>
        <p:xfrm>
          <a:off x="1905000" y="2286000"/>
          <a:ext cx="6197600" cy="812800"/>
        </p:xfrm>
        <a:graphic>
          <a:graphicData uri="http://schemas.openxmlformats.org/drawingml/2006/table">
            <a:tbl>
              <a:tblPr/>
              <a:tblGrid>
                <a:gridCol w="965200"/>
                <a:gridCol w="1231900"/>
                <a:gridCol w="1384300"/>
                <a:gridCol w="1231900"/>
                <a:gridCol w="1384300"/>
              </a:tblGrid>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Arithmetic 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Geometric 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Bills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Bonds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Bills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Bonds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1928-2012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7.65%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5.88%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5.74%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4.20%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2.20%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2.33%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Beyond the default spread? Equities are riskier than bonds</a:t>
            </a:r>
          </a:p>
        </p:txBody>
      </p:sp>
      <p:sp>
        <p:nvSpPr>
          <p:cNvPr id="87042"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sz="2000">
                <a:ea typeface="ＭＳ Ｐゴシック" charset="-128"/>
              </a:rPr>
              <a:t>While default risk spreads and equity risk premiums are highly correlated, one would expect equity spreads to be higher than debt spreads.  One approach to scaling up the premium is to look at the relative volatility of equities to bonds and to scale up the default spread to reflect this:</a:t>
            </a:r>
          </a:p>
          <a:p>
            <a:pPr eaLnBrk="1" hangingPunct="1"/>
            <a:endParaRPr lang="en-US" altLang="en-US">
              <a:ea typeface="ＭＳ Ｐゴシック" charset="-128"/>
            </a:endParaRPr>
          </a:p>
          <a:p>
            <a:pPr eaLnBrk="1" hangingPunct="1"/>
            <a:r>
              <a:rPr lang="en-US" altLang="en-US" sz="2000" u="sng">
                <a:ea typeface="ＭＳ Ｐゴシック" charset="-128"/>
              </a:rPr>
              <a:t>Brazil:</a:t>
            </a:r>
            <a:r>
              <a:rPr lang="en-US" altLang="en-US" sz="2000">
                <a:ea typeface="ＭＳ Ｐゴシック" charset="-128"/>
              </a:rPr>
              <a:t> The annualized standard deviation in the Brazilian equity index over the previous year is 21 percent, whereas the annualized standard deviation in the Brazilian C-bond is 14 percent.</a:t>
            </a:r>
          </a:p>
          <a:p>
            <a:pPr eaLnBrk="1" hangingPunct="1">
              <a:buFont typeface="Wingdings" charset="2"/>
              <a:buNone/>
            </a:pPr>
            <a:endParaRPr lang="en-US" altLang="en-US">
              <a:ea typeface="ＭＳ Ｐゴシック" charset="-128"/>
            </a:endParaRPr>
          </a:p>
          <a:p>
            <a:pPr eaLnBrk="1" hangingPunct="1"/>
            <a:r>
              <a:rPr lang="en-US" altLang="en-US" sz="2000">
                <a:ea typeface="ＭＳ Ｐゴシック" charset="-128"/>
              </a:rPr>
              <a:t>Using the same approach for China and India:</a:t>
            </a:r>
          </a:p>
          <a:p>
            <a:pPr eaLnBrk="1" hangingPunct="1"/>
            <a:endParaRPr lang="en-US" altLang="en-US">
              <a:ea typeface="ＭＳ Ｐゴシック" charset="-128"/>
            </a:endParaRPr>
          </a:p>
        </p:txBody>
      </p:sp>
      <p:sp>
        <p:nvSpPr>
          <p:cNvPr id="23859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38596" name="Object 3"/>
          <p:cNvGraphicFramePr>
            <a:graphicFrameLocks noChangeAspect="1"/>
          </p:cNvGraphicFramePr>
          <p:nvPr/>
        </p:nvGraphicFramePr>
        <p:xfrm>
          <a:off x="2514600" y="2971800"/>
          <a:ext cx="3924300" cy="482600"/>
        </p:xfrm>
        <a:graphic>
          <a:graphicData uri="http://schemas.openxmlformats.org/presentationml/2006/ole">
            <mc:AlternateContent xmlns:mc="http://schemas.openxmlformats.org/markup-compatibility/2006">
              <mc:Choice xmlns:v="urn:schemas-microsoft-com:vml" Requires="v">
                <p:oleObj spid="_x0000_s238599" name="Document" r:id="rId5" imgW="3924156" imgH="482582" progId="Word.Document.12">
                  <p:embed/>
                </p:oleObj>
              </mc:Choice>
              <mc:Fallback>
                <p:oleObj name="Document" r:id="rId5" imgW="3924156" imgH="482582" progId="Word.Document.12">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14600" y="2971800"/>
                        <a:ext cx="39243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8597" name="Object 4"/>
          <p:cNvGraphicFramePr>
            <a:graphicFrameLocks noChangeAspect="1"/>
          </p:cNvGraphicFramePr>
          <p:nvPr/>
        </p:nvGraphicFramePr>
        <p:xfrm>
          <a:off x="2743200" y="4495800"/>
          <a:ext cx="3911600" cy="431800"/>
        </p:xfrm>
        <a:graphic>
          <a:graphicData uri="http://schemas.openxmlformats.org/presentationml/2006/ole">
            <mc:AlternateContent xmlns:mc="http://schemas.openxmlformats.org/markup-compatibility/2006">
              <mc:Choice xmlns:v="urn:schemas-microsoft-com:vml" Requires="v">
                <p:oleObj spid="_x0000_s238600" name="Equation" r:id="rId7" imgW="3911600" imgH="431800" progId="Equation.3">
                  <p:embed/>
                </p:oleObj>
              </mc:Choice>
              <mc:Fallback>
                <p:oleObj name="Equation" r:id="rId7" imgW="3911600" imgH="431800" progId="Equation.3">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43200" y="4495800"/>
                        <a:ext cx="39116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8598" name="Object 5"/>
          <p:cNvGraphicFramePr>
            <a:graphicFrameLocks noChangeAspect="1"/>
          </p:cNvGraphicFramePr>
          <p:nvPr/>
        </p:nvGraphicFramePr>
        <p:xfrm>
          <a:off x="2438400" y="5334000"/>
          <a:ext cx="5486400" cy="1041400"/>
        </p:xfrm>
        <a:graphic>
          <a:graphicData uri="http://schemas.openxmlformats.org/presentationml/2006/ole">
            <mc:AlternateContent xmlns:mc="http://schemas.openxmlformats.org/markup-compatibility/2006">
              <mc:Choice xmlns:v="urn:schemas-microsoft-com:vml" Requires="v">
                <p:oleObj spid="_x0000_s238601" name="Document" r:id="rId10" imgW="5486400" imgH="1041400" progId="Word.Document.12">
                  <p:embed/>
                </p:oleObj>
              </mc:Choice>
              <mc:Fallback>
                <p:oleObj name="Document" r:id="rId10" imgW="5486400" imgH="1041400" progId="Word.Document.12">
                  <p:embed/>
                  <p:pic>
                    <p:nvPicPr>
                      <p:cNvPr id="0"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438400" y="5334000"/>
                        <a:ext cx="54864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Implied ERP in November 2013: Watch what I pay, not what I say..</a:t>
            </a:r>
          </a:p>
        </p:txBody>
      </p:sp>
      <p:sp>
        <p:nvSpPr>
          <p:cNvPr id="240642" name="Rectangle 4"/>
          <p:cNvSpPr>
            <a:spLocks noChangeArrowheads="1"/>
          </p:cNvSpPr>
          <p:nvPr/>
        </p:nvSpPr>
        <p:spPr bwMode="auto">
          <a:xfrm>
            <a:off x="8261350" y="56134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406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40644"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If you can observe what investors are willing to pay for stocks, you can back out an expected return from that price and an implied equity risk premium.</a:t>
            </a:r>
          </a:p>
        </p:txBody>
      </p:sp>
      <p:pic>
        <p:nvPicPr>
          <p:cNvPr id="24064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895600"/>
            <a:ext cx="9144000" cy="373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bottom line on Equity Risk Premiums in November 2013</a:t>
            </a:r>
          </a:p>
        </p:txBody>
      </p:sp>
      <p:sp>
        <p:nvSpPr>
          <p:cNvPr id="11059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1800" u="sng">
                <a:ea typeface="ＭＳ Ｐゴシック" charset="-128"/>
              </a:rPr>
              <a:t>Mature Markets</a:t>
            </a:r>
            <a:r>
              <a:rPr lang="en-US" altLang="en-US" sz="1800">
                <a:ea typeface="ＭＳ Ｐゴシック" charset="-128"/>
              </a:rPr>
              <a:t>: In November 2013, the number that we chose to use as the equity risk premium for all mature markets was 5.5%. This was set equal to the implied premium at that point in time and it was much higher than the historical risk premium of 4.20% prevailing then (1928-2012 period). </a:t>
            </a: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u="sng">
              <a:ea typeface="ＭＳ Ｐゴシック" charset="-128"/>
            </a:endParaRPr>
          </a:p>
          <a:p>
            <a:pPr eaLnBrk="1" hangingPunct="1">
              <a:lnSpc>
                <a:spcPct val="80000"/>
              </a:lnSpc>
            </a:pPr>
            <a:endParaRPr lang="en-US" altLang="en-US" sz="1800" u="sng">
              <a:ea typeface="ＭＳ Ｐゴシック" charset="-128"/>
            </a:endParaRPr>
          </a:p>
          <a:p>
            <a:pPr eaLnBrk="1" hangingPunct="1">
              <a:lnSpc>
                <a:spcPct val="80000"/>
              </a:lnSpc>
            </a:pPr>
            <a:endParaRPr lang="en-US" altLang="en-US" sz="1800" u="sng">
              <a:ea typeface="ＭＳ Ｐゴシック" charset="-128"/>
            </a:endParaRPr>
          </a:p>
          <a:p>
            <a:pPr eaLnBrk="1" hangingPunct="1">
              <a:lnSpc>
                <a:spcPct val="80000"/>
              </a:lnSpc>
            </a:pPr>
            <a:r>
              <a:rPr lang="en-US" altLang="en-US" sz="1800" u="sng">
                <a:ea typeface="ＭＳ Ｐゴシック" charset="-128"/>
              </a:rPr>
              <a:t>For emerging markets</a:t>
            </a:r>
            <a:r>
              <a:rPr lang="en-US" altLang="en-US" sz="1800">
                <a:ea typeface="ＭＳ Ｐゴシック" charset="-128"/>
              </a:rPr>
              <a:t>, we will use the melded default spread approach (where default spreads are scaled up to reflect additional equity risk) to come up with the additional risk premium that we will add to the mature market premium. Thus, markets in countries with lower sovereign ratings will have higher risk premiums that 5.5%.</a:t>
            </a:r>
          </a:p>
          <a:p>
            <a:pPr marL="320675" lvl="1" indent="0" eaLnBrk="1" hangingPunct="1">
              <a:lnSpc>
                <a:spcPct val="80000"/>
              </a:lnSpc>
              <a:buFont typeface="Wingdings 2" charset="2"/>
              <a:buNone/>
            </a:pPr>
            <a:r>
              <a:rPr lang="en-US" altLang="en-US" sz="1500">
                <a:ea typeface="ＭＳ Ｐゴシック" charset="-128"/>
              </a:rPr>
              <a:t>Emerging Market ERP = 5.5% +</a:t>
            </a:r>
          </a:p>
        </p:txBody>
      </p:sp>
      <p:sp>
        <p:nvSpPr>
          <p:cNvPr id="2426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42692" name="Object 3"/>
          <p:cNvGraphicFramePr>
            <a:graphicFrameLocks noChangeAspect="1"/>
          </p:cNvGraphicFramePr>
          <p:nvPr/>
        </p:nvGraphicFramePr>
        <p:xfrm>
          <a:off x="4114800" y="5486400"/>
          <a:ext cx="2336800" cy="508000"/>
        </p:xfrm>
        <a:graphic>
          <a:graphicData uri="http://schemas.openxmlformats.org/presentationml/2006/ole">
            <mc:AlternateContent xmlns:mc="http://schemas.openxmlformats.org/markup-compatibility/2006">
              <mc:Choice xmlns:v="urn:schemas-microsoft-com:vml" Requires="v">
                <p:oleObj spid="_x0000_s242747" name="Document" r:id="rId5" imgW="2336800" imgH="508000" progId="Word.Document.12">
                  <p:embed/>
                </p:oleObj>
              </mc:Choice>
              <mc:Fallback>
                <p:oleObj name="Document" r:id="rId5" imgW="2336800" imgH="508000" progId="Word.Document.12">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0" y="5486400"/>
                        <a:ext cx="23368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Table 5"/>
          <p:cNvGraphicFramePr>
            <a:graphicFrameLocks noGrp="1"/>
          </p:cNvGraphicFramePr>
          <p:nvPr/>
        </p:nvGraphicFramePr>
        <p:xfrm>
          <a:off x="1905000" y="2743200"/>
          <a:ext cx="6197600" cy="1625600"/>
        </p:xfrm>
        <a:graphic>
          <a:graphicData uri="http://schemas.openxmlformats.org/drawingml/2006/table">
            <a:tbl>
              <a:tblPr/>
              <a:tblGrid>
                <a:gridCol w="965200"/>
                <a:gridCol w="1231900"/>
                <a:gridCol w="1384300"/>
                <a:gridCol w="1231900"/>
                <a:gridCol w="1384300"/>
              </a:tblGrid>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Arithmetic 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Geometric 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Bills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Bonds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Bills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Bonds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1928-2012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7.65%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5.88%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5.74%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4.20%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2.20%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2.33%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1962-2012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5.93%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3.91%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4.60%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2.93%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2.38%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2002-2012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7.06%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3.08%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5.38%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1.71%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5.82%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8.11%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Composite way of estimating ERP for countries</a:t>
            </a:r>
          </a:p>
        </p:txBody>
      </p:sp>
      <p:sp>
        <p:nvSpPr>
          <p:cNvPr id="99330" name="Content Placeholder 2"/>
          <p:cNvSpPr>
            <a:spLocks noGrp="1"/>
          </p:cNvSpPr>
          <p:nvPr>
            <p:ph sz="quarter" idx="1"/>
          </p:nvPr>
        </p:nvSpPr>
        <p:spPr>
          <a:xfrm>
            <a:off x="612775" y="1600200"/>
            <a:ext cx="8153400" cy="4495800"/>
          </a:xfrm>
        </p:spPr>
        <p:txBody>
          <a:bodyPr>
            <a:normAutofit fontScale="77500" lnSpcReduction="20000"/>
          </a:bodyPr>
          <a:lstStyle/>
          <a:p>
            <a:pPr marL="0" indent="0" eaLnBrk="1" hangingPunct="1">
              <a:buFont typeface="Wingdings" charset="0"/>
              <a:buNone/>
              <a:defRPr/>
            </a:pPr>
            <a:r>
              <a:rPr lang="en-US" dirty="0" smtClean="0"/>
              <a:t>Step 1: Estimate an equity risk premium for a mature market. If your preference is for a forward looking, updated number, you can estimate an implied equity risk premium for the US (assuming that you buy into the contention that it is a mature market)</a:t>
            </a:r>
          </a:p>
          <a:p>
            <a:pPr lvl="1" eaLnBrk="1" hangingPunct="1">
              <a:buFont typeface="Wingdings 2" charset="0"/>
              <a:buChar char=""/>
              <a:defRPr/>
            </a:pPr>
            <a:r>
              <a:rPr lang="en-US" dirty="0" smtClean="0"/>
              <a:t>My estimate: In November 2013, my estimate for the implied premium in the US was 5.5%. That will also be my estimate for a mature market ERP.</a:t>
            </a:r>
          </a:p>
          <a:p>
            <a:pPr marL="0" indent="0" eaLnBrk="1" hangingPunct="1">
              <a:buFont typeface="Wingdings" charset="0"/>
              <a:buNone/>
              <a:defRPr/>
            </a:pPr>
            <a:r>
              <a:rPr lang="en-US" dirty="0" smtClean="0"/>
              <a:t>Step 2: Come up with a generic and measurable definition of a mature market. </a:t>
            </a:r>
          </a:p>
          <a:p>
            <a:pPr lvl="1" eaLnBrk="1" hangingPunct="1">
              <a:buFont typeface="Wingdings 2" charset="0"/>
              <a:buChar char=""/>
              <a:defRPr/>
            </a:pPr>
            <a:r>
              <a:rPr lang="en-US" dirty="0" smtClean="0"/>
              <a:t>My estimate: Any AAA rated country is mature.</a:t>
            </a:r>
          </a:p>
          <a:p>
            <a:pPr marL="0" indent="0" eaLnBrk="1" hangingPunct="1">
              <a:buFont typeface="Wingdings" charset="0"/>
              <a:buNone/>
              <a:defRPr/>
            </a:pPr>
            <a:r>
              <a:rPr lang="en-US" dirty="0" smtClean="0"/>
              <a:t>Step 3: Estimate the additional risk premium that you will charge for markets that are not mature. You have two choices: </a:t>
            </a:r>
          </a:p>
          <a:p>
            <a:pPr lvl="1" eaLnBrk="1" hangingPunct="1">
              <a:buFont typeface="Wingdings 2" charset="0"/>
              <a:buChar char=""/>
              <a:defRPr/>
            </a:pPr>
            <a:r>
              <a:rPr lang="en-US" dirty="0" smtClean="0"/>
              <a:t>The default spread for the country, estimated based either on sovereign ratings or the CDS market.</a:t>
            </a:r>
          </a:p>
          <a:p>
            <a:pPr lvl="1" eaLnBrk="1" hangingPunct="1">
              <a:buFont typeface="Wingdings 2" charset="0"/>
              <a:buChar char=""/>
              <a:defRPr/>
            </a:pPr>
            <a:r>
              <a:rPr lang="en-US" dirty="0" smtClean="0"/>
              <a:t>A scaled up default spread, where you adjust the default spread upwards for the additional risk in equity markets.</a:t>
            </a:r>
          </a:p>
          <a:p>
            <a:pPr lvl="1" eaLnBrk="1" hangingPunct="1">
              <a:buFont typeface="Wingdings 2" charset="0"/>
              <a:buChar char=""/>
              <a:defRPr/>
            </a:pPr>
            <a:endParaRPr lang="en-US" dirty="0"/>
          </a:p>
        </p:txBody>
      </p:sp>
      <p:sp>
        <p:nvSpPr>
          <p:cNvPr id="2447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6785"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6786" name="TextBox 19"/>
          <p:cNvSpPr txBox="1">
            <a:spLocks noChangeArrowheads="1"/>
          </p:cNvSpPr>
          <p:nvPr/>
        </p:nvSpPr>
        <p:spPr bwMode="auto">
          <a:xfrm>
            <a:off x="7097713" y="6211888"/>
            <a:ext cx="2046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200" i="1"/>
              <a:t>Black #: Total ERP</a:t>
            </a:r>
          </a:p>
          <a:p>
            <a:pPr eaLnBrk="1" hangingPunct="1"/>
            <a:r>
              <a:rPr lang="en-US" altLang="en-US" sz="1200" i="1"/>
              <a:t>Red #: Country risk premium</a:t>
            </a:r>
          </a:p>
          <a:p>
            <a:pPr eaLnBrk="1" hangingPunct="1"/>
            <a:r>
              <a:rPr lang="en-US" altLang="en-US" sz="1200" i="1"/>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ea typeface="ＭＳ Ｐゴシック" charset="0"/>
                <a:cs typeface="ＭＳ Ｐゴシック" charset="0"/>
              </a:rPr>
              <a:t>ERP : Nov 2013</a:t>
            </a:r>
          </a:p>
        </p:txBody>
      </p:sp>
      <p:graphicFrame>
        <p:nvGraphicFramePr>
          <p:cNvPr id="15" name="Table 14"/>
          <p:cNvGraphicFramePr>
            <a:graphicFrameLocks noGrp="1"/>
          </p:cNvGraphicFramePr>
          <p:nvPr/>
        </p:nvGraphicFramePr>
        <p:xfrm>
          <a:off x="152400" y="2362200"/>
          <a:ext cx="2336800" cy="571500"/>
        </p:xfrm>
        <a:graphic>
          <a:graphicData uri="http://schemas.openxmlformats.org/drawingml/2006/table">
            <a:tbl>
              <a:tblPr/>
              <a:tblGrid>
                <a:gridCol w="1358900"/>
                <a:gridCol w="495300"/>
                <a:gridCol w="482600"/>
              </a:tblGrid>
              <a:tr h="190500">
                <a:tc>
                  <a:txBody>
                    <a:bodyPr/>
                    <a:lstStyle/>
                    <a:p>
                      <a:pPr algn="l" fontAlgn="b"/>
                      <a:r>
                        <a:rPr lang="en-US" sz="1000" b="0" i="0" u="none" strike="noStrike">
                          <a:solidFill>
                            <a:srgbClr val="000000"/>
                          </a:solidFill>
                          <a:effectLst/>
                          <a:latin typeface="Times"/>
                        </a:rPr>
                        <a:t>Canada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Times"/>
                        </a:rPr>
                        <a:t>5.50</a:t>
                      </a:r>
                      <a:r>
                        <a:rPr lang="en-US" sz="1000" b="0"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dirty="0">
                          <a:solidFill>
                            <a:srgbClr val="000000"/>
                          </a:solidFill>
                          <a:effectLst/>
                          <a:latin typeface="Times"/>
                        </a:rPr>
                        <a:t>United States of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Times"/>
                        </a:rPr>
                        <a:t>5.50</a:t>
                      </a:r>
                      <a:r>
                        <a:rPr lang="en-US" sz="1000" b="0"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a:solidFill>
                            <a:srgbClr val="000000"/>
                          </a:solidFill>
                          <a:effectLst/>
                          <a:latin typeface="Times"/>
                        </a:rPr>
                        <a:t>North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Times"/>
                        </a:rPr>
                        <a:t>5.50</a:t>
                      </a:r>
                      <a:r>
                        <a:rPr lang="en-US" sz="1000" b="1"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246806"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Table 3"/>
          <p:cNvGraphicFramePr>
            <a:graphicFrameLocks noGrp="1"/>
          </p:cNvGraphicFramePr>
          <p:nvPr/>
        </p:nvGraphicFramePr>
        <p:xfrm>
          <a:off x="2514600" y="2520950"/>
          <a:ext cx="2019300" cy="4303713"/>
        </p:xfrm>
        <a:graphic>
          <a:graphicData uri="http://schemas.openxmlformats.org/drawingml/2006/table">
            <a:tbl>
              <a:tblPr/>
              <a:tblGrid>
                <a:gridCol w="914400"/>
                <a:gridCol w="558800"/>
                <a:gridCol w="546100"/>
              </a:tblGrid>
              <a:tr h="195623">
                <a:tc>
                  <a:txBody>
                    <a:bodyPr/>
                    <a:lstStyle/>
                    <a:p>
                      <a:pPr algn="l" fontAlgn="b"/>
                      <a:r>
                        <a:rPr lang="en-US" sz="1200" b="1" i="1" u="none" strike="noStrike">
                          <a:solidFill>
                            <a:srgbClr val="000000"/>
                          </a:solidFill>
                          <a:effectLst/>
                          <a:latin typeface="Calibri"/>
                        </a:rPr>
                        <a:t>Country</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1" u="none" strike="noStrike">
                          <a:solidFill>
                            <a:srgbClr val="000000"/>
                          </a:solidFill>
                          <a:effectLst/>
                          <a:latin typeface="Calibri"/>
                        </a:rPr>
                        <a:t>TRP</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1" u="none" strike="noStrike">
                          <a:solidFill>
                            <a:srgbClr val="FF0000"/>
                          </a:solidFill>
                          <a:effectLst/>
                          <a:latin typeface="Calibri"/>
                        </a:rPr>
                        <a:t>CRP</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dirty="0">
                          <a:solidFill>
                            <a:srgbClr val="000000"/>
                          </a:solidFill>
                          <a:effectLst/>
                          <a:latin typeface="Calibri"/>
                        </a:rPr>
                        <a:t>Angola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Benin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Botswana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7.15%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1.65%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Burkina Faso</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Cameroon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Cape Verde</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Egypt</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Gabon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Ghana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Kenya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Morocco</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Mozambique</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Namibia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Nigeria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Rwanda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Senegal</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South Africa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Tunisia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10.23%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4.73%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Uganda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Zambia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1" i="0" u="none" strike="noStrike">
                          <a:solidFill>
                            <a:srgbClr val="000000"/>
                          </a:solidFill>
                          <a:effectLst/>
                          <a:latin typeface="Calibri"/>
                        </a:rPr>
                        <a:t>Africa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11.22%</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5.82%</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nvGraphicFramePr>
        <p:xfrm>
          <a:off x="7086600" y="228600"/>
          <a:ext cx="1892300" cy="4302125"/>
        </p:xfrm>
        <a:graphic>
          <a:graphicData uri="http://schemas.openxmlformats.org/drawingml/2006/table">
            <a:tbl>
              <a:tblPr/>
              <a:tblGrid>
                <a:gridCol w="800100"/>
                <a:gridCol w="546100"/>
                <a:gridCol w="546100"/>
              </a:tblGrid>
              <a:tr h="195551">
                <a:tc>
                  <a:txBody>
                    <a:bodyPr/>
                    <a:lstStyle/>
                    <a:p>
                      <a:pPr algn="l" fontAlgn="b"/>
                      <a:r>
                        <a:rPr lang="en-US" sz="1200" b="0" i="0" u="none" strike="noStrike">
                          <a:solidFill>
                            <a:srgbClr val="000000"/>
                          </a:solidFill>
                          <a:effectLst/>
                          <a:latin typeface="Calibri"/>
                        </a:rPr>
                        <a:t>Bangladesh</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678"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Cambodia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China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6.94%</a:t>
                      </a:r>
                      <a:endParaRPr lang="en-US" sz="1200" b="0" i="0" u="none" strike="noStrike" dirty="0">
                        <a:solidFill>
                          <a:srgbClr val="00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FF0000"/>
                          </a:solidFill>
                          <a:effectLst/>
                          <a:latin typeface="Calibri"/>
                        </a:rPr>
                        <a:t>1.44%</a:t>
                      </a:r>
                      <a:endParaRPr lang="en-US" sz="1200" b="0" i="0" u="none" strike="noStrike" dirty="0">
                        <a:solidFill>
                          <a:srgbClr val="FF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Fiji</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Hong Kong</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India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9.10%</a:t>
                      </a:r>
                      <a:endParaRPr lang="en-US" sz="1200" b="0" i="0" u="none" strike="noStrike" dirty="0">
                        <a:solidFill>
                          <a:srgbClr val="00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FF0000"/>
                          </a:solidFill>
                          <a:effectLst/>
                          <a:latin typeface="Calibri"/>
                        </a:rPr>
                        <a:t>3.60%</a:t>
                      </a:r>
                      <a:endParaRPr lang="en-US" sz="1200" b="0" i="0" u="none" strike="noStrike" dirty="0">
                        <a:solidFill>
                          <a:srgbClr val="FF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Indonesia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Japan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Korea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Macao</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Malaysia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Mauritius</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Mongolia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Pakistan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Papua NG</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Philippines</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Singapore</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Sri Lanka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Taiwan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Thailand</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Vietnam</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1" i="0" u="none" strike="noStrike">
                          <a:solidFill>
                            <a:srgbClr val="000000"/>
                          </a:solidFill>
                          <a:effectLst/>
                          <a:latin typeface="Calibri"/>
                        </a:rPr>
                        <a:t>Asia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7.27%</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1.77%</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8" name="Table 7"/>
          <p:cNvGraphicFramePr>
            <a:graphicFrameLocks noGrp="1"/>
          </p:cNvGraphicFramePr>
          <p:nvPr/>
        </p:nvGraphicFramePr>
        <p:xfrm>
          <a:off x="228600" y="2946400"/>
          <a:ext cx="2057400" cy="3911600"/>
        </p:xfrm>
        <a:graphic>
          <a:graphicData uri="http://schemas.openxmlformats.org/drawingml/2006/table">
            <a:tbl>
              <a:tblPr/>
              <a:tblGrid>
                <a:gridCol w="965200"/>
                <a:gridCol w="546100"/>
                <a:gridCol w="546100"/>
              </a:tblGrid>
              <a:tr h="190500">
                <a:tc>
                  <a:txBody>
                    <a:bodyPr/>
                    <a:lstStyle/>
                    <a:p>
                      <a:pPr algn="l" fontAlgn="b"/>
                      <a:r>
                        <a:rPr lang="en-US" sz="1200" b="0" i="0" u="none" strike="noStrike">
                          <a:solidFill>
                            <a:srgbClr val="000000"/>
                          </a:solidFill>
                          <a:effectLst/>
                          <a:latin typeface="Calibri"/>
                        </a:rPr>
                        <a:t>Argentina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Belize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Bolivia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Brazil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Chile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Colombia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Costa 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Ecuador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El Salvador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Guatemala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Honduras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Mexico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Nicaragua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Panama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Paraguay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Peru</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Suriname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Uruguay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Venezuela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1" i="0" u="none" strike="noStrike">
                          <a:solidFill>
                            <a:srgbClr val="000000"/>
                          </a:solidFill>
                          <a:effectLst/>
                          <a:latin typeface="Calibri"/>
                        </a:rPr>
                        <a:t>Latin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9.44%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3.94%</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9" name="Table 8"/>
          <p:cNvGraphicFramePr>
            <a:graphicFrameLocks noGrp="1"/>
          </p:cNvGraphicFramePr>
          <p:nvPr/>
        </p:nvGraphicFramePr>
        <p:xfrm>
          <a:off x="4800600" y="33338"/>
          <a:ext cx="2185988" cy="4525962"/>
        </p:xfrm>
        <a:graphic>
          <a:graphicData uri="http://schemas.openxmlformats.org/drawingml/2006/table">
            <a:tbl>
              <a:tblPr/>
              <a:tblGrid>
                <a:gridCol w="1175262"/>
                <a:gridCol w="505363"/>
                <a:gridCol w="505363"/>
              </a:tblGrid>
              <a:tr h="181038">
                <a:tc>
                  <a:txBody>
                    <a:bodyPr/>
                    <a:lstStyle/>
                    <a:p>
                      <a:pPr algn="l" fontAlgn="b"/>
                      <a:r>
                        <a:rPr lang="en-US" sz="1100" b="0" i="0" u="none" strike="noStrike">
                          <a:solidFill>
                            <a:srgbClr val="000000"/>
                          </a:solidFill>
                          <a:effectLst/>
                          <a:latin typeface="Calibri"/>
                        </a:rPr>
                        <a:t>Albania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12.25%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6.75%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Armenia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10.23%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4.73%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Azerbaijan</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8.88%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3.38%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Belarus</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Bosnia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Bulgaria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Croatia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Czech Republic</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6.93%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1.43%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Estonia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6.93%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1.43%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Georgia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Hungary</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Kazakhstan</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Latvia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Lithuania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8.05%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2.55%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Macedonia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Moldova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Montenegro</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Poland</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7.15%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1.65%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Romania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8.88%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3.38%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Russia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8.05%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2.55%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Serbia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Slovakia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7.15%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1.65%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Slovenia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Ukraine</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1" i="0" u="none" strike="noStrike">
                          <a:solidFill>
                            <a:srgbClr val="000000"/>
                          </a:solidFill>
                          <a:effectLst/>
                          <a:latin typeface="Calibri"/>
                        </a:rPr>
                        <a:t>E. Europe &amp; Russia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alibri"/>
                        </a:rPr>
                        <a:t>8.60%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a:solidFill>
                            <a:srgbClr val="FF0000"/>
                          </a:solidFill>
                          <a:effectLst/>
                          <a:latin typeface="Calibri"/>
                        </a:rPr>
                        <a:t>3.10%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0" name="Table 9"/>
          <p:cNvGraphicFramePr>
            <a:graphicFrameLocks noGrp="1"/>
          </p:cNvGraphicFramePr>
          <p:nvPr/>
        </p:nvGraphicFramePr>
        <p:xfrm>
          <a:off x="4648200" y="4648200"/>
          <a:ext cx="2438400" cy="1955800"/>
        </p:xfrm>
        <a:graphic>
          <a:graphicData uri="http://schemas.openxmlformats.org/drawingml/2006/table">
            <a:tbl>
              <a:tblPr/>
              <a:tblGrid>
                <a:gridCol w="1422400"/>
                <a:gridCol w="546100"/>
                <a:gridCol w="469900"/>
              </a:tblGrid>
              <a:tr h="190500">
                <a:tc>
                  <a:txBody>
                    <a:bodyPr/>
                    <a:lstStyle/>
                    <a:p>
                      <a:pPr algn="l" fontAlgn="b"/>
                      <a:r>
                        <a:rPr lang="en-US" sz="1200" b="0" i="0" u="none" strike="noStrike">
                          <a:solidFill>
                            <a:srgbClr val="000000"/>
                          </a:solidFill>
                          <a:effectLst/>
                          <a:latin typeface="Calibri"/>
                        </a:rPr>
                        <a:t>Bahrain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Israel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Jordan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Kuwait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Lebanon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Oman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Qatar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Saudi Arabia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United Arab Emirates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1" i="0" u="none" strike="noStrike">
                          <a:solidFill>
                            <a:srgbClr val="000000"/>
                          </a:solidFill>
                          <a:effectLst/>
                          <a:latin typeface="Calibri"/>
                        </a:rPr>
                        <a:t>Middle East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6.88%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3" name="Table 12"/>
          <p:cNvGraphicFramePr>
            <a:graphicFrameLocks noGrp="1"/>
          </p:cNvGraphicFramePr>
          <p:nvPr/>
        </p:nvGraphicFramePr>
        <p:xfrm>
          <a:off x="838200" y="0"/>
          <a:ext cx="4000500" cy="2346325"/>
        </p:xfrm>
        <a:graphic>
          <a:graphicData uri="http://schemas.openxmlformats.org/drawingml/2006/table">
            <a:tbl>
              <a:tblPr/>
              <a:tblGrid>
                <a:gridCol w="774700"/>
                <a:gridCol w="546100"/>
                <a:gridCol w="546100"/>
                <a:gridCol w="1117600"/>
                <a:gridCol w="546100"/>
                <a:gridCol w="469900"/>
              </a:tblGrid>
              <a:tr h="195527">
                <a:tc>
                  <a:txBody>
                    <a:bodyPr/>
                    <a:lstStyle/>
                    <a:p>
                      <a:pPr algn="l" fontAlgn="b"/>
                      <a:r>
                        <a:rPr lang="en-US" sz="1200" b="0" i="0" u="none" strike="noStrike">
                          <a:solidFill>
                            <a:srgbClr val="000000"/>
                          </a:solidFill>
                          <a:effectLst/>
                          <a:latin typeface="Calibri"/>
                        </a:rPr>
                        <a:t>Andorra</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Liechtenstein</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Austria</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Luxembourg</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Belgium</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Malta</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Cyprus</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22.00%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16.50%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Netherlands</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Denmark</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Norway</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Finland</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Portugal</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France</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Spain</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Germany</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Sweden</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Greece</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Switzerland</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Iceland</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Turkey</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Ireland</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United Kingdom</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Italy</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Calibri"/>
                        </a:rPr>
                        <a:t>Western Europe</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6.72%</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1.22%</a:t>
                      </a:r>
                    </a:p>
                  </a:txBody>
                  <a:tcPr marL="12700" marR="12700" marT="126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6" name="Table 15"/>
          <p:cNvGraphicFramePr>
            <a:graphicFrameLocks noGrp="1"/>
          </p:cNvGraphicFramePr>
          <p:nvPr/>
        </p:nvGraphicFramePr>
        <p:xfrm>
          <a:off x="7112000" y="4800600"/>
          <a:ext cx="2032000" cy="782638"/>
        </p:xfrm>
        <a:graphic>
          <a:graphicData uri="http://schemas.openxmlformats.org/drawingml/2006/table">
            <a:tbl>
              <a:tblPr/>
              <a:tblGrid>
                <a:gridCol w="1016000"/>
                <a:gridCol w="546100"/>
                <a:gridCol w="469900"/>
              </a:tblGrid>
              <a:tr h="195660">
                <a:tc>
                  <a:txBody>
                    <a:bodyPr/>
                    <a:lstStyle/>
                    <a:p>
                      <a:pPr algn="l" fontAlgn="b"/>
                      <a:r>
                        <a:rPr lang="en-US" sz="1200" b="0" i="0" u="none" strike="noStrike">
                          <a:solidFill>
                            <a:srgbClr val="000000"/>
                          </a:solidFill>
                          <a:effectLst/>
                          <a:latin typeface="Calibri"/>
                        </a:rPr>
                        <a:t>Australia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Cook Islands</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12.25%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New Zealand</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1" i="0" u="none" strike="noStrike">
                          <a:solidFill>
                            <a:srgbClr val="000000"/>
                          </a:solidFill>
                          <a:effectLst/>
                          <a:latin typeface="Calibri"/>
                        </a:rPr>
                        <a:t>Australia &amp; NZ</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smtClean="0">
                          <a:solidFill>
                            <a:srgbClr val="000000"/>
                          </a:solidFill>
                          <a:effectLst/>
                          <a:latin typeface="Calibri"/>
                        </a:rPr>
                        <a:t>5.50</a:t>
                      </a:r>
                      <a:r>
                        <a:rPr lang="en-US" sz="1200" b="1" i="0" u="none" strike="noStrike" dirty="0">
                          <a:solidFill>
                            <a:srgbClr val="000000"/>
                          </a:solidFill>
                          <a:effectLst/>
                          <a:latin typeface="Calibri"/>
                        </a:rPr>
                        <a:t>%</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Title 1"/>
          <p:cNvSpPr>
            <a:spLocks noGrp="1"/>
          </p:cNvSpPr>
          <p:nvPr>
            <p:ph type="title"/>
          </p:nvPr>
        </p:nvSpPr>
        <p:spPr>
          <a:xfrm>
            <a:off x="838200" y="304800"/>
            <a:ext cx="8153400" cy="990600"/>
          </a:xfrm>
        </p:spPr>
        <p:txBody>
          <a:bodyPr/>
          <a:lstStyle/>
          <a:p>
            <a:pPr eaLnBrk="1" hangingPunct="1"/>
            <a:r>
              <a:rPr lang="en-US" altLang="en-US">
                <a:ea typeface="ＭＳ Ｐゴシック" charset="-128"/>
              </a:rPr>
              <a:t>Estimating ERP for Disney: November 2013</a:t>
            </a:r>
          </a:p>
        </p:txBody>
      </p:sp>
      <p:sp>
        <p:nvSpPr>
          <p:cNvPr id="248834"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Incorporation: The conventional practice on equity risk premiums is to estimate an ERP based upon where a company is incorporated. Thus, the cost of equity for Disney would be computed based on the US equity risk premium, because it is a US company, and the Brazilian ERP would be used for Vale, because it is a Brazilian company.</a:t>
            </a:r>
          </a:p>
          <a:p>
            <a:pPr eaLnBrk="1" hangingPunct="1"/>
            <a:r>
              <a:rPr lang="en-US" altLang="en-US" sz="2000">
                <a:ea typeface="ＭＳ Ｐゴシック" charset="-128"/>
              </a:rPr>
              <a:t>Operations: The more sensible practice on equity risk premium is to estimate an ERP based upon where a company operates. For Disney in 2013:</a:t>
            </a:r>
          </a:p>
        </p:txBody>
      </p:sp>
      <p:sp>
        <p:nvSpPr>
          <p:cNvPr id="2488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 name="Table 2"/>
          <p:cNvGraphicFramePr>
            <a:graphicFrameLocks noGrp="1"/>
          </p:cNvGraphicFramePr>
          <p:nvPr/>
        </p:nvGraphicFramePr>
        <p:xfrm>
          <a:off x="2133600" y="4267200"/>
          <a:ext cx="4889500" cy="1782763"/>
        </p:xfrm>
        <a:graphic>
          <a:graphicData uri="http://schemas.openxmlformats.org/drawingml/2006/table">
            <a:tbl>
              <a:tblPr/>
              <a:tblGrid>
                <a:gridCol w="1587500"/>
                <a:gridCol w="2222500"/>
                <a:gridCol w="1079500"/>
              </a:tblGrid>
              <a:tr h="5000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Region/ Country</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Proportion of Disney’s Revenues</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ERP</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US&amp; Canada</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82.01%</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5.50%</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Europe</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11.64%</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6.72%</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Asia-Pacific</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6.02%</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7.27%</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Latin America</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0.33%</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9.44%</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Disney</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100.00%</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5.76%</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Title 1"/>
          <p:cNvSpPr>
            <a:spLocks noGrp="1"/>
          </p:cNvSpPr>
          <p:nvPr>
            <p:ph type="title"/>
          </p:nvPr>
        </p:nvSpPr>
        <p:spPr>
          <a:xfrm>
            <a:off x="612775" y="228600"/>
            <a:ext cx="8153400" cy="990600"/>
          </a:xfrm>
        </p:spPr>
        <p:txBody>
          <a:bodyPr/>
          <a:lstStyle/>
          <a:p>
            <a:r>
              <a:rPr lang="en-US" altLang="en-US">
                <a:ea typeface="ＭＳ Ｐゴシック" charset="-128"/>
              </a:rPr>
              <a:t>ERP for Companies: November 2013</a:t>
            </a:r>
          </a:p>
        </p:txBody>
      </p:sp>
      <p:sp>
        <p:nvSpPr>
          <p:cNvPr id="25088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7" name="Content Placeholder 6"/>
          <p:cNvGraphicFramePr>
            <a:graphicFrameLocks noGrp="1"/>
          </p:cNvGraphicFramePr>
          <p:nvPr>
            <p:ph sz="quarter" idx="1"/>
          </p:nvPr>
        </p:nvGraphicFramePr>
        <p:xfrm>
          <a:off x="2667000" y="1600200"/>
          <a:ext cx="3598863" cy="4613275"/>
        </p:xfrm>
        <a:graphic>
          <a:graphicData uri="http://schemas.openxmlformats.org/drawingml/2006/table">
            <a:tbl>
              <a:tblPr/>
              <a:tblGrid>
                <a:gridCol w="1176214"/>
                <a:gridCol w="1176214"/>
                <a:gridCol w="675884"/>
                <a:gridCol w="570551"/>
              </a:tblGrid>
              <a:tr h="177313">
                <a:tc>
                  <a:txBody>
                    <a:bodyPr/>
                    <a:lstStyle/>
                    <a:p>
                      <a:pPr algn="ctr" fontAlgn="ctr"/>
                      <a:r>
                        <a:rPr lang="en-US" sz="1100" b="0" i="1" u="none" strike="noStrike">
                          <a:solidFill>
                            <a:srgbClr val="000000"/>
                          </a:solidFill>
                          <a:effectLst/>
                          <a:latin typeface="Times"/>
                        </a:rPr>
                        <a:t>Company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Region/ Country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Weight</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ERP</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a:txBody>
                    <a:bodyPr/>
                    <a:lstStyle/>
                    <a:p>
                      <a:pPr algn="l" fontAlgn="ctr"/>
                      <a:r>
                        <a:rPr lang="en-US" sz="1100" b="0" i="0" u="none" strike="noStrike">
                          <a:solidFill>
                            <a:srgbClr val="000000"/>
                          </a:solidFill>
                          <a:effectLst/>
                          <a:latin typeface="Times"/>
                        </a:rPr>
                        <a:t>Bookscape</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United States</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177313">
                <a:tc rowSpan="9">
                  <a:txBody>
                    <a:bodyPr/>
                    <a:lstStyle/>
                    <a:p>
                      <a:pPr algn="l" fontAlgn="ctr"/>
                      <a:r>
                        <a:rPr lang="en-US" sz="1100" b="0" i="0" u="none" strike="noStrike">
                          <a:solidFill>
                            <a:srgbClr val="000000"/>
                          </a:solidFill>
                          <a:effectLst/>
                          <a:latin typeface="Times"/>
                        </a:rPr>
                        <a:t>Vale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US &amp; Canada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Brazil</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16.90%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4952">
                <a:tc vMerge="1">
                  <a:txBody>
                    <a:bodyPr/>
                    <a:lstStyle/>
                    <a:p>
                      <a:endParaRPr lang="en-US"/>
                    </a:p>
                  </a:txBody>
                  <a:tcPr/>
                </a:tc>
                <a:tc>
                  <a:txBody>
                    <a:bodyPr/>
                    <a:lstStyle/>
                    <a:p>
                      <a:pPr algn="l" fontAlgn="ctr"/>
                      <a:r>
                        <a:rPr lang="en-US" sz="1100" b="0" i="0" u="none" strike="noStrike">
                          <a:solidFill>
                            <a:srgbClr val="000000"/>
                          </a:solidFill>
                          <a:effectLst/>
                          <a:latin typeface="Times"/>
                        </a:rPr>
                        <a:t>Rest of Latin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10.09%</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China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37.00%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Japan</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10.30%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Asia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8.61%</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17.20%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6.72%</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World</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10.06%</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7.38%</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rowSpan="7">
                  <a:txBody>
                    <a:bodyPr/>
                    <a:lstStyle/>
                    <a:p>
                      <a:pPr algn="l" fontAlgn="ctr"/>
                      <a:r>
                        <a:rPr lang="en-US" sz="1100" b="0" i="0" u="none" strike="noStrike">
                          <a:solidFill>
                            <a:srgbClr val="000000"/>
                          </a:solidFill>
                          <a:effectLst/>
                          <a:latin typeface="Times"/>
                        </a:rPr>
                        <a:t>Tata Motors</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India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23.90%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9.10%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China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23.60%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UK</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11.90%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5.95%</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United States</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Mainland 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11.70%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6.85%</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World</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18.90%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6.98%</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7.19%</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a:txBody>
                    <a:bodyPr/>
                    <a:lstStyle/>
                    <a:p>
                      <a:pPr algn="l" fontAlgn="ctr"/>
                      <a:r>
                        <a:rPr lang="en-US" sz="1100" b="0" i="0" u="none" strike="noStrike">
                          <a:solidFill>
                            <a:srgbClr val="000000"/>
                          </a:solidFill>
                          <a:effectLst/>
                          <a:latin typeface="Times"/>
                        </a:rPr>
                        <a:t>Baidu</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China</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rowSpan="6">
                  <a:txBody>
                    <a:bodyPr/>
                    <a:lstStyle/>
                    <a:p>
                      <a:pPr algn="l" fontAlgn="ctr"/>
                      <a:r>
                        <a:rPr lang="en-US" sz="1100" b="0" i="0" u="none" strike="noStrike">
                          <a:solidFill>
                            <a:srgbClr val="000000"/>
                          </a:solidFill>
                          <a:effectLst/>
                          <a:latin typeface="Times"/>
                        </a:rPr>
                        <a:t>Deutsche Bank</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Germany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35.93%</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North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24.72%</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5.50%</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28.67%</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7.02%</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Asia-Pacific</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10.68%</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7.27%</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724">
                <a:tc vMerge="1">
                  <a:txBody>
                    <a:bodyPr/>
                    <a:lstStyle/>
                    <a:p>
                      <a:endParaRPr lang="en-US"/>
                    </a:p>
                  </a:txBody>
                  <a:tcPr/>
                </a:tc>
                <a:tc>
                  <a:txBody>
                    <a:bodyPr/>
                    <a:lstStyle/>
                    <a:p>
                      <a:pPr algn="l" fontAlgn="ctr"/>
                      <a:r>
                        <a:rPr lang="en-US" sz="1100" b="0" i="0" u="none" strike="noStrike">
                          <a:solidFill>
                            <a:srgbClr val="000000"/>
                          </a:solidFill>
                          <a:effectLst/>
                          <a:latin typeface="Times"/>
                        </a:rPr>
                        <a:t>South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9.44%</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3724">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100.00%</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6.12%</a:t>
                      </a:r>
                    </a:p>
                  </a:txBody>
                  <a:tcPr marL="9675" marR="9675" marT="967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51021" name="TextBox 1"/>
          <p:cNvSpPr txBox="1">
            <a:spLocks noChangeArrowheads="1"/>
          </p:cNvSpPr>
          <p:nvPr/>
        </p:nvSpPr>
        <p:spPr bwMode="auto">
          <a:xfrm>
            <a:off x="762000" y="2895600"/>
            <a:ext cx="1981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 November 2013, the mature market premium used was 5.5%</a:t>
            </a: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Anatomy of a Crisis: Implied ERP from September 12, 2008 to January 1, 2009</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06F3D3E-1DEA-9049-84C4-8EEABA42C8CE}" type="slidenum">
              <a:rPr lang="en-US" altLang="en-US" sz="1200">
                <a:solidFill>
                  <a:srgbClr val="FFFFFF"/>
                </a:solidFill>
              </a:rPr>
              <a:pPr>
                <a:lnSpc>
                  <a:spcPct val="80000"/>
                </a:lnSpc>
              </a:pPr>
              <a:t>116</a:t>
            </a:fld>
            <a:endParaRPr lang="en-US" altLang="en-US" sz="1200">
              <a:solidFill>
                <a:srgbClr val="FFFFFF"/>
              </a:solidFill>
            </a:endParaRPr>
          </a:p>
        </p:txBody>
      </p:sp>
      <p:pic>
        <p:nvPicPr>
          <p:cNvPr id="252932"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Title 1"/>
          <p:cNvSpPr>
            <a:spLocks noGrp="1"/>
          </p:cNvSpPr>
          <p:nvPr>
            <p:ph type="title"/>
          </p:nvPr>
        </p:nvSpPr>
        <p:spPr>
          <a:xfrm>
            <a:off x="612775" y="228600"/>
            <a:ext cx="8153400" cy="990600"/>
          </a:xfrm>
        </p:spPr>
        <p:txBody>
          <a:bodyPr/>
          <a:lstStyle/>
          <a:p>
            <a:r>
              <a:rPr lang="en-US" altLang="en-US">
                <a:ea typeface="ＭＳ Ｐゴシック" charset="-128"/>
              </a:rPr>
              <a:t>An Implied ERP</a:t>
            </a:r>
          </a:p>
        </p:txBody>
      </p:sp>
      <p:sp>
        <p:nvSpPr>
          <p:cNvPr id="25497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54979"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1872" b="-1872"/>
          <a:stretch>
            <a:fillRect/>
          </a:stretch>
        </p:blipFill>
        <p:spPr>
          <a:xfrm>
            <a:off x="612775" y="1600200"/>
            <a:ext cx="8153400" cy="4495800"/>
          </a:xfrm>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Implied Premiums in the US: 1960-2015</a:t>
            </a:r>
          </a:p>
        </p:txBody>
      </p:sp>
      <p:sp>
        <p:nvSpPr>
          <p:cNvPr id="2570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57027"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15585" r="-15585"/>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9073"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9074" name="TextBox 19"/>
          <p:cNvSpPr txBox="1">
            <a:spLocks noChangeArrowheads="1"/>
          </p:cNvSpPr>
          <p:nvPr/>
        </p:nvSpPr>
        <p:spPr bwMode="auto">
          <a:xfrm>
            <a:off x="4876800" y="6096000"/>
            <a:ext cx="20462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200" i="1"/>
              <a:t>Black #: Total ERP</a:t>
            </a:r>
          </a:p>
          <a:p>
            <a:pPr eaLnBrk="1" hangingPunct="1"/>
            <a:r>
              <a:rPr lang="en-US" altLang="en-US" sz="1200" i="1"/>
              <a:t>Red #: Country risk premium</a:t>
            </a:r>
          </a:p>
          <a:p>
            <a:pPr eaLnBrk="1" hangingPunct="1"/>
            <a:r>
              <a:rPr lang="en-US" altLang="en-US" sz="1200" i="1"/>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ea typeface="ＭＳ Ｐゴシック" charset="0"/>
                <a:cs typeface="ＭＳ Ｐゴシック" charset="0"/>
              </a:rPr>
              <a:t>ERP : Jan 2016</a:t>
            </a:r>
          </a:p>
        </p:txBody>
      </p:sp>
      <p:pic>
        <p:nvPicPr>
          <p:cNvPr id="259076"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590800"/>
            <a:ext cx="1485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9077"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2590800"/>
            <a:ext cx="1676400" cy="395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9078" name="Picture 1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219950" y="2057400"/>
            <a:ext cx="1889125" cy="392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9079" name="Picture 1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239000" y="6019800"/>
            <a:ext cx="1765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9080" name="Picture 14"/>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04800" y="3124200"/>
            <a:ext cx="1765300" cy="17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9081" name="Picture 15"/>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3352800"/>
            <a:ext cx="1674813" cy="334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9082" name="Picture 16"/>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4267200" y="0"/>
            <a:ext cx="1963738" cy="369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9083" name="Picture 19"/>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4419600" y="3810000"/>
            <a:ext cx="1914525"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9084" name="Picture 20"/>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685800" y="0"/>
            <a:ext cx="3276600" cy="238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9085" name="Picture 2"/>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6323013" y="36513"/>
            <a:ext cx="2820987" cy="15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Application Test: Estimating a Market Risk Premium</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9D63591-11BC-0B41-AD58-3B17F5DDE31F}" type="slidenum">
              <a:rPr lang="en-US" altLang="en-US" sz="1200">
                <a:solidFill>
                  <a:srgbClr val="FFFFFF"/>
                </a:solidFill>
              </a:rPr>
              <a:pPr>
                <a:lnSpc>
                  <a:spcPct val="80000"/>
                </a:lnSpc>
              </a:pPr>
              <a:t>120</a:t>
            </a:fld>
            <a:endParaRPr lang="en-US" altLang="en-US" sz="1200">
              <a:solidFill>
                <a:srgbClr val="FFFFFF"/>
              </a:solidFill>
            </a:endParaRPr>
          </a:p>
        </p:txBody>
      </p:sp>
      <p:sp>
        <p:nvSpPr>
          <p:cNvPr id="232450"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For your company, get the geographical breakdown of revenues in the most recent year. Based upon this revenue breakdown and the most recent country risk premiums, estimate the equity risk premium that you would use for your company.</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This computation was based entirely on revenues. With your company, what concerns would you have about your estimate being too high or too low?</a:t>
            </a:r>
            <a:endParaRPr lang="en-US" dirty="0">
              <a:ea typeface="+mn-ea"/>
              <a:cs typeface="+mn-cs"/>
            </a:endParaRPr>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Beta</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2CB54C1-2236-BC4E-8C6C-2997EF48F8A0}" type="slidenum">
              <a:rPr lang="en-US" altLang="en-US" sz="1200">
                <a:solidFill>
                  <a:srgbClr val="FFFFFF"/>
                </a:solidFill>
              </a:rPr>
              <a:pPr>
                <a:lnSpc>
                  <a:spcPct val="80000"/>
                </a:lnSpc>
              </a:pPr>
              <a:t>121</a:t>
            </a:fld>
            <a:endParaRPr lang="en-US" altLang="en-US" sz="1200">
              <a:solidFill>
                <a:srgbClr val="FFFFFF"/>
              </a:solidFill>
            </a:endParaRPr>
          </a:p>
        </p:txBody>
      </p:sp>
      <p:sp>
        <p:nvSpPr>
          <p:cNvPr id="24269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The standard procedure for estimating betas is to regress stock returns (</a:t>
            </a:r>
            <a:r>
              <a:rPr lang="en-US" dirty="0" err="1" smtClean="0">
                <a:ea typeface="+mn-ea"/>
                <a:cs typeface="+mn-cs"/>
              </a:rPr>
              <a:t>R</a:t>
            </a:r>
            <a:r>
              <a:rPr lang="en-US" baseline="-25000" dirty="0" err="1" smtClean="0">
                <a:ea typeface="+mn-ea"/>
                <a:cs typeface="+mn-cs"/>
              </a:rPr>
              <a:t>j</a:t>
            </a:r>
            <a:r>
              <a:rPr lang="en-US" dirty="0" smtClean="0">
                <a:ea typeface="+mn-ea"/>
                <a:cs typeface="+mn-cs"/>
              </a:rPr>
              <a:t>) against market returns (</a:t>
            </a:r>
            <a:r>
              <a:rPr lang="en-US" dirty="0" err="1" smtClean="0">
                <a:ea typeface="+mn-ea"/>
                <a:cs typeface="+mn-cs"/>
              </a:rPr>
              <a:t>R</a:t>
            </a:r>
            <a:r>
              <a:rPr lang="en-US" baseline="-25000" dirty="0" err="1" smtClean="0">
                <a:ea typeface="+mn-ea"/>
                <a:cs typeface="+mn-cs"/>
              </a:rPr>
              <a:t>m</a:t>
            </a:r>
            <a:r>
              <a:rPr lang="en-US" dirty="0" smtClean="0">
                <a:ea typeface="+mn-ea"/>
                <a:cs typeface="+mn-cs"/>
              </a:rPr>
              <a:t>):</a:t>
            </a:r>
          </a:p>
          <a:p>
            <a:pPr marL="0" indent="0" algn="ctr" eaLnBrk="1" fontAlgn="auto" hangingPunct="1">
              <a:spcAft>
                <a:spcPts val="0"/>
              </a:spcAft>
              <a:buFont typeface="Wingdings"/>
              <a:buNone/>
              <a:defRPr/>
            </a:pPr>
            <a:r>
              <a:rPr lang="en-US" dirty="0" err="1" smtClean="0">
                <a:ea typeface="+mn-ea"/>
                <a:cs typeface="+mn-cs"/>
              </a:rPr>
              <a:t>R</a:t>
            </a:r>
            <a:r>
              <a:rPr lang="en-US" baseline="-25000" dirty="0" err="1" smtClean="0">
                <a:ea typeface="+mn-ea"/>
                <a:cs typeface="+mn-cs"/>
              </a:rPr>
              <a:t>j</a:t>
            </a:r>
            <a:r>
              <a:rPr lang="en-US" dirty="0" smtClean="0">
                <a:ea typeface="+mn-ea"/>
                <a:cs typeface="+mn-cs"/>
              </a:rPr>
              <a:t> = a + b R </a:t>
            </a:r>
            <a:r>
              <a:rPr lang="en-US" baseline="-25000" dirty="0" smtClean="0">
                <a:ea typeface="+mn-ea"/>
                <a:cs typeface="+mn-cs"/>
              </a:rPr>
              <a:t>m</a:t>
            </a:r>
          </a:p>
          <a:p>
            <a:pPr marL="365760" lvl="1" indent="0" eaLnBrk="1" fontAlgn="auto" hangingPunct="1">
              <a:spcAft>
                <a:spcPts val="0"/>
              </a:spcAft>
              <a:buFont typeface="Wingdings 2"/>
              <a:buNone/>
              <a:defRPr/>
            </a:pPr>
            <a:r>
              <a:rPr lang="en-US" dirty="0" smtClean="0">
                <a:ea typeface="+mn-ea"/>
              </a:rPr>
              <a:t>where  a is the intercept and b is the slope of the regression. </a:t>
            </a:r>
          </a:p>
          <a:p>
            <a:pPr marL="320040" indent="-320040" eaLnBrk="1" fontAlgn="auto" hangingPunct="1">
              <a:spcAft>
                <a:spcPts val="0"/>
              </a:spcAft>
              <a:buFont typeface="Wingdings"/>
              <a:buChar char=""/>
              <a:defRPr/>
            </a:pPr>
            <a:r>
              <a:rPr lang="en-US" dirty="0" smtClean="0">
                <a:ea typeface="+mn-ea"/>
                <a:cs typeface="+mn-cs"/>
              </a:rPr>
              <a:t>The slope of the regression corresponds to the beta of the stock, and measures the riskiness of the stock.</a:t>
            </a:r>
          </a:p>
          <a:p>
            <a:pPr marL="320040" indent="-320040" eaLnBrk="1" fontAlgn="auto" hangingPunct="1">
              <a:spcAft>
                <a:spcPts val="0"/>
              </a:spcAft>
              <a:buFont typeface="Wingdings"/>
              <a:buChar char=""/>
              <a:defRPr/>
            </a:pPr>
            <a:r>
              <a:rPr lang="en-US" dirty="0" smtClean="0"/>
              <a:t>The R </a:t>
            </a:r>
            <a:r>
              <a:rPr lang="en-US" dirty="0"/>
              <a:t>squared (R</a:t>
            </a:r>
            <a:r>
              <a:rPr lang="en-US" baseline="30000" dirty="0"/>
              <a:t>2</a:t>
            </a:r>
            <a:r>
              <a:rPr lang="en-US" dirty="0"/>
              <a:t>) of the regression provides an estimate of the proportion of the risk (variance) of a firm that can be attributed to market risk.  The balance (1 - R</a:t>
            </a:r>
            <a:r>
              <a:rPr lang="en-US" baseline="30000" dirty="0"/>
              <a:t>2</a:t>
            </a:r>
            <a:r>
              <a:rPr lang="en-US" dirty="0"/>
              <a:t>) can be attributed to firm specific risk. </a:t>
            </a:r>
          </a:p>
          <a:p>
            <a:pPr marL="0" indent="0" eaLnBrk="1" fontAlgn="auto" hangingPunct="1">
              <a:spcAft>
                <a:spcPts val="0"/>
              </a:spcAft>
              <a:buFont typeface="Wingdings" charset="0"/>
              <a:buNone/>
              <a:defRPr/>
            </a:pPr>
            <a:r>
              <a:rPr lang="en-US" dirty="0" smtClean="0">
                <a:ea typeface="+mn-ea"/>
                <a:cs typeface="+mn-cs"/>
              </a:rPr>
              <a:t> </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Performance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D992AD-7A92-E944-843F-9B8C1F59EAFF}" type="slidenum">
              <a:rPr lang="en-US" altLang="en-US" sz="1200">
                <a:solidFill>
                  <a:srgbClr val="FFFFFF"/>
                </a:solidFill>
              </a:rPr>
              <a:pPr>
                <a:lnSpc>
                  <a:spcPct val="80000"/>
                </a:lnSpc>
              </a:pPr>
              <a:t>122</a:t>
            </a:fld>
            <a:endParaRPr lang="en-US" altLang="en-US" sz="1200">
              <a:solidFill>
                <a:srgbClr val="FFFFFF"/>
              </a:solidFill>
            </a:endParaRPr>
          </a:p>
        </p:txBody>
      </p:sp>
      <p:sp>
        <p:nvSpPr>
          <p:cNvPr id="244738"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The intercept of the regression provides a simple measure of performance during the period of the regression, relative to the capital asset pricing model. </a:t>
            </a:r>
          </a:p>
          <a:p>
            <a:pPr marL="365760" lvl="1" indent="0" eaLnBrk="1" fontAlgn="auto" hangingPunct="1">
              <a:spcAft>
                <a:spcPts val="0"/>
              </a:spcAft>
              <a:buFont typeface="Wingdings 2"/>
              <a:buNone/>
              <a:defRPr/>
            </a:pPr>
            <a:r>
              <a:rPr lang="en-US" dirty="0" err="1" smtClean="0">
                <a:ea typeface="+mn-ea"/>
              </a:rPr>
              <a:t>R</a:t>
            </a:r>
            <a:r>
              <a:rPr lang="en-US" baseline="-25000" dirty="0" err="1" smtClean="0">
                <a:ea typeface="+mn-ea"/>
              </a:rPr>
              <a:t>j</a:t>
            </a:r>
            <a:r>
              <a:rPr lang="en-US" dirty="0" smtClean="0">
                <a:ea typeface="+mn-ea"/>
              </a:rPr>
              <a:t> 	= </a:t>
            </a:r>
            <a:r>
              <a:rPr lang="en-US" dirty="0" err="1" smtClean="0">
                <a:ea typeface="+mn-ea"/>
              </a:rPr>
              <a:t>R</a:t>
            </a:r>
            <a:r>
              <a:rPr lang="en-US" baseline="-25000" dirty="0" err="1" smtClean="0">
                <a:ea typeface="+mn-ea"/>
              </a:rPr>
              <a:t>f</a:t>
            </a:r>
            <a:r>
              <a:rPr lang="en-US" dirty="0" smtClean="0">
                <a:ea typeface="+mn-ea"/>
              </a:rPr>
              <a:t> + b (</a:t>
            </a:r>
            <a:r>
              <a:rPr lang="en-US" dirty="0" err="1" smtClean="0">
                <a:ea typeface="+mn-ea"/>
              </a:rPr>
              <a:t>R</a:t>
            </a:r>
            <a:r>
              <a:rPr lang="en-US" baseline="-25000" dirty="0" err="1" smtClean="0">
                <a:ea typeface="+mn-ea"/>
              </a:rPr>
              <a:t>m</a:t>
            </a:r>
            <a:r>
              <a:rPr lang="en-US" dirty="0" smtClean="0">
                <a:ea typeface="+mn-ea"/>
              </a:rPr>
              <a:t> - </a:t>
            </a:r>
            <a:r>
              <a:rPr lang="en-US" dirty="0" err="1" smtClean="0">
                <a:ea typeface="+mn-ea"/>
              </a:rPr>
              <a:t>R</a:t>
            </a:r>
            <a:r>
              <a:rPr lang="en-US" baseline="-25000" dirty="0" err="1" smtClean="0">
                <a:ea typeface="+mn-ea"/>
              </a:rPr>
              <a:t>f</a:t>
            </a:r>
            <a:r>
              <a:rPr lang="en-US" dirty="0" smtClean="0">
                <a:ea typeface="+mn-ea"/>
              </a:rPr>
              <a:t>)</a:t>
            </a:r>
          </a:p>
          <a:p>
            <a:pPr marL="365760" lvl="1" indent="0" eaLnBrk="1" fontAlgn="auto" hangingPunct="1">
              <a:spcAft>
                <a:spcPts val="0"/>
              </a:spcAft>
              <a:buFont typeface="Wingdings 2"/>
              <a:buNone/>
              <a:defRPr/>
            </a:pPr>
            <a:r>
              <a:rPr lang="en-US" dirty="0" smtClean="0">
                <a:ea typeface="+mn-ea"/>
              </a:rPr>
              <a:t>	= </a:t>
            </a:r>
            <a:r>
              <a:rPr lang="en-US" dirty="0" err="1" smtClean="0">
                <a:ea typeface="+mn-ea"/>
              </a:rPr>
              <a:t>R</a:t>
            </a:r>
            <a:r>
              <a:rPr lang="en-US" baseline="-25000" dirty="0" err="1" smtClean="0">
                <a:ea typeface="+mn-ea"/>
              </a:rPr>
              <a:t>f</a:t>
            </a:r>
            <a:r>
              <a:rPr lang="en-US" baseline="-25000" dirty="0" smtClean="0">
                <a:ea typeface="+mn-ea"/>
              </a:rPr>
              <a:t> </a:t>
            </a:r>
            <a:r>
              <a:rPr lang="en-US" dirty="0" smtClean="0">
                <a:ea typeface="+mn-ea"/>
              </a:rPr>
              <a:t>(1-b) + b </a:t>
            </a:r>
            <a:r>
              <a:rPr lang="en-US" dirty="0" err="1" smtClean="0">
                <a:ea typeface="+mn-ea"/>
              </a:rPr>
              <a:t>R</a:t>
            </a:r>
            <a:r>
              <a:rPr lang="en-US" baseline="-25000" dirty="0" err="1" smtClean="0">
                <a:ea typeface="+mn-ea"/>
              </a:rPr>
              <a:t>m</a:t>
            </a:r>
            <a:r>
              <a:rPr lang="en-US" dirty="0" smtClean="0">
                <a:ea typeface="+mn-ea"/>
              </a:rPr>
              <a:t>		...........	Capital Asset Pricing Model</a:t>
            </a:r>
          </a:p>
          <a:p>
            <a:pPr marL="365760" lvl="1" indent="0" eaLnBrk="1" fontAlgn="auto" hangingPunct="1">
              <a:spcAft>
                <a:spcPts val="0"/>
              </a:spcAft>
              <a:buFont typeface="Wingdings 2"/>
              <a:buNone/>
              <a:defRPr/>
            </a:pPr>
            <a:r>
              <a:rPr lang="en-US" dirty="0" err="1" smtClean="0">
                <a:ea typeface="+mn-ea"/>
              </a:rPr>
              <a:t>R</a:t>
            </a:r>
            <a:r>
              <a:rPr lang="en-US" baseline="-25000" dirty="0" err="1" smtClean="0">
                <a:ea typeface="+mn-ea"/>
              </a:rPr>
              <a:t>j</a:t>
            </a:r>
            <a:r>
              <a:rPr lang="en-US" dirty="0" smtClean="0">
                <a:ea typeface="+mn-ea"/>
              </a:rPr>
              <a:t> 	= a 	  + b </a:t>
            </a:r>
            <a:r>
              <a:rPr lang="en-US" dirty="0" err="1" smtClean="0">
                <a:ea typeface="+mn-ea"/>
              </a:rPr>
              <a:t>R</a:t>
            </a:r>
            <a:r>
              <a:rPr lang="en-US" baseline="-25000" dirty="0" err="1" smtClean="0">
                <a:ea typeface="+mn-ea"/>
              </a:rPr>
              <a:t>m</a:t>
            </a:r>
            <a:r>
              <a:rPr lang="en-US" dirty="0" smtClean="0">
                <a:ea typeface="+mn-ea"/>
              </a:rPr>
              <a:t>	</a:t>
            </a:r>
            <a:r>
              <a:rPr lang="en-US" dirty="0">
                <a:ea typeface="+mn-ea"/>
              </a:rPr>
              <a:t>	</a:t>
            </a:r>
            <a:r>
              <a:rPr lang="en-US" dirty="0" smtClean="0">
                <a:ea typeface="+mn-ea"/>
              </a:rPr>
              <a:t>...........	Regression Equation</a:t>
            </a:r>
          </a:p>
          <a:p>
            <a:pPr marL="320040" indent="-320040" eaLnBrk="1" fontAlgn="auto" hangingPunct="1">
              <a:spcAft>
                <a:spcPts val="0"/>
              </a:spcAft>
              <a:buFont typeface="Wingdings"/>
              <a:buChar char=""/>
              <a:defRPr/>
            </a:pPr>
            <a:r>
              <a:rPr lang="en-US" dirty="0" smtClean="0">
                <a:ea typeface="+mn-ea"/>
                <a:cs typeface="+mn-cs"/>
              </a:rPr>
              <a:t>If	</a:t>
            </a:r>
          </a:p>
          <a:p>
            <a:pPr marL="365760" lvl="1" indent="0" eaLnBrk="1" fontAlgn="auto" hangingPunct="1">
              <a:spcAft>
                <a:spcPts val="0"/>
              </a:spcAft>
              <a:buFont typeface="Wingdings 2"/>
              <a:buNone/>
              <a:defRPr/>
            </a:pPr>
            <a:r>
              <a:rPr lang="en-US" dirty="0" smtClean="0">
                <a:ea typeface="+mn-ea"/>
              </a:rPr>
              <a:t>a &gt; </a:t>
            </a:r>
            <a:r>
              <a:rPr lang="en-US" dirty="0" err="1" smtClean="0">
                <a:ea typeface="+mn-ea"/>
              </a:rPr>
              <a:t>R</a:t>
            </a:r>
            <a:r>
              <a:rPr lang="en-US" baseline="-25000" dirty="0" err="1" smtClean="0">
                <a:ea typeface="+mn-ea"/>
              </a:rPr>
              <a:t>f</a:t>
            </a:r>
            <a:r>
              <a:rPr lang="en-US" dirty="0" smtClean="0">
                <a:ea typeface="+mn-ea"/>
              </a:rPr>
              <a:t> (1-b) ....	Stock did better than expected during regression period</a:t>
            </a:r>
          </a:p>
          <a:p>
            <a:pPr marL="365760" lvl="1" indent="0" eaLnBrk="1" fontAlgn="auto" hangingPunct="1">
              <a:spcAft>
                <a:spcPts val="0"/>
              </a:spcAft>
              <a:buFont typeface="Wingdings 2"/>
              <a:buNone/>
              <a:defRPr/>
            </a:pPr>
            <a:r>
              <a:rPr lang="en-US" dirty="0" smtClean="0">
                <a:ea typeface="+mn-ea"/>
              </a:rPr>
              <a:t>a = </a:t>
            </a:r>
            <a:r>
              <a:rPr lang="en-US" dirty="0" err="1" smtClean="0">
                <a:ea typeface="+mn-ea"/>
              </a:rPr>
              <a:t>R</a:t>
            </a:r>
            <a:r>
              <a:rPr lang="en-US" baseline="-25000" dirty="0" err="1" smtClean="0">
                <a:ea typeface="+mn-ea"/>
              </a:rPr>
              <a:t>f</a:t>
            </a:r>
            <a:r>
              <a:rPr lang="en-US" dirty="0" smtClean="0">
                <a:ea typeface="+mn-ea"/>
              </a:rPr>
              <a:t> (1-b) ....	Stock did as well as expected during regression period</a:t>
            </a:r>
          </a:p>
          <a:p>
            <a:pPr marL="365760" lvl="1" indent="0" eaLnBrk="1" fontAlgn="auto" hangingPunct="1">
              <a:spcAft>
                <a:spcPts val="0"/>
              </a:spcAft>
              <a:buFont typeface="Wingdings 2"/>
              <a:buNone/>
              <a:defRPr/>
            </a:pPr>
            <a:r>
              <a:rPr lang="en-US" dirty="0" smtClean="0">
                <a:ea typeface="+mn-ea"/>
              </a:rPr>
              <a:t>a &lt; </a:t>
            </a:r>
            <a:r>
              <a:rPr lang="en-US" dirty="0" err="1" smtClean="0">
                <a:ea typeface="+mn-ea"/>
              </a:rPr>
              <a:t>R</a:t>
            </a:r>
            <a:r>
              <a:rPr lang="en-US" baseline="-25000" dirty="0" err="1" smtClean="0">
                <a:ea typeface="+mn-ea"/>
              </a:rPr>
              <a:t>f</a:t>
            </a:r>
            <a:r>
              <a:rPr lang="en-US" dirty="0" smtClean="0">
                <a:ea typeface="+mn-ea"/>
              </a:rPr>
              <a:t> (1-b) ....	Stock did worse than expected during regression period</a:t>
            </a:r>
          </a:p>
          <a:p>
            <a:pPr marL="320040" indent="-320040" eaLnBrk="1" fontAlgn="auto" hangingPunct="1">
              <a:spcAft>
                <a:spcPts val="0"/>
              </a:spcAft>
              <a:buFont typeface="Wingdings"/>
              <a:buChar char=""/>
              <a:defRPr/>
            </a:pPr>
            <a:r>
              <a:rPr lang="en-US" dirty="0" smtClean="0">
                <a:ea typeface="+mn-ea"/>
                <a:cs typeface="+mn-cs"/>
              </a:rPr>
              <a:t>The difference between the intercept and </a:t>
            </a:r>
            <a:r>
              <a:rPr lang="en-US" dirty="0" err="1" smtClean="0">
                <a:ea typeface="+mn-ea"/>
                <a:cs typeface="+mn-cs"/>
              </a:rPr>
              <a:t>Rf</a:t>
            </a:r>
            <a:r>
              <a:rPr lang="en-US" dirty="0" smtClean="0">
                <a:ea typeface="+mn-ea"/>
                <a:cs typeface="+mn-cs"/>
              </a:rPr>
              <a:t> (1-b) is Jensen's alpha. If it is positive, your stock did perform better than expected during the period of the regression.</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Setting up for the Estimation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13316C4-CCC5-2D43-8434-A15047DC52E6}" type="slidenum">
              <a:rPr lang="en-US" altLang="en-US" sz="1200">
                <a:solidFill>
                  <a:srgbClr val="FFFFFF"/>
                </a:solidFill>
              </a:rPr>
              <a:pPr>
                <a:lnSpc>
                  <a:spcPct val="80000"/>
                </a:lnSpc>
              </a:pPr>
              <a:t>123</a:t>
            </a:fld>
            <a:endParaRPr lang="en-US" altLang="en-US" sz="1200">
              <a:solidFill>
                <a:srgbClr val="FFFFFF"/>
              </a:solidFill>
            </a:endParaRPr>
          </a:p>
        </p:txBody>
      </p:sp>
      <p:sp>
        <p:nvSpPr>
          <p:cNvPr id="24883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Decide on an estimation period</a:t>
            </a:r>
          </a:p>
          <a:p>
            <a:pPr marL="640080" lvl="1" indent="-274320" eaLnBrk="1" fontAlgn="auto" hangingPunct="1">
              <a:spcAft>
                <a:spcPts val="0"/>
              </a:spcAft>
              <a:buFont typeface="Wingdings 2"/>
              <a:buChar char=""/>
              <a:defRPr/>
            </a:pPr>
            <a:r>
              <a:rPr lang="en-US" dirty="0" smtClean="0">
                <a:ea typeface="+mn-ea"/>
              </a:rPr>
              <a:t>Services use periods ranging from 2 to 5 years for the regression</a:t>
            </a:r>
          </a:p>
          <a:p>
            <a:pPr marL="640080" lvl="1" indent="-274320" eaLnBrk="1" fontAlgn="auto" hangingPunct="1">
              <a:spcAft>
                <a:spcPts val="0"/>
              </a:spcAft>
              <a:buFont typeface="Wingdings 2"/>
              <a:buChar char=""/>
              <a:defRPr/>
            </a:pPr>
            <a:r>
              <a:rPr lang="en-US" dirty="0" smtClean="0">
                <a:ea typeface="+mn-ea"/>
              </a:rPr>
              <a:t>Longer estimation period provides more data, but firms change.</a:t>
            </a:r>
          </a:p>
          <a:p>
            <a:pPr marL="640080" lvl="1" indent="-274320" eaLnBrk="1" fontAlgn="auto" hangingPunct="1">
              <a:spcAft>
                <a:spcPts val="0"/>
              </a:spcAft>
              <a:buFont typeface="Wingdings 2"/>
              <a:buChar char=""/>
              <a:defRPr/>
            </a:pPr>
            <a:r>
              <a:rPr lang="en-US" dirty="0" smtClean="0">
                <a:ea typeface="+mn-ea"/>
              </a:rPr>
              <a:t>Shorter periods can be affected more easily by significant firm-specific event that occurred during the period </a:t>
            </a:r>
            <a:endParaRPr lang="en-US" dirty="0">
              <a:ea typeface="+mn-ea"/>
            </a:endParaRPr>
          </a:p>
          <a:p>
            <a:pPr marL="319405" indent="-274320" eaLnBrk="1" fontAlgn="auto" hangingPunct="1">
              <a:spcAft>
                <a:spcPts val="0"/>
              </a:spcAft>
              <a:buFont typeface="Wingdings 2"/>
              <a:buChar char=""/>
              <a:defRPr/>
            </a:pPr>
            <a:r>
              <a:rPr lang="en-US" dirty="0" smtClean="0">
                <a:ea typeface="+mn-ea"/>
                <a:cs typeface="+mn-cs"/>
              </a:rPr>
              <a:t>Decide on a return interval - daily, weekly, monthly</a:t>
            </a:r>
          </a:p>
          <a:p>
            <a:pPr marL="640080" lvl="1" indent="-274320" eaLnBrk="1" fontAlgn="auto" hangingPunct="1">
              <a:spcAft>
                <a:spcPts val="0"/>
              </a:spcAft>
              <a:buFont typeface="Wingdings 2"/>
              <a:buChar char=""/>
              <a:defRPr/>
            </a:pPr>
            <a:r>
              <a:rPr lang="en-US" dirty="0" smtClean="0">
                <a:ea typeface="+mn-ea"/>
              </a:rPr>
              <a:t>Shorter intervals yield more observations, but suffer from more noise.</a:t>
            </a:r>
          </a:p>
          <a:p>
            <a:pPr marL="640080" lvl="1" indent="-274320" eaLnBrk="1" fontAlgn="auto" hangingPunct="1">
              <a:spcAft>
                <a:spcPts val="0"/>
              </a:spcAft>
              <a:buFont typeface="Wingdings 2"/>
              <a:buChar char=""/>
              <a:defRPr/>
            </a:pPr>
            <a:r>
              <a:rPr lang="en-US" dirty="0" smtClean="0">
                <a:ea typeface="+mn-ea"/>
              </a:rPr>
              <a:t>Noise is created by stocks not trading and biases all betas towards one.</a:t>
            </a:r>
          </a:p>
          <a:p>
            <a:pPr marL="320040" indent="-320040" eaLnBrk="1" fontAlgn="auto" hangingPunct="1">
              <a:spcAft>
                <a:spcPts val="0"/>
              </a:spcAft>
              <a:buFont typeface="Wingdings"/>
              <a:buChar char=""/>
              <a:defRPr/>
            </a:pPr>
            <a:r>
              <a:rPr lang="en-US" dirty="0" smtClean="0">
                <a:ea typeface="+mn-ea"/>
                <a:cs typeface="+mn-cs"/>
              </a:rPr>
              <a:t>Estimate returns (including dividends) on stock</a:t>
            </a:r>
          </a:p>
          <a:p>
            <a:pPr marL="640080" lvl="1" indent="-274320" eaLnBrk="1" fontAlgn="auto" hangingPunct="1">
              <a:spcAft>
                <a:spcPts val="0"/>
              </a:spcAft>
              <a:buFont typeface="Wingdings 2"/>
              <a:buChar char=""/>
              <a:defRPr/>
            </a:pPr>
            <a:r>
              <a:rPr lang="en-US" dirty="0" smtClean="0">
                <a:ea typeface="+mn-ea"/>
              </a:rPr>
              <a:t>Return = (</a:t>
            </a:r>
            <a:r>
              <a:rPr lang="en-US" dirty="0" err="1" smtClean="0">
                <a:ea typeface="+mn-ea"/>
              </a:rPr>
              <a:t>Price</a:t>
            </a:r>
            <a:r>
              <a:rPr lang="en-US" baseline="-25000" dirty="0" err="1" smtClean="0">
                <a:ea typeface="+mn-ea"/>
              </a:rPr>
              <a:t>End</a:t>
            </a:r>
            <a:r>
              <a:rPr lang="en-US" dirty="0" smtClean="0">
                <a:ea typeface="+mn-ea"/>
              </a:rPr>
              <a:t> - </a:t>
            </a:r>
            <a:r>
              <a:rPr lang="en-US" dirty="0" err="1" smtClean="0">
                <a:ea typeface="+mn-ea"/>
              </a:rPr>
              <a:t>Price</a:t>
            </a:r>
            <a:r>
              <a:rPr lang="en-US" baseline="-25000" dirty="0" err="1" smtClean="0">
                <a:ea typeface="+mn-ea"/>
              </a:rPr>
              <a:t>Beginning</a:t>
            </a:r>
            <a:r>
              <a:rPr lang="en-US" dirty="0" smtClean="0">
                <a:ea typeface="+mn-ea"/>
              </a:rPr>
              <a:t> + </a:t>
            </a:r>
            <a:r>
              <a:rPr lang="en-US" dirty="0" err="1" smtClean="0">
                <a:ea typeface="+mn-ea"/>
              </a:rPr>
              <a:t>Dividends</a:t>
            </a:r>
            <a:r>
              <a:rPr lang="en-US" baseline="-25000" dirty="0" err="1" smtClean="0">
                <a:ea typeface="+mn-ea"/>
              </a:rPr>
              <a:t>Period</a:t>
            </a:r>
            <a:r>
              <a:rPr lang="en-US" dirty="0" smtClean="0">
                <a:ea typeface="+mn-ea"/>
              </a:rPr>
              <a:t>)/ </a:t>
            </a:r>
            <a:r>
              <a:rPr lang="en-US" dirty="0" err="1" smtClean="0">
                <a:ea typeface="+mn-ea"/>
              </a:rPr>
              <a:t>Price</a:t>
            </a:r>
            <a:r>
              <a:rPr lang="en-US" baseline="-25000" dirty="0" err="1" smtClean="0">
                <a:ea typeface="+mn-ea"/>
              </a:rPr>
              <a:t>Beginning</a:t>
            </a:r>
            <a:endParaRPr lang="en-US" baseline="-25000" dirty="0" smtClean="0">
              <a:ea typeface="+mn-ea"/>
            </a:endParaRPr>
          </a:p>
          <a:p>
            <a:pPr marL="640080" lvl="1" indent="-274320" eaLnBrk="1" fontAlgn="auto" hangingPunct="1">
              <a:spcAft>
                <a:spcPts val="0"/>
              </a:spcAft>
              <a:buFont typeface="Wingdings 2"/>
              <a:buChar char=""/>
              <a:defRPr/>
            </a:pPr>
            <a:r>
              <a:rPr lang="en-US" dirty="0" smtClean="0">
                <a:ea typeface="+mn-ea"/>
              </a:rPr>
              <a:t>Included dividends only in ex-dividend month</a:t>
            </a:r>
          </a:p>
          <a:p>
            <a:pPr marL="320040" indent="-320040" eaLnBrk="1" fontAlgn="auto" hangingPunct="1">
              <a:spcAft>
                <a:spcPts val="0"/>
              </a:spcAft>
              <a:buFont typeface="Wingdings"/>
              <a:buChar char=""/>
              <a:defRPr/>
            </a:pPr>
            <a:r>
              <a:rPr lang="en-US" dirty="0" smtClean="0">
                <a:ea typeface="+mn-ea"/>
                <a:cs typeface="+mn-cs"/>
              </a:rPr>
              <a:t>Choose a market index, and estimate returns (inclusive of dividends) on the index for each interval for the period.</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Choosing the Parameters: Disney</a:t>
            </a:r>
          </a:p>
        </p:txBody>
      </p:sp>
      <p:sp>
        <p:nvSpPr>
          <p:cNvPr id="11264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Period used: 5 years</a:t>
            </a:r>
          </a:p>
          <a:p>
            <a:pPr eaLnBrk="1" hangingPunct="1">
              <a:lnSpc>
                <a:spcPct val="80000"/>
              </a:lnSpc>
            </a:pPr>
            <a:r>
              <a:rPr lang="en-US" altLang="en-US" sz="2200">
                <a:ea typeface="ＭＳ Ｐゴシック" charset="-128"/>
              </a:rPr>
              <a:t>Return Interval = Monthly</a:t>
            </a:r>
          </a:p>
          <a:p>
            <a:pPr eaLnBrk="1" hangingPunct="1">
              <a:lnSpc>
                <a:spcPct val="80000"/>
              </a:lnSpc>
            </a:pPr>
            <a:r>
              <a:rPr lang="en-US" altLang="en-US" sz="2200">
                <a:ea typeface="ＭＳ Ｐゴシック" charset="-128"/>
              </a:rPr>
              <a:t>Market Index: S&amp;P 500 Index. </a:t>
            </a:r>
          </a:p>
          <a:p>
            <a:pPr eaLnBrk="1" hangingPunct="1">
              <a:lnSpc>
                <a:spcPct val="80000"/>
              </a:lnSpc>
            </a:pPr>
            <a:r>
              <a:rPr lang="en-US" altLang="en-US" sz="2200">
                <a:ea typeface="ＭＳ Ｐゴシック" charset="-128"/>
              </a:rPr>
              <a:t>For instance, to calculate returns on Disney in December 2009,</a:t>
            </a:r>
          </a:p>
          <a:p>
            <a:pPr lvl="1" eaLnBrk="1" hangingPunct="1">
              <a:lnSpc>
                <a:spcPct val="80000"/>
              </a:lnSpc>
            </a:pPr>
            <a:r>
              <a:rPr lang="en-US" altLang="en-US" sz="1900">
                <a:ea typeface="ＭＳ Ｐゴシック" charset="-128"/>
              </a:rPr>
              <a:t>Price for Disney at end of November 2009 = $ 30.22</a:t>
            </a:r>
          </a:p>
          <a:p>
            <a:pPr lvl="1" eaLnBrk="1" hangingPunct="1">
              <a:lnSpc>
                <a:spcPct val="80000"/>
              </a:lnSpc>
            </a:pPr>
            <a:r>
              <a:rPr lang="en-US" altLang="en-US" sz="1900">
                <a:ea typeface="ＭＳ Ｐゴシック" charset="-128"/>
              </a:rPr>
              <a:t>Price for Disney at end of December 2009 = $ 32.25</a:t>
            </a:r>
          </a:p>
          <a:p>
            <a:pPr lvl="1" eaLnBrk="1" hangingPunct="1">
              <a:lnSpc>
                <a:spcPct val="80000"/>
              </a:lnSpc>
            </a:pPr>
            <a:r>
              <a:rPr lang="en-US" altLang="en-US" sz="1900">
                <a:ea typeface="ＭＳ Ｐゴシック" charset="-128"/>
              </a:rPr>
              <a:t>Dividends during month =  $0.35 (It was an ex-dividend month)</a:t>
            </a:r>
          </a:p>
          <a:p>
            <a:pPr lvl="1" eaLnBrk="1" hangingPunct="1">
              <a:lnSpc>
                <a:spcPct val="80000"/>
              </a:lnSpc>
            </a:pPr>
            <a:r>
              <a:rPr lang="en-US" altLang="en-US" sz="1900">
                <a:ea typeface="ＭＳ Ｐゴシック" charset="-128"/>
              </a:rPr>
              <a:t>Return =($32.25 - $30.22 + $ 0.35)/$30.22= 7.88%</a:t>
            </a:r>
          </a:p>
          <a:p>
            <a:pPr eaLnBrk="1" hangingPunct="1">
              <a:lnSpc>
                <a:spcPct val="80000"/>
              </a:lnSpc>
            </a:pPr>
            <a:r>
              <a:rPr lang="en-US" altLang="en-US" sz="2200">
                <a:ea typeface="ＭＳ Ｐゴシック" charset="-128"/>
              </a:rPr>
              <a:t>To estimate returns on the index in the same month</a:t>
            </a:r>
          </a:p>
          <a:p>
            <a:pPr lvl="1" eaLnBrk="1" hangingPunct="1">
              <a:lnSpc>
                <a:spcPct val="80000"/>
              </a:lnSpc>
            </a:pPr>
            <a:r>
              <a:rPr lang="en-US" altLang="en-US" sz="1900">
                <a:ea typeface="ＭＳ Ｐゴシック" charset="-128"/>
              </a:rPr>
              <a:t>Index level at end of November 2009 = 1095.63</a:t>
            </a:r>
          </a:p>
          <a:p>
            <a:pPr lvl="1" eaLnBrk="1" hangingPunct="1">
              <a:lnSpc>
                <a:spcPct val="80000"/>
              </a:lnSpc>
            </a:pPr>
            <a:r>
              <a:rPr lang="en-US" altLang="en-US" sz="1900">
                <a:ea typeface="ＭＳ Ｐゴシック" charset="-128"/>
              </a:rPr>
              <a:t>Index level at end of December 2009 = 1115.10</a:t>
            </a:r>
          </a:p>
          <a:p>
            <a:pPr lvl="1" eaLnBrk="1" hangingPunct="1">
              <a:lnSpc>
                <a:spcPct val="80000"/>
              </a:lnSpc>
            </a:pPr>
            <a:r>
              <a:rPr lang="en-US" altLang="en-US" sz="1900">
                <a:ea typeface="ＭＳ Ｐゴシック" charset="-128"/>
              </a:rPr>
              <a:t>Dividends on index in December 2009 = 1.683</a:t>
            </a:r>
          </a:p>
          <a:p>
            <a:pPr lvl="1" eaLnBrk="1" hangingPunct="1">
              <a:lnSpc>
                <a:spcPct val="80000"/>
              </a:lnSpc>
            </a:pPr>
            <a:r>
              <a:rPr lang="en-US" altLang="en-US" sz="1900">
                <a:ea typeface="ＭＳ Ｐゴシック" charset="-128"/>
              </a:rPr>
              <a:t>Return =(1115.1 – 1095.63+1.683)/ 1095.63 =  1.78%</a:t>
            </a:r>
          </a:p>
        </p:txBody>
      </p:sp>
      <p:sp>
        <p:nvSpPr>
          <p:cNvPr id="2693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p:cNvSpPr>
            <a:spLocks noGrp="1" noChangeArrowheads="1"/>
          </p:cNvSpPr>
          <p:nvPr>
            <p:ph type="title"/>
          </p:nvPr>
        </p:nvSpPr>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Historical Beta</a:t>
            </a:r>
            <a:endParaRPr lang="en-US" altLang="en-US">
              <a:ea typeface="ＭＳ Ｐゴシック" charset="-128"/>
            </a:endParaRPr>
          </a:p>
        </p:txBody>
      </p:sp>
      <p:pic>
        <p:nvPicPr>
          <p:cNvPr id="271362" name="Chart Placeholder 2"/>
          <p:cNvPicPr>
            <a:picLocks noGrp="1" noChangeAspect="1"/>
          </p:cNvPicPr>
          <p:nvPr>
            <p:ph type="chart" idx="1"/>
          </p:nvPr>
        </p:nvPicPr>
        <p:blipFill>
          <a:blip r:embed="rId3">
            <a:extLst>
              <a:ext uri="{28A0092B-C50C-407E-A947-70E740481C1C}">
                <a14:useLocalDpi xmlns:a14="http://schemas.microsoft.com/office/drawing/2010/main" val="0"/>
              </a:ext>
            </a:extLst>
          </a:blip>
          <a:srcRect l="-13165" r="-13165"/>
          <a:stretch>
            <a:fillRect/>
          </a:stretch>
        </p:blipFill>
        <p:spPr/>
      </p:pic>
      <p:sp>
        <p:nvSpPr>
          <p:cNvPr id="271363" name="TextBox 3"/>
          <p:cNvSpPr txBox="1">
            <a:spLocks noChangeArrowheads="1"/>
          </p:cNvSpPr>
          <p:nvPr/>
        </p:nvSpPr>
        <p:spPr bwMode="auto">
          <a:xfrm>
            <a:off x="1524000" y="6019800"/>
            <a:ext cx="67643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a:r>
              <a:rPr lang="fi-FI" altLang="en-US" sz="1600" i="1">
                <a:solidFill>
                  <a:srgbClr val="000000"/>
                </a:solidFill>
                <a:latin typeface="Calibri" charset="0"/>
              </a:rPr>
              <a:t>Return on Disney </a:t>
            </a:r>
            <a:r>
              <a:rPr lang="fi-FI" altLang="en-US" sz="1600">
                <a:solidFill>
                  <a:srgbClr val="000000"/>
                </a:solidFill>
                <a:latin typeface="Calibri" charset="0"/>
              </a:rPr>
              <a:t>= .0071 + 1.2517 </a:t>
            </a:r>
            <a:r>
              <a:rPr lang="fi-FI" altLang="en-US" sz="1600" i="1">
                <a:solidFill>
                  <a:srgbClr val="000000"/>
                </a:solidFill>
                <a:latin typeface="Calibri" charset="0"/>
              </a:rPr>
              <a:t>Return on Market                  </a:t>
            </a:r>
            <a:r>
              <a:rPr lang="fi-FI" altLang="en-US" sz="1600">
                <a:solidFill>
                  <a:srgbClr val="000000"/>
                </a:solidFill>
                <a:latin typeface="Calibri" charset="0"/>
              </a:rPr>
              <a:t>R² = 0.73386</a:t>
            </a:r>
          </a:p>
          <a:p>
            <a:r>
              <a:rPr lang="fi-FI" altLang="en-US" sz="1600">
                <a:solidFill>
                  <a:srgbClr val="000000"/>
                </a:solidFill>
                <a:latin typeface="Calibri" charset="0"/>
              </a:rPr>
              <a:t>                                                      (0.10)</a:t>
            </a:r>
          </a:p>
        </p:txBody>
      </p:sp>
    </p:spTree>
  </p:cSld>
  <p:clrMapOvr>
    <a:masterClrMapping/>
  </p:clrMapOvr>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Analyzing Disney</a:t>
            </a:r>
            <a:r>
              <a:rPr lang="ja-JP" altLang="en-US">
                <a:ea typeface="ＭＳ Ｐゴシック" charset="-128"/>
              </a:rPr>
              <a:t>’</a:t>
            </a:r>
            <a:r>
              <a:rPr lang="en-US" altLang="ja-JP">
                <a:ea typeface="ＭＳ Ｐゴシック" charset="-128"/>
              </a:rPr>
              <a:t>s Performance</a:t>
            </a:r>
            <a:endParaRPr lang="en-US" altLang="en-US">
              <a:ea typeface="ＭＳ Ｐゴシック" charset="-128"/>
            </a:endParaRPr>
          </a:p>
        </p:txBody>
      </p:sp>
      <p:sp>
        <p:nvSpPr>
          <p:cNvPr id="116738"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400">
                <a:ea typeface="ＭＳ Ｐゴシック" charset="-128"/>
              </a:rPr>
              <a:t>Intercept = 0.712%</a:t>
            </a:r>
          </a:p>
          <a:p>
            <a:pPr lvl="1" eaLnBrk="1" hangingPunct="1">
              <a:lnSpc>
                <a:spcPct val="80000"/>
              </a:lnSpc>
            </a:pPr>
            <a:r>
              <a:rPr lang="en-US" altLang="en-US" sz="2000">
                <a:ea typeface="ＭＳ Ｐゴシック" charset="-128"/>
              </a:rPr>
              <a:t>This is an intercept based on monthly returns. Thus, it has to be compared to a monthly riskfree rate.</a:t>
            </a:r>
          </a:p>
          <a:p>
            <a:pPr lvl="1" eaLnBrk="1" hangingPunct="1">
              <a:lnSpc>
                <a:spcPct val="80000"/>
              </a:lnSpc>
            </a:pPr>
            <a:r>
              <a:rPr lang="en-US" altLang="en-US" sz="2000">
                <a:ea typeface="ＭＳ Ｐゴシック" charset="-128"/>
              </a:rPr>
              <a:t>Between 2008 and 2013</a:t>
            </a:r>
          </a:p>
          <a:p>
            <a:pPr lvl="2" eaLnBrk="1" hangingPunct="1">
              <a:lnSpc>
                <a:spcPct val="80000"/>
              </a:lnSpc>
            </a:pPr>
            <a:r>
              <a:rPr lang="en-US" altLang="en-US" sz="2000">
                <a:ea typeface="ＭＳ Ｐゴシック" charset="-128"/>
              </a:rPr>
              <a:t>Average Annualized T.Bill rate = 0.50%</a:t>
            </a:r>
          </a:p>
          <a:p>
            <a:pPr lvl="2" eaLnBrk="1" hangingPunct="1">
              <a:lnSpc>
                <a:spcPct val="80000"/>
              </a:lnSpc>
            </a:pPr>
            <a:r>
              <a:rPr lang="en-US" altLang="en-US" sz="2000">
                <a:ea typeface="ＭＳ Ｐゴシック" charset="-128"/>
              </a:rPr>
              <a:t>Monthly Riskfree Rate = 0.5%/12 = 0.042%</a:t>
            </a:r>
          </a:p>
          <a:p>
            <a:pPr lvl="2" eaLnBrk="1" hangingPunct="1">
              <a:lnSpc>
                <a:spcPct val="80000"/>
              </a:lnSpc>
            </a:pPr>
            <a:r>
              <a:rPr lang="en-US" altLang="en-US" sz="2000">
                <a:ea typeface="ＭＳ Ｐゴシック" charset="-128"/>
              </a:rPr>
              <a:t>Riskfree Rate (1-Beta) = 0.042% (1-1.252) =  -.0105%</a:t>
            </a:r>
          </a:p>
          <a:p>
            <a:pPr eaLnBrk="1" hangingPunct="1">
              <a:lnSpc>
                <a:spcPct val="80000"/>
              </a:lnSpc>
            </a:pPr>
            <a:r>
              <a:rPr lang="en-US" altLang="en-US" sz="2400">
                <a:ea typeface="ＭＳ Ｐゴシック" charset="-128"/>
              </a:rPr>
              <a:t>The Comparison is then between</a:t>
            </a:r>
          </a:p>
          <a:p>
            <a:pPr lvl="1" eaLnBrk="1" hangingPunct="1">
              <a:lnSpc>
                <a:spcPct val="80000"/>
              </a:lnSpc>
            </a:pPr>
            <a:r>
              <a:rPr lang="en-US" altLang="en-US" sz="2000">
                <a:ea typeface="ＭＳ Ｐゴシック" charset="-128"/>
              </a:rPr>
              <a:t>Intercept	versus	Riskfree Rate (1 - Beta)</a:t>
            </a:r>
          </a:p>
          <a:p>
            <a:pPr lvl="1" eaLnBrk="1" hangingPunct="1">
              <a:lnSpc>
                <a:spcPct val="80000"/>
              </a:lnSpc>
            </a:pPr>
            <a:r>
              <a:rPr lang="en-US" altLang="en-US" sz="2000">
                <a:ea typeface="ＭＳ Ｐゴシック" charset="-128"/>
              </a:rPr>
              <a:t>0.712%	versus	0.0105%</a:t>
            </a:r>
          </a:p>
          <a:p>
            <a:pPr lvl="1" eaLnBrk="1" hangingPunct="1">
              <a:lnSpc>
                <a:spcPct val="80000"/>
              </a:lnSpc>
            </a:pPr>
            <a:r>
              <a:rPr lang="en-US" altLang="en-US" sz="2000">
                <a:ea typeface="ＭＳ Ｐゴシック" charset="-128"/>
              </a:rPr>
              <a:t>Jensen</a:t>
            </a:r>
            <a:r>
              <a:rPr lang="ja-JP" altLang="en-US" sz="2000">
                <a:ea typeface="ＭＳ Ｐゴシック" charset="-128"/>
              </a:rPr>
              <a:t>’</a:t>
            </a:r>
            <a:r>
              <a:rPr lang="en-US" altLang="ja-JP" sz="2000">
                <a:ea typeface="ＭＳ Ｐゴシック" charset="-128"/>
              </a:rPr>
              <a:t>s Alpha = 0.712% - (-0.0105)% = 0.723%</a:t>
            </a:r>
          </a:p>
          <a:p>
            <a:pPr eaLnBrk="1" hangingPunct="1">
              <a:lnSpc>
                <a:spcPct val="80000"/>
              </a:lnSpc>
            </a:pPr>
            <a:r>
              <a:rPr lang="en-US" altLang="en-US" sz="2400">
                <a:ea typeface="ＭＳ Ｐゴシック" charset="-128"/>
              </a:rPr>
              <a:t>Disney did 0.723% better than expected, per month, between October 2008 and September 2013</a:t>
            </a:r>
          </a:p>
          <a:p>
            <a:pPr lvl="1" eaLnBrk="1" hangingPunct="1">
              <a:lnSpc>
                <a:spcPct val="80000"/>
              </a:lnSpc>
            </a:pPr>
            <a:r>
              <a:rPr lang="en-US" altLang="en-US" sz="2000">
                <a:ea typeface="ＭＳ Ｐゴシック" charset="-128"/>
              </a:rPr>
              <a:t>Annualized, Disney</a:t>
            </a:r>
            <a:r>
              <a:rPr lang="ja-JP" altLang="en-US" sz="2000">
                <a:ea typeface="ＭＳ Ｐゴシック" charset="-128"/>
              </a:rPr>
              <a:t>’</a:t>
            </a:r>
            <a:r>
              <a:rPr lang="en-US" altLang="ja-JP" sz="2000">
                <a:ea typeface="ＭＳ Ｐゴシック" charset="-128"/>
              </a:rPr>
              <a:t>s annual excess return = (1.00723)</a:t>
            </a:r>
            <a:r>
              <a:rPr lang="en-US" altLang="ja-JP" sz="2000" baseline="30000">
                <a:ea typeface="ＭＳ Ｐゴシック" charset="-128"/>
              </a:rPr>
              <a:t>12</a:t>
            </a:r>
            <a:r>
              <a:rPr lang="en-US" altLang="ja-JP" sz="2000">
                <a:ea typeface="ＭＳ Ｐゴシック" charset="-128"/>
              </a:rPr>
              <a:t> -1= 9.02%</a:t>
            </a:r>
          </a:p>
          <a:p>
            <a:pPr lvl="1" eaLnBrk="1" hangingPunct="1">
              <a:lnSpc>
                <a:spcPct val="80000"/>
              </a:lnSpc>
            </a:pPr>
            <a:endParaRPr lang="en-US" altLang="en-US" sz="2000">
              <a:ea typeface="ＭＳ Ｐゴシック" charset="-128"/>
            </a:endParaRPr>
          </a:p>
        </p:txBody>
      </p:sp>
      <p:sp>
        <p:nvSpPr>
          <p:cNvPr id="2734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More on Jensen</a:t>
            </a:r>
            <a:r>
              <a:rPr lang="ja-JP" altLang="en-US">
                <a:ea typeface="ＭＳ Ｐゴシック" charset="-128"/>
              </a:rPr>
              <a:t>’</a:t>
            </a:r>
            <a:r>
              <a:rPr lang="en-US" altLang="ja-JP">
                <a:ea typeface="ＭＳ Ｐゴシック" charset="-128"/>
              </a:rPr>
              <a:t>s Alpha</a:t>
            </a:r>
            <a:endParaRPr lang="en-US" altLang="en-US">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CA55751-2D74-7149-B222-9E0AE00BDAC5}" type="slidenum">
              <a:rPr lang="en-US" altLang="en-US" sz="1200">
                <a:solidFill>
                  <a:srgbClr val="FFFFFF"/>
                </a:solidFill>
              </a:rPr>
              <a:pPr>
                <a:lnSpc>
                  <a:spcPct val="80000"/>
                </a:lnSpc>
              </a:pPr>
              <a:t>127</a:t>
            </a:fld>
            <a:endParaRPr lang="en-US" altLang="en-US" sz="1200">
              <a:solidFill>
                <a:srgbClr val="FFFFFF"/>
              </a:solidFill>
            </a:endParaRPr>
          </a:p>
        </p:txBody>
      </p:sp>
      <p:sp>
        <p:nvSpPr>
          <p:cNvPr id="27443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1800">
                <a:ea typeface="ＭＳ Ｐゴシック" charset="-128"/>
              </a:rPr>
              <a:t>If you did this analysis on every stock listed on an exchange, what would the average Jensen</a:t>
            </a:r>
            <a:r>
              <a:rPr lang="ja-JP" altLang="en-US" sz="1800">
                <a:ea typeface="ＭＳ Ｐゴシック" charset="-128"/>
              </a:rPr>
              <a:t>’</a:t>
            </a:r>
            <a:r>
              <a:rPr lang="en-US" altLang="ja-JP" sz="1800">
                <a:ea typeface="ＭＳ Ｐゴシック" charset="-128"/>
              </a:rPr>
              <a:t>s alpha be across all stocks?</a:t>
            </a:r>
          </a:p>
          <a:p>
            <a:pPr marL="823913" lvl="1" indent="-457200" eaLnBrk="1" hangingPunct="1">
              <a:lnSpc>
                <a:spcPct val="80000"/>
              </a:lnSpc>
              <a:buFont typeface="Calibri" charset="0"/>
              <a:buAutoNum type="alphaLcPeriod"/>
            </a:pPr>
            <a:r>
              <a:rPr lang="en-US" altLang="en-US" sz="1500">
                <a:ea typeface="ＭＳ Ｐゴシック" charset="-128"/>
              </a:rPr>
              <a:t>Depend upon whether the market went up or down during the period</a:t>
            </a:r>
          </a:p>
          <a:p>
            <a:pPr marL="823913" lvl="1" indent="-457200" eaLnBrk="1" hangingPunct="1">
              <a:lnSpc>
                <a:spcPct val="80000"/>
              </a:lnSpc>
              <a:buFont typeface="Calibri" charset="0"/>
              <a:buAutoNum type="alphaLcPeriod"/>
            </a:pPr>
            <a:r>
              <a:rPr lang="en-US" altLang="en-US" sz="1500">
                <a:ea typeface="ＭＳ Ｐゴシック" charset="-128"/>
              </a:rPr>
              <a:t>Should be zero</a:t>
            </a:r>
          </a:p>
          <a:p>
            <a:pPr marL="823913" lvl="1" indent="-457200" eaLnBrk="1" hangingPunct="1">
              <a:lnSpc>
                <a:spcPct val="80000"/>
              </a:lnSpc>
              <a:buFont typeface="Calibri" charset="0"/>
              <a:buAutoNum type="alphaLcPeriod"/>
            </a:pPr>
            <a:r>
              <a:rPr lang="en-US" altLang="en-US" sz="1500">
                <a:ea typeface="ＭＳ Ｐゴシック" charset="-128"/>
              </a:rPr>
              <a:t>Should be greater than zero, because stocks tend to go up more often than down.</a:t>
            </a:r>
          </a:p>
          <a:p>
            <a:pPr eaLnBrk="1" hangingPunct="1">
              <a:lnSpc>
                <a:spcPct val="80000"/>
              </a:lnSpc>
            </a:pPr>
            <a:r>
              <a:rPr lang="en-US" altLang="en-US" sz="1800">
                <a:ea typeface="ＭＳ Ｐゴシック" charset="-128"/>
              </a:rPr>
              <a:t>Disney has a positive Jensen</a:t>
            </a:r>
            <a:r>
              <a:rPr lang="ja-JP" altLang="en-US" sz="1800">
                <a:ea typeface="ＭＳ Ｐゴシック" charset="-128"/>
              </a:rPr>
              <a:t>’</a:t>
            </a:r>
            <a:r>
              <a:rPr lang="en-US" altLang="ja-JP" sz="1800">
                <a:ea typeface="ＭＳ Ｐゴシック" charset="-128"/>
              </a:rPr>
              <a:t>s alpha of 9.02% a year between 2008 and 2013. This can be viewed as a sign that management in the firm did a good job, managing the firm during the period.</a:t>
            </a:r>
          </a:p>
          <a:p>
            <a:pPr marL="823913" lvl="1" indent="-457200" eaLnBrk="1" hangingPunct="1">
              <a:lnSpc>
                <a:spcPct val="80000"/>
              </a:lnSpc>
              <a:buFont typeface="Calibri" charset="0"/>
              <a:buAutoNum type="alphaLcPeriod"/>
            </a:pPr>
            <a:r>
              <a:rPr lang="en-US" altLang="en-US" sz="1500">
                <a:ea typeface="ＭＳ Ｐゴシック" charset="-128"/>
              </a:rPr>
              <a:t>True</a:t>
            </a:r>
          </a:p>
          <a:p>
            <a:pPr marL="823913" lvl="1" indent="-457200" eaLnBrk="1" hangingPunct="1">
              <a:lnSpc>
                <a:spcPct val="80000"/>
              </a:lnSpc>
              <a:buFont typeface="Calibri" charset="0"/>
              <a:buAutoNum type="alphaLcPeriod"/>
            </a:pPr>
            <a:r>
              <a:rPr lang="en-US" altLang="en-US" sz="1500">
                <a:ea typeface="ＭＳ Ｐゴシック" charset="-128"/>
              </a:rPr>
              <a:t>False</a:t>
            </a:r>
          </a:p>
          <a:p>
            <a:pPr eaLnBrk="1" hangingPunct="1">
              <a:lnSpc>
                <a:spcPct val="80000"/>
              </a:lnSpc>
            </a:pPr>
            <a:r>
              <a:rPr lang="en-US" altLang="en-US" sz="1800">
                <a:ea typeface="ＭＳ Ｐゴシック" charset="-128"/>
              </a:rPr>
              <a:t>Disney has had a positive Jensen’s alpha between 2008 and 2013. If you were an investor in early 2014, looking at the stock, you would view this as a sign that the stock will be a:</a:t>
            </a:r>
          </a:p>
          <a:p>
            <a:pPr marL="823913" lvl="1" indent="-457200" eaLnBrk="1" hangingPunct="1">
              <a:lnSpc>
                <a:spcPct val="80000"/>
              </a:lnSpc>
              <a:buFont typeface="Calibri" charset="0"/>
              <a:buAutoNum type="alphaLcPeriod"/>
            </a:pPr>
            <a:r>
              <a:rPr lang="en-US" altLang="en-US" sz="1500">
                <a:ea typeface="ＭＳ Ｐゴシック" charset="-128"/>
              </a:rPr>
              <a:t>Good investment for the future</a:t>
            </a:r>
          </a:p>
          <a:p>
            <a:pPr marL="823913" lvl="1" indent="-457200" eaLnBrk="1" hangingPunct="1">
              <a:lnSpc>
                <a:spcPct val="80000"/>
              </a:lnSpc>
              <a:buFont typeface="Calibri" charset="0"/>
              <a:buAutoNum type="alphaLcPeriod"/>
            </a:pPr>
            <a:r>
              <a:rPr lang="en-US" altLang="en-US" sz="1500">
                <a:ea typeface="ＭＳ Ｐゴシック" charset="-128"/>
              </a:rPr>
              <a:t>Bad investment for the future</a:t>
            </a:r>
          </a:p>
          <a:p>
            <a:pPr marL="823913" lvl="1" indent="-457200" eaLnBrk="1" hangingPunct="1">
              <a:lnSpc>
                <a:spcPct val="80000"/>
              </a:lnSpc>
              <a:buFont typeface="Calibri" charset="0"/>
              <a:buAutoNum type="alphaLcPeriod"/>
            </a:pPr>
            <a:r>
              <a:rPr lang="en-US" altLang="en-US" sz="1500">
                <a:ea typeface="ＭＳ Ｐゴシック" charset="-128"/>
              </a:rPr>
              <a:t>No information about the future</a:t>
            </a:r>
          </a:p>
        </p:txBody>
      </p:sp>
    </p:spTree>
  </p:cSld>
  <p:clrMapOvr>
    <a:masterClrMapping/>
  </p:clrMapOvr>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Disney</a:t>
            </a:r>
            <a:r>
              <a:rPr lang="ja-JP" altLang="en-US">
                <a:ea typeface="ＭＳ Ｐゴシック" charset="-128"/>
              </a:rPr>
              <a:t>’</a:t>
            </a:r>
            <a:r>
              <a:rPr lang="en-US" altLang="ja-JP">
                <a:ea typeface="ＭＳ Ｐゴシック" charset="-128"/>
              </a:rPr>
              <a:t>s Beta</a:t>
            </a:r>
            <a:endParaRPr lang="en-US" altLang="en-US">
              <a:ea typeface="ＭＳ Ｐゴシック" charset="-128"/>
            </a:endParaRPr>
          </a:p>
        </p:txBody>
      </p:sp>
      <p:sp>
        <p:nvSpPr>
          <p:cNvPr id="118786"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Slope of the Regression of 1.25 is the beta</a:t>
            </a:r>
          </a:p>
          <a:p>
            <a:pPr eaLnBrk="1" hangingPunct="1">
              <a:lnSpc>
                <a:spcPct val="90000"/>
              </a:lnSpc>
            </a:pPr>
            <a:r>
              <a:rPr lang="en-US" altLang="en-US" sz="2600">
                <a:ea typeface="ＭＳ Ｐゴシック" charset="-128"/>
              </a:rPr>
              <a:t>Regression parameters are always estimated with error. The error is captured in the standard error of the beta estimate, which in the case of Disney is 0.10.</a:t>
            </a:r>
          </a:p>
          <a:p>
            <a:pPr eaLnBrk="1" hangingPunct="1">
              <a:lnSpc>
                <a:spcPct val="90000"/>
              </a:lnSpc>
            </a:pPr>
            <a:r>
              <a:rPr lang="en-US" altLang="en-US" sz="2600">
                <a:ea typeface="ＭＳ Ｐゴシック" charset="-128"/>
              </a:rPr>
              <a:t>Assume that I asked you what Disney</a:t>
            </a:r>
            <a:r>
              <a:rPr lang="ja-JP" altLang="en-US" sz="2600">
                <a:ea typeface="ＭＳ Ｐゴシック" charset="-128"/>
              </a:rPr>
              <a:t>’</a:t>
            </a:r>
            <a:r>
              <a:rPr lang="en-US" altLang="ja-JP" sz="2600">
                <a:ea typeface="ＭＳ Ｐゴシック" charset="-128"/>
              </a:rPr>
              <a:t>s true beta is, after this regression. </a:t>
            </a:r>
          </a:p>
          <a:p>
            <a:pPr lvl="1" eaLnBrk="1" hangingPunct="1">
              <a:lnSpc>
                <a:spcPct val="90000"/>
              </a:lnSpc>
            </a:pPr>
            <a:r>
              <a:rPr lang="en-US" altLang="en-US" sz="2200">
                <a:ea typeface="ＭＳ Ｐゴシック" charset="-128"/>
              </a:rPr>
              <a:t>What is your best point estimate?</a:t>
            </a:r>
          </a:p>
          <a:p>
            <a:pPr lvl="1" eaLnBrk="1" hangingPunct="1">
              <a:lnSpc>
                <a:spcPct val="90000"/>
              </a:lnSpc>
            </a:pPr>
            <a:endParaRPr lang="en-US" altLang="en-US" sz="2200">
              <a:ea typeface="ＭＳ Ｐゴシック" charset="-128"/>
            </a:endParaRPr>
          </a:p>
          <a:p>
            <a:pPr lvl="1" eaLnBrk="1" hangingPunct="1">
              <a:lnSpc>
                <a:spcPct val="90000"/>
              </a:lnSpc>
            </a:pPr>
            <a:r>
              <a:rPr lang="en-US" altLang="en-US" sz="2200">
                <a:ea typeface="ＭＳ Ｐゴシック" charset="-128"/>
              </a:rPr>
              <a:t>What range would you give me, with 67% confidence?</a:t>
            </a:r>
          </a:p>
          <a:p>
            <a:pPr lvl="1" eaLnBrk="1" hangingPunct="1">
              <a:lnSpc>
                <a:spcPct val="90000"/>
              </a:lnSpc>
            </a:pPr>
            <a:endParaRPr lang="en-US" altLang="en-US" sz="2200">
              <a:ea typeface="ＭＳ Ｐゴシック" charset="-128"/>
            </a:endParaRPr>
          </a:p>
          <a:p>
            <a:pPr lvl="1" eaLnBrk="1" hangingPunct="1">
              <a:lnSpc>
                <a:spcPct val="90000"/>
              </a:lnSpc>
            </a:pPr>
            <a:r>
              <a:rPr lang="en-US" altLang="en-US" sz="2200">
                <a:ea typeface="ＭＳ Ｐゴシック" charset="-128"/>
              </a:rPr>
              <a:t>What range would you give me, with 95% confidence?</a:t>
            </a:r>
          </a:p>
          <a:p>
            <a:pPr eaLnBrk="1" hangingPunct="1">
              <a:lnSpc>
                <a:spcPct val="90000"/>
              </a:lnSpc>
            </a:pPr>
            <a:endParaRPr lang="en-US" altLang="en-US" sz="2600">
              <a:ea typeface="ＭＳ Ｐゴシック" charset="-128"/>
            </a:endParaRPr>
          </a:p>
        </p:txBody>
      </p:sp>
      <p:sp>
        <p:nvSpPr>
          <p:cNvPr id="2775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Dirty Secret of </a:t>
            </a:r>
            <a:r>
              <a:rPr lang="ja-JP" altLang="en-US">
                <a:ea typeface="ＭＳ Ｐゴシック" charset="-128"/>
              </a:rPr>
              <a:t>“</a:t>
            </a:r>
            <a:r>
              <a:rPr lang="en-US" altLang="ja-JP">
                <a:ea typeface="ＭＳ Ｐゴシック" charset="-128"/>
              </a:rPr>
              <a:t>Standard Error</a:t>
            </a:r>
            <a:r>
              <a:rPr lang="ja-JP" altLang="en-US">
                <a:ea typeface="ＭＳ Ｐゴシック" charset="-128"/>
              </a:rPr>
              <a:t>”</a:t>
            </a:r>
            <a:r>
              <a:rPr lang="en-US" altLang="ja-JP">
                <a:ea typeface="ＭＳ Ｐゴシック" charset="-128"/>
              </a:rPr>
              <a:t> </a:t>
            </a:r>
            <a:endParaRPr lang="en-US" altLang="en-US">
              <a:ea typeface="ＭＳ Ｐゴシック" charset="-128"/>
            </a:endParaRPr>
          </a:p>
        </p:txBody>
      </p:sp>
      <p:sp>
        <p:nvSpPr>
          <p:cNvPr id="279554"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79555" name="Freeform 3"/>
          <p:cNvSpPr>
            <a:spLocks/>
          </p:cNvSpPr>
          <p:nvPr/>
        </p:nvSpPr>
        <p:spPr bwMode="auto">
          <a:xfrm>
            <a:off x="1992313" y="2224088"/>
            <a:ext cx="4702175" cy="3273425"/>
          </a:xfrm>
          <a:custGeom>
            <a:avLst/>
            <a:gdLst>
              <a:gd name="T0" fmla="*/ 0 w 2962"/>
              <a:gd name="T1" fmla="*/ 0 h 2062"/>
              <a:gd name="T2" fmla="*/ 2147483647 w 2962"/>
              <a:gd name="T3" fmla="*/ 0 h 2062"/>
              <a:gd name="T4" fmla="*/ 2147483647 w 2962"/>
              <a:gd name="T5" fmla="*/ 2147483647 h 2062"/>
              <a:gd name="T6" fmla="*/ 0 w 2962"/>
              <a:gd name="T7" fmla="*/ 2147483647 h 2062"/>
              <a:gd name="T8" fmla="*/ 0 w 2962"/>
              <a:gd name="T9" fmla="*/ 0 h 2062"/>
              <a:gd name="T10" fmla="*/ 0 60000 65536"/>
              <a:gd name="T11" fmla="*/ 0 60000 65536"/>
              <a:gd name="T12" fmla="*/ 0 60000 65536"/>
              <a:gd name="T13" fmla="*/ 0 60000 65536"/>
              <a:gd name="T14" fmla="*/ 0 60000 65536"/>
              <a:gd name="T15" fmla="*/ 0 w 2962"/>
              <a:gd name="T16" fmla="*/ 0 h 2062"/>
              <a:gd name="T17" fmla="*/ 2962 w 2962"/>
              <a:gd name="T18" fmla="*/ 2062 h 2062"/>
            </a:gdLst>
            <a:ahLst/>
            <a:cxnLst>
              <a:cxn ang="T10">
                <a:pos x="T0" y="T1"/>
              </a:cxn>
              <a:cxn ang="T11">
                <a:pos x="T2" y="T3"/>
              </a:cxn>
              <a:cxn ang="T12">
                <a:pos x="T4" y="T5"/>
              </a:cxn>
              <a:cxn ang="T13">
                <a:pos x="T6" y="T7"/>
              </a:cxn>
              <a:cxn ang="T14">
                <a:pos x="T8" y="T9"/>
              </a:cxn>
            </a:cxnLst>
            <a:rect l="T15" t="T16" r="T17" b="T18"/>
            <a:pathLst>
              <a:path w="2962" h="2062">
                <a:moveTo>
                  <a:pt x="0" y="0"/>
                </a:moveTo>
                <a:lnTo>
                  <a:pt x="2961" y="0"/>
                </a:lnTo>
                <a:lnTo>
                  <a:pt x="2961" y="2061"/>
                </a:lnTo>
                <a:lnTo>
                  <a:pt x="0" y="2061"/>
                </a:lnTo>
                <a:lnTo>
                  <a:pt x="0" y="0"/>
                </a:lnTo>
              </a:path>
            </a:pathLst>
          </a:custGeom>
          <a:solidFill>
            <a:srgbClr val="FFFFFF"/>
          </a:solidFill>
          <a:ln>
            <a:noFill/>
          </a:ln>
          <a:extLst>
            <a:ext uri="{91240B29-F687-4F45-9708-019B960494DF}">
              <a14:hiddenLine xmlns:a14="http://schemas.microsoft.com/office/drawing/2010/main" w="127000" cap="rnd">
                <a:solidFill>
                  <a:srgbClr val="000000"/>
                </a:solidFill>
                <a:round/>
                <a:headEnd/>
                <a:tailEnd/>
              </a14:hiddenLine>
            </a:ext>
          </a:extLst>
        </p:spPr>
        <p:txBody>
          <a:bodyPr/>
          <a:lstStyle/>
          <a:p>
            <a:endParaRPr lang="en-US"/>
          </a:p>
        </p:txBody>
      </p:sp>
      <p:sp>
        <p:nvSpPr>
          <p:cNvPr id="279556" name="Line 4"/>
          <p:cNvSpPr>
            <a:spLocks noChangeShapeType="1"/>
          </p:cNvSpPr>
          <p:nvPr/>
        </p:nvSpPr>
        <p:spPr bwMode="auto">
          <a:xfrm>
            <a:off x="1998663" y="5108575"/>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57" name="Line 5"/>
          <p:cNvSpPr>
            <a:spLocks noChangeShapeType="1"/>
          </p:cNvSpPr>
          <p:nvPr/>
        </p:nvSpPr>
        <p:spPr bwMode="auto">
          <a:xfrm>
            <a:off x="1998663" y="4691063"/>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58" name="Line 6"/>
          <p:cNvSpPr>
            <a:spLocks noChangeShapeType="1"/>
          </p:cNvSpPr>
          <p:nvPr/>
        </p:nvSpPr>
        <p:spPr bwMode="auto">
          <a:xfrm>
            <a:off x="1998663" y="4284663"/>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59" name="Line 7"/>
          <p:cNvSpPr>
            <a:spLocks noChangeShapeType="1"/>
          </p:cNvSpPr>
          <p:nvPr/>
        </p:nvSpPr>
        <p:spPr bwMode="auto">
          <a:xfrm>
            <a:off x="1998663" y="3878263"/>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60" name="Line 8"/>
          <p:cNvSpPr>
            <a:spLocks noChangeShapeType="1"/>
          </p:cNvSpPr>
          <p:nvPr/>
        </p:nvSpPr>
        <p:spPr bwMode="auto">
          <a:xfrm>
            <a:off x="1998663" y="3460750"/>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61" name="Line 9"/>
          <p:cNvSpPr>
            <a:spLocks noChangeShapeType="1"/>
          </p:cNvSpPr>
          <p:nvPr/>
        </p:nvSpPr>
        <p:spPr bwMode="auto">
          <a:xfrm>
            <a:off x="1998663" y="3054350"/>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62" name="Line 10"/>
          <p:cNvSpPr>
            <a:spLocks noChangeShapeType="1"/>
          </p:cNvSpPr>
          <p:nvPr/>
        </p:nvSpPr>
        <p:spPr bwMode="auto">
          <a:xfrm>
            <a:off x="1998663" y="2638425"/>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63" name="Line 11"/>
          <p:cNvSpPr>
            <a:spLocks noChangeShapeType="1"/>
          </p:cNvSpPr>
          <p:nvPr/>
        </p:nvSpPr>
        <p:spPr bwMode="auto">
          <a:xfrm>
            <a:off x="1998663" y="2230438"/>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64" name="Line 12"/>
          <p:cNvSpPr>
            <a:spLocks noChangeShapeType="1"/>
          </p:cNvSpPr>
          <p:nvPr/>
        </p:nvSpPr>
        <p:spPr bwMode="auto">
          <a:xfrm flipH="1">
            <a:off x="1992313" y="2230438"/>
            <a:ext cx="4710112" cy="0"/>
          </a:xfrm>
          <a:prstGeom prst="line">
            <a:avLst/>
          </a:prstGeom>
          <a:noFill/>
          <a:ln w="12700">
            <a:pattFill prst="pct50">
              <a:fgClr>
                <a:srgbClr val="FFFFFF"/>
              </a:fgClr>
              <a:bgClr>
                <a:srgbClr val="000000"/>
              </a:bgClr>
            </a:patt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65" name="Freeform 13"/>
          <p:cNvSpPr>
            <a:spLocks/>
          </p:cNvSpPr>
          <p:nvPr/>
        </p:nvSpPr>
        <p:spPr bwMode="auto">
          <a:xfrm>
            <a:off x="1992313" y="2224088"/>
            <a:ext cx="4714875" cy="3286125"/>
          </a:xfrm>
          <a:custGeom>
            <a:avLst/>
            <a:gdLst>
              <a:gd name="T0" fmla="*/ 2147483647 w 2970"/>
              <a:gd name="T1" fmla="*/ 0 h 2070"/>
              <a:gd name="T2" fmla="*/ 2147483647 w 2970"/>
              <a:gd name="T3" fmla="*/ 2147483647 h 2070"/>
              <a:gd name="T4" fmla="*/ 0 w 2970"/>
              <a:gd name="T5" fmla="*/ 2147483647 h 2070"/>
              <a:gd name="T6" fmla="*/ 0 w 2970"/>
              <a:gd name="T7" fmla="*/ 0 h 2070"/>
              <a:gd name="T8" fmla="*/ 0 60000 65536"/>
              <a:gd name="T9" fmla="*/ 0 60000 65536"/>
              <a:gd name="T10" fmla="*/ 0 60000 65536"/>
              <a:gd name="T11" fmla="*/ 0 60000 65536"/>
              <a:gd name="T12" fmla="*/ 0 w 2970"/>
              <a:gd name="T13" fmla="*/ 0 h 2070"/>
              <a:gd name="T14" fmla="*/ 2970 w 2970"/>
              <a:gd name="T15" fmla="*/ 2070 h 2070"/>
            </a:gdLst>
            <a:ahLst/>
            <a:cxnLst>
              <a:cxn ang="T8">
                <a:pos x="T0" y="T1"/>
              </a:cxn>
              <a:cxn ang="T9">
                <a:pos x="T2" y="T3"/>
              </a:cxn>
              <a:cxn ang="T10">
                <a:pos x="T4" y="T5"/>
              </a:cxn>
              <a:cxn ang="T11">
                <a:pos x="T6" y="T7"/>
              </a:cxn>
            </a:cxnLst>
            <a:rect l="T12" t="T13" r="T14" b="T15"/>
            <a:pathLst>
              <a:path w="2970" h="2070">
                <a:moveTo>
                  <a:pt x="2969" y="0"/>
                </a:moveTo>
                <a:lnTo>
                  <a:pt x="2969" y="2069"/>
                </a:lnTo>
                <a:lnTo>
                  <a:pt x="0" y="2069"/>
                </a:lnTo>
                <a:lnTo>
                  <a:pt x="0" y="0"/>
                </a:lnTo>
              </a:path>
            </a:pathLst>
          </a:custGeom>
          <a:noFill/>
          <a:ln w="12700" cap="rnd">
            <a:pattFill prst="pct50">
              <a:fgClr>
                <a:srgbClr val="FFFFFF"/>
              </a:fgClr>
              <a:bgClr>
                <a:srgbClr val="000000"/>
              </a:bgClr>
            </a:patt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9566" name="Freeform 14" descr="50%"/>
          <p:cNvSpPr>
            <a:spLocks/>
          </p:cNvSpPr>
          <p:nvPr/>
        </p:nvSpPr>
        <p:spPr bwMode="auto">
          <a:xfrm>
            <a:off x="2192338" y="5045075"/>
            <a:ext cx="266700" cy="465138"/>
          </a:xfrm>
          <a:custGeom>
            <a:avLst/>
            <a:gdLst>
              <a:gd name="T0" fmla="*/ 0 w 168"/>
              <a:gd name="T1" fmla="*/ 0 h 293"/>
              <a:gd name="T2" fmla="*/ 2147483647 w 168"/>
              <a:gd name="T3" fmla="*/ 0 h 293"/>
              <a:gd name="T4" fmla="*/ 2147483647 w 168"/>
              <a:gd name="T5" fmla="*/ 2147483647 h 293"/>
              <a:gd name="T6" fmla="*/ 0 w 168"/>
              <a:gd name="T7" fmla="*/ 2147483647 h 293"/>
              <a:gd name="T8" fmla="*/ 0 w 168"/>
              <a:gd name="T9" fmla="*/ 0 h 293"/>
              <a:gd name="T10" fmla="*/ 0 60000 65536"/>
              <a:gd name="T11" fmla="*/ 0 60000 65536"/>
              <a:gd name="T12" fmla="*/ 0 60000 65536"/>
              <a:gd name="T13" fmla="*/ 0 60000 65536"/>
              <a:gd name="T14" fmla="*/ 0 60000 65536"/>
              <a:gd name="T15" fmla="*/ 0 w 168"/>
              <a:gd name="T16" fmla="*/ 0 h 293"/>
              <a:gd name="T17" fmla="*/ 168 w 168"/>
              <a:gd name="T18" fmla="*/ 293 h 293"/>
            </a:gdLst>
            <a:ahLst/>
            <a:cxnLst>
              <a:cxn ang="T10">
                <a:pos x="T0" y="T1"/>
              </a:cxn>
              <a:cxn ang="T11">
                <a:pos x="T2" y="T3"/>
              </a:cxn>
              <a:cxn ang="T12">
                <a:pos x="T4" y="T5"/>
              </a:cxn>
              <a:cxn ang="T13">
                <a:pos x="T6" y="T7"/>
              </a:cxn>
              <a:cxn ang="T14">
                <a:pos x="T8" y="T9"/>
              </a:cxn>
            </a:cxnLst>
            <a:rect l="T15" t="T16" r="T17" b="T18"/>
            <a:pathLst>
              <a:path w="168" h="293">
                <a:moveTo>
                  <a:pt x="0" y="0"/>
                </a:moveTo>
                <a:lnTo>
                  <a:pt x="167" y="0"/>
                </a:lnTo>
                <a:lnTo>
                  <a:pt x="167" y="292"/>
                </a:lnTo>
                <a:lnTo>
                  <a:pt x="0" y="292"/>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9567" name="Freeform 15" descr="50%"/>
          <p:cNvSpPr>
            <a:spLocks/>
          </p:cNvSpPr>
          <p:nvPr/>
        </p:nvSpPr>
        <p:spPr bwMode="auto">
          <a:xfrm>
            <a:off x="2863850" y="4325938"/>
            <a:ext cx="266700" cy="1184275"/>
          </a:xfrm>
          <a:custGeom>
            <a:avLst/>
            <a:gdLst>
              <a:gd name="T0" fmla="*/ 0 w 168"/>
              <a:gd name="T1" fmla="*/ 0 h 746"/>
              <a:gd name="T2" fmla="*/ 2147483647 w 168"/>
              <a:gd name="T3" fmla="*/ 0 h 746"/>
              <a:gd name="T4" fmla="*/ 2147483647 w 168"/>
              <a:gd name="T5" fmla="*/ 2147483647 h 746"/>
              <a:gd name="T6" fmla="*/ 0 w 168"/>
              <a:gd name="T7" fmla="*/ 2147483647 h 746"/>
              <a:gd name="T8" fmla="*/ 0 w 168"/>
              <a:gd name="T9" fmla="*/ 0 h 746"/>
              <a:gd name="T10" fmla="*/ 0 60000 65536"/>
              <a:gd name="T11" fmla="*/ 0 60000 65536"/>
              <a:gd name="T12" fmla="*/ 0 60000 65536"/>
              <a:gd name="T13" fmla="*/ 0 60000 65536"/>
              <a:gd name="T14" fmla="*/ 0 60000 65536"/>
              <a:gd name="T15" fmla="*/ 0 w 168"/>
              <a:gd name="T16" fmla="*/ 0 h 746"/>
              <a:gd name="T17" fmla="*/ 168 w 168"/>
              <a:gd name="T18" fmla="*/ 746 h 746"/>
            </a:gdLst>
            <a:ahLst/>
            <a:cxnLst>
              <a:cxn ang="T10">
                <a:pos x="T0" y="T1"/>
              </a:cxn>
              <a:cxn ang="T11">
                <a:pos x="T2" y="T3"/>
              </a:cxn>
              <a:cxn ang="T12">
                <a:pos x="T4" y="T5"/>
              </a:cxn>
              <a:cxn ang="T13">
                <a:pos x="T6" y="T7"/>
              </a:cxn>
              <a:cxn ang="T14">
                <a:pos x="T8" y="T9"/>
              </a:cxn>
            </a:cxnLst>
            <a:rect l="T15" t="T16" r="T17" b="T18"/>
            <a:pathLst>
              <a:path w="168" h="746">
                <a:moveTo>
                  <a:pt x="0" y="0"/>
                </a:moveTo>
                <a:lnTo>
                  <a:pt x="167" y="0"/>
                </a:lnTo>
                <a:lnTo>
                  <a:pt x="167" y="745"/>
                </a:lnTo>
                <a:lnTo>
                  <a:pt x="0" y="745"/>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9568" name="Freeform 16" descr="50%"/>
          <p:cNvSpPr>
            <a:spLocks/>
          </p:cNvSpPr>
          <p:nvPr/>
        </p:nvSpPr>
        <p:spPr bwMode="auto">
          <a:xfrm>
            <a:off x="3535363" y="2328863"/>
            <a:ext cx="266700" cy="3181350"/>
          </a:xfrm>
          <a:custGeom>
            <a:avLst/>
            <a:gdLst>
              <a:gd name="T0" fmla="*/ 0 w 168"/>
              <a:gd name="T1" fmla="*/ 0 h 2004"/>
              <a:gd name="T2" fmla="*/ 2147483647 w 168"/>
              <a:gd name="T3" fmla="*/ 0 h 2004"/>
              <a:gd name="T4" fmla="*/ 2147483647 w 168"/>
              <a:gd name="T5" fmla="*/ 2147483647 h 2004"/>
              <a:gd name="T6" fmla="*/ 0 w 168"/>
              <a:gd name="T7" fmla="*/ 2147483647 h 2004"/>
              <a:gd name="T8" fmla="*/ 0 w 168"/>
              <a:gd name="T9" fmla="*/ 0 h 2004"/>
              <a:gd name="T10" fmla="*/ 0 60000 65536"/>
              <a:gd name="T11" fmla="*/ 0 60000 65536"/>
              <a:gd name="T12" fmla="*/ 0 60000 65536"/>
              <a:gd name="T13" fmla="*/ 0 60000 65536"/>
              <a:gd name="T14" fmla="*/ 0 60000 65536"/>
              <a:gd name="T15" fmla="*/ 0 w 168"/>
              <a:gd name="T16" fmla="*/ 0 h 2004"/>
              <a:gd name="T17" fmla="*/ 168 w 168"/>
              <a:gd name="T18" fmla="*/ 2004 h 2004"/>
            </a:gdLst>
            <a:ahLst/>
            <a:cxnLst>
              <a:cxn ang="T10">
                <a:pos x="T0" y="T1"/>
              </a:cxn>
              <a:cxn ang="T11">
                <a:pos x="T2" y="T3"/>
              </a:cxn>
              <a:cxn ang="T12">
                <a:pos x="T4" y="T5"/>
              </a:cxn>
              <a:cxn ang="T13">
                <a:pos x="T6" y="T7"/>
              </a:cxn>
              <a:cxn ang="T14">
                <a:pos x="T8" y="T9"/>
              </a:cxn>
            </a:cxnLst>
            <a:rect l="T15" t="T16" r="T17" b="T18"/>
            <a:pathLst>
              <a:path w="168" h="2004">
                <a:moveTo>
                  <a:pt x="0" y="0"/>
                </a:moveTo>
                <a:lnTo>
                  <a:pt x="167" y="0"/>
                </a:lnTo>
                <a:lnTo>
                  <a:pt x="167" y="2003"/>
                </a:lnTo>
                <a:lnTo>
                  <a:pt x="0" y="2003"/>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9569" name="Freeform 17" descr="50%"/>
          <p:cNvSpPr>
            <a:spLocks/>
          </p:cNvSpPr>
          <p:nvPr/>
        </p:nvSpPr>
        <p:spPr bwMode="auto">
          <a:xfrm>
            <a:off x="4206875" y="2555875"/>
            <a:ext cx="276225" cy="2954338"/>
          </a:xfrm>
          <a:custGeom>
            <a:avLst/>
            <a:gdLst>
              <a:gd name="T0" fmla="*/ 0 w 174"/>
              <a:gd name="T1" fmla="*/ 0 h 1861"/>
              <a:gd name="T2" fmla="*/ 2147483647 w 174"/>
              <a:gd name="T3" fmla="*/ 0 h 1861"/>
              <a:gd name="T4" fmla="*/ 2147483647 w 174"/>
              <a:gd name="T5" fmla="*/ 2147483647 h 1861"/>
              <a:gd name="T6" fmla="*/ 0 w 174"/>
              <a:gd name="T7" fmla="*/ 2147483647 h 1861"/>
              <a:gd name="T8" fmla="*/ 0 w 174"/>
              <a:gd name="T9" fmla="*/ 0 h 1861"/>
              <a:gd name="T10" fmla="*/ 0 60000 65536"/>
              <a:gd name="T11" fmla="*/ 0 60000 65536"/>
              <a:gd name="T12" fmla="*/ 0 60000 65536"/>
              <a:gd name="T13" fmla="*/ 0 60000 65536"/>
              <a:gd name="T14" fmla="*/ 0 60000 65536"/>
              <a:gd name="T15" fmla="*/ 0 w 174"/>
              <a:gd name="T16" fmla="*/ 0 h 1861"/>
              <a:gd name="T17" fmla="*/ 174 w 174"/>
              <a:gd name="T18" fmla="*/ 1861 h 1861"/>
            </a:gdLst>
            <a:ahLst/>
            <a:cxnLst>
              <a:cxn ang="T10">
                <a:pos x="T0" y="T1"/>
              </a:cxn>
              <a:cxn ang="T11">
                <a:pos x="T2" y="T3"/>
              </a:cxn>
              <a:cxn ang="T12">
                <a:pos x="T4" y="T5"/>
              </a:cxn>
              <a:cxn ang="T13">
                <a:pos x="T6" y="T7"/>
              </a:cxn>
              <a:cxn ang="T14">
                <a:pos x="T8" y="T9"/>
              </a:cxn>
            </a:cxnLst>
            <a:rect l="T15" t="T16" r="T17" b="T18"/>
            <a:pathLst>
              <a:path w="174" h="1861">
                <a:moveTo>
                  <a:pt x="0" y="0"/>
                </a:moveTo>
                <a:lnTo>
                  <a:pt x="173" y="0"/>
                </a:lnTo>
                <a:lnTo>
                  <a:pt x="173" y="1860"/>
                </a:lnTo>
                <a:lnTo>
                  <a:pt x="0" y="1860"/>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9570" name="Freeform 18" descr="50%"/>
          <p:cNvSpPr>
            <a:spLocks/>
          </p:cNvSpPr>
          <p:nvPr/>
        </p:nvSpPr>
        <p:spPr bwMode="auto">
          <a:xfrm>
            <a:off x="4889500" y="3965575"/>
            <a:ext cx="266700" cy="1544638"/>
          </a:xfrm>
          <a:custGeom>
            <a:avLst/>
            <a:gdLst>
              <a:gd name="T0" fmla="*/ 0 w 168"/>
              <a:gd name="T1" fmla="*/ 0 h 973"/>
              <a:gd name="T2" fmla="*/ 2147483647 w 168"/>
              <a:gd name="T3" fmla="*/ 0 h 973"/>
              <a:gd name="T4" fmla="*/ 2147483647 w 168"/>
              <a:gd name="T5" fmla="*/ 2147483647 h 973"/>
              <a:gd name="T6" fmla="*/ 0 w 168"/>
              <a:gd name="T7" fmla="*/ 2147483647 h 973"/>
              <a:gd name="T8" fmla="*/ 0 w 168"/>
              <a:gd name="T9" fmla="*/ 0 h 973"/>
              <a:gd name="T10" fmla="*/ 0 60000 65536"/>
              <a:gd name="T11" fmla="*/ 0 60000 65536"/>
              <a:gd name="T12" fmla="*/ 0 60000 65536"/>
              <a:gd name="T13" fmla="*/ 0 60000 65536"/>
              <a:gd name="T14" fmla="*/ 0 60000 65536"/>
              <a:gd name="T15" fmla="*/ 0 w 168"/>
              <a:gd name="T16" fmla="*/ 0 h 973"/>
              <a:gd name="T17" fmla="*/ 168 w 168"/>
              <a:gd name="T18" fmla="*/ 973 h 973"/>
            </a:gdLst>
            <a:ahLst/>
            <a:cxnLst>
              <a:cxn ang="T10">
                <a:pos x="T0" y="T1"/>
              </a:cxn>
              <a:cxn ang="T11">
                <a:pos x="T2" y="T3"/>
              </a:cxn>
              <a:cxn ang="T12">
                <a:pos x="T4" y="T5"/>
              </a:cxn>
              <a:cxn ang="T13">
                <a:pos x="T6" y="T7"/>
              </a:cxn>
              <a:cxn ang="T14">
                <a:pos x="T8" y="T9"/>
              </a:cxn>
            </a:cxnLst>
            <a:rect l="T15" t="T16" r="T17" b="T18"/>
            <a:pathLst>
              <a:path w="168" h="973">
                <a:moveTo>
                  <a:pt x="0" y="0"/>
                </a:moveTo>
                <a:lnTo>
                  <a:pt x="167" y="0"/>
                </a:lnTo>
                <a:lnTo>
                  <a:pt x="167" y="972"/>
                </a:lnTo>
                <a:lnTo>
                  <a:pt x="0" y="972"/>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9571" name="Freeform 19" descr="50%"/>
          <p:cNvSpPr>
            <a:spLocks/>
          </p:cNvSpPr>
          <p:nvPr/>
        </p:nvSpPr>
        <p:spPr bwMode="auto">
          <a:xfrm>
            <a:off x="5561013" y="4278313"/>
            <a:ext cx="266700" cy="1231900"/>
          </a:xfrm>
          <a:custGeom>
            <a:avLst/>
            <a:gdLst>
              <a:gd name="T0" fmla="*/ 0 w 168"/>
              <a:gd name="T1" fmla="*/ 0 h 776"/>
              <a:gd name="T2" fmla="*/ 2147483647 w 168"/>
              <a:gd name="T3" fmla="*/ 0 h 776"/>
              <a:gd name="T4" fmla="*/ 2147483647 w 168"/>
              <a:gd name="T5" fmla="*/ 2147483647 h 776"/>
              <a:gd name="T6" fmla="*/ 0 w 168"/>
              <a:gd name="T7" fmla="*/ 2147483647 h 776"/>
              <a:gd name="T8" fmla="*/ 0 w 168"/>
              <a:gd name="T9" fmla="*/ 0 h 776"/>
              <a:gd name="T10" fmla="*/ 0 60000 65536"/>
              <a:gd name="T11" fmla="*/ 0 60000 65536"/>
              <a:gd name="T12" fmla="*/ 0 60000 65536"/>
              <a:gd name="T13" fmla="*/ 0 60000 65536"/>
              <a:gd name="T14" fmla="*/ 0 60000 65536"/>
              <a:gd name="T15" fmla="*/ 0 w 168"/>
              <a:gd name="T16" fmla="*/ 0 h 776"/>
              <a:gd name="T17" fmla="*/ 168 w 168"/>
              <a:gd name="T18" fmla="*/ 776 h 776"/>
            </a:gdLst>
            <a:ahLst/>
            <a:cxnLst>
              <a:cxn ang="T10">
                <a:pos x="T0" y="T1"/>
              </a:cxn>
              <a:cxn ang="T11">
                <a:pos x="T2" y="T3"/>
              </a:cxn>
              <a:cxn ang="T12">
                <a:pos x="T4" y="T5"/>
              </a:cxn>
              <a:cxn ang="T13">
                <a:pos x="T6" y="T7"/>
              </a:cxn>
              <a:cxn ang="T14">
                <a:pos x="T8" y="T9"/>
              </a:cxn>
            </a:cxnLst>
            <a:rect l="T15" t="T16" r="T17" b="T18"/>
            <a:pathLst>
              <a:path w="168" h="776">
                <a:moveTo>
                  <a:pt x="0" y="0"/>
                </a:moveTo>
                <a:lnTo>
                  <a:pt x="167" y="0"/>
                </a:lnTo>
                <a:lnTo>
                  <a:pt x="167" y="775"/>
                </a:lnTo>
                <a:lnTo>
                  <a:pt x="0" y="775"/>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9572" name="Freeform 20" descr="50%"/>
          <p:cNvSpPr>
            <a:spLocks/>
          </p:cNvSpPr>
          <p:nvPr/>
        </p:nvSpPr>
        <p:spPr bwMode="auto">
          <a:xfrm>
            <a:off x="6232525" y="4486275"/>
            <a:ext cx="266700" cy="1023938"/>
          </a:xfrm>
          <a:custGeom>
            <a:avLst/>
            <a:gdLst>
              <a:gd name="T0" fmla="*/ 0 w 168"/>
              <a:gd name="T1" fmla="*/ 0 h 645"/>
              <a:gd name="T2" fmla="*/ 2147483647 w 168"/>
              <a:gd name="T3" fmla="*/ 0 h 645"/>
              <a:gd name="T4" fmla="*/ 2147483647 w 168"/>
              <a:gd name="T5" fmla="*/ 2147483647 h 645"/>
              <a:gd name="T6" fmla="*/ 0 w 168"/>
              <a:gd name="T7" fmla="*/ 2147483647 h 645"/>
              <a:gd name="T8" fmla="*/ 0 w 168"/>
              <a:gd name="T9" fmla="*/ 0 h 645"/>
              <a:gd name="T10" fmla="*/ 0 60000 65536"/>
              <a:gd name="T11" fmla="*/ 0 60000 65536"/>
              <a:gd name="T12" fmla="*/ 0 60000 65536"/>
              <a:gd name="T13" fmla="*/ 0 60000 65536"/>
              <a:gd name="T14" fmla="*/ 0 60000 65536"/>
              <a:gd name="T15" fmla="*/ 0 w 168"/>
              <a:gd name="T16" fmla="*/ 0 h 645"/>
              <a:gd name="T17" fmla="*/ 168 w 168"/>
              <a:gd name="T18" fmla="*/ 645 h 645"/>
            </a:gdLst>
            <a:ahLst/>
            <a:cxnLst>
              <a:cxn ang="T10">
                <a:pos x="T0" y="T1"/>
              </a:cxn>
              <a:cxn ang="T11">
                <a:pos x="T2" y="T3"/>
              </a:cxn>
              <a:cxn ang="T12">
                <a:pos x="T4" y="T5"/>
              </a:cxn>
              <a:cxn ang="T13">
                <a:pos x="T6" y="T7"/>
              </a:cxn>
              <a:cxn ang="T14">
                <a:pos x="T8" y="T9"/>
              </a:cxn>
            </a:cxnLst>
            <a:rect l="T15" t="T16" r="T17" b="T18"/>
            <a:pathLst>
              <a:path w="168" h="645">
                <a:moveTo>
                  <a:pt x="0" y="0"/>
                </a:moveTo>
                <a:lnTo>
                  <a:pt x="167" y="0"/>
                </a:lnTo>
                <a:lnTo>
                  <a:pt x="167" y="644"/>
                </a:lnTo>
                <a:lnTo>
                  <a:pt x="0" y="644"/>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9573" name="Freeform 21"/>
          <p:cNvSpPr>
            <a:spLocks/>
          </p:cNvSpPr>
          <p:nvPr/>
        </p:nvSpPr>
        <p:spPr bwMode="auto">
          <a:xfrm>
            <a:off x="1963738" y="2224088"/>
            <a:ext cx="30162" cy="3286125"/>
          </a:xfrm>
          <a:custGeom>
            <a:avLst/>
            <a:gdLst>
              <a:gd name="T0" fmla="*/ 2147483647 w 19"/>
              <a:gd name="T1" fmla="*/ 0 h 2070"/>
              <a:gd name="T2" fmla="*/ 2147483647 w 19"/>
              <a:gd name="T3" fmla="*/ 2147483647 h 2070"/>
              <a:gd name="T4" fmla="*/ 0 w 19"/>
              <a:gd name="T5" fmla="*/ 2147483647 h 2070"/>
              <a:gd name="T6" fmla="*/ 0 60000 65536"/>
              <a:gd name="T7" fmla="*/ 0 60000 65536"/>
              <a:gd name="T8" fmla="*/ 0 60000 65536"/>
              <a:gd name="T9" fmla="*/ 0 w 19"/>
              <a:gd name="T10" fmla="*/ 0 h 2070"/>
              <a:gd name="T11" fmla="*/ 19 w 19"/>
              <a:gd name="T12" fmla="*/ 2070 h 2070"/>
            </a:gdLst>
            <a:ahLst/>
            <a:cxnLst>
              <a:cxn ang="T6">
                <a:pos x="T0" y="T1"/>
              </a:cxn>
              <a:cxn ang="T7">
                <a:pos x="T2" y="T3"/>
              </a:cxn>
              <a:cxn ang="T8">
                <a:pos x="T4" y="T5"/>
              </a:cxn>
            </a:cxnLst>
            <a:rect l="T9" t="T10" r="T11" b="T12"/>
            <a:pathLst>
              <a:path w="19" h="2070">
                <a:moveTo>
                  <a:pt x="18" y="0"/>
                </a:moveTo>
                <a:lnTo>
                  <a:pt x="18" y="2069"/>
                </a:lnTo>
                <a:lnTo>
                  <a:pt x="0" y="206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9574" name="Line 22"/>
          <p:cNvSpPr>
            <a:spLocks noChangeShapeType="1"/>
          </p:cNvSpPr>
          <p:nvPr/>
        </p:nvSpPr>
        <p:spPr bwMode="auto">
          <a:xfrm>
            <a:off x="1970088" y="5108575"/>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75" name="Line 23"/>
          <p:cNvSpPr>
            <a:spLocks noChangeShapeType="1"/>
          </p:cNvSpPr>
          <p:nvPr/>
        </p:nvSpPr>
        <p:spPr bwMode="auto">
          <a:xfrm>
            <a:off x="1970088" y="4691063"/>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76" name="Line 24"/>
          <p:cNvSpPr>
            <a:spLocks noChangeShapeType="1"/>
          </p:cNvSpPr>
          <p:nvPr/>
        </p:nvSpPr>
        <p:spPr bwMode="auto">
          <a:xfrm>
            <a:off x="1970088" y="4284663"/>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77" name="Line 25"/>
          <p:cNvSpPr>
            <a:spLocks noChangeShapeType="1"/>
          </p:cNvSpPr>
          <p:nvPr/>
        </p:nvSpPr>
        <p:spPr bwMode="auto">
          <a:xfrm>
            <a:off x="1970088" y="3878263"/>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78" name="Line 26"/>
          <p:cNvSpPr>
            <a:spLocks noChangeShapeType="1"/>
          </p:cNvSpPr>
          <p:nvPr/>
        </p:nvSpPr>
        <p:spPr bwMode="auto">
          <a:xfrm>
            <a:off x="1970088" y="3460750"/>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79" name="Line 27"/>
          <p:cNvSpPr>
            <a:spLocks noChangeShapeType="1"/>
          </p:cNvSpPr>
          <p:nvPr/>
        </p:nvSpPr>
        <p:spPr bwMode="auto">
          <a:xfrm>
            <a:off x="1970088" y="3054350"/>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0" name="Line 28"/>
          <p:cNvSpPr>
            <a:spLocks noChangeShapeType="1"/>
          </p:cNvSpPr>
          <p:nvPr/>
        </p:nvSpPr>
        <p:spPr bwMode="auto">
          <a:xfrm>
            <a:off x="1970088" y="2638425"/>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1" name="Line 29"/>
          <p:cNvSpPr>
            <a:spLocks noChangeShapeType="1"/>
          </p:cNvSpPr>
          <p:nvPr/>
        </p:nvSpPr>
        <p:spPr bwMode="auto">
          <a:xfrm>
            <a:off x="1970088" y="2230438"/>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2" name="Line 30"/>
          <p:cNvSpPr>
            <a:spLocks noChangeShapeType="1"/>
          </p:cNvSpPr>
          <p:nvPr/>
        </p:nvSpPr>
        <p:spPr bwMode="auto">
          <a:xfrm>
            <a:off x="1998663" y="5514975"/>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3" name="Line 31"/>
          <p:cNvSpPr>
            <a:spLocks noChangeShapeType="1"/>
          </p:cNvSpPr>
          <p:nvPr/>
        </p:nvSpPr>
        <p:spPr bwMode="auto">
          <a:xfrm flipV="1">
            <a:off x="1992313"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4" name="Line 32"/>
          <p:cNvSpPr>
            <a:spLocks noChangeShapeType="1"/>
          </p:cNvSpPr>
          <p:nvPr/>
        </p:nvSpPr>
        <p:spPr bwMode="auto">
          <a:xfrm flipV="1">
            <a:off x="2665413"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5" name="Line 33"/>
          <p:cNvSpPr>
            <a:spLocks noChangeShapeType="1"/>
          </p:cNvSpPr>
          <p:nvPr/>
        </p:nvSpPr>
        <p:spPr bwMode="auto">
          <a:xfrm flipV="1">
            <a:off x="3336925"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6" name="Line 34"/>
          <p:cNvSpPr>
            <a:spLocks noChangeShapeType="1"/>
          </p:cNvSpPr>
          <p:nvPr/>
        </p:nvSpPr>
        <p:spPr bwMode="auto">
          <a:xfrm flipV="1">
            <a:off x="4008438"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7" name="Line 35"/>
          <p:cNvSpPr>
            <a:spLocks noChangeShapeType="1"/>
          </p:cNvSpPr>
          <p:nvPr/>
        </p:nvSpPr>
        <p:spPr bwMode="auto">
          <a:xfrm flipV="1">
            <a:off x="4691063"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8" name="Line 36"/>
          <p:cNvSpPr>
            <a:spLocks noChangeShapeType="1"/>
          </p:cNvSpPr>
          <p:nvPr/>
        </p:nvSpPr>
        <p:spPr bwMode="auto">
          <a:xfrm flipV="1">
            <a:off x="5362575"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89" name="Line 37"/>
          <p:cNvSpPr>
            <a:spLocks noChangeShapeType="1"/>
          </p:cNvSpPr>
          <p:nvPr/>
        </p:nvSpPr>
        <p:spPr bwMode="auto">
          <a:xfrm flipV="1">
            <a:off x="6034088"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90" name="Line 38"/>
          <p:cNvSpPr>
            <a:spLocks noChangeShapeType="1"/>
          </p:cNvSpPr>
          <p:nvPr/>
        </p:nvSpPr>
        <p:spPr bwMode="auto">
          <a:xfrm flipV="1">
            <a:off x="6705600"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591" name="Rectangle 39"/>
          <p:cNvSpPr>
            <a:spLocks noChangeArrowheads="1"/>
          </p:cNvSpPr>
          <p:nvPr/>
        </p:nvSpPr>
        <p:spPr bwMode="auto">
          <a:xfrm>
            <a:off x="2054225" y="1735138"/>
            <a:ext cx="40005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b="1">
                <a:latin typeface="Geneva" charset="0"/>
              </a:rPr>
              <a:t>Distribution of Standard Errors: Beta Estimates for U.S. stocks</a:t>
            </a:r>
          </a:p>
        </p:txBody>
      </p:sp>
      <p:sp>
        <p:nvSpPr>
          <p:cNvPr id="279592" name="Rectangle 40"/>
          <p:cNvSpPr>
            <a:spLocks noChangeArrowheads="1"/>
          </p:cNvSpPr>
          <p:nvPr/>
        </p:nvSpPr>
        <p:spPr bwMode="auto">
          <a:xfrm>
            <a:off x="1760538" y="5387975"/>
            <a:ext cx="265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0</a:t>
            </a:r>
          </a:p>
        </p:txBody>
      </p:sp>
      <p:sp>
        <p:nvSpPr>
          <p:cNvPr id="279593" name="Rectangle 41"/>
          <p:cNvSpPr>
            <a:spLocks noChangeArrowheads="1"/>
          </p:cNvSpPr>
          <p:nvPr/>
        </p:nvSpPr>
        <p:spPr bwMode="auto">
          <a:xfrm>
            <a:off x="1627188" y="4981575"/>
            <a:ext cx="434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200</a:t>
            </a:r>
          </a:p>
        </p:txBody>
      </p:sp>
      <p:sp>
        <p:nvSpPr>
          <p:cNvPr id="279594" name="Rectangle 42"/>
          <p:cNvSpPr>
            <a:spLocks noChangeArrowheads="1"/>
          </p:cNvSpPr>
          <p:nvPr/>
        </p:nvSpPr>
        <p:spPr bwMode="auto">
          <a:xfrm>
            <a:off x="1627188" y="4564063"/>
            <a:ext cx="434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400</a:t>
            </a:r>
          </a:p>
        </p:txBody>
      </p:sp>
      <p:sp>
        <p:nvSpPr>
          <p:cNvPr id="279595" name="Rectangle 43"/>
          <p:cNvSpPr>
            <a:spLocks noChangeArrowheads="1"/>
          </p:cNvSpPr>
          <p:nvPr/>
        </p:nvSpPr>
        <p:spPr bwMode="auto">
          <a:xfrm>
            <a:off x="1627188" y="4157663"/>
            <a:ext cx="434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600</a:t>
            </a:r>
          </a:p>
        </p:txBody>
      </p:sp>
      <p:sp>
        <p:nvSpPr>
          <p:cNvPr id="279596" name="Rectangle 44"/>
          <p:cNvSpPr>
            <a:spLocks noChangeArrowheads="1"/>
          </p:cNvSpPr>
          <p:nvPr/>
        </p:nvSpPr>
        <p:spPr bwMode="auto">
          <a:xfrm>
            <a:off x="1627188" y="3751263"/>
            <a:ext cx="434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800</a:t>
            </a:r>
          </a:p>
        </p:txBody>
      </p:sp>
      <p:sp>
        <p:nvSpPr>
          <p:cNvPr id="279597" name="Rectangle 45"/>
          <p:cNvSpPr>
            <a:spLocks noChangeArrowheads="1"/>
          </p:cNvSpPr>
          <p:nvPr/>
        </p:nvSpPr>
        <p:spPr bwMode="auto">
          <a:xfrm>
            <a:off x="1562100" y="3333750"/>
            <a:ext cx="519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1000</a:t>
            </a:r>
          </a:p>
        </p:txBody>
      </p:sp>
      <p:sp>
        <p:nvSpPr>
          <p:cNvPr id="279598" name="Rectangle 46"/>
          <p:cNvSpPr>
            <a:spLocks noChangeArrowheads="1"/>
          </p:cNvSpPr>
          <p:nvPr/>
        </p:nvSpPr>
        <p:spPr bwMode="auto">
          <a:xfrm>
            <a:off x="1562100" y="2927350"/>
            <a:ext cx="519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1200</a:t>
            </a:r>
          </a:p>
        </p:txBody>
      </p:sp>
      <p:sp>
        <p:nvSpPr>
          <p:cNvPr id="279599" name="Rectangle 47"/>
          <p:cNvSpPr>
            <a:spLocks noChangeArrowheads="1"/>
          </p:cNvSpPr>
          <p:nvPr/>
        </p:nvSpPr>
        <p:spPr bwMode="auto">
          <a:xfrm>
            <a:off x="1562100" y="2511425"/>
            <a:ext cx="519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1400</a:t>
            </a:r>
          </a:p>
        </p:txBody>
      </p:sp>
      <p:sp>
        <p:nvSpPr>
          <p:cNvPr id="279600" name="Rectangle 48"/>
          <p:cNvSpPr>
            <a:spLocks noChangeArrowheads="1"/>
          </p:cNvSpPr>
          <p:nvPr/>
        </p:nvSpPr>
        <p:spPr bwMode="auto">
          <a:xfrm>
            <a:off x="1562100" y="2103438"/>
            <a:ext cx="519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1600</a:t>
            </a:r>
          </a:p>
        </p:txBody>
      </p:sp>
      <p:sp>
        <p:nvSpPr>
          <p:cNvPr id="279601" name="Rectangle 49"/>
          <p:cNvSpPr>
            <a:spLocks noChangeArrowheads="1"/>
          </p:cNvSpPr>
          <p:nvPr/>
        </p:nvSpPr>
        <p:spPr bwMode="auto">
          <a:xfrm>
            <a:off x="2138363" y="5519738"/>
            <a:ext cx="473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&lt;.10</a:t>
            </a:r>
          </a:p>
        </p:txBody>
      </p:sp>
      <p:sp>
        <p:nvSpPr>
          <p:cNvPr id="279602" name="Rectangle 50"/>
          <p:cNvSpPr>
            <a:spLocks noChangeArrowheads="1"/>
          </p:cNvSpPr>
          <p:nvPr/>
        </p:nvSpPr>
        <p:spPr bwMode="auto">
          <a:xfrm>
            <a:off x="2697163" y="5519738"/>
            <a:ext cx="7286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.10 - .20</a:t>
            </a:r>
          </a:p>
        </p:txBody>
      </p:sp>
      <p:sp>
        <p:nvSpPr>
          <p:cNvPr id="279603" name="Rectangle 51"/>
          <p:cNvSpPr>
            <a:spLocks noChangeArrowheads="1"/>
          </p:cNvSpPr>
          <p:nvPr/>
        </p:nvSpPr>
        <p:spPr bwMode="auto">
          <a:xfrm>
            <a:off x="3368675" y="5519738"/>
            <a:ext cx="7286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.20 - .30</a:t>
            </a:r>
          </a:p>
        </p:txBody>
      </p:sp>
      <p:sp>
        <p:nvSpPr>
          <p:cNvPr id="279604" name="Rectangle 52"/>
          <p:cNvSpPr>
            <a:spLocks noChangeArrowheads="1"/>
          </p:cNvSpPr>
          <p:nvPr/>
        </p:nvSpPr>
        <p:spPr bwMode="auto">
          <a:xfrm>
            <a:off x="4041775" y="5519738"/>
            <a:ext cx="7286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.30 - .40</a:t>
            </a:r>
          </a:p>
        </p:txBody>
      </p:sp>
      <p:sp>
        <p:nvSpPr>
          <p:cNvPr id="279605" name="Rectangle 53"/>
          <p:cNvSpPr>
            <a:spLocks noChangeArrowheads="1"/>
          </p:cNvSpPr>
          <p:nvPr/>
        </p:nvSpPr>
        <p:spPr bwMode="auto">
          <a:xfrm>
            <a:off x="4722813" y="5519738"/>
            <a:ext cx="6873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.40 -.50</a:t>
            </a:r>
          </a:p>
        </p:txBody>
      </p:sp>
      <p:sp>
        <p:nvSpPr>
          <p:cNvPr id="279606" name="Rectangle 54"/>
          <p:cNvSpPr>
            <a:spLocks noChangeArrowheads="1"/>
          </p:cNvSpPr>
          <p:nvPr/>
        </p:nvSpPr>
        <p:spPr bwMode="auto">
          <a:xfrm>
            <a:off x="5384800" y="5519738"/>
            <a:ext cx="7286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.50 - .75</a:t>
            </a:r>
          </a:p>
        </p:txBody>
      </p:sp>
      <p:sp>
        <p:nvSpPr>
          <p:cNvPr id="279607" name="Rectangle 55"/>
          <p:cNvSpPr>
            <a:spLocks noChangeArrowheads="1"/>
          </p:cNvSpPr>
          <p:nvPr/>
        </p:nvSpPr>
        <p:spPr bwMode="auto">
          <a:xfrm>
            <a:off x="6161088" y="5519738"/>
            <a:ext cx="5159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latin typeface="Geneva" charset="0"/>
              </a:rPr>
              <a:t>&gt; .75</a:t>
            </a:r>
          </a:p>
        </p:txBody>
      </p:sp>
      <p:sp>
        <p:nvSpPr>
          <p:cNvPr id="279608" name="Rectangle 56"/>
          <p:cNvSpPr>
            <a:spLocks noChangeArrowheads="1"/>
          </p:cNvSpPr>
          <p:nvPr/>
        </p:nvSpPr>
        <p:spPr bwMode="auto">
          <a:xfrm>
            <a:off x="3378200" y="5834063"/>
            <a:ext cx="21193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b="1">
                <a:latin typeface="Geneva" charset="0"/>
              </a:rPr>
              <a:t>Standard Error in Beta Estimate</a:t>
            </a:r>
          </a:p>
        </p:txBody>
      </p:sp>
      <p:sp>
        <p:nvSpPr>
          <p:cNvPr id="279609" name="Rectangle 57"/>
          <p:cNvSpPr>
            <a:spLocks noChangeArrowheads="1"/>
          </p:cNvSpPr>
          <p:nvPr/>
        </p:nvSpPr>
        <p:spPr bwMode="auto">
          <a:xfrm rot="-5400000">
            <a:off x="823912" y="3800476"/>
            <a:ext cx="1196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b="1">
                <a:latin typeface="Geneva" charset="0"/>
              </a:rPr>
              <a:t>Number of Firms</a:t>
            </a:r>
          </a:p>
        </p:txBody>
      </p:sp>
      <p:sp>
        <p:nvSpPr>
          <p:cNvPr id="279610" name="Rectangle 58" descr="50%"/>
          <p:cNvSpPr>
            <a:spLocks noChangeArrowheads="1"/>
          </p:cNvSpPr>
          <p:nvPr/>
        </p:nvSpPr>
        <p:spPr bwMode="auto">
          <a:xfrm>
            <a:off x="6826250" y="3840163"/>
            <a:ext cx="31750" cy="31750"/>
          </a:xfrm>
          <a:prstGeom prst="rect">
            <a:avLst/>
          </a:prstGeom>
          <a:pattFill prst="pct50">
            <a:fgClr>
              <a:srgbClr val="FFFFFF"/>
            </a:fgClr>
            <a:bgClr>
              <a:srgbClr val="0000D4"/>
            </a:bgClr>
          </a:patt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2796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Breaking down Disney</a:t>
            </a:r>
            <a:r>
              <a:rPr lang="ja-JP" altLang="en-US">
                <a:ea typeface="ＭＳ Ｐゴシック" charset="-128"/>
              </a:rPr>
              <a:t>’</a:t>
            </a:r>
            <a:r>
              <a:rPr lang="en-US" altLang="ja-JP">
                <a:ea typeface="ＭＳ Ｐゴシック" charset="-128"/>
              </a:rPr>
              <a:t>s Risk</a:t>
            </a:r>
            <a:endParaRPr lang="en-US" altLang="en-US">
              <a:ea typeface="ＭＳ Ｐゴシック" charset="-128"/>
            </a:endParaRPr>
          </a:p>
        </p:txBody>
      </p:sp>
      <p:sp>
        <p:nvSpPr>
          <p:cNvPr id="137218" name="Rectangle 3"/>
          <p:cNvSpPr>
            <a:spLocks noGrp="1" noChangeArrowheads="1"/>
          </p:cNvSpPr>
          <p:nvPr>
            <p:ph sz="quarter" idx="1"/>
          </p:nvPr>
        </p:nvSpPr>
        <p:spPr>
          <a:xfrm>
            <a:off x="612775" y="1600200"/>
            <a:ext cx="8153400" cy="4495800"/>
          </a:xfrm>
        </p:spPr>
        <p:txBody>
          <a:bodyPr>
            <a:normAutofit fontScale="92500" lnSpcReduction="10000"/>
          </a:bodyPr>
          <a:lstStyle/>
          <a:p>
            <a:pPr eaLnBrk="1" hangingPunct="1">
              <a:buFont typeface="Wingdings" charset="0"/>
              <a:buChar char=""/>
              <a:defRPr/>
            </a:pPr>
            <a:r>
              <a:rPr lang="en-US" dirty="0"/>
              <a:t>R Squared = </a:t>
            </a:r>
            <a:r>
              <a:rPr lang="en-US" dirty="0" smtClean="0"/>
              <a:t>73%</a:t>
            </a:r>
            <a:endParaRPr lang="en-US" dirty="0"/>
          </a:p>
          <a:p>
            <a:pPr eaLnBrk="1" hangingPunct="1">
              <a:buFont typeface="Wingdings" charset="0"/>
              <a:buChar char=""/>
              <a:defRPr/>
            </a:pPr>
            <a:r>
              <a:rPr lang="en-US" dirty="0"/>
              <a:t>This implies that</a:t>
            </a:r>
          </a:p>
          <a:p>
            <a:pPr lvl="1" eaLnBrk="1" hangingPunct="1">
              <a:buFont typeface="Wingdings 2" charset="0"/>
              <a:buChar char=""/>
              <a:defRPr/>
            </a:pPr>
            <a:r>
              <a:rPr lang="en-US" dirty="0" smtClean="0"/>
              <a:t>73% </a:t>
            </a:r>
            <a:r>
              <a:rPr lang="en-US" dirty="0"/>
              <a:t>of the risk at Disney comes from market sources</a:t>
            </a:r>
          </a:p>
          <a:p>
            <a:pPr lvl="1" eaLnBrk="1" hangingPunct="1">
              <a:buFont typeface="Wingdings 2" charset="0"/>
              <a:buChar char=""/>
              <a:defRPr/>
            </a:pPr>
            <a:r>
              <a:rPr lang="en-US" dirty="0" smtClean="0"/>
              <a:t>27%</a:t>
            </a:r>
            <a:r>
              <a:rPr lang="en-US" dirty="0"/>
              <a:t>, therefore, comes from firm-specific sources</a:t>
            </a:r>
          </a:p>
          <a:p>
            <a:pPr eaLnBrk="1" hangingPunct="1">
              <a:buFont typeface="Wingdings" charset="0"/>
              <a:buChar char=""/>
              <a:defRPr/>
            </a:pPr>
            <a:r>
              <a:rPr lang="en-US" dirty="0"/>
              <a:t>The firm-specific risk is diversifiable and will not be </a:t>
            </a:r>
            <a:r>
              <a:rPr lang="en-US" dirty="0" smtClean="0"/>
              <a:t>rewarded. </a:t>
            </a:r>
          </a:p>
          <a:p>
            <a:pPr eaLnBrk="1" hangingPunct="1">
              <a:buFont typeface="Wingdings" charset="0"/>
              <a:buChar char=""/>
              <a:defRPr/>
            </a:pPr>
            <a:r>
              <a:rPr lang="en-US" dirty="0" smtClean="0"/>
              <a:t>The R-squared for companies, globally, has increased significantly since 2008. Why might this be happening?</a:t>
            </a:r>
          </a:p>
          <a:p>
            <a:pPr marL="0" indent="0" eaLnBrk="1" hangingPunct="1">
              <a:buFont typeface="Wingdings" charset="0"/>
              <a:buNone/>
              <a:defRPr/>
            </a:pPr>
            <a:endParaRPr lang="en-US" dirty="0"/>
          </a:p>
          <a:p>
            <a:pPr eaLnBrk="1" hangingPunct="1">
              <a:buFont typeface="Wingdings" charset="0"/>
              <a:buChar char=""/>
              <a:defRPr/>
            </a:pPr>
            <a:r>
              <a:rPr lang="en-US" dirty="0" smtClean="0"/>
              <a:t> What are the implications for investors?</a:t>
            </a:r>
            <a:endParaRPr lang="en-US" dirty="0"/>
          </a:p>
        </p:txBody>
      </p:sp>
      <p:sp>
        <p:nvSpPr>
          <p:cNvPr id="2816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Relevance of R Squared</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782CC84-4FC5-3149-972F-7DE5D0C8DE2B}" type="slidenum">
              <a:rPr lang="en-US" altLang="en-US" sz="1200">
                <a:solidFill>
                  <a:srgbClr val="FFFFFF"/>
                </a:solidFill>
              </a:rPr>
              <a:pPr>
                <a:lnSpc>
                  <a:spcPct val="80000"/>
                </a:lnSpc>
              </a:pPr>
              <a:t>131</a:t>
            </a:fld>
            <a:endParaRPr lang="en-US" altLang="en-US" sz="1200">
              <a:solidFill>
                <a:srgbClr val="FFFFFF"/>
              </a:solidFill>
            </a:endParaRPr>
          </a:p>
        </p:txBody>
      </p:sp>
      <p:sp>
        <p:nvSpPr>
          <p:cNvPr id="28365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You are a diversified investor trying to decide whether you should invest in Disney or Amgen. They both have betas of 1.25, but Disney has an R Squared of 73% while Amgen</a:t>
            </a:r>
            <a:r>
              <a:rPr lang="ja-JP" altLang="en-US">
                <a:ea typeface="ＭＳ Ｐゴシック" charset="-128"/>
              </a:rPr>
              <a:t>’</a:t>
            </a:r>
            <a:r>
              <a:rPr lang="en-US" altLang="ja-JP">
                <a:ea typeface="ＭＳ Ｐゴシック" charset="-128"/>
              </a:rPr>
              <a:t>s R squared is only 25%. Which one would you invest in?</a:t>
            </a:r>
          </a:p>
          <a:p>
            <a:pPr lvl="1" eaLnBrk="1" hangingPunct="1"/>
            <a:r>
              <a:rPr lang="en-US" altLang="en-US">
                <a:ea typeface="ＭＳ Ｐゴシック" charset="-128"/>
              </a:rPr>
              <a:t>Amgen, because it has the lower R squared</a:t>
            </a:r>
          </a:p>
          <a:p>
            <a:pPr lvl="1" eaLnBrk="1" hangingPunct="1"/>
            <a:r>
              <a:rPr lang="en-US" altLang="en-US">
                <a:ea typeface="ＭＳ Ｐゴシック" charset="-128"/>
              </a:rPr>
              <a:t>Disney, because it has the higher R squared</a:t>
            </a:r>
          </a:p>
          <a:p>
            <a:pPr lvl="1" eaLnBrk="1" hangingPunct="1"/>
            <a:r>
              <a:rPr lang="en-US" altLang="en-US">
                <a:ea typeface="ＭＳ Ｐゴシック" charset="-128"/>
              </a:rPr>
              <a:t>You would be indifferent</a:t>
            </a:r>
          </a:p>
          <a:p>
            <a:pPr eaLnBrk="1" hangingPunct="1"/>
            <a:r>
              <a:rPr lang="en-US" altLang="en-US">
                <a:ea typeface="ＭＳ Ｐゴシック" charset="-128"/>
              </a:rPr>
              <a:t>Would your answer be different if you were an undiversified investor?</a:t>
            </a:r>
          </a:p>
        </p:txBody>
      </p:sp>
    </p:spTree>
  </p:cSld>
  <p:clrMapOvr>
    <a:masterClrMapping/>
  </p:clrMapOvr>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Beta Estimation: Using a Service (Bloomberg)</a:t>
            </a:r>
          </a:p>
        </p:txBody>
      </p:sp>
      <p:sp>
        <p:nvSpPr>
          <p:cNvPr id="2856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85699"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9323" r="-9323"/>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Expected Returns for Disney in November 2013</a:t>
            </a:r>
          </a:p>
        </p:txBody>
      </p:sp>
      <p:sp>
        <p:nvSpPr>
          <p:cNvPr id="12697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Inputs to the expected return calculation</a:t>
            </a:r>
          </a:p>
          <a:p>
            <a:pPr lvl="1"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Beta = 1.25</a:t>
            </a:r>
          </a:p>
          <a:p>
            <a:pPr lvl="1" eaLnBrk="1" hangingPunct="1"/>
            <a:r>
              <a:rPr lang="en-US" altLang="en-US">
                <a:ea typeface="ＭＳ Ｐゴシック" charset="-128"/>
              </a:rPr>
              <a:t>Riskfree Rate = 2.75% (U.S. ten-year T.Bond rate in November 2013)</a:t>
            </a:r>
          </a:p>
          <a:p>
            <a:pPr lvl="1" eaLnBrk="1" hangingPunct="1"/>
            <a:r>
              <a:rPr lang="en-US" altLang="en-US">
                <a:ea typeface="ＭＳ Ｐゴシック" charset="-128"/>
              </a:rPr>
              <a:t>Risk Premium = 5.76% (Based on Disney’s operating exposure)</a:t>
            </a:r>
          </a:p>
          <a:p>
            <a:pPr eaLnBrk="1" hangingPunct="1">
              <a:buFont typeface="Wingdings" charset="2"/>
              <a:buNone/>
            </a:pPr>
            <a:r>
              <a:rPr lang="en-US" altLang="en-US" sz="2400">
                <a:ea typeface="ＭＳ Ｐゴシック" charset="-128"/>
              </a:rPr>
              <a:t>Expected Return =  Riskfree Rate + Beta (Risk Premium)</a:t>
            </a:r>
          </a:p>
          <a:p>
            <a:pPr eaLnBrk="1" hangingPunct="1">
              <a:buFont typeface="Wingdings" charset="2"/>
              <a:buNone/>
            </a:pPr>
            <a:r>
              <a:rPr lang="en-US" altLang="en-US" sz="2400">
                <a:ea typeface="ＭＳ Ｐゴシック" charset="-128"/>
              </a:rPr>
              <a:t>		    =   2.75%            + 1.25 (5.76%) = 9.95%</a:t>
            </a:r>
          </a:p>
        </p:txBody>
      </p:sp>
      <p:sp>
        <p:nvSpPr>
          <p:cNvPr id="2877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Use to a Potential Investor in Disney</a:t>
            </a:r>
          </a:p>
        </p:txBody>
      </p:sp>
      <p:sp>
        <p:nvSpPr>
          <p:cNvPr id="129026"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buFont typeface="Wingdings" charset="0"/>
              <a:buChar char=""/>
              <a:defRPr/>
            </a:pPr>
            <a:r>
              <a:rPr lang="en-US" dirty="0" smtClean="0"/>
              <a:t>As a potential investor in Disney, what does this expected return of 9.95% tell you?</a:t>
            </a:r>
          </a:p>
          <a:p>
            <a:pPr lvl="1" eaLnBrk="1" hangingPunct="1">
              <a:buFont typeface="Wingdings 2" charset="0"/>
              <a:buChar char=""/>
              <a:defRPr/>
            </a:pPr>
            <a:r>
              <a:rPr lang="en-US" dirty="0" smtClean="0"/>
              <a:t>This is the return that I can expect to make in the long term on Disney, if the stock is correctly priced and the CAPM is the right model for risk,</a:t>
            </a:r>
          </a:p>
          <a:p>
            <a:pPr lvl="1" eaLnBrk="1" hangingPunct="1">
              <a:buFont typeface="Wingdings 2" charset="0"/>
              <a:buChar char=""/>
              <a:defRPr/>
            </a:pPr>
            <a:r>
              <a:rPr lang="en-US" dirty="0" smtClean="0"/>
              <a:t>This is the return that I need to make on Disney in the long term to break even on my investment in the stock</a:t>
            </a:r>
          </a:p>
          <a:p>
            <a:pPr lvl="1" eaLnBrk="1" hangingPunct="1">
              <a:buFont typeface="Wingdings 2" charset="0"/>
              <a:buChar char=""/>
              <a:defRPr/>
            </a:pPr>
            <a:r>
              <a:rPr lang="en-US" dirty="0" smtClean="0"/>
              <a:t>Both</a:t>
            </a:r>
          </a:p>
          <a:p>
            <a:pPr eaLnBrk="1" hangingPunct="1">
              <a:buFont typeface="Wingdings" charset="0"/>
              <a:buChar char=""/>
              <a:defRPr/>
            </a:pPr>
            <a:r>
              <a:rPr lang="en-US" dirty="0" smtClean="0"/>
              <a:t>Assume now that you are an active investor and that your research suggests that an investment in Disney will yield 12.5% a year for the next 5 years. Based upon the expected return of 9.95%, you would</a:t>
            </a:r>
          </a:p>
          <a:p>
            <a:pPr lvl="1" eaLnBrk="1" hangingPunct="1">
              <a:buFont typeface="Wingdings 2" charset="0"/>
              <a:buChar char=""/>
              <a:defRPr/>
            </a:pPr>
            <a:r>
              <a:rPr lang="en-US" dirty="0" smtClean="0"/>
              <a:t>Buy the stock</a:t>
            </a:r>
          </a:p>
          <a:p>
            <a:pPr lvl="1" eaLnBrk="1" hangingPunct="1">
              <a:buFont typeface="Wingdings 2" charset="0"/>
              <a:buChar char=""/>
              <a:defRPr/>
            </a:pPr>
            <a:r>
              <a:rPr lang="en-US" dirty="0" smtClean="0"/>
              <a:t>Sell the stock</a:t>
            </a:r>
            <a:endParaRPr lang="en-US" dirty="0"/>
          </a:p>
        </p:txBody>
      </p:sp>
      <p:sp>
        <p:nvSpPr>
          <p:cNvPr id="28979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How managers use this expected return</a:t>
            </a:r>
          </a:p>
        </p:txBody>
      </p:sp>
      <p:sp>
        <p:nvSpPr>
          <p:cNvPr id="29184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Managers at Disney</a:t>
            </a:r>
          </a:p>
          <a:p>
            <a:pPr lvl="1" eaLnBrk="1" hangingPunct="1"/>
            <a:r>
              <a:rPr lang="en-US" altLang="en-US">
                <a:ea typeface="ＭＳ Ｐゴシック" charset="-128"/>
              </a:rPr>
              <a:t>need to make at least 9.95% as a return for their equity investors to break even.</a:t>
            </a:r>
          </a:p>
          <a:p>
            <a:pPr lvl="1" eaLnBrk="1" hangingPunct="1"/>
            <a:r>
              <a:rPr lang="en-US" altLang="en-US">
                <a:ea typeface="ＭＳ Ｐゴシック" charset="-128"/>
              </a:rPr>
              <a:t>this is the hurdle rate for projects, when the investment is analyzed from an equity standpoint</a:t>
            </a:r>
          </a:p>
          <a:p>
            <a:pPr eaLnBrk="1" hangingPunct="1"/>
            <a:r>
              <a:rPr lang="en-US" altLang="en-US">
                <a:ea typeface="ＭＳ Ｐゴシック" charset="-128"/>
              </a:rPr>
              <a:t>In other words,  Disney</a:t>
            </a:r>
            <a:r>
              <a:rPr lang="ja-JP" altLang="en-US">
                <a:ea typeface="ＭＳ Ｐゴシック" charset="-128"/>
              </a:rPr>
              <a:t>’</a:t>
            </a:r>
            <a:r>
              <a:rPr lang="en-US" altLang="ja-JP">
                <a:ea typeface="ＭＳ Ｐゴシック" charset="-128"/>
              </a:rPr>
              <a:t>s cost of equity is 9.95%.</a:t>
            </a:r>
          </a:p>
          <a:p>
            <a:pPr eaLnBrk="1" hangingPunct="1"/>
            <a:r>
              <a:rPr lang="en-US" altLang="en-US">
                <a:ea typeface="ＭＳ Ｐゴシック" charset="-128"/>
              </a:rPr>
              <a:t>What is the cost of not delivering this cost of equity?</a:t>
            </a:r>
          </a:p>
        </p:txBody>
      </p:sp>
      <p:sp>
        <p:nvSpPr>
          <p:cNvPr id="2918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Application Test: Analyzing the Risk Regression</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E6386A-46F8-874D-852F-C85F6BCA6062}" type="slidenum">
              <a:rPr lang="en-US" altLang="en-US" sz="1200">
                <a:solidFill>
                  <a:srgbClr val="FFFFFF"/>
                </a:solidFill>
              </a:rPr>
              <a:pPr>
                <a:lnSpc>
                  <a:spcPct val="80000"/>
                </a:lnSpc>
              </a:pPr>
              <a:t>136</a:t>
            </a:fld>
            <a:endParaRPr lang="en-US" altLang="en-US" sz="1200">
              <a:solidFill>
                <a:srgbClr val="FFFFFF"/>
              </a:solidFill>
            </a:endParaRPr>
          </a:p>
        </p:txBody>
      </p:sp>
      <p:sp>
        <p:nvSpPr>
          <p:cNvPr id="27955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Using your Bloomberg risk and return print out, answer the following questions:</a:t>
            </a:r>
          </a:p>
          <a:p>
            <a:pPr lvl="1" eaLnBrk="1" hangingPunct="1">
              <a:lnSpc>
                <a:spcPct val="80000"/>
              </a:lnSpc>
            </a:pPr>
            <a:r>
              <a:rPr lang="en-US" altLang="en-US" sz="2000">
                <a:ea typeface="ＭＳ Ｐゴシック" charset="-128"/>
              </a:rPr>
              <a:t>How well or badly did your stock do, relative to the market, during the period of the regression? </a:t>
            </a:r>
          </a:p>
          <a:p>
            <a:pPr lvl="1" eaLnBrk="1" hangingPunct="1">
              <a:lnSpc>
                <a:spcPct val="80000"/>
              </a:lnSpc>
            </a:pPr>
            <a:r>
              <a:rPr lang="en-US" altLang="en-US" sz="2000">
                <a:ea typeface="ＭＳ Ｐゴシック" charset="-128"/>
              </a:rPr>
              <a:t>Intercept - (Riskfree Rate/n) (1- Beta) = Jensen</a:t>
            </a:r>
            <a:r>
              <a:rPr lang="ja-JP" altLang="en-US" sz="2000">
                <a:ea typeface="ＭＳ Ｐゴシック" charset="-128"/>
              </a:rPr>
              <a:t>’</a:t>
            </a:r>
            <a:r>
              <a:rPr lang="en-US" altLang="ja-JP" sz="2000">
                <a:ea typeface="ＭＳ Ｐゴシック" charset="-128"/>
              </a:rPr>
              <a:t>s Alpha</a:t>
            </a:r>
          </a:p>
          <a:p>
            <a:pPr lvl="2" eaLnBrk="1" hangingPunct="1">
              <a:lnSpc>
                <a:spcPct val="80000"/>
              </a:lnSpc>
            </a:pPr>
            <a:r>
              <a:rPr lang="en-US" altLang="en-US" sz="2000">
                <a:ea typeface="ＭＳ Ｐゴシック" charset="-128"/>
              </a:rPr>
              <a:t>where n is the number of return periods in a year (12 if monthly; 52 if weekly)</a:t>
            </a:r>
          </a:p>
          <a:p>
            <a:pPr lvl="1" eaLnBrk="1" hangingPunct="1">
              <a:lnSpc>
                <a:spcPct val="80000"/>
              </a:lnSpc>
            </a:pPr>
            <a:r>
              <a:rPr lang="en-US" altLang="en-US" sz="2000">
                <a:ea typeface="ＭＳ Ｐゴシック" charset="-128"/>
              </a:rPr>
              <a:t>What proportion of the risk in your stock is attributable to the market? What proportion is firm-specific?</a:t>
            </a:r>
          </a:p>
          <a:p>
            <a:pPr lvl="1" eaLnBrk="1" hangingPunct="1">
              <a:lnSpc>
                <a:spcPct val="80000"/>
              </a:lnSpc>
            </a:pPr>
            <a:r>
              <a:rPr lang="en-US" altLang="en-US" sz="2000">
                <a:ea typeface="ＭＳ Ｐゴシック" charset="-128"/>
              </a:rPr>
              <a:t>What is the historical estimate of beta for your stock? What is the range on this estimate with 67% probability? With 95% probability?</a:t>
            </a:r>
          </a:p>
          <a:p>
            <a:pPr lvl="1" eaLnBrk="1" hangingPunct="1">
              <a:lnSpc>
                <a:spcPct val="80000"/>
              </a:lnSpc>
            </a:pPr>
            <a:r>
              <a:rPr lang="en-US" altLang="en-US" sz="2000">
                <a:ea typeface="ＭＳ Ｐゴシック" charset="-128"/>
              </a:rPr>
              <a:t>Based upon this beta, what is your estimate of the required return on this stock?</a:t>
            </a:r>
          </a:p>
          <a:p>
            <a:pPr lvl="1" eaLnBrk="1" hangingPunct="1">
              <a:lnSpc>
                <a:spcPct val="80000"/>
              </a:lnSpc>
            </a:pPr>
            <a:r>
              <a:rPr lang="en-US" altLang="en-US" sz="2000">
                <a:ea typeface="ＭＳ Ｐゴシック" charset="-128"/>
              </a:rPr>
              <a:t>Riskless Rate + Beta * Risk Premium</a:t>
            </a:r>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Quick Test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9CB7BAF-523F-0F4B-8F8C-647F2AE60542}" type="slidenum">
              <a:rPr lang="en-US" altLang="en-US" sz="1200">
                <a:solidFill>
                  <a:srgbClr val="FFFFFF"/>
                </a:solidFill>
              </a:rPr>
              <a:pPr>
                <a:lnSpc>
                  <a:spcPct val="80000"/>
                </a:lnSpc>
              </a:pPr>
              <a:t>137</a:t>
            </a:fld>
            <a:endParaRPr lang="en-US" altLang="en-US" sz="1200">
              <a:solidFill>
                <a:srgbClr val="FFFFFF"/>
              </a:solidFill>
            </a:endParaRPr>
          </a:p>
        </p:txBody>
      </p:sp>
      <p:sp>
        <p:nvSpPr>
          <p:cNvPr id="281602"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You are advising a very risky software firm on the right cost of equity to use in project analysis. You estimate a beta of 3.0 for the firm and come up with a cost of equity of 20%. The CFO of the firm is concerned about the high cost of equity and wants to know whether there is anything he can do to lower his beta.</a:t>
            </a:r>
          </a:p>
          <a:p>
            <a:pPr eaLnBrk="1" hangingPunct="1">
              <a:lnSpc>
                <a:spcPct val="90000"/>
              </a:lnSpc>
            </a:pPr>
            <a:r>
              <a:rPr lang="en-US" altLang="en-US" sz="2400">
                <a:ea typeface="ＭＳ Ｐゴシック" charset="-128"/>
              </a:rPr>
              <a:t>How do you bring your beta down?</a:t>
            </a:r>
          </a:p>
          <a:p>
            <a:pPr eaLnBrk="1" hangingPunct="1">
              <a:lnSpc>
                <a:spcPct val="90000"/>
              </a:lnSpc>
            </a:pPr>
            <a:endParaRPr lang="en-US" altLang="en-US" sz="2400">
              <a:ea typeface="ＭＳ Ｐゴシック" charset="-128"/>
            </a:endParaRPr>
          </a:p>
          <a:p>
            <a:pPr eaLnBrk="1" hangingPunct="1">
              <a:lnSpc>
                <a:spcPct val="90000"/>
              </a:lnSpc>
            </a:pPr>
            <a:endParaRPr lang="en-US" altLang="en-US" sz="2400">
              <a:ea typeface="ＭＳ Ｐゴシック" charset="-128"/>
            </a:endParaRPr>
          </a:p>
          <a:p>
            <a:pPr eaLnBrk="1" hangingPunct="1">
              <a:lnSpc>
                <a:spcPct val="90000"/>
              </a:lnSpc>
            </a:pPr>
            <a:r>
              <a:rPr lang="en-US" altLang="en-US" sz="2400">
                <a:ea typeface="ＭＳ Ｐゴシック" charset="-128"/>
              </a:rPr>
              <a:t>Should you focus your attention on bringing your beta down? </a:t>
            </a:r>
          </a:p>
          <a:p>
            <a:pPr lvl="1" eaLnBrk="1" hangingPunct="1">
              <a:lnSpc>
                <a:spcPct val="90000"/>
              </a:lnSpc>
            </a:pPr>
            <a:r>
              <a:rPr lang="en-US" altLang="en-US" sz="2000">
                <a:ea typeface="ＭＳ Ｐゴシック" charset="-128"/>
              </a:rPr>
              <a:t>Yes</a:t>
            </a:r>
          </a:p>
          <a:p>
            <a:pPr lvl="1" eaLnBrk="1" hangingPunct="1">
              <a:lnSpc>
                <a:spcPct val="90000"/>
              </a:lnSpc>
            </a:pPr>
            <a:r>
              <a:rPr lang="en-US" altLang="en-US" sz="2000">
                <a:ea typeface="ＭＳ Ｐゴシック" charset="-128"/>
              </a:rPr>
              <a:t>No</a:t>
            </a:r>
          </a:p>
        </p:txBody>
      </p:sp>
    </p:spTree>
  </p:cSld>
  <p:clrMapOvr>
    <a:masterClrMapping/>
  </p:clrMapOvr>
  <p:transition/>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Regression Diagnostics for Tata Motors</a:t>
            </a:r>
          </a:p>
        </p:txBody>
      </p:sp>
      <p:pic>
        <p:nvPicPr>
          <p:cNvPr id="297986"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9686" r="-9686"/>
          <a:stretch>
            <a:fillRect/>
          </a:stretch>
        </p:blipFill>
        <p:spPr>
          <a:xfrm>
            <a:off x="612775" y="1600200"/>
            <a:ext cx="6632575" cy="3657600"/>
          </a:xfrm>
        </p:spPr>
      </p:pic>
      <p:sp>
        <p:nvSpPr>
          <p:cNvPr id="2" name="Text Box 5"/>
          <p:cNvSpPr txBox="1">
            <a:spLocks noChangeArrowheads="1"/>
          </p:cNvSpPr>
          <p:nvPr/>
        </p:nvSpPr>
        <p:spPr bwMode="auto">
          <a:xfrm>
            <a:off x="6705600" y="1828800"/>
            <a:ext cx="1138238" cy="83026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Beta = 1.83</a:t>
            </a:r>
          </a:p>
          <a:p>
            <a:pPr>
              <a:defRPr/>
            </a:pPr>
            <a:r>
              <a:rPr lang="en-US" sz="1600" dirty="0" smtClean="0">
                <a:solidFill>
                  <a:srgbClr val="000000"/>
                </a:solidFill>
              </a:rPr>
              <a:t>67% range</a:t>
            </a:r>
          </a:p>
          <a:p>
            <a:pPr>
              <a:defRPr/>
            </a:pPr>
            <a:r>
              <a:rPr lang="en-US" sz="1600" dirty="0" smtClean="0">
                <a:solidFill>
                  <a:srgbClr val="000000"/>
                </a:solidFill>
              </a:rPr>
              <a:t>1.67-1.99</a:t>
            </a:r>
          </a:p>
        </p:txBody>
      </p:sp>
      <p:sp>
        <p:nvSpPr>
          <p:cNvPr id="133123" name="Text Box 6"/>
          <p:cNvSpPr txBox="1">
            <a:spLocks noChangeArrowheads="1"/>
          </p:cNvSpPr>
          <p:nvPr/>
        </p:nvSpPr>
        <p:spPr bwMode="auto">
          <a:xfrm>
            <a:off x="1447800" y="5181600"/>
            <a:ext cx="4000500" cy="107791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solidFill>
                  <a:srgbClr val="000000"/>
                </a:solidFill>
              </a:rPr>
              <a:t>Jensen</a:t>
            </a:r>
            <a:r>
              <a:rPr lang="ja-JP" altLang="en-US" sz="1600">
                <a:solidFill>
                  <a:srgbClr val="000000"/>
                </a:solidFill>
              </a:rPr>
              <a:t>’</a:t>
            </a:r>
            <a:r>
              <a:rPr lang="en-US" altLang="ja-JP" sz="1600">
                <a:solidFill>
                  <a:srgbClr val="000000"/>
                </a:solidFill>
              </a:rPr>
              <a:t>s </a:t>
            </a:r>
            <a:r>
              <a:rPr lang="en-US" altLang="ja-JP" sz="1600">
                <a:solidFill>
                  <a:srgbClr val="000000"/>
                </a:solidFill>
                <a:latin typeface="Symbol" charset="2"/>
                <a:sym typeface="Symbol" charset="2"/>
              </a:rPr>
              <a:t></a:t>
            </a:r>
          </a:p>
          <a:p>
            <a:r>
              <a:rPr lang="en-US" altLang="en-US" sz="1600">
                <a:solidFill>
                  <a:srgbClr val="000000"/>
                </a:solidFill>
              </a:rPr>
              <a:t>= 2.28% - 4%/12 (1-1.83) = 2.56%</a:t>
            </a:r>
          </a:p>
          <a:p>
            <a:r>
              <a:rPr lang="en-US" altLang="en-US" sz="1600">
                <a:solidFill>
                  <a:srgbClr val="000000"/>
                </a:solidFill>
              </a:rPr>
              <a:t> Annualized = (1+.0256)</a:t>
            </a:r>
            <a:r>
              <a:rPr lang="en-US" altLang="en-US" sz="1600" baseline="30000">
                <a:solidFill>
                  <a:srgbClr val="000000"/>
                </a:solidFill>
              </a:rPr>
              <a:t>12</a:t>
            </a:r>
            <a:r>
              <a:rPr lang="en-US" altLang="en-US" sz="1600">
                <a:solidFill>
                  <a:srgbClr val="000000"/>
                </a:solidFill>
              </a:rPr>
              <a:t>-1= 35.42%</a:t>
            </a:r>
          </a:p>
          <a:p>
            <a:r>
              <a:rPr lang="en-US" altLang="en-US" sz="1600">
                <a:solidFill>
                  <a:srgbClr val="000000"/>
                </a:solidFill>
              </a:rPr>
              <a:t>Average monthly riskfree rate (2008-13) = 4%</a:t>
            </a:r>
          </a:p>
        </p:txBody>
      </p:sp>
      <p:sp>
        <p:nvSpPr>
          <p:cNvPr id="133124" name="Text Box 7"/>
          <p:cNvSpPr txBox="1">
            <a:spLocks noChangeArrowheads="1"/>
          </p:cNvSpPr>
          <p:nvPr/>
        </p:nvSpPr>
        <p:spPr bwMode="auto">
          <a:xfrm>
            <a:off x="6781800" y="3810000"/>
            <a:ext cx="1631950" cy="584200"/>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69% market risk</a:t>
            </a:r>
          </a:p>
          <a:p>
            <a:pPr>
              <a:defRPr/>
            </a:pPr>
            <a:r>
              <a:rPr lang="en-US" sz="1600" dirty="0" smtClean="0">
                <a:solidFill>
                  <a:srgbClr val="000000"/>
                </a:solidFill>
              </a:rPr>
              <a:t>31% firm specific</a:t>
            </a:r>
          </a:p>
        </p:txBody>
      </p:sp>
      <p:sp>
        <p:nvSpPr>
          <p:cNvPr id="133125" name="Text Box 12"/>
          <p:cNvSpPr txBox="1">
            <a:spLocks noChangeArrowheads="1"/>
          </p:cNvSpPr>
          <p:nvPr/>
        </p:nvSpPr>
        <p:spPr bwMode="auto">
          <a:xfrm>
            <a:off x="5486400" y="5486400"/>
            <a:ext cx="3287713" cy="83026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Expected Return (in Rupees)</a:t>
            </a:r>
          </a:p>
          <a:p>
            <a:pPr>
              <a:defRPr/>
            </a:pPr>
            <a:r>
              <a:rPr lang="en-US" sz="1600" dirty="0" smtClean="0">
                <a:solidFill>
                  <a:srgbClr val="000000"/>
                </a:solidFill>
              </a:rPr>
              <a:t>= </a:t>
            </a:r>
            <a:r>
              <a:rPr lang="en-US" sz="1600" dirty="0" err="1" smtClean="0">
                <a:solidFill>
                  <a:srgbClr val="000000"/>
                </a:solidFill>
              </a:rPr>
              <a:t>Riskfree</a:t>
            </a:r>
            <a:r>
              <a:rPr lang="en-US" sz="1600" dirty="0" smtClean="0">
                <a:solidFill>
                  <a:srgbClr val="000000"/>
                </a:solidFill>
              </a:rPr>
              <a:t> Rate+ Beta*Risk premium</a:t>
            </a:r>
          </a:p>
          <a:p>
            <a:pPr>
              <a:defRPr/>
            </a:pPr>
            <a:r>
              <a:rPr lang="en-US" sz="1600" dirty="0" smtClean="0">
                <a:solidFill>
                  <a:srgbClr val="000000"/>
                </a:solidFill>
              </a:rPr>
              <a:t>= 6.57%+ 1.83 (7.19%) = 19.73%</a:t>
            </a:r>
          </a:p>
        </p:txBody>
      </p:sp>
      <p:sp>
        <p:nvSpPr>
          <p:cNvPr id="297991"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better beta? Vale</a:t>
            </a:r>
          </a:p>
        </p:txBody>
      </p:sp>
      <p:sp>
        <p:nvSpPr>
          <p:cNvPr id="3000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00035" name="Content Placeholder 2"/>
          <p:cNvSpPr>
            <a:spLocks noGrp="1"/>
          </p:cNvSpPr>
          <p:nvPr>
            <p:ph sz="quarter" idx="1"/>
          </p:nvPr>
        </p:nvSpPr>
        <p:spPr>
          <a:xfrm>
            <a:off x="612775" y="1600200"/>
            <a:ext cx="8153400" cy="4495800"/>
          </a:xfrm>
        </p:spPr>
        <p:txBody>
          <a:bodyPr/>
          <a:lstStyle/>
          <a:p>
            <a:endParaRPr lang="en-US" altLang="en-US">
              <a:ea typeface="ＭＳ Ｐゴシック" charset="-128"/>
            </a:endParaRPr>
          </a:p>
        </p:txBody>
      </p:sp>
      <p:graphicFrame>
        <p:nvGraphicFramePr>
          <p:cNvPr id="300036" name="Object 3"/>
          <p:cNvGraphicFramePr>
            <a:graphicFrameLocks noChangeAspect="1"/>
          </p:cNvGraphicFramePr>
          <p:nvPr/>
        </p:nvGraphicFramePr>
        <p:xfrm>
          <a:off x="609600" y="2286000"/>
          <a:ext cx="8170863" cy="2667000"/>
        </p:xfrm>
        <a:graphic>
          <a:graphicData uri="http://schemas.openxmlformats.org/presentationml/2006/ole">
            <mc:AlternateContent xmlns:mc="http://schemas.openxmlformats.org/markup-compatibility/2006">
              <mc:Choice xmlns:v="urn:schemas-microsoft-com:vml" Requires="v">
                <p:oleObj spid="_x0000_s300037" name="Document" r:id="rId5" imgW="5486198" imgH="1790634" progId="Word.Document.12">
                  <p:embed/>
                </p:oleObj>
              </mc:Choice>
              <mc:Fallback>
                <p:oleObj name="Document" r:id="rId5" imgW="5486198" imgH="1790634" progId="Word.Document.12">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2286000"/>
                        <a:ext cx="8170863"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Deutsche Bank and Baidu: Index Effects on Risk Parameters</a:t>
            </a:r>
          </a:p>
        </p:txBody>
      </p:sp>
      <p:sp>
        <p:nvSpPr>
          <p:cNvPr id="3020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02083" name="Content Placeholder 5"/>
          <p:cNvSpPr>
            <a:spLocks noGrp="1"/>
          </p:cNvSpPr>
          <p:nvPr>
            <p:ph sz="quarter" idx="1"/>
          </p:nvPr>
        </p:nvSpPr>
        <p:spPr>
          <a:xfrm>
            <a:off x="612775" y="1600200"/>
            <a:ext cx="8153400" cy="4495800"/>
          </a:xfrm>
        </p:spPr>
        <p:txBody>
          <a:bodyPr/>
          <a:lstStyle/>
          <a:p>
            <a:r>
              <a:rPr lang="en-US" altLang="en-US">
                <a:ea typeface="ＭＳ Ｐゴシック" charset="-128"/>
              </a:rPr>
              <a:t>For Deutsche Bank, a widely held European stock, we tried both the DAX (German index) and the FTSE European index.</a:t>
            </a:r>
          </a:p>
          <a:p>
            <a:endParaRPr lang="en-US" altLang="en-US">
              <a:ea typeface="ＭＳ Ｐゴシック" charset="-128"/>
            </a:endParaRPr>
          </a:p>
          <a:p>
            <a:endParaRPr lang="en-US" altLang="en-US">
              <a:ea typeface="ＭＳ Ｐゴシック" charset="-128"/>
            </a:endParaRPr>
          </a:p>
          <a:p>
            <a:r>
              <a:rPr lang="en-US" altLang="en-US">
                <a:ea typeface="ＭＳ Ｐゴシック" charset="-128"/>
              </a:rPr>
              <a:t>For Baidu, a NASDAQ listed stock, we ran regressions against both the S&amp;P 500 and the NASDAQ.</a:t>
            </a:r>
          </a:p>
          <a:p>
            <a:endParaRPr lang="en-US" altLang="en-US">
              <a:ea typeface="ＭＳ Ｐゴシック" charset="-128"/>
            </a:endParaRPr>
          </a:p>
        </p:txBody>
      </p:sp>
      <p:graphicFrame>
        <p:nvGraphicFramePr>
          <p:cNvPr id="302084" name="Object 6"/>
          <p:cNvGraphicFramePr>
            <a:graphicFrameLocks noChangeAspect="1"/>
          </p:cNvGraphicFramePr>
          <p:nvPr/>
        </p:nvGraphicFramePr>
        <p:xfrm>
          <a:off x="1828800" y="2895600"/>
          <a:ext cx="5638800" cy="1206500"/>
        </p:xfrm>
        <a:graphic>
          <a:graphicData uri="http://schemas.openxmlformats.org/presentationml/2006/ole">
            <mc:AlternateContent xmlns:mc="http://schemas.openxmlformats.org/markup-compatibility/2006">
              <mc:Choice xmlns:v="urn:schemas-microsoft-com:vml" Requires="v">
                <p:oleObj spid="_x0000_s302086" name="Document" r:id="rId5" imgW="5638592" imgH="1206456" progId="Word.Document.12">
                  <p:embed/>
                </p:oleObj>
              </mc:Choice>
              <mc:Fallback>
                <p:oleObj name="Document" r:id="rId5" imgW="5638592" imgH="1206456" progId="Word.Document.12">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8800" y="2895600"/>
                        <a:ext cx="5638800"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2085" name="Object 7"/>
          <p:cNvGraphicFramePr>
            <a:graphicFrameLocks noChangeAspect="1"/>
          </p:cNvGraphicFramePr>
          <p:nvPr/>
        </p:nvGraphicFramePr>
        <p:xfrm>
          <a:off x="1981200" y="4876800"/>
          <a:ext cx="5638800" cy="1206500"/>
        </p:xfrm>
        <a:graphic>
          <a:graphicData uri="http://schemas.openxmlformats.org/presentationml/2006/ole">
            <mc:AlternateContent xmlns:mc="http://schemas.openxmlformats.org/markup-compatibility/2006">
              <mc:Choice xmlns:v="urn:schemas-microsoft-com:vml" Requires="v">
                <p:oleObj spid="_x0000_s302087" name="Document" r:id="rId8" imgW="5638592" imgH="1206456" progId="Word.Document.12">
                  <p:embed/>
                </p:oleObj>
              </mc:Choice>
              <mc:Fallback>
                <p:oleObj name="Document" r:id="rId8" imgW="5638592" imgH="1206456" progId="Word.Document.12">
                  <p:embed/>
                  <p:pic>
                    <p:nvPicPr>
                      <p:cNvPr id="0"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81200" y="4876800"/>
                        <a:ext cx="5638800"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Beta: Exploring Fundamentals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915FCF3-F60F-C148-A5FB-8A66626A23C9}" type="slidenum">
              <a:rPr lang="en-US" altLang="en-US" sz="1200">
                <a:solidFill>
                  <a:srgbClr val="FFFFFF"/>
                </a:solidFill>
              </a:rPr>
              <a:pPr>
                <a:lnSpc>
                  <a:spcPct val="80000"/>
                </a:lnSpc>
              </a:pPr>
              <a:t>141</a:t>
            </a:fld>
            <a:endParaRPr lang="en-US" altLang="en-US" sz="1200">
              <a:solidFill>
                <a:srgbClr val="FFFFFF"/>
              </a:solidFill>
            </a:endParaRPr>
          </a:p>
        </p:txBody>
      </p:sp>
      <p:pic>
        <p:nvPicPr>
          <p:cNvPr id="304132"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56223" r="-56223"/>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 1: Product Type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7443EB5-9EE0-4647-BF71-24D12574ED76}" type="slidenum">
              <a:rPr lang="en-US" altLang="en-US" sz="1200">
                <a:solidFill>
                  <a:srgbClr val="FFFFFF"/>
                </a:solidFill>
              </a:rPr>
              <a:pPr>
                <a:lnSpc>
                  <a:spcPct val="80000"/>
                </a:lnSpc>
              </a:pPr>
              <a:t>142</a:t>
            </a:fld>
            <a:endParaRPr lang="en-US" altLang="en-US" sz="1200">
              <a:solidFill>
                <a:srgbClr val="FFFFFF"/>
              </a:solidFill>
            </a:endParaRPr>
          </a:p>
        </p:txBody>
      </p:sp>
      <p:sp>
        <p:nvSpPr>
          <p:cNvPr id="30618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Industry Effects: The beta value for a firm depends upon the sensitivity of the demand for its products and services and of its costs to macroeconomic factors that affect the overall market. </a:t>
            </a:r>
          </a:p>
          <a:p>
            <a:pPr lvl="1" eaLnBrk="1" hangingPunct="1"/>
            <a:r>
              <a:rPr lang="en-US" altLang="en-US">
                <a:ea typeface="ＭＳ Ｐゴシック" charset="-128"/>
              </a:rPr>
              <a:t>Cyclical companies have higher betas than non-cyclical firms</a:t>
            </a:r>
          </a:p>
          <a:p>
            <a:pPr lvl="1" eaLnBrk="1" hangingPunct="1"/>
            <a:r>
              <a:rPr lang="en-US" altLang="en-US">
                <a:ea typeface="ＭＳ Ｐゴシック" charset="-128"/>
              </a:rPr>
              <a:t>Firms which sell more discretionary products will have higher betas than firms that sell less discretionary products</a:t>
            </a:r>
          </a:p>
        </p:txBody>
      </p:sp>
    </p:spTree>
  </p:cSld>
  <p:clrMapOvr>
    <a:masterClrMapping/>
  </p:clrMapOvr>
  <p:transition/>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Simple Test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002D40C-4414-6844-9E32-E274A4B3D797}" type="slidenum">
              <a:rPr lang="en-US" altLang="en-US" sz="1200">
                <a:solidFill>
                  <a:srgbClr val="FFFFFF"/>
                </a:solidFill>
              </a:rPr>
              <a:pPr>
                <a:lnSpc>
                  <a:spcPct val="80000"/>
                </a:lnSpc>
              </a:pPr>
              <a:t>143</a:t>
            </a:fld>
            <a:endParaRPr lang="en-US" altLang="en-US" sz="1200">
              <a:solidFill>
                <a:srgbClr val="FFFFFF"/>
              </a:solidFill>
            </a:endParaRPr>
          </a:p>
        </p:txBody>
      </p:sp>
      <p:sp>
        <p:nvSpPr>
          <p:cNvPr id="300034"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Phone service is close to being non-discretionary in the United States and Western Europe. However, in much of Asia and Latin America, there are large segments of the population for which phone service is a luxury. </a:t>
            </a:r>
          </a:p>
          <a:p>
            <a:pPr marL="320040" indent="-320040" eaLnBrk="1" fontAlgn="auto" hangingPunct="1">
              <a:spcAft>
                <a:spcPts val="0"/>
              </a:spcAft>
              <a:buFont typeface="Wingdings"/>
              <a:buChar char=""/>
              <a:defRPr/>
            </a:pPr>
            <a:r>
              <a:rPr lang="en-US" dirty="0" smtClean="0">
                <a:ea typeface="+mn-ea"/>
                <a:cs typeface="+mn-cs"/>
              </a:rPr>
              <a:t>Given our discussion of discretionary and non-discretionary products, which of the following conclusions would you be willing to draw:</a:t>
            </a:r>
          </a:p>
          <a:p>
            <a:pPr marL="640080" lvl="1" indent="-274320" eaLnBrk="1" fontAlgn="auto" hangingPunct="1">
              <a:spcAft>
                <a:spcPts val="0"/>
              </a:spcAft>
              <a:buFont typeface="Wingdings 2"/>
              <a:buChar char=""/>
              <a:defRPr/>
            </a:pPr>
            <a:r>
              <a:rPr lang="en-US" dirty="0" smtClean="0">
                <a:ea typeface="+mn-ea"/>
              </a:rPr>
              <a:t>Emerging market telecom companies should have higher betas than developed market telecom companies.</a:t>
            </a:r>
          </a:p>
          <a:p>
            <a:pPr marL="640080" lvl="1" indent="-274320" eaLnBrk="1" fontAlgn="auto" hangingPunct="1">
              <a:spcAft>
                <a:spcPts val="0"/>
              </a:spcAft>
              <a:buFont typeface="Wingdings 2"/>
              <a:buChar char=""/>
              <a:defRPr/>
            </a:pPr>
            <a:r>
              <a:rPr lang="en-US" dirty="0" smtClean="0">
                <a:ea typeface="+mn-ea"/>
              </a:rPr>
              <a:t>Developed market telecom companies should have higher betas than emerging market telecom companies</a:t>
            </a:r>
          </a:p>
          <a:p>
            <a:pPr marL="640080" lvl="1" indent="-274320" eaLnBrk="1" fontAlgn="auto" hangingPunct="1">
              <a:spcAft>
                <a:spcPts val="0"/>
              </a:spcAft>
              <a:buFont typeface="Wingdings 2"/>
              <a:buChar char=""/>
              <a:defRPr/>
            </a:pPr>
            <a:r>
              <a:rPr lang="en-US" dirty="0" smtClean="0">
                <a:ea typeface="+mn-ea"/>
              </a:rPr>
              <a:t>The two groups of companies should have similar betas</a:t>
            </a:r>
            <a:endParaRPr lang="en-US" dirty="0">
              <a:ea typeface="+mn-ea"/>
            </a:endParaRPr>
          </a:p>
        </p:txBody>
      </p:sp>
    </p:spTree>
  </p:cSld>
  <p:clrMapOvr>
    <a:masterClrMapping/>
  </p:clrMapOvr>
  <p:transition/>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 2: Operating Leverage Effects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82FAB4E-3060-E240-A87E-73EF7FCDB632}" type="slidenum">
              <a:rPr lang="en-US" altLang="en-US" sz="1200">
                <a:solidFill>
                  <a:srgbClr val="FFFFFF"/>
                </a:solidFill>
              </a:rPr>
              <a:pPr>
                <a:lnSpc>
                  <a:spcPct val="80000"/>
                </a:lnSpc>
              </a:pPr>
              <a:t>144</a:t>
            </a:fld>
            <a:endParaRPr lang="en-US" altLang="en-US" sz="1200">
              <a:solidFill>
                <a:srgbClr val="FFFFFF"/>
              </a:solidFill>
            </a:endParaRPr>
          </a:p>
        </p:txBody>
      </p:sp>
      <p:sp>
        <p:nvSpPr>
          <p:cNvPr id="31027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Operating leverage refers to the proportion of the total costs of the firm that are fixed. </a:t>
            </a:r>
          </a:p>
          <a:p>
            <a:pPr eaLnBrk="1" hangingPunct="1"/>
            <a:r>
              <a:rPr lang="en-US" altLang="en-US">
                <a:ea typeface="ＭＳ Ｐゴシック" charset="-128"/>
              </a:rPr>
              <a:t>Other things remaining equal, higher operating leverage results in greater earnings variability which in turn results in higher betas.</a:t>
            </a:r>
          </a:p>
        </p:txBody>
      </p:sp>
    </p:spTree>
  </p:cSld>
  <p:clrMapOvr>
    <a:masterClrMapping/>
  </p:clrMapOvr>
  <p:transition/>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Measures of Operating Leverage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44430FB-EC22-7C48-B7DE-F04AAE932F06}" type="slidenum">
              <a:rPr lang="en-US" altLang="en-US" sz="1200">
                <a:solidFill>
                  <a:srgbClr val="FFFFFF"/>
                </a:solidFill>
              </a:rPr>
              <a:pPr>
                <a:lnSpc>
                  <a:spcPct val="80000"/>
                </a:lnSpc>
              </a:pPr>
              <a:t>145</a:t>
            </a:fld>
            <a:endParaRPr lang="en-US" altLang="en-US" sz="1200">
              <a:solidFill>
                <a:srgbClr val="FFFFFF"/>
              </a:solidFill>
            </a:endParaRPr>
          </a:p>
        </p:txBody>
      </p:sp>
      <p:sp>
        <p:nvSpPr>
          <p:cNvPr id="31232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Fixed Costs Measure = Fixed Costs / Variable Costs</a:t>
            </a:r>
          </a:p>
          <a:p>
            <a:pPr lvl="1" eaLnBrk="1" hangingPunct="1"/>
            <a:r>
              <a:rPr lang="en-US" altLang="en-US">
                <a:ea typeface="ＭＳ Ｐゴシック" charset="-128"/>
              </a:rPr>
              <a:t>This measures the relationship between fixed and variable costs. The higher the proportion, the higher the operating leverage.</a:t>
            </a:r>
          </a:p>
          <a:p>
            <a:pPr eaLnBrk="1" hangingPunct="1"/>
            <a:r>
              <a:rPr lang="en-US" altLang="en-US">
                <a:ea typeface="ＭＳ Ｐゴシック" charset="-128"/>
              </a:rPr>
              <a:t>EBIT Variability Measure = % Change in EBIT / % Change in Revenues</a:t>
            </a:r>
          </a:p>
          <a:p>
            <a:pPr lvl="1" eaLnBrk="1" hangingPunct="1"/>
            <a:r>
              <a:rPr lang="en-US" altLang="en-US">
                <a:ea typeface="ＭＳ Ｐゴシック" charset="-128"/>
              </a:rPr>
              <a:t>This measures how quickly the earnings before interest and taxes changes as revenue changes. The higher this number, the greater the operating leverage.</a:t>
            </a:r>
          </a:p>
        </p:txBody>
      </p:sp>
    </p:spTree>
  </p:cSld>
  <p:clrMapOvr>
    <a:masterClrMapping/>
  </p:clrMapOvr>
  <p:transition/>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Operating Leverage: 1987- 2013</a:t>
            </a:r>
            <a:br>
              <a:rPr lang="en-US" altLang="ja-JP">
                <a:ea typeface="ＭＳ Ｐゴシック" charset="-128"/>
              </a:rPr>
            </a:br>
            <a:endParaRPr lang="en-US" altLang="en-US">
              <a:ea typeface="ＭＳ Ｐゴシック" charset="-128"/>
            </a:endParaRPr>
          </a:p>
        </p:txBody>
      </p:sp>
      <p:sp>
        <p:nvSpPr>
          <p:cNvPr id="3143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Content Placeholder 3"/>
          <p:cNvGraphicFramePr>
            <a:graphicFrameLocks noGrp="1"/>
          </p:cNvGraphicFramePr>
          <p:nvPr>
            <p:ph sz="quarter" idx="1"/>
          </p:nvPr>
        </p:nvGraphicFramePr>
        <p:xfrm>
          <a:off x="457200" y="1600200"/>
          <a:ext cx="5319713" cy="4799013"/>
        </p:xfrm>
        <a:graphic>
          <a:graphicData uri="http://schemas.openxmlformats.org/drawingml/2006/table">
            <a:tbl>
              <a:tblPr/>
              <a:tblGrid>
                <a:gridCol w="808038"/>
                <a:gridCol w="808037"/>
                <a:gridCol w="806450"/>
                <a:gridCol w="808038"/>
                <a:gridCol w="808037"/>
                <a:gridCol w="1281113"/>
              </a:tblGrid>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Year</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Net Sales</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 Change in Sales</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EBIT</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 Change in EBIT</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1987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$2,877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Times" charset="0"/>
                          <a:ea typeface="ＭＳ Ｐゴシック" charset="-128"/>
                        </a:rPr>
                        <a:t> </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$756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Times" charset="0"/>
                          <a:ea typeface="ＭＳ Ｐゴシック" charset="-128"/>
                        </a:rPr>
                        <a:t> </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1988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$3,438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19.50%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$848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12.17%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1989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$4,594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33.62%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$1,177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38.80%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$5,844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27.21%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$1,368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16.23%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$6,182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5.78%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$1,124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-17.84%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$7,504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21.38%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$1,287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14.50%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$8,529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13.66%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$1,560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21.21%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$10,055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17.89%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$1,804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15.64%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$12,112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$2,262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$18,739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54.71%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$3,024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33.69%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$22,473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$3,945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$22,976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$3,843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$23,435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$3,580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$25,418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$2,525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-29.47%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$25,172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-0.97%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$2,832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12.16%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$25,329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0.62%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$2,384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-15.82%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$27,061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$2,713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13.80%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$30,752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13.64%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$4,048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49.21%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$31,944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$4,107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$33,747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5.64%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$5,355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$35,510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5.22%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$6,829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27.53%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$37,843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6.57%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$7,404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8.42%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$36,149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-4.48%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$5,697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-23.06%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$38,063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$6,726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18.06%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$40,893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7.44%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$7,781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15.69%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$42,278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$8,863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13.91%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2013</a:t>
                      </a:r>
                    </a:p>
                  </a:txBody>
                  <a:tcPr marL="9071" marR="9071" marT="9072" marB="0"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$45,041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6.54%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$9,450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6.62%</a:t>
                      </a:r>
                    </a:p>
                  </a:txBody>
                  <a:tcPr marL="9071" marR="9071" marT="9072" marB="0"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700" b="1" i="0" u="none" strike="noStrike" cap="none" normalizeH="0" baseline="0">
                          <a:ln>
                            <a:noFill/>
                          </a:ln>
                          <a:solidFill>
                            <a:schemeClr val="tx1"/>
                          </a:solidFill>
                          <a:effectLst/>
                          <a:latin typeface="Verdana" charset="0"/>
                          <a:ea typeface="ＭＳ Ｐゴシック" charset="-128"/>
                        </a:rPr>
                        <a:t>Operating Leverage</a:t>
                      </a:r>
                    </a:p>
                  </a:txBody>
                  <a:tcPr marL="9071" marR="9071" marT="907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Average: 87-13</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 </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11.79%</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1"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11.91%</a:t>
                      </a:r>
                    </a:p>
                  </a:txBody>
                  <a:tcPr marL="9071" marR="9071" marT="9072"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11.91/11.79 =1.01</a:t>
                      </a:r>
                    </a:p>
                  </a:txBody>
                  <a:tcPr marL="9071" marR="9071" marT="907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Average: 96-13</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 </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8.16%</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1"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10.20%</a:t>
                      </a:r>
                    </a:p>
                  </a:txBody>
                  <a:tcPr marL="9071" marR="9071" marT="9072"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10.20/8.16 =1.25</a:t>
                      </a:r>
                    </a:p>
                  </a:txBody>
                  <a:tcPr marL="9071" marR="9071" marT="907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5" name="TextBox 4"/>
          <p:cNvSpPr txBox="1"/>
          <p:nvPr/>
        </p:nvSpPr>
        <p:spPr>
          <a:xfrm>
            <a:off x="4724400" y="2667000"/>
            <a:ext cx="4419600" cy="2308225"/>
          </a:xfrm>
          <a:prstGeom prst="rect">
            <a:avLst/>
          </a:prstGeom>
          <a:noFill/>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Average across entertainment companies = 1.35</a:t>
            </a:r>
          </a:p>
          <a:p>
            <a:endParaRPr lang="en-US" altLang="en-US" sz="1600"/>
          </a:p>
          <a:p>
            <a:r>
              <a:rPr lang="en-US" altLang="en-US" sz="1600"/>
              <a:t>Given Disney’s operating leverage measures (1.01 or 1.25), would you expect Disney to have a higher or a lower beta than other entertainment companies?</a:t>
            </a:r>
          </a:p>
          <a:p>
            <a:pPr>
              <a:buFont typeface="Calibri" charset="0"/>
              <a:buAutoNum type="alphaLcPeriod"/>
            </a:pPr>
            <a:r>
              <a:rPr lang="en-US" altLang="en-US" sz="1600"/>
              <a:t>Higher</a:t>
            </a:r>
          </a:p>
          <a:p>
            <a:pPr>
              <a:buFont typeface="Calibri" charset="0"/>
              <a:buAutoNum type="alphaLcPeriod"/>
            </a:pPr>
            <a:r>
              <a:rPr lang="en-US" altLang="en-US" sz="1600"/>
              <a:t>Lower</a:t>
            </a:r>
          </a:p>
          <a:p>
            <a:pPr>
              <a:buFont typeface="Calibri" charset="0"/>
              <a:buAutoNum type="alphaLcPeriod"/>
            </a:pPr>
            <a:r>
              <a:rPr lang="en-US" altLang="en-US" sz="1600"/>
              <a:t>No effect</a:t>
            </a:r>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 3: Financial Leverage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198116A-5ECA-694C-BB9B-702B6D18CBC7}" type="slidenum">
              <a:rPr lang="en-US" altLang="en-US" sz="1200">
                <a:solidFill>
                  <a:srgbClr val="FFFFFF"/>
                </a:solidFill>
              </a:rPr>
              <a:pPr>
                <a:lnSpc>
                  <a:spcPct val="80000"/>
                </a:lnSpc>
              </a:pPr>
              <a:t>147</a:t>
            </a:fld>
            <a:endParaRPr lang="en-US" altLang="en-US" sz="1200">
              <a:solidFill>
                <a:srgbClr val="FFFFFF"/>
              </a:solidFill>
            </a:endParaRPr>
          </a:p>
        </p:txBody>
      </p:sp>
      <p:sp>
        <p:nvSpPr>
          <p:cNvPr id="315396"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a:t>As firms borrow, they create fixed costs (interest payments) that make their earnings to equity investors more </a:t>
            </a:r>
            <a:r>
              <a:rPr lang="en-US" dirty="0" smtClean="0"/>
              <a:t>volatile. This </a:t>
            </a:r>
            <a:r>
              <a:rPr lang="en-US" dirty="0"/>
              <a:t>increased earnings volatility which increases the equity beta</a:t>
            </a:r>
            <a:r>
              <a:rPr lang="en-US" dirty="0" smtClean="0"/>
              <a:t>.</a:t>
            </a:r>
          </a:p>
          <a:p>
            <a:pPr eaLnBrk="1" hangingPunct="1">
              <a:buFont typeface="Wingdings" charset="0"/>
              <a:buChar char=""/>
              <a:defRPr/>
            </a:pPr>
            <a:r>
              <a:rPr lang="en-US" dirty="0"/>
              <a:t>The beta of equity alone can be written as a function of the unlevered beta and the debt-equity ratio</a:t>
            </a:r>
          </a:p>
          <a:p>
            <a:pPr marL="0" indent="0" eaLnBrk="1" hangingPunct="1">
              <a:buFont typeface="Wingdings" charset="0"/>
              <a:buNone/>
              <a:defRPr/>
            </a:pPr>
            <a:r>
              <a:rPr lang="en-US" dirty="0" smtClean="0"/>
              <a:t>	</a:t>
            </a:r>
            <a:r>
              <a:rPr lang="en-US" baseline="-25000" dirty="0"/>
              <a:t>L</a:t>
            </a:r>
            <a:r>
              <a:rPr lang="en-US" dirty="0"/>
              <a:t> = </a:t>
            </a:r>
            <a:r>
              <a:rPr lang="en-US" baseline="-25000" dirty="0"/>
              <a:t>u</a:t>
            </a:r>
            <a:r>
              <a:rPr lang="en-US" dirty="0"/>
              <a:t> (1+ ((1-t)D/E))</a:t>
            </a:r>
          </a:p>
          <a:p>
            <a:pPr marL="320675" lvl="1" indent="0" eaLnBrk="1" hangingPunct="1">
              <a:buFont typeface="Wingdings 2" charset="0"/>
              <a:buNone/>
              <a:defRPr/>
            </a:pPr>
            <a:r>
              <a:rPr lang="en-US" dirty="0"/>
              <a:t>where</a:t>
            </a:r>
          </a:p>
          <a:p>
            <a:pPr lvl="1" eaLnBrk="1" hangingPunct="1">
              <a:buFont typeface="Wingdings 2" charset="0"/>
              <a:buChar char=""/>
              <a:defRPr/>
            </a:pPr>
            <a:r>
              <a:rPr lang="en-US" dirty="0"/>
              <a:t></a:t>
            </a:r>
            <a:r>
              <a:rPr lang="en-US" baseline="-25000" dirty="0"/>
              <a:t>L</a:t>
            </a:r>
            <a:r>
              <a:rPr lang="en-US" dirty="0"/>
              <a:t> = Levered or Equity Beta	D/E = Market value Debt to equity ratio</a:t>
            </a:r>
          </a:p>
          <a:p>
            <a:pPr lvl="1" eaLnBrk="1" hangingPunct="1">
              <a:buFont typeface="Wingdings 2" charset="0"/>
              <a:buChar char=""/>
              <a:defRPr/>
            </a:pPr>
            <a:r>
              <a:rPr lang="en-US" dirty="0"/>
              <a:t></a:t>
            </a:r>
            <a:r>
              <a:rPr lang="en-US" baseline="-25000" dirty="0"/>
              <a:t>u</a:t>
            </a:r>
            <a:r>
              <a:rPr lang="en-US" dirty="0"/>
              <a:t> = Unlevered or Asset Beta	t = Marginal tax rate</a:t>
            </a:r>
          </a:p>
          <a:p>
            <a:pPr eaLnBrk="1" hangingPunct="1">
              <a:buFont typeface="Wingdings" charset="0"/>
              <a:buChar char=""/>
              <a:defRPr/>
            </a:pPr>
            <a:r>
              <a:rPr lang="en-US" dirty="0"/>
              <a:t>Earlier, we estimated the beta for Disney from a regression. Was that beta a levered or unlevered beta?</a:t>
            </a:r>
          </a:p>
          <a:p>
            <a:pPr marL="514350" indent="-514350" eaLnBrk="1" hangingPunct="1">
              <a:buFont typeface="+mj-lt"/>
              <a:buAutoNum type="alphaLcPeriod"/>
              <a:defRPr/>
            </a:pPr>
            <a:r>
              <a:rPr lang="en-US" dirty="0"/>
              <a:t>Levered</a:t>
            </a:r>
          </a:p>
          <a:p>
            <a:pPr marL="514350" indent="-514350" eaLnBrk="1" hangingPunct="1">
              <a:buFont typeface="+mj-lt"/>
              <a:buAutoNum type="alphaLcPeriod"/>
              <a:defRPr/>
            </a:pPr>
            <a:r>
              <a:rPr lang="en-US" dirty="0" smtClean="0"/>
              <a:t>Unlevered</a:t>
            </a:r>
            <a:endParaRPr lang="en-US" dirty="0"/>
          </a:p>
        </p:txBody>
      </p:sp>
    </p:spTree>
  </p:cSld>
  <p:clrMapOvr>
    <a:masterClrMapping/>
  </p:clrMapOvr>
  <p:transition/>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Effects of leverage on betas: Disney</a:t>
            </a:r>
          </a:p>
        </p:txBody>
      </p:sp>
      <p:sp>
        <p:nvSpPr>
          <p:cNvPr id="15565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The regression beta for Disney is 1.25. This beta is a levered beta (because it is based on stock prices, which reflect leverage) and the leverage implicit in the beta estimate is the average market debt equity ratio during the period of the regression (2008 to 2013)</a:t>
            </a:r>
          </a:p>
          <a:p>
            <a:pPr eaLnBrk="1" hangingPunct="1">
              <a:lnSpc>
                <a:spcPct val="90000"/>
              </a:lnSpc>
            </a:pPr>
            <a:r>
              <a:rPr lang="en-US" altLang="en-US" sz="2600">
                <a:ea typeface="ＭＳ Ｐゴシック" charset="-128"/>
              </a:rPr>
              <a:t>The average debt equity ratio during this period was 19.44%.</a:t>
            </a:r>
          </a:p>
          <a:p>
            <a:pPr eaLnBrk="1" hangingPunct="1">
              <a:lnSpc>
                <a:spcPct val="90000"/>
              </a:lnSpc>
            </a:pPr>
            <a:r>
              <a:rPr lang="en-US" altLang="en-US" sz="2600">
                <a:ea typeface="ＭＳ Ｐゴシック" charset="-128"/>
              </a:rPr>
              <a:t>The unlevered beta for Disney can then be estimated (using a marginal tax rate of 36.1%)	</a:t>
            </a:r>
          </a:p>
          <a:p>
            <a:pPr marL="366713" lvl="1" indent="0" eaLnBrk="1" hangingPunct="1">
              <a:lnSpc>
                <a:spcPct val="90000"/>
              </a:lnSpc>
              <a:buFont typeface="Wingdings 2" charset="2"/>
              <a:buNone/>
            </a:pPr>
            <a:r>
              <a:rPr lang="en-US" altLang="en-US" sz="2200">
                <a:ea typeface="ＭＳ Ｐゴシック" charset="-128"/>
              </a:rPr>
              <a:t>= Current Beta / (1 + (1 - tax rate) (Average Debt/Equity))</a:t>
            </a:r>
          </a:p>
          <a:p>
            <a:pPr marL="366713" lvl="1" indent="0" eaLnBrk="1" hangingPunct="1">
              <a:lnSpc>
                <a:spcPct val="90000"/>
              </a:lnSpc>
              <a:buFont typeface="Wingdings 2" charset="2"/>
              <a:buNone/>
            </a:pPr>
            <a:r>
              <a:rPr lang="en-US" altLang="en-US" sz="2200">
                <a:ea typeface="ＭＳ Ｐゴシック" charset="-128"/>
              </a:rPr>
              <a:t>= 1.25 / (1 + (1 - 0.361)(0.1944))= 1.1119</a:t>
            </a:r>
          </a:p>
        </p:txBody>
      </p:sp>
      <p:sp>
        <p:nvSpPr>
          <p:cNvPr id="3184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 Beta and Financial Leverage</a:t>
            </a:r>
          </a:p>
        </p:txBody>
      </p:sp>
      <p:sp>
        <p:nvSpPr>
          <p:cNvPr id="3205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20515" name="Content Placeholder 6"/>
          <p:cNvGraphicFramePr>
            <a:graphicFrameLocks noGrp="1" noChangeAspect="1"/>
          </p:cNvGraphicFramePr>
          <p:nvPr>
            <p:ph sz="quarter" idx="1"/>
          </p:nvPr>
        </p:nvGraphicFramePr>
        <p:xfrm>
          <a:off x="0" y="1981200"/>
          <a:ext cx="8980488" cy="4191000"/>
        </p:xfrm>
        <a:graphic>
          <a:graphicData uri="http://schemas.openxmlformats.org/presentationml/2006/ole">
            <mc:AlternateContent xmlns:mc="http://schemas.openxmlformats.org/markup-compatibility/2006">
              <mc:Choice xmlns:v="urn:schemas-microsoft-com:vml" Requires="v">
                <p:oleObj spid="_x0000_s320516" name="Document" r:id="rId5" imgW="5524500" imgH="2578100" progId="Word.Document.12">
                  <p:embed/>
                </p:oleObj>
              </mc:Choice>
              <mc:Fallback>
                <p:oleObj name="Document" r:id="rId5" imgW="5524500" imgH="25781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981200"/>
                        <a:ext cx="8980488"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Betas are weighted Averages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3367C84-8ADD-D440-825D-7D97926FD51F}" type="slidenum">
              <a:rPr lang="en-US" altLang="en-US" sz="1200">
                <a:solidFill>
                  <a:srgbClr val="FFFFFF"/>
                </a:solidFill>
              </a:rPr>
              <a:pPr>
                <a:lnSpc>
                  <a:spcPct val="80000"/>
                </a:lnSpc>
              </a:pPr>
              <a:t>150</a:t>
            </a:fld>
            <a:endParaRPr lang="en-US" altLang="en-US" sz="1200">
              <a:solidFill>
                <a:srgbClr val="FFFFFF"/>
              </a:solidFill>
            </a:endParaRPr>
          </a:p>
        </p:txBody>
      </p:sp>
      <p:sp>
        <p:nvSpPr>
          <p:cNvPr id="32256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beta of a portfolio is always the market-value weighted average of the betas of the individual investments in that portfolio.</a:t>
            </a:r>
          </a:p>
          <a:p>
            <a:pPr eaLnBrk="1" hangingPunct="1"/>
            <a:r>
              <a:rPr lang="en-US" altLang="en-US">
                <a:ea typeface="ＭＳ Ｐゴシック" charset="-128"/>
              </a:rPr>
              <a:t>Thus,</a:t>
            </a:r>
          </a:p>
          <a:p>
            <a:pPr lvl="1" eaLnBrk="1" hangingPunct="1"/>
            <a:r>
              <a:rPr lang="en-US" altLang="en-US">
                <a:ea typeface="ＭＳ Ｐゴシック" charset="-128"/>
              </a:rPr>
              <a:t>the beta of a mutual fund is the weighted average of the betas of the stocks and other investment in that portfolio</a:t>
            </a:r>
          </a:p>
          <a:p>
            <a:pPr lvl="1" eaLnBrk="1" hangingPunct="1"/>
            <a:r>
              <a:rPr lang="en-US" altLang="en-US">
                <a:ea typeface="ＭＳ Ｐゴシック" charset="-128"/>
              </a:rPr>
              <a:t>the beta of a firm after a merger is the market-value weighted average of the betas of the companies involved in the merger.</a:t>
            </a:r>
          </a:p>
        </p:txBody>
      </p:sp>
    </p:spTree>
  </p:cSld>
  <p:clrMapOvr>
    <a:masterClrMapping/>
  </p:clrMapOvr>
  <p:transition/>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Disney/Cap Cities Merger (1996): Pre-Merger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9F3A28D-43CA-C342-9089-5EED2EFFB7EA}" type="slidenum">
              <a:rPr lang="en-US" altLang="en-US" sz="1200">
                <a:solidFill>
                  <a:srgbClr val="FFFFFF"/>
                </a:solidFill>
              </a:rPr>
              <a:pPr>
                <a:lnSpc>
                  <a:spcPct val="80000"/>
                </a:lnSpc>
              </a:pPr>
              <a:t>151</a:t>
            </a:fld>
            <a:endParaRPr lang="en-US" altLang="en-US" sz="1200">
              <a:solidFill>
                <a:srgbClr val="FFFFFF"/>
              </a:solidFill>
            </a:endParaRPr>
          </a:p>
        </p:txBody>
      </p:sp>
      <p:sp>
        <p:nvSpPr>
          <p:cNvPr id="324612"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pic>
        <p:nvPicPr>
          <p:cNvPr id="32461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1981200"/>
            <a:ext cx="4927600" cy="355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Cap Cities Beta Estimation: Step 1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89DD307-8478-084B-BF9A-73A2B32F66C6}" type="slidenum">
              <a:rPr lang="en-US" altLang="en-US" sz="1200">
                <a:solidFill>
                  <a:srgbClr val="FFFFFF"/>
                </a:solidFill>
              </a:rPr>
              <a:pPr>
                <a:lnSpc>
                  <a:spcPct val="80000"/>
                </a:lnSpc>
              </a:pPr>
              <a:t>152</a:t>
            </a:fld>
            <a:endParaRPr lang="en-US" altLang="en-US" sz="1200">
              <a:solidFill>
                <a:srgbClr val="FFFFFF"/>
              </a:solidFill>
            </a:endParaRPr>
          </a:p>
        </p:txBody>
      </p:sp>
      <p:sp>
        <p:nvSpPr>
          <p:cNvPr id="322562"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Calculate the unlevered betas for both firms</a:t>
            </a:r>
          </a:p>
          <a:p>
            <a:pPr lvl="1" eaLnBrk="1" hangingPunct="1">
              <a:lnSpc>
                <a:spcPct val="90000"/>
              </a:lnSpc>
            </a:pPr>
            <a:r>
              <a:rPr lang="en-US" altLang="en-US">
                <a:ea typeface="ＭＳ Ｐゴシック" charset="-128"/>
              </a:rPr>
              <a:t>Disney</a:t>
            </a:r>
            <a:r>
              <a:rPr lang="ja-JP" altLang="en-US">
                <a:ea typeface="ＭＳ Ｐゴシック" charset="-128"/>
              </a:rPr>
              <a:t>’</a:t>
            </a:r>
            <a:r>
              <a:rPr lang="en-US" altLang="ja-JP">
                <a:ea typeface="ＭＳ Ｐゴシック" charset="-128"/>
              </a:rPr>
              <a:t>s unlevered beta = 1.15/(1+0.64*0.10) = 1.08</a:t>
            </a:r>
          </a:p>
          <a:p>
            <a:pPr lvl="1" eaLnBrk="1" hangingPunct="1">
              <a:lnSpc>
                <a:spcPct val="90000"/>
              </a:lnSpc>
            </a:pPr>
            <a:r>
              <a:rPr lang="en-US" altLang="en-US">
                <a:ea typeface="ＭＳ Ｐゴシック" charset="-128"/>
              </a:rPr>
              <a:t>Cap Cities unlevered beta = 0.95/(1+0.64*0.03) = 0.93</a:t>
            </a:r>
          </a:p>
          <a:p>
            <a:pPr eaLnBrk="1" hangingPunct="1">
              <a:lnSpc>
                <a:spcPct val="90000"/>
              </a:lnSpc>
            </a:pPr>
            <a:r>
              <a:rPr lang="en-US" altLang="en-US">
                <a:ea typeface="ＭＳ Ｐゴシック" charset="-128"/>
              </a:rPr>
              <a:t>Calculate the unlevered beta for the combined firm</a:t>
            </a:r>
          </a:p>
          <a:p>
            <a:pPr lvl="1" eaLnBrk="1" hangingPunct="1">
              <a:lnSpc>
                <a:spcPct val="90000"/>
              </a:lnSpc>
            </a:pPr>
            <a:r>
              <a:rPr lang="en-US" altLang="en-US">
                <a:ea typeface="ＭＳ Ｐゴシック" charset="-128"/>
              </a:rPr>
              <a:t>Unlevered Beta for combined firm </a:t>
            </a:r>
          </a:p>
          <a:p>
            <a:pPr lvl="1" eaLnBrk="1" hangingPunct="1">
              <a:lnSpc>
                <a:spcPct val="90000"/>
              </a:lnSpc>
              <a:buFont typeface="Wingdings 2" charset="2"/>
              <a:buNone/>
            </a:pPr>
            <a:r>
              <a:rPr lang="en-US" altLang="en-US">
                <a:ea typeface="ＭＳ Ｐゴシック" charset="-128"/>
              </a:rPr>
              <a:t>= 1.08 (34286/53401) + 0.93 (19115/53401)</a:t>
            </a:r>
          </a:p>
          <a:p>
            <a:pPr lvl="1" eaLnBrk="1" hangingPunct="1">
              <a:lnSpc>
                <a:spcPct val="90000"/>
              </a:lnSpc>
              <a:buFont typeface="Wingdings 2" charset="2"/>
              <a:buNone/>
            </a:pPr>
            <a:r>
              <a:rPr lang="en-US" altLang="en-US">
                <a:ea typeface="ＭＳ Ｐゴシック" charset="-128"/>
              </a:rPr>
              <a:t>= 1.026</a:t>
            </a:r>
          </a:p>
          <a:p>
            <a:pPr lvl="1" eaLnBrk="1" hangingPunct="1">
              <a:lnSpc>
                <a:spcPct val="90000"/>
              </a:lnSpc>
            </a:pPr>
            <a:r>
              <a:rPr lang="en-US" altLang="en-US">
                <a:ea typeface="ＭＳ Ｐゴシック" charset="-128"/>
              </a:rPr>
              <a:t>The weights used are the firm values (and not just the equity values) of the two firms, since these are unlevered betas and thus reflects the risks of the entire businesses and not just the equity]</a:t>
            </a:r>
          </a:p>
        </p:txBody>
      </p:sp>
    </p:spTree>
  </p:cSld>
  <p:clrMapOvr>
    <a:masterClrMapping/>
  </p:clrMapOvr>
  <p:transition/>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Cap Cities Beta Estimation: Step 2</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3AD7B4A-3B30-654E-9279-4BFE63F12055}" type="slidenum">
              <a:rPr lang="en-US" altLang="en-US" sz="1200">
                <a:solidFill>
                  <a:srgbClr val="FFFFFF"/>
                </a:solidFill>
              </a:rPr>
              <a:pPr>
                <a:lnSpc>
                  <a:spcPct val="80000"/>
                </a:lnSpc>
              </a:pPr>
              <a:t>153</a:t>
            </a:fld>
            <a:endParaRPr lang="en-US" altLang="en-US" sz="1200">
              <a:solidFill>
                <a:srgbClr val="FFFFFF"/>
              </a:solidFill>
            </a:endParaRPr>
          </a:p>
        </p:txBody>
      </p:sp>
      <p:sp>
        <p:nvSpPr>
          <p:cNvPr id="324610"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smtClean="0">
                <a:ea typeface="+mn-ea"/>
                <a:cs typeface="+mn-cs"/>
              </a:rPr>
              <a:t>If Disney had used all equity to buy Cap Cities equity, while assuming Cap Cities debt, the consolidated numbers would have looked as follows:</a:t>
            </a:r>
          </a:p>
          <a:p>
            <a:pPr marL="640080" lvl="1" indent="-274320" eaLnBrk="1" fontAlgn="auto" hangingPunct="1">
              <a:spcAft>
                <a:spcPts val="0"/>
              </a:spcAft>
              <a:buFont typeface="Wingdings 2"/>
              <a:buChar char=""/>
              <a:defRPr/>
            </a:pPr>
            <a:r>
              <a:rPr lang="en-US" smtClean="0">
                <a:ea typeface="+mn-ea"/>
              </a:rPr>
              <a:t>Debt = $ 3,186+ $615  = $ 3,801 million</a:t>
            </a:r>
          </a:p>
          <a:p>
            <a:pPr marL="640080" lvl="1" indent="-274320" eaLnBrk="1" fontAlgn="auto" hangingPunct="1">
              <a:spcAft>
                <a:spcPts val="0"/>
              </a:spcAft>
              <a:buFont typeface="Wingdings 2"/>
              <a:buChar char=""/>
              <a:defRPr/>
            </a:pPr>
            <a:r>
              <a:rPr lang="en-US" smtClean="0">
                <a:ea typeface="+mn-ea"/>
              </a:rPr>
              <a:t>Equity = $ 31,100 + $18,500 = $ 49,600 m (Disney issues $18.5 billion in equity)</a:t>
            </a:r>
          </a:p>
          <a:p>
            <a:pPr marL="640080" lvl="1" indent="-274320" eaLnBrk="1" fontAlgn="auto" hangingPunct="1">
              <a:spcAft>
                <a:spcPts val="0"/>
              </a:spcAft>
              <a:buFont typeface="Wingdings 2"/>
              <a:buChar char=""/>
              <a:defRPr/>
            </a:pPr>
            <a:r>
              <a:rPr lang="en-US" smtClean="0">
                <a:ea typeface="+mn-ea"/>
              </a:rPr>
              <a:t>D/E Ratio = 3,801/49600 = 7.66%</a:t>
            </a:r>
          </a:p>
          <a:p>
            <a:pPr marL="640080" lvl="1" indent="-274320" eaLnBrk="1" fontAlgn="auto" hangingPunct="1">
              <a:spcAft>
                <a:spcPts val="0"/>
              </a:spcAft>
              <a:buFont typeface="Wingdings 2"/>
              <a:buChar char=""/>
              <a:defRPr/>
            </a:pPr>
            <a:r>
              <a:rPr lang="en-US" smtClean="0">
                <a:ea typeface="+mn-ea"/>
              </a:rPr>
              <a:t>New Beta = 1.026 (1 + 0.64 (.0766)) = 1.08</a:t>
            </a:r>
          </a:p>
          <a:p>
            <a:pPr marL="320040" indent="-320040" eaLnBrk="1" fontAlgn="auto" hangingPunct="1">
              <a:spcAft>
                <a:spcPts val="0"/>
              </a:spcAft>
              <a:buFont typeface="Wingdings"/>
              <a:buChar char=""/>
              <a:defRPr/>
            </a:pPr>
            <a:r>
              <a:rPr lang="en-US" smtClean="0">
                <a:ea typeface="+mn-ea"/>
                <a:cs typeface="+mn-cs"/>
              </a:rPr>
              <a:t>Since Disney borrowed $ 10 billion to buy Cap Cities/ABC, funded the rest with new equity and assumed Cap Cities debt:</a:t>
            </a:r>
          </a:p>
          <a:p>
            <a:pPr marL="640080" lvl="1" indent="-274320" eaLnBrk="1" fontAlgn="auto" hangingPunct="1">
              <a:spcAft>
                <a:spcPts val="0"/>
              </a:spcAft>
              <a:buFont typeface="Wingdings 2"/>
              <a:buChar char=""/>
              <a:defRPr/>
            </a:pPr>
            <a:r>
              <a:rPr lang="en-US" smtClean="0">
                <a:ea typeface="+mn-ea"/>
              </a:rPr>
              <a:t>The market value of Cap Cities equity is $18.5 billion. If $ 10 billion comes from debt, the balance ($8.5 billion) has to come from new equity.</a:t>
            </a:r>
          </a:p>
          <a:p>
            <a:pPr marL="640080" lvl="1" indent="-274320" eaLnBrk="1" fontAlgn="auto" hangingPunct="1">
              <a:spcAft>
                <a:spcPts val="0"/>
              </a:spcAft>
              <a:buFont typeface="Wingdings 2"/>
              <a:buChar char=""/>
              <a:defRPr/>
            </a:pPr>
            <a:r>
              <a:rPr lang="en-US" smtClean="0">
                <a:ea typeface="+mn-ea"/>
              </a:rPr>
              <a:t>Debt = $ 3,186 + $615 million + $ 10,000 = $ 13,801 million</a:t>
            </a:r>
          </a:p>
          <a:p>
            <a:pPr marL="640080" lvl="1" indent="-274320" eaLnBrk="1" fontAlgn="auto" hangingPunct="1">
              <a:spcAft>
                <a:spcPts val="0"/>
              </a:spcAft>
              <a:buFont typeface="Wingdings 2"/>
              <a:buChar char=""/>
              <a:defRPr/>
            </a:pPr>
            <a:r>
              <a:rPr lang="en-US" smtClean="0">
                <a:ea typeface="+mn-ea"/>
              </a:rPr>
              <a:t>Equity = $ 31,100 + $8,500 = $39,600 million</a:t>
            </a:r>
          </a:p>
          <a:p>
            <a:pPr marL="640080" lvl="1" indent="-274320" eaLnBrk="1" fontAlgn="auto" hangingPunct="1">
              <a:spcAft>
                <a:spcPts val="0"/>
              </a:spcAft>
              <a:buFont typeface="Wingdings 2"/>
              <a:buChar char=""/>
              <a:defRPr/>
            </a:pPr>
            <a:r>
              <a:rPr lang="en-US" smtClean="0">
                <a:ea typeface="+mn-ea"/>
              </a:rPr>
              <a:t>D/E Ratio = 13,801/39600 = 34.82%</a:t>
            </a:r>
          </a:p>
          <a:p>
            <a:pPr marL="640080" lvl="1" indent="-274320" eaLnBrk="1" fontAlgn="auto" hangingPunct="1">
              <a:spcAft>
                <a:spcPts val="0"/>
              </a:spcAft>
              <a:buFont typeface="Wingdings 2"/>
              <a:buChar char=""/>
              <a:defRPr/>
            </a:pPr>
            <a:r>
              <a:rPr lang="en-US" smtClean="0">
                <a:ea typeface="+mn-ea"/>
              </a:rPr>
              <a:t>New Beta = 1.026 (1 + 0.64 (.3482)) = 1.25</a:t>
            </a:r>
            <a:endParaRPr lang="en-US">
              <a:ea typeface="+mn-ea"/>
            </a:endParaRPr>
          </a:p>
        </p:txBody>
      </p:sp>
    </p:spTree>
  </p:cSld>
  <p:clrMapOvr>
    <a:masterClrMapping/>
  </p:clrMapOvr>
  <p:transition/>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Betas versus divisional Betas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C9DF235-C542-5247-B3AD-2D0573D88B09}" type="slidenum">
              <a:rPr lang="en-US" altLang="en-US" sz="1200">
                <a:solidFill>
                  <a:srgbClr val="FFFFFF"/>
                </a:solidFill>
              </a:rPr>
              <a:pPr>
                <a:lnSpc>
                  <a:spcPct val="80000"/>
                </a:lnSpc>
              </a:pPr>
              <a:t>154</a:t>
            </a:fld>
            <a:endParaRPr lang="en-US" altLang="en-US" sz="1200">
              <a:solidFill>
                <a:srgbClr val="FFFFFF"/>
              </a:solidFill>
            </a:endParaRPr>
          </a:p>
        </p:txBody>
      </p:sp>
      <p:sp>
        <p:nvSpPr>
          <p:cNvPr id="330756"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Firm Betas as weighted averages</a:t>
            </a:r>
            <a:r>
              <a:rPr lang="en-US" altLang="en-US">
                <a:ea typeface="ＭＳ Ｐゴシック" charset="-128"/>
              </a:rPr>
              <a:t>: The beta of a firm is the weighted average of the betas of its individual projects. </a:t>
            </a:r>
          </a:p>
          <a:p>
            <a:pPr eaLnBrk="1" hangingPunct="1"/>
            <a:r>
              <a:rPr lang="en-US" altLang="en-US" u="sng">
                <a:ea typeface="ＭＳ Ｐゴシック" charset="-128"/>
              </a:rPr>
              <a:t>Firm Betas and Business betas</a:t>
            </a:r>
            <a:r>
              <a:rPr lang="en-US" altLang="en-US">
                <a:ea typeface="ＭＳ Ｐゴシック" charset="-128"/>
              </a:rPr>
              <a:t>: At a broader level of aggregation, the beta of a firm is the weighted average of the betas of its individual division.</a:t>
            </a:r>
          </a:p>
        </p:txBody>
      </p:sp>
    </p:spTree>
  </p:cSld>
  <p:clrMapOvr>
    <a:masterClrMapping/>
  </p:clrMapOvr>
  <p:transition/>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Bottom-up versus Top-down Beta</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893A809-432D-044B-A940-B105F3A134D4}" type="slidenum">
              <a:rPr lang="en-US" altLang="en-US" sz="1200">
                <a:solidFill>
                  <a:srgbClr val="FFFFFF"/>
                </a:solidFill>
              </a:rPr>
              <a:pPr>
                <a:lnSpc>
                  <a:spcPct val="80000"/>
                </a:lnSpc>
              </a:pPr>
              <a:t>155</a:t>
            </a:fld>
            <a:endParaRPr lang="en-US" altLang="en-US" sz="1200">
              <a:solidFill>
                <a:srgbClr val="FFFFFF"/>
              </a:solidFill>
            </a:endParaRPr>
          </a:p>
        </p:txBody>
      </p:sp>
      <p:sp>
        <p:nvSpPr>
          <p:cNvPr id="328706"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The top-down beta for a firm comes from a regression</a:t>
            </a:r>
          </a:p>
          <a:p>
            <a:pPr eaLnBrk="1" hangingPunct="1">
              <a:lnSpc>
                <a:spcPct val="90000"/>
              </a:lnSpc>
            </a:pPr>
            <a:r>
              <a:rPr lang="en-US" altLang="en-US" sz="2400">
                <a:ea typeface="ＭＳ Ｐゴシック" charset="-128"/>
              </a:rPr>
              <a:t>The bottom up beta can be estimated by doing the following:</a:t>
            </a:r>
          </a:p>
          <a:p>
            <a:pPr lvl="1" eaLnBrk="1" hangingPunct="1">
              <a:lnSpc>
                <a:spcPct val="90000"/>
              </a:lnSpc>
            </a:pPr>
            <a:r>
              <a:rPr lang="en-US" altLang="en-US" sz="2000">
                <a:ea typeface="ＭＳ Ｐゴシック" charset="-128"/>
              </a:rPr>
              <a:t>Find out the businesses that a firm operates in</a:t>
            </a:r>
          </a:p>
          <a:p>
            <a:pPr lvl="1" eaLnBrk="1" hangingPunct="1">
              <a:lnSpc>
                <a:spcPct val="90000"/>
              </a:lnSpc>
            </a:pPr>
            <a:r>
              <a:rPr lang="en-US" altLang="en-US" sz="2000">
                <a:ea typeface="ＭＳ Ｐゴシック" charset="-128"/>
              </a:rPr>
              <a:t>Find the unlevered betas of other firms in these businesses</a:t>
            </a:r>
          </a:p>
          <a:p>
            <a:pPr lvl="1" eaLnBrk="1" hangingPunct="1">
              <a:lnSpc>
                <a:spcPct val="90000"/>
              </a:lnSpc>
            </a:pPr>
            <a:r>
              <a:rPr lang="en-US" altLang="en-US" sz="2000">
                <a:ea typeface="ＭＳ Ｐゴシック" charset="-128"/>
              </a:rPr>
              <a:t>Take a weighted (by sales or operating income) average of these unlevered betas</a:t>
            </a:r>
          </a:p>
          <a:p>
            <a:pPr lvl="1" eaLnBrk="1" hangingPunct="1">
              <a:lnSpc>
                <a:spcPct val="90000"/>
              </a:lnSpc>
            </a:pPr>
            <a:r>
              <a:rPr lang="en-US" altLang="en-US" sz="2000">
                <a:ea typeface="ＭＳ Ｐゴシック" charset="-128"/>
              </a:rPr>
              <a:t>Lever up using the firm</a:t>
            </a:r>
            <a:r>
              <a:rPr lang="ja-JP" altLang="en-US" sz="2000">
                <a:ea typeface="ＭＳ Ｐゴシック" charset="-128"/>
              </a:rPr>
              <a:t>’</a:t>
            </a:r>
            <a:r>
              <a:rPr lang="en-US" altLang="ja-JP" sz="2000">
                <a:ea typeface="ＭＳ Ｐゴシック" charset="-128"/>
              </a:rPr>
              <a:t>s debt/equity ratio</a:t>
            </a:r>
          </a:p>
          <a:p>
            <a:pPr eaLnBrk="1" hangingPunct="1">
              <a:lnSpc>
                <a:spcPct val="90000"/>
              </a:lnSpc>
            </a:pPr>
            <a:r>
              <a:rPr lang="en-US" altLang="en-US" sz="2400">
                <a:ea typeface="ＭＳ Ｐゴシック" charset="-128"/>
              </a:rPr>
              <a:t>The bottom up beta is a better estimate than the top down beta for the following reasons</a:t>
            </a:r>
          </a:p>
          <a:p>
            <a:pPr lvl="1" eaLnBrk="1" hangingPunct="1">
              <a:lnSpc>
                <a:spcPct val="90000"/>
              </a:lnSpc>
            </a:pPr>
            <a:r>
              <a:rPr lang="en-US" altLang="en-US" sz="2000">
                <a:ea typeface="ＭＳ Ｐゴシック" charset="-128"/>
              </a:rPr>
              <a:t>The standard error of the beta estimate will be much lower</a:t>
            </a:r>
          </a:p>
          <a:p>
            <a:pPr lvl="1" eaLnBrk="1" hangingPunct="1">
              <a:lnSpc>
                <a:spcPct val="90000"/>
              </a:lnSpc>
            </a:pPr>
            <a:r>
              <a:rPr lang="en-US" altLang="en-US" sz="2000">
                <a:ea typeface="ＭＳ Ｐゴシック" charset="-128"/>
              </a:rPr>
              <a:t>The betas  can reflect the current (and even expected future) mix of businesses that the firm is in rather than the historical mix</a:t>
            </a:r>
          </a:p>
        </p:txBody>
      </p:sp>
    </p:spTree>
  </p:cSld>
  <p:clrMapOvr>
    <a:masterClrMapping/>
  </p:clrMapOvr>
  <p:transition/>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Title 1"/>
          <p:cNvSpPr>
            <a:spLocks noGrp="1"/>
          </p:cNvSpPr>
          <p:nvPr>
            <p:ph type="title"/>
          </p:nvPr>
        </p:nvSpPr>
        <p:spPr>
          <a:xfrm>
            <a:off x="612775" y="228600"/>
            <a:ext cx="8153400" cy="990600"/>
          </a:xfrm>
        </p:spPr>
        <p:txBody>
          <a:bodyPr/>
          <a:lstStyle/>
          <a:p>
            <a:r>
              <a:rPr lang="en-US" altLang="en-US">
                <a:ea typeface="ＭＳ Ｐゴシック" charset="-128"/>
              </a:rPr>
              <a:t>Disney’s businesses: The financial breakdown (from 2013 annual report)</a:t>
            </a:r>
          </a:p>
        </p:txBody>
      </p:sp>
      <p:pic>
        <p:nvPicPr>
          <p:cNvPr id="334850"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37868" b="-37868"/>
          <a:stretch>
            <a:fillRect/>
          </a:stretch>
        </p:blipFill>
        <p:spPr>
          <a:xfrm>
            <a:off x="612775" y="1600200"/>
            <a:ext cx="8153400" cy="4495800"/>
          </a:xfrm>
        </p:spPr>
      </p:pic>
      <p:sp>
        <p:nvSpPr>
          <p:cNvPr id="3348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Title 1"/>
          <p:cNvSpPr>
            <a:spLocks noGrp="1"/>
          </p:cNvSpPr>
          <p:nvPr>
            <p:ph type="title"/>
          </p:nvPr>
        </p:nvSpPr>
        <p:spPr>
          <a:xfrm>
            <a:off x="612775" y="228600"/>
            <a:ext cx="8153400" cy="990600"/>
          </a:xfrm>
        </p:spPr>
        <p:txBody>
          <a:bodyPr/>
          <a:lstStyle/>
          <a:p>
            <a:r>
              <a:rPr lang="en-US" altLang="en-US">
                <a:ea typeface="ＭＳ Ｐゴシック" charset="-128"/>
              </a:rPr>
              <a:t>Unlevered Betas for businesses</a:t>
            </a:r>
          </a:p>
        </p:txBody>
      </p:sp>
      <p:sp>
        <p:nvSpPr>
          <p:cNvPr id="33689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36899" name="Object 2"/>
          <p:cNvGraphicFramePr>
            <a:graphicFrameLocks noChangeAspect="1"/>
          </p:cNvGraphicFramePr>
          <p:nvPr/>
        </p:nvGraphicFramePr>
        <p:xfrm>
          <a:off x="6780213" y="609600"/>
          <a:ext cx="2338387" cy="590550"/>
        </p:xfrm>
        <a:graphic>
          <a:graphicData uri="http://schemas.openxmlformats.org/presentationml/2006/ole">
            <mc:AlternateContent xmlns:mc="http://schemas.openxmlformats.org/markup-compatibility/2006">
              <mc:Choice xmlns:v="urn:schemas-microsoft-com:vml" Requires="v">
                <p:oleObj spid="_x0000_s336973" name="Equation" r:id="rId4" imgW="1511300" imgH="381000" progId="Equation.3">
                  <p:embed/>
                </p:oleObj>
              </mc:Choice>
              <mc:Fallback>
                <p:oleObj name="Equation" r:id="rId4" imgW="1511300" imgH="3810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0213" y="609600"/>
                        <a:ext cx="2338387" cy="5905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6" name="Straight Arrow Connector 15"/>
          <p:cNvCxnSpPr/>
          <p:nvPr/>
        </p:nvCxnSpPr>
        <p:spPr>
          <a:xfrm flipH="1">
            <a:off x="8077200" y="1295400"/>
            <a:ext cx="152400" cy="685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5" name="Content Placeholder 4"/>
          <p:cNvGraphicFramePr>
            <a:graphicFrameLocks noGrp="1"/>
          </p:cNvGraphicFramePr>
          <p:nvPr>
            <p:ph sz="quarter" idx="1"/>
          </p:nvPr>
        </p:nvGraphicFramePr>
        <p:xfrm>
          <a:off x="609600" y="1676400"/>
          <a:ext cx="8153400" cy="4343400"/>
        </p:xfrm>
        <a:graphic>
          <a:graphicData uri="http://schemas.openxmlformats.org/drawingml/2006/table">
            <a:tbl>
              <a:tblPr/>
              <a:tblGrid>
                <a:gridCol w="1273022"/>
                <a:gridCol w="1439727"/>
                <a:gridCol w="727441"/>
                <a:gridCol w="727441"/>
                <a:gridCol w="727441"/>
                <a:gridCol w="727441"/>
                <a:gridCol w="939611"/>
                <a:gridCol w="727441"/>
                <a:gridCol w="863836"/>
              </a:tblGrid>
              <a:tr h="965200">
                <a:tc>
                  <a:txBody>
                    <a:bodyPr/>
                    <a:lstStyle/>
                    <a:p>
                      <a:pPr algn="l" fontAlgn="b"/>
                      <a:r>
                        <a:rPr lang="en-US" sz="1400" b="0" i="1" u="none" strike="noStrike" dirty="0">
                          <a:solidFill>
                            <a:srgbClr val="000000"/>
                          </a:solidFill>
                          <a:effectLst/>
                          <a:latin typeface="Calibri"/>
                        </a:rPr>
                        <a:t>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solidFill>
                            <a:srgbClr val="000000"/>
                          </a:solidFill>
                          <a:effectLst/>
                          <a:latin typeface="Calibri"/>
                        </a:rPr>
                        <a:t>Comparable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Sample size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D/E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Tax rate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Company 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Cash/ Firm Value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Business 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23900">
                <a:tc>
                  <a:txBody>
                    <a:bodyPr/>
                    <a:lstStyle/>
                    <a:p>
                      <a:pPr algn="l" fontAlgn="b"/>
                      <a:r>
                        <a:rPr lang="en-US" sz="1400" b="0" i="0" u="none" strike="noStrike">
                          <a:solidFill>
                            <a:srgbClr val="000000"/>
                          </a:solidFill>
                          <a:effectLst/>
                          <a:latin typeface="Calibri"/>
                        </a:rPr>
                        <a:t>Media Networks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US  firms in broadcasting 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71.09%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23900">
                <a:tc>
                  <a:txBody>
                    <a:bodyPr/>
                    <a:lstStyle/>
                    <a:p>
                      <a:pPr algn="l" fontAlgn="b"/>
                      <a:r>
                        <a:rPr lang="en-US" sz="1400" b="0" i="0" u="none" strike="noStrike">
                          <a:solidFill>
                            <a:srgbClr val="000000"/>
                          </a:solidFill>
                          <a:effectLst/>
                          <a:latin typeface="Calibri"/>
                        </a:rPr>
                        <a:t>Parks &amp; Resorts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Calibri"/>
                        </a:rPr>
                        <a:t>Global firms in amusement park 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46.76%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35.67%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0.6677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4.95%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0.7024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2600">
                <a:tc>
                  <a:txBody>
                    <a:bodyPr/>
                    <a:lstStyle/>
                    <a:p>
                      <a:pPr algn="l" fontAlgn="b"/>
                      <a:r>
                        <a:rPr lang="en-US" sz="1400" b="0" i="0" u="none" strike="noStrike">
                          <a:solidFill>
                            <a:srgbClr val="000000"/>
                          </a:solidFill>
                          <a:effectLst/>
                          <a:latin typeface="Calibri"/>
                        </a:rPr>
                        <a:t>Studio Entertainment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US movie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27.06%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1.0668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1.0993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65200">
                <a:tc>
                  <a:txBody>
                    <a:bodyPr/>
                    <a:lstStyle/>
                    <a:p>
                      <a:pPr algn="l" fontAlgn="b"/>
                      <a:r>
                        <a:rPr lang="en-US" sz="1400" b="0" i="0" u="none" strike="noStrike">
                          <a:solidFill>
                            <a:srgbClr val="000000"/>
                          </a:solidFill>
                          <a:effectLst/>
                          <a:latin typeface="Calibri"/>
                        </a:rPr>
                        <a:t>Consumer Products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Global firms in toys/games production &amp; retail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29.53%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0.6034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0.6752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2600">
                <a:tc>
                  <a:txBody>
                    <a:bodyPr/>
                    <a:lstStyle/>
                    <a:p>
                      <a:pPr algn="l" fontAlgn="b"/>
                      <a:r>
                        <a:rPr lang="en-US" sz="1400" b="0" i="0" u="none" strike="noStrike">
                          <a:solidFill>
                            <a:srgbClr val="000000"/>
                          </a:solidFill>
                          <a:effectLst/>
                          <a:latin typeface="Calibri"/>
                        </a:rPr>
                        <a:t>Interactive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Global computer gaming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34.55%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17.25%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1.2187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closer look at the process…</a:t>
            </a:r>
            <a:br>
              <a:rPr lang="en-US" altLang="en-US">
                <a:ea typeface="ＭＳ Ｐゴシック" charset="-128"/>
              </a:rPr>
            </a:br>
            <a:r>
              <a:rPr lang="en-US" altLang="en-US">
                <a:ea typeface="ＭＳ Ｐゴシック" charset="-128"/>
              </a:rPr>
              <a:t>Studio Entertainment Betas</a:t>
            </a:r>
          </a:p>
        </p:txBody>
      </p:sp>
      <p:pic>
        <p:nvPicPr>
          <p:cNvPr id="338946"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46864" b="-46864"/>
          <a:stretch>
            <a:fillRect/>
          </a:stretch>
        </p:blipFill>
        <p:spPr>
          <a:xfrm>
            <a:off x="612775" y="1600200"/>
            <a:ext cx="8153400" cy="4495800"/>
          </a:xfrm>
        </p:spPr>
      </p:pic>
      <p:sp>
        <p:nvSpPr>
          <p:cNvPr id="3389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38948" name="TextBox 1"/>
          <p:cNvSpPr txBox="1">
            <a:spLocks noChangeArrowheads="1"/>
          </p:cNvSpPr>
          <p:nvPr/>
        </p:nvSpPr>
        <p:spPr bwMode="auto">
          <a:xfrm>
            <a:off x="838200" y="1905000"/>
            <a:ext cx="33559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Firm value = Market Cap + Total Debt</a:t>
            </a:r>
          </a:p>
        </p:txBody>
      </p:sp>
      <p:cxnSp>
        <p:nvCxnSpPr>
          <p:cNvPr id="4" name="Straight Arrow Connector 3"/>
          <p:cNvCxnSpPr/>
          <p:nvPr/>
        </p:nvCxnSpPr>
        <p:spPr>
          <a:xfrm>
            <a:off x="2819400" y="2286000"/>
            <a:ext cx="1295400" cy="3810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38950" name="TextBox 5"/>
          <p:cNvSpPr txBox="1">
            <a:spLocks noChangeArrowheads="1"/>
          </p:cNvSpPr>
          <p:nvPr/>
        </p:nvSpPr>
        <p:spPr bwMode="auto">
          <a:xfrm>
            <a:off x="3581400" y="1600200"/>
            <a:ext cx="4648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Enterprise Value (EV) = Market Cap + Debt - Cash</a:t>
            </a:r>
          </a:p>
        </p:txBody>
      </p:sp>
      <p:cxnSp>
        <p:nvCxnSpPr>
          <p:cNvPr id="8" name="Straight Arrow Connector 7"/>
          <p:cNvCxnSpPr/>
          <p:nvPr/>
        </p:nvCxnSpPr>
        <p:spPr>
          <a:xfrm>
            <a:off x="5562600" y="1905000"/>
            <a:ext cx="228600" cy="7620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38952" name="TextBox 8"/>
          <p:cNvSpPr txBox="1">
            <a:spLocks noChangeArrowheads="1"/>
          </p:cNvSpPr>
          <p:nvPr/>
        </p:nvSpPr>
        <p:spPr bwMode="auto">
          <a:xfrm>
            <a:off x="6172200" y="1981200"/>
            <a:ext cx="2971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Gross D/E = Total Debt/  Market Cap</a:t>
            </a:r>
          </a:p>
        </p:txBody>
      </p:sp>
      <p:cxnSp>
        <p:nvCxnSpPr>
          <p:cNvPr id="12" name="Straight Arrow Connector 11"/>
          <p:cNvCxnSpPr/>
          <p:nvPr/>
        </p:nvCxnSpPr>
        <p:spPr>
          <a:xfrm>
            <a:off x="6934200" y="2514600"/>
            <a:ext cx="0" cy="2286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Title 1"/>
          <p:cNvSpPr>
            <a:spLocks noGrp="1"/>
          </p:cNvSpPr>
          <p:nvPr>
            <p:ph type="title"/>
          </p:nvPr>
        </p:nvSpPr>
        <p:spPr>
          <a:xfrm>
            <a:off x="612775" y="228600"/>
            <a:ext cx="8153400" cy="990600"/>
          </a:xfrm>
        </p:spPr>
        <p:txBody>
          <a:bodyPr/>
          <a:lstStyle/>
          <a:p>
            <a:r>
              <a:rPr lang="en-US" altLang="en-US">
                <a:ea typeface="ＭＳ Ｐゴシック" charset="-128"/>
              </a:rPr>
              <a:t>Backing into a pure play beta: Studio Entertainment</a:t>
            </a:r>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5A9619F-D5F3-3149-A3AA-C956964D8A77}" type="slidenum">
              <a:rPr lang="en-US" altLang="en-US" sz="1200">
                <a:solidFill>
                  <a:srgbClr val="FFFFFF"/>
                </a:solidFill>
              </a:rPr>
              <a:pPr>
                <a:lnSpc>
                  <a:spcPct val="80000"/>
                </a:lnSpc>
              </a:pPr>
              <a:t>159</a:t>
            </a:fld>
            <a:endParaRPr lang="en-US" altLang="en-US" sz="1200">
              <a:solidFill>
                <a:srgbClr val="FFFFFF"/>
              </a:solidFill>
            </a:endParaRPr>
          </a:p>
        </p:txBody>
      </p:sp>
      <p:sp>
        <p:nvSpPr>
          <p:cNvPr id="340996" name="TextBox 6"/>
          <p:cNvSpPr txBox="1">
            <a:spLocks noChangeArrowheads="1"/>
          </p:cNvSpPr>
          <p:nvPr/>
        </p:nvSpPr>
        <p:spPr bwMode="auto">
          <a:xfrm>
            <a:off x="1295400" y="3505200"/>
            <a:ext cx="7324725"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a:t>1. Start with the median regression beta (equity beta) of 1.24</a:t>
            </a:r>
          </a:p>
          <a:p>
            <a:r>
              <a:rPr lang="en-US" altLang="en-US" sz="2000"/>
              <a:t>2. Unlever the beta, using the median gross D/E ratio of 27.06%</a:t>
            </a:r>
          </a:p>
          <a:p>
            <a:r>
              <a:rPr lang="en-US" altLang="en-US" sz="2000"/>
              <a:t>	Gross D/E ratio = 21.30/78.70 = 27.06% </a:t>
            </a:r>
          </a:p>
          <a:p>
            <a:r>
              <a:rPr lang="en-US" altLang="en-US" sz="2000"/>
              <a:t>	Unlevered beta = 1.24/ (1+ (1-.4) (.2706)) = 1.0668</a:t>
            </a:r>
          </a:p>
          <a:p>
            <a:r>
              <a:rPr lang="en-US" altLang="en-US" sz="2000"/>
              <a:t>3. Take out the cash effect, using the median cash/value of 2.96%</a:t>
            </a:r>
          </a:p>
          <a:p>
            <a:r>
              <a:rPr lang="en-US" altLang="en-US" sz="2000"/>
              <a:t>	(.0296) (0) + (1-.0296) (Beta of movie business) = 1.0668</a:t>
            </a:r>
          </a:p>
          <a:p>
            <a:r>
              <a:rPr lang="en-US" altLang="en-US" sz="2000"/>
              <a:t>	Beta of movie business = 1.0668/(1-.0296) = 1.0993</a:t>
            </a:r>
          </a:p>
          <a:p>
            <a:r>
              <a:rPr lang="en-US" altLang="en-US" sz="2000" b="1"/>
              <a:t>Alternatively, you could have used the net debt to equity ratio</a:t>
            </a:r>
          </a:p>
          <a:p>
            <a:r>
              <a:rPr lang="en-US" altLang="en-US" sz="2000"/>
              <a:t>	Net D/E ratio = (21.30-2.96)/78.70 = 23.30%</a:t>
            </a:r>
          </a:p>
          <a:p>
            <a:r>
              <a:rPr lang="en-US" altLang="en-US" sz="2000"/>
              <a:t>	Unlevered beta for movies = 1.24/ (1+(1-.4)(.233)) = 1.0879</a:t>
            </a:r>
          </a:p>
        </p:txBody>
      </p:sp>
      <p:pic>
        <p:nvPicPr>
          <p:cNvPr id="340997"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72832" b="-72832"/>
          <a:stretch>
            <a:fillRect/>
          </a:stretch>
        </p:blipFill>
        <p:spPr>
          <a:xfrm>
            <a:off x="609600" y="228600"/>
            <a:ext cx="8153400" cy="4495800"/>
          </a:xfrm>
        </p:spPr>
      </p:pic>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Title 1"/>
          <p:cNvSpPr>
            <a:spLocks noGrp="1"/>
          </p:cNvSpPr>
          <p:nvPr>
            <p:ph type="title"/>
          </p:nvPr>
        </p:nvSpPr>
        <p:spPr>
          <a:xfrm>
            <a:off x="612775" y="228600"/>
            <a:ext cx="8153400" cy="990600"/>
          </a:xfrm>
        </p:spPr>
        <p:txBody>
          <a:bodyPr/>
          <a:lstStyle/>
          <a:p>
            <a:r>
              <a:rPr lang="en-US" altLang="en-US">
                <a:ea typeface="ＭＳ Ｐゴシック" charset="-128"/>
              </a:rPr>
              <a:t>Disney’s unlevered beta: Operations &amp; Entire Company</a:t>
            </a:r>
          </a:p>
        </p:txBody>
      </p:sp>
      <p:sp>
        <p:nvSpPr>
          <p:cNvPr id="34304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43043" name="TextBox 7"/>
          <p:cNvSpPr txBox="1">
            <a:spLocks noChangeArrowheads="1"/>
          </p:cNvSpPr>
          <p:nvPr/>
        </p:nvSpPr>
        <p:spPr bwMode="auto">
          <a:xfrm>
            <a:off x="914400" y="4572000"/>
            <a:ext cx="7772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Disney has $3.93 billion in cash, invested in close to riskless assets (with a beta of zero). You can compute an unlevered beta for Disney as a company (inclusive of cash):</a:t>
            </a:r>
          </a:p>
        </p:txBody>
      </p:sp>
      <p:graphicFrame>
        <p:nvGraphicFramePr>
          <p:cNvPr id="343044" name="Object 8"/>
          <p:cNvGraphicFramePr>
            <a:graphicFrameLocks noChangeAspect="1"/>
          </p:cNvGraphicFramePr>
          <p:nvPr/>
        </p:nvGraphicFramePr>
        <p:xfrm>
          <a:off x="2438400" y="5181600"/>
          <a:ext cx="5486400" cy="1104900"/>
        </p:xfrm>
        <a:graphic>
          <a:graphicData uri="http://schemas.openxmlformats.org/presentationml/2006/ole">
            <mc:AlternateContent xmlns:mc="http://schemas.openxmlformats.org/markup-compatibility/2006">
              <mc:Choice xmlns:v="urn:schemas-microsoft-com:vml" Requires="v">
                <p:oleObj spid="_x0000_s343131" name="Document" r:id="rId5" imgW="5486198" imgH="1104859" progId="Word.Document.12">
                  <p:embed/>
                </p:oleObj>
              </mc:Choice>
              <mc:Fallback>
                <p:oleObj name="Document" r:id="rId5" imgW="5486198" imgH="1104859" progId="Word.Document.12">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38400" y="5181600"/>
                        <a:ext cx="548640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Content Placeholder 4"/>
          <p:cNvGraphicFramePr>
            <a:graphicFrameLocks noGrp="1"/>
          </p:cNvGraphicFramePr>
          <p:nvPr>
            <p:ph sz="quarter" idx="1"/>
          </p:nvPr>
        </p:nvGraphicFramePr>
        <p:xfrm>
          <a:off x="304800" y="1828800"/>
          <a:ext cx="8686800" cy="2362200"/>
        </p:xfrm>
        <a:graphic>
          <a:graphicData uri="http://schemas.openxmlformats.org/drawingml/2006/table">
            <a:tbl>
              <a:tblPr/>
              <a:tblGrid>
                <a:gridCol w="1728788"/>
                <a:gridCol w="947737"/>
                <a:gridCol w="993775"/>
                <a:gridCol w="993775"/>
                <a:gridCol w="995363"/>
                <a:gridCol w="993775"/>
                <a:gridCol w="1039812"/>
                <a:gridCol w="993775"/>
              </a:tblGrid>
              <a:tr h="573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Business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EV/Sales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 of Business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 of Disney</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Unlevered beta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Media Networks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$20,356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$66,579.81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Parks &amp; Resorts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$14,087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0.70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$45,682.80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Studio Entertainment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$5,979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Consumer Products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$3,555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0.83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$2,951.50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6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Interactive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$1,064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$1,683.72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6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Disney Operations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$45,041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$135,132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100.00%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0.9239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$135,132.11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Title 1"/>
          <p:cNvSpPr>
            <a:spLocks noGrp="1"/>
          </p:cNvSpPr>
          <p:nvPr>
            <p:ph type="title"/>
          </p:nvPr>
        </p:nvSpPr>
        <p:spPr>
          <a:xfrm>
            <a:off x="612775" y="228600"/>
            <a:ext cx="8153400" cy="990600"/>
          </a:xfrm>
        </p:spPr>
        <p:txBody>
          <a:bodyPr/>
          <a:lstStyle/>
          <a:p>
            <a:r>
              <a:rPr lang="en-US" altLang="en-US">
                <a:ea typeface="ＭＳ Ｐゴシック" charset="-128"/>
              </a:rPr>
              <a:t>The levered beta: Disney and its divisions</a:t>
            </a:r>
          </a:p>
        </p:txBody>
      </p:sp>
      <p:sp>
        <p:nvSpPr>
          <p:cNvPr id="3" name="Content Placeholder 2"/>
          <p:cNvSpPr>
            <a:spLocks noGrp="1"/>
          </p:cNvSpPr>
          <p:nvPr>
            <p:ph sz="quarter" idx="1"/>
          </p:nvPr>
        </p:nvSpPr>
        <p:spPr>
          <a:xfrm>
            <a:off x="612775" y="1600200"/>
            <a:ext cx="8153400" cy="4495800"/>
          </a:xfrm>
        </p:spPr>
        <p:txBody>
          <a:bodyPr/>
          <a:lstStyle/>
          <a:p>
            <a:r>
              <a:rPr lang="en-US" altLang="en-US" sz="2000">
                <a:ea typeface="ＭＳ Ｐゴシック" charset="-128"/>
              </a:rPr>
              <a:t>To estimate the debt ratios for division, we allocate Disney’s total debt ($15,961 million) to its divisions based on identifiable assets. </a:t>
            </a:r>
          </a:p>
          <a:p>
            <a:endParaRPr lang="en-US" altLang="en-US" sz="2000">
              <a:ea typeface="ＭＳ Ｐゴシック" charset="-128"/>
            </a:endParaRPr>
          </a:p>
          <a:p>
            <a:endParaRPr lang="en-US" altLang="en-US" sz="2000">
              <a:ea typeface="ＭＳ Ｐゴシック" charset="-128"/>
            </a:endParaRPr>
          </a:p>
          <a:p>
            <a:endParaRPr lang="en-US" altLang="en-US" sz="2000">
              <a:ea typeface="ＭＳ Ｐゴシック" charset="-128"/>
            </a:endParaRPr>
          </a:p>
          <a:p>
            <a:pPr>
              <a:buFont typeface="Wingdings" charset="2"/>
              <a:buNone/>
            </a:pPr>
            <a:endParaRPr lang="en-US" altLang="en-US" sz="2000">
              <a:ea typeface="ＭＳ Ｐゴシック" charset="-128"/>
            </a:endParaRPr>
          </a:p>
          <a:p>
            <a:pPr>
              <a:buFont typeface="Wingdings" charset="2"/>
              <a:buNone/>
            </a:pPr>
            <a:endParaRPr lang="en-US" altLang="en-US" sz="2000">
              <a:ea typeface="ＭＳ Ｐゴシック" charset="-128"/>
            </a:endParaRPr>
          </a:p>
          <a:p>
            <a:r>
              <a:rPr lang="en-US" altLang="en-US" sz="2000">
                <a:ea typeface="ＭＳ Ｐゴシック" charset="-128"/>
              </a:rPr>
              <a:t>We use the allocated debt to compute D/E ratios and levered betas.</a:t>
            </a:r>
          </a:p>
          <a:p>
            <a:endParaRPr lang="en-US" altLang="en-US" sz="2000">
              <a:ea typeface="ＭＳ Ｐゴシック" charset="-128"/>
            </a:endParaRPr>
          </a:p>
          <a:p>
            <a:endParaRPr lang="en-US" altLang="en-US" sz="2000">
              <a:ea typeface="ＭＳ Ｐゴシック" charset="-128"/>
            </a:endParaRPr>
          </a:p>
        </p:txBody>
      </p:sp>
      <p:sp>
        <p:nvSpPr>
          <p:cNvPr id="34509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45092" name="Object 4"/>
          <p:cNvGraphicFramePr>
            <a:graphicFrameLocks noChangeAspect="1"/>
          </p:cNvGraphicFramePr>
          <p:nvPr/>
        </p:nvGraphicFramePr>
        <p:xfrm>
          <a:off x="2209800" y="2286000"/>
          <a:ext cx="5626100" cy="1841500"/>
        </p:xfrm>
        <a:graphic>
          <a:graphicData uri="http://schemas.openxmlformats.org/presentationml/2006/ole">
            <mc:AlternateContent xmlns:mc="http://schemas.openxmlformats.org/markup-compatibility/2006">
              <mc:Choice xmlns:v="urn:schemas-microsoft-com:vml" Requires="v">
                <p:oleObj spid="_x0000_s345151" name="Document" r:id="rId5" imgW="5625893" imgH="1841432" progId="Word.Document.12">
                  <p:embed/>
                </p:oleObj>
              </mc:Choice>
              <mc:Fallback>
                <p:oleObj name="Document" r:id="rId5" imgW="5625893" imgH="1841432" progId="Word.Document.12">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09800" y="2286000"/>
                        <a:ext cx="5626100" cy="184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Table 4"/>
          <p:cNvGraphicFramePr>
            <a:graphicFrameLocks noGrp="1"/>
          </p:cNvGraphicFramePr>
          <p:nvPr/>
        </p:nvGraphicFramePr>
        <p:xfrm>
          <a:off x="457200" y="4640263"/>
          <a:ext cx="8077200" cy="1617662"/>
        </p:xfrm>
        <a:graphic>
          <a:graphicData uri="http://schemas.openxmlformats.org/drawingml/2006/table">
            <a:tbl>
              <a:tblPr/>
              <a:tblGrid>
                <a:gridCol w="1752600"/>
                <a:gridCol w="1260813"/>
                <a:gridCol w="1482387"/>
                <a:gridCol w="914400"/>
                <a:gridCol w="1143000"/>
                <a:gridCol w="1524000"/>
              </a:tblGrid>
              <a:tr h="226052">
                <a:tc>
                  <a:txBody>
                    <a:bodyPr/>
                    <a:lstStyle/>
                    <a:p>
                      <a:pPr algn="l" fontAlgn="b"/>
                      <a:r>
                        <a:rPr lang="en-US" sz="1400" b="0" i="1" u="none" strike="noStrike" dirty="0">
                          <a:solidFill>
                            <a:srgbClr val="000000"/>
                          </a:solidFill>
                          <a:effectLst/>
                          <a:latin typeface="Calibri"/>
                        </a:rPr>
                        <a:t>Business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Unlevered beta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Value of business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Calibri"/>
                        </a:rPr>
                        <a:t>D/E ratio</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Levered beta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Cost of Equity</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a:solidFill>
                            <a:srgbClr val="000000"/>
                          </a:solidFill>
                          <a:effectLst/>
                          <a:latin typeface="Calibri"/>
                        </a:rPr>
                        <a:t>Media Networks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1.0313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$66,580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1.0975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9.07%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a:solidFill>
                            <a:srgbClr val="000000"/>
                          </a:solidFill>
                          <a:effectLst/>
                          <a:latin typeface="Calibri"/>
                        </a:rPr>
                        <a:t>Parks &amp; Resorts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0.7024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$45,683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11.41%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0.7537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7.09%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8961">
                <a:tc>
                  <a:txBody>
                    <a:bodyPr/>
                    <a:lstStyle/>
                    <a:p>
                      <a:pPr algn="l" fontAlgn="b"/>
                      <a:r>
                        <a:rPr lang="en-US" sz="1400" b="0" i="0" u="none" strike="noStrike" dirty="0">
                          <a:solidFill>
                            <a:srgbClr val="000000"/>
                          </a:solidFill>
                          <a:effectLst/>
                          <a:latin typeface="Calibri"/>
                        </a:rPr>
                        <a:t>Studio Entertainment</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1.0993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$18,234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20.71%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1.2448</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9.92%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8444">
                <a:tc>
                  <a:txBody>
                    <a:bodyPr/>
                    <a:lstStyle/>
                    <a:p>
                      <a:pPr algn="l" fontAlgn="b"/>
                      <a:r>
                        <a:rPr lang="en-US" sz="1400" b="0" i="0" u="none" strike="noStrike">
                          <a:solidFill>
                            <a:srgbClr val="000000"/>
                          </a:solidFill>
                          <a:effectLst/>
                          <a:latin typeface="Calibri"/>
                        </a:rPr>
                        <a:t>Consumer Products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0.6752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117.11%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1.1805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9.55%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a:solidFill>
                            <a:srgbClr val="000000"/>
                          </a:solidFill>
                          <a:effectLst/>
                          <a:latin typeface="Calibri"/>
                        </a:rPr>
                        <a:t>Interactive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1.2187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$1,684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41.07%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1.5385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11.61%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dirty="0">
                          <a:solidFill>
                            <a:srgbClr val="000000"/>
                          </a:solidFill>
                          <a:effectLst/>
                          <a:latin typeface="Calibri"/>
                        </a:rPr>
                        <a:t>Disney Operations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0.9239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$135,132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13.10%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1.0012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8.52%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 Discussion Issue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6EDC398-9DFC-594C-9F3D-F861B734C975}" type="slidenum">
              <a:rPr lang="en-US" altLang="en-US" sz="1200">
                <a:solidFill>
                  <a:srgbClr val="FFFFFF"/>
                </a:solidFill>
              </a:rPr>
              <a:pPr>
                <a:lnSpc>
                  <a:spcPct val="80000"/>
                </a:lnSpc>
              </a:pPr>
              <a:t>162</a:t>
            </a:fld>
            <a:endParaRPr lang="en-US" altLang="en-US" sz="1200">
              <a:solidFill>
                <a:srgbClr val="FFFFFF"/>
              </a:solidFill>
            </a:endParaRPr>
          </a:p>
        </p:txBody>
      </p:sp>
      <p:sp>
        <p:nvSpPr>
          <p:cNvPr id="338946"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Assume now that you are the CFO of Disney. The head of the movie business has come to you with a new big budget movie that he would like you to fund. He claims that his analysis of the movie indicates that it will generate a return on equity of 9.5%. Would you fund it?</a:t>
            </a:r>
          </a:p>
          <a:p>
            <a:pPr lvl="1" eaLnBrk="1" hangingPunct="1">
              <a:lnSpc>
                <a:spcPct val="90000"/>
              </a:lnSpc>
            </a:pPr>
            <a:r>
              <a:rPr lang="en-US" altLang="en-US">
                <a:ea typeface="ＭＳ Ｐゴシック" charset="-128"/>
              </a:rPr>
              <a:t>Yes. It is higher than the cost of equity for Disney as a company</a:t>
            </a:r>
          </a:p>
          <a:p>
            <a:pPr lvl="1" eaLnBrk="1" hangingPunct="1">
              <a:lnSpc>
                <a:spcPct val="90000"/>
              </a:lnSpc>
            </a:pPr>
            <a:r>
              <a:rPr lang="en-US" altLang="en-US">
                <a:ea typeface="ＭＳ Ｐゴシック" charset="-128"/>
              </a:rPr>
              <a:t>No. It is lower than the cost of equity for the movie business.</a:t>
            </a:r>
          </a:p>
          <a:p>
            <a:pPr lvl="1" eaLnBrk="1" hangingPunct="1">
              <a:lnSpc>
                <a:spcPct val="90000"/>
              </a:lnSpc>
            </a:pPr>
            <a:r>
              <a:rPr lang="en-US" altLang="en-US">
                <a:ea typeface="ＭＳ Ｐゴシック" charset="-128"/>
              </a:rPr>
              <a:t>What are the broader implications of your choice?</a:t>
            </a:r>
          </a:p>
        </p:txBody>
      </p:sp>
    </p:spTree>
  </p:cSld>
  <p:clrMapOvr>
    <a:masterClrMapping/>
  </p:clrMapOvr>
  <p:transition/>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a:t>
            </a:r>
            <a:r>
              <a:rPr lang="en-US" altLang="ja-JP">
                <a:ea typeface="ＭＳ Ｐゴシック" charset="-128"/>
              </a:rPr>
              <a:t>Bottom Up Betas &amp; Costs of Equity: Vale</a:t>
            </a:r>
            <a:endParaRPr lang="en-US" altLang="en-US">
              <a:ea typeface="ＭＳ Ｐゴシック" charset="-128"/>
            </a:endParaRPr>
          </a:p>
        </p:txBody>
      </p:sp>
      <p:sp>
        <p:nvSpPr>
          <p:cNvPr id="349186" name="Rectangle 3"/>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3491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49188" name="Object 5"/>
          <p:cNvGraphicFramePr>
            <a:graphicFrameLocks noChangeAspect="1"/>
          </p:cNvGraphicFramePr>
          <p:nvPr/>
        </p:nvGraphicFramePr>
        <p:xfrm>
          <a:off x="609600" y="1600200"/>
          <a:ext cx="8369300" cy="3581400"/>
        </p:xfrm>
        <a:graphic>
          <a:graphicData uri="http://schemas.openxmlformats.org/presentationml/2006/ole">
            <mc:AlternateContent xmlns:mc="http://schemas.openxmlformats.org/markup-compatibility/2006">
              <mc:Choice xmlns:v="urn:schemas-microsoft-com:vml" Requires="v">
                <p:oleObj spid="_x0000_s349190" name="Document" r:id="rId5" imgW="8369300" imgH="3581400" progId="Word.Document.12">
                  <p:embed/>
                </p:oleObj>
              </mc:Choice>
              <mc:Fallback>
                <p:oleObj name="Document" r:id="rId5" imgW="8369300" imgH="3581400" progId="Word.Document.12">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1600200"/>
                        <a:ext cx="83693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49189" name="Object 6"/>
          <p:cNvGraphicFramePr>
            <a:graphicFrameLocks noChangeAspect="1"/>
          </p:cNvGraphicFramePr>
          <p:nvPr/>
        </p:nvGraphicFramePr>
        <p:xfrm>
          <a:off x="2286000" y="5029200"/>
          <a:ext cx="6083300" cy="1447800"/>
        </p:xfrm>
        <a:graphic>
          <a:graphicData uri="http://schemas.openxmlformats.org/presentationml/2006/ole">
            <mc:AlternateContent xmlns:mc="http://schemas.openxmlformats.org/markup-compatibility/2006">
              <mc:Choice xmlns:v="urn:schemas-microsoft-com:vml" Requires="v">
                <p:oleObj spid="_x0000_s349191" name="Document" r:id="rId8" imgW="6083076" imgH="1447747" progId="Word.Document.12">
                  <p:embed/>
                </p:oleObj>
              </mc:Choice>
              <mc:Fallback>
                <p:oleObj name="Document" r:id="rId8" imgW="6083076" imgH="1447747" progId="Word.Document.12">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86000" y="5029200"/>
                        <a:ext cx="60833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Vale: Cost of Equity Calculation – in nominal $R</a:t>
            </a:r>
          </a:p>
        </p:txBody>
      </p:sp>
      <p:sp>
        <p:nvSpPr>
          <p:cNvPr id="17613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To convert a discount rate in one currency to another, all you need are expected inflation rates in the two currencies.</a:t>
            </a:r>
          </a:p>
          <a:p>
            <a:pPr eaLnBrk="1" hangingPunct="1">
              <a:lnSpc>
                <a:spcPct val="80000"/>
              </a:lnSpc>
              <a:buFont typeface="Wingdings" charset="2"/>
              <a:buNone/>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r>
              <a:rPr lang="en-US" altLang="en-US" sz="2000">
                <a:ea typeface="ＭＳ Ｐゴシック" charset="-128"/>
              </a:rPr>
              <a:t>From US $ to R$: If we use 2% as the inflation rate in US dollars and 9% as the inflation ratio in Brazil, we can convert Vale’s US dollar cost of equity of 11.23% to a $R cost of equity:</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r>
              <a:rPr lang="en-US" altLang="en-US" sz="2000">
                <a:ea typeface="ＭＳ Ｐゴシック" charset="-128"/>
              </a:rPr>
              <a:t>Alternatively, you can compute a cost of equity, starting with the $R riskfree rate of 10.18%.</a:t>
            </a:r>
          </a:p>
          <a:p>
            <a:pPr marL="366713" lvl="1" indent="0" algn="ctr" eaLnBrk="1" hangingPunct="1">
              <a:lnSpc>
                <a:spcPct val="80000"/>
              </a:lnSpc>
              <a:buFont typeface="Wingdings 2" charset="2"/>
              <a:buNone/>
            </a:pPr>
            <a:r>
              <a:rPr lang="en-US" altLang="en-US" sz="1700">
                <a:ea typeface="ＭＳ Ｐゴシック" charset="-128"/>
              </a:rPr>
              <a:t>Cost of Equity in $R = = 10.18% + 1.15 (7.38%) = 18.67%</a:t>
            </a:r>
          </a:p>
          <a:p>
            <a:pPr marL="366713" lvl="1" indent="0" eaLnBrk="1" hangingPunct="1">
              <a:lnSpc>
                <a:spcPct val="80000"/>
              </a:lnSpc>
              <a:buFont typeface="Wingdings 2" charset="2"/>
              <a:buNone/>
            </a:pPr>
            <a:r>
              <a:rPr lang="en-US" altLang="en-US" sz="1700">
                <a:ea typeface="ＭＳ Ｐゴシック" charset="-128"/>
              </a:rPr>
              <a:t>				</a:t>
            </a:r>
          </a:p>
        </p:txBody>
      </p:sp>
      <p:sp>
        <p:nvSpPr>
          <p:cNvPr id="3512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51236" name="Object 2"/>
          <p:cNvGraphicFramePr>
            <a:graphicFrameLocks noChangeAspect="1"/>
          </p:cNvGraphicFramePr>
          <p:nvPr/>
        </p:nvGraphicFramePr>
        <p:xfrm>
          <a:off x="2743200" y="2286000"/>
          <a:ext cx="3352800" cy="457200"/>
        </p:xfrm>
        <a:graphic>
          <a:graphicData uri="http://schemas.openxmlformats.org/presentationml/2006/ole">
            <mc:AlternateContent xmlns:mc="http://schemas.openxmlformats.org/markup-compatibility/2006">
              <mc:Choice xmlns:v="urn:schemas-microsoft-com:vml" Requires="v">
                <p:oleObj spid="_x0000_s351238" name="Equation" r:id="rId4" imgW="2514600" imgH="342900" progId="Equation.3">
                  <p:embed/>
                </p:oleObj>
              </mc:Choice>
              <mc:Fallback>
                <p:oleObj name="Equation" r:id="rId4" imgW="2514600" imgH="3429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3200" y="2286000"/>
                        <a:ext cx="3352800" cy="457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51237" name="Object 2"/>
          <p:cNvGraphicFramePr>
            <a:graphicFrameLocks noChangeAspect="1"/>
          </p:cNvGraphicFramePr>
          <p:nvPr/>
        </p:nvGraphicFramePr>
        <p:xfrm>
          <a:off x="2133600" y="3657600"/>
          <a:ext cx="5486400" cy="1041400"/>
        </p:xfrm>
        <a:graphic>
          <a:graphicData uri="http://schemas.openxmlformats.org/presentationml/2006/ole">
            <mc:AlternateContent xmlns:mc="http://schemas.openxmlformats.org/markup-compatibility/2006">
              <mc:Choice xmlns:v="urn:schemas-microsoft-com:vml" Requires="v">
                <p:oleObj spid="_x0000_s351239" name="Document" r:id="rId7" imgW="5486198" imgH="1041362" progId="Word.Document.12">
                  <p:embed/>
                </p:oleObj>
              </mc:Choice>
              <mc:Fallback>
                <p:oleObj name="Document" r:id="rId7" imgW="5486198" imgH="1041362" progId="Word.Document.12">
                  <p:embed/>
                  <p:pic>
                    <p:nvPicPr>
                      <p:cNvPr id="0" name="Object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33600" y="3657600"/>
                        <a:ext cx="54864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Bottom up betas &amp; Costs of Equity: Tata Motors &amp; Baidu</a:t>
            </a:r>
          </a:p>
        </p:txBody>
      </p:sp>
      <p:sp>
        <p:nvSpPr>
          <p:cNvPr id="17817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u="sng">
                <a:ea typeface="ＭＳ Ｐゴシック" charset="-128"/>
              </a:rPr>
              <a:t>Tata Motors</a:t>
            </a:r>
            <a:r>
              <a:rPr lang="en-US" altLang="en-US" sz="2400">
                <a:ea typeface="ＭＳ Ｐゴシック" charset="-128"/>
              </a:rPr>
              <a:t>: We estimated an unlevered beta of 0.8601 across 76 publicly traded automotive companies (globally) and estimated a levered beta based on Tata Motor’s D/E ratio of 41.41% and a marginal tax rate of 32.45% for India:</a:t>
            </a:r>
          </a:p>
          <a:p>
            <a:pPr marL="320675" lvl="1" indent="0" eaLnBrk="1" hangingPunct="1">
              <a:lnSpc>
                <a:spcPct val="80000"/>
              </a:lnSpc>
              <a:buFont typeface="Wingdings 2" charset="2"/>
              <a:buNone/>
            </a:pPr>
            <a:r>
              <a:rPr lang="en-US" altLang="en-US" sz="2000">
                <a:ea typeface="ＭＳ Ｐゴシック" charset="-128"/>
              </a:rPr>
              <a:t>Levered Beta for Tata Motors = 0.8601 (1 + (1-.3245) (.4141)) = 1.1007 </a:t>
            </a:r>
          </a:p>
          <a:p>
            <a:pPr marL="320675" lvl="1" indent="0" eaLnBrk="1" hangingPunct="1">
              <a:lnSpc>
                <a:spcPct val="80000"/>
              </a:lnSpc>
              <a:buFont typeface="Wingdings 2" charset="2"/>
              <a:buNone/>
            </a:pPr>
            <a:r>
              <a:rPr lang="en-US" altLang="en-US" sz="2000">
                <a:ea typeface="ＭＳ Ｐゴシック" charset="-128"/>
              </a:rPr>
              <a:t>Cost of equity for Tata Motors (Rs) = 6.57% + 1.1007 (7.19%) = 14.49%  </a:t>
            </a:r>
          </a:p>
          <a:p>
            <a:pPr>
              <a:lnSpc>
                <a:spcPct val="80000"/>
              </a:lnSpc>
            </a:pPr>
            <a:r>
              <a:rPr lang="en-US" altLang="en-US" sz="2400" u="sng">
                <a:ea typeface="ＭＳ Ｐゴシック" charset="-128"/>
              </a:rPr>
              <a:t>Baidu</a:t>
            </a:r>
            <a:r>
              <a:rPr lang="en-US" altLang="en-US" sz="2400">
                <a:ea typeface="ＭＳ Ｐゴシック" charset="-128"/>
              </a:rPr>
              <a:t>: To estimate its beta, we looked at 42 global companies that derive all or most of their revenues from online advertising and estimated an unlevered beta of 1.30 for the business. Incorporating Baidu’s current market debt to equity ratio of 5.23% and the marginal tax rate for China of 25%, we estimate Baidu’s current levered beta to be 1.3560.</a:t>
            </a:r>
          </a:p>
          <a:p>
            <a:pPr marL="320675" lvl="1" indent="0">
              <a:lnSpc>
                <a:spcPct val="80000"/>
              </a:lnSpc>
              <a:buFont typeface="Wingdings 2" charset="2"/>
              <a:buNone/>
            </a:pPr>
            <a:r>
              <a:rPr lang="en-US" altLang="en-US" sz="2000">
                <a:ea typeface="ＭＳ Ｐゴシック" charset="-128"/>
              </a:rPr>
              <a:t>Levered Beta for Baidu = 1.30 (1 + (1-.25) (.0523)) = 1.356</a:t>
            </a:r>
          </a:p>
          <a:p>
            <a:pPr marL="320675" lvl="1" indent="0">
              <a:lnSpc>
                <a:spcPct val="80000"/>
              </a:lnSpc>
              <a:buFont typeface="Wingdings 2" charset="2"/>
              <a:buNone/>
            </a:pPr>
            <a:r>
              <a:rPr lang="en-US" altLang="en-US" sz="2000">
                <a:ea typeface="ＭＳ Ｐゴシック" charset="-128"/>
              </a:rPr>
              <a:t>Cost of Equity for Baidu (Renmimbi) = 3.50% + 1.356 (6.94%) = 12.91% </a:t>
            </a:r>
          </a:p>
        </p:txBody>
      </p:sp>
      <p:sp>
        <p:nvSpPr>
          <p:cNvPr id="3532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Title 1"/>
          <p:cNvSpPr>
            <a:spLocks noGrp="1"/>
          </p:cNvSpPr>
          <p:nvPr>
            <p:ph type="title"/>
          </p:nvPr>
        </p:nvSpPr>
        <p:spPr>
          <a:xfrm>
            <a:off x="612775" y="228600"/>
            <a:ext cx="8153400" cy="990600"/>
          </a:xfrm>
        </p:spPr>
        <p:txBody>
          <a:bodyPr/>
          <a:lstStyle/>
          <a:p>
            <a:r>
              <a:rPr lang="en-US" altLang="en-US">
                <a:ea typeface="ＭＳ Ｐゴシック" charset="-128"/>
              </a:rPr>
              <a:t>Bottom up Betas and Costs of Equity: Deutsche Bank</a:t>
            </a:r>
          </a:p>
        </p:txBody>
      </p:sp>
      <p:sp>
        <p:nvSpPr>
          <p:cNvPr id="3" name="Content Placeholder 2"/>
          <p:cNvSpPr>
            <a:spLocks noGrp="1"/>
          </p:cNvSpPr>
          <p:nvPr>
            <p:ph sz="quarter" idx="1"/>
          </p:nvPr>
        </p:nvSpPr>
        <p:spPr>
          <a:xfrm>
            <a:off x="612775" y="1600200"/>
            <a:ext cx="8153400" cy="4495800"/>
          </a:xfrm>
        </p:spPr>
        <p:txBody>
          <a:bodyPr/>
          <a:lstStyle/>
          <a:p>
            <a:r>
              <a:rPr lang="en-US" altLang="en-US" sz="2000">
                <a:ea typeface="ＭＳ Ｐゴシック" charset="-128"/>
              </a:rPr>
              <a:t>We break Deutsche Bank down into two businesses – commercial and investment banking. </a:t>
            </a:r>
          </a:p>
          <a:p>
            <a:endParaRPr lang="en-US" altLang="en-US" sz="2000">
              <a:ea typeface="ＭＳ Ｐゴシック" charset="-128"/>
            </a:endParaRPr>
          </a:p>
          <a:p>
            <a:endParaRPr lang="en-US" altLang="en-US" sz="2000">
              <a:ea typeface="ＭＳ Ｐゴシック" charset="-128"/>
            </a:endParaRPr>
          </a:p>
          <a:p>
            <a:endParaRPr lang="en-US" altLang="en-US" sz="2000">
              <a:ea typeface="ＭＳ Ｐゴシック" charset="-128"/>
            </a:endParaRPr>
          </a:p>
          <a:p>
            <a:pPr>
              <a:buFont typeface="Wingdings" charset="2"/>
              <a:buNone/>
            </a:pPr>
            <a:endParaRPr lang="en-US" altLang="en-US" sz="2000">
              <a:ea typeface="ＭＳ Ｐゴシック" charset="-128"/>
            </a:endParaRPr>
          </a:p>
          <a:p>
            <a:r>
              <a:rPr lang="en-US" altLang="en-US" sz="2000">
                <a:ea typeface="ＭＳ Ｐゴシック" charset="-128"/>
              </a:rPr>
              <a:t>We do not unlever or relever betas, because estimating debt and equity for banks is an exercise in futility. Using a riskfree rate of 1.75% (Euro risk free rate) and Deutsche’s ERP of 6.12%:</a:t>
            </a:r>
          </a:p>
        </p:txBody>
      </p:sp>
      <p:sp>
        <p:nvSpPr>
          <p:cNvPr id="3553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55332" name="Object 4"/>
          <p:cNvGraphicFramePr>
            <a:graphicFrameLocks noChangeAspect="1"/>
          </p:cNvGraphicFramePr>
          <p:nvPr/>
        </p:nvGraphicFramePr>
        <p:xfrm>
          <a:off x="2057400" y="2286000"/>
          <a:ext cx="5626100" cy="1663700"/>
        </p:xfrm>
        <a:graphic>
          <a:graphicData uri="http://schemas.openxmlformats.org/presentationml/2006/ole">
            <mc:AlternateContent xmlns:mc="http://schemas.openxmlformats.org/markup-compatibility/2006">
              <mc:Choice xmlns:v="urn:schemas-microsoft-com:vml" Requires="v">
                <p:oleObj spid="_x0000_s355334" name="Document" r:id="rId5" imgW="5625893" imgH="1663639" progId="Word.Document.12">
                  <p:embed/>
                </p:oleObj>
              </mc:Choice>
              <mc:Fallback>
                <p:oleObj name="Document" r:id="rId5" imgW="5625893" imgH="1663639" progId="Word.Document.12">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7400" y="2286000"/>
                        <a:ext cx="5626100" cy="166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55333" name="Object 5"/>
          <p:cNvGraphicFramePr>
            <a:graphicFrameLocks noChangeAspect="1"/>
          </p:cNvGraphicFramePr>
          <p:nvPr/>
        </p:nvGraphicFramePr>
        <p:xfrm>
          <a:off x="2209800" y="5181600"/>
          <a:ext cx="5524500" cy="1066800"/>
        </p:xfrm>
        <a:graphic>
          <a:graphicData uri="http://schemas.openxmlformats.org/presentationml/2006/ole">
            <mc:AlternateContent xmlns:mc="http://schemas.openxmlformats.org/markup-compatibility/2006">
              <mc:Choice xmlns:v="urn:schemas-microsoft-com:vml" Requires="v">
                <p:oleObj spid="_x0000_s355335" name="Document" r:id="rId8" imgW="5524297" imgH="1066761" progId="Word.Document.12">
                  <p:embed/>
                </p:oleObj>
              </mc:Choice>
              <mc:Fallback>
                <p:oleObj name="Document" r:id="rId8" imgW="5524297" imgH="1066761" progId="Word.Document.12">
                  <p:embed/>
                  <p:pic>
                    <p:nvPicPr>
                      <p:cNvPr id="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09800" y="5181600"/>
                        <a:ext cx="55245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Betas for Non-Traded Assets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5E6DF39-7EC9-EC44-BDA4-5B5A34956287}" type="slidenum">
              <a:rPr lang="en-US" altLang="en-US" sz="1200">
                <a:solidFill>
                  <a:srgbClr val="FFFFFF"/>
                </a:solidFill>
              </a:rPr>
              <a:pPr>
                <a:lnSpc>
                  <a:spcPct val="80000"/>
                </a:lnSpc>
              </a:pPr>
              <a:t>167</a:t>
            </a:fld>
            <a:endParaRPr lang="en-US" altLang="en-US" sz="1200">
              <a:solidFill>
                <a:srgbClr val="FFFFFF"/>
              </a:solidFill>
            </a:endParaRPr>
          </a:p>
        </p:txBody>
      </p:sp>
      <p:sp>
        <p:nvSpPr>
          <p:cNvPr id="35738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conventional approaches of estimating betas from regressions do not work for assets  that are not traded. There are no stock prices or historical returns that can be used to compute regression betas.</a:t>
            </a:r>
          </a:p>
          <a:p>
            <a:pPr eaLnBrk="1" hangingPunct="1"/>
            <a:r>
              <a:rPr lang="en-US" altLang="en-US">
                <a:ea typeface="ＭＳ Ｐゴシック" charset="-128"/>
              </a:rPr>
              <a:t>There are two ways in which betas can be estimated for non-traded assets</a:t>
            </a:r>
          </a:p>
          <a:p>
            <a:pPr lvl="1" eaLnBrk="1" hangingPunct="1"/>
            <a:r>
              <a:rPr lang="en-US" altLang="en-US">
                <a:ea typeface="ＭＳ Ｐゴシック" charset="-128"/>
              </a:rPr>
              <a:t>Using comparable firms</a:t>
            </a:r>
          </a:p>
          <a:p>
            <a:pPr lvl="1" eaLnBrk="1" hangingPunct="1"/>
            <a:r>
              <a:rPr lang="en-US" altLang="en-US">
                <a:ea typeface="ＭＳ Ｐゴシック" charset="-128"/>
              </a:rPr>
              <a:t>Using accounting earnings </a:t>
            </a:r>
          </a:p>
        </p:txBody>
      </p:sp>
    </p:spTree>
  </p:cSld>
  <p:clrMapOvr>
    <a:masterClrMapping/>
  </p:clrMapOvr>
  <p:transition/>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Using comparable firms to estimate beta for Bookscape</a:t>
            </a:r>
          </a:p>
        </p:txBody>
      </p:sp>
      <p:sp>
        <p:nvSpPr>
          <p:cNvPr id="3594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359427"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9030" r="-9030"/>
          <a:stretch>
            <a:fillRect/>
          </a:stretch>
        </p:blipFill>
        <p:spPr>
          <a:xfrm>
            <a:off x="612775" y="1600200"/>
            <a:ext cx="8153400" cy="4495800"/>
          </a:xfrm>
        </p:spPr>
      </p:pic>
      <p:sp>
        <p:nvSpPr>
          <p:cNvPr id="359428" name="TextBox 7"/>
          <p:cNvSpPr txBox="1">
            <a:spLocks noChangeArrowheads="1"/>
          </p:cNvSpPr>
          <p:nvPr/>
        </p:nvSpPr>
        <p:spPr bwMode="auto">
          <a:xfrm>
            <a:off x="2514600" y="6096000"/>
            <a:ext cx="61785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Unlevered beta for book company = 0.8130/ (1+ (1-.4) (.2141)) = 0.7205</a:t>
            </a:r>
          </a:p>
          <a:p>
            <a:r>
              <a:rPr lang="en-US" altLang="en-US" sz="1600"/>
              <a:t>Unlevered beta for book business = 0.7205/(1-.05) = 0.7584</a:t>
            </a:r>
          </a:p>
        </p:txBody>
      </p:sp>
    </p:spTree>
  </p:cSld>
  <p:clrMapOvr>
    <a:masterClrMapping/>
  </p:clrMapOvr>
  <p:transition/>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Bookscape Levered Beta and Cost of Equity</a:t>
            </a:r>
          </a:p>
        </p:txBody>
      </p:sp>
      <p:sp>
        <p:nvSpPr>
          <p:cNvPr id="1843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Because the debt/equity ratios used in computing levered betas are market debt equity ratios, and the only debt equity ratio we can compute for Bookscape is a book value debt equity ratio, we have assumed that Bookscape is close to the book industry median market debt to equity ratio of 21.41 percent. </a:t>
            </a:r>
          </a:p>
          <a:p>
            <a:pPr eaLnBrk="1" hangingPunct="1">
              <a:lnSpc>
                <a:spcPct val="80000"/>
              </a:lnSpc>
            </a:pPr>
            <a:r>
              <a:rPr lang="en-US" altLang="en-US" sz="2600">
                <a:ea typeface="ＭＳ Ｐゴシック" charset="-128"/>
              </a:rPr>
              <a:t>Using a marginal tax rate of 40 percent for Bookscape, we get a levered beta of 0.8558.</a:t>
            </a:r>
          </a:p>
          <a:p>
            <a:pPr marL="366713" lvl="1" indent="0" eaLnBrk="1" hangingPunct="1">
              <a:lnSpc>
                <a:spcPct val="80000"/>
              </a:lnSpc>
              <a:buFont typeface="Wingdings 2" charset="2"/>
              <a:buNone/>
            </a:pPr>
            <a:r>
              <a:rPr lang="en-US" altLang="en-US" sz="2000">
                <a:ea typeface="ＭＳ Ｐゴシック" charset="-128"/>
              </a:rPr>
              <a:t>Levered beta for Bookscape = 0.7584[1 + (1 – 0.40) (0.2141)] = 0.8558</a:t>
            </a:r>
          </a:p>
          <a:p>
            <a:pPr eaLnBrk="1" hangingPunct="1">
              <a:lnSpc>
                <a:spcPct val="80000"/>
              </a:lnSpc>
            </a:pPr>
            <a:r>
              <a:rPr lang="en-US" altLang="en-US" sz="2600">
                <a:ea typeface="ＭＳ Ｐゴシック" charset="-128"/>
              </a:rPr>
              <a:t>Using a riskfree rate of 2.75% (US treasury bond rate) and an equity risk premium of 5.5%:</a:t>
            </a:r>
          </a:p>
          <a:p>
            <a:pPr marL="366713" lvl="1" indent="0" eaLnBrk="1" hangingPunct="1">
              <a:lnSpc>
                <a:spcPct val="80000"/>
              </a:lnSpc>
              <a:buFont typeface="Wingdings 2" charset="2"/>
              <a:buNone/>
            </a:pPr>
            <a:r>
              <a:rPr lang="en-US" altLang="en-US" sz="2200">
                <a:ea typeface="ＭＳ Ｐゴシック" charset="-128"/>
              </a:rPr>
              <a:t>Cost of Equity = 2.75%+ 0.8558 (5.5%) = 7.46%</a:t>
            </a:r>
          </a:p>
          <a:p>
            <a:pPr eaLnBrk="1" hangingPunct="1">
              <a:lnSpc>
                <a:spcPct val="80000"/>
              </a:lnSpc>
            </a:pPr>
            <a:endParaRPr lang="en-US" altLang="en-US" sz="2600">
              <a:ea typeface="ＭＳ Ｐゴシック" charset="-128"/>
            </a:endParaRPr>
          </a:p>
        </p:txBody>
      </p:sp>
      <p:sp>
        <p:nvSpPr>
          <p:cNvPr id="3614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Is Beta an Adequate Measure of Risk for a Private Firm?</a:t>
            </a:r>
          </a:p>
        </p:txBody>
      </p:sp>
      <p:sp>
        <p:nvSpPr>
          <p:cNvPr id="36352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Beta measures the risk added on to a diversified portfolio. The owners of most private firms are not diversified. Therefore, using beta to arrive at a cost of equity for a private firm will</a:t>
            </a:r>
          </a:p>
          <a:p>
            <a:pPr marL="823913" lvl="1" indent="-457200" eaLnBrk="1" hangingPunct="1">
              <a:buFont typeface="Calibri" charset="0"/>
              <a:buAutoNum type="alphaLcPeriod"/>
            </a:pPr>
            <a:r>
              <a:rPr lang="en-US" altLang="en-US">
                <a:ea typeface="ＭＳ Ｐゴシック" charset="-128"/>
              </a:rPr>
              <a:t>Under estimate the cost of equity for the private firm</a:t>
            </a:r>
          </a:p>
          <a:p>
            <a:pPr marL="823913" lvl="1" indent="-457200" eaLnBrk="1" hangingPunct="1">
              <a:buFont typeface="Calibri" charset="0"/>
              <a:buAutoNum type="alphaLcPeriod"/>
            </a:pPr>
            <a:r>
              <a:rPr lang="en-US" altLang="en-US">
                <a:ea typeface="ＭＳ Ｐゴシック" charset="-128"/>
              </a:rPr>
              <a:t>Over estimate the cost of equity for the private firm</a:t>
            </a:r>
          </a:p>
          <a:p>
            <a:pPr marL="823913" lvl="1" indent="-457200" eaLnBrk="1" hangingPunct="1">
              <a:buFont typeface="Calibri" charset="0"/>
              <a:buAutoNum type="alphaLcPeriod"/>
            </a:pPr>
            <a:r>
              <a:rPr lang="en-US" altLang="en-US">
                <a:ea typeface="ＭＳ Ｐゴシック" charset="-128"/>
              </a:rPr>
              <a:t>Could under or over estimate the cost of equity for the private firm</a:t>
            </a:r>
          </a:p>
        </p:txBody>
      </p:sp>
      <p:sp>
        <p:nvSpPr>
          <p:cNvPr id="3635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Total Risk versus Market Risk</a:t>
            </a:r>
          </a:p>
        </p:txBody>
      </p:sp>
      <p:sp>
        <p:nvSpPr>
          <p:cNvPr id="188418"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buFont typeface="Wingdings" charset="0"/>
              <a:buChar char=""/>
              <a:defRPr/>
            </a:pPr>
            <a:r>
              <a:rPr lang="en-US" dirty="0" smtClean="0"/>
              <a:t>Adjust the beta to reflect total risk rather than market risk. This adjustment is a relatively simple one, since the R squared of the regression measures the proportion of the risk that is market risk. </a:t>
            </a:r>
          </a:p>
          <a:p>
            <a:pPr lvl="1" eaLnBrk="1" hangingPunct="1">
              <a:buFont typeface="Wingdings 2" charset="0"/>
              <a:buChar char=""/>
              <a:defRPr/>
            </a:pPr>
            <a:r>
              <a:rPr lang="en-US" dirty="0" smtClean="0"/>
              <a:t> Total Beta = Market Beta / Correlation of the sector with the market</a:t>
            </a:r>
          </a:p>
          <a:p>
            <a:pPr eaLnBrk="1" hangingPunct="1">
              <a:buFont typeface="Wingdings" charset="0"/>
              <a:buChar char=""/>
              <a:defRPr/>
            </a:pPr>
            <a:r>
              <a:rPr lang="en-US" dirty="0" smtClean="0"/>
              <a:t> In the </a:t>
            </a:r>
            <a:r>
              <a:rPr lang="en-US" dirty="0" err="1" smtClean="0"/>
              <a:t>Bookscape</a:t>
            </a:r>
            <a:r>
              <a:rPr lang="en-US" dirty="0" smtClean="0"/>
              <a:t> example, where the market beta is 0.8558 and the median R-squared of the comparable publicly traded firms is 26.00%; the correlation with the market is 50.99%.</a:t>
            </a:r>
          </a:p>
          <a:p>
            <a:pPr marL="366713" lvl="1" indent="0" eaLnBrk="1" hangingPunct="1">
              <a:buFont typeface="Wingdings 2" charset="0"/>
              <a:buNone/>
              <a:defRPr/>
            </a:pPr>
            <a:endParaRPr lang="en-US" dirty="0" smtClean="0"/>
          </a:p>
          <a:p>
            <a:pPr lvl="1" eaLnBrk="1" hangingPunct="1">
              <a:buFont typeface="Wingdings 2" charset="0"/>
              <a:buChar char=""/>
              <a:defRPr/>
            </a:pPr>
            <a:endParaRPr lang="en-US" dirty="0" smtClean="0"/>
          </a:p>
          <a:p>
            <a:pPr lvl="1" eaLnBrk="1" hangingPunct="1">
              <a:buFont typeface="Wingdings 2" charset="0"/>
              <a:buChar char=""/>
              <a:defRPr/>
            </a:pPr>
            <a:endParaRPr lang="en-US" dirty="0" smtClean="0"/>
          </a:p>
          <a:p>
            <a:pPr lvl="1" eaLnBrk="1" hangingPunct="1">
              <a:buFont typeface="Wingdings 2" charset="0"/>
              <a:buChar char=""/>
              <a:defRPr/>
            </a:pPr>
            <a:r>
              <a:rPr lang="en-US" dirty="0" smtClean="0"/>
              <a:t>Total Cost of Equity = 2.75 + 1.6783 (5.5%) = 11.98%</a:t>
            </a:r>
            <a:endParaRPr lang="en-US" dirty="0"/>
          </a:p>
        </p:txBody>
      </p:sp>
      <p:graphicFrame>
        <p:nvGraphicFramePr>
          <p:cNvPr id="365571" name="Object 2"/>
          <p:cNvGraphicFramePr>
            <a:graphicFrameLocks noChangeAspect="1"/>
          </p:cNvGraphicFramePr>
          <p:nvPr/>
        </p:nvGraphicFramePr>
        <p:xfrm>
          <a:off x="2551113" y="4462463"/>
          <a:ext cx="3467100" cy="787400"/>
        </p:xfrm>
        <a:graphic>
          <a:graphicData uri="http://schemas.openxmlformats.org/presentationml/2006/ole">
            <mc:AlternateContent xmlns:mc="http://schemas.openxmlformats.org/markup-compatibility/2006">
              <mc:Choice xmlns:v="urn:schemas-microsoft-com:vml" Requires="v">
                <p:oleObj spid="_x0000_s365573" name="Equation" r:id="rId4" imgW="1955800" imgH="444500" progId="Equation.3">
                  <p:embed/>
                </p:oleObj>
              </mc:Choice>
              <mc:Fallback>
                <p:oleObj name="Equation" r:id="rId4" imgW="1955800" imgH="4445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1113" y="4462463"/>
                        <a:ext cx="3467100" cy="787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557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Application Test: Estimating a Bottom-up Beta</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5874CB7-175C-7E46-9C74-8F2D68CCAA8F}" type="slidenum">
              <a:rPr lang="en-US" altLang="en-US" sz="1200">
                <a:solidFill>
                  <a:srgbClr val="FFFFFF"/>
                </a:solidFill>
              </a:rPr>
              <a:pPr>
                <a:lnSpc>
                  <a:spcPct val="80000"/>
                </a:lnSpc>
              </a:pPr>
              <a:t>172</a:t>
            </a:fld>
            <a:endParaRPr lang="en-US" altLang="en-US" sz="1200">
              <a:solidFill>
                <a:srgbClr val="FFFFFF"/>
              </a:solidFill>
            </a:endParaRPr>
          </a:p>
        </p:txBody>
      </p:sp>
      <p:sp>
        <p:nvSpPr>
          <p:cNvPr id="36762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Based upon the business or businesses that your firm is in right now, and its current financial leverage, estimate the bottom-up unlevered beta for your firm.</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r>
              <a:rPr lang="en-US" altLang="en-US">
                <a:ea typeface="ＭＳ Ｐゴシック" charset="-128"/>
              </a:rPr>
              <a:t>Data Source: You can get a listing of unlevered betas by industry on my web site by going to updated data.</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Tree>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From Cost of Equity to Cost of Capital</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56C255E-CD8E-8749-B1E3-FA30EFB01CD5}" type="slidenum">
              <a:rPr lang="en-US" altLang="en-US" sz="1200">
                <a:solidFill>
                  <a:srgbClr val="FFFFFF"/>
                </a:solidFill>
              </a:rPr>
              <a:pPr>
                <a:lnSpc>
                  <a:spcPct val="80000"/>
                </a:lnSpc>
              </a:pPr>
              <a:t>173</a:t>
            </a:fld>
            <a:endParaRPr lang="en-US" altLang="en-US" sz="1200">
              <a:solidFill>
                <a:srgbClr val="FFFFFF"/>
              </a:solidFill>
            </a:endParaRPr>
          </a:p>
        </p:txBody>
      </p:sp>
      <p:sp>
        <p:nvSpPr>
          <p:cNvPr id="36966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cost of capital is a composite cost to the firm of raising financing to fund its projects. </a:t>
            </a:r>
          </a:p>
          <a:p>
            <a:pPr eaLnBrk="1" hangingPunct="1"/>
            <a:r>
              <a:rPr lang="en-US" altLang="en-US">
                <a:ea typeface="ＭＳ Ｐゴシック" charset="-128"/>
              </a:rPr>
              <a:t>In addition to equity, firms can raise capital from debt</a:t>
            </a:r>
          </a:p>
        </p:txBody>
      </p:sp>
    </p:spTree>
  </p:cSld>
  <p:clrMapOvr>
    <a:masterClrMapping/>
  </p:clrMapOvr>
  <p:transition/>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debt?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AD612E7-523E-D14F-A1B8-617728038E11}" type="slidenum">
              <a:rPr lang="en-US" altLang="en-US" sz="1200">
                <a:solidFill>
                  <a:srgbClr val="FFFFFF"/>
                </a:solidFill>
              </a:rPr>
              <a:pPr>
                <a:lnSpc>
                  <a:spcPct val="80000"/>
                </a:lnSpc>
              </a:pPr>
              <a:t>174</a:t>
            </a:fld>
            <a:endParaRPr lang="en-US" altLang="en-US" sz="1200">
              <a:solidFill>
                <a:srgbClr val="FFFFFF"/>
              </a:solidFill>
            </a:endParaRPr>
          </a:p>
        </p:txBody>
      </p:sp>
      <p:sp>
        <p:nvSpPr>
          <p:cNvPr id="36761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smtClean="0">
                <a:ea typeface="+mn-ea"/>
                <a:cs typeface="+mn-cs"/>
              </a:rPr>
              <a:t>General Rule: Debt generally has the following characteristics:</a:t>
            </a:r>
          </a:p>
          <a:p>
            <a:pPr marL="640080" lvl="1" indent="-274320" eaLnBrk="1" fontAlgn="auto" hangingPunct="1">
              <a:spcAft>
                <a:spcPts val="0"/>
              </a:spcAft>
              <a:buFont typeface="Wingdings 2"/>
              <a:buChar char=""/>
              <a:defRPr/>
            </a:pPr>
            <a:r>
              <a:rPr lang="en-US" smtClean="0">
                <a:ea typeface="+mn-ea"/>
              </a:rPr>
              <a:t>Commitment to make fixed payments in the future</a:t>
            </a:r>
          </a:p>
          <a:p>
            <a:pPr marL="640080" lvl="1" indent="-274320" eaLnBrk="1" fontAlgn="auto" hangingPunct="1">
              <a:spcAft>
                <a:spcPts val="0"/>
              </a:spcAft>
              <a:buFont typeface="Wingdings 2"/>
              <a:buChar char=""/>
              <a:defRPr/>
            </a:pPr>
            <a:r>
              <a:rPr lang="en-US" smtClean="0">
                <a:ea typeface="+mn-ea"/>
              </a:rPr>
              <a:t>The fixed payments are tax deductible</a:t>
            </a:r>
          </a:p>
          <a:p>
            <a:pPr marL="640080" lvl="1" indent="-274320" eaLnBrk="1" fontAlgn="auto" hangingPunct="1">
              <a:spcAft>
                <a:spcPts val="0"/>
              </a:spcAft>
              <a:buFont typeface="Wingdings 2"/>
              <a:buChar char=""/>
              <a:defRPr/>
            </a:pPr>
            <a:r>
              <a:rPr lang="en-US" smtClean="0">
                <a:ea typeface="+mn-ea"/>
              </a:rPr>
              <a:t>Failure to make the payments can lead to either default or loss of control of the firm to the party to whom payments are due.</a:t>
            </a:r>
          </a:p>
          <a:p>
            <a:pPr marL="320040" indent="-320040" eaLnBrk="1" fontAlgn="auto" hangingPunct="1">
              <a:spcAft>
                <a:spcPts val="0"/>
              </a:spcAft>
              <a:buFont typeface="Wingdings"/>
              <a:buChar char=""/>
              <a:defRPr/>
            </a:pPr>
            <a:r>
              <a:rPr lang="en-US" smtClean="0">
                <a:ea typeface="+mn-ea"/>
                <a:cs typeface="+mn-cs"/>
              </a:rPr>
              <a:t>As a consequence, debt should include</a:t>
            </a:r>
          </a:p>
          <a:p>
            <a:pPr marL="640080" lvl="1" indent="-274320" eaLnBrk="1" fontAlgn="auto" hangingPunct="1">
              <a:spcAft>
                <a:spcPts val="0"/>
              </a:spcAft>
              <a:buFont typeface="Wingdings 2"/>
              <a:buChar char=""/>
              <a:defRPr/>
            </a:pPr>
            <a:r>
              <a:rPr lang="en-US" smtClean="0">
                <a:ea typeface="+mn-ea"/>
              </a:rPr>
              <a:t>Any interest-bearing liability, whether short term or long term.</a:t>
            </a:r>
          </a:p>
          <a:p>
            <a:pPr marL="640080" lvl="1" indent="-274320" eaLnBrk="1" fontAlgn="auto" hangingPunct="1">
              <a:spcAft>
                <a:spcPts val="0"/>
              </a:spcAft>
              <a:buFont typeface="Wingdings 2"/>
              <a:buChar char=""/>
              <a:defRPr/>
            </a:pPr>
            <a:r>
              <a:rPr lang="en-US" smtClean="0">
                <a:ea typeface="+mn-ea"/>
              </a:rPr>
              <a:t>Any lease obligation, whether operating or capital.</a:t>
            </a:r>
          </a:p>
          <a:p>
            <a:pPr marL="640080" lvl="1" indent="-274320" eaLnBrk="1" fontAlgn="auto" hangingPunct="1">
              <a:spcAft>
                <a:spcPts val="0"/>
              </a:spcAft>
              <a:buFont typeface="Wingdings 2"/>
              <a:buChar char=""/>
              <a:defRPr/>
            </a:pPr>
            <a:endParaRPr lang="en-US">
              <a:ea typeface="+mn-ea"/>
            </a:endParaRPr>
          </a:p>
        </p:txBody>
      </p:sp>
    </p:spTree>
  </p:cSld>
  <p:clrMapOvr>
    <a:masterClrMapping/>
  </p:clrMapOvr>
  <p:transition/>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the Cost of Debt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27EC692-0905-2141-90CF-C56D25512A5A}" type="slidenum">
              <a:rPr lang="en-US" altLang="en-US" sz="1200">
                <a:solidFill>
                  <a:srgbClr val="FFFFFF"/>
                </a:solidFill>
              </a:rPr>
              <a:pPr>
                <a:lnSpc>
                  <a:spcPct val="80000"/>
                </a:lnSpc>
              </a:pPr>
              <a:t>175</a:t>
            </a:fld>
            <a:endParaRPr lang="en-US" altLang="en-US" sz="1200">
              <a:solidFill>
                <a:srgbClr val="FFFFFF"/>
              </a:solidFill>
            </a:endParaRPr>
          </a:p>
        </p:txBody>
      </p:sp>
      <p:sp>
        <p:nvSpPr>
          <p:cNvPr id="369666"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If the firm has bonds outstanding, and the bonds are traded, the yield to maturity on a long-term, straight (no special features) bond can be used as the interest rate.</a:t>
            </a:r>
          </a:p>
          <a:p>
            <a:pPr marL="320040" indent="-320040" eaLnBrk="1" fontAlgn="auto" hangingPunct="1">
              <a:spcAft>
                <a:spcPts val="0"/>
              </a:spcAft>
              <a:buFont typeface="Wingdings"/>
              <a:buChar char=""/>
              <a:defRPr/>
            </a:pPr>
            <a:r>
              <a:rPr lang="en-US" smtClean="0">
                <a:ea typeface="+mn-ea"/>
                <a:cs typeface="+mn-cs"/>
              </a:rPr>
              <a:t>If the firm is rated, use the rating and a typical default spread on bonds with that rating to estimate the cost of debt.</a:t>
            </a:r>
          </a:p>
          <a:p>
            <a:pPr marL="320040" indent="-320040" eaLnBrk="1" fontAlgn="auto" hangingPunct="1">
              <a:spcAft>
                <a:spcPts val="0"/>
              </a:spcAft>
              <a:buFont typeface="Wingdings"/>
              <a:buChar char=""/>
              <a:defRPr/>
            </a:pPr>
            <a:r>
              <a:rPr lang="en-US" smtClean="0">
                <a:ea typeface="+mn-ea"/>
                <a:cs typeface="+mn-cs"/>
              </a:rPr>
              <a:t>If the firm is not rated, </a:t>
            </a:r>
          </a:p>
          <a:p>
            <a:pPr marL="640080" lvl="1" indent="-274320" eaLnBrk="1" fontAlgn="auto" hangingPunct="1">
              <a:spcAft>
                <a:spcPts val="0"/>
              </a:spcAft>
              <a:buFont typeface="Wingdings 2"/>
              <a:buChar char=""/>
              <a:defRPr/>
            </a:pPr>
            <a:r>
              <a:rPr lang="en-US" smtClean="0">
                <a:ea typeface="+mn-ea"/>
              </a:rPr>
              <a:t>and it has recently borrowed long term from a bank, use the interest rate on the borrowing or</a:t>
            </a:r>
          </a:p>
          <a:p>
            <a:pPr marL="640080" lvl="1" indent="-274320" eaLnBrk="1" fontAlgn="auto" hangingPunct="1">
              <a:spcAft>
                <a:spcPts val="0"/>
              </a:spcAft>
              <a:buFont typeface="Wingdings 2"/>
              <a:buChar char=""/>
              <a:defRPr/>
            </a:pPr>
            <a:r>
              <a:rPr lang="en-US" smtClean="0">
                <a:ea typeface="+mn-ea"/>
              </a:rPr>
              <a:t>estimate a synthetic rating for the company, and use the synthetic rating to arrive at a default spread and a cost of debt</a:t>
            </a:r>
          </a:p>
          <a:p>
            <a:pPr marL="320040" indent="-320040" eaLnBrk="1" fontAlgn="auto" hangingPunct="1">
              <a:spcAft>
                <a:spcPts val="0"/>
              </a:spcAft>
              <a:buFont typeface="Wingdings"/>
              <a:buChar char=""/>
              <a:defRPr/>
            </a:pPr>
            <a:r>
              <a:rPr lang="en-US" smtClean="0">
                <a:ea typeface="+mn-ea"/>
                <a:cs typeface="+mn-cs"/>
              </a:rPr>
              <a:t>The cost of debt has to be estimated in the same currency as the cost of equity and the cash flows in the valuation.</a:t>
            </a:r>
            <a:endParaRPr lang="en-US">
              <a:ea typeface="+mn-ea"/>
              <a:cs typeface="+mn-cs"/>
            </a:endParaRPr>
          </a:p>
        </p:txBody>
      </p:sp>
    </p:spTree>
  </p:cSld>
  <p:clrMapOvr>
    <a:masterClrMapping/>
  </p:clrMapOvr>
  <p:transition/>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Title 1"/>
          <p:cNvSpPr>
            <a:spLocks noGrp="1"/>
          </p:cNvSpPr>
          <p:nvPr>
            <p:ph type="title"/>
          </p:nvPr>
        </p:nvSpPr>
        <p:spPr>
          <a:xfrm>
            <a:off x="612775" y="228600"/>
            <a:ext cx="8153400" cy="990600"/>
          </a:xfrm>
        </p:spPr>
        <p:txBody>
          <a:bodyPr/>
          <a:lstStyle/>
          <a:p>
            <a:r>
              <a:rPr lang="en-US" altLang="en-US">
                <a:ea typeface="ＭＳ Ｐゴシック" charset="-128"/>
              </a:rPr>
              <a:t>The easy route: Outsourcing the measurement of default risk</a:t>
            </a:r>
          </a:p>
        </p:txBody>
      </p:sp>
      <p:sp>
        <p:nvSpPr>
          <p:cNvPr id="3"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For those firms that have bond ratings from global ratings agencies, I used those ratings:</a:t>
            </a:r>
          </a:p>
          <a:p>
            <a:endParaRPr lang="en-US" altLang="en-US">
              <a:ea typeface="ＭＳ Ｐゴシック" charset="-128"/>
            </a:endParaRPr>
          </a:p>
          <a:p>
            <a:pPr>
              <a:buFont typeface="Wingdings" charset="2"/>
              <a:buNone/>
            </a:pPr>
            <a:endParaRPr lang="en-US" altLang="en-US">
              <a:ea typeface="ＭＳ Ｐゴシック" charset="-128"/>
            </a:endParaRPr>
          </a:p>
          <a:p>
            <a:r>
              <a:rPr lang="en-US" altLang="en-US">
                <a:ea typeface="ＭＳ Ｐゴシック" charset="-128"/>
              </a:rPr>
              <a:t>If you want to estimate Vale’s cost of debt in $R terms, we can again use the differential inflation approach we used for the cost of equity:</a:t>
            </a:r>
          </a:p>
        </p:txBody>
      </p:sp>
      <p:sp>
        <p:nvSpPr>
          <p:cNvPr id="3758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75812" name="Object 5"/>
          <p:cNvGraphicFramePr>
            <a:graphicFrameLocks noChangeAspect="1"/>
          </p:cNvGraphicFramePr>
          <p:nvPr/>
        </p:nvGraphicFramePr>
        <p:xfrm>
          <a:off x="1524000" y="2590800"/>
          <a:ext cx="8369300" cy="1117600"/>
        </p:xfrm>
        <a:graphic>
          <a:graphicData uri="http://schemas.openxmlformats.org/presentationml/2006/ole">
            <mc:AlternateContent xmlns:mc="http://schemas.openxmlformats.org/markup-compatibility/2006">
              <mc:Choice xmlns:v="urn:schemas-microsoft-com:vml" Requires="v">
                <p:oleObj spid="_x0000_s375814" name="Document" r:id="rId5" imgW="8369300" imgH="1117600" progId="Word.Document.12">
                  <p:embed/>
                </p:oleObj>
              </mc:Choice>
              <mc:Fallback>
                <p:oleObj name="Document" r:id="rId5" imgW="8369300" imgH="1117600" progId="Word.Document.12">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0" y="2590800"/>
                        <a:ext cx="83693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75813" name="Object 6"/>
          <p:cNvGraphicFramePr>
            <a:graphicFrameLocks noChangeAspect="1"/>
          </p:cNvGraphicFramePr>
          <p:nvPr/>
        </p:nvGraphicFramePr>
        <p:xfrm>
          <a:off x="2209800" y="4953000"/>
          <a:ext cx="5486400" cy="1041400"/>
        </p:xfrm>
        <a:graphic>
          <a:graphicData uri="http://schemas.openxmlformats.org/presentationml/2006/ole">
            <mc:AlternateContent xmlns:mc="http://schemas.openxmlformats.org/markup-compatibility/2006">
              <mc:Choice xmlns:v="urn:schemas-microsoft-com:vml" Requires="v">
                <p:oleObj spid="_x0000_s375815" name="Document" r:id="rId8" imgW="5486198" imgH="1041362" progId="Word.Document.12">
                  <p:embed/>
                </p:oleObj>
              </mc:Choice>
              <mc:Fallback>
                <p:oleObj name="Document" r:id="rId8" imgW="5486198" imgH="1041362" progId="Word.Document.12">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09800" y="4953000"/>
                        <a:ext cx="54864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more general route: Estimating Synthetic Ratings</a:t>
            </a:r>
          </a:p>
        </p:txBody>
      </p:sp>
      <p:sp>
        <p:nvSpPr>
          <p:cNvPr id="217090" name="Rectangle 3"/>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a:t>The rating for a firm can be estimated using the financial characteristics of the firm. In its simplest form, we can use just the interest coverage ratio:</a:t>
            </a:r>
          </a:p>
          <a:p>
            <a:pPr marL="0" indent="0" algn="ctr" eaLnBrk="1" hangingPunct="1">
              <a:buFont typeface="Wingdings" charset="0"/>
              <a:buNone/>
              <a:defRPr/>
            </a:pPr>
            <a:r>
              <a:rPr lang="en-US" dirty="0"/>
              <a:t>Interest Coverage Ratio = EBIT / Interest Expenses</a:t>
            </a:r>
          </a:p>
          <a:p>
            <a:pPr eaLnBrk="1" hangingPunct="1">
              <a:buFont typeface="Wingdings" charset="0"/>
              <a:buChar char=""/>
              <a:defRPr/>
            </a:pPr>
            <a:r>
              <a:rPr lang="en-US" dirty="0"/>
              <a:t>For the </a:t>
            </a:r>
            <a:r>
              <a:rPr lang="en-US" dirty="0" smtClean="0"/>
              <a:t>non</a:t>
            </a:r>
            <a:r>
              <a:rPr lang="en-US" dirty="0"/>
              <a:t>-financial service companies, we obtain the following:</a:t>
            </a:r>
          </a:p>
          <a:p>
            <a:pPr eaLnBrk="1" hangingPunct="1">
              <a:buFont typeface="Wingdings" charset="0"/>
              <a:buChar char=""/>
              <a:defRPr/>
            </a:pPr>
            <a:endParaRPr lang="en-US" dirty="0"/>
          </a:p>
          <a:p>
            <a:pPr eaLnBrk="1" hangingPunct="1">
              <a:buFont typeface="Wingdings" charset="0"/>
              <a:buChar char=""/>
              <a:defRPr/>
            </a:pPr>
            <a:endParaRPr lang="en-US" dirty="0"/>
          </a:p>
          <a:p>
            <a:pPr lvl="1" eaLnBrk="1" hangingPunct="1">
              <a:buFont typeface="Wingdings 2" charset="0"/>
              <a:buChar char=""/>
              <a:defRPr/>
            </a:pPr>
            <a:endParaRPr lang="en-US" dirty="0"/>
          </a:p>
        </p:txBody>
      </p:sp>
      <p:sp>
        <p:nvSpPr>
          <p:cNvPr id="3778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77860" name="Object 2"/>
          <p:cNvGraphicFramePr>
            <a:graphicFrameLocks noChangeAspect="1"/>
          </p:cNvGraphicFramePr>
          <p:nvPr/>
        </p:nvGraphicFramePr>
        <p:xfrm>
          <a:off x="1905000" y="4572000"/>
          <a:ext cx="5626100" cy="1536700"/>
        </p:xfrm>
        <a:graphic>
          <a:graphicData uri="http://schemas.openxmlformats.org/presentationml/2006/ole">
            <mc:AlternateContent xmlns:mc="http://schemas.openxmlformats.org/markup-compatibility/2006">
              <mc:Choice xmlns:v="urn:schemas-microsoft-com:vml" Requires="v">
                <p:oleObj spid="_x0000_s377861" name="Document" r:id="rId5" imgW="5626100" imgH="1536700" progId="Word.Document.12">
                  <p:embed/>
                </p:oleObj>
              </mc:Choice>
              <mc:Fallback>
                <p:oleObj name="Document" r:id="rId5" imgW="5626100" imgH="1536700"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00" y="4572000"/>
                        <a:ext cx="5626100"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Interest Coverage Ratios, Ratings and Default Spreads- November 2013</a:t>
            </a:r>
          </a:p>
        </p:txBody>
      </p:sp>
      <p:sp>
        <p:nvSpPr>
          <p:cNvPr id="379906"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379907" name="TextBox 8"/>
          <p:cNvSpPr txBox="1">
            <a:spLocks noChangeArrowheads="1"/>
          </p:cNvSpPr>
          <p:nvPr/>
        </p:nvSpPr>
        <p:spPr bwMode="auto">
          <a:xfrm>
            <a:off x="1447800" y="4953000"/>
            <a:ext cx="63246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Disney: Large cap, developed		22.57  	</a:t>
            </a:r>
            <a:r>
              <a:rPr lang="en-US" altLang="en-US" sz="1800">
                <a:sym typeface="Wingdings" charset="2"/>
              </a:rPr>
              <a:t></a:t>
            </a:r>
            <a:r>
              <a:rPr lang="en-US" altLang="en-US" sz="1800"/>
              <a:t> 	AAA</a:t>
            </a:r>
          </a:p>
          <a:p>
            <a:r>
              <a:rPr lang="en-US" altLang="en-US" sz="1800"/>
              <a:t>Vale: Large cap, emerging		11.67 	</a:t>
            </a:r>
            <a:r>
              <a:rPr lang="en-US" altLang="en-US" sz="1800">
                <a:sym typeface="Wingdings" charset="2"/>
              </a:rPr>
              <a:t>	AA</a:t>
            </a:r>
          </a:p>
          <a:p>
            <a:r>
              <a:rPr lang="en-US" altLang="en-US" sz="1800">
                <a:sym typeface="Wingdings" charset="2"/>
              </a:rPr>
              <a:t>Tata Motors: Large cap, Emerging 	4.51		A-</a:t>
            </a:r>
          </a:p>
          <a:p>
            <a:r>
              <a:rPr lang="en-US" altLang="en-US" sz="1800">
                <a:sym typeface="Wingdings" charset="2"/>
              </a:rPr>
              <a:t>Baidu: Small cap, Emerging		23.72		AAA</a:t>
            </a:r>
          </a:p>
          <a:p>
            <a:r>
              <a:rPr lang="en-US" altLang="en-US" sz="1800">
                <a:sym typeface="Wingdings" charset="2"/>
              </a:rPr>
              <a:t>Bookscape: Small cap, private	5.16	 	A-</a:t>
            </a:r>
            <a:endParaRPr lang="en-US" altLang="en-US" sz="1800"/>
          </a:p>
        </p:txBody>
      </p:sp>
      <p:sp>
        <p:nvSpPr>
          <p:cNvPr id="37990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79909" name="Object 2"/>
          <p:cNvGraphicFramePr>
            <a:graphicFrameLocks noChangeAspect="1"/>
          </p:cNvGraphicFramePr>
          <p:nvPr/>
        </p:nvGraphicFramePr>
        <p:xfrm>
          <a:off x="1981200" y="1676400"/>
          <a:ext cx="5537200" cy="3365500"/>
        </p:xfrm>
        <a:graphic>
          <a:graphicData uri="http://schemas.openxmlformats.org/presentationml/2006/ole">
            <mc:AlternateContent xmlns:mc="http://schemas.openxmlformats.org/markup-compatibility/2006">
              <mc:Choice xmlns:v="urn:schemas-microsoft-com:vml" Requires="v">
                <p:oleObj spid="_x0000_s379910" name="Document" r:id="rId5" imgW="5536996" imgH="3365376" progId="Word.Document.12">
                  <p:embed/>
                </p:oleObj>
              </mc:Choice>
              <mc:Fallback>
                <p:oleObj name="Document" r:id="rId5" imgW="5536996" imgH="3365376"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81200" y="1676400"/>
                        <a:ext cx="5537200" cy="336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Synthetic versus Actual Ratings: Rated Firms</a:t>
            </a:r>
          </a:p>
        </p:txBody>
      </p:sp>
      <p:sp>
        <p:nvSpPr>
          <p:cNvPr id="20275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Disney</a:t>
            </a:r>
            <a:r>
              <a:rPr lang="ja-JP" altLang="en-US" sz="2400">
                <a:ea typeface="ＭＳ Ｐゴシック" charset="-128"/>
              </a:rPr>
              <a:t>’</a:t>
            </a:r>
            <a:r>
              <a:rPr lang="en-US" altLang="ja-JP" sz="2400">
                <a:ea typeface="ＭＳ Ｐゴシック" charset="-128"/>
              </a:rPr>
              <a:t>s synthetic rating is AAA, whereas its actual rating is A. The difference can be attributed to any of the following:</a:t>
            </a:r>
          </a:p>
          <a:p>
            <a:pPr lvl="1" eaLnBrk="1" hangingPunct="1">
              <a:lnSpc>
                <a:spcPct val="80000"/>
              </a:lnSpc>
            </a:pPr>
            <a:r>
              <a:rPr lang="en-US" altLang="en-US" sz="2000">
                <a:ea typeface="ＭＳ Ｐゴシック" charset="-128"/>
              </a:rPr>
              <a:t>Synthetic ratings reflect only the interest coverage ratio whereas actual ratings incorporate all of the other ratios and qualitative factors</a:t>
            </a:r>
          </a:p>
          <a:p>
            <a:pPr lvl="1" eaLnBrk="1" hangingPunct="1">
              <a:lnSpc>
                <a:spcPct val="80000"/>
              </a:lnSpc>
            </a:pPr>
            <a:r>
              <a:rPr lang="en-US" altLang="en-US" sz="2000">
                <a:ea typeface="ＭＳ Ｐゴシック" charset="-128"/>
              </a:rPr>
              <a:t>Synthetic ratings do not allow for sector-wide biases in ratings</a:t>
            </a:r>
          </a:p>
          <a:p>
            <a:pPr lvl="1" eaLnBrk="1" hangingPunct="1">
              <a:lnSpc>
                <a:spcPct val="80000"/>
              </a:lnSpc>
            </a:pPr>
            <a:r>
              <a:rPr lang="en-US" altLang="en-US" sz="2000">
                <a:ea typeface="ＭＳ Ｐゴシック" charset="-128"/>
              </a:rPr>
              <a:t>Synthetic rating was based on 2013 operating income whereas actual rating reflects normalized earnings</a:t>
            </a:r>
          </a:p>
          <a:p>
            <a:pPr eaLnBrk="1" hangingPunct="1">
              <a:lnSpc>
                <a:spcPct val="80000"/>
              </a:lnSpc>
            </a:pPr>
            <a:r>
              <a:rPr lang="en-US" altLang="en-US" sz="2400">
                <a:ea typeface="ＭＳ Ｐゴシック" charset="-128"/>
              </a:rPr>
              <a:t>Vale</a:t>
            </a:r>
            <a:r>
              <a:rPr lang="ja-JP" altLang="en-US" sz="2400">
                <a:ea typeface="ＭＳ Ｐゴシック" charset="-128"/>
              </a:rPr>
              <a:t>’</a:t>
            </a:r>
            <a:r>
              <a:rPr lang="en-US" altLang="ja-JP" sz="2400">
                <a:ea typeface="ＭＳ Ｐゴシック" charset="-128"/>
              </a:rPr>
              <a:t>s synthetic rating is AA, but the actual rating for dollar debt is A-. The biggest factor behind the difference is the presence of country risk, since Vale is probably being rated lower for being a Brazil-based corporation.</a:t>
            </a:r>
          </a:p>
          <a:p>
            <a:pPr eaLnBrk="1" hangingPunct="1">
              <a:lnSpc>
                <a:spcPct val="80000"/>
              </a:lnSpc>
            </a:pPr>
            <a:r>
              <a:rPr lang="en-US" altLang="en-US" sz="2400">
                <a:ea typeface="ＭＳ Ｐゴシック" charset="-128"/>
              </a:rPr>
              <a:t>Deutsche Bank had an A rating. We will not try to estimate a synthetic rating for the bank. Defining interest expenses on debt for a bank is difficult…</a:t>
            </a:r>
          </a:p>
        </p:txBody>
      </p:sp>
      <p:sp>
        <p:nvSpPr>
          <p:cNvPr id="3819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Cost of Debt</a:t>
            </a:r>
          </a:p>
        </p:txBody>
      </p:sp>
      <p:sp>
        <p:nvSpPr>
          <p:cNvPr id="204802"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buFont typeface="Wingdings" charset="0"/>
              <a:buChar char=""/>
              <a:defRPr/>
            </a:pPr>
            <a:r>
              <a:rPr lang="en-US" dirty="0" smtClean="0"/>
              <a:t>For </a:t>
            </a:r>
            <a:r>
              <a:rPr lang="en-US" dirty="0" err="1" smtClean="0"/>
              <a:t>Bookscape</a:t>
            </a:r>
            <a:r>
              <a:rPr lang="en-US" dirty="0" smtClean="0"/>
              <a:t>, we will use the synthetic rating (A-) to estimate the cost of debt:</a:t>
            </a:r>
          </a:p>
          <a:p>
            <a:pPr lvl="1" eaLnBrk="1" hangingPunct="1">
              <a:buFont typeface="Wingdings 2" charset="0"/>
              <a:buChar char=""/>
              <a:defRPr/>
            </a:pPr>
            <a:r>
              <a:rPr lang="en-US" dirty="0" smtClean="0"/>
              <a:t>Default Spread based upon A- rating = 1.30%</a:t>
            </a:r>
          </a:p>
          <a:p>
            <a:pPr lvl="1" eaLnBrk="1" hangingPunct="1">
              <a:buFont typeface="Wingdings 2" charset="0"/>
              <a:buChar char=""/>
              <a:defRPr/>
            </a:pPr>
            <a:r>
              <a:rPr lang="en-US" dirty="0" smtClean="0"/>
              <a:t>Pre-tax cost of debt = </a:t>
            </a:r>
            <a:r>
              <a:rPr lang="en-US" dirty="0" err="1" smtClean="0"/>
              <a:t>Riskfree</a:t>
            </a:r>
            <a:r>
              <a:rPr lang="en-US" dirty="0" smtClean="0"/>
              <a:t> Rate + Default Spread = 2.75% + 1.30% = 4.05%</a:t>
            </a:r>
          </a:p>
          <a:p>
            <a:pPr lvl="1" eaLnBrk="1" hangingPunct="1">
              <a:buFont typeface="Wingdings 2" charset="0"/>
              <a:buChar char=""/>
              <a:defRPr/>
            </a:pPr>
            <a:r>
              <a:rPr lang="en-US" dirty="0" smtClean="0"/>
              <a:t>After-tax cost of debt = Pre-tax cost of debt (1- tax rate) = 4.05% (1-.40) = 2.43%</a:t>
            </a:r>
          </a:p>
          <a:p>
            <a:pPr eaLnBrk="1" hangingPunct="1">
              <a:buFont typeface="Wingdings" charset="0"/>
              <a:buChar char=""/>
              <a:defRPr/>
            </a:pPr>
            <a:r>
              <a:rPr lang="en-US" dirty="0" smtClean="0"/>
              <a:t>For the three publicly traded firms that are rated in our sample, we will use the actual bond ratings to estimate the costs of debt.</a:t>
            </a:r>
          </a:p>
          <a:p>
            <a:pPr>
              <a:buFont typeface="Wingdings" charset="0"/>
              <a:buChar char=""/>
              <a:defRPr/>
            </a:pPr>
            <a:endParaRPr lang="en-US" dirty="0" smtClean="0"/>
          </a:p>
          <a:p>
            <a:pPr>
              <a:buFont typeface="Wingdings" charset="0"/>
              <a:buChar char=""/>
              <a:defRPr/>
            </a:pPr>
            <a:endParaRPr lang="en-US" dirty="0"/>
          </a:p>
          <a:p>
            <a:pPr>
              <a:buFont typeface="Wingdings" charset="0"/>
              <a:buChar char=""/>
              <a:defRPr/>
            </a:pPr>
            <a:endParaRPr lang="en-US" dirty="0" smtClean="0"/>
          </a:p>
          <a:p>
            <a:pPr>
              <a:buFont typeface="Wingdings" charset="0"/>
              <a:buChar char=""/>
              <a:defRPr/>
            </a:pPr>
            <a:r>
              <a:rPr lang="en-US" dirty="0" smtClean="0"/>
              <a:t>For </a:t>
            </a:r>
            <a:r>
              <a:rPr lang="en-US" dirty="0"/>
              <a:t>Tata Motors, we have a </a:t>
            </a:r>
            <a:r>
              <a:rPr lang="en-US" dirty="0" smtClean="0"/>
              <a:t>rating </a:t>
            </a:r>
            <a:r>
              <a:rPr lang="en-US" dirty="0"/>
              <a:t>of AA- from CRISIL, an Indian bond-rating firm, that measures only company risk. </a:t>
            </a:r>
            <a:r>
              <a:rPr lang="en-US" dirty="0" smtClean="0"/>
              <a:t>Using that rating:</a:t>
            </a:r>
          </a:p>
          <a:p>
            <a:pPr marL="366713" lvl="1" indent="0">
              <a:buFont typeface="Wingdings 2" charset="0"/>
              <a:buNone/>
              <a:defRPr/>
            </a:pPr>
            <a:r>
              <a:rPr lang="en-US" dirty="0" smtClean="0"/>
              <a:t>Cost </a:t>
            </a:r>
            <a:r>
              <a:rPr lang="en-US" dirty="0"/>
              <a:t>of </a:t>
            </a:r>
            <a:r>
              <a:rPr lang="en-US" dirty="0" err="1"/>
              <a:t>debt</a:t>
            </a:r>
            <a:r>
              <a:rPr lang="en-US" baseline="-25000" dirty="0" err="1"/>
              <a:t>TMT</a:t>
            </a:r>
            <a:r>
              <a:rPr lang="en-US" dirty="0"/>
              <a:t> = Risk free </a:t>
            </a:r>
            <a:r>
              <a:rPr lang="en-US" dirty="0" err="1"/>
              <a:t>rate</a:t>
            </a:r>
            <a:r>
              <a:rPr lang="en-US" baseline="-25000" dirty="0" err="1"/>
              <a:t>Rupees</a:t>
            </a:r>
            <a:r>
              <a:rPr lang="en-US" dirty="0"/>
              <a:t> + Default </a:t>
            </a:r>
            <a:r>
              <a:rPr lang="en-US" dirty="0" err="1"/>
              <a:t>spread</a:t>
            </a:r>
            <a:r>
              <a:rPr lang="en-US" baseline="-25000" dirty="0" err="1"/>
              <a:t>India</a:t>
            </a:r>
            <a:r>
              <a:rPr lang="en-US" dirty="0"/>
              <a:t> + Default </a:t>
            </a:r>
            <a:r>
              <a:rPr lang="en-US" dirty="0" err="1"/>
              <a:t>spread</a:t>
            </a:r>
            <a:r>
              <a:rPr lang="en-US" baseline="-25000" dirty="0" err="1"/>
              <a:t>TMT</a:t>
            </a:r>
            <a:endParaRPr lang="en-US" dirty="0"/>
          </a:p>
          <a:p>
            <a:pPr marL="320675" lvl="1" indent="0">
              <a:buFont typeface="Wingdings 2" charset="0"/>
              <a:buNone/>
              <a:defRPr/>
            </a:pPr>
            <a:r>
              <a:rPr lang="en-US" dirty="0"/>
              <a:t>		= 6.57% + 2.25% + 0.70% = 9.62%</a:t>
            </a:r>
          </a:p>
          <a:p>
            <a:pPr marL="366713" lvl="1" indent="0">
              <a:buFont typeface="Wingdings 2" charset="0"/>
              <a:buNone/>
              <a:defRPr/>
            </a:pPr>
            <a:r>
              <a:rPr lang="en-US" dirty="0" smtClean="0"/>
              <a:t>After</a:t>
            </a:r>
            <a:r>
              <a:rPr lang="en-US" dirty="0"/>
              <a:t>-tax cost of debt = 9.62% (1-.3245) = 6.50</a:t>
            </a:r>
            <a:r>
              <a:rPr lang="en-US" dirty="0" smtClean="0"/>
              <a:t>%</a:t>
            </a:r>
          </a:p>
          <a:p>
            <a:pPr eaLnBrk="1" hangingPunct="1">
              <a:buFont typeface="Wingdings" charset="0"/>
              <a:buChar char=""/>
              <a:defRPr/>
            </a:pPr>
            <a:endParaRPr lang="en-US" dirty="0" smtClean="0"/>
          </a:p>
          <a:p>
            <a:pPr marL="0" indent="0" eaLnBrk="1" hangingPunct="1">
              <a:buFont typeface="Wingdings" charset="0"/>
              <a:buNone/>
              <a:defRPr/>
            </a:pPr>
            <a:endParaRPr lang="en-US" dirty="0" smtClean="0"/>
          </a:p>
        </p:txBody>
      </p:sp>
      <p:sp>
        <p:nvSpPr>
          <p:cNvPr id="3840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84004" name="Object 2"/>
          <p:cNvGraphicFramePr>
            <a:graphicFrameLocks noChangeAspect="1"/>
          </p:cNvGraphicFramePr>
          <p:nvPr/>
        </p:nvGraphicFramePr>
        <p:xfrm>
          <a:off x="533400" y="3581400"/>
          <a:ext cx="8369300" cy="1117600"/>
        </p:xfrm>
        <a:graphic>
          <a:graphicData uri="http://schemas.openxmlformats.org/presentationml/2006/ole">
            <mc:AlternateContent xmlns:mc="http://schemas.openxmlformats.org/markup-compatibility/2006">
              <mc:Choice xmlns:v="urn:schemas-microsoft-com:vml" Requires="v">
                <p:oleObj spid="_x0000_s384005" name="Document" r:id="rId5" imgW="8369300" imgH="1117600" progId="Word.Document.12">
                  <p:embed/>
                </p:oleObj>
              </mc:Choice>
              <mc:Fallback>
                <p:oleObj name="Document" r:id="rId5" imgW="8369300" imgH="1117600"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3581400"/>
                        <a:ext cx="83693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4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Updated Default Spreads – January 2016</a:t>
            </a:r>
          </a:p>
        </p:txBody>
      </p:sp>
      <p:sp>
        <p:nvSpPr>
          <p:cNvPr id="3860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86051" name="Content Placeholder 1"/>
          <p:cNvSpPr>
            <a:spLocks noGrp="1"/>
          </p:cNvSpPr>
          <p:nvPr>
            <p:ph sz="quarter" idx="1"/>
          </p:nvPr>
        </p:nvSpPr>
        <p:spPr>
          <a:xfrm>
            <a:off x="612775" y="1600200"/>
            <a:ext cx="8153400" cy="4495800"/>
          </a:xfrm>
        </p:spPr>
        <p:txBody>
          <a:bodyPr/>
          <a:lstStyle/>
          <a:p>
            <a:endParaRPr lang="en-US" altLang="en-US">
              <a:ea typeface="ＭＳ Ｐゴシック" charset="-128"/>
            </a:endParaRPr>
          </a:p>
        </p:txBody>
      </p:sp>
    </p:spTree>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Default Spreads – January 2016</a:t>
            </a:r>
          </a:p>
        </p:txBody>
      </p:sp>
      <p:sp>
        <p:nvSpPr>
          <p:cNvPr id="3880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388099"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15755" r="-15755"/>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Rectangle 2"/>
          <p:cNvSpPr>
            <a:spLocks noGrp="1" noChangeArrowheads="1"/>
          </p:cNvSpPr>
          <p:nvPr>
            <p:ph type="title"/>
          </p:nvPr>
        </p:nvSpPr>
        <p:spPr>
          <a:xfrm>
            <a:off x="612775" y="228600"/>
            <a:ext cx="8153400" cy="990600"/>
          </a:xfrm>
        </p:spPr>
        <p:txBody>
          <a:bodyPr>
            <a:normAutofit/>
          </a:bodyPr>
          <a:lstStyle/>
          <a:p>
            <a:pPr eaLnBrk="1" fontAlgn="auto" hangingPunct="1">
              <a:spcAft>
                <a:spcPts val="0"/>
              </a:spcAft>
              <a:defRPr/>
            </a:pPr>
            <a:r>
              <a:rPr lang="en-US" dirty="0" smtClean="0">
                <a:ea typeface="+mj-ea"/>
                <a:cs typeface="+mj-cs"/>
              </a:rPr>
              <a:t> Application Test: Estimating a Cost of Debt</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D89DF5C-3474-0D40-91E4-25C60980E46F}" type="slidenum">
              <a:rPr lang="en-US" altLang="en-US" sz="1200">
                <a:solidFill>
                  <a:srgbClr val="FFFFFF"/>
                </a:solidFill>
              </a:rPr>
              <a:pPr>
                <a:lnSpc>
                  <a:spcPct val="80000"/>
                </a:lnSpc>
              </a:pPr>
              <a:t>183</a:t>
            </a:fld>
            <a:endParaRPr lang="en-US" altLang="en-US" sz="1200">
              <a:solidFill>
                <a:srgbClr val="FFFFFF"/>
              </a:solidFill>
            </a:endParaRPr>
          </a:p>
        </p:txBody>
      </p:sp>
      <p:sp>
        <p:nvSpPr>
          <p:cNvPr id="39014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Based upon your firm</a:t>
            </a:r>
            <a:r>
              <a:rPr lang="ja-JP" altLang="en-US">
                <a:ea typeface="ＭＳ Ｐゴシック" charset="-128"/>
              </a:rPr>
              <a:t>’</a:t>
            </a:r>
            <a:r>
              <a:rPr lang="en-US" altLang="ja-JP">
                <a:ea typeface="ＭＳ Ｐゴシック" charset="-128"/>
              </a:rPr>
              <a:t>s current earnings before interest and taxes, its interest expenses, estimate</a:t>
            </a:r>
          </a:p>
          <a:p>
            <a:pPr lvl="1" eaLnBrk="1" hangingPunct="1"/>
            <a:r>
              <a:rPr lang="en-US" altLang="en-US">
                <a:ea typeface="ＭＳ Ｐゴシック" charset="-128"/>
              </a:rPr>
              <a:t>An interest coverage ratio for your firm</a:t>
            </a:r>
          </a:p>
          <a:p>
            <a:pPr lvl="1" eaLnBrk="1" hangingPunct="1"/>
            <a:r>
              <a:rPr lang="en-US" altLang="en-US">
                <a:ea typeface="ＭＳ Ｐゴシック" charset="-128"/>
              </a:rPr>
              <a:t>A synthetic rating for your firm (use the tables from prior pages)</a:t>
            </a:r>
          </a:p>
          <a:p>
            <a:pPr lvl="1" eaLnBrk="1" hangingPunct="1"/>
            <a:r>
              <a:rPr lang="en-US" altLang="en-US">
                <a:ea typeface="ＭＳ Ｐゴシック" charset="-128"/>
              </a:rPr>
              <a:t>A pre-tax cost of debt for your firm</a:t>
            </a:r>
          </a:p>
          <a:p>
            <a:pPr lvl="1" eaLnBrk="1" hangingPunct="1"/>
            <a:r>
              <a:rPr lang="en-US" altLang="en-US">
                <a:ea typeface="ＭＳ Ｐゴシック" charset="-128"/>
              </a:rPr>
              <a:t>An after-tax cost of debt for your firm</a:t>
            </a:r>
          </a:p>
        </p:txBody>
      </p:sp>
    </p:spTree>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Costs of Hybrids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89AA4F3-8C31-0E46-9600-FDE96002A0C1}" type="slidenum">
              <a:rPr lang="en-US" altLang="en-US" sz="1200">
                <a:solidFill>
                  <a:srgbClr val="FFFFFF"/>
                </a:solidFill>
              </a:rPr>
              <a:pPr>
                <a:lnSpc>
                  <a:spcPct val="80000"/>
                </a:lnSpc>
              </a:pPr>
              <a:t>184</a:t>
            </a:fld>
            <a:endParaRPr lang="en-US" altLang="en-US" sz="1200">
              <a:solidFill>
                <a:srgbClr val="FFFFFF"/>
              </a:solidFill>
            </a:endParaRPr>
          </a:p>
        </p:txBody>
      </p:sp>
      <p:sp>
        <p:nvSpPr>
          <p:cNvPr id="38605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u="sng">
                <a:ea typeface="ＭＳ Ｐゴシック" charset="-128"/>
              </a:rPr>
              <a:t>Preferred stock </a:t>
            </a:r>
            <a:r>
              <a:rPr lang="en-US" altLang="en-US" sz="2600">
                <a:ea typeface="ＭＳ Ｐゴシック" charset="-128"/>
              </a:rPr>
              <a:t>shares some of the characteristics of debt - the preferred dividend is pre-specified at the time of the issue and is paid out before common dividend -- and some of the characteristics of equity - the payments of preferred dividend are not tax deductible. If preferred stock is viewed as perpetual, the cost of preferred stock can be written as follows:</a:t>
            </a:r>
          </a:p>
          <a:p>
            <a:pPr lvl="1" eaLnBrk="1" hangingPunct="1">
              <a:lnSpc>
                <a:spcPct val="80000"/>
              </a:lnSpc>
            </a:pPr>
            <a:r>
              <a:rPr lang="en-US" altLang="en-US" sz="2200">
                <a:ea typeface="ＭＳ Ｐゴシック" charset="-128"/>
              </a:rPr>
              <a:t>	kps = Preferred Dividend per share/ Market Price per preferred share</a:t>
            </a:r>
          </a:p>
          <a:p>
            <a:pPr eaLnBrk="1" hangingPunct="1">
              <a:lnSpc>
                <a:spcPct val="80000"/>
              </a:lnSpc>
            </a:pPr>
            <a:r>
              <a:rPr lang="en-US" altLang="en-US" sz="2600" u="sng">
                <a:ea typeface="ＭＳ Ｐゴシック" charset="-128"/>
              </a:rPr>
              <a:t>Convertible debt </a:t>
            </a:r>
            <a:r>
              <a:rPr lang="en-US" altLang="en-US" sz="2600">
                <a:ea typeface="ＭＳ Ｐゴシック" charset="-128"/>
              </a:rPr>
              <a:t>is part debt (the bond part) and part equity (the conversion option). It is best to break it up into its component parts and eliminate it from the mix altogether.</a:t>
            </a:r>
          </a:p>
        </p:txBody>
      </p:sp>
    </p:spTree>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Weights for Cost of Capital Calculation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67A4703-5E81-9948-A8AB-E012A9774C00}" type="slidenum">
              <a:rPr lang="en-US" altLang="en-US" sz="1200">
                <a:solidFill>
                  <a:srgbClr val="FFFFFF"/>
                </a:solidFill>
              </a:rPr>
              <a:pPr>
                <a:lnSpc>
                  <a:spcPct val="80000"/>
                </a:lnSpc>
              </a:pPr>
              <a:t>185</a:t>
            </a:fld>
            <a:endParaRPr lang="en-US" altLang="en-US" sz="1200">
              <a:solidFill>
                <a:srgbClr val="FFFFFF"/>
              </a:solidFill>
            </a:endParaRPr>
          </a:p>
        </p:txBody>
      </p:sp>
      <p:sp>
        <p:nvSpPr>
          <p:cNvPr id="388098"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400">
                <a:ea typeface="ＭＳ Ｐゴシック" charset="-128"/>
              </a:rPr>
              <a:t>The weights used in the cost of capital computation should be market values. </a:t>
            </a:r>
          </a:p>
          <a:p>
            <a:pPr eaLnBrk="1" hangingPunct="1">
              <a:lnSpc>
                <a:spcPct val="80000"/>
              </a:lnSpc>
            </a:pPr>
            <a:r>
              <a:rPr lang="en-US" altLang="en-US" sz="2400">
                <a:ea typeface="ＭＳ Ｐゴシック" charset="-128"/>
              </a:rPr>
              <a:t>There are three specious arguments used against market value</a:t>
            </a:r>
          </a:p>
          <a:p>
            <a:pPr lvl="1" eaLnBrk="1" hangingPunct="1">
              <a:lnSpc>
                <a:spcPct val="80000"/>
              </a:lnSpc>
            </a:pPr>
            <a:r>
              <a:rPr lang="en-US" altLang="en-US" sz="2000">
                <a:ea typeface="ＭＳ Ｐゴシック" charset="-128"/>
              </a:rPr>
              <a:t>Book value is more reliable than market value because it is not as volatile: While it is true that book value does not change as much as market value, this is more a reflection of weakness than strength</a:t>
            </a:r>
            <a:endParaRPr lang="en-US" altLang="en-US" sz="2000">
              <a:ea typeface="ＭＳ Ｐゴシック" charset="-128"/>
              <a:sym typeface="Symbol" charset="2"/>
            </a:endParaRPr>
          </a:p>
          <a:p>
            <a:pPr lvl="1" eaLnBrk="1" hangingPunct="1">
              <a:lnSpc>
                <a:spcPct val="80000"/>
              </a:lnSpc>
            </a:pPr>
            <a:r>
              <a:rPr lang="en-US" altLang="en-US" sz="2000">
                <a:ea typeface="ＭＳ Ｐゴシック" charset="-128"/>
              </a:rPr>
              <a:t>Using book value rather than market value is a more conservative approach to estimating debt ratios: For most companies, using book values will yield a lower cost of capital than using market value weights.</a:t>
            </a:r>
            <a:endParaRPr lang="en-US" altLang="en-US" sz="2000">
              <a:ea typeface="ＭＳ Ｐゴシック" charset="-128"/>
              <a:sym typeface="Symbol" charset="2"/>
            </a:endParaRPr>
          </a:p>
          <a:p>
            <a:pPr lvl="1" eaLnBrk="1" hangingPunct="1">
              <a:lnSpc>
                <a:spcPct val="80000"/>
              </a:lnSpc>
            </a:pPr>
            <a:r>
              <a:rPr lang="en-US" altLang="en-US" sz="2000">
                <a:ea typeface="ＭＳ Ｐゴシック" charset="-128"/>
              </a:rPr>
              <a:t>Since accounting returns are computed based upon book value, consistency requires the use of book value in computing cost of capital: While it may seem consistent to use book values for both accounting return and cost of capital calculations, it does not make economic sense.</a:t>
            </a:r>
          </a:p>
        </p:txBody>
      </p:sp>
    </p:spTree>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 From book value to market value for interest bearing debt…</a:t>
            </a:r>
          </a:p>
        </p:txBody>
      </p:sp>
      <p:sp>
        <p:nvSpPr>
          <p:cNvPr id="21094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1800">
                <a:ea typeface="ＭＳ Ｐゴシック" charset="-128"/>
              </a:rPr>
              <a:t>In Disney</a:t>
            </a:r>
            <a:r>
              <a:rPr lang="ja-JP" altLang="en-US" sz="1800">
                <a:ea typeface="ＭＳ Ｐゴシック" charset="-128"/>
              </a:rPr>
              <a:t>’</a:t>
            </a:r>
            <a:r>
              <a:rPr lang="en-US" altLang="ja-JP" sz="1800">
                <a:ea typeface="ＭＳ Ｐゴシック" charset="-128"/>
              </a:rPr>
              <a:t>s 2013 financial statements, the debt due over time was footnoted.</a:t>
            </a: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r>
              <a:rPr lang="en-US" altLang="en-US" sz="1800">
                <a:ea typeface="ＭＳ Ｐゴシック" charset="-128"/>
              </a:rPr>
              <a:t>Disney</a:t>
            </a:r>
            <a:r>
              <a:rPr lang="ja-JP" altLang="en-US" sz="1800">
                <a:ea typeface="ＭＳ Ｐゴシック" charset="-128"/>
              </a:rPr>
              <a:t>’</a:t>
            </a:r>
            <a:r>
              <a:rPr lang="en-US" altLang="ja-JP" sz="1800">
                <a:ea typeface="ＭＳ Ｐゴシック" charset="-128"/>
              </a:rPr>
              <a:t>s total debt due, in book value terms, on the balance sheet is $14,288 million and the total interest expense for the year was $349 million. Using 3.75% as the pre-tax cost of debt:</a:t>
            </a:r>
          </a:p>
          <a:p>
            <a:pPr eaLnBrk="1" hangingPunct="1">
              <a:lnSpc>
                <a:spcPct val="80000"/>
              </a:lnSpc>
            </a:pPr>
            <a:r>
              <a:rPr lang="en-US" altLang="en-US" sz="1800">
                <a:ea typeface="ＭＳ Ｐゴシック" charset="-128"/>
              </a:rPr>
              <a:t>Estimated MV of Disney Debt = </a:t>
            </a:r>
          </a:p>
          <a:p>
            <a:pPr eaLnBrk="1" hangingPunct="1">
              <a:lnSpc>
                <a:spcPct val="80000"/>
              </a:lnSpc>
            </a:pPr>
            <a:endParaRPr lang="en-US" altLang="en-US" sz="1800">
              <a:ea typeface="ＭＳ Ｐゴシック" charset="-128"/>
            </a:endParaRPr>
          </a:p>
        </p:txBody>
      </p:sp>
      <p:sp>
        <p:nvSpPr>
          <p:cNvPr id="3962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Table 3"/>
          <p:cNvGraphicFramePr>
            <a:graphicFrameLocks noGrp="1"/>
          </p:cNvGraphicFramePr>
          <p:nvPr/>
        </p:nvGraphicFramePr>
        <p:xfrm>
          <a:off x="3200400" y="1905000"/>
          <a:ext cx="3302000" cy="2725738"/>
        </p:xfrm>
        <a:graphic>
          <a:graphicData uri="http://schemas.openxmlformats.org/drawingml/2006/table">
            <a:tbl>
              <a:tblPr/>
              <a:tblGrid>
                <a:gridCol w="825500"/>
                <a:gridCol w="825500"/>
                <a:gridCol w="825500"/>
                <a:gridCol w="825500"/>
              </a:tblGrid>
              <a:tr h="3778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Time due</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Amount due</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Weight</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Weight *Maturity</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$1,452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11.96%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10.71%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0.21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12.36%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0.37</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$2,650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21.83%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0.87</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0.25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$1,362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11.22%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11.53%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1.04</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0.78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0.21%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$950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7.83%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2.19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$12,139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7.92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396364" name="Object 4"/>
          <p:cNvGraphicFramePr>
            <a:graphicFrameLocks noChangeAspect="1"/>
          </p:cNvGraphicFramePr>
          <p:nvPr/>
        </p:nvGraphicFramePr>
        <p:xfrm>
          <a:off x="4191000" y="5257800"/>
          <a:ext cx="3289300" cy="825500"/>
        </p:xfrm>
        <a:graphic>
          <a:graphicData uri="http://schemas.openxmlformats.org/presentationml/2006/ole">
            <mc:AlternateContent xmlns:mc="http://schemas.openxmlformats.org/markup-compatibility/2006">
              <mc:Choice xmlns:v="urn:schemas-microsoft-com:vml" Requires="v">
                <p:oleObj spid="_x0000_s396366" name="Equation" r:id="rId4" imgW="3289300" imgH="825500" progId="Equation.3">
                  <p:embed/>
                </p:oleObj>
              </mc:Choice>
              <mc:Fallback>
                <p:oleObj name="Equation" r:id="rId4" imgW="3289300" imgH="8255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1000" y="5257800"/>
                        <a:ext cx="32893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96365" name="TextBox 1"/>
          <p:cNvSpPr txBox="1">
            <a:spLocks noChangeArrowheads="1"/>
          </p:cNvSpPr>
          <p:nvPr/>
        </p:nvSpPr>
        <p:spPr bwMode="auto">
          <a:xfrm>
            <a:off x="6705600" y="2286000"/>
            <a:ext cx="220980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The debt in this table does not add up to the book value of debt, because Disney does not break down the maturity of all of its debt.</a:t>
            </a:r>
          </a:p>
        </p:txBody>
      </p:sp>
    </p:spTree>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Operating Leases at Disney</a:t>
            </a:r>
          </a:p>
        </p:txBody>
      </p:sp>
      <p:sp>
        <p:nvSpPr>
          <p:cNvPr id="39526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a:t>
            </a:r>
            <a:r>
              <a:rPr lang="ja-JP" altLang="en-US">
                <a:ea typeface="ＭＳ Ｐゴシック" charset="-128"/>
              </a:rPr>
              <a:t>“</a:t>
            </a:r>
            <a:r>
              <a:rPr lang="en-US" altLang="ja-JP">
                <a:ea typeface="ＭＳ Ｐゴシック" charset="-128"/>
              </a:rPr>
              <a:t>debt value</a:t>
            </a:r>
            <a:r>
              <a:rPr lang="ja-JP" altLang="en-US">
                <a:ea typeface="ＭＳ Ｐゴシック" charset="-128"/>
              </a:rPr>
              <a:t>”</a:t>
            </a:r>
            <a:r>
              <a:rPr lang="en-US" altLang="ja-JP">
                <a:ea typeface="ＭＳ Ｐゴシック" charset="-128"/>
              </a:rPr>
              <a:t> of operating leases is the present value of the lease payments, at a rate that reflects their risk, usually the pre-tax cost of debt.</a:t>
            </a:r>
          </a:p>
          <a:p>
            <a:pPr eaLnBrk="1" hangingPunct="1"/>
            <a:r>
              <a:rPr lang="en-US" altLang="en-US">
                <a:ea typeface="ＭＳ Ｐゴシック" charset="-128"/>
              </a:rPr>
              <a:t>The pre-tax cost of debt at Disney  is 3.75%. </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buFont typeface="Wingdings" charset="2"/>
              <a:buNone/>
            </a:pPr>
            <a:endParaRPr lang="en-US" altLang="en-US" sz="2000">
              <a:ea typeface="ＭＳ Ｐゴシック" charset="-128"/>
            </a:endParaRPr>
          </a:p>
          <a:p>
            <a:pPr eaLnBrk="1" hangingPunct="1"/>
            <a:r>
              <a:rPr lang="en-US" altLang="en-US" sz="2000">
                <a:ea typeface="ＭＳ Ｐゴシック" charset="-128"/>
              </a:rPr>
              <a:t>Debt outstanding at Disney = $13,028 + $ 2,933= $15,961 million</a:t>
            </a:r>
          </a:p>
          <a:p>
            <a:pPr eaLnBrk="1" hangingPunct="1">
              <a:buFont typeface="Wingdings" charset="2"/>
              <a:buNone/>
            </a:pPr>
            <a:endParaRPr lang="en-US" altLang="en-US">
              <a:ea typeface="ＭＳ Ｐゴシック" charset="-128"/>
            </a:endParaRPr>
          </a:p>
        </p:txBody>
      </p:sp>
      <p:sp>
        <p:nvSpPr>
          <p:cNvPr id="398339" name="TextBox 5"/>
          <p:cNvSpPr txBox="1">
            <a:spLocks noChangeArrowheads="1"/>
          </p:cNvSpPr>
          <p:nvPr/>
        </p:nvSpPr>
        <p:spPr bwMode="auto">
          <a:xfrm>
            <a:off x="5791200" y="3581400"/>
            <a:ext cx="25908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Disney reported $1,784 million in commitments after year 5. Given that their average commitment over the first 5 years, we assumed 5 years @ $356.8  million each.</a:t>
            </a:r>
          </a:p>
        </p:txBody>
      </p:sp>
      <p:sp>
        <p:nvSpPr>
          <p:cNvPr id="39834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98341" name="Object 2"/>
          <p:cNvGraphicFramePr>
            <a:graphicFrameLocks noChangeAspect="1"/>
          </p:cNvGraphicFramePr>
          <p:nvPr/>
        </p:nvGraphicFramePr>
        <p:xfrm>
          <a:off x="533400" y="3429000"/>
          <a:ext cx="5626100" cy="1968500"/>
        </p:xfrm>
        <a:graphic>
          <a:graphicData uri="http://schemas.openxmlformats.org/presentationml/2006/ole">
            <mc:AlternateContent xmlns:mc="http://schemas.openxmlformats.org/markup-compatibility/2006">
              <mc:Choice xmlns:v="urn:schemas-microsoft-com:vml" Requires="v">
                <p:oleObj spid="_x0000_s398342" name="Document" r:id="rId5" imgW="5626100" imgH="1968500" progId="Word.Document.12">
                  <p:embed/>
                </p:oleObj>
              </mc:Choice>
              <mc:Fallback>
                <p:oleObj name="Document" r:id="rId5" imgW="5626100" imgH="1968500"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3429000"/>
                        <a:ext cx="5626100"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Application Test: Estimating Market Value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BDC0898-DAB5-4048-B67B-0B25129045C1}" type="slidenum">
              <a:rPr lang="en-US" altLang="en-US" sz="1200">
                <a:solidFill>
                  <a:srgbClr val="FFFFFF"/>
                </a:solidFill>
              </a:rPr>
              <a:pPr>
                <a:lnSpc>
                  <a:spcPct val="80000"/>
                </a:lnSpc>
              </a:pPr>
              <a:t>188</a:t>
            </a:fld>
            <a:endParaRPr lang="en-US" altLang="en-US" sz="1200">
              <a:solidFill>
                <a:srgbClr val="FFFFFF"/>
              </a:solidFill>
            </a:endParaRPr>
          </a:p>
        </p:txBody>
      </p:sp>
      <p:sp>
        <p:nvSpPr>
          <p:cNvPr id="394242"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smtClean="0">
                <a:ea typeface="+mn-ea"/>
                <a:cs typeface="+mn-cs"/>
              </a:rPr>
              <a:t>Estimate the </a:t>
            </a:r>
          </a:p>
          <a:p>
            <a:pPr marL="640080" lvl="1" indent="-274320" eaLnBrk="1" fontAlgn="auto" hangingPunct="1">
              <a:spcAft>
                <a:spcPts val="0"/>
              </a:spcAft>
              <a:buFont typeface="Wingdings 2"/>
              <a:buChar char=""/>
              <a:defRPr/>
            </a:pPr>
            <a:r>
              <a:rPr lang="en-US" smtClean="0">
                <a:ea typeface="+mn-ea"/>
              </a:rPr>
              <a:t>Market value of equity at your firm and Book Value of equity</a:t>
            </a:r>
          </a:p>
          <a:p>
            <a:pPr marL="640080" lvl="1" indent="-274320" eaLnBrk="1" fontAlgn="auto" hangingPunct="1">
              <a:spcAft>
                <a:spcPts val="0"/>
              </a:spcAft>
              <a:buFont typeface="Wingdings 2"/>
              <a:buChar char=""/>
              <a:defRPr/>
            </a:pPr>
            <a:r>
              <a:rPr lang="en-US" smtClean="0">
                <a:ea typeface="+mn-ea"/>
              </a:rPr>
              <a:t>Market value of debt and book value of debt (If you cannot find the average maturity of your debt, use 3 years): Remember to capitalize the value of operating leases and add them on to both the book value and the market value of debt.</a:t>
            </a:r>
          </a:p>
          <a:p>
            <a:pPr marL="320040" indent="-320040" eaLnBrk="1" fontAlgn="auto" hangingPunct="1">
              <a:spcAft>
                <a:spcPts val="0"/>
              </a:spcAft>
              <a:buFont typeface="Wingdings"/>
              <a:buChar char=""/>
              <a:defRPr/>
            </a:pPr>
            <a:r>
              <a:rPr lang="en-US" smtClean="0">
                <a:ea typeface="+mn-ea"/>
                <a:cs typeface="+mn-cs"/>
              </a:rPr>
              <a:t>Estimate the</a:t>
            </a:r>
          </a:p>
          <a:p>
            <a:pPr marL="640080" lvl="1" indent="-274320" eaLnBrk="1" fontAlgn="auto" hangingPunct="1">
              <a:spcAft>
                <a:spcPts val="0"/>
              </a:spcAft>
              <a:buFont typeface="Wingdings 2"/>
              <a:buChar char=""/>
              <a:defRPr/>
            </a:pPr>
            <a:r>
              <a:rPr lang="en-US" smtClean="0">
                <a:ea typeface="+mn-ea"/>
              </a:rPr>
              <a:t>Weights for equity and debt based upon market value</a:t>
            </a:r>
          </a:p>
          <a:p>
            <a:pPr marL="640080" lvl="1" indent="-274320" eaLnBrk="1" fontAlgn="auto" hangingPunct="1">
              <a:spcAft>
                <a:spcPts val="0"/>
              </a:spcAft>
              <a:buFont typeface="Wingdings 2"/>
              <a:buChar char=""/>
              <a:defRPr/>
            </a:pPr>
            <a:r>
              <a:rPr lang="en-US" smtClean="0">
                <a:ea typeface="+mn-ea"/>
              </a:rPr>
              <a:t>Weights for equity and debt based upon book value</a:t>
            </a:r>
          </a:p>
          <a:p>
            <a:pPr marL="640080" lvl="1" indent="-274320" eaLnBrk="1" fontAlgn="auto" hangingPunct="1">
              <a:spcAft>
                <a:spcPts val="0"/>
              </a:spcAft>
              <a:buFont typeface="Wingdings 2"/>
              <a:buChar char=""/>
              <a:defRPr/>
            </a:pPr>
            <a:endParaRPr lang="en-US">
              <a:ea typeface="+mn-ea"/>
            </a:endParaRPr>
          </a:p>
        </p:txBody>
      </p:sp>
      <p:sp>
        <p:nvSpPr>
          <p:cNvPr id="400389" name="Rectangle 4"/>
          <p:cNvSpPr>
            <a:spLocks noChangeArrowheads="1"/>
          </p:cNvSpPr>
          <p:nvPr/>
        </p:nvSpPr>
        <p:spPr bwMode="auto">
          <a:xfrm>
            <a:off x="9190038" y="44545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221186" name="Rectangle 3"/>
          <p:cNvSpPr>
            <a:spLocks noGrp="1" noChangeArrowheads="1"/>
          </p:cNvSpPr>
          <p:nvPr>
            <p:ph sz="quarter" idx="1"/>
          </p:nvPr>
        </p:nvSpPr>
        <p:spPr>
          <a:xfrm>
            <a:off x="612775" y="1600200"/>
            <a:ext cx="8153400" cy="4495800"/>
          </a:xfrm>
        </p:spPr>
        <p:txBody>
          <a:bodyPr>
            <a:normAutofit fontScale="92500" lnSpcReduction="10000"/>
          </a:bodyPr>
          <a:lstStyle/>
          <a:p>
            <a:pPr eaLnBrk="1" hangingPunct="1">
              <a:buFont typeface="Wingdings" charset="0"/>
              <a:buChar char=""/>
              <a:defRPr/>
            </a:pPr>
            <a:r>
              <a:rPr lang="en-US" dirty="0" smtClean="0"/>
              <a:t>Equity</a:t>
            </a:r>
          </a:p>
          <a:p>
            <a:pPr lvl="1" eaLnBrk="1" hangingPunct="1">
              <a:buFont typeface="Wingdings 2" charset="0"/>
              <a:buChar char=""/>
              <a:defRPr/>
            </a:pPr>
            <a:r>
              <a:rPr lang="en-US" dirty="0" smtClean="0"/>
              <a:t>Cost of Equity = </a:t>
            </a:r>
            <a:r>
              <a:rPr lang="en-US" dirty="0" err="1" smtClean="0"/>
              <a:t>Riskfree</a:t>
            </a:r>
            <a:r>
              <a:rPr lang="en-US" dirty="0" smtClean="0"/>
              <a:t> rate + Beta * Risk Premium				=  2.75% + 1.0013 (5.76%) =  8.52%</a:t>
            </a:r>
          </a:p>
          <a:p>
            <a:pPr lvl="1" eaLnBrk="1" hangingPunct="1">
              <a:buFont typeface="Wingdings 2" charset="0"/>
              <a:buChar char=""/>
              <a:defRPr/>
            </a:pPr>
            <a:r>
              <a:rPr lang="en-US" dirty="0" smtClean="0"/>
              <a:t>Market Value of Equity = 		$121,878 </a:t>
            </a:r>
            <a:r>
              <a:rPr lang="en-US" dirty="0"/>
              <a:t>m</a:t>
            </a:r>
            <a:r>
              <a:rPr lang="en-US" dirty="0" smtClean="0"/>
              <a:t>illion</a:t>
            </a:r>
          </a:p>
          <a:p>
            <a:pPr lvl="1" eaLnBrk="1" hangingPunct="1">
              <a:buFont typeface="Wingdings 2" charset="0"/>
              <a:buChar char=""/>
              <a:defRPr/>
            </a:pPr>
            <a:r>
              <a:rPr lang="en-US" dirty="0" smtClean="0"/>
              <a:t>Equity/(</a:t>
            </a:r>
            <a:r>
              <a:rPr lang="en-US" dirty="0" err="1" smtClean="0"/>
              <a:t>Debt+Equity</a:t>
            </a:r>
            <a:r>
              <a:rPr lang="en-US" dirty="0" smtClean="0"/>
              <a:t> ) =		88.42%</a:t>
            </a:r>
          </a:p>
          <a:p>
            <a:pPr eaLnBrk="1" hangingPunct="1">
              <a:buFont typeface="Wingdings" charset="0"/>
              <a:buChar char=""/>
              <a:defRPr/>
            </a:pPr>
            <a:r>
              <a:rPr lang="en-US" dirty="0" smtClean="0"/>
              <a:t>Debt</a:t>
            </a:r>
          </a:p>
          <a:p>
            <a:pPr lvl="1" eaLnBrk="1" hangingPunct="1">
              <a:buFont typeface="Wingdings 2" charset="0"/>
              <a:buChar char=""/>
              <a:defRPr/>
            </a:pPr>
            <a:r>
              <a:rPr lang="en-US" dirty="0" smtClean="0"/>
              <a:t>After-tax Cost of debt =(</a:t>
            </a:r>
            <a:r>
              <a:rPr lang="en-US" dirty="0" err="1" smtClean="0"/>
              <a:t>Riskfree</a:t>
            </a:r>
            <a:r>
              <a:rPr lang="en-US" dirty="0" smtClean="0"/>
              <a:t> rate + Default Spread) (1-t)</a:t>
            </a:r>
          </a:p>
          <a:p>
            <a:pPr marL="366713" lvl="1" indent="0" eaLnBrk="1" hangingPunct="1">
              <a:buFont typeface="Wingdings 2" charset="0"/>
              <a:buNone/>
              <a:defRPr/>
            </a:pPr>
            <a:r>
              <a:rPr lang="en-US" dirty="0" smtClean="0"/>
              <a:t>			=  (2.75%+</a:t>
            </a:r>
            <a:r>
              <a:rPr lang="en-US" dirty="0"/>
              <a:t>1</a:t>
            </a:r>
            <a:r>
              <a:rPr lang="en-US" dirty="0" smtClean="0"/>
              <a:t>%) (1-.361) =	2.40%</a:t>
            </a:r>
          </a:p>
          <a:p>
            <a:pPr lvl="1" eaLnBrk="1" hangingPunct="1">
              <a:buFont typeface="Wingdings 2" charset="0"/>
              <a:buChar char=""/>
              <a:defRPr/>
            </a:pPr>
            <a:r>
              <a:rPr lang="en-US" dirty="0" smtClean="0"/>
              <a:t>Market Value of Debt = $13,028+ $2933 =	$  15,961 million</a:t>
            </a:r>
          </a:p>
          <a:p>
            <a:pPr lvl="1" eaLnBrk="1" hangingPunct="1">
              <a:buFont typeface="Wingdings 2" charset="0"/>
              <a:buChar char=""/>
              <a:defRPr/>
            </a:pPr>
            <a:r>
              <a:rPr lang="en-US" dirty="0" smtClean="0"/>
              <a:t>Debt/(Debt +Equity) =			11.58%</a:t>
            </a:r>
          </a:p>
          <a:p>
            <a:pPr eaLnBrk="1" hangingPunct="1">
              <a:buFont typeface="Wingdings" charset="0"/>
              <a:buChar char=""/>
              <a:defRPr/>
            </a:pPr>
            <a:r>
              <a:rPr lang="en-US" dirty="0" smtClean="0"/>
              <a:t>Cost of Capital = 8.52%(.8842)+ 2.40%(.1158) = 7.81%</a:t>
            </a:r>
            <a:endParaRPr lang="en-US" dirty="0"/>
          </a:p>
        </p:txBody>
      </p:sp>
      <p:sp>
        <p:nvSpPr>
          <p:cNvPr id="402435" name="Text Box 4"/>
          <p:cNvSpPr txBox="1">
            <a:spLocks noChangeArrowheads="1"/>
          </p:cNvSpPr>
          <p:nvPr/>
        </p:nvSpPr>
        <p:spPr bwMode="auto">
          <a:xfrm>
            <a:off x="3352800" y="6172200"/>
            <a:ext cx="2438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121,878/ (121,878+15,961)</a:t>
            </a:r>
          </a:p>
        </p:txBody>
      </p:sp>
      <p:cxnSp>
        <p:nvCxnSpPr>
          <p:cNvPr id="5" name="Straight Arrow Connector 4"/>
          <p:cNvCxnSpPr/>
          <p:nvPr/>
        </p:nvCxnSpPr>
        <p:spPr>
          <a:xfrm flipV="1">
            <a:off x="4191000" y="5715000"/>
            <a:ext cx="1524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02437" name="Footer Placeholder 1"/>
          <p:cNvSpPr>
            <a:spLocks noGrp="1"/>
          </p:cNvSpPr>
          <p:nvPr>
            <p:ph type="ftr" sz="quarter" idx="10"/>
          </p:nvPr>
        </p:nvSpPr>
        <p:spPr bwMode="auto">
          <a:xfrm>
            <a:off x="-12700" y="5943600"/>
            <a:ext cx="54213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Divisional Costs of Capital: Disney and Vale</a:t>
            </a:r>
          </a:p>
        </p:txBody>
      </p:sp>
      <p:sp>
        <p:nvSpPr>
          <p:cNvPr id="237570" name="Rectangle 3"/>
          <p:cNvSpPr>
            <a:spLocks noGrp="1" noChangeArrowheads="1"/>
          </p:cNvSpPr>
          <p:nvPr>
            <p:ph sz="quarter" idx="1"/>
          </p:nvPr>
        </p:nvSpPr>
        <p:spPr>
          <a:xfrm>
            <a:off x="612775" y="1600200"/>
            <a:ext cx="8153400" cy="4495800"/>
          </a:xfrm>
        </p:spPr>
        <p:txBody>
          <a:bodyPr/>
          <a:lstStyle/>
          <a:p>
            <a:pPr marL="0" indent="0" algn="ctr" eaLnBrk="1" hangingPunct="1">
              <a:buFont typeface="Wingdings" charset="0"/>
              <a:buNone/>
              <a:defRPr/>
            </a:pPr>
            <a:r>
              <a:rPr lang="en-US" dirty="0" smtClean="0"/>
              <a:t>Disney</a:t>
            </a:r>
          </a:p>
          <a:p>
            <a:pPr marL="0" indent="0" algn="ctr" eaLnBrk="1" hangingPunct="1">
              <a:buFont typeface="Wingdings" charset="0"/>
              <a:buNone/>
              <a:defRPr/>
            </a:pPr>
            <a:endParaRPr lang="en-US" dirty="0"/>
          </a:p>
          <a:p>
            <a:pPr marL="0" indent="0" algn="ctr" eaLnBrk="1" hangingPunct="1">
              <a:buFont typeface="Wingdings" charset="0"/>
              <a:buNone/>
              <a:defRPr/>
            </a:pPr>
            <a:endParaRPr lang="en-US" dirty="0" smtClean="0"/>
          </a:p>
          <a:p>
            <a:pPr marL="0" indent="0" algn="ctr" eaLnBrk="1" hangingPunct="1">
              <a:buFont typeface="Wingdings" charset="0"/>
              <a:buNone/>
              <a:defRPr/>
            </a:pPr>
            <a:endParaRPr lang="en-US" dirty="0"/>
          </a:p>
          <a:p>
            <a:pPr marL="0" indent="0" algn="ctr" eaLnBrk="1" hangingPunct="1">
              <a:buFont typeface="Wingdings" charset="0"/>
              <a:buNone/>
              <a:defRPr/>
            </a:pPr>
            <a:endParaRPr lang="en-US" dirty="0" smtClean="0"/>
          </a:p>
          <a:p>
            <a:pPr marL="0" indent="0" algn="ctr" eaLnBrk="1" hangingPunct="1">
              <a:buFont typeface="Wingdings" charset="0"/>
              <a:buNone/>
              <a:defRPr/>
            </a:pPr>
            <a:r>
              <a:rPr lang="en-US" dirty="0" smtClean="0"/>
              <a:t>Vale</a:t>
            </a: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p:txBody>
      </p:sp>
      <p:sp>
        <p:nvSpPr>
          <p:cNvPr id="4044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04484" name="Object 2"/>
          <p:cNvGraphicFramePr>
            <a:graphicFrameLocks noChangeAspect="1"/>
          </p:cNvGraphicFramePr>
          <p:nvPr/>
        </p:nvGraphicFramePr>
        <p:xfrm>
          <a:off x="533400" y="2133600"/>
          <a:ext cx="8369300" cy="2273300"/>
        </p:xfrm>
        <a:graphic>
          <a:graphicData uri="http://schemas.openxmlformats.org/presentationml/2006/ole">
            <mc:AlternateContent xmlns:mc="http://schemas.openxmlformats.org/markup-compatibility/2006">
              <mc:Choice xmlns:v="urn:schemas-microsoft-com:vml" Requires="v">
                <p:oleObj spid="_x0000_s404486" name="Document" r:id="rId5" imgW="8369300" imgH="2273300" progId="Word.Document.12">
                  <p:embed/>
                </p:oleObj>
              </mc:Choice>
              <mc:Fallback>
                <p:oleObj name="Document" r:id="rId5" imgW="8369300" imgH="2273300"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2133600"/>
                        <a:ext cx="8369300" cy="227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4485" name="Object 3"/>
          <p:cNvGraphicFramePr>
            <a:graphicFrameLocks noChangeAspect="1"/>
          </p:cNvGraphicFramePr>
          <p:nvPr/>
        </p:nvGraphicFramePr>
        <p:xfrm>
          <a:off x="685800" y="4648200"/>
          <a:ext cx="8369300" cy="1955800"/>
        </p:xfrm>
        <a:graphic>
          <a:graphicData uri="http://schemas.openxmlformats.org/presentationml/2006/ole">
            <mc:AlternateContent xmlns:mc="http://schemas.openxmlformats.org/markup-compatibility/2006">
              <mc:Choice xmlns:v="urn:schemas-microsoft-com:vml" Requires="v">
                <p:oleObj spid="_x0000_s404487" name="Document" r:id="rId8" imgW="8369300" imgH="1955800" progId="Word.Document.12">
                  <p:embed/>
                </p:oleObj>
              </mc:Choice>
              <mc:Fallback>
                <p:oleObj name="Document" r:id="rId8" imgW="8369300" imgH="1955800" progId="Word.Document.12">
                  <p:embed/>
                  <p:pic>
                    <p:nvPicPr>
                      <p:cNvPr id="0" name="Object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5800" y="4648200"/>
                        <a:ext cx="83693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Title 1"/>
          <p:cNvSpPr>
            <a:spLocks noGrp="1"/>
          </p:cNvSpPr>
          <p:nvPr>
            <p:ph type="title"/>
          </p:nvPr>
        </p:nvSpPr>
        <p:spPr>
          <a:xfrm>
            <a:off x="612775" y="228600"/>
            <a:ext cx="8153400" cy="990600"/>
          </a:xfrm>
        </p:spPr>
        <p:txBody>
          <a:bodyPr/>
          <a:lstStyle/>
          <a:p>
            <a:r>
              <a:rPr lang="en-US" altLang="en-US">
                <a:ea typeface="ＭＳ Ｐゴシック" charset="-128"/>
              </a:rPr>
              <a:t>Costs of Capital: Tata Motors, Baidu and Bookscape</a:t>
            </a:r>
          </a:p>
        </p:txBody>
      </p:sp>
      <p:sp>
        <p:nvSpPr>
          <p:cNvPr id="3" name="Content Placeholder 2"/>
          <p:cNvSpPr>
            <a:spLocks noGrp="1"/>
          </p:cNvSpPr>
          <p:nvPr>
            <p:ph sz="quarter" idx="1"/>
          </p:nvPr>
        </p:nvSpPr>
        <p:spPr>
          <a:xfrm>
            <a:off x="612775" y="1600200"/>
            <a:ext cx="8153400" cy="4495800"/>
          </a:xfrm>
        </p:spPr>
        <p:txBody>
          <a:bodyPr/>
          <a:lstStyle/>
          <a:p>
            <a:pPr>
              <a:buFont typeface="Wingdings" charset="0"/>
              <a:buChar char=""/>
              <a:defRPr/>
            </a:pPr>
            <a:r>
              <a:rPr lang="en-US" sz="2400" dirty="0"/>
              <a:t>To estimate the costs of capital for Tata Motors in Indian </a:t>
            </a:r>
            <a:r>
              <a:rPr lang="en-US" sz="2400" dirty="0" smtClean="0"/>
              <a:t>rupees:</a:t>
            </a:r>
          </a:p>
          <a:p>
            <a:pPr marL="366713" lvl="1" indent="0">
              <a:buFont typeface="Wingdings 2" charset="0"/>
              <a:buNone/>
              <a:defRPr/>
            </a:pPr>
            <a:r>
              <a:rPr lang="en-US" sz="2000" dirty="0" smtClean="0"/>
              <a:t>Cost </a:t>
            </a:r>
            <a:r>
              <a:rPr lang="en-US" sz="2000" dirty="0"/>
              <a:t>of </a:t>
            </a:r>
            <a:r>
              <a:rPr lang="en-US" sz="2000" dirty="0" smtClean="0"/>
              <a:t>capital= </a:t>
            </a:r>
            <a:r>
              <a:rPr lang="en-US" sz="2000" dirty="0"/>
              <a:t>14.49% (1-.2928) + 6.50% (.2928) = 12.15%</a:t>
            </a:r>
          </a:p>
          <a:p>
            <a:pPr>
              <a:buFont typeface="Wingdings" charset="0"/>
              <a:buChar char=""/>
              <a:defRPr/>
            </a:pPr>
            <a:r>
              <a:rPr lang="en-US" sz="2400" dirty="0"/>
              <a:t>For </a:t>
            </a:r>
            <a:r>
              <a:rPr lang="en-US" sz="2400" dirty="0" err="1"/>
              <a:t>Baidu</a:t>
            </a:r>
            <a:r>
              <a:rPr lang="en-US" sz="2400" dirty="0"/>
              <a:t>, we follow the same </a:t>
            </a:r>
            <a:r>
              <a:rPr lang="en-US" sz="2400" dirty="0" smtClean="0"/>
              <a:t>path to estimate a cost of equity in Chinese RMB:</a:t>
            </a:r>
            <a:endParaRPr lang="en-US" sz="2400" dirty="0"/>
          </a:p>
          <a:p>
            <a:pPr marL="366713" lvl="1" indent="0">
              <a:buFont typeface="Wingdings 2" charset="0"/>
              <a:buNone/>
              <a:defRPr/>
            </a:pPr>
            <a:r>
              <a:rPr lang="en-US" sz="2000" dirty="0"/>
              <a:t>Cost of </a:t>
            </a:r>
            <a:r>
              <a:rPr lang="en-US" sz="2000" dirty="0" smtClean="0"/>
              <a:t>capital </a:t>
            </a:r>
            <a:r>
              <a:rPr lang="en-US" sz="2000" dirty="0"/>
              <a:t>= 12.91% (1-.0523) + 3.45% (.0523) = 12.42%</a:t>
            </a:r>
            <a:r>
              <a:rPr lang="en-US" sz="2000" dirty="0" smtClean="0"/>
              <a:t> </a:t>
            </a:r>
          </a:p>
          <a:p>
            <a:pPr>
              <a:buFont typeface="Wingdings" charset="0"/>
              <a:buChar char=""/>
              <a:defRPr/>
            </a:pPr>
            <a:r>
              <a:rPr lang="en-US" sz="2400" dirty="0" smtClean="0"/>
              <a:t>For </a:t>
            </a:r>
            <a:r>
              <a:rPr lang="en-US" sz="2400" dirty="0" err="1" smtClean="0"/>
              <a:t>Bookscape</a:t>
            </a:r>
            <a:r>
              <a:rPr lang="en-US" sz="2400" dirty="0" smtClean="0"/>
              <a:t>, the cost of capital is different depending on whether you look at market or total beta:</a:t>
            </a:r>
          </a:p>
          <a:p>
            <a:pPr marL="0" indent="0">
              <a:buFont typeface="Wingdings" charset="0"/>
              <a:buNone/>
              <a:defRPr/>
            </a:pPr>
            <a:endParaRPr lang="en-US" sz="2400" dirty="0"/>
          </a:p>
        </p:txBody>
      </p:sp>
      <p:sp>
        <p:nvSpPr>
          <p:cNvPr id="4065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06532" name="Object 4"/>
          <p:cNvGraphicFramePr>
            <a:graphicFrameLocks noChangeAspect="1"/>
          </p:cNvGraphicFramePr>
          <p:nvPr/>
        </p:nvGraphicFramePr>
        <p:xfrm>
          <a:off x="609600" y="4775200"/>
          <a:ext cx="8255000" cy="1155700"/>
        </p:xfrm>
        <a:graphic>
          <a:graphicData uri="http://schemas.openxmlformats.org/presentationml/2006/ole">
            <mc:AlternateContent xmlns:mc="http://schemas.openxmlformats.org/markup-compatibility/2006">
              <mc:Choice xmlns:v="urn:schemas-microsoft-com:vml" Requires="v">
                <p:oleObj spid="_x0000_s406533" name="Document" r:id="rId5" imgW="8255000" imgH="1155700" progId="Word.Document.12">
                  <p:embed/>
                </p:oleObj>
              </mc:Choice>
              <mc:Fallback>
                <p:oleObj name="Document" r:id="rId5" imgW="8255000" imgH="1155700" progId="Word.Document.12">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4775200"/>
                        <a:ext cx="82550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Application Test: Estimating Cost of Capital</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E147656-E7F2-734F-B47D-29F09B813964}" type="slidenum">
              <a:rPr lang="en-US" altLang="en-US" sz="1200">
                <a:solidFill>
                  <a:srgbClr val="FFFFFF"/>
                </a:solidFill>
              </a:rPr>
              <a:pPr>
                <a:lnSpc>
                  <a:spcPct val="80000"/>
                </a:lnSpc>
              </a:pPr>
              <a:t>192</a:t>
            </a:fld>
            <a:endParaRPr lang="en-US" altLang="en-US" sz="1200">
              <a:solidFill>
                <a:srgbClr val="FFFFFF"/>
              </a:solidFill>
            </a:endParaRPr>
          </a:p>
        </p:txBody>
      </p:sp>
      <p:sp>
        <p:nvSpPr>
          <p:cNvPr id="40448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Using the bottom-up unlevered beta that you computed for your firm, and the values of debt and equity you have estimated for your firm, estimate a bottom-up levered beta and cost of equity for your firm.</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Based upon the costs of equity and debt that you have estimated, and the weights for each, estimate the cost of capital for your firm. </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How different would your cost of capital have been, if you used book value weights?</a:t>
            </a:r>
            <a:endParaRPr lang="en-US">
              <a:ea typeface="+mn-ea"/>
              <a:cs typeface="+mn-cs"/>
            </a:endParaRPr>
          </a:p>
        </p:txBody>
      </p:sp>
    </p:spTree>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Choosing a Hurdle Rate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8B0C727-6853-8843-B514-C1101FB0475F}" type="slidenum">
              <a:rPr lang="en-US" altLang="en-US" sz="1200">
                <a:solidFill>
                  <a:srgbClr val="FFFFFF"/>
                </a:solidFill>
              </a:rPr>
              <a:pPr>
                <a:lnSpc>
                  <a:spcPct val="80000"/>
                </a:lnSpc>
              </a:pPr>
              <a:t>193</a:t>
            </a:fld>
            <a:endParaRPr lang="en-US" altLang="en-US" sz="1200">
              <a:solidFill>
                <a:srgbClr val="FFFFFF"/>
              </a:solidFill>
            </a:endParaRPr>
          </a:p>
        </p:txBody>
      </p:sp>
      <p:sp>
        <p:nvSpPr>
          <p:cNvPr id="41062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Either the cost of equity or the cost of capital can be used as a hurdle rate, depending upon whether the returns measured are to equity investors or to all claimholders on the firm (capital)</a:t>
            </a:r>
          </a:p>
          <a:p>
            <a:pPr eaLnBrk="1" hangingPunct="1"/>
            <a:r>
              <a:rPr lang="en-US" altLang="en-US">
                <a:ea typeface="ＭＳ Ｐゴシック" charset="-128"/>
              </a:rPr>
              <a:t>If returns are measured to equity investors, the appropriate hurdle rate is the cost of equity.</a:t>
            </a:r>
          </a:p>
          <a:p>
            <a:pPr eaLnBrk="1" hangingPunct="1"/>
            <a:r>
              <a:rPr lang="en-US" altLang="en-US">
                <a:ea typeface="ＭＳ Ｐゴシック" charset="-128"/>
              </a:rPr>
              <a:t>If returns are measured to capital (or the firm), the appropriate hurdle rate is the cost of capital.</a:t>
            </a:r>
          </a:p>
        </p:txBody>
      </p:sp>
    </p:spTree>
  </p:cSld>
  <p:clrMapOvr>
    <a:masterClrMapping/>
  </p:clrMapOvr>
  <p:transition/>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Back to First Principles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C78D7C2-C9C8-C940-8705-101C8B3D28EB}" type="slidenum">
              <a:rPr lang="en-US" altLang="en-US" sz="1200">
                <a:solidFill>
                  <a:srgbClr val="FFFFFF"/>
                </a:solidFill>
              </a:rPr>
              <a:pPr>
                <a:lnSpc>
                  <a:spcPct val="80000"/>
                </a:lnSpc>
              </a:pPr>
              <a:t>194</a:t>
            </a:fld>
            <a:endParaRPr lang="en-US" altLang="en-US" sz="1200">
              <a:solidFill>
                <a:srgbClr val="FFFFFF"/>
              </a:solidFill>
            </a:endParaRPr>
          </a:p>
        </p:txBody>
      </p:sp>
      <p:pic>
        <p:nvPicPr>
          <p:cNvPr id="412676"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Rectangle 2"/>
          <p:cNvSpPr>
            <a:spLocks noGrp="1" noChangeArrowheads="1"/>
          </p:cNvSpPr>
          <p:nvPr>
            <p:ph type="ctrTitle"/>
          </p:nvPr>
        </p:nvSpPr>
        <p:spPr/>
        <p:txBody>
          <a:bodyPr>
            <a:normAutofit fontScale="90000"/>
          </a:bodyPr>
          <a:lstStyle/>
          <a:p>
            <a:pPr eaLnBrk="1" fontAlgn="auto" hangingPunct="1">
              <a:spcAft>
                <a:spcPts val="0"/>
              </a:spcAft>
              <a:defRPr/>
            </a:pPr>
            <a:r>
              <a:rPr lang="en-US" smtClean="0">
                <a:ea typeface="+mj-ea"/>
                <a:cs typeface="+mj-cs"/>
              </a:rPr>
              <a:t>Measuring Investment Returns</a:t>
            </a:r>
            <a:br>
              <a:rPr lang="en-US" smtClean="0">
                <a:ea typeface="+mj-ea"/>
                <a:cs typeface="+mj-cs"/>
              </a:rPr>
            </a:br>
            <a:r>
              <a:rPr lang="en-US" smtClean="0">
                <a:ea typeface="+mj-ea"/>
                <a:cs typeface="+mj-cs"/>
              </a:rPr>
              <a:t>I: The Mechanics of Investment Analysis</a:t>
            </a:r>
            <a:br>
              <a:rPr lang="en-US" smtClean="0">
                <a:ea typeface="+mj-ea"/>
                <a:cs typeface="+mj-cs"/>
              </a:rPr>
            </a:br>
            <a:r>
              <a:rPr lang="en-US" smtClean="0">
                <a:ea typeface="+mj-ea"/>
                <a:cs typeface="+mj-cs"/>
              </a:rPr>
              <a:t/>
            </a:r>
            <a:br>
              <a:rPr lang="en-US" smtClean="0">
                <a:ea typeface="+mj-ea"/>
                <a:cs typeface="+mj-cs"/>
              </a:rPr>
            </a:br>
            <a:endParaRPr lang="en-US">
              <a:ea typeface="+mj-ea"/>
              <a:cs typeface="+mj-cs"/>
            </a:endParaRPr>
          </a:p>
        </p:txBody>
      </p:sp>
      <p:sp>
        <p:nvSpPr>
          <p:cNvPr id="410626"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1800">
                <a:ea typeface="ＭＳ Ｐゴシック" charset="-128"/>
              </a:rPr>
              <a:t>“</a:t>
            </a:r>
            <a:r>
              <a:rPr lang="en-US" altLang="ja-JP" sz="1800">
                <a:ea typeface="ＭＳ Ｐゴシック" charset="-128"/>
              </a:rPr>
              <a:t>Show me the money</a:t>
            </a:r>
            <a:r>
              <a:rPr lang="ja-JP" altLang="en-US" sz="1800">
                <a:ea typeface="ＭＳ Ｐゴシック" charset="-128"/>
              </a:rPr>
              <a:t>”</a:t>
            </a:r>
            <a:endParaRPr lang="en-US" altLang="ja-JP" sz="1800">
              <a:ea typeface="ＭＳ Ｐゴシック" charset="-128"/>
            </a:endParaRPr>
          </a:p>
          <a:p>
            <a:pPr eaLnBrk="1" hangingPunct="1">
              <a:lnSpc>
                <a:spcPct val="80000"/>
              </a:lnSpc>
            </a:pPr>
            <a:r>
              <a:rPr lang="en-US" altLang="en-US" sz="1800">
                <a:ea typeface="ＭＳ Ｐゴシック" charset="-128"/>
              </a:rPr>
              <a:t>					from Jerry Maguire</a:t>
            </a:r>
          </a:p>
        </p:txBody>
      </p:sp>
      <p:sp>
        <p:nvSpPr>
          <p:cNvPr id="2" name="Footer Placeholder 1"/>
          <p:cNvSpPr>
            <a:spLocks noGrp="1"/>
          </p:cNvSpPr>
          <p:nvPr>
            <p:ph type="ftr" sz="quarter" idx="11"/>
          </p:nvPr>
        </p:nvSpPr>
        <p:spPr/>
        <p:txBody>
          <a:bodyPr/>
          <a:lstStyle/>
          <a:p>
            <a:pPr>
              <a:defRPr/>
            </a:pPr>
            <a:r>
              <a:rPr lang="en-US"/>
              <a:t>Aswath Damodaran</a:t>
            </a:r>
            <a:endParaRPr lang="en-US" dirty="0"/>
          </a:p>
        </p:txBody>
      </p:sp>
      <p:sp>
        <p:nvSpPr>
          <p:cNvPr id="41472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7863236B-3C06-5446-B6CB-310997399B13}" type="slidenum">
              <a:rPr lang="en-US" altLang="en-US" sz="1400">
                <a:solidFill>
                  <a:schemeClr val="tx2"/>
                </a:solidFill>
              </a:rPr>
              <a:pPr/>
              <a:t>195</a:t>
            </a:fld>
            <a:endParaRPr lang="en-US" altLang="en-US" sz="1400">
              <a:solidFill>
                <a:schemeClr val="tx2"/>
              </a:solidFill>
            </a:endParaRPr>
          </a:p>
        </p:txBody>
      </p:sp>
    </p:spTree>
  </p:cSld>
  <p:clrMapOvr>
    <a:masterClrMapping/>
  </p:clrMapOvr>
  <p:transition/>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3A7C40A-902E-C647-AB6B-F53510410BA3}" type="slidenum">
              <a:rPr lang="en-US" altLang="en-US" sz="1200">
                <a:solidFill>
                  <a:srgbClr val="FFFFFF"/>
                </a:solidFill>
              </a:rPr>
              <a:pPr>
                <a:lnSpc>
                  <a:spcPct val="80000"/>
                </a:lnSpc>
              </a:pPr>
              <a:t>196</a:t>
            </a:fld>
            <a:endParaRPr lang="en-US" altLang="en-US" sz="1200">
              <a:solidFill>
                <a:srgbClr val="FFFFFF"/>
              </a:solidFill>
            </a:endParaRPr>
          </a:p>
        </p:txBody>
      </p:sp>
      <p:pic>
        <p:nvPicPr>
          <p:cNvPr id="41677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575" r="-575"/>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Measures of return: earnings versus cash flows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F9D951B-9E77-504B-A1EA-E5BB5E9A875D}" type="slidenum">
              <a:rPr lang="en-US" altLang="en-US" sz="1200">
                <a:solidFill>
                  <a:srgbClr val="FFFFFF"/>
                </a:solidFill>
              </a:rPr>
              <a:pPr>
                <a:lnSpc>
                  <a:spcPct val="80000"/>
                </a:lnSpc>
              </a:pPr>
              <a:t>197</a:t>
            </a:fld>
            <a:endParaRPr lang="en-US" altLang="en-US" sz="1200">
              <a:solidFill>
                <a:srgbClr val="FFFFFF"/>
              </a:solidFill>
            </a:endParaRPr>
          </a:p>
        </p:txBody>
      </p:sp>
      <p:sp>
        <p:nvSpPr>
          <p:cNvPr id="414722"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90000"/>
              </a:lnSpc>
            </a:pPr>
            <a:r>
              <a:rPr lang="en-US" altLang="en-US" sz="2400">
                <a:ea typeface="ＭＳ Ｐゴシック" charset="-128"/>
              </a:rPr>
              <a:t>Principles Governing Accounting Earnings Measurement</a:t>
            </a:r>
          </a:p>
          <a:p>
            <a:pPr lvl="1" eaLnBrk="1" hangingPunct="1">
              <a:lnSpc>
                <a:spcPct val="90000"/>
              </a:lnSpc>
            </a:pPr>
            <a:r>
              <a:rPr lang="en-US" altLang="en-US" sz="2000">
                <a:ea typeface="ＭＳ Ｐゴシック" charset="-128"/>
              </a:rPr>
              <a:t>Accrual Accounting: Show revenues when products and services are sold or provided, not when they are paid for. Show expenses associated with these revenues rather than cash expenses.</a:t>
            </a:r>
          </a:p>
          <a:p>
            <a:pPr lvl="1" eaLnBrk="1" hangingPunct="1">
              <a:lnSpc>
                <a:spcPct val="90000"/>
              </a:lnSpc>
            </a:pPr>
            <a:r>
              <a:rPr lang="en-US" altLang="en-US" sz="2000">
                <a:ea typeface="ＭＳ Ｐゴシック" charset="-128"/>
              </a:rPr>
              <a:t>Operating versus Capital Expenditures: Only expenses associated with creating revenues in the current period should be treated as operating expenses. Expenses that create benefits over several periods are written off over multiple periods (as depreciation or amortization)</a:t>
            </a:r>
          </a:p>
          <a:p>
            <a:pPr eaLnBrk="1" hangingPunct="1">
              <a:lnSpc>
                <a:spcPct val="90000"/>
              </a:lnSpc>
            </a:pPr>
            <a:r>
              <a:rPr lang="en-US" altLang="en-US" sz="2400">
                <a:ea typeface="ＭＳ Ｐゴシック" charset="-128"/>
              </a:rPr>
              <a:t>To get from accounting earnings to cash flows:</a:t>
            </a:r>
          </a:p>
          <a:p>
            <a:pPr lvl="1" eaLnBrk="1" hangingPunct="1">
              <a:lnSpc>
                <a:spcPct val="90000"/>
              </a:lnSpc>
            </a:pPr>
            <a:r>
              <a:rPr lang="en-US" altLang="en-US" sz="2000">
                <a:ea typeface="ＭＳ Ｐゴシック" charset="-128"/>
              </a:rPr>
              <a:t>you have to add back non-cash expenses (like depreciation)</a:t>
            </a:r>
          </a:p>
          <a:p>
            <a:pPr lvl="1" eaLnBrk="1" hangingPunct="1">
              <a:lnSpc>
                <a:spcPct val="90000"/>
              </a:lnSpc>
            </a:pPr>
            <a:r>
              <a:rPr lang="en-US" altLang="en-US" sz="2000">
                <a:ea typeface="ＭＳ Ｐゴシック" charset="-128"/>
              </a:rPr>
              <a:t>you have to subtract out cash outflows which are not expensed (such as capital expenditures)</a:t>
            </a:r>
          </a:p>
          <a:p>
            <a:pPr lvl="1" eaLnBrk="1" hangingPunct="1">
              <a:lnSpc>
                <a:spcPct val="90000"/>
              </a:lnSpc>
            </a:pPr>
            <a:r>
              <a:rPr lang="en-US" altLang="en-US" sz="2000">
                <a:ea typeface="ＭＳ Ｐゴシック" charset="-128"/>
              </a:rPr>
              <a:t>you have to make accrual revenues and expenses into cash revenues and expenses (by considering changes in working capital).</a:t>
            </a:r>
          </a:p>
        </p:txBody>
      </p:sp>
    </p:spTree>
  </p:cSld>
  <p:clrMapOvr>
    <a:masterClrMapping/>
  </p:clrMapOvr>
  <p:transition/>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Measuring Returns Right: The Basic Principles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B7FB8B4-5FA5-1547-B319-228D6D10A339}" type="slidenum">
              <a:rPr lang="en-US" altLang="en-US" sz="1200">
                <a:solidFill>
                  <a:srgbClr val="FFFFFF"/>
                </a:solidFill>
              </a:rPr>
              <a:pPr>
                <a:lnSpc>
                  <a:spcPct val="80000"/>
                </a:lnSpc>
              </a:pPr>
              <a:t>198</a:t>
            </a:fld>
            <a:endParaRPr lang="en-US" altLang="en-US" sz="1200">
              <a:solidFill>
                <a:srgbClr val="FFFFFF"/>
              </a:solidFill>
            </a:endParaRPr>
          </a:p>
        </p:txBody>
      </p:sp>
      <p:sp>
        <p:nvSpPr>
          <p:cNvPr id="416770"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sz="2600">
                <a:ea typeface="ＭＳ Ｐゴシック" charset="-128"/>
              </a:rPr>
              <a:t>Use cash flows rather than earnings. You cannot spend earnings.</a:t>
            </a:r>
          </a:p>
          <a:p>
            <a:pPr eaLnBrk="1" hangingPunct="1"/>
            <a:r>
              <a:rPr lang="en-US" altLang="en-US" sz="2600">
                <a:ea typeface="ＭＳ Ｐゴシック" charset="-128"/>
              </a:rPr>
              <a:t>Use </a:t>
            </a:r>
            <a:r>
              <a:rPr lang="ja-JP" altLang="en-US" sz="2600">
                <a:ea typeface="ＭＳ Ｐゴシック" charset="-128"/>
              </a:rPr>
              <a:t>“</a:t>
            </a:r>
            <a:r>
              <a:rPr lang="en-US" altLang="ja-JP" sz="2600">
                <a:ea typeface="ＭＳ Ｐゴシック" charset="-128"/>
              </a:rPr>
              <a:t>incremental</a:t>
            </a:r>
            <a:r>
              <a:rPr lang="ja-JP" altLang="en-US" sz="2600">
                <a:ea typeface="ＭＳ Ｐゴシック" charset="-128"/>
              </a:rPr>
              <a:t>”</a:t>
            </a:r>
            <a:r>
              <a:rPr lang="en-US" altLang="ja-JP" sz="2600">
                <a:ea typeface="ＭＳ Ｐゴシック" charset="-128"/>
              </a:rPr>
              <a:t> cash flows relating to the investment decision, i.e., cashflows that occur as a consequence of the decision, rather than total cash flows.</a:t>
            </a:r>
          </a:p>
          <a:p>
            <a:pPr eaLnBrk="1" hangingPunct="1"/>
            <a:r>
              <a:rPr lang="en-US" altLang="en-US" sz="2600">
                <a:ea typeface="ＭＳ Ｐゴシック" charset="-128"/>
              </a:rPr>
              <a:t>Use </a:t>
            </a:r>
            <a:r>
              <a:rPr lang="ja-JP" altLang="en-US" sz="2600">
                <a:ea typeface="ＭＳ Ｐゴシック" charset="-128"/>
              </a:rPr>
              <a:t>“</a:t>
            </a:r>
            <a:r>
              <a:rPr lang="en-US" altLang="ja-JP" sz="2600">
                <a:ea typeface="ＭＳ Ｐゴシック" charset="-128"/>
              </a:rPr>
              <a:t>time weighted</a:t>
            </a:r>
            <a:r>
              <a:rPr lang="ja-JP" altLang="en-US" sz="2600">
                <a:ea typeface="ＭＳ Ｐゴシック" charset="-128"/>
              </a:rPr>
              <a:t>”</a:t>
            </a:r>
            <a:r>
              <a:rPr lang="en-US" altLang="ja-JP" sz="2600">
                <a:ea typeface="ＭＳ Ｐゴシック" charset="-128"/>
              </a:rPr>
              <a:t> returns, i.e., value cash flows that occur earlier more than cash flows that occur later.</a:t>
            </a:r>
          </a:p>
          <a:p>
            <a:pPr algn="ctr" eaLnBrk="1" hangingPunct="1">
              <a:buFont typeface="Wingdings" charset="2"/>
              <a:buNone/>
            </a:pPr>
            <a:r>
              <a:rPr lang="en-US" altLang="en-US" sz="2600" b="1">
                <a:ea typeface="ＭＳ Ｐゴシック" charset="-128"/>
              </a:rPr>
              <a:t>The Return Mantra: </a:t>
            </a:r>
            <a:r>
              <a:rPr lang="ja-JP" altLang="en-US" sz="2600" b="1">
                <a:ea typeface="ＭＳ Ｐゴシック" charset="-128"/>
              </a:rPr>
              <a:t>“</a:t>
            </a:r>
            <a:r>
              <a:rPr lang="en-US" altLang="ja-JP" sz="2600" b="1">
                <a:ea typeface="ＭＳ Ｐゴシック" charset="-128"/>
              </a:rPr>
              <a:t>Time-weighted, Incremental Cash Flow Return</a:t>
            </a:r>
            <a:r>
              <a:rPr lang="ja-JP" altLang="en-US" sz="2600" b="1">
                <a:ea typeface="ＭＳ Ｐゴシック" charset="-128"/>
              </a:rPr>
              <a:t>”</a:t>
            </a:r>
            <a:endParaRPr lang="en-US" altLang="en-US" sz="2600" b="1">
              <a:ea typeface="ＭＳ Ｐゴシック" charset="-128"/>
            </a:endParaRPr>
          </a:p>
        </p:txBody>
      </p:sp>
    </p:spTree>
  </p:cSld>
  <p:clrMapOvr>
    <a:masterClrMapping/>
  </p:clrMapOvr>
  <p:transition/>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Setting the table: What is an investment/project?</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4B04C99-E2D0-694F-B168-CDFA5CC9FB80}" type="slidenum">
              <a:rPr lang="en-US" altLang="en-US" sz="1200">
                <a:solidFill>
                  <a:srgbClr val="FFFFFF"/>
                </a:solidFill>
              </a:rPr>
              <a:pPr>
                <a:lnSpc>
                  <a:spcPct val="80000"/>
                </a:lnSpc>
              </a:pPr>
              <a:t>199</a:t>
            </a:fld>
            <a:endParaRPr lang="en-US" altLang="en-US" sz="1200">
              <a:solidFill>
                <a:srgbClr val="FFFFFF"/>
              </a:solidFill>
            </a:endParaRPr>
          </a:p>
        </p:txBody>
      </p:sp>
      <p:sp>
        <p:nvSpPr>
          <p:cNvPr id="418818" name="Content Placeholder 2"/>
          <p:cNvSpPr>
            <a:spLocks noGrp="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An investment/project can range the spectrum from big to small, money making to cost saving:</a:t>
            </a:r>
          </a:p>
          <a:p>
            <a:pPr marL="640080" lvl="1" indent="-274320" eaLnBrk="1" fontAlgn="auto" hangingPunct="1">
              <a:spcAft>
                <a:spcPts val="0"/>
              </a:spcAft>
              <a:buFont typeface="Wingdings 2"/>
              <a:buChar char=""/>
              <a:defRPr/>
            </a:pPr>
            <a:r>
              <a:rPr lang="en-US" smtClean="0">
                <a:ea typeface="+mn-ea"/>
              </a:rPr>
              <a:t>Major strategic decisions to enter new areas of business or new markets.</a:t>
            </a:r>
          </a:p>
          <a:p>
            <a:pPr marL="640080" lvl="1" indent="-274320" eaLnBrk="1" fontAlgn="auto" hangingPunct="1">
              <a:spcAft>
                <a:spcPts val="0"/>
              </a:spcAft>
              <a:buFont typeface="Wingdings 2"/>
              <a:buChar char=""/>
              <a:defRPr/>
            </a:pPr>
            <a:r>
              <a:rPr lang="en-US" smtClean="0">
                <a:ea typeface="+mn-ea"/>
              </a:rPr>
              <a:t>Acquisitions of other firms are projects as well, notwithstanding attempts to create separate sets of rules for them.</a:t>
            </a:r>
          </a:p>
          <a:p>
            <a:pPr marL="640080" lvl="1" indent="-274320" eaLnBrk="1" fontAlgn="auto" hangingPunct="1">
              <a:spcAft>
                <a:spcPts val="0"/>
              </a:spcAft>
              <a:buFont typeface="Wingdings 2"/>
              <a:buChar char=""/>
              <a:defRPr/>
            </a:pPr>
            <a:r>
              <a:rPr lang="en-US" smtClean="0">
                <a:ea typeface="+mn-ea"/>
              </a:rPr>
              <a:t>Decisions on new ventures within existing businesses or markets.</a:t>
            </a:r>
          </a:p>
          <a:p>
            <a:pPr marL="640080" lvl="1" indent="-274320" eaLnBrk="1" fontAlgn="auto" hangingPunct="1">
              <a:spcAft>
                <a:spcPts val="0"/>
              </a:spcAft>
              <a:buFont typeface="Wingdings 2"/>
              <a:buChar char=""/>
              <a:defRPr/>
            </a:pPr>
            <a:r>
              <a:rPr lang="en-US" smtClean="0">
                <a:ea typeface="+mn-ea"/>
              </a:rPr>
              <a:t>Decisions that may change the way existing ventures and projects are run.</a:t>
            </a:r>
          </a:p>
          <a:p>
            <a:pPr marL="640080" lvl="1" indent="-274320" eaLnBrk="1" fontAlgn="auto" hangingPunct="1">
              <a:spcAft>
                <a:spcPts val="0"/>
              </a:spcAft>
              <a:buFont typeface="Wingdings 2"/>
              <a:buChar char=""/>
              <a:defRPr/>
            </a:pPr>
            <a:r>
              <a:rPr lang="en-US" smtClean="0">
                <a:ea typeface="+mn-ea"/>
              </a:rPr>
              <a:t>Decisions on how best to deliver a service that is necessary for the business to run smoothly.</a:t>
            </a:r>
          </a:p>
          <a:p>
            <a:pPr marL="320040" indent="-320040" eaLnBrk="1" fontAlgn="auto" hangingPunct="1">
              <a:spcAft>
                <a:spcPts val="0"/>
              </a:spcAft>
              <a:buFont typeface="Wingdings"/>
              <a:buChar char=""/>
              <a:defRPr/>
            </a:pPr>
            <a:r>
              <a:rPr lang="en-US" smtClean="0">
                <a:ea typeface="+mn-ea"/>
                <a:cs typeface="+mn-cs"/>
              </a:rPr>
              <a:t>Put in broader terms, every choice made by a firm can be framed as an investment.</a:t>
            </a:r>
            <a:endParaRPr lang="en-US">
              <a:ea typeface="+mn-ea"/>
              <a:cs typeface="+mn-cs"/>
            </a:endParaRPr>
          </a:p>
        </p:txBody>
      </p:sp>
    </p:spTree>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Here are four examples…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0F668DE-D53D-C949-A05E-F39E8BD1A564}" type="slidenum">
              <a:rPr lang="en-US" altLang="en-US" sz="1200">
                <a:solidFill>
                  <a:srgbClr val="FFFFFF"/>
                </a:solidFill>
              </a:rPr>
              <a:pPr>
                <a:lnSpc>
                  <a:spcPct val="80000"/>
                </a:lnSpc>
              </a:pPr>
              <a:t>200</a:t>
            </a:fld>
            <a:endParaRPr lang="en-US" altLang="en-US" sz="1200">
              <a:solidFill>
                <a:srgbClr val="FFFFFF"/>
              </a:solidFill>
            </a:endParaRPr>
          </a:p>
        </p:txBody>
      </p:sp>
      <p:sp>
        <p:nvSpPr>
          <p:cNvPr id="42086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000" u="sng">
                <a:ea typeface="ＭＳ Ｐゴシック" charset="-128"/>
              </a:rPr>
              <a:t>Rio Disney</a:t>
            </a:r>
            <a:r>
              <a:rPr lang="en-US" altLang="en-US" sz="2000">
                <a:ea typeface="ＭＳ Ｐゴシック" charset="-128"/>
              </a:rPr>
              <a:t>: We will consider whether Disney should invest in its first theme parks in South America. These parks, while similar to those that Disney has in other parts of the world, will require us to consider the effects of country risk and currency issues in project analysis.</a:t>
            </a:r>
          </a:p>
          <a:p>
            <a:pPr eaLnBrk="1" hangingPunct="1">
              <a:lnSpc>
                <a:spcPct val="80000"/>
              </a:lnSpc>
            </a:pPr>
            <a:r>
              <a:rPr lang="en-US" altLang="en-US" sz="2000" u="sng">
                <a:ea typeface="ＭＳ Ｐゴシック" charset="-128"/>
              </a:rPr>
              <a:t>New iron ore mine for Vale</a:t>
            </a:r>
            <a:r>
              <a:rPr lang="en-US" altLang="en-US" sz="2000">
                <a:ea typeface="ＭＳ Ｐゴシック" charset="-128"/>
              </a:rPr>
              <a:t>: This is an iron ore mine that Vale is considering in Western Labrador, Canada. </a:t>
            </a:r>
          </a:p>
          <a:p>
            <a:pPr eaLnBrk="1" hangingPunct="1">
              <a:lnSpc>
                <a:spcPct val="80000"/>
              </a:lnSpc>
            </a:pPr>
            <a:r>
              <a:rPr lang="en-US" altLang="en-US" sz="2000" u="sng">
                <a:ea typeface="ＭＳ Ｐゴシック" charset="-128"/>
              </a:rPr>
              <a:t>An Online Store for Bookscape</a:t>
            </a:r>
            <a:r>
              <a:rPr lang="en-US" altLang="en-US" sz="2000">
                <a:ea typeface="ＭＳ Ｐゴシック" charset="-128"/>
              </a:rPr>
              <a:t>: Bookscape is evaluating whether it should create an online store to sell books. While it is an extension of their basis business, it will require different investments (and potentially expose them to different types of risk).</a:t>
            </a:r>
          </a:p>
          <a:p>
            <a:pPr eaLnBrk="1" hangingPunct="1">
              <a:lnSpc>
                <a:spcPct val="80000"/>
              </a:lnSpc>
            </a:pPr>
            <a:r>
              <a:rPr lang="en-US" altLang="en-US" sz="2000" u="sng">
                <a:ea typeface="ＭＳ Ｐゴシック" charset="-128"/>
              </a:rPr>
              <a:t>Acquisition of Harman by Tata Motors</a:t>
            </a:r>
            <a:r>
              <a:rPr lang="en-US" altLang="en-US" sz="2000">
                <a:ea typeface="ＭＳ Ｐゴシック" charset="-128"/>
              </a:rPr>
              <a:t>: A cross-border bid by Tata for Harman International, a publicly traded US firm that manufactures high-end audio equipment, with the intent of upgrading the audio upgrades on Tata Motors’ automobiles. This investment will allow us to examine currency and risk issues in such a transaction.</a:t>
            </a:r>
          </a:p>
        </p:txBody>
      </p:sp>
    </p:spTree>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Earnings versus Cash Flows: A Disney Theme Park</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E307B26-8478-704D-99D0-9C0E781C5CC5}" type="slidenum">
              <a:rPr lang="en-US" altLang="en-US" sz="1200">
                <a:solidFill>
                  <a:srgbClr val="FFFFFF"/>
                </a:solidFill>
              </a:rPr>
              <a:pPr>
                <a:lnSpc>
                  <a:spcPct val="80000"/>
                </a:lnSpc>
              </a:pPr>
              <a:t>201</a:t>
            </a:fld>
            <a:endParaRPr lang="en-US" altLang="en-US" sz="1200">
              <a:solidFill>
                <a:srgbClr val="FFFFFF"/>
              </a:solidFill>
            </a:endParaRPr>
          </a:p>
        </p:txBody>
      </p:sp>
      <p:sp>
        <p:nvSpPr>
          <p:cNvPr id="42291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The theme parks to be built near Rio, modeled on Euro Disney in Paris and Disney World in Orlando.</a:t>
            </a:r>
          </a:p>
          <a:p>
            <a:pPr eaLnBrk="1" hangingPunct="1">
              <a:lnSpc>
                <a:spcPct val="90000"/>
              </a:lnSpc>
            </a:pPr>
            <a:r>
              <a:rPr lang="en-US" altLang="en-US">
                <a:ea typeface="ＭＳ Ｐゴシック" charset="-128"/>
              </a:rPr>
              <a:t>The complex will include a </a:t>
            </a:r>
            <a:r>
              <a:rPr lang="ja-JP" altLang="en-US">
                <a:ea typeface="ＭＳ Ｐゴシック" charset="-128"/>
              </a:rPr>
              <a:t>“</a:t>
            </a:r>
            <a:r>
              <a:rPr lang="en-US" altLang="ja-JP">
                <a:ea typeface="ＭＳ Ｐゴシック" charset="-128"/>
              </a:rPr>
              <a:t>Magic Kingdom</a:t>
            </a:r>
            <a:r>
              <a:rPr lang="ja-JP" altLang="en-US">
                <a:ea typeface="ＭＳ Ｐゴシック" charset="-128"/>
              </a:rPr>
              <a:t>”</a:t>
            </a:r>
            <a:r>
              <a:rPr lang="en-US" altLang="ja-JP">
                <a:ea typeface="ＭＳ Ｐゴシック" charset="-128"/>
              </a:rPr>
              <a:t> to be constructed, beginning immediately, and becoming operational at the beginning of the second year, and a second theme park modeled on Epcot Center at Orlando to be constructed in the second and third year and becoming operational at the beginning of the fourth year.</a:t>
            </a:r>
          </a:p>
          <a:p>
            <a:pPr eaLnBrk="1" hangingPunct="1">
              <a:lnSpc>
                <a:spcPct val="90000"/>
              </a:lnSpc>
            </a:pPr>
            <a:r>
              <a:rPr lang="en-US" altLang="en-US">
                <a:ea typeface="ＭＳ Ｐゴシック" charset="-128"/>
              </a:rPr>
              <a:t>The earnings and cash flows are estimated in nominal U.S. Dollars.</a:t>
            </a:r>
          </a:p>
        </p:txBody>
      </p:sp>
    </p:spTree>
  </p:cSld>
  <p:clrMapOvr>
    <a:masterClrMapping/>
  </p:clrMapOvr>
  <p:transition/>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Key Assumptions on Start Up and Construction</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12D163B-26D8-0E4B-B2DD-ED0B82365239}" type="slidenum">
              <a:rPr lang="en-US" altLang="en-US" sz="1200">
                <a:solidFill>
                  <a:srgbClr val="FFFFFF"/>
                </a:solidFill>
              </a:rPr>
              <a:pPr>
                <a:lnSpc>
                  <a:spcPct val="80000"/>
                </a:lnSpc>
              </a:pPr>
              <a:t>202</a:t>
            </a:fld>
            <a:endParaRPr lang="en-US" altLang="en-US" sz="1200">
              <a:solidFill>
                <a:srgbClr val="FFFFFF"/>
              </a:solidFill>
            </a:endParaRPr>
          </a:p>
        </p:txBody>
      </p:sp>
      <p:sp>
        <p:nvSpPr>
          <p:cNvPr id="42496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Disney has already spent $0.5 Billion researching the proposal and getting the necessary licenses for the park; none of this investment can be recovered if the park is not built. This expenditure has been capitalized and will be depreciated straight line over ten years to a salvage value of zero.</a:t>
            </a:r>
          </a:p>
          <a:p>
            <a:pPr eaLnBrk="1" hangingPunct="1">
              <a:lnSpc>
                <a:spcPct val="80000"/>
              </a:lnSpc>
            </a:pPr>
            <a:r>
              <a:rPr lang="en-US" altLang="en-US" sz="2200">
                <a:ea typeface="ＭＳ Ｐゴシック" charset="-128"/>
              </a:rPr>
              <a:t>Disney will face substantial construction costs, if it chooses to build the theme parks.</a:t>
            </a:r>
          </a:p>
          <a:p>
            <a:pPr lvl="1" eaLnBrk="1" hangingPunct="1">
              <a:lnSpc>
                <a:spcPct val="80000"/>
              </a:lnSpc>
            </a:pPr>
            <a:r>
              <a:rPr lang="en-US" altLang="en-US" sz="1900">
                <a:ea typeface="ＭＳ Ｐゴシック" charset="-128"/>
              </a:rPr>
              <a:t>The cost of constructing Magic Kingdom will be $3 billion, with $ 2 billion to be spent right now, and $1 Billion to be spent one year from now. </a:t>
            </a:r>
          </a:p>
          <a:p>
            <a:pPr lvl="1" eaLnBrk="1" hangingPunct="1">
              <a:lnSpc>
                <a:spcPct val="80000"/>
              </a:lnSpc>
            </a:pPr>
            <a:r>
              <a:rPr lang="en-US" altLang="en-US" sz="1900">
                <a:ea typeface="ＭＳ Ｐゴシック" charset="-128"/>
              </a:rPr>
              <a:t>The cost of constructing Epcot II will be $ 1.5 billion, with $ 1 billion to be spent at the end of the second year and $0.5 billion at the end of the third year.</a:t>
            </a:r>
          </a:p>
          <a:p>
            <a:pPr lvl="1" eaLnBrk="1" hangingPunct="1">
              <a:lnSpc>
                <a:spcPct val="80000"/>
              </a:lnSpc>
            </a:pPr>
            <a:r>
              <a:rPr lang="en-US" altLang="en-US" sz="1900">
                <a:ea typeface="ＭＳ Ｐゴシック" charset="-128"/>
              </a:rPr>
              <a:t>These investments will be depreciated based upon a depreciation schedule in the tax code, where depreciation will be different each year.</a:t>
            </a:r>
          </a:p>
        </p:txBody>
      </p:sp>
    </p:spTree>
  </p:cSld>
  <p:clrMapOvr>
    <a:masterClrMapping/>
  </p:clrMapOvr>
  <p:transition/>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Key Revenue Assumptions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50D5C1B-91C7-4C4D-AB90-3FD4AAF7F95E}" type="slidenum">
              <a:rPr lang="en-US" altLang="en-US" sz="1200">
                <a:solidFill>
                  <a:srgbClr val="FFFFFF"/>
                </a:solidFill>
              </a:rPr>
              <a:pPr>
                <a:lnSpc>
                  <a:spcPct val="80000"/>
                </a:lnSpc>
              </a:pPr>
              <a:t>203</a:t>
            </a:fld>
            <a:endParaRPr lang="en-US" altLang="en-US" sz="1200">
              <a:solidFill>
                <a:srgbClr val="FFFFFF"/>
              </a:solidFill>
            </a:endParaRPr>
          </a:p>
        </p:txBody>
      </p:sp>
      <p:sp>
        <p:nvSpPr>
          <p:cNvPr id="427010"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Revenue estimates for the parks and resort properties (in millions)</a:t>
            </a:r>
          </a:p>
          <a:p>
            <a:pPr marL="0" indent="0" eaLnBrk="1" fontAlgn="auto" hangingPunct="1">
              <a:spcAft>
                <a:spcPts val="0"/>
              </a:spcAft>
              <a:buFont typeface="Wingdings"/>
              <a:buNone/>
              <a:defRPr/>
            </a:pPr>
            <a:r>
              <a:rPr lang="en-US" dirty="0" smtClean="0">
                <a:ea typeface="+mn-ea"/>
                <a:cs typeface="+mn-cs"/>
              </a:rPr>
              <a:t>Year	Magic Kingdom	Epcot II	Resort Properties	Total</a:t>
            </a:r>
          </a:p>
          <a:p>
            <a:pPr marL="0" indent="0" eaLnBrk="1" fontAlgn="auto" hangingPunct="1">
              <a:spcAft>
                <a:spcPts val="0"/>
              </a:spcAft>
              <a:buFont typeface="Wingdings"/>
              <a:buNone/>
              <a:defRPr/>
            </a:pPr>
            <a:r>
              <a:rPr lang="en-US" dirty="0" smtClean="0">
                <a:ea typeface="+mn-ea"/>
                <a:cs typeface="+mn-cs"/>
              </a:rPr>
              <a:t>1	$0		$0	$0		$0</a:t>
            </a:r>
          </a:p>
          <a:p>
            <a:pPr marL="0" indent="0" eaLnBrk="1" fontAlgn="auto" hangingPunct="1">
              <a:spcAft>
                <a:spcPts val="0"/>
              </a:spcAft>
              <a:buFont typeface="Wingdings"/>
              <a:buNone/>
              <a:defRPr/>
            </a:pPr>
            <a:r>
              <a:rPr lang="en-US" dirty="0" smtClean="0">
                <a:ea typeface="+mn-ea"/>
                <a:cs typeface="+mn-cs"/>
              </a:rPr>
              <a:t>2	$1,000		$0	$250		$1,250</a:t>
            </a:r>
          </a:p>
          <a:p>
            <a:pPr marL="0" indent="0" eaLnBrk="1" fontAlgn="auto" hangingPunct="1">
              <a:spcAft>
                <a:spcPts val="0"/>
              </a:spcAft>
              <a:buFont typeface="Wingdings"/>
              <a:buNone/>
              <a:defRPr/>
            </a:pPr>
            <a:r>
              <a:rPr lang="en-US" dirty="0" smtClean="0">
                <a:ea typeface="+mn-ea"/>
                <a:cs typeface="+mn-cs"/>
              </a:rPr>
              <a:t>3	$1,400		$0	$350		$1.750</a:t>
            </a:r>
          </a:p>
          <a:p>
            <a:pPr marL="0" indent="0" eaLnBrk="1" fontAlgn="auto" hangingPunct="1">
              <a:spcAft>
                <a:spcPts val="0"/>
              </a:spcAft>
              <a:buFont typeface="Wingdings"/>
              <a:buNone/>
              <a:defRPr/>
            </a:pPr>
            <a:r>
              <a:rPr lang="en-US" dirty="0" smtClean="0">
                <a:ea typeface="+mn-ea"/>
                <a:cs typeface="+mn-cs"/>
              </a:rPr>
              <a:t>4	$1,700		$300	$500		$2.500</a:t>
            </a:r>
          </a:p>
          <a:p>
            <a:pPr marL="0" indent="0" eaLnBrk="1" fontAlgn="auto" hangingPunct="1">
              <a:spcAft>
                <a:spcPts val="0"/>
              </a:spcAft>
              <a:buFont typeface="Wingdings"/>
              <a:buNone/>
              <a:defRPr/>
            </a:pPr>
            <a:r>
              <a:rPr lang="en-US" dirty="0" smtClean="0">
                <a:ea typeface="+mn-ea"/>
                <a:cs typeface="+mn-cs"/>
              </a:rPr>
              <a:t>5	$2,000		$500	$625		$3.125</a:t>
            </a:r>
          </a:p>
          <a:p>
            <a:pPr marL="0" indent="0" eaLnBrk="1" fontAlgn="auto" hangingPunct="1">
              <a:spcAft>
                <a:spcPts val="0"/>
              </a:spcAft>
              <a:buFont typeface="Wingdings"/>
              <a:buNone/>
              <a:defRPr/>
            </a:pPr>
            <a:r>
              <a:rPr lang="en-US" dirty="0" smtClean="0">
                <a:ea typeface="+mn-ea"/>
                <a:cs typeface="+mn-cs"/>
              </a:rPr>
              <a:t>6	$2,200		$550	$688		$3,438</a:t>
            </a:r>
          </a:p>
          <a:p>
            <a:pPr marL="0" indent="0" eaLnBrk="1" fontAlgn="auto" hangingPunct="1">
              <a:spcAft>
                <a:spcPts val="0"/>
              </a:spcAft>
              <a:buFont typeface="Wingdings"/>
              <a:buNone/>
              <a:defRPr/>
            </a:pPr>
            <a:r>
              <a:rPr lang="en-US" dirty="0" smtClean="0">
                <a:ea typeface="+mn-ea"/>
                <a:cs typeface="+mn-cs"/>
              </a:rPr>
              <a:t>7	$2,420		$605	$756		$3,781</a:t>
            </a:r>
          </a:p>
          <a:p>
            <a:pPr marL="0" indent="0" eaLnBrk="1" fontAlgn="auto" hangingPunct="1">
              <a:spcAft>
                <a:spcPts val="0"/>
              </a:spcAft>
              <a:buFont typeface="Wingdings"/>
              <a:buNone/>
              <a:defRPr/>
            </a:pPr>
            <a:r>
              <a:rPr lang="en-US" dirty="0" smtClean="0">
                <a:ea typeface="+mn-ea"/>
                <a:cs typeface="+mn-cs"/>
              </a:rPr>
              <a:t>8	$2,662		$666	$832		$4,159</a:t>
            </a:r>
          </a:p>
          <a:p>
            <a:pPr marL="0" indent="0" eaLnBrk="1" fontAlgn="auto" hangingPunct="1">
              <a:spcAft>
                <a:spcPts val="0"/>
              </a:spcAft>
              <a:buFont typeface="Wingdings"/>
              <a:buNone/>
              <a:defRPr/>
            </a:pPr>
            <a:r>
              <a:rPr lang="en-US" dirty="0" smtClean="0">
                <a:ea typeface="+mn-ea"/>
                <a:cs typeface="+mn-cs"/>
              </a:rPr>
              <a:t>9	$2,928		$732	$915		$4,575</a:t>
            </a:r>
          </a:p>
          <a:p>
            <a:pPr marL="0" indent="0" eaLnBrk="1" fontAlgn="auto" hangingPunct="1">
              <a:spcAft>
                <a:spcPts val="0"/>
              </a:spcAft>
              <a:buFont typeface="Wingdings"/>
              <a:buNone/>
              <a:defRPr/>
            </a:pPr>
            <a:r>
              <a:rPr lang="en-US" dirty="0" smtClean="0">
                <a:ea typeface="+mn-ea"/>
                <a:cs typeface="+mn-cs"/>
              </a:rPr>
              <a:t>10	$2,987		$747	$933		$4,667</a:t>
            </a:r>
          </a:p>
          <a:p>
            <a:pPr marL="320040" indent="-320040" eaLnBrk="1" fontAlgn="auto" hangingPunct="1">
              <a:spcAft>
                <a:spcPts val="0"/>
              </a:spcAft>
              <a:buFont typeface="Wingdings"/>
              <a:buChar char=""/>
              <a:defRPr/>
            </a:pPr>
            <a:r>
              <a:rPr lang="en-US" dirty="0" smtClean="0">
                <a:ea typeface="+mn-ea"/>
                <a:cs typeface="+mn-cs"/>
              </a:rPr>
              <a:t>		</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Key Expense Assumptions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F6E6585-BA85-9A43-BD25-3437B41FE4E1}" type="slidenum">
              <a:rPr lang="en-US" altLang="en-US" sz="1200">
                <a:solidFill>
                  <a:srgbClr val="FFFFFF"/>
                </a:solidFill>
              </a:rPr>
              <a:pPr>
                <a:lnSpc>
                  <a:spcPct val="80000"/>
                </a:lnSpc>
              </a:pPr>
              <a:t>204</a:t>
            </a:fld>
            <a:endParaRPr lang="en-US" altLang="en-US" sz="1200">
              <a:solidFill>
                <a:srgbClr val="FFFFFF"/>
              </a:solidFill>
            </a:endParaRPr>
          </a:p>
        </p:txBody>
      </p:sp>
      <p:sp>
        <p:nvSpPr>
          <p:cNvPr id="43315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operating expenses are assumed to be 60% of the revenues at the parks, and 75% of revenues at the resort properties.</a:t>
            </a:r>
          </a:p>
          <a:p>
            <a:pPr eaLnBrk="1" hangingPunct="1"/>
            <a:r>
              <a:rPr lang="en-US" altLang="en-US">
                <a:ea typeface="ＭＳ Ｐゴシック" charset="-128"/>
              </a:rPr>
              <a:t>Disney will also allocate corporate general and administrative costs to this project, based upon revenues; the G&amp;A allocation will be 15% of the revenues each year.  It is worth noting that a recent analysis of these expenses found that only one-third of these expenses are variable (and a function of total revenue) and that two-thirds are fixed. </a:t>
            </a:r>
          </a:p>
        </p:txBody>
      </p:sp>
    </p:spTree>
  </p:cSld>
  <p:clrMapOvr>
    <a:masterClrMapping/>
  </p:clrMapOvr>
  <p:transition/>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Depreciation and Capital Maintenance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5B08BB0-A096-E04D-8A67-75242F13D4CC}" type="slidenum">
              <a:rPr lang="en-US" altLang="en-US" sz="1200">
                <a:solidFill>
                  <a:srgbClr val="FFFFFF"/>
                </a:solidFill>
              </a:rPr>
              <a:pPr>
                <a:lnSpc>
                  <a:spcPct val="80000"/>
                </a:lnSpc>
              </a:pPr>
              <a:t>205</a:t>
            </a:fld>
            <a:endParaRPr lang="en-US" altLang="en-US" sz="1200">
              <a:solidFill>
                <a:srgbClr val="FFFFFF"/>
              </a:solidFill>
            </a:endParaRPr>
          </a:p>
        </p:txBody>
      </p:sp>
      <p:sp>
        <p:nvSpPr>
          <p:cNvPr id="43110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The capital maintenance expenditures are low in the early years, when the parks are still new but increase as the parks age. </a:t>
            </a:r>
            <a:endParaRPr lang="en-US" dirty="0">
              <a:ea typeface="+mn-ea"/>
              <a:cs typeface="+mn-cs"/>
            </a:endParaRPr>
          </a:p>
        </p:txBody>
      </p:sp>
      <p:sp>
        <p:nvSpPr>
          <p:cNvPr id="435205" name="Rectangle 4"/>
          <p:cNvSpPr>
            <a:spLocks noChangeArrowheads="1"/>
          </p:cNvSpPr>
          <p:nvPr/>
        </p:nvSpPr>
        <p:spPr bwMode="auto">
          <a:xfrm>
            <a:off x="9190038" y="6310313"/>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graphicFrame>
        <p:nvGraphicFramePr>
          <p:cNvPr id="435206" name="Object 2"/>
          <p:cNvGraphicFramePr>
            <a:graphicFrameLocks noChangeAspect="1"/>
          </p:cNvGraphicFramePr>
          <p:nvPr/>
        </p:nvGraphicFramePr>
        <p:xfrm>
          <a:off x="1143000" y="1752600"/>
          <a:ext cx="7086600" cy="3144838"/>
        </p:xfrm>
        <a:graphic>
          <a:graphicData uri="http://schemas.openxmlformats.org/presentationml/2006/ole">
            <mc:AlternateContent xmlns:mc="http://schemas.openxmlformats.org/markup-compatibility/2006">
              <mc:Choice xmlns:v="urn:schemas-microsoft-com:vml" Requires="v">
                <p:oleObj spid="_x0000_s435207" name="Document" r:id="rId4" imgW="22095238" imgH="9803175" progId="Word.Document.12">
                  <p:link updateAutomatic="1"/>
                </p:oleObj>
              </mc:Choice>
              <mc:Fallback>
                <p:oleObj name="Document" r:id="rId4" imgW="22095238" imgH="9803175"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1752600"/>
                        <a:ext cx="7086600" cy="314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Other Assumptions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B2B44C7-D0F2-3043-A0D1-67D55BE852E3}" type="slidenum">
              <a:rPr lang="en-US" altLang="en-US" sz="1200">
                <a:solidFill>
                  <a:srgbClr val="FFFFFF"/>
                </a:solidFill>
              </a:rPr>
              <a:pPr>
                <a:lnSpc>
                  <a:spcPct val="80000"/>
                </a:lnSpc>
              </a:pPr>
              <a:t>206</a:t>
            </a:fld>
            <a:endParaRPr lang="en-US" altLang="en-US" sz="1200">
              <a:solidFill>
                <a:srgbClr val="FFFFFF"/>
              </a:solidFill>
            </a:endParaRPr>
          </a:p>
        </p:txBody>
      </p:sp>
      <p:sp>
        <p:nvSpPr>
          <p:cNvPr id="43725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Disney will have to maintain non-cash working capital (primarily consisting of inventory at the theme parks and the resort properties, netted against accounts payable) of 5% of revenues, with the investments being made at the end of each year.</a:t>
            </a:r>
          </a:p>
          <a:p>
            <a:pPr eaLnBrk="1" hangingPunct="1"/>
            <a:r>
              <a:rPr lang="en-US" altLang="en-US">
                <a:ea typeface="ＭＳ Ｐゴシック" charset="-128"/>
              </a:rPr>
              <a:t>The income from the investment will be taxed at Disney</a:t>
            </a:r>
            <a:r>
              <a:rPr lang="ja-JP" altLang="en-US">
                <a:ea typeface="ＭＳ Ｐゴシック" charset="-128"/>
              </a:rPr>
              <a:t>’</a:t>
            </a:r>
            <a:r>
              <a:rPr lang="en-US" altLang="ja-JP">
                <a:ea typeface="ＭＳ Ｐゴシック" charset="-128"/>
              </a:rPr>
              <a:t>s marginal tax rate of 36.1%.</a:t>
            </a:r>
            <a:endParaRPr lang="en-US" altLang="en-US">
              <a:ea typeface="ＭＳ Ｐゴシック" charset="-128"/>
            </a:endParaRPr>
          </a:p>
        </p:txBody>
      </p:sp>
    </p:spTree>
  </p:cSld>
  <p:clrMapOvr>
    <a:masterClrMapping/>
  </p:clrMapOvr>
  <p:transition/>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Laying the groundwork:</a:t>
            </a:r>
            <a:br>
              <a:rPr lang="en-US" smtClean="0">
                <a:ea typeface="+mj-ea"/>
                <a:cs typeface="+mj-cs"/>
              </a:rPr>
            </a:br>
            <a:r>
              <a:rPr lang="en-US" smtClean="0">
                <a:ea typeface="+mj-ea"/>
                <a:cs typeface="+mj-cs"/>
              </a:rPr>
              <a:t>Book Capital, Working Capital and Depreciation</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C7961A2-C736-9C47-B646-915DDDAA3063}" type="slidenum">
              <a:rPr lang="en-US" altLang="en-US" sz="1200">
                <a:solidFill>
                  <a:srgbClr val="FFFFFF"/>
                </a:solidFill>
              </a:rPr>
              <a:pPr>
                <a:lnSpc>
                  <a:spcPct val="80000"/>
                </a:lnSpc>
              </a:pPr>
              <a:t>207</a:t>
            </a:fld>
            <a:endParaRPr lang="en-US" altLang="en-US" sz="1200">
              <a:solidFill>
                <a:srgbClr val="FFFFFF"/>
              </a:solidFill>
            </a:endParaRPr>
          </a:p>
        </p:txBody>
      </p:sp>
      <p:sp>
        <p:nvSpPr>
          <p:cNvPr id="439300"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39301" name="TextBox 4"/>
          <p:cNvSpPr txBox="1">
            <a:spLocks noChangeArrowheads="1"/>
          </p:cNvSpPr>
          <p:nvPr/>
        </p:nvSpPr>
        <p:spPr bwMode="auto">
          <a:xfrm>
            <a:off x="1905000" y="4495800"/>
            <a:ext cx="1600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12.5% of book value at end of prior year ($3,000)</a:t>
            </a:r>
          </a:p>
        </p:txBody>
      </p:sp>
      <p:pic>
        <p:nvPicPr>
          <p:cNvPr id="439302"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752600"/>
            <a:ext cx="8089900"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39303" name="Straight Arrow Connector 11"/>
          <p:cNvCxnSpPr>
            <a:cxnSpLocks noChangeShapeType="1"/>
            <a:stCxn id="439301" idx="0"/>
          </p:cNvCxnSpPr>
          <p:nvPr/>
        </p:nvCxnSpPr>
        <p:spPr bwMode="auto">
          <a:xfrm rot="5400000" flipH="1" flipV="1">
            <a:off x="2724150" y="3105150"/>
            <a:ext cx="1371600" cy="14097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Step 1: Estimate Accounting Earnings on Project</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0BFD692-52E1-AE4F-93A7-64F5A5F34B6D}" type="slidenum">
              <a:rPr lang="en-US" altLang="en-US" sz="1200">
                <a:solidFill>
                  <a:srgbClr val="FFFFFF"/>
                </a:solidFill>
              </a:rPr>
              <a:pPr>
                <a:lnSpc>
                  <a:spcPct val="80000"/>
                </a:lnSpc>
              </a:pPr>
              <a:t>208</a:t>
            </a:fld>
            <a:endParaRPr lang="en-US" altLang="en-US" sz="1200">
              <a:solidFill>
                <a:srgbClr val="FFFFFF"/>
              </a:solidFill>
            </a:endParaRPr>
          </a:p>
        </p:txBody>
      </p:sp>
      <p:graphicFrame>
        <p:nvGraphicFramePr>
          <p:cNvPr id="441348" name="Object 2"/>
          <p:cNvGraphicFramePr>
            <a:graphicFrameLocks noGrp="1" noChangeAspect="1"/>
          </p:cNvGraphicFramePr>
          <p:nvPr>
            <p:ph sz="quarter" idx="1"/>
          </p:nvPr>
        </p:nvGraphicFramePr>
        <p:xfrm>
          <a:off x="612775" y="2393950"/>
          <a:ext cx="8153400" cy="2908300"/>
        </p:xfrm>
        <a:graphic>
          <a:graphicData uri="http://schemas.openxmlformats.org/presentationml/2006/ole">
            <mc:AlternateContent xmlns:mc="http://schemas.openxmlformats.org/markup-compatibility/2006">
              <mc:Choice xmlns:v="urn:schemas-microsoft-com:vml" Requires="v">
                <p:oleObj spid="_x0000_s441349" name="Document" r:id="rId5" imgW="8330893" imgH="2971691" progId="Word.Document.12">
                  <p:embed/>
                </p:oleObj>
              </mc:Choice>
              <mc:Fallback>
                <p:oleObj name="Document" r:id="rId5" imgW="8330893" imgH="2971691" progId="Word.Document.12">
                  <p:embed/>
                  <p:pic>
                    <p:nvPicPr>
                      <p:cNvPr id="0" name="Object 2"/>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2775" y="2393950"/>
                        <a:ext cx="8153400" cy="290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And the Accounting View of Return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62595F3-F6C5-6440-9DDB-7475158FDEF3}" type="slidenum">
              <a:rPr lang="en-US" altLang="en-US" sz="1200">
                <a:solidFill>
                  <a:srgbClr val="FFFFFF"/>
                </a:solidFill>
              </a:rPr>
              <a:pPr>
                <a:lnSpc>
                  <a:spcPct val="80000"/>
                </a:lnSpc>
              </a:pPr>
              <a:t>209</a:t>
            </a:fld>
            <a:endParaRPr lang="en-US" altLang="en-US" sz="1200">
              <a:solidFill>
                <a:srgbClr val="FFFFFF"/>
              </a:solidFill>
            </a:endParaRPr>
          </a:p>
        </p:txBody>
      </p:sp>
      <p:sp>
        <p:nvSpPr>
          <p:cNvPr id="443396" name="TextBox 8"/>
          <p:cNvSpPr txBox="1">
            <a:spLocks noChangeArrowheads="1"/>
          </p:cNvSpPr>
          <p:nvPr/>
        </p:nvSpPr>
        <p:spPr bwMode="auto">
          <a:xfrm>
            <a:off x="1371600" y="5562600"/>
            <a:ext cx="55324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a:t>(a) Based upon average book capital over the year</a:t>
            </a:r>
          </a:p>
          <a:p>
            <a:r>
              <a:rPr lang="en-US" altLang="en-US" sz="2000"/>
              <a:t>(b) Based upon book capital at the start of each year</a:t>
            </a:r>
          </a:p>
        </p:txBody>
      </p:sp>
      <p:graphicFrame>
        <p:nvGraphicFramePr>
          <p:cNvPr id="443397" name="Content Placeholder 7"/>
          <p:cNvGraphicFramePr>
            <a:graphicFrameLocks noGrp="1" noChangeAspect="1"/>
          </p:cNvGraphicFramePr>
          <p:nvPr>
            <p:ph sz="quarter" idx="1"/>
          </p:nvPr>
        </p:nvGraphicFramePr>
        <p:xfrm>
          <a:off x="112713" y="1752600"/>
          <a:ext cx="8497887" cy="3890963"/>
        </p:xfrm>
        <a:graphic>
          <a:graphicData uri="http://schemas.openxmlformats.org/presentationml/2006/ole">
            <mc:AlternateContent xmlns:mc="http://schemas.openxmlformats.org/markup-compatibility/2006">
              <mc:Choice xmlns:v="urn:schemas-microsoft-com:vml" Requires="v">
                <p:oleObj spid="_x0000_s443398" name="Document" r:id="rId5" imgW="6184900" imgH="2832100" progId="Word.Document.12">
                  <p:embed/>
                </p:oleObj>
              </mc:Choice>
              <mc:Fallback>
                <p:oleObj name="Document" r:id="rId5" imgW="6184900" imgH="2832100" progId="Word.Document.12">
                  <p:embed/>
                  <p:pic>
                    <p:nvPicPr>
                      <p:cNvPr id="0" name="Content Placeholder 7"/>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2713" y="1752600"/>
                        <a:ext cx="8497887" cy="389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should this return be compared to?</a:t>
            </a:r>
          </a:p>
        </p:txBody>
      </p:sp>
      <p:sp>
        <p:nvSpPr>
          <p:cNvPr id="24781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The computed return on capital on this investment is about 4.18%. To make a judgment on whether this is a sufficient return, we need to compare this return to a </a:t>
            </a:r>
            <a:r>
              <a:rPr lang="ja-JP" altLang="en-US">
                <a:ea typeface="ＭＳ Ｐゴシック" charset="-128"/>
              </a:rPr>
              <a:t>“</a:t>
            </a:r>
            <a:r>
              <a:rPr lang="en-US" altLang="ja-JP">
                <a:ea typeface="ＭＳ Ｐゴシック" charset="-128"/>
              </a:rPr>
              <a:t>hurdle rate</a:t>
            </a:r>
            <a:r>
              <a:rPr lang="ja-JP" altLang="en-US">
                <a:ea typeface="ＭＳ Ｐゴシック" charset="-128"/>
              </a:rPr>
              <a:t>”</a:t>
            </a:r>
            <a:r>
              <a:rPr lang="en-US" altLang="ja-JP">
                <a:ea typeface="ＭＳ Ｐゴシック" charset="-128"/>
              </a:rPr>
              <a:t>. Which of the following is the right hurdle rate? Why or why not?</a:t>
            </a:r>
          </a:p>
          <a:p>
            <a:pPr marL="823913" lvl="1" indent="-457200" eaLnBrk="1" hangingPunct="1">
              <a:lnSpc>
                <a:spcPct val="90000"/>
              </a:lnSpc>
              <a:buFont typeface="Calibri" charset="0"/>
              <a:buAutoNum type="alphaLcPeriod"/>
            </a:pPr>
            <a:r>
              <a:rPr lang="en-US" altLang="en-US">
                <a:ea typeface="ＭＳ Ｐゴシック" charset="-128"/>
              </a:rPr>
              <a:t>The riskfree rate of 2.75% (T. Bond rate)</a:t>
            </a:r>
          </a:p>
          <a:p>
            <a:pPr marL="823913" lvl="1" indent="-457200" eaLnBrk="1" hangingPunct="1">
              <a:lnSpc>
                <a:spcPct val="90000"/>
              </a:lnSpc>
              <a:buFont typeface="Calibri" charset="0"/>
              <a:buAutoNum type="alphaLcPeriod"/>
            </a:pPr>
            <a:r>
              <a:rPr lang="en-US" altLang="en-US">
                <a:ea typeface="ＭＳ Ｐゴシック" charset="-128"/>
              </a:rPr>
              <a:t>The cost of equity for Disney as a company (8.52%)</a:t>
            </a:r>
          </a:p>
          <a:p>
            <a:pPr marL="823913" lvl="1" indent="-457200" eaLnBrk="1" hangingPunct="1">
              <a:lnSpc>
                <a:spcPct val="90000"/>
              </a:lnSpc>
              <a:buFont typeface="Calibri" charset="0"/>
              <a:buAutoNum type="alphaLcPeriod"/>
            </a:pPr>
            <a:r>
              <a:rPr lang="en-US" altLang="en-US">
                <a:ea typeface="ＭＳ Ｐゴシック" charset="-128"/>
              </a:rPr>
              <a:t>The cost of equity for Disney theme parks (7.09%)</a:t>
            </a:r>
          </a:p>
          <a:p>
            <a:pPr marL="823913" lvl="1" indent="-457200" eaLnBrk="1" hangingPunct="1">
              <a:lnSpc>
                <a:spcPct val="90000"/>
              </a:lnSpc>
              <a:buFont typeface="Calibri" charset="0"/>
              <a:buAutoNum type="alphaLcPeriod"/>
            </a:pPr>
            <a:r>
              <a:rPr lang="en-US" altLang="en-US">
                <a:ea typeface="ＭＳ Ｐゴシック" charset="-128"/>
              </a:rPr>
              <a:t>The cost of capital for Disney as a company (7.81%) </a:t>
            </a:r>
          </a:p>
          <a:p>
            <a:pPr marL="823913" lvl="1" indent="-457200" eaLnBrk="1" hangingPunct="1">
              <a:lnSpc>
                <a:spcPct val="90000"/>
              </a:lnSpc>
              <a:buFont typeface="Calibri" charset="0"/>
              <a:buAutoNum type="alphaLcPeriod"/>
            </a:pPr>
            <a:r>
              <a:rPr lang="en-US" altLang="en-US">
                <a:ea typeface="ＭＳ Ｐゴシック" charset="-128"/>
              </a:rPr>
              <a:t>The cost of capital for Disney theme parks (6.61%)</a:t>
            </a:r>
          </a:p>
          <a:p>
            <a:pPr marL="823913" lvl="1" indent="-457200" eaLnBrk="1" hangingPunct="1">
              <a:lnSpc>
                <a:spcPct val="90000"/>
              </a:lnSpc>
              <a:buFont typeface="Calibri" charset="0"/>
              <a:buAutoNum type="alphaLcPeriod"/>
            </a:pPr>
            <a:r>
              <a:rPr lang="en-US" altLang="en-US">
                <a:ea typeface="ＭＳ Ｐゴシック" charset="-128"/>
              </a:rPr>
              <a:t>None of the above</a:t>
            </a:r>
          </a:p>
        </p:txBody>
      </p:sp>
      <p:sp>
        <p:nvSpPr>
          <p:cNvPr id="4454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Should there be a risk premium for foreign projects?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5C0FFFC-6B3E-7547-A3FD-5249B287657B}" type="slidenum">
              <a:rPr lang="en-US" altLang="en-US" sz="1200">
                <a:solidFill>
                  <a:srgbClr val="FFFFFF"/>
                </a:solidFill>
              </a:rPr>
              <a:pPr>
                <a:lnSpc>
                  <a:spcPct val="80000"/>
                </a:lnSpc>
              </a:pPr>
              <a:t>211</a:t>
            </a:fld>
            <a:endParaRPr lang="en-US" altLang="en-US" sz="1200">
              <a:solidFill>
                <a:srgbClr val="FFFFFF"/>
              </a:solidFill>
            </a:endParaRPr>
          </a:p>
        </p:txBody>
      </p:sp>
      <p:sp>
        <p:nvSpPr>
          <p:cNvPr id="44339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exchange rate risk should be diversifiable risk (and hence should not command a premium) if</a:t>
            </a:r>
          </a:p>
          <a:p>
            <a:pPr lvl="1" eaLnBrk="1" hangingPunct="1">
              <a:lnSpc>
                <a:spcPct val="80000"/>
              </a:lnSpc>
            </a:pPr>
            <a:r>
              <a:rPr lang="en-US" altLang="en-US" sz="1900">
                <a:ea typeface="ＭＳ Ｐゴシック" charset="-128"/>
              </a:rPr>
              <a:t>the company has projects is a large number of countries (or)</a:t>
            </a:r>
          </a:p>
          <a:p>
            <a:pPr lvl="1" eaLnBrk="1" hangingPunct="1">
              <a:lnSpc>
                <a:spcPct val="80000"/>
              </a:lnSpc>
            </a:pPr>
            <a:r>
              <a:rPr lang="en-US" altLang="en-US" sz="1900">
                <a:ea typeface="ＭＳ Ｐゴシック" charset="-128"/>
              </a:rPr>
              <a:t>the investors in the company are globally diversified.</a:t>
            </a:r>
          </a:p>
          <a:p>
            <a:pPr lvl="1" eaLnBrk="1" hangingPunct="1">
              <a:lnSpc>
                <a:spcPct val="80000"/>
              </a:lnSpc>
            </a:pPr>
            <a:r>
              <a:rPr lang="en-US" altLang="en-US" sz="1900">
                <a:ea typeface="ＭＳ Ｐゴシック" charset="-128"/>
              </a:rPr>
              <a:t>For Disney, this risk should not affect the cost of capital used. Consequently, we would not adjust the cost of capital for Disney</a:t>
            </a:r>
            <a:r>
              <a:rPr lang="ja-JP" altLang="en-US" sz="1900">
                <a:ea typeface="ＭＳ Ｐゴシック" charset="-128"/>
              </a:rPr>
              <a:t>’</a:t>
            </a:r>
            <a:r>
              <a:rPr lang="en-US" altLang="ja-JP" sz="1900">
                <a:ea typeface="ＭＳ Ｐゴシック" charset="-128"/>
              </a:rPr>
              <a:t>s investments in other mature markets (Germany, UK, France)</a:t>
            </a:r>
          </a:p>
          <a:p>
            <a:pPr eaLnBrk="1" hangingPunct="1">
              <a:lnSpc>
                <a:spcPct val="80000"/>
              </a:lnSpc>
            </a:pPr>
            <a:r>
              <a:rPr lang="en-US" altLang="en-US" sz="2200">
                <a:ea typeface="ＭＳ Ｐゴシック" charset="-128"/>
              </a:rPr>
              <a:t>The same diversification argument can also be applied against some political risk, which would mean that it too should not affect the discount rate. However, there are aspects of political risk especially in emerging markets that will be difficult to diversify and may affect the cash flows, by reducing the expected life or cash flows on the project.</a:t>
            </a:r>
          </a:p>
          <a:p>
            <a:pPr eaLnBrk="1" hangingPunct="1">
              <a:lnSpc>
                <a:spcPct val="80000"/>
              </a:lnSpc>
            </a:pPr>
            <a:r>
              <a:rPr lang="en-US" altLang="en-US" sz="2200">
                <a:ea typeface="ＭＳ Ｐゴシック" charset="-128"/>
              </a:rPr>
              <a:t>For Disney, this is the risk that we are incorporating into the cost of capital when it invests in Brazil (or any other emerging market)</a:t>
            </a:r>
          </a:p>
        </p:txBody>
      </p:sp>
    </p:spTree>
  </p:cSld>
  <p:clrMapOvr>
    <a:masterClrMapping/>
  </p:clrMapOvr>
  <p:transition/>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Should there be a risk premium for foreign projects?</a:t>
            </a:r>
          </a:p>
        </p:txBody>
      </p:sp>
      <p:sp>
        <p:nvSpPr>
          <p:cNvPr id="24985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exchange rate risk should be diversifiable risk (and hence should not command a premium) if</a:t>
            </a:r>
          </a:p>
          <a:p>
            <a:pPr lvl="1" eaLnBrk="1" hangingPunct="1">
              <a:lnSpc>
                <a:spcPct val="80000"/>
              </a:lnSpc>
            </a:pPr>
            <a:r>
              <a:rPr lang="en-US" altLang="en-US" sz="1900">
                <a:ea typeface="ＭＳ Ｐゴシック" charset="-128"/>
              </a:rPr>
              <a:t>the company has projects is a large number of countries (or)</a:t>
            </a:r>
          </a:p>
          <a:p>
            <a:pPr lvl="1" eaLnBrk="1" hangingPunct="1">
              <a:lnSpc>
                <a:spcPct val="80000"/>
              </a:lnSpc>
            </a:pPr>
            <a:r>
              <a:rPr lang="en-US" altLang="en-US" sz="1900">
                <a:ea typeface="ＭＳ Ｐゴシック" charset="-128"/>
              </a:rPr>
              <a:t>the investors in the company are globally diversified.</a:t>
            </a:r>
          </a:p>
          <a:p>
            <a:pPr lvl="1" eaLnBrk="1" hangingPunct="1">
              <a:lnSpc>
                <a:spcPct val="80000"/>
              </a:lnSpc>
            </a:pPr>
            <a:r>
              <a:rPr lang="en-US" altLang="en-US" sz="1900">
                <a:ea typeface="ＭＳ Ｐゴシック" charset="-128"/>
              </a:rPr>
              <a:t>For Disney, this risk should not affect the cost of capital used. Consequently, we would not adjust the cost of capital for Disney</a:t>
            </a:r>
            <a:r>
              <a:rPr lang="ja-JP" altLang="en-US" sz="1900">
                <a:ea typeface="ＭＳ Ｐゴシック" charset="-128"/>
              </a:rPr>
              <a:t>’</a:t>
            </a:r>
            <a:r>
              <a:rPr lang="en-US" altLang="ja-JP" sz="1900">
                <a:ea typeface="ＭＳ Ｐゴシック" charset="-128"/>
              </a:rPr>
              <a:t>s investments in other mature markets (Germany, UK, France)</a:t>
            </a:r>
          </a:p>
          <a:p>
            <a:pPr eaLnBrk="1" hangingPunct="1">
              <a:lnSpc>
                <a:spcPct val="80000"/>
              </a:lnSpc>
            </a:pPr>
            <a:r>
              <a:rPr lang="en-US" altLang="en-US" sz="2200">
                <a:ea typeface="ＭＳ Ｐゴシック" charset="-128"/>
              </a:rPr>
              <a:t>The same diversification argument can also be applied against some political risk, which would mean that it too should not affect the discount rate. However, there are aspects of political risk especially in emerging markets that will be difficult to diversify and may affect the cash flows, by reducing the expected life or cash flows on the project.</a:t>
            </a:r>
          </a:p>
          <a:p>
            <a:pPr eaLnBrk="1" hangingPunct="1">
              <a:lnSpc>
                <a:spcPct val="80000"/>
              </a:lnSpc>
            </a:pPr>
            <a:r>
              <a:rPr lang="en-US" altLang="en-US" sz="2200">
                <a:ea typeface="ＭＳ Ｐゴシック" charset="-128"/>
              </a:rPr>
              <a:t>For Disney, this is the risk that we are incorporating into the cost of capital when it invests in Brazil (or any other emerging market)</a:t>
            </a:r>
          </a:p>
        </p:txBody>
      </p:sp>
      <p:sp>
        <p:nvSpPr>
          <p:cNvPr id="4495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a hurdle rate for Rio Disney</a:t>
            </a:r>
          </a:p>
        </p:txBody>
      </p:sp>
      <p:sp>
        <p:nvSpPr>
          <p:cNvPr id="25190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We did estimate a cost of capital of 6.61% for the Disney theme park business, using a bottom-up levered beta of 0.7537 for the business.</a:t>
            </a:r>
          </a:p>
          <a:p>
            <a:pPr eaLnBrk="1" hangingPunct="1">
              <a:lnSpc>
                <a:spcPct val="80000"/>
              </a:lnSpc>
            </a:pPr>
            <a:r>
              <a:rPr lang="en-US" altLang="en-US" sz="2000">
                <a:ea typeface="ＭＳ Ｐゴシック" charset="-128"/>
              </a:rPr>
              <a:t>This cost of equity may not adequately reflect the additional risk associated with the theme park being in an emerging market. </a:t>
            </a:r>
          </a:p>
          <a:p>
            <a:pPr eaLnBrk="1" hangingPunct="1">
              <a:lnSpc>
                <a:spcPct val="80000"/>
              </a:lnSpc>
            </a:pPr>
            <a:r>
              <a:rPr lang="en-US" altLang="en-US" sz="2000">
                <a:ea typeface="ＭＳ Ｐゴシック" charset="-128"/>
              </a:rPr>
              <a:t>The only concern we would have with using this cost of equity for this project is that it may not adequately reflect the additional risk associated with the theme park being in an emerging market (Brazil). We first computed the Brazil country risk premium (by multiplying the default spread for Brazil by the relative equity market volatility) and then re-estimated the cost of equity:</a:t>
            </a:r>
          </a:p>
          <a:p>
            <a:pPr lvl="1" eaLnBrk="1" hangingPunct="1">
              <a:lnSpc>
                <a:spcPct val="80000"/>
              </a:lnSpc>
            </a:pPr>
            <a:r>
              <a:rPr lang="en-US" altLang="en-US" sz="1700">
                <a:ea typeface="ＭＳ Ｐゴシック" charset="-128"/>
              </a:rPr>
              <a:t>Country risk premium for Brazil = 5.5%+ 3% = 8.5%</a:t>
            </a:r>
          </a:p>
          <a:p>
            <a:pPr lvl="1" eaLnBrk="1" hangingPunct="1">
              <a:lnSpc>
                <a:spcPct val="80000"/>
              </a:lnSpc>
            </a:pPr>
            <a:r>
              <a:rPr lang="en-US" altLang="en-US" sz="1700">
                <a:ea typeface="ＭＳ Ｐゴシック" charset="-128"/>
              </a:rPr>
              <a:t>Cost of Equity in US$= 2.75% + 0.7537 (8.5%) = 9.16%</a:t>
            </a:r>
          </a:p>
          <a:p>
            <a:pPr eaLnBrk="1" hangingPunct="1">
              <a:lnSpc>
                <a:spcPct val="80000"/>
              </a:lnSpc>
            </a:pPr>
            <a:r>
              <a:rPr lang="en-US" altLang="en-US" sz="2000">
                <a:ea typeface="ＭＳ Ｐゴシック" charset="-128"/>
              </a:rPr>
              <a:t>Using this estimate of the cost of equity, Disney</a:t>
            </a:r>
            <a:r>
              <a:rPr lang="ja-JP" altLang="en-US" sz="2000">
                <a:ea typeface="ＭＳ Ｐゴシック" charset="-128"/>
              </a:rPr>
              <a:t>’</a:t>
            </a:r>
            <a:r>
              <a:rPr lang="en-US" altLang="ja-JP" sz="2000">
                <a:ea typeface="ＭＳ Ｐゴシック" charset="-128"/>
              </a:rPr>
              <a:t>s theme park debt ratio of 10.24% and its after-tax cost of debt of 2.40% (see chapter 4), we can estimate the cost of capital for the project:</a:t>
            </a:r>
          </a:p>
          <a:p>
            <a:pPr lvl="1" eaLnBrk="1" hangingPunct="1">
              <a:lnSpc>
                <a:spcPct val="80000"/>
              </a:lnSpc>
            </a:pPr>
            <a:r>
              <a:rPr lang="en-US" altLang="en-US" sz="1700">
                <a:ea typeface="ＭＳ Ｐゴシック" charset="-128"/>
              </a:rPr>
              <a:t>Cost of Capital in US$ = 9.16% (0.8976) + 2.40% (0.1024) = 8.46% </a:t>
            </a:r>
          </a:p>
        </p:txBody>
      </p:sp>
      <p:sp>
        <p:nvSpPr>
          <p:cNvPr id="4515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Would lead us to conclude that...</a:t>
            </a:r>
          </a:p>
        </p:txBody>
      </p:sp>
      <p:sp>
        <p:nvSpPr>
          <p:cNvPr id="45363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Do not invest in this park. The return on capital of 4.18% is lower than the cost of capital for theme parks of 8.46%; This would suggest that the project should not be taken.</a:t>
            </a:r>
          </a:p>
          <a:p>
            <a:pPr eaLnBrk="1" hangingPunct="1"/>
            <a:r>
              <a:rPr lang="en-US" altLang="en-US">
                <a:ea typeface="ＭＳ Ｐゴシック" charset="-128"/>
              </a:rPr>
              <a:t>Given that we have computed the average over an arbitrary period of 10 years, while the theme park itself would have a life greater than 10 years, would you feel comfortable with this conclusion?</a:t>
            </a:r>
          </a:p>
          <a:p>
            <a:pPr lvl="1" eaLnBrk="1" hangingPunct="1"/>
            <a:r>
              <a:rPr lang="en-US" altLang="en-US">
                <a:ea typeface="ＭＳ Ｐゴシック" charset="-128"/>
              </a:rPr>
              <a:t>Yes</a:t>
            </a:r>
          </a:p>
          <a:p>
            <a:pPr lvl="1" eaLnBrk="1" hangingPunct="1"/>
            <a:r>
              <a:rPr lang="en-US" altLang="en-US">
                <a:ea typeface="ＭＳ Ｐゴシック" charset="-128"/>
              </a:rPr>
              <a:t>No</a:t>
            </a:r>
          </a:p>
        </p:txBody>
      </p:sp>
      <p:sp>
        <p:nvSpPr>
          <p:cNvPr id="4536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Tangent: From New to Existing Investments: ROC for the entire firm</a:t>
            </a:r>
          </a:p>
        </p:txBody>
      </p:sp>
      <p:sp>
        <p:nvSpPr>
          <p:cNvPr id="455682" name="Rectangle 3"/>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pic>
        <p:nvPicPr>
          <p:cNvPr id="45568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1524000"/>
            <a:ext cx="5715000" cy="16938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55684" name="TextBox 4"/>
          <p:cNvSpPr txBox="1">
            <a:spLocks noChangeArrowheads="1"/>
          </p:cNvSpPr>
          <p:nvPr/>
        </p:nvSpPr>
        <p:spPr bwMode="auto">
          <a:xfrm>
            <a:off x="990600" y="1905000"/>
            <a:ext cx="1905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How </a:t>
            </a:r>
            <a:r>
              <a:rPr lang="ja-JP" altLang="en-US" sz="1600"/>
              <a:t>“</a:t>
            </a:r>
            <a:r>
              <a:rPr lang="en-US" altLang="ja-JP" sz="1600"/>
              <a:t>good</a:t>
            </a:r>
            <a:r>
              <a:rPr lang="ja-JP" altLang="en-US" sz="1600"/>
              <a:t>”</a:t>
            </a:r>
            <a:r>
              <a:rPr lang="en-US" altLang="ja-JP" sz="1600"/>
              <a:t> are the existing investments of the firm?</a:t>
            </a:r>
            <a:endParaRPr lang="en-US" altLang="en-US" sz="1600"/>
          </a:p>
        </p:txBody>
      </p:sp>
      <p:sp>
        <p:nvSpPr>
          <p:cNvPr id="455685" name="TextBox 6"/>
          <p:cNvSpPr txBox="1">
            <a:spLocks noChangeArrowheads="1"/>
          </p:cNvSpPr>
          <p:nvPr/>
        </p:nvSpPr>
        <p:spPr bwMode="auto">
          <a:xfrm>
            <a:off x="2743200" y="3200400"/>
            <a:ext cx="36607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Measuring ROC for existing investments..</a:t>
            </a:r>
          </a:p>
        </p:txBody>
      </p:sp>
      <p:sp>
        <p:nvSpPr>
          <p:cNvPr id="4556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55687" name="Object 1"/>
          <p:cNvGraphicFramePr>
            <a:graphicFrameLocks noChangeAspect="1"/>
          </p:cNvGraphicFramePr>
          <p:nvPr/>
        </p:nvGraphicFramePr>
        <p:xfrm>
          <a:off x="533400" y="3581400"/>
          <a:ext cx="7902575" cy="1752600"/>
        </p:xfrm>
        <a:graphic>
          <a:graphicData uri="http://schemas.openxmlformats.org/presentationml/2006/ole">
            <mc:AlternateContent xmlns:mc="http://schemas.openxmlformats.org/markup-compatibility/2006">
              <mc:Choice xmlns:v="urn:schemas-microsoft-com:vml" Requires="v">
                <p:oleObj spid="_x0000_s455688" name="Document" r:id="rId6" imgW="6413264" imgH="1422348" progId="Word.Document.12">
                  <p:embed/>
                </p:oleObj>
              </mc:Choice>
              <mc:Fallback>
                <p:oleObj name="Document" r:id="rId6" imgW="6413264" imgH="1422348" progId="Word.Document.12">
                  <p:embed/>
                  <p:pic>
                    <p:nvPicPr>
                      <p:cNvPr id="0" name="Object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3400" y="3581400"/>
                        <a:ext cx="7902575"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29" name="Title 1"/>
          <p:cNvSpPr>
            <a:spLocks noGrp="1"/>
          </p:cNvSpPr>
          <p:nvPr>
            <p:ph type="title"/>
          </p:nvPr>
        </p:nvSpPr>
        <p:spPr>
          <a:xfrm>
            <a:off x="612775" y="228600"/>
            <a:ext cx="8153400" cy="990600"/>
          </a:xfrm>
        </p:spPr>
        <p:txBody>
          <a:bodyPr>
            <a:normAutofit fontScale="90000"/>
          </a:bodyPr>
          <a:lstStyle/>
          <a:p>
            <a:pPr eaLnBrk="1" hangingPunct="1">
              <a:defRPr/>
            </a:pPr>
            <a:r>
              <a:rPr lang="en-US" dirty="0" smtClean="0"/>
              <a:t>The return on capital is an accounting number, though, and that should scare you.</a:t>
            </a:r>
            <a:endParaRPr lang="en-US" dirty="0"/>
          </a:p>
        </p:txBody>
      </p:sp>
      <p:pic>
        <p:nvPicPr>
          <p:cNvPr id="457730" name="Content Placeholder 1"/>
          <p:cNvPicPr>
            <a:picLocks noGrp="1" noChangeAspect="1"/>
          </p:cNvPicPr>
          <p:nvPr>
            <p:ph sz="quarter" idx="1"/>
          </p:nvPr>
        </p:nvPicPr>
        <p:blipFill>
          <a:blip r:embed="rId3">
            <a:extLst>
              <a:ext uri="{28A0092B-C50C-407E-A947-70E740481C1C}">
                <a14:useLocalDpi xmlns:a14="http://schemas.microsoft.com/office/drawing/2010/main" val="0"/>
              </a:ext>
            </a:extLst>
          </a:blip>
          <a:srcRect t="-3741" b="-3741"/>
          <a:stretch>
            <a:fillRect/>
          </a:stretch>
        </p:blipFill>
        <p:spPr>
          <a:xfrm>
            <a:off x="612775" y="1600200"/>
            <a:ext cx="8153400" cy="4495800"/>
          </a:xfrm>
        </p:spPr>
      </p:pic>
      <p:sp>
        <p:nvSpPr>
          <p:cNvPr id="4577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7" name="Title 1"/>
          <p:cNvSpPr>
            <a:spLocks noGrp="1"/>
          </p:cNvSpPr>
          <p:nvPr>
            <p:ph type="title"/>
          </p:nvPr>
        </p:nvSpPr>
        <p:spPr>
          <a:xfrm>
            <a:off x="612775" y="228600"/>
            <a:ext cx="8153400" cy="990600"/>
          </a:xfrm>
        </p:spPr>
        <p:txBody>
          <a:bodyPr/>
          <a:lstStyle/>
          <a:p>
            <a:r>
              <a:rPr lang="en-US" altLang="en-US">
                <a:ea typeface="ＭＳ Ｐゴシック" charset="-128"/>
              </a:rPr>
              <a:t>Return Spreads Globally….</a:t>
            </a:r>
          </a:p>
        </p:txBody>
      </p:sp>
      <p:sp>
        <p:nvSpPr>
          <p:cNvPr id="7" name="Slide Number Placeholder 6"/>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B787C78A-BE5D-DD43-A5EE-05A449F5B669}" type="slidenum">
              <a:rPr lang="en-US" altLang="en-US" sz="1100">
                <a:solidFill>
                  <a:schemeClr val="tx2"/>
                </a:solidFill>
              </a:rPr>
              <a:pPr>
                <a:lnSpc>
                  <a:spcPct val="90000"/>
                </a:lnSpc>
              </a:pPr>
              <a:t>217</a:t>
            </a:fld>
            <a:endParaRPr lang="en-US" altLang="en-US" sz="1100">
              <a:solidFill>
                <a:srgbClr val="FFFFFF"/>
              </a:solidFill>
            </a:endParaRPr>
          </a:p>
        </p:txBody>
      </p:sp>
      <p:pic>
        <p:nvPicPr>
          <p:cNvPr id="459779"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2199" r="-12199"/>
          <a:stretch>
            <a:fillRect/>
          </a:stretch>
        </p:blipFill>
        <p:spPr>
          <a:xfrm>
            <a:off x="612775" y="1600200"/>
            <a:ext cx="8153400" cy="4495800"/>
          </a:xfrm>
        </p:spPr>
      </p:pic>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5"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Assessing Investment Quality</a:t>
            </a:r>
          </a:p>
        </p:txBody>
      </p:sp>
      <p:sp>
        <p:nvSpPr>
          <p:cNvPr id="260098"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smtClean="0"/>
              <a:t>For the most recent period for which you have data, compute the after-tax return on capital earned by your firm, where after-tax return on capital is computed to be</a:t>
            </a:r>
          </a:p>
          <a:p>
            <a:pPr eaLnBrk="1" hangingPunct="1">
              <a:buFont typeface="Wingdings" charset="0"/>
              <a:buChar char=""/>
              <a:defRPr/>
            </a:pPr>
            <a:r>
              <a:rPr lang="en-US" dirty="0" smtClean="0"/>
              <a:t>After-tax ROC = EBIT (1-tax rate)/ (BV of debt + BV of Equity-Cash)previous year</a:t>
            </a:r>
          </a:p>
          <a:p>
            <a:pPr eaLnBrk="1" hangingPunct="1">
              <a:buFont typeface="Wingdings" charset="0"/>
              <a:buChar char=""/>
              <a:defRPr/>
            </a:pPr>
            <a:r>
              <a:rPr lang="en-US" dirty="0" smtClean="0"/>
              <a:t>For the most recent period for which you have data, compute the return spread earned by your firm:</a:t>
            </a:r>
          </a:p>
          <a:p>
            <a:pPr eaLnBrk="1" hangingPunct="1">
              <a:buFont typeface="Wingdings" charset="0"/>
              <a:buChar char=""/>
              <a:defRPr/>
            </a:pPr>
            <a:r>
              <a:rPr lang="en-US" dirty="0" smtClean="0"/>
              <a:t>Return Spread = After-tax ROC - Cost of Capital</a:t>
            </a:r>
          </a:p>
          <a:p>
            <a:pPr eaLnBrk="1" hangingPunct="1">
              <a:buFont typeface="Wingdings" charset="0"/>
              <a:buChar char=""/>
              <a:defRPr/>
            </a:pPr>
            <a:r>
              <a:rPr lang="en-US" dirty="0" smtClean="0"/>
              <a:t>For the most recent period, compute the EVA earned by your firm</a:t>
            </a:r>
          </a:p>
          <a:p>
            <a:pPr marL="0" indent="0" algn="ctr" eaLnBrk="1" hangingPunct="1">
              <a:buFont typeface="Wingdings" charset="0"/>
              <a:buNone/>
              <a:defRPr/>
            </a:pPr>
            <a:r>
              <a:rPr lang="en-US" dirty="0" smtClean="0"/>
              <a:t>EVA = Return Spread * ((BV of debt + BV of Equity-Cash)previous year</a:t>
            </a:r>
            <a:endParaRPr lang="en-US" dirty="0"/>
          </a:p>
        </p:txBody>
      </p:sp>
      <p:sp>
        <p:nvSpPr>
          <p:cNvPr id="4618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cash flow view of this project..</a:t>
            </a:r>
          </a:p>
        </p:txBody>
      </p:sp>
      <p:sp>
        <p:nvSpPr>
          <p:cNvPr id="262147" name="Rectangle 4"/>
          <p:cNvSpPr>
            <a:spLocks noChangeArrowheads="1"/>
          </p:cNvSpPr>
          <p:nvPr/>
        </p:nvSpPr>
        <p:spPr bwMode="auto">
          <a:xfrm>
            <a:off x="1066800" y="3886200"/>
            <a:ext cx="7239000" cy="1812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7" tIns="44450" rIns="90487" bIns="44450">
            <a:spAutoFit/>
          </a:bodyPr>
          <a:lstStyle/>
          <a:p>
            <a:pPr>
              <a:spcBef>
                <a:spcPct val="20000"/>
              </a:spcBef>
              <a:defRPr/>
            </a:pPr>
            <a:r>
              <a:rPr lang="en-US" sz="2000" dirty="0">
                <a:ea typeface="ＭＳ Ｐゴシック" charset="0"/>
                <a:cs typeface="ＭＳ Ｐゴシック" charset="0"/>
              </a:rPr>
              <a:t>To get from income to cash flow, we</a:t>
            </a: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added back all non-cash charges such as depreciation. Tax benefits:</a:t>
            </a: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subtracted out the capital expenditures</a:t>
            </a: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subtracted out the change in non-cash working capital</a:t>
            </a:r>
          </a:p>
        </p:txBody>
      </p:sp>
      <p:sp>
        <p:nvSpPr>
          <p:cNvPr id="4638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nvGraphicFramePr>
        <p:xfrm>
          <a:off x="304800" y="1600200"/>
          <a:ext cx="8686800" cy="1905000"/>
        </p:xfrm>
        <a:graphic>
          <a:graphicData uri="http://schemas.openxmlformats.org/drawingml/2006/table">
            <a:tbl>
              <a:tblPr/>
              <a:tblGrid>
                <a:gridCol w="2771775"/>
                <a:gridCol w="685800"/>
                <a:gridCol w="585788"/>
                <a:gridCol w="585787"/>
                <a:gridCol w="557213"/>
                <a:gridCol w="500062"/>
                <a:gridCol w="500063"/>
                <a:gridCol w="500062"/>
                <a:gridCol w="500063"/>
                <a:gridCol w="500062"/>
                <a:gridCol w="500063"/>
                <a:gridCol w="500062"/>
              </a:tblGrid>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After-tax Operating Income</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-$96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$202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$249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$410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$421</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Depreciation &amp; Amortization</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$425</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$469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$372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$367</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Capital Expenditures</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$2,500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$1,188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$752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$276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$258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$285</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$314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$347</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825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Change in non-cash Work Capital</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$63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$38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$31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$16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$21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Cashflow to firm</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($2,500)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($982)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($921)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($361)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$198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$285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$314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$332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$367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$407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$434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63969" name="Content Placeholder 3"/>
          <p:cNvSpPr>
            <a:spLocks noGrp="1"/>
          </p:cNvSpPr>
          <p:nvPr>
            <p:ph sz="quarter" idx="1"/>
          </p:nvPr>
        </p:nvSpPr>
        <p:spPr>
          <a:xfrm>
            <a:off x="612775" y="1600200"/>
            <a:ext cx="8150225" cy="3276600"/>
          </a:xfrm>
        </p:spPr>
        <p:txBody>
          <a:bodyPr/>
          <a:lstStyle/>
          <a:p>
            <a:pPr marL="0" indent="0">
              <a:buFont typeface="Wingdings" charset="2"/>
              <a:buNone/>
            </a:pPr>
            <a:endParaRPr lang="en-US" altLang="en-US">
              <a:ea typeface="ＭＳ Ｐゴシック" charset="-128"/>
            </a:endParaRPr>
          </a:p>
        </p:txBody>
      </p:sp>
    </p:spTree>
  </p:cSld>
  <p:clrMapOvr>
    <a:masterClrMapping/>
  </p:clrMapOvr>
  <p:transition/>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Depreciation Tax Benefit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08670C3-7B5A-9C4C-AD85-9DF8B53ADC94}" type="slidenum">
              <a:rPr lang="en-US" altLang="en-US" sz="1200">
                <a:solidFill>
                  <a:srgbClr val="FFFFFF"/>
                </a:solidFill>
              </a:rPr>
              <a:pPr>
                <a:lnSpc>
                  <a:spcPct val="80000"/>
                </a:lnSpc>
              </a:pPr>
              <a:t>220</a:t>
            </a:fld>
            <a:endParaRPr lang="en-US" altLang="en-US" sz="1200">
              <a:solidFill>
                <a:srgbClr val="FFFFFF"/>
              </a:solidFill>
            </a:endParaRPr>
          </a:p>
        </p:txBody>
      </p:sp>
      <p:sp>
        <p:nvSpPr>
          <p:cNvPr id="458754"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While depreciation reduces taxable income and taxes, it does not reduce the cash flows.</a:t>
            </a:r>
          </a:p>
          <a:p>
            <a:pPr marL="320040" indent="-320040" eaLnBrk="1" fontAlgn="auto" hangingPunct="1">
              <a:spcAft>
                <a:spcPts val="0"/>
              </a:spcAft>
              <a:buFont typeface="Wingdings"/>
              <a:buChar char=""/>
              <a:defRPr/>
            </a:pPr>
            <a:r>
              <a:rPr lang="en-US" dirty="0" smtClean="0">
                <a:ea typeface="+mn-ea"/>
                <a:cs typeface="+mn-cs"/>
              </a:rPr>
              <a:t>The benefit of depreciation is therefore the tax benefit. In general, the tax benefit from depreciation can be written as:</a:t>
            </a:r>
          </a:p>
          <a:p>
            <a:pPr marL="320040" indent="-320040" eaLnBrk="1" fontAlgn="auto" hangingPunct="1">
              <a:spcAft>
                <a:spcPts val="0"/>
              </a:spcAft>
              <a:buFont typeface="Wingdings"/>
              <a:buChar char=""/>
              <a:defRPr/>
            </a:pPr>
            <a:r>
              <a:rPr lang="en-US" dirty="0" smtClean="0">
                <a:ea typeface="+mn-ea"/>
                <a:cs typeface="+mn-cs"/>
              </a:rPr>
              <a:t>Tax Benefit = Depreciation * Tax Rate</a:t>
            </a:r>
          </a:p>
          <a:p>
            <a:pPr marL="320040" indent="-320040" eaLnBrk="1" fontAlgn="auto" hangingPunct="1">
              <a:spcAft>
                <a:spcPts val="0"/>
              </a:spcAft>
              <a:buFont typeface="Wingdings"/>
              <a:buChar char=""/>
              <a:defRPr/>
            </a:pPr>
            <a:r>
              <a:rPr lang="en-US" dirty="0" smtClean="0">
                <a:ea typeface="+mn-ea"/>
                <a:cs typeface="+mn-cs"/>
              </a:rPr>
              <a:t>Disney Theme Park: Depreciation tax savings (Tax rate = 36.1%)</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Proposition 1: The tax benefit from depreciation and other non-cash charges is greater, the higher your tax rate.</a:t>
            </a:r>
          </a:p>
          <a:p>
            <a:pPr marL="320040" indent="-320040" eaLnBrk="1" fontAlgn="auto" hangingPunct="1">
              <a:spcAft>
                <a:spcPts val="0"/>
              </a:spcAft>
              <a:buFont typeface="Wingdings"/>
              <a:buChar char=""/>
              <a:defRPr/>
            </a:pPr>
            <a:r>
              <a:rPr lang="en-US" dirty="0" smtClean="0">
                <a:ea typeface="+mn-ea"/>
                <a:cs typeface="+mn-cs"/>
              </a:rPr>
              <a:t>Proposition 2: Non-cash charges that are not tax deductible (such as amortization of goodwill) and thus provide no tax benefits have no effect on cash flows.</a:t>
            </a:r>
            <a:endParaRPr lang="en-US" dirty="0">
              <a:ea typeface="+mn-ea"/>
              <a:cs typeface="+mn-cs"/>
            </a:endParaRPr>
          </a:p>
        </p:txBody>
      </p:sp>
      <p:graphicFrame>
        <p:nvGraphicFramePr>
          <p:cNvPr id="7" name="Content Placeholder 4"/>
          <p:cNvGraphicFramePr>
            <a:graphicFrameLocks noGrp="1"/>
          </p:cNvGraphicFramePr>
          <p:nvPr/>
        </p:nvGraphicFramePr>
        <p:xfrm>
          <a:off x="152400" y="3657600"/>
          <a:ext cx="8610600" cy="677863"/>
        </p:xfrm>
        <a:graphic>
          <a:graphicData uri="http://schemas.openxmlformats.org/drawingml/2006/table">
            <a:tbl>
              <a:tblPr/>
              <a:tblGrid>
                <a:gridCol w="2914650"/>
                <a:gridCol w="722313"/>
                <a:gridCol w="615950"/>
                <a:gridCol w="615950"/>
                <a:gridCol w="585787"/>
                <a:gridCol w="525463"/>
                <a:gridCol w="527050"/>
                <a:gridCol w="525462"/>
                <a:gridCol w="525463"/>
                <a:gridCol w="527050"/>
                <a:gridCol w="525462"/>
              </a:tblGrid>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8</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9</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Depreciation</a:t>
                      </a:r>
                    </a:p>
                  </a:txBody>
                  <a:tcPr marL="12700" marR="12700" marT="1260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$50</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$425</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$469</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$444</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$372</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$367</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$366</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$368</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Tax Bendfits from Depreciation</a:t>
                      </a:r>
                    </a:p>
                  </a:txBody>
                  <a:tcPr marL="12700" marR="12700" marT="12607"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$153</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$169</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$160</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$133</a:t>
                      </a:r>
                    </a:p>
                  </a:txBody>
                  <a:tcPr marL="12700" marR="12700" marT="1260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Depreciation Methods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1901530-B95D-6440-8C4E-0E53495DF79A}" type="slidenum">
              <a:rPr lang="en-US" altLang="en-US" sz="1200">
                <a:solidFill>
                  <a:srgbClr val="FFFFFF"/>
                </a:solidFill>
              </a:rPr>
              <a:pPr>
                <a:lnSpc>
                  <a:spcPct val="80000"/>
                </a:lnSpc>
              </a:pPr>
              <a:t>221</a:t>
            </a:fld>
            <a:endParaRPr lang="en-US" altLang="en-US" sz="1200">
              <a:solidFill>
                <a:srgbClr val="FFFFFF"/>
              </a:solidFill>
            </a:endParaRPr>
          </a:p>
        </p:txBody>
      </p:sp>
      <p:sp>
        <p:nvSpPr>
          <p:cNvPr id="46080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Broadly categorizing, depreciation methods can be classified as straight line or accelerated methods. In straight line depreciation, the capital expense is spread evenly over time, In accelerated depreciation, the capital expense is depreciated more in earlier years and less in later years. Assume that you made a large investment this year, and that you are choosing between straight line and accelerated depreciation methods. Which will result in higher net income this year?</a:t>
            </a:r>
          </a:p>
          <a:p>
            <a:pPr lvl="1" eaLnBrk="1" hangingPunct="1">
              <a:lnSpc>
                <a:spcPct val="80000"/>
              </a:lnSpc>
            </a:pPr>
            <a:r>
              <a:rPr lang="en-US" altLang="en-US" sz="2000">
                <a:ea typeface="ＭＳ Ｐゴシック" charset="-128"/>
              </a:rPr>
              <a:t>Straight Line Depreciation</a:t>
            </a:r>
          </a:p>
          <a:p>
            <a:pPr lvl="1" eaLnBrk="1" hangingPunct="1">
              <a:lnSpc>
                <a:spcPct val="80000"/>
              </a:lnSpc>
            </a:pPr>
            <a:r>
              <a:rPr lang="en-US" altLang="en-US" sz="2000">
                <a:ea typeface="ＭＳ Ｐゴシック" charset="-128"/>
              </a:rPr>
              <a:t>Accelerated Depreciation</a:t>
            </a:r>
          </a:p>
          <a:p>
            <a:pPr eaLnBrk="1" hangingPunct="1">
              <a:lnSpc>
                <a:spcPct val="80000"/>
              </a:lnSpc>
            </a:pPr>
            <a:r>
              <a:rPr lang="en-US" altLang="en-US" sz="2400">
                <a:ea typeface="ＭＳ Ｐゴシック" charset="-128"/>
              </a:rPr>
              <a:t>Which will result in higher cash flows this year?</a:t>
            </a:r>
          </a:p>
          <a:p>
            <a:pPr lvl="1" eaLnBrk="1" hangingPunct="1">
              <a:lnSpc>
                <a:spcPct val="80000"/>
              </a:lnSpc>
            </a:pPr>
            <a:r>
              <a:rPr lang="en-US" altLang="en-US" sz="2000">
                <a:ea typeface="ＭＳ Ｐゴシック" charset="-128"/>
              </a:rPr>
              <a:t>Straight Line Depreciation</a:t>
            </a:r>
          </a:p>
          <a:p>
            <a:pPr lvl="1" eaLnBrk="1" hangingPunct="1">
              <a:lnSpc>
                <a:spcPct val="80000"/>
              </a:lnSpc>
            </a:pPr>
            <a:r>
              <a:rPr lang="en-US" altLang="en-US" sz="2000">
                <a:ea typeface="ＭＳ Ｐゴシック" charset="-128"/>
              </a:rPr>
              <a:t>Accelerated Depreciation</a:t>
            </a:r>
          </a:p>
          <a:p>
            <a:pPr eaLnBrk="1" hangingPunct="1">
              <a:lnSpc>
                <a:spcPct val="80000"/>
              </a:lnSpc>
            </a:pPr>
            <a:endParaRPr lang="en-US" altLang="en-US" sz="2400">
              <a:ea typeface="ＭＳ Ｐゴシック" charset="-128"/>
            </a:endParaRPr>
          </a:p>
        </p:txBody>
      </p:sp>
    </p:spTree>
  </p:cSld>
  <p:clrMapOvr>
    <a:masterClrMapping/>
  </p:clrMapOvr>
  <p:transition/>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Capital Expenditures Effect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3507D17-44AC-654B-8E29-149AA515DC34}" type="slidenum">
              <a:rPr lang="en-US" altLang="en-US" sz="1200">
                <a:solidFill>
                  <a:srgbClr val="FFFFFF"/>
                </a:solidFill>
              </a:rPr>
              <a:pPr>
                <a:lnSpc>
                  <a:spcPct val="80000"/>
                </a:lnSpc>
              </a:pPr>
              <a:t>222</a:t>
            </a:fld>
            <a:endParaRPr lang="en-US" altLang="en-US" sz="1200">
              <a:solidFill>
                <a:srgbClr val="FFFFFF"/>
              </a:solidFill>
            </a:endParaRPr>
          </a:p>
        </p:txBody>
      </p:sp>
      <p:sp>
        <p:nvSpPr>
          <p:cNvPr id="46285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Capital expenditures are not treated as accounting expenses but they do cause cash outflows.</a:t>
            </a:r>
          </a:p>
          <a:p>
            <a:pPr marL="320040" indent="-320040" eaLnBrk="1" fontAlgn="auto" hangingPunct="1">
              <a:spcAft>
                <a:spcPts val="0"/>
              </a:spcAft>
              <a:buFont typeface="Wingdings"/>
              <a:buChar char=""/>
              <a:defRPr/>
            </a:pPr>
            <a:r>
              <a:rPr lang="en-US" smtClean="0">
                <a:ea typeface="+mn-ea"/>
                <a:cs typeface="+mn-cs"/>
              </a:rPr>
              <a:t>Capital expenditures can generally be categorized into two groups</a:t>
            </a:r>
          </a:p>
          <a:p>
            <a:pPr marL="640080" lvl="1" indent="-274320" eaLnBrk="1" fontAlgn="auto" hangingPunct="1">
              <a:spcAft>
                <a:spcPts val="0"/>
              </a:spcAft>
              <a:buFont typeface="Wingdings 2"/>
              <a:buChar char=""/>
              <a:defRPr/>
            </a:pPr>
            <a:r>
              <a:rPr lang="en-US" smtClean="0">
                <a:ea typeface="+mn-ea"/>
              </a:rPr>
              <a:t>New (or Growth) capital expenditures are capital expenditures designed to create new assets and future growth</a:t>
            </a:r>
          </a:p>
          <a:p>
            <a:pPr marL="640080" lvl="1" indent="-274320" eaLnBrk="1" fontAlgn="auto" hangingPunct="1">
              <a:spcAft>
                <a:spcPts val="0"/>
              </a:spcAft>
              <a:buFont typeface="Wingdings 2"/>
              <a:buChar char=""/>
              <a:defRPr/>
            </a:pPr>
            <a:r>
              <a:rPr lang="en-US" smtClean="0">
                <a:ea typeface="+mn-ea"/>
              </a:rPr>
              <a:t>Maintenance capital expenditures refer to capital expenditures designed to keep existing assets.</a:t>
            </a:r>
          </a:p>
          <a:p>
            <a:pPr marL="320040" indent="-320040" eaLnBrk="1" fontAlgn="auto" hangingPunct="1">
              <a:spcAft>
                <a:spcPts val="0"/>
              </a:spcAft>
              <a:buFont typeface="Wingdings"/>
              <a:buChar char=""/>
              <a:defRPr/>
            </a:pPr>
            <a:r>
              <a:rPr lang="en-US" smtClean="0">
                <a:ea typeface="+mn-ea"/>
                <a:cs typeface="+mn-cs"/>
              </a:rPr>
              <a:t>Both initial and maintenance capital expenditures reduce cash flows</a:t>
            </a:r>
          </a:p>
          <a:p>
            <a:pPr marL="320040" indent="-320040" eaLnBrk="1" fontAlgn="auto" hangingPunct="1">
              <a:spcAft>
                <a:spcPts val="0"/>
              </a:spcAft>
              <a:buFont typeface="Wingdings"/>
              <a:buChar char=""/>
              <a:defRPr/>
            </a:pPr>
            <a:r>
              <a:rPr lang="en-US" smtClean="0">
                <a:ea typeface="+mn-ea"/>
                <a:cs typeface="+mn-cs"/>
              </a:rPr>
              <a:t>The need for maintenance capital expenditures will increase with the life of the project. In other words, a 25-year project will require more maintenance capital expenditures than a 2-year project.</a:t>
            </a:r>
            <a:endParaRPr lang="en-US">
              <a:ea typeface="+mn-ea"/>
              <a:cs typeface="+mn-cs"/>
            </a:endParaRPr>
          </a:p>
        </p:txBody>
      </p:sp>
    </p:spTree>
  </p:cSld>
  <p:clrMapOvr>
    <a:masterClrMapping/>
  </p:clrMapOvr>
  <p:transition/>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To cap ex or not to cap ex?</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BC0476F-A137-F642-8DCF-29BFAE5AA5E5}" type="slidenum">
              <a:rPr lang="en-US" altLang="en-US" sz="1200">
                <a:solidFill>
                  <a:srgbClr val="FFFFFF"/>
                </a:solidFill>
              </a:rPr>
              <a:pPr>
                <a:lnSpc>
                  <a:spcPct val="80000"/>
                </a:lnSpc>
              </a:pPr>
              <a:t>223</a:t>
            </a:fld>
            <a:endParaRPr lang="en-US" altLang="en-US" sz="1200">
              <a:solidFill>
                <a:srgbClr val="FFFFFF"/>
              </a:solidFill>
            </a:endParaRPr>
          </a:p>
        </p:txBody>
      </p:sp>
      <p:sp>
        <p:nvSpPr>
          <p:cNvPr id="46489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Assume that you run your own software business, and that you have an expense this year of $ 100 million from producing and distribution promotional CDs in software magazines. Your accountant tells you that you can expense  this item or capitalize and depreciate it over three years. Which will have a more positive effect on income?</a:t>
            </a:r>
          </a:p>
          <a:p>
            <a:pPr lvl="1" eaLnBrk="1" hangingPunct="1">
              <a:lnSpc>
                <a:spcPct val="80000"/>
              </a:lnSpc>
            </a:pPr>
            <a:r>
              <a:rPr lang="en-US" altLang="en-US" sz="2200">
                <a:ea typeface="ＭＳ Ｐゴシック" charset="-128"/>
              </a:rPr>
              <a:t>Expense it</a:t>
            </a:r>
          </a:p>
          <a:p>
            <a:pPr lvl="1" eaLnBrk="1" hangingPunct="1">
              <a:lnSpc>
                <a:spcPct val="80000"/>
              </a:lnSpc>
            </a:pPr>
            <a:r>
              <a:rPr lang="en-US" altLang="en-US" sz="2200">
                <a:ea typeface="ＭＳ Ｐゴシック" charset="-128"/>
              </a:rPr>
              <a:t>Capitalize and Depreciate it</a:t>
            </a:r>
          </a:p>
          <a:p>
            <a:pPr eaLnBrk="1" hangingPunct="1">
              <a:lnSpc>
                <a:spcPct val="80000"/>
              </a:lnSpc>
            </a:pPr>
            <a:r>
              <a:rPr lang="en-US" altLang="en-US" sz="2600">
                <a:ea typeface="ＭＳ Ｐゴシック" charset="-128"/>
              </a:rPr>
              <a:t>Which will have a more positive effect on cash flows?</a:t>
            </a:r>
          </a:p>
          <a:p>
            <a:pPr lvl="1" eaLnBrk="1" hangingPunct="1">
              <a:lnSpc>
                <a:spcPct val="80000"/>
              </a:lnSpc>
            </a:pPr>
            <a:r>
              <a:rPr lang="en-US" altLang="en-US" sz="2200">
                <a:ea typeface="ＭＳ Ｐゴシック" charset="-128"/>
              </a:rPr>
              <a:t>Expense it</a:t>
            </a:r>
          </a:p>
          <a:p>
            <a:pPr lvl="1" eaLnBrk="1" hangingPunct="1">
              <a:lnSpc>
                <a:spcPct val="80000"/>
              </a:lnSpc>
            </a:pPr>
            <a:r>
              <a:rPr lang="en-US" altLang="en-US" sz="2200">
                <a:ea typeface="ＭＳ Ｐゴシック" charset="-128"/>
              </a:rPr>
              <a:t>Capitalize and Depreciate it</a:t>
            </a:r>
          </a:p>
        </p:txBody>
      </p:sp>
    </p:spTree>
  </p:cSld>
  <p:clrMapOvr>
    <a:masterClrMapping/>
  </p:clrMapOvr>
  <p:transition/>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Working Capital Effect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E1D2211-FA23-2D44-87DC-C12CDAC740EF}" type="slidenum">
              <a:rPr lang="en-US" altLang="en-US" sz="1200">
                <a:solidFill>
                  <a:srgbClr val="FFFFFF"/>
                </a:solidFill>
              </a:rPr>
              <a:pPr>
                <a:lnSpc>
                  <a:spcPct val="80000"/>
                </a:lnSpc>
              </a:pPr>
              <a:t>224</a:t>
            </a:fld>
            <a:endParaRPr lang="en-US" altLang="en-US" sz="1200">
              <a:solidFill>
                <a:srgbClr val="FFFFFF"/>
              </a:solidFill>
            </a:endParaRPr>
          </a:p>
        </p:txBody>
      </p:sp>
      <p:sp>
        <p:nvSpPr>
          <p:cNvPr id="466946"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Intuitively, money invested in inventory or in accounts receivable cannot be used elsewhere. It, thus, represents a drain on cash flows</a:t>
            </a:r>
          </a:p>
          <a:p>
            <a:pPr marL="320040" indent="-320040" eaLnBrk="1" fontAlgn="auto" hangingPunct="1">
              <a:spcAft>
                <a:spcPts val="0"/>
              </a:spcAft>
              <a:buFont typeface="Wingdings"/>
              <a:buChar char=""/>
              <a:defRPr/>
            </a:pPr>
            <a:r>
              <a:rPr lang="en-US" dirty="0" smtClean="0">
                <a:ea typeface="+mn-ea"/>
                <a:cs typeface="+mn-cs"/>
              </a:rPr>
              <a:t>To the degree that some of these investments can be financed using supplier credit (accounts payable), the cash flow drain is reduced.</a:t>
            </a:r>
          </a:p>
          <a:p>
            <a:pPr marL="320040" indent="-320040" eaLnBrk="1" fontAlgn="auto" hangingPunct="1">
              <a:spcAft>
                <a:spcPts val="0"/>
              </a:spcAft>
              <a:buFont typeface="Wingdings"/>
              <a:buChar char=""/>
              <a:defRPr/>
            </a:pPr>
            <a:r>
              <a:rPr lang="en-US" dirty="0" smtClean="0">
                <a:ea typeface="+mn-ea"/>
                <a:cs typeface="+mn-cs"/>
              </a:rPr>
              <a:t>Investments in working capital are thus cash outflows</a:t>
            </a:r>
          </a:p>
          <a:p>
            <a:pPr marL="640080" lvl="1" indent="-274320" eaLnBrk="1" fontAlgn="auto" hangingPunct="1">
              <a:spcAft>
                <a:spcPts val="0"/>
              </a:spcAft>
              <a:buFont typeface="Wingdings 2"/>
              <a:buChar char=""/>
              <a:defRPr/>
            </a:pPr>
            <a:r>
              <a:rPr lang="en-US" dirty="0" smtClean="0">
                <a:ea typeface="+mn-ea"/>
              </a:rPr>
              <a:t>Any increase in working capital reduces cash flows in that year</a:t>
            </a:r>
          </a:p>
          <a:p>
            <a:pPr marL="640080" lvl="1" indent="-274320" eaLnBrk="1" fontAlgn="auto" hangingPunct="1">
              <a:spcAft>
                <a:spcPts val="0"/>
              </a:spcAft>
              <a:buFont typeface="Wingdings 2"/>
              <a:buChar char=""/>
              <a:defRPr/>
            </a:pPr>
            <a:r>
              <a:rPr lang="en-US" dirty="0" smtClean="0">
                <a:ea typeface="+mn-ea"/>
              </a:rPr>
              <a:t>Any decrease in working capital increases cash flows in that year</a:t>
            </a:r>
          </a:p>
          <a:p>
            <a:pPr marL="320040" indent="-320040" eaLnBrk="1" fontAlgn="auto" hangingPunct="1">
              <a:spcAft>
                <a:spcPts val="0"/>
              </a:spcAft>
              <a:buFont typeface="Wingdings"/>
              <a:buChar char=""/>
              <a:defRPr/>
            </a:pPr>
            <a:r>
              <a:rPr lang="en-US" dirty="0" smtClean="0">
                <a:ea typeface="+mn-ea"/>
                <a:cs typeface="+mn-cs"/>
              </a:rPr>
              <a:t>To provide closure, working capital investments need to be salvaged at the end of the project life.</a:t>
            </a:r>
          </a:p>
          <a:p>
            <a:pPr marL="320040" indent="-320040" eaLnBrk="1" fontAlgn="auto" hangingPunct="1">
              <a:spcAft>
                <a:spcPts val="0"/>
              </a:spcAft>
              <a:buFont typeface="Wingdings"/>
              <a:buChar char=""/>
              <a:defRPr/>
            </a:pPr>
            <a:r>
              <a:rPr lang="en-US" u="sng" dirty="0" smtClean="0">
                <a:ea typeface="+mn-ea"/>
                <a:cs typeface="+mn-cs"/>
              </a:rPr>
              <a:t>Proposition 1</a:t>
            </a:r>
            <a:r>
              <a:rPr lang="en-US" dirty="0" smtClean="0">
                <a:ea typeface="+mn-ea"/>
                <a:cs typeface="+mn-cs"/>
              </a:rPr>
              <a:t>: The failure to consider working capital in a capital budgeting project will overstate cash flows on that project and make it look more attractive than it really is.</a:t>
            </a:r>
          </a:p>
          <a:p>
            <a:pPr marL="320040" indent="-320040" eaLnBrk="1" fontAlgn="auto" hangingPunct="1">
              <a:spcAft>
                <a:spcPts val="0"/>
              </a:spcAft>
              <a:buFont typeface="Wingdings"/>
              <a:buChar char=""/>
              <a:defRPr/>
            </a:pPr>
            <a:r>
              <a:rPr lang="en-US" u="sng" dirty="0" smtClean="0">
                <a:ea typeface="+mn-ea"/>
                <a:cs typeface="+mn-cs"/>
              </a:rPr>
              <a:t>Proposition 2</a:t>
            </a:r>
            <a:r>
              <a:rPr lang="en-US" dirty="0" smtClean="0">
                <a:ea typeface="+mn-ea"/>
                <a:cs typeface="+mn-cs"/>
              </a:rPr>
              <a:t>: Other things held equal, a reduction in working capital requirements will increase the cash flows on all projects for a firm.</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incremental cash flows on the project</a:t>
            </a:r>
          </a:p>
        </p:txBody>
      </p:sp>
      <p:sp>
        <p:nvSpPr>
          <p:cNvPr id="476162" name="Rectangle 4"/>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260099" name="Text Box 6"/>
          <p:cNvSpPr txBox="1">
            <a:spLocks noChangeArrowheads="1"/>
          </p:cNvSpPr>
          <p:nvPr/>
        </p:nvSpPr>
        <p:spPr bwMode="auto">
          <a:xfrm>
            <a:off x="38100" y="4191000"/>
            <a:ext cx="1981200" cy="1169988"/>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400" dirty="0" smtClean="0">
                <a:solidFill>
                  <a:srgbClr val="000000"/>
                </a:solidFill>
              </a:rPr>
              <a:t>$ 500 million has already been spent &amp; $ 50 million in depreciation will exist anyway</a:t>
            </a:r>
          </a:p>
        </p:txBody>
      </p:sp>
      <p:sp>
        <p:nvSpPr>
          <p:cNvPr id="260100" name="Text Box 8"/>
          <p:cNvSpPr txBox="1">
            <a:spLocks noChangeArrowheads="1"/>
          </p:cNvSpPr>
          <p:nvPr/>
        </p:nvSpPr>
        <p:spPr bwMode="auto">
          <a:xfrm>
            <a:off x="2209800" y="4495800"/>
            <a:ext cx="2814638" cy="825500"/>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t>2/</a:t>
            </a:r>
            <a:r>
              <a:rPr lang="en-US" sz="1600" dirty="0" smtClean="0">
                <a:solidFill>
                  <a:srgbClr val="000000"/>
                </a:solidFill>
              </a:rPr>
              <a:t>3rd of allocated G&amp;A is fixed.</a:t>
            </a:r>
          </a:p>
          <a:p>
            <a:pPr>
              <a:defRPr/>
            </a:pPr>
            <a:r>
              <a:rPr lang="en-US" sz="1600" dirty="0" smtClean="0">
                <a:solidFill>
                  <a:srgbClr val="000000"/>
                </a:solidFill>
              </a:rPr>
              <a:t>Add back this amount (1-t)</a:t>
            </a:r>
          </a:p>
          <a:p>
            <a:pPr>
              <a:defRPr/>
            </a:pPr>
            <a:r>
              <a:rPr lang="en-US" sz="1600" dirty="0" smtClean="0">
                <a:solidFill>
                  <a:srgbClr val="000000"/>
                </a:solidFill>
              </a:rPr>
              <a:t>Tax rate = 36.1%</a:t>
            </a:r>
            <a:endParaRPr lang="en-US" dirty="0" smtClean="0">
              <a:solidFill>
                <a:srgbClr val="000000"/>
              </a:solidFill>
            </a:endParaRPr>
          </a:p>
        </p:txBody>
      </p:sp>
      <p:sp>
        <p:nvSpPr>
          <p:cNvPr id="47616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476166"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676400"/>
            <a:ext cx="81153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09" name="Title 1"/>
          <p:cNvSpPr>
            <a:spLocks noGrp="1"/>
          </p:cNvSpPr>
          <p:nvPr>
            <p:ph type="title"/>
          </p:nvPr>
        </p:nvSpPr>
        <p:spPr>
          <a:xfrm>
            <a:off x="612775" y="228600"/>
            <a:ext cx="8153400" cy="990600"/>
          </a:xfrm>
        </p:spPr>
        <p:txBody>
          <a:bodyPr/>
          <a:lstStyle/>
          <a:p>
            <a:r>
              <a:rPr lang="en-US" altLang="en-US">
                <a:ea typeface="ＭＳ Ｐゴシック" charset="-128"/>
              </a:rPr>
              <a:t>A more direct way of getting to incremental cash flows</a:t>
            </a:r>
          </a:p>
        </p:txBody>
      </p:sp>
      <p:graphicFrame>
        <p:nvGraphicFramePr>
          <p:cNvPr id="6" name="Content Placeholder 5"/>
          <p:cNvGraphicFramePr>
            <a:graphicFrameLocks noGrp="1"/>
          </p:cNvGraphicFramePr>
          <p:nvPr>
            <p:ph sz="quarter" idx="1"/>
          </p:nvPr>
        </p:nvGraphicFramePr>
        <p:xfrm>
          <a:off x="685800" y="1752600"/>
          <a:ext cx="7645400" cy="2286000"/>
        </p:xfrm>
        <a:graphic>
          <a:graphicData uri="http://schemas.openxmlformats.org/drawingml/2006/table">
            <a:tbl>
              <a:tblPr/>
              <a:tblGrid>
                <a:gridCol w="2120900"/>
                <a:gridCol w="533400"/>
                <a:gridCol w="533400"/>
                <a:gridCol w="495300"/>
                <a:gridCol w="495300"/>
                <a:gridCol w="495300"/>
                <a:gridCol w="495300"/>
                <a:gridCol w="495300"/>
                <a:gridCol w="495300"/>
                <a:gridCol w="495300"/>
                <a:gridCol w="495300"/>
                <a:gridCol w="495300"/>
              </a:tblGrid>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5</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6</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7</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8</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9</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Revenues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$1,250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$1,750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$2,500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$3,125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$3,438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$3,781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$4,159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$4,575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$4,667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Direct Expenses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$788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$1,103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$1,575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$1,969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$2,166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$2,382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$2,620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$2,882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$2,940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Incremental Depreciation</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$375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$419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$394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$322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Incremental G&amp;A</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$63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$88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$125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$156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$172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$189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$208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$229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$233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Incremental Operating Income</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$141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$406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$678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$783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$896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$1,017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$1,148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$1,175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 Taxes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$51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$147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$245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$283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$323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$367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$415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$424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Incremental after-tax Operating income</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$90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$260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$433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$500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$572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$650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$734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$751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 Incremental Depreciation</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$375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$419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$394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$322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 Capital Expenditures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$1,188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$752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$276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$258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$285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$330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$347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$350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 Change in non-cash Working Capital</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$63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0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Cashflow to firm</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($2,000)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($1,000)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($859)</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($267)</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$340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$466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$516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$555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$615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$681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$715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24AFB81-6C51-8145-9D88-850257393538}" type="slidenum">
              <a:rPr lang="en-US" altLang="en-US" sz="1200">
                <a:solidFill>
                  <a:srgbClr val="FFFFFF"/>
                </a:solidFill>
              </a:rPr>
              <a:pPr>
                <a:lnSpc>
                  <a:spcPct val="80000"/>
                </a:lnSpc>
              </a:pPr>
              <a:t>226</a:t>
            </a:fld>
            <a:endParaRPr lang="en-US" altLang="en-US" sz="1200">
              <a:solidFill>
                <a:srgbClr val="FFFFFF"/>
              </a:solidFill>
            </a:endParaRPr>
          </a:p>
        </p:txBody>
      </p:sp>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Sunk Costs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99C8D34-B2FC-D241-BFE8-C969B3F6E129}" type="slidenum">
              <a:rPr lang="en-US" altLang="en-US" sz="1200">
                <a:solidFill>
                  <a:srgbClr val="FFFFFF"/>
                </a:solidFill>
              </a:rPr>
              <a:pPr>
                <a:lnSpc>
                  <a:spcPct val="80000"/>
                </a:lnSpc>
              </a:pPr>
              <a:t>227</a:t>
            </a:fld>
            <a:endParaRPr lang="en-US" altLang="en-US" sz="1200">
              <a:solidFill>
                <a:srgbClr val="FFFFFF"/>
              </a:solidFill>
            </a:endParaRPr>
          </a:p>
        </p:txBody>
      </p:sp>
      <p:sp>
        <p:nvSpPr>
          <p:cNvPr id="473090"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u="sng" dirty="0" smtClean="0">
                <a:ea typeface="+mn-ea"/>
                <a:cs typeface="+mn-cs"/>
              </a:rPr>
              <a:t>What is a sunk cost?</a:t>
            </a:r>
            <a:r>
              <a:rPr lang="en-US" dirty="0" smtClean="0">
                <a:ea typeface="+mn-ea"/>
                <a:cs typeface="+mn-cs"/>
              </a:rPr>
              <a:t> Any expenditure that has already been incurred, and cannot be recovered (even if a project is rejected) is called a sunk cost. A test market for a consumer product and R&amp;D expenses for a drug (for a pharmaceutical company) would be good examples.</a:t>
            </a:r>
          </a:p>
          <a:p>
            <a:pPr marL="320040" indent="-320040" eaLnBrk="1" fontAlgn="auto" hangingPunct="1">
              <a:spcAft>
                <a:spcPts val="0"/>
              </a:spcAft>
              <a:buFont typeface="Wingdings"/>
              <a:buChar char=""/>
              <a:defRPr/>
            </a:pPr>
            <a:r>
              <a:rPr lang="en-US" u="sng" dirty="0" smtClean="0">
                <a:ea typeface="+mn-ea"/>
                <a:cs typeface="+mn-cs"/>
              </a:rPr>
              <a:t>The sunk cost rule</a:t>
            </a:r>
            <a:r>
              <a:rPr lang="en-US" dirty="0" smtClean="0">
                <a:ea typeface="+mn-ea"/>
                <a:cs typeface="+mn-cs"/>
              </a:rPr>
              <a:t>: When analyzing a project, sunk costs should not be considered since they are not incremental.</a:t>
            </a:r>
          </a:p>
          <a:p>
            <a:pPr marL="320040" indent="-320040" eaLnBrk="1" fontAlgn="auto" hangingPunct="1">
              <a:spcAft>
                <a:spcPts val="0"/>
              </a:spcAft>
              <a:buFont typeface="Wingdings"/>
              <a:buChar char=""/>
              <a:defRPr/>
            </a:pPr>
            <a:r>
              <a:rPr lang="en-US" i="1" dirty="0" smtClean="0">
                <a:ea typeface="+mn-ea"/>
                <a:cs typeface="+mn-cs"/>
              </a:rPr>
              <a:t>A Behavioral Aside: It is a well established finding in psychological and behavioral research that managers find it almost impossible to ignore sunk costs. </a:t>
            </a:r>
            <a:endParaRPr lang="en-US" i="1" dirty="0">
              <a:ea typeface="+mn-ea"/>
              <a:cs typeface="+mn-cs"/>
            </a:endParaRPr>
          </a:p>
        </p:txBody>
      </p:sp>
    </p:spTree>
  </p:cSld>
  <p:clrMapOvr>
    <a:masterClrMapping/>
  </p:clrMapOvr>
  <p:transition/>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Test Marketing and R&amp;D: The Quandary of Sunk Costs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4D8BCC9-4A67-5747-A91F-6715AD098A20}" type="slidenum">
              <a:rPr lang="en-US" altLang="en-US" sz="1200">
                <a:solidFill>
                  <a:srgbClr val="FFFFFF"/>
                </a:solidFill>
              </a:rPr>
              <a:pPr>
                <a:lnSpc>
                  <a:spcPct val="80000"/>
                </a:lnSpc>
              </a:pPr>
              <a:t>228</a:t>
            </a:fld>
            <a:endParaRPr lang="en-US" altLang="en-US" sz="1200">
              <a:solidFill>
                <a:srgbClr val="FFFFFF"/>
              </a:solidFill>
            </a:endParaRPr>
          </a:p>
        </p:txBody>
      </p:sp>
      <p:sp>
        <p:nvSpPr>
          <p:cNvPr id="475138"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A consumer product company has spent $ 100 million on test marketing. Looking at only the incremental cash flows (and ignoring the test marketing), the project looks like it will create $25 million in value for the company. Should it take the investment?</a:t>
            </a:r>
          </a:p>
          <a:p>
            <a:pPr marL="640080" lvl="1" indent="-274320" eaLnBrk="1" fontAlgn="auto" hangingPunct="1">
              <a:spcAft>
                <a:spcPts val="0"/>
              </a:spcAft>
              <a:buFont typeface="Wingdings 2"/>
              <a:buChar char=""/>
              <a:defRPr/>
            </a:pPr>
            <a:r>
              <a:rPr lang="en-US" smtClean="0">
                <a:ea typeface="+mn-ea"/>
              </a:rPr>
              <a:t>Yes</a:t>
            </a:r>
          </a:p>
          <a:p>
            <a:pPr marL="640080" lvl="1" indent="-274320" eaLnBrk="1" fontAlgn="auto" hangingPunct="1">
              <a:spcAft>
                <a:spcPts val="0"/>
              </a:spcAft>
              <a:buFont typeface="Wingdings 2"/>
              <a:buChar char=""/>
              <a:defRPr/>
            </a:pPr>
            <a:r>
              <a:rPr lang="en-US" smtClean="0">
                <a:ea typeface="+mn-ea"/>
              </a:rPr>
              <a:t>No</a:t>
            </a:r>
          </a:p>
          <a:p>
            <a:pPr marL="320040" indent="-320040" eaLnBrk="1" fontAlgn="auto" hangingPunct="1">
              <a:spcAft>
                <a:spcPts val="0"/>
              </a:spcAft>
              <a:buFont typeface="Wingdings"/>
              <a:buChar char=""/>
              <a:defRPr/>
            </a:pPr>
            <a:r>
              <a:rPr lang="en-US" smtClean="0">
                <a:ea typeface="+mn-ea"/>
                <a:cs typeface="+mn-cs"/>
              </a:rPr>
              <a:t>Now assume that every investment that this company has shares the same characteristics (Sunk costs &gt; Value Added). The firm will clearly not be able to survive. What is the solution to this problem?</a:t>
            </a:r>
            <a:endParaRPr lang="en-US">
              <a:ea typeface="+mn-ea"/>
              <a:cs typeface="+mn-cs"/>
            </a:endParaRPr>
          </a:p>
        </p:txBody>
      </p:sp>
    </p:spTree>
  </p:cSld>
  <p:clrMapOvr>
    <a:masterClrMapping/>
  </p:clrMapOvr>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Allocated Costs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75CEBD9-B0F7-A349-8653-CD5808C81714}" type="slidenum">
              <a:rPr lang="en-US" altLang="en-US" sz="1200">
                <a:solidFill>
                  <a:srgbClr val="FFFFFF"/>
                </a:solidFill>
              </a:rPr>
              <a:pPr>
                <a:lnSpc>
                  <a:spcPct val="80000"/>
                </a:lnSpc>
              </a:pPr>
              <a:t>229</a:t>
            </a:fld>
            <a:endParaRPr lang="en-US" altLang="en-US" sz="1200">
              <a:solidFill>
                <a:srgbClr val="FFFFFF"/>
              </a:solidFill>
            </a:endParaRPr>
          </a:p>
        </p:txBody>
      </p:sp>
      <p:sp>
        <p:nvSpPr>
          <p:cNvPr id="477186"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smtClean="0">
                <a:ea typeface="+mn-ea"/>
                <a:cs typeface="+mn-cs"/>
              </a:rPr>
              <a:t>Firms allocate costs to individual projects from a centralized pool (such as general and administrative expenses) based upon some characteristic of the project (sales is a common choice, as is earnings)</a:t>
            </a:r>
          </a:p>
          <a:p>
            <a:pPr marL="320040" indent="-320040" eaLnBrk="1" fontAlgn="auto" hangingPunct="1">
              <a:spcAft>
                <a:spcPts val="0"/>
              </a:spcAft>
              <a:buFont typeface="Wingdings"/>
              <a:buChar char=""/>
              <a:defRPr/>
            </a:pPr>
            <a:r>
              <a:rPr lang="en-US" smtClean="0">
                <a:ea typeface="+mn-ea"/>
                <a:cs typeface="+mn-cs"/>
              </a:rPr>
              <a:t>For large firms, these allocated costs can be significant and result in the rejection of projects</a:t>
            </a:r>
          </a:p>
          <a:p>
            <a:pPr marL="320040" indent="-320040" eaLnBrk="1" fontAlgn="auto" hangingPunct="1">
              <a:spcAft>
                <a:spcPts val="0"/>
              </a:spcAft>
              <a:buFont typeface="Wingdings"/>
              <a:buChar char=""/>
              <a:defRPr/>
            </a:pPr>
            <a:r>
              <a:rPr lang="en-US" smtClean="0">
                <a:ea typeface="+mn-ea"/>
                <a:cs typeface="+mn-cs"/>
              </a:rPr>
              <a:t>To the degree that these costs are not incremental (and would exist anyway), this makes the firm worse off. Thus, it is only the incremental component of allocated costs that should show up in project analysis.</a:t>
            </a:r>
          </a:p>
          <a:p>
            <a:pPr marL="320040" indent="-320040" eaLnBrk="1" fontAlgn="auto" hangingPunct="1">
              <a:spcAft>
                <a:spcPts val="0"/>
              </a:spcAft>
              <a:buFont typeface="Wingdings"/>
              <a:buChar char=""/>
              <a:defRPr/>
            </a:pPr>
            <a:endParaRPr lang="en-US">
              <a:ea typeface="+mn-ea"/>
              <a:cs typeface="+mn-cs"/>
            </a:endParaRPr>
          </a:p>
        </p:txBody>
      </p:sp>
    </p:spTree>
  </p:cSld>
  <p:clrMapOvr>
    <a:masterClrMapping/>
  </p:clrMapOvr>
  <p:transition/>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Breaking out G&amp;A Costs into fixed and variable components: A simple example</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5DE3EEA-E620-6A49-8A4B-585FF851B56A}" type="slidenum">
              <a:rPr lang="en-US" altLang="en-US" sz="1200">
                <a:solidFill>
                  <a:srgbClr val="FFFFFF"/>
                </a:solidFill>
              </a:rPr>
              <a:pPr>
                <a:lnSpc>
                  <a:spcPct val="80000"/>
                </a:lnSpc>
              </a:pPr>
              <a:t>230</a:t>
            </a:fld>
            <a:endParaRPr lang="en-US" altLang="en-US" sz="1200">
              <a:solidFill>
                <a:srgbClr val="FFFFFF"/>
              </a:solidFill>
            </a:endParaRPr>
          </a:p>
        </p:txBody>
      </p:sp>
      <p:sp>
        <p:nvSpPr>
          <p:cNvPr id="48538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that you have a time series of revenues and G&amp;A costs for a company.</a:t>
            </a:r>
          </a:p>
          <a:p>
            <a:pPr lvl="1" eaLnBrk="1" hangingPunct="1"/>
            <a:endParaRPr lang="en-US" altLang="en-US">
              <a:ea typeface="ＭＳ Ｐゴシック" charset="-128"/>
            </a:endParaRPr>
          </a:p>
          <a:p>
            <a:pPr lvl="1" eaLnBrk="1" hangingPunct="1"/>
            <a:endParaRPr lang="en-US" altLang="en-US">
              <a:ea typeface="ＭＳ Ｐゴシック" charset="-128"/>
            </a:endParaRPr>
          </a:p>
          <a:p>
            <a:pPr lvl="1" eaLnBrk="1" hangingPunct="1"/>
            <a:endParaRPr lang="en-US" altLang="en-US">
              <a:ea typeface="ＭＳ Ｐゴシック" charset="-128"/>
            </a:endParaRPr>
          </a:p>
          <a:p>
            <a:pPr lvl="1" eaLnBrk="1" hangingPunct="1"/>
            <a:endParaRPr lang="en-US" altLang="en-US">
              <a:ea typeface="ＭＳ Ｐゴシック" charset="-128"/>
            </a:endParaRPr>
          </a:p>
          <a:p>
            <a:pPr lvl="1" eaLnBrk="1" hangingPunct="1"/>
            <a:r>
              <a:rPr lang="en-US" altLang="en-US">
                <a:ea typeface="ＭＳ Ｐゴシック" charset="-128"/>
              </a:rPr>
              <a:t>What percentage of the G&amp;A cost is variable?</a:t>
            </a:r>
          </a:p>
          <a:p>
            <a:pPr lvl="1" eaLnBrk="1" hangingPunct="1"/>
            <a:endParaRPr lang="en-US" altLang="en-US">
              <a:ea typeface="ＭＳ Ｐゴシック" charset="-128"/>
            </a:endParaRPr>
          </a:p>
          <a:p>
            <a:pPr lvl="1" eaLnBrk="1" hangingPunct="1"/>
            <a:endParaRPr lang="en-US" altLang="en-US">
              <a:ea typeface="ＭＳ Ｐゴシック" charset="-128"/>
            </a:endParaRPr>
          </a:p>
        </p:txBody>
      </p:sp>
      <p:pic>
        <p:nvPicPr>
          <p:cNvPr id="485381"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2743200"/>
            <a:ext cx="3200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To Time-Weighted Cash Flows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7A130E5-D0F3-1943-9515-9DFB492E3C7B}" type="slidenum">
              <a:rPr lang="en-US" altLang="en-US" sz="1200">
                <a:solidFill>
                  <a:srgbClr val="FFFFFF"/>
                </a:solidFill>
              </a:rPr>
              <a:pPr>
                <a:lnSpc>
                  <a:spcPct val="80000"/>
                </a:lnSpc>
              </a:pPr>
              <a:t>231</a:t>
            </a:fld>
            <a:endParaRPr lang="en-US" altLang="en-US" sz="1200">
              <a:solidFill>
                <a:srgbClr val="FFFFFF"/>
              </a:solidFill>
            </a:endParaRPr>
          </a:p>
        </p:txBody>
      </p:sp>
      <p:sp>
        <p:nvSpPr>
          <p:cNvPr id="48742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Incremental cash flows in the earlier years are worth more than incremental cash flows in later years.</a:t>
            </a:r>
          </a:p>
          <a:p>
            <a:pPr eaLnBrk="1" hangingPunct="1"/>
            <a:r>
              <a:rPr lang="en-US" altLang="en-US">
                <a:ea typeface="ＭＳ Ｐゴシック" charset="-128"/>
              </a:rPr>
              <a:t>In fact, cash flows across time cannot be added up. They have to be brought to the same point in time before aggregation.</a:t>
            </a:r>
          </a:p>
          <a:p>
            <a:pPr eaLnBrk="1" hangingPunct="1"/>
            <a:r>
              <a:rPr lang="en-US" altLang="en-US">
                <a:ea typeface="ＭＳ Ｐゴシック" charset="-128"/>
              </a:rPr>
              <a:t>This process of moving cash flows through time is</a:t>
            </a:r>
          </a:p>
          <a:p>
            <a:pPr lvl="1" eaLnBrk="1" hangingPunct="1"/>
            <a:r>
              <a:rPr lang="en-US" altLang="en-US">
                <a:ea typeface="ＭＳ Ｐゴシック" charset="-128"/>
              </a:rPr>
              <a:t>discounting, when future cash flows are brought to the present</a:t>
            </a:r>
          </a:p>
          <a:p>
            <a:pPr lvl="1" eaLnBrk="1" hangingPunct="1"/>
            <a:r>
              <a:rPr lang="en-US" altLang="en-US">
                <a:ea typeface="ＭＳ Ｐゴシック" charset="-128"/>
              </a:rPr>
              <a:t>compounding, when present cash flows are taken to the future</a:t>
            </a:r>
          </a:p>
        </p:txBody>
      </p:sp>
    </p:spTree>
  </p:cSld>
  <p:clrMapOvr>
    <a:masterClrMapping/>
  </p:clrMapOvr>
  <p:transition/>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Present Value Mechanics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1E766AD-06B8-774B-9F31-42D2211526D2}" type="slidenum">
              <a:rPr lang="en-US" altLang="en-US" sz="1200">
                <a:solidFill>
                  <a:srgbClr val="FFFFFF"/>
                </a:solidFill>
              </a:rPr>
              <a:pPr>
                <a:lnSpc>
                  <a:spcPct val="80000"/>
                </a:lnSpc>
              </a:pPr>
              <a:t>232</a:t>
            </a:fld>
            <a:endParaRPr lang="en-US" altLang="en-US" sz="1200">
              <a:solidFill>
                <a:srgbClr val="FFFFFF"/>
              </a:solidFill>
            </a:endParaRPr>
          </a:p>
        </p:txBody>
      </p:sp>
      <p:sp>
        <p:nvSpPr>
          <p:cNvPr id="483330"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Cash Flow Type	Discounting Formula	Compounding Formula</a:t>
            </a:r>
          </a:p>
          <a:p>
            <a:pPr marL="0" indent="0" eaLnBrk="1" fontAlgn="auto" hangingPunct="1">
              <a:spcAft>
                <a:spcPts val="0"/>
              </a:spcAft>
              <a:buFont typeface="Wingdings"/>
              <a:buNone/>
              <a:defRPr/>
            </a:pPr>
            <a:r>
              <a:rPr lang="en-US" dirty="0" smtClean="0">
                <a:ea typeface="+mn-ea"/>
                <a:cs typeface="+mn-cs"/>
              </a:rPr>
              <a:t>1. Simple CF	 	</a:t>
            </a:r>
            <a:r>
              <a:rPr lang="en-US" dirty="0" err="1" smtClean="0">
                <a:ea typeface="+mn-ea"/>
                <a:cs typeface="+mn-cs"/>
              </a:rPr>
              <a:t>CF</a:t>
            </a:r>
            <a:r>
              <a:rPr lang="en-US" baseline="-25000" dirty="0" err="1" smtClean="0">
                <a:ea typeface="+mn-ea"/>
                <a:cs typeface="+mn-cs"/>
              </a:rPr>
              <a:t>n</a:t>
            </a:r>
            <a:r>
              <a:rPr lang="en-US" dirty="0" smtClean="0">
                <a:ea typeface="+mn-ea"/>
                <a:cs typeface="+mn-cs"/>
              </a:rPr>
              <a:t> / (1+r)</a:t>
            </a:r>
            <a:r>
              <a:rPr lang="en-US" baseline="30000" dirty="0" smtClean="0">
                <a:ea typeface="+mn-ea"/>
                <a:cs typeface="+mn-cs"/>
              </a:rPr>
              <a:t>n</a:t>
            </a:r>
            <a:r>
              <a:rPr lang="en-US" dirty="0" smtClean="0">
                <a:ea typeface="+mn-ea"/>
                <a:cs typeface="+mn-cs"/>
              </a:rPr>
              <a:t>	 	CF</a:t>
            </a:r>
            <a:r>
              <a:rPr lang="en-US" baseline="-25000" dirty="0" smtClean="0">
                <a:ea typeface="+mn-ea"/>
                <a:cs typeface="+mn-cs"/>
              </a:rPr>
              <a:t>0</a:t>
            </a:r>
            <a:r>
              <a:rPr lang="en-US" dirty="0" smtClean="0">
                <a:ea typeface="+mn-ea"/>
                <a:cs typeface="+mn-cs"/>
              </a:rPr>
              <a:t> (1+r)</a:t>
            </a:r>
            <a:r>
              <a:rPr lang="en-US" baseline="30000" dirty="0" smtClean="0">
                <a:ea typeface="+mn-ea"/>
                <a:cs typeface="+mn-cs"/>
              </a:rPr>
              <a:t>n</a:t>
            </a:r>
          </a:p>
          <a:p>
            <a:pPr marL="0" indent="0" eaLnBrk="1" fontAlgn="auto" hangingPunct="1">
              <a:spcAft>
                <a:spcPts val="0"/>
              </a:spcAft>
              <a:buFont typeface="Wingdings"/>
              <a:buNone/>
              <a:defRPr/>
            </a:pPr>
            <a:endParaRPr lang="en-US" baseline="30000" dirty="0" smtClean="0">
              <a:ea typeface="+mn-ea"/>
              <a:cs typeface="+mn-cs"/>
            </a:endParaRPr>
          </a:p>
          <a:p>
            <a:pPr marL="0" indent="0" eaLnBrk="1" fontAlgn="auto" hangingPunct="1">
              <a:spcAft>
                <a:spcPts val="0"/>
              </a:spcAft>
              <a:buFont typeface="Wingdings"/>
              <a:buNone/>
              <a:defRPr/>
            </a:pPr>
            <a:r>
              <a:rPr lang="en-US" dirty="0" smtClean="0">
                <a:ea typeface="+mn-ea"/>
                <a:cs typeface="+mn-cs"/>
              </a:rPr>
              <a:t>2. Annuity		 </a:t>
            </a: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3. Growing Annuity</a:t>
            </a: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4. Perpetuity			</a:t>
            </a:r>
            <a:r>
              <a:rPr lang="en-US" dirty="0" err="1" smtClean="0">
                <a:ea typeface="+mn-ea"/>
                <a:cs typeface="+mn-cs"/>
              </a:rPr>
              <a:t>A/r</a:t>
            </a: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5. Growing Perpetuity	Expected </a:t>
            </a:r>
            <a:r>
              <a:rPr lang="en-US" dirty="0" err="1" smtClean="0">
                <a:ea typeface="+mn-ea"/>
                <a:cs typeface="+mn-cs"/>
              </a:rPr>
              <a:t>Cashflow</a:t>
            </a:r>
            <a:r>
              <a:rPr lang="en-US" dirty="0" smtClean="0">
                <a:ea typeface="+mn-ea"/>
                <a:cs typeface="+mn-cs"/>
              </a:rPr>
              <a:t> next year/(r-g)		 </a:t>
            </a:r>
            <a:endParaRPr lang="en-US" dirty="0">
              <a:ea typeface="+mn-ea"/>
              <a:cs typeface="+mn-cs"/>
            </a:endParaRPr>
          </a:p>
        </p:txBody>
      </p:sp>
      <p:graphicFrame>
        <p:nvGraphicFramePr>
          <p:cNvPr id="489477" name="Object 2"/>
          <p:cNvGraphicFramePr>
            <a:graphicFrameLocks/>
          </p:cNvGraphicFramePr>
          <p:nvPr/>
        </p:nvGraphicFramePr>
        <p:xfrm>
          <a:off x="3863975" y="2436813"/>
          <a:ext cx="1384300" cy="1196975"/>
        </p:xfrm>
        <a:graphic>
          <a:graphicData uri="http://schemas.openxmlformats.org/presentationml/2006/ole">
            <mc:AlternateContent xmlns:mc="http://schemas.openxmlformats.org/markup-compatibility/2006">
              <mc:Choice xmlns:v="urn:schemas-microsoft-com:vml" Requires="v">
                <p:oleObj spid="_x0000_s489480" name="Equation" r:id="rId4" imgW="1244600" imgH="1079500" progId="Equation.3">
                  <p:embed/>
                </p:oleObj>
              </mc:Choice>
              <mc:Fallback>
                <p:oleObj name="Equation" r:id="rId4" imgW="1244600" imgH="10795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63975" y="2436813"/>
                        <a:ext cx="1384300" cy="11969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89478" name="Object 3"/>
          <p:cNvGraphicFramePr>
            <a:graphicFrameLocks/>
          </p:cNvGraphicFramePr>
          <p:nvPr/>
        </p:nvGraphicFramePr>
        <p:xfrm>
          <a:off x="6407150" y="2736850"/>
          <a:ext cx="1130300" cy="487363"/>
        </p:xfrm>
        <a:graphic>
          <a:graphicData uri="http://schemas.openxmlformats.org/presentationml/2006/ole">
            <mc:AlternateContent xmlns:mc="http://schemas.openxmlformats.org/markup-compatibility/2006">
              <mc:Choice xmlns:v="urn:schemas-microsoft-com:vml" Requires="v">
                <p:oleObj spid="_x0000_s489481" name="Equation" r:id="rId6" imgW="1016000" imgH="444500" progId="Equation.3">
                  <p:embed/>
                </p:oleObj>
              </mc:Choice>
              <mc:Fallback>
                <p:oleObj name="Equation" r:id="rId6" imgW="1016000" imgH="4445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07150" y="2736850"/>
                        <a:ext cx="1130300" cy="4873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89479" name="Object 4"/>
          <p:cNvGraphicFramePr>
            <a:graphicFrameLocks/>
          </p:cNvGraphicFramePr>
          <p:nvPr/>
        </p:nvGraphicFramePr>
        <p:xfrm>
          <a:off x="3657600" y="3733800"/>
          <a:ext cx="1928813" cy="1255713"/>
        </p:xfrm>
        <a:graphic>
          <a:graphicData uri="http://schemas.openxmlformats.org/presentationml/2006/ole">
            <mc:AlternateContent xmlns:mc="http://schemas.openxmlformats.org/markup-compatibility/2006">
              <mc:Choice xmlns:v="urn:schemas-microsoft-com:vml" Requires="v">
                <p:oleObj spid="_x0000_s489482" name="Equation" r:id="rId8" imgW="1727200" imgH="1130300" progId="Equation.3">
                  <p:embed/>
                </p:oleObj>
              </mc:Choice>
              <mc:Fallback>
                <p:oleObj name="Equation" r:id="rId8" imgW="1727200" imgH="1130300" progId="Equation.3">
                  <p:embed/>
                  <p:pic>
                    <p:nvPicPr>
                      <p:cNvPr id="0" name="Object 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57600" y="3733800"/>
                        <a:ext cx="1928813" cy="12557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Discounted cash flow measures of return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08C3CC2-90DD-2846-9ADD-61E356578BEC}" type="slidenum">
              <a:rPr lang="en-US" altLang="en-US" sz="1200">
                <a:solidFill>
                  <a:srgbClr val="FFFFFF"/>
                </a:solidFill>
              </a:rPr>
              <a:pPr>
                <a:lnSpc>
                  <a:spcPct val="80000"/>
                </a:lnSpc>
              </a:pPr>
              <a:t>233</a:t>
            </a:fld>
            <a:endParaRPr lang="en-US" altLang="en-US" sz="1200">
              <a:solidFill>
                <a:srgbClr val="FFFFFF"/>
              </a:solidFill>
            </a:endParaRPr>
          </a:p>
        </p:txBody>
      </p:sp>
      <p:sp>
        <p:nvSpPr>
          <p:cNvPr id="485378"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600">
                <a:ea typeface="ＭＳ Ｐゴシック" charset="-128"/>
              </a:rPr>
              <a:t>Net Present Value (NPV): The net present value is the sum of the present values of all cash flows from the project (including initial investment).</a:t>
            </a:r>
          </a:p>
          <a:p>
            <a:pPr lvl="1" eaLnBrk="1" hangingPunct="1">
              <a:lnSpc>
                <a:spcPct val="80000"/>
              </a:lnSpc>
            </a:pPr>
            <a:r>
              <a:rPr lang="en-US" altLang="en-US" sz="2200">
                <a:ea typeface="ＭＳ Ｐゴシック" charset="-128"/>
              </a:rPr>
              <a:t>NPV = Sum of the present values of all cash flows on the project, including the initial investment, with the cash flows being discounted at the appropriate hurdle rate (cost of capital, if cash flow is cash flow to the firm, and cost of equity, if cash flow is to equity investors)</a:t>
            </a:r>
          </a:p>
          <a:p>
            <a:pPr lvl="1" eaLnBrk="1" hangingPunct="1">
              <a:lnSpc>
                <a:spcPct val="80000"/>
              </a:lnSpc>
            </a:pPr>
            <a:r>
              <a:rPr lang="en-US" altLang="en-US" sz="2200">
                <a:ea typeface="ＭＳ Ｐゴシック" charset="-128"/>
              </a:rPr>
              <a:t>Decision Rule: Accept if NPV &gt; 0</a:t>
            </a:r>
          </a:p>
          <a:p>
            <a:pPr eaLnBrk="1" hangingPunct="1">
              <a:lnSpc>
                <a:spcPct val="80000"/>
              </a:lnSpc>
            </a:pPr>
            <a:r>
              <a:rPr lang="en-US" altLang="en-US" sz="2600">
                <a:ea typeface="ＭＳ Ｐゴシック" charset="-128"/>
              </a:rPr>
              <a:t>Internal Rate of Return (IRR): The internal rate of return is the discount rate that sets the net present value equal to zero. It is the percentage  rate of return, based upon incremental time-weighted cash flows.</a:t>
            </a:r>
          </a:p>
          <a:p>
            <a:pPr lvl="1" eaLnBrk="1" hangingPunct="1">
              <a:lnSpc>
                <a:spcPct val="80000"/>
              </a:lnSpc>
            </a:pPr>
            <a:r>
              <a:rPr lang="en-US" altLang="en-US" sz="2200">
                <a:ea typeface="ＭＳ Ｐゴシック" charset="-128"/>
              </a:rPr>
              <a:t>Decision Rule: Accept if IRR &gt; hurdle rate</a:t>
            </a:r>
          </a:p>
        </p:txBody>
      </p:sp>
    </p:spTree>
  </p:cSld>
  <p:clrMapOvr>
    <a:masterClrMapping/>
  </p:clrMapOvr>
  <p:transition/>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Closure on Cash Flows</a:t>
            </a:r>
          </a:p>
        </p:txBody>
      </p:sp>
      <p:sp>
        <p:nvSpPr>
          <p:cNvPr id="27238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In a project with a finite and short life, you would need to compute a salvage value, which is the expected proceeds from selling all of the investment in the project at the end of the project life. It is usually set equal to book value of fixed assets and working capital </a:t>
            </a:r>
          </a:p>
          <a:p>
            <a:pPr eaLnBrk="1" hangingPunct="1">
              <a:lnSpc>
                <a:spcPct val="80000"/>
              </a:lnSpc>
            </a:pPr>
            <a:r>
              <a:rPr lang="en-US" altLang="en-US" sz="2200">
                <a:ea typeface="ＭＳ Ｐゴシック" charset="-128"/>
              </a:rPr>
              <a:t>In a project with an infinite or very long life, we compute cash flows for a reasonable period, and then compute a terminal value for this project, which is the present value of all cash flows that occur after the estimation period ends..</a:t>
            </a:r>
          </a:p>
          <a:p>
            <a:pPr eaLnBrk="1" hangingPunct="1">
              <a:lnSpc>
                <a:spcPct val="80000"/>
              </a:lnSpc>
            </a:pPr>
            <a:r>
              <a:rPr lang="en-US" altLang="en-US" sz="2200">
                <a:ea typeface="ＭＳ Ｐゴシック" charset="-128"/>
              </a:rPr>
              <a:t>Assuming the project lasts forever, and that cash flows after year 10 grow 2% (the inflation rate) forever, the present value at the end of year 10 of cash flows after that can be written as:</a:t>
            </a:r>
          </a:p>
          <a:p>
            <a:pPr lvl="1" eaLnBrk="1" hangingPunct="1">
              <a:lnSpc>
                <a:spcPct val="80000"/>
              </a:lnSpc>
            </a:pPr>
            <a:r>
              <a:rPr lang="en-US" altLang="en-US" sz="1900">
                <a:ea typeface="ＭＳ Ｐゴシック" charset="-128"/>
              </a:rPr>
              <a:t>Terminal Value in year 10= CF in year 11/(Cost of Capital - Growth Rate)</a:t>
            </a:r>
          </a:p>
          <a:p>
            <a:pPr lvl="1" eaLnBrk="1" hangingPunct="1">
              <a:lnSpc>
                <a:spcPct val="80000"/>
              </a:lnSpc>
              <a:buFont typeface="Wingdings 2" charset="2"/>
              <a:buNone/>
            </a:pPr>
            <a:r>
              <a:rPr lang="en-US" altLang="en-US" sz="1900">
                <a:ea typeface="ＭＳ Ｐゴシック" charset="-128"/>
              </a:rPr>
              <a:t>		=715 (1.02) /(.0846-.02) = $ 11,275  million</a:t>
            </a:r>
          </a:p>
        </p:txBody>
      </p:sp>
      <p:sp>
        <p:nvSpPr>
          <p:cNvPr id="4935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Which yields a NPV of..</a:t>
            </a:r>
          </a:p>
        </p:txBody>
      </p:sp>
      <p:sp>
        <p:nvSpPr>
          <p:cNvPr id="495618" name="TextBox 5"/>
          <p:cNvSpPr txBox="1">
            <a:spLocks noChangeArrowheads="1"/>
          </p:cNvSpPr>
          <p:nvPr/>
        </p:nvSpPr>
        <p:spPr bwMode="auto">
          <a:xfrm>
            <a:off x="5486400" y="6096000"/>
            <a:ext cx="2819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Discounted at Rio Disney cost of capital of 8.46%</a:t>
            </a:r>
          </a:p>
        </p:txBody>
      </p:sp>
      <p:sp>
        <p:nvSpPr>
          <p:cNvPr id="4956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495620"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816" r="-1816"/>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Which makes the argument that..</a:t>
            </a:r>
          </a:p>
        </p:txBody>
      </p:sp>
      <p:sp>
        <p:nvSpPr>
          <p:cNvPr id="49766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project should be accepted. The positive net present value suggests that the project will add value to the firm, and earn a return in excess of the cost of capital.</a:t>
            </a:r>
          </a:p>
          <a:p>
            <a:pPr eaLnBrk="1" hangingPunct="1"/>
            <a:r>
              <a:rPr lang="en-US" altLang="en-US">
                <a:ea typeface="ＭＳ Ｐゴシック" charset="-128"/>
              </a:rPr>
              <a:t>By taking the project, Disney will increase its value as a firm by $3,296 million.</a:t>
            </a:r>
          </a:p>
        </p:txBody>
      </p:sp>
      <p:sp>
        <p:nvSpPr>
          <p:cNvPr id="4976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IRR of this project</a:t>
            </a:r>
          </a:p>
        </p:txBody>
      </p:sp>
      <p:sp>
        <p:nvSpPr>
          <p:cNvPr id="4997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IRR suggests..</a:t>
            </a:r>
          </a:p>
        </p:txBody>
      </p:sp>
      <p:sp>
        <p:nvSpPr>
          <p:cNvPr id="28057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project is a good one. Using time-weighted, incremental cash flows, this project provides a return of 12.60%. This is greater than the cost of capital of 8.46%.</a:t>
            </a:r>
          </a:p>
          <a:p>
            <a:pPr eaLnBrk="1" hangingPunct="1">
              <a:lnSpc>
                <a:spcPct val="80000"/>
              </a:lnSpc>
            </a:pPr>
            <a:r>
              <a:rPr lang="en-US" altLang="en-US" sz="2200">
                <a:ea typeface="ＭＳ Ｐゴシック" charset="-128"/>
              </a:rPr>
              <a:t>The IRR and the NPV will yield similar results most of the time, though there are differences between the two approaches that may cause project rankings to vary depending upon the approach used. They can yield different results, especially why comparing across projects because</a:t>
            </a:r>
          </a:p>
          <a:p>
            <a:pPr lvl="1" eaLnBrk="1" hangingPunct="1">
              <a:lnSpc>
                <a:spcPct val="80000"/>
              </a:lnSpc>
            </a:pPr>
            <a:r>
              <a:rPr lang="en-US" altLang="en-US" sz="1900">
                <a:ea typeface="ＭＳ Ｐゴシック" charset="-128"/>
              </a:rPr>
              <a:t>A project can have only one NPV, whereas it can have more than one IRR.</a:t>
            </a:r>
          </a:p>
          <a:p>
            <a:pPr lvl="1" eaLnBrk="1" hangingPunct="1">
              <a:lnSpc>
                <a:spcPct val="80000"/>
              </a:lnSpc>
            </a:pPr>
            <a:r>
              <a:rPr lang="en-US" altLang="en-US" sz="1900">
                <a:ea typeface="ＭＳ Ｐゴシック" charset="-128"/>
              </a:rPr>
              <a:t>The NPV is a dollar surplus value, whereas the IRR is a percentage measure of return. The NPV is therefore likely to be larger for </a:t>
            </a:r>
            <a:r>
              <a:rPr lang="ja-JP" altLang="en-US" sz="1900">
                <a:ea typeface="ＭＳ Ｐゴシック" charset="-128"/>
              </a:rPr>
              <a:t>“</a:t>
            </a:r>
            <a:r>
              <a:rPr lang="en-US" altLang="ja-JP" sz="1900">
                <a:ea typeface="ＭＳ Ｐゴシック" charset="-128"/>
              </a:rPr>
              <a:t>large scale</a:t>
            </a:r>
            <a:r>
              <a:rPr lang="ja-JP" altLang="en-US" sz="1900">
                <a:ea typeface="ＭＳ Ｐゴシック" charset="-128"/>
              </a:rPr>
              <a:t>”</a:t>
            </a:r>
            <a:r>
              <a:rPr lang="en-US" altLang="ja-JP" sz="1900">
                <a:ea typeface="ＭＳ Ｐゴシック" charset="-128"/>
              </a:rPr>
              <a:t> projects, while the IRR is higher for </a:t>
            </a:r>
            <a:r>
              <a:rPr lang="ja-JP" altLang="en-US" sz="1900">
                <a:ea typeface="ＭＳ Ｐゴシック" charset="-128"/>
              </a:rPr>
              <a:t>“</a:t>
            </a:r>
            <a:r>
              <a:rPr lang="en-US" altLang="ja-JP" sz="1900">
                <a:ea typeface="ＭＳ Ｐゴシック" charset="-128"/>
              </a:rPr>
              <a:t>small-scale</a:t>
            </a:r>
            <a:r>
              <a:rPr lang="ja-JP" altLang="en-US" sz="1900">
                <a:ea typeface="ＭＳ Ｐゴシック" charset="-128"/>
              </a:rPr>
              <a:t>”</a:t>
            </a:r>
            <a:r>
              <a:rPr lang="en-US" altLang="ja-JP" sz="1900">
                <a:ea typeface="ＭＳ Ｐゴシック" charset="-128"/>
              </a:rPr>
              <a:t> projects.</a:t>
            </a:r>
          </a:p>
          <a:p>
            <a:pPr lvl="1" eaLnBrk="1" hangingPunct="1">
              <a:lnSpc>
                <a:spcPct val="80000"/>
              </a:lnSpc>
            </a:pPr>
            <a:r>
              <a:rPr lang="en-US" altLang="en-US" sz="1900">
                <a:ea typeface="ＭＳ Ｐゴシック" charset="-128"/>
              </a:rPr>
              <a:t>The NPV assumes that intermediate cash flows get reinvested at the </a:t>
            </a:r>
            <a:r>
              <a:rPr lang="ja-JP" altLang="en-US" sz="1900">
                <a:ea typeface="ＭＳ Ｐゴシック" charset="-128"/>
              </a:rPr>
              <a:t>“</a:t>
            </a:r>
            <a:r>
              <a:rPr lang="en-US" altLang="ja-JP" sz="1900">
                <a:ea typeface="ＭＳ Ｐゴシック" charset="-128"/>
              </a:rPr>
              <a:t>hurdle rate</a:t>
            </a:r>
            <a:r>
              <a:rPr lang="ja-JP" altLang="en-US" sz="1900">
                <a:ea typeface="ＭＳ Ｐゴシック" charset="-128"/>
              </a:rPr>
              <a:t>”</a:t>
            </a:r>
            <a:r>
              <a:rPr lang="en-US" altLang="ja-JP" sz="1900">
                <a:ea typeface="ＭＳ Ｐゴシック" charset="-128"/>
              </a:rPr>
              <a:t>, which is based upon what you can make on investments of comparable risk, while the IRR assumes that intermediate cash flows get reinvested at the </a:t>
            </a:r>
            <a:r>
              <a:rPr lang="ja-JP" altLang="en-US" sz="1900">
                <a:ea typeface="ＭＳ Ｐゴシック" charset="-128"/>
              </a:rPr>
              <a:t>“</a:t>
            </a:r>
            <a:r>
              <a:rPr lang="en-US" altLang="ja-JP" sz="1900">
                <a:ea typeface="ＭＳ Ｐゴシック" charset="-128"/>
              </a:rPr>
              <a:t>IRR</a:t>
            </a:r>
            <a:r>
              <a:rPr lang="ja-JP" altLang="en-US" sz="1900">
                <a:ea typeface="ＭＳ Ｐゴシック" charset="-128"/>
              </a:rPr>
              <a:t>”</a:t>
            </a:r>
            <a:r>
              <a:rPr lang="en-US" altLang="ja-JP" sz="1900">
                <a:ea typeface="ＭＳ Ｐゴシック" charset="-128"/>
              </a:rPr>
              <a:t>.</a:t>
            </a:r>
          </a:p>
          <a:p>
            <a:pPr eaLnBrk="1" hangingPunct="1">
              <a:lnSpc>
                <a:spcPct val="80000"/>
              </a:lnSpc>
            </a:pPr>
            <a:endParaRPr lang="en-US" altLang="en-US" sz="2200">
              <a:ea typeface="ＭＳ Ｐゴシック" charset="-128"/>
            </a:endParaRPr>
          </a:p>
        </p:txBody>
      </p:sp>
      <p:sp>
        <p:nvSpPr>
          <p:cNvPr id="5017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Does the currency matter?</a:t>
            </a:r>
          </a:p>
        </p:txBody>
      </p:sp>
      <p:sp>
        <p:nvSpPr>
          <p:cNvPr id="50381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analysis was done in dollars. Would the conclusions have been any different if we had done the analysis in Brazilian Reais?</a:t>
            </a:r>
          </a:p>
          <a:p>
            <a:pPr marL="823913" lvl="1" indent="-457200" eaLnBrk="1" hangingPunct="1">
              <a:buFont typeface="Calibri" charset="0"/>
              <a:buAutoNum type="alphaLcPeriod"/>
            </a:pPr>
            <a:r>
              <a:rPr lang="en-US" altLang="en-US">
                <a:ea typeface="ＭＳ Ｐゴシック" charset="-128"/>
              </a:rPr>
              <a:t>Yes</a:t>
            </a:r>
          </a:p>
          <a:p>
            <a:pPr marL="823913" lvl="1" indent="-457200" eaLnBrk="1" hangingPunct="1">
              <a:buFont typeface="Calibri" charset="0"/>
              <a:buAutoNum type="alphaLcPeriod"/>
            </a:pPr>
            <a:r>
              <a:rPr lang="en-US" altLang="en-US">
                <a:ea typeface="ＭＳ Ｐゴシック" charset="-128"/>
              </a:rPr>
              <a:t>No</a:t>
            </a:r>
          </a:p>
        </p:txBody>
      </p:sp>
      <p:sp>
        <p:nvSpPr>
          <p:cNvPr id="5038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a:t>
            </a:r>
            <a:r>
              <a:rPr lang="ja-JP" altLang="en-US">
                <a:ea typeface="ＭＳ Ｐゴシック" charset="-128"/>
              </a:rPr>
              <a:t>‘‘</a:t>
            </a:r>
            <a:r>
              <a:rPr lang="en-US" altLang="ja-JP">
                <a:ea typeface="ＭＳ Ｐゴシック" charset="-128"/>
              </a:rPr>
              <a:t>Consistency Rule</a:t>
            </a:r>
            <a:r>
              <a:rPr lang="ja-JP" altLang="en-US">
                <a:ea typeface="ＭＳ Ｐゴシック" charset="-128"/>
              </a:rPr>
              <a:t>”</a:t>
            </a:r>
            <a:r>
              <a:rPr lang="en-US" altLang="ja-JP">
                <a:ea typeface="ＭＳ Ｐゴシック" charset="-128"/>
              </a:rPr>
              <a:t> for Cash Flows</a:t>
            </a:r>
            <a:endParaRPr lang="en-US" altLang="en-US">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2E32402-F742-4C41-A170-868C20EA05D3}" type="slidenum">
              <a:rPr lang="en-US" altLang="en-US" sz="1200">
                <a:solidFill>
                  <a:srgbClr val="FFFFFF"/>
                </a:solidFill>
              </a:rPr>
              <a:pPr>
                <a:lnSpc>
                  <a:spcPct val="80000"/>
                </a:lnSpc>
              </a:pPr>
              <a:t>240</a:t>
            </a:fld>
            <a:endParaRPr lang="en-US" altLang="en-US" sz="1200">
              <a:solidFill>
                <a:srgbClr val="FFFFFF"/>
              </a:solidFill>
            </a:endParaRPr>
          </a:p>
        </p:txBody>
      </p:sp>
      <p:sp>
        <p:nvSpPr>
          <p:cNvPr id="50586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cash flows on a project and the discount rate used should be defined in the same terms. </a:t>
            </a:r>
          </a:p>
          <a:p>
            <a:pPr lvl="1" eaLnBrk="1" hangingPunct="1"/>
            <a:r>
              <a:rPr lang="en-US" altLang="en-US">
                <a:ea typeface="ＭＳ Ｐゴシック" charset="-128"/>
              </a:rPr>
              <a:t>If cash flows are in dollars ($R), the discount rate has to be a dollar ($R) discount rate</a:t>
            </a:r>
          </a:p>
          <a:p>
            <a:pPr lvl="1" eaLnBrk="1" hangingPunct="1"/>
            <a:r>
              <a:rPr lang="en-US" altLang="en-US">
                <a:ea typeface="ＭＳ Ｐゴシック" charset="-128"/>
              </a:rPr>
              <a:t>If the cash flows are nominal (real), the discount rate has to be nominal (real).</a:t>
            </a:r>
          </a:p>
          <a:p>
            <a:pPr eaLnBrk="1" hangingPunct="1"/>
            <a:r>
              <a:rPr lang="en-US" altLang="en-US">
                <a:ea typeface="ＭＳ Ｐゴシック" charset="-128"/>
              </a:rPr>
              <a:t>If consistency is maintained, the project conclusions should be identical, no matter what cash flows are used.</a:t>
            </a:r>
          </a:p>
        </p:txBody>
      </p:sp>
    </p:spTree>
  </p:cSld>
  <p:clrMapOvr>
    <a:masterClrMapping/>
  </p:clrMapOvr>
  <p:transition/>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Theme Park: Project Analysis in $R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CB22C7B-4EA3-FE4E-9F7F-4324CBC38958}" type="slidenum">
              <a:rPr lang="en-US" altLang="en-US" sz="1200">
                <a:solidFill>
                  <a:srgbClr val="FFFFFF"/>
                </a:solidFill>
              </a:rPr>
              <a:pPr>
                <a:lnSpc>
                  <a:spcPct val="80000"/>
                </a:lnSpc>
              </a:pPr>
              <a:t>241</a:t>
            </a:fld>
            <a:endParaRPr lang="en-US" altLang="en-US" sz="1200">
              <a:solidFill>
                <a:srgbClr val="FFFFFF"/>
              </a:solidFill>
            </a:endParaRPr>
          </a:p>
        </p:txBody>
      </p:sp>
      <p:sp>
        <p:nvSpPr>
          <p:cNvPr id="50176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inflation rates were assumed to be 9% in Brazil and 2% in the United States. The $R/dollar rate at the time of the analysis was 2.35 $R/dollar.</a:t>
            </a:r>
          </a:p>
          <a:p>
            <a:pPr eaLnBrk="1" hangingPunct="1">
              <a:lnSpc>
                <a:spcPct val="80000"/>
              </a:lnSpc>
            </a:pPr>
            <a:r>
              <a:rPr lang="en-US" altLang="en-US" sz="2200">
                <a:ea typeface="ＭＳ Ｐゴシック" charset="-128"/>
              </a:rPr>
              <a:t>The expected exchange rate was derived assuming purchasing power parity.</a:t>
            </a:r>
          </a:p>
          <a:p>
            <a:pPr lvl="1" eaLnBrk="1" hangingPunct="1">
              <a:lnSpc>
                <a:spcPct val="80000"/>
              </a:lnSpc>
            </a:pPr>
            <a:r>
              <a:rPr lang="en-US" altLang="en-US" sz="1900">
                <a:ea typeface="ＭＳ Ｐゴシック" charset="-128"/>
              </a:rPr>
              <a:t>Expected Exchange Rate</a:t>
            </a:r>
            <a:r>
              <a:rPr lang="en-US" altLang="en-US" sz="1900" baseline="-25000">
                <a:ea typeface="ＭＳ Ｐゴシック" charset="-128"/>
              </a:rPr>
              <a:t>t</a:t>
            </a:r>
            <a:r>
              <a:rPr lang="en-US" altLang="en-US" sz="1900">
                <a:ea typeface="ＭＳ Ｐゴシック" charset="-128"/>
              </a:rPr>
              <a:t> = Exchange Rate today * (1.09/1.02)</a:t>
            </a:r>
            <a:r>
              <a:rPr lang="en-US" altLang="en-US" sz="1900" baseline="30000">
                <a:ea typeface="ＭＳ Ｐゴシック" charset="-128"/>
              </a:rPr>
              <a:t>t</a:t>
            </a:r>
          </a:p>
          <a:p>
            <a:pPr eaLnBrk="1" hangingPunct="1">
              <a:lnSpc>
                <a:spcPct val="80000"/>
              </a:lnSpc>
            </a:pPr>
            <a:r>
              <a:rPr lang="en-US" altLang="en-US" sz="2200">
                <a:ea typeface="ＭＳ Ｐゴシック" charset="-128"/>
              </a:rPr>
              <a:t>The expected growth rate after year 10 is still expected to be the inflation rate, but it is the 9% $R inflation rate.</a:t>
            </a:r>
          </a:p>
          <a:p>
            <a:pPr eaLnBrk="1" hangingPunct="1">
              <a:lnSpc>
                <a:spcPct val="80000"/>
              </a:lnSpc>
            </a:pPr>
            <a:r>
              <a:rPr lang="en-US" altLang="en-US" sz="2200">
                <a:ea typeface="ＭＳ Ｐゴシック" charset="-128"/>
              </a:rPr>
              <a:t>The cost of capital in $R was derived from the cost of capital in dollars and the differences in inflation rates:</a:t>
            </a:r>
          </a:p>
          <a:p>
            <a:pPr lvl="1" eaLnBrk="1" hangingPunct="1">
              <a:lnSpc>
                <a:spcPct val="80000"/>
              </a:lnSpc>
              <a:buFont typeface="Wingdings 2" charset="2"/>
              <a:buNone/>
            </a:pPr>
            <a:r>
              <a:rPr lang="en-US" altLang="en-US" sz="1900">
                <a:ea typeface="ＭＳ Ｐゴシック" charset="-128"/>
              </a:rPr>
              <a:t>$R Cost of Capital =</a:t>
            </a:r>
          </a:p>
          <a:p>
            <a:pPr lvl="1" eaLnBrk="1" hangingPunct="1">
              <a:lnSpc>
                <a:spcPct val="80000"/>
              </a:lnSpc>
            </a:pPr>
            <a:endParaRPr lang="en-US" altLang="en-US" sz="1900">
              <a:ea typeface="ＭＳ Ｐゴシック" charset="-128"/>
            </a:endParaRPr>
          </a:p>
          <a:p>
            <a:pPr lvl="1" eaLnBrk="1" hangingPunct="1">
              <a:lnSpc>
                <a:spcPct val="80000"/>
              </a:lnSpc>
            </a:pPr>
            <a:endParaRPr lang="en-US" altLang="en-US" sz="1900">
              <a:ea typeface="ＭＳ Ｐゴシック" charset="-128"/>
            </a:endParaRPr>
          </a:p>
          <a:p>
            <a:pPr lvl="1" eaLnBrk="1" hangingPunct="1">
              <a:lnSpc>
                <a:spcPct val="80000"/>
              </a:lnSpc>
              <a:buFont typeface="Wingdings 2" charset="2"/>
              <a:buNone/>
            </a:pPr>
            <a:r>
              <a:rPr lang="en-US" altLang="en-US" sz="1900">
                <a:ea typeface="ＭＳ Ｐゴシック" charset="-128"/>
              </a:rPr>
              <a:t>			= (1.0846) (1.09/1.02) – 1 = 15.91% </a:t>
            </a:r>
          </a:p>
        </p:txBody>
      </p:sp>
      <p:graphicFrame>
        <p:nvGraphicFramePr>
          <p:cNvPr id="507909" name="Object 2"/>
          <p:cNvGraphicFramePr>
            <a:graphicFrameLocks noChangeAspect="1"/>
          </p:cNvGraphicFramePr>
          <p:nvPr/>
        </p:nvGraphicFramePr>
        <p:xfrm>
          <a:off x="3200400" y="4724400"/>
          <a:ext cx="4872038" cy="608013"/>
        </p:xfrm>
        <a:graphic>
          <a:graphicData uri="http://schemas.openxmlformats.org/presentationml/2006/ole">
            <mc:AlternateContent xmlns:mc="http://schemas.openxmlformats.org/markup-compatibility/2006">
              <mc:Choice xmlns:v="urn:schemas-microsoft-com:vml" Requires="v">
                <p:oleObj spid="_x0000_s507910" name="Equation" r:id="rId4" imgW="3149600" imgH="393700" progId="Equation.3">
                  <p:embed/>
                </p:oleObj>
              </mc:Choice>
              <mc:Fallback>
                <p:oleObj name="Equation" r:id="rId4" imgW="3149600" imgH="3937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4724400"/>
                        <a:ext cx="4872038" cy="6080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Theme Park: $R NPV</a:t>
            </a:r>
          </a:p>
        </p:txBody>
      </p:sp>
      <p:sp>
        <p:nvSpPr>
          <p:cNvPr id="2" name="Rectangle 3"/>
          <p:cNvSpPr>
            <a:spLocks noChangeArrowheads="1"/>
          </p:cNvSpPr>
          <p:nvPr/>
        </p:nvSpPr>
        <p:spPr bwMode="auto">
          <a:xfrm>
            <a:off x="2971800" y="6019800"/>
            <a:ext cx="3686175" cy="698500"/>
          </a:xfrm>
          <a:prstGeom prst="rect">
            <a:avLst/>
          </a:prstGeom>
          <a:ln/>
        </p:spPr>
        <p:style>
          <a:lnRef idx="2">
            <a:schemeClr val="dk1"/>
          </a:lnRef>
          <a:fillRef idx="1">
            <a:schemeClr val="lt1"/>
          </a:fillRef>
          <a:effectRef idx="0">
            <a:schemeClr val="dk1"/>
          </a:effectRef>
          <a:fontRef idx="minor">
            <a:schemeClr val="dk1"/>
          </a:fontRef>
        </p:style>
        <p:txBody>
          <a:bodyPr wrap="none" lIns="90487" tIns="44450" rIns="90487" bIns="44450">
            <a:spAutoFit/>
          </a:bodyPr>
          <a:lstStyle/>
          <a:p>
            <a:pPr>
              <a:spcBef>
                <a:spcPct val="20000"/>
              </a:spcBef>
              <a:defRPr/>
            </a:pPr>
            <a:r>
              <a:rPr lang="en-US" sz="1800" dirty="0">
                <a:solidFill>
                  <a:srgbClr val="000000"/>
                </a:solidFill>
              </a:rPr>
              <a:t>NPV = R$ 7,745/2.35= $ 3,296 Million</a:t>
            </a:r>
          </a:p>
          <a:p>
            <a:pPr>
              <a:spcBef>
                <a:spcPct val="20000"/>
              </a:spcBef>
              <a:defRPr/>
            </a:pPr>
            <a:r>
              <a:rPr lang="en-US" sz="1800" dirty="0">
                <a:solidFill>
                  <a:srgbClr val="000000"/>
                </a:solidFill>
              </a:rPr>
              <a:t>NPV is equal to NPV in dollar terms</a:t>
            </a:r>
          </a:p>
        </p:txBody>
      </p:sp>
      <p:sp>
        <p:nvSpPr>
          <p:cNvPr id="280579" name="Text Box 5"/>
          <p:cNvSpPr txBox="1">
            <a:spLocks noChangeArrowheads="1"/>
          </p:cNvSpPr>
          <p:nvPr/>
        </p:nvSpPr>
        <p:spPr bwMode="auto">
          <a:xfrm>
            <a:off x="5334000" y="1143000"/>
            <a:ext cx="3352800" cy="584200"/>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solidFill>
                  <a:srgbClr val="000000"/>
                </a:solidFill>
              </a:rPr>
              <a:t>Discount at $R cost of capital</a:t>
            </a:r>
          </a:p>
          <a:p>
            <a:r>
              <a:rPr lang="en-US" altLang="en-US" sz="1600">
                <a:solidFill>
                  <a:srgbClr val="000000"/>
                </a:solidFill>
              </a:rPr>
              <a:t>= (1.0846) (1.09/1.02) – 1 = 15.91% </a:t>
            </a:r>
          </a:p>
        </p:txBody>
      </p:sp>
      <p:sp>
        <p:nvSpPr>
          <p:cNvPr id="509956" name="Line 6"/>
          <p:cNvSpPr>
            <a:spLocks noChangeShapeType="1"/>
          </p:cNvSpPr>
          <p:nvPr/>
        </p:nvSpPr>
        <p:spPr bwMode="auto">
          <a:xfrm flipH="1">
            <a:off x="6858000" y="1752600"/>
            <a:ext cx="152400" cy="2286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0582" name="TextBox 6"/>
          <p:cNvSpPr txBox="1">
            <a:spLocks noChangeArrowheads="1"/>
          </p:cNvSpPr>
          <p:nvPr/>
        </p:nvSpPr>
        <p:spPr bwMode="auto">
          <a:xfrm>
            <a:off x="685800" y="1143000"/>
            <a:ext cx="3200400" cy="523875"/>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marL="0" lvl="1">
              <a:defRPr/>
            </a:pPr>
            <a:r>
              <a:rPr lang="en-US" sz="1400" dirty="0" smtClean="0">
                <a:solidFill>
                  <a:srgbClr val="000000"/>
                </a:solidFill>
              </a:rPr>
              <a:t>Expected Exchange </a:t>
            </a:r>
            <a:r>
              <a:rPr lang="en-US" sz="1400" dirty="0" err="1" smtClean="0">
                <a:solidFill>
                  <a:srgbClr val="000000"/>
                </a:solidFill>
              </a:rPr>
              <a:t>Rate</a:t>
            </a:r>
            <a:r>
              <a:rPr lang="en-US" sz="1400" baseline="-25000" dirty="0" err="1" smtClean="0">
                <a:solidFill>
                  <a:srgbClr val="000000"/>
                </a:solidFill>
              </a:rPr>
              <a:t>t</a:t>
            </a:r>
            <a:r>
              <a:rPr lang="en-US" sz="1400" dirty="0" smtClean="0">
                <a:solidFill>
                  <a:srgbClr val="000000"/>
                </a:solidFill>
              </a:rPr>
              <a:t> </a:t>
            </a:r>
          </a:p>
          <a:p>
            <a:pPr marL="0" lvl="1">
              <a:defRPr/>
            </a:pPr>
            <a:r>
              <a:rPr lang="en-US" sz="1400" dirty="0" smtClean="0">
                <a:solidFill>
                  <a:srgbClr val="000000"/>
                </a:solidFill>
              </a:rPr>
              <a:t>= Exchange Rate today * (1.09/1.02)</a:t>
            </a:r>
            <a:r>
              <a:rPr lang="en-US" sz="1400" baseline="30000" dirty="0" smtClean="0">
                <a:solidFill>
                  <a:srgbClr val="000000"/>
                </a:solidFill>
              </a:rPr>
              <a:t>t</a:t>
            </a:r>
            <a:endParaRPr lang="en-US" sz="1400" dirty="0" smtClean="0">
              <a:solidFill>
                <a:srgbClr val="000000"/>
              </a:solidFill>
            </a:endParaRPr>
          </a:p>
        </p:txBody>
      </p:sp>
      <p:cxnSp>
        <p:nvCxnSpPr>
          <p:cNvPr id="509958" name="Straight Arrow Connector 8"/>
          <p:cNvCxnSpPr>
            <a:cxnSpLocks noChangeShapeType="1"/>
          </p:cNvCxnSpPr>
          <p:nvPr/>
        </p:nvCxnSpPr>
        <p:spPr bwMode="auto">
          <a:xfrm>
            <a:off x="3352800" y="1676400"/>
            <a:ext cx="838200" cy="3048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509959"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09960"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11952" b="-11952"/>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Uncertainty in Project Analysis: What can we do?</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09F14ED-270D-B940-A773-6323456FAAD9}" type="slidenum">
              <a:rPr lang="en-US" altLang="en-US" sz="1200">
                <a:solidFill>
                  <a:srgbClr val="FFFFFF"/>
                </a:solidFill>
              </a:rPr>
              <a:pPr>
                <a:lnSpc>
                  <a:spcPct val="80000"/>
                </a:lnSpc>
              </a:pPr>
              <a:t>243</a:t>
            </a:fld>
            <a:endParaRPr lang="en-US" altLang="en-US" sz="1200">
              <a:solidFill>
                <a:srgbClr val="FFFFFF"/>
              </a:solidFill>
            </a:endParaRPr>
          </a:p>
        </p:txBody>
      </p:sp>
      <p:sp>
        <p:nvSpPr>
          <p:cNvPr id="505858" name="Content Placeholder 2"/>
          <p:cNvSpPr>
            <a:spLocks noGrp="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Based on our expected cash flows and the estimated cost of capital, the proposed theme park looks like a very good investment for Disney. Which of the following may affect your assessment of value?</a:t>
            </a:r>
          </a:p>
          <a:p>
            <a:pPr marL="640080" lvl="1" indent="-274320" eaLnBrk="1" fontAlgn="auto" hangingPunct="1">
              <a:spcAft>
                <a:spcPts val="0"/>
              </a:spcAft>
              <a:buFont typeface="Wingdings 2"/>
              <a:buChar char=""/>
              <a:defRPr/>
            </a:pPr>
            <a:r>
              <a:rPr lang="en-US" dirty="0" smtClean="0">
                <a:ea typeface="+mn-ea"/>
              </a:rPr>
              <a:t>Revenues may be over estimated (crowds may be smaller and spend less) </a:t>
            </a:r>
          </a:p>
          <a:p>
            <a:pPr marL="640080" lvl="1" indent="-274320" eaLnBrk="1" fontAlgn="auto" hangingPunct="1">
              <a:spcAft>
                <a:spcPts val="0"/>
              </a:spcAft>
              <a:buFont typeface="Wingdings 2"/>
              <a:buChar char=""/>
              <a:defRPr/>
            </a:pPr>
            <a:r>
              <a:rPr lang="en-US" dirty="0" smtClean="0">
                <a:ea typeface="+mn-ea"/>
              </a:rPr>
              <a:t>Actual costs may be higher than estimated costs</a:t>
            </a:r>
          </a:p>
          <a:p>
            <a:pPr marL="640080" lvl="1" indent="-274320" eaLnBrk="1" fontAlgn="auto" hangingPunct="1">
              <a:spcAft>
                <a:spcPts val="0"/>
              </a:spcAft>
              <a:buFont typeface="Wingdings 2"/>
              <a:buChar char=""/>
              <a:defRPr/>
            </a:pPr>
            <a:r>
              <a:rPr lang="en-US" dirty="0" smtClean="0">
                <a:ea typeface="+mn-ea"/>
              </a:rPr>
              <a:t>Tax rates may go up</a:t>
            </a:r>
          </a:p>
          <a:p>
            <a:pPr marL="640080" lvl="1" indent="-274320" eaLnBrk="1" fontAlgn="auto" hangingPunct="1">
              <a:spcAft>
                <a:spcPts val="0"/>
              </a:spcAft>
              <a:buFont typeface="Wingdings 2"/>
              <a:buChar char=""/>
              <a:defRPr/>
            </a:pPr>
            <a:r>
              <a:rPr lang="en-US" dirty="0" smtClean="0">
                <a:ea typeface="+mn-ea"/>
              </a:rPr>
              <a:t>Interest rates may rise</a:t>
            </a:r>
          </a:p>
          <a:p>
            <a:pPr marL="640080" lvl="1" indent="-274320" eaLnBrk="1" fontAlgn="auto" hangingPunct="1">
              <a:spcAft>
                <a:spcPts val="0"/>
              </a:spcAft>
              <a:buFont typeface="Wingdings 2"/>
              <a:buChar char=""/>
              <a:defRPr/>
            </a:pPr>
            <a:r>
              <a:rPr lang="en-US" dirty="0" smtClean="0">
                <a:ea typeface="+mn-ea"/>
              </a:rPr>
              <a:t>Risk premiums and default spreads may increase</a:t>
            </a:r>
          </a:p>
          <a:p>
            <a:pPr marL="640080" lvl="1" indent="-274320" eaLnBrk="1" fontAlgn="auto" hangingPunct="1">
              <a:spcAft>
                <a:spcPts val="0"/>
              </a:spcAft>
              <a:buFont typeface="Wingdings 2"/>
              <a:buChar char=""/>
              <a:defRPr/>
            </a:pPr>
            <a:r>
              <a:rPr lang="en-US" dirty="0" smtClean="0">
                <a:ea typeface="+mn-ea"/>
              </a:rPr>
              <a:t>All of the above</a:t>
            </a:r>
          </a:p>
          <a:p>
            <a:pPr marL="320040" indent="-320040" eaLnBrk="1" fontAlgn="auto" hangingPunct="1">
              <a:spcAft>
                <a:spcPts val="0"/>
              </a:spcAft>
              <a:buFont typeface="Wingdings"/>
              <a:buChar char=""/>
              <a:defRPr/>
            </a:pPr>
            <a:r>
              <a:rPr lang="en-US" dirty="0" smtClean="0">
                <a:ea typeface="+mn-ea"/>
                <a:cs typeface="+mn-cs"/>
              </a:rPr>
              <a:t>How would you respond to this uncertainty?</a:t>
            </a:r>
          </a:p>
          <a:p>
            <a:pPr marL="640080" lvl="1" indent="-274320" eaLnBrk="1" fontAlgn="auto" hangingPunct="1">
              <a:spcAft>
                <a:spcPts val="0"/>
              </a:spcAft>
              <a:buFont typeface="Wingdings 2"/>
              <a:buChar char=""/>
              <a:defRPr/>
            </a:pPr>
            <a:r>
              <a:rPr lang="en-US" dirty="0" smtClean="0">
                <a:ea typeface="+mn-ea"/>
              </a:rPr>
              <a:t>Will wait for the uncertainty to be resolved</a:t>
            </a:r>
          </a:p>
          <a:p>
            <a:pPr marL="640080" lvl="1" indent="-274320" eaLnBrk="1" fontAlgn="auto" hangingPunct="1">
              <a:spcAft>
                <a:spcPts val="0"/>
              </a:spcAft>
              <a:buFont typeface="Wingdings 2"/>
              <a:buChar char=""/>
              <a:defRPr/>
            </a:pPr>
            <a:r>
              <a:rPr lang="en-US" dirty="0" smtClean="0">
                <a:ea typeface="+mn-ea"/>
              </a:rPr>
              <a:t>Will not take the investment</a:t>
            </a:r>
          </a:p>
          <a:p>
            <a:pPr marL="640080" lvl="1" indent="-274320" eaLnBrk="1" fontAlgn="auto" hangingPunct="1">
              <a:spcAft>
                <a:spcPts val="0"/>
              </a:spcAft>
              <a:buFont typeface="Wingdings 2"/>
              <a:buChar char=""/>
              <a:defRPr/>
            </a:pPr>
            <a:r>
              <a:rPr lang="en-US" dirty="0" smtClean="0">
                <a:ea typeface="+mn-ea"/>
              </a:rPr>
              <a:t>Ask someone else (consultant, boss, colleague) to make the decision</a:t>
            </a:r>
          </a:p>
          <a:p>
            <a:pPr marL="640080" lvl="1" indent="-274320" eaLnBrk="1" fontAlgn="auto" hangingPunct="1">
              <a:spcAft>
                <a:spcPts val="0"/>
              </a:spcAft>
              <a:buFont typeface="Wingdings 2"/>
              <a:buChar char=""/>
              <a:defRPr/>
            </a:pPr>
            <a:r>
              <a:rPr lang="en-US" dirty="0" smtClean="0">
                <a:ea typeface="+mn-ea"/>
              </a:rPr>
              <a:t>Ignore it. </a:t>
            </a:r>
          </a:p>
          <a:p>
            <a:pPr marL="640080" lvl="1" indent="-274320" eaLnBrk="1" fontAlgn="auto" hangingPunct="1">
              <a:spcAft>
                <a:spcPts val="0"/>
              </a:spcAft>
              <a:buFont typeface="Wingdings 2"/>
              <a:buChar char=""/>
              <a:defRPr/>
            </a:pPr>
            <a:r>
              <a:rPr lang="en-US" dirty="0" smtClean="0">
                <a:ea typeface="+mn-ea"/>
              </a:rPr>
              <a:t>Other</a:t>
            </a:r>
            <a:endParaRPr lang="en-US" dirty="0">
              <a:ea typeface="+mn-ea"/>
            </a:endParaRPr>
          </a:p>
        </p:txBody>
      </p:sp>
    </p:spTree>
  </p:cSld>
  <p:clrMapOvr>
    <a:masterClrMapping/>
  </p:clrMapOvr>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4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One simplistic solution: See how quickly you can get your money back…</a:t>
            </a:r>
          </a:p>
        </p:txBody>
      </p:sp>
      <p:sp>
        <p:nvSpPr>
          <p:cNvPr id="514050"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If your biggest fear is losing the billions that you invested in the project, one simple measure that you can compute is the number of years it will take you to get your money back. </a:t>
            </a:r>
          </a:p>
        </p:txBody>
      </p:sp>
      <p:sp>
        <p:nvSpPr>
          <p:cNvPr id="514051" name="TextBox 4"/>
          <p:cNvSpPr txBox="1">
            <a:spLocks noChangeArrowheads="1"/>
          </p:cNvSpPr>
          <p:nvPr/>
        </p:nvSpPr>
        <p:spPr bwMode="auto">
          <a:xfrm>
            <a:off x="152400" y="4800600"/>
            <a:ext cx="19415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Payback = 10.3 years</a:t>
            </a:r>
          </a:p>
        </p:txBody>
      </p:sp>
      <p:cxnSp>
        <p:nvCxnSpPr>
          <p:cNvPr id="514052" name="Straight Arrow Connector 6"/>
          <p:cNvCxnSpPr>
            <a:cxnSpLocks noChangeShapeType="1"/>
            <a:stCxn id="514051" idx="3"/>
          </p:cNvCxnSpPr>
          <p:nvPr/>
        </p:nvCxnSpPr>
        <p:spPr bwMode="auto">
          <a:xfrm>
            <a:off x="2093913" y="4970463"/>
            <a:ext cx="344487" cy="58737"/>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514053" name="TextBox 7"/>
          <p:cNvSpPr txBox="1">
            <a:spLocks noChangeArrowheads="1"/>
          </p:cNvSpPr>
          <p:nvPr/>
        </p:nvSpPr>
        <p:spPr bwMode="auto">
          <a:xfrm>
            <a:off x="7239000" y="5715000"/>
            <a:ext cx="1905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Discounted Payback = 16.8 years</a:t>
            </a:r>
          </a:p>
        </p:txBody>
      </p:sp>
      <p:sp>
        <p:nvSpPr>
          <p:cNvPr id="5140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nvGraphicFramePr>
        <p:xfrm>
          <a:off x="2438400" y="2743200"/>
          <a:ext cx="4826000" cy="3860800"/>
        </p:xfrm>
        <a:graphic>
          <a:graphicData uri="http://schemas.openxmlformats.org/drawingml/2006/table">
            <a:tbl>
              <a:tblPr/>
              <a:tblGrid>
                <a:gridCol w="419100"/>
                <a:gridCol w="825500"/>
                <a:gridCol w="1079500"/>
                <a:gridCol w="1282700"/>
                <a:gridCol w="1219200"/>
              </a:tblGrid>
              <a:tr h="203200">
                <a:tc>
                  <a:txBody>
                    <a:bodyPr/>
                    <a:lstStyle/>
                    <a:p>
                      <a:pPr algn="ctr" fontAlgn="b"/>
                      <a:r>
                        <a:rPr lang="en-US" sz="1200" b="0" i="0" u="none" strike="noStrike">
                          <a:effectLst/>
                          <a:latin typeface="Geneva"/>
                        </a:rPr>
                        <a:t>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Cash Flow</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Cumulated CF</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PV of Cash Flow</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Cumulated DCF</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-$922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-$859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-$3,859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-$3,652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-$4,126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-$3,862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-$3,786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$246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-$3,616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-$3,320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-$3,305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-$2,803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-$2,248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-$1,633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-$952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-$1,708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$491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-$1,409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$1,235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-$1,129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$758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$1,993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$773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$2,766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$789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$3,555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$4,360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$219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$5,181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$41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slightly more sophisticated approach: Sensitivity Analysis &amp; What-if Questions…</a:t>
            </a:r>
          </a:p>
        </p:txBody>
      </p:sp>
      <p:sp>
        <p:nvSpPr>
          <p:cNvPr id="29081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NPV, IRR and accounting returns for an investment will change as we change the values that we use for different variables. </a:t>
            </a:r>
          </a:p>
          <a:p>
            <a:pPr eaLnBrk="1" hangingPunct="1">
              <a:lnSpc>
                <a:spcPct val="80000"/>
              </a:lnSpc>
            </a:pPr>
            <a:r>
              <a:rPr lang="en-US" altLang="en-US" sz="2200">
                <a:ea typeface="ＭＳ Ｐゴシック" charset="-128"/>
              </a:rPr>
              <a:t>One way of analyzing uncertainty is to check to see how sensitive the decision measure (NPV, IRR..) is to changes in key assumptions. While this has become easier and easier to do over time, there are caveats that we would offer.</a:t>
            </a:r>
          </a:p>
          <a:p>
            <a:pPr eaLnBrk="1" hangingPunct="1">
              <a:lnSpc>
                <a:spcPct val="80000"/>
              </a:lnSpc>
            </a:pPr>
            <a:r>
              <a:rPr lang="en-US" altLang="en-US" sz="2200" u="sng">
                <a:ea typeface="ＭＳ Ｐゴシック" charset="-128"/>
              </a:rPr>
              <a:t>Caveat 1</a:t>
            </a:r>
            <a:r>
              <a:rPr lang="en-US" altLang="en-US" sz="2200">
                <a:ea typeface="ＭＳ Ｐゴシック" charset="-128"/>
              </a:rPr>
              <a:t>: When analyzing the effects of changing a variable, we often hold all else constant. In the real world, variables move together.</a:t>
            </a:r>
          </a:p>
          <a:p>
            <a:pPr eaLnBrk="1" hangingPunct="1">
              <a:lnSpc>
                <a:spcPct val="80000"/>
              </a:lnSpc>
            </a:pPr>
            <a:r>
              <a:rPr lang="en-US" altLang="en-US" sz="2200" u="sng">
                <a:ea typeface="ＭＳ Ｐゴシック" charset="-128"/>
              </a:rPr>
              <a:t>Caveat 2</a:t>
            </a:r>
            <a:r>
              <a:rPr lang="en-US" altLang="en-US" sz="2200">
                <a:ea typeface="ＭＳ Ｐゴシック" charset="-128"/>
              </a:rPr>
              <a:t>: The objective in sensitivity analysis is that we make better decisions, not churn out more tables and numbers.</a:t>
            </a:r>
          </a:p>
          <a:p>
            <a:pPr lvl="1" eaLnBrk="1" hangingPunct="1">
              <a:lnSpc>
                <a:spcPct val="80000"/>
              </a:lnSpc>
            </a:pPr>
            <a:r>
              <a:rPr lang="en-US" altLang="en-US" sz="1900">
                <a:ea typeface="ＭＳ Ｐゴシック" charset="-128"/>
              </a:rPr>
              <a:t>Corollary 1: Less is more. Not everything is worth varying…</a:t>
            </a:r>
          </a:p>
          <a:p>
            <a:pPr lvl="1" eaLnBrk="1" hangingPunct="1">
              <a:lnSpc>
                <a:spcPct val="80000"/>
              </a:lnSpc>
            </a:pPr>
            <a:r>
              <a:rPr lang="en-US" altLang="en-US" sz="1900">
                <a:ea typeface="ＭＳ Ｐゴシック" charset="-128"/>
              </a:rPr>
              <a:t>Corollary 2: A picture is worth a thousand numbers (and tables).</a:t>
            </a:r>
          </a:p>
        </p:txBody>
      </p:sp>
      <p:sp>
        <p:nvSpPr>
          <p:cNvPr id="5160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And here is a really good picture…</a:t>
            </a:r>
          </a:p>
        </p:txBody>
      </p:sp>
      <p:pic>
        <p:nvPicPr>
          <p:cNvPr id="51814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821" r="821"/>
          <a:stretch>
            <a:fillRect/>
          </a:stretch>
        </p:blipFill>
        <p:spPr>
          <a:xfrm>
            <a:off x="612775" y="1600200"/>
            <a:ext cx="8153400" cy="4495800"/>
          </a:xfrm>
        </p:spPr>
      </p:pic>
      <p:sp>
        <p:nvSpPr>
          <p:cNvPr id="5181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final step up: Incorporate probabilistic estimates.. Rather than expected values..</a:t>
            </a:r>
          </a:p>
        </p:txBody>
      </p:sp>
      <p:sp>
        <p:nvSpPr>
          <p:cNvPr id="520194" name="TextBox 6"/>
          <p:cNvSpPr txBox="1">
            <a:spLocks noChangeArrowheads="1"/>
          </p:cNvSpPr>
          <p:nvPr/>
        </p:nvSpPr>
        <p:spPr bwMode="auto">
          <a:xfrm>
            <a:off x="838200" y="1524000"/>
            <a:ext cx="57832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Actual Revenues as % of Forecasted Revenues (Base case = 100%)</a:t>
            </a:r>
          </a:p>
        </p:txBody>
      </p:sp>
      <p:sp>
        <p:nvSpPr>
          <p:cNvPr id="520195" name="TextBox 7"/>
          <p:cNvSpPr txBox="1">
            <a:spLocks noChangeArrowheads="1"/>
          </p:cNvSpPr>
          <p:nvPr/>
        </p:nvSpPr>
        <p:spPr bwMode="auto">
          <a:xfrm>
            <a:off x="1066800" y="3657600"/>
            <a:ext cx="3886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Operating Expenses at Parks as % of Revenues (Base Case = 60%)</a:t>
            </a:r>
          </a:p>
        </p:txBody>
      </p:sp>
      <p:sp>
        <p:nvSpPr>
          <p:cNvPr id="520196" name="TextBox 8"/>
          <p:cNvSpPr txBox="1">
            <a:spLocks noChangeArrowheads="1"/>
          </p:cNvSpPr>
          <p:nvPr/>
        </p:nvSpPr>
        <p:spPr bwMode="auto">
          <a:xfrm>
            <a:off x="5410200" y="2438400"/>
            <a:ext cx="3733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Country Risk Premium (Base Case = 3% (Brazil))</a:t>
            </a:r>
          </a:p>
        </p:txBody>
      </p:sp>
      <p:sp>
        <p:nvSpPr>
          <p:cNvPr id="52019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2019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828800"/>
            <a:ext cx="4508500"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0199" name="Content Placeholder 5"/>
          <p:cNvPicPr>
            <a:picLocks noGrp="1" noChangeAspect="1"/>
          </p:cNvPicPr>
          <p:nvPr>
            <p:ph sz="quarter" idx="1"/>
          </p:nvPr>
        </p:nvPicPr>
        <p:blipFill>
          <a:blip r:embed="rId4">
            <a:extLst>
              <a:ext uri="{28A0092B-C50C-407E-A947-70E740481C1C}">
                <a14:useLocalDpi xmlns:a14="http://schemas.microsoft.com/office/drawing/2010/main" val="0"/>
              </a:ext>
            </a:extLst>
          </a:blip>
          <a:srcRect l="5151" r="5151"/>
          <a:stretch>
            <a:fillRect/>
          </a:stretch>
        </p:blipFill>
        <p:spPr>
          <a:xfrm>
            <a:off x="1219200" y="4267200"/>
            <a:ext cx="2974975" cy="1639888"/>
          </a:xfrm>
        </p:spPr>
      </p:pic>
      <p:pic>
        <p:nvPicPr>
          <p:cNvPr id="520200"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3048000"/>
            <a:ext cx="3733800"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resulting simulation…</a:t>
            </a:r>
          </a:p>
        </p:txBody>
      </p:sp>
      <p:sp>
        <p:nvSpPr>
          <p:cNvPr id="522242" name="TextBox 7"/>
          <p:cNvSpPr txBox="1">
            <a:spLocks noChangeArrowheads="1"/>
          </p:cNvSpPr>
          <p:nvPr/>
        </p:nvSpPr>
        <p:spPr bwMode="auto">
          <a:xfrm>
            <a:off x="6781800" y="1447800"/>
            <a:ext cx="2132013"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Average = $3.40 billion</a:t>
            </a:r>
          </a:p>
          <a:p>
            <a:r>
              <a:rPr lang="en-US" altLang="en-US" sz="1600"/>
              <a:t>Median = $3.28 billion</a:t>
            </a:r>
          </a:p>
          <a:p>
            <a:endParaRPr lang="en-US" altLang="en-US"/>
          </a:p>
        </p:txBody>
      </p:sp>
      <p:sp>
        <p:nvSpPr>
          <p:cNvPr id="522243" name="TextBox 8"/>
          <p:cNvSpPr txBox="1">
            <a:spLocks noChangeArrowheads="1"/>
          </p:cNvSpPr>
          <p:nvPr/>
        </p:nvSpPr>
        <p:spPr bwMode="auto">
          <a:xfrm>
            <a:off x="1828800" y="5486400"/>
            <a:ext cx="6477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NPV ranges from -$1 billion to +$8.5 billion. NPV is negative 12% of the time.</a:t>
            </a:r>
          </a:p>
        </p:txBody>
      </p:sp>
      <p:sp>
        <p:nvSpPr>
          <p:cNvPr id="52224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22245"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6844" b="-6844"/>
          <a:stretch>
            <a:fillRect/>
          </a:stretch>
        </p:blipFill>
        <p:spPr>
          <a:xfrm>
            <a:off x="1143000" y="1905000"/>
            <a:ext cx="6910388" cy="3810000"/>
          </a:xfrm>
        </p:spPr>
      </p:pic>
    </p:spTree>
  </p:cSld>
  <p:clrMapOvr>
    <a:masterClrMapping/>
  </p:clrMapOvr>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You are the decision maker…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54C40CB-EE33-514C-ADB3-61823A251338}" type="slidenum">
              <a:rPr lang="en-US" altLang="en-US" sz="1200">
                <a:solidFill>
                  <a:srgbClr val="FFFFFF"/>
                </a:solidFill>
              </a:rPr>
              <a:pPr>
                <a:lnSpc>
                  <a:spcPct val="80000"/>
                </a:lnSpc>
              </a:pPr>
              <a:t>249</a:t>
            </a:fld>
            <a:endParaRPr lang="en-US" altLang="en-US" sz="1200">
              <a:solidFill>
                <a:srgbClr val="FFFFFF"/>
              </a:solidFill>
            </a:endParaRPr>
          </a:p>
        </p:txBody>
      </p:sp>
      <p:sp>
        <p:nvSpPr>
          <p:cNvPr id="51814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Assume that you are the person at Disney who is given the results of the simulation. The average and median NPV are close to your base case values of $3.29 billion. However, there is a 10% probability that the project could have a negative NPV and that the NPV could be a large negative value? How would you use this information?</a:t>
            </a:r>
          </a:p>
          <a:p>
            <a:pPr lvl="1" eaLnBrk="1" hangingPunct="1">
              <a:lnSpc>
                <a:spcPct val="80000"/>
              </a:lnSpc>
            </a:pPr>
            <a:r>
              <a:rPr lang="en-US" altLang="en-US" sz="2200">
                <a:ea typeface="ＭＳ Ｐゴシック" charset="-128"/>
              </a:rPr>
              <a:t>I would accept the investment and print the results of this simulation and file them away to show that I exercised due diligence.</a:t>
            </a:r>
          </a:p>
          <a:p>
            <a:pPr lvl="1" eaLnBrk="1" hangingPunct="1">
              <a:lnSpc>
                <a:spcPct val="80000"/>
              </a:lnSpc>
            </a:pPr>
            <a:r>
              <a:rPr lang="en-US" altLang="en-US" sz="2200">
                <a:ea typeface="ＭＳ Ｐゴシック" charset="-128"/>
              </a:rPr>
              <a:t>I would reject the investment, because it is too risky (there is a 10% chance that it could be a bad project)</a:t>
            </a:r>
          </a:p>
          <a:p>
            <a:pPr lvl="1" eaLnBrk="1" hangingPunct="1">
              <a:lnSpc>
                <a:spcPct val="80000"/>
              </a:lnSpc>
            </a:pPr>
            <a:r>
              <a:rPr lang="en-US" altLang="en-US" sz="2200">
                <a:ea typeface="ＭＳ Ｐゴシック" charset="-128"/>
              </a:rPr>
              <a:t>Other </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p:txBody>
      </p:sp>
    </p:spTree>
  </p:cSld>
  <p:clrMapOvr>
    <a:masterClrMapping/>
  </p:clrMapOvr>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Equity Analysis: The Parallels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1F200ED-E395-B04F-8A20-9F8B02C196B9}" type="slidenum">
              <a:rPr lang="en-US" altLang="en-US" sz="1200">
                <a:solidFill>
                  <a:srgbClr val="FFFFFF"/>
                </a:solidFill>
              </a:rPr>
              <a:pPr>
                <a:lnSpc>
                  <a:spcPct val="80000"/>
                </a:lnSpc>
              </a:pPr>
              <a:t>250</a:t>
            </a:fld>
            <a:endParaRPr lang="en-US" altLang="en-US" sz="1200">
              <a:solidFill>
                <a:srgbClr val="FFFFFF"/>
              </a:solidFill>
            </a:endParaRPr>
          </a:p>
        </p:txBody>
      </p:sp>
      <p:sp>
        <p:nvSpPr>
          <p:cNvPr id="520194"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The investment analysis can be done entirely in equity terms, as well. The returns, cashflows and hurdle rates will all be defined from the perspective of equity investors.</a:t>
            </a:r>
          </a:p>
          <a:p>
            <a:pPr marL="320040" indent="-320040" eaLnBrk="1" fontAlgn="auto" hangingPunct="1">
              <a:spcAft>
                <a:spcPts val="0"/>
              </a:spcAft>
              <a:buFont typeface="Wingdings"/>
              <a:buChar char=""/>
              <a:defRPr/>
            </a:pPr>
            <a:r>
              <a:rPr lang="en-US" smtClean="0">
                <a:ea typeface="+mn-ea"/>
                <a:cs typeface="+mn-cs"/>
              </a:rPr>
              <a:t>If using accounting returns,</a:t>
            </a:r>
          </a:p>
          <a:p>
            <a:pPr marL="640080" lvl="1" indent="-274320" eaLnBrk="1" fontAlgn="auto" hangingPunct="1">
              <a:spcAft>
                <a:spcPts val="0"/>
              </a:spcAft>
              <a:buFont typeface="Wingdings 2"/>
              <a:buChar char=""/>
              <a:defRPr/>
            </a:pPr>
            <a:r>
              <a:rPr lang="en-US" smtClean="0">
                <a:ea typeface="+mn-ea"/>
              </a:rPr>
              <a:t>Return will be Return on Equity (ROE) = Net Income/BV of Equity</a:t>
            </a:r>
          </a:p>
          <a:p>
            <a:pPr marL="640080" lvl="1" indent="-274320" eaLnBrk="1" fontAlgn="auto" hangingPunct="1">
              <a:spcAft>
                <a:spcPts val="0"/>
              </a:spcAft>
              <a:buFont typeface="Wingdings 2"/>
              <a:buChar char=""/>
              <a:defRPr/>
            </a:pPr>
            <a:r>
              <a:rPr lang="en-US" smtClean="0">
                <a:ea typeface="+mn-ea"/>
              </a:rPr>
              <a:t>ROE has to be greater than cost of equity</a:t>
            </a:r>
          </a:p>
          <a:p>
            <a:pPr marL="320040" indent="-320040" eaLnBrk="1" fontAlgn="auto" hangingPunct="1">
              <a:spcAft>
                <a:spcPts val="0"/>
              </a:spcAft>
              <a:buFont typeface="Wingdings"/>
              <a:buChar char=""/>
              <a:defRPr/>
            </a:pPr>
            <a:r>
              <a:rPr lang="en-US" smtClean="0">
                <a:ea typeface="+mn-ea"/>
                <a:cs typeface="+mn-cs"/>
              </a:rPr>
              <a:t>If using discounted cashflow models,</a:t>
            </a:r>
          </a:p>
          <a:p>
            <a:pPr marL="640080" lvl="1" indent="-274320" eaLnBrk="1" fontAlgn="auto" hangingPunct="1">
              <a:spcAft>
                <a:spcPts val="0"/>
              </a:spcAft>
              <a:buFont typeface="Wingdings 2"/>
              <a:buChar char=""/>
              <a:defRPr/>
            </a:pPr>
            <a:r>
              <a:rPr lang="en-US" smtClean="0">
                <a:ea typeface="+mn-ea"/>
              </a:rPr>
              <a:t>Cashflows will be cashflows after debt payments to equity investors</a:t>
            </a:r>
          </a:p>
          <a:p>
            <a:pPr marL="640080" lvl="1" indent="-274320" eaLnBrk="1" fontAlgn="auto" hangingPunct="1">
              <a:spcAft>
                <a:spcPts val="0"/>
              </a:spcAft>
              <a:buFont typeface="Wingdings 2"/>
              <a:buChar char=""/>
              <a:defRPr/>
            </a:pPr>
            <a:r>
              <a:rPr lang="en-US" smtClean="0">
                <a:ea typeface="+mn-ea"/>
              </a:rPr>
              <a:t>Hurdle rate will be cost of equity</a:t>
            </a:r>
            <a:endParaRPr lang="en-US">
              <a:ea typeface="+mn-ea"/>
            </a:endParaRPr>
          </a:p>
        </p:txBody>
      </p:sp>
    </p:spTree>
  </p:cSld>
  <p:clrMapOvr>
    <a:masterClrMapping/>
  </p:clrMapOvr>
  <p:transition/>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 Vale Iron Ore Mine in Canada Investment Operating Assumptions</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2F92771-99DD-9F45-97E2-C44689771691}" type="slidenum">
              <a:rPr lang="en-US" altLang="en-US" sz="1200">
                <a:solidFill>
                  <a:srgbClr val="FFFFFF"/>
                </a:solidFill>
              </a:rPr>
              <a:pPr>
                <a:lnSpc>
                  <a:spcPct val="80000"/>
                </a:lnSpc>
              </a:pPr>
              <a:t>251</a:t>
            </a:fld>
            <a:endParaRPr lang="en-US" altLang="en-US" sz="1200">
              <a:solidFill>
                <a:srgbClr val="FFFFFF"/>
              </a:solidFill>
            </a:endParaRPr>
          </a:p>
        </p:txBody>
      </p:sp>
      <p:sp>
        <p:nvSpPr>
          <p:cNvPr id="522242" name="Rectangle 3"/>
          <p:cNvSpPr>
            <a:spLocks noGrp="1" noChangeArrowheads="1"/>
          </p:cNvSpPr>
          <p:nvPr>
            <p:ph sz="quarter" idx="1"/>
          </p:nvPr>
        </p:nvSpPr>
        <p:spPr>
          <a:xfrm>
            <a:off x="612775" y="1600200"/>
            <a:ext cx="8153400" cy="4495800"/>
          </a:xfrm>
        </p:spPr>
        <p:txBody>
          <a:bodyPr>
            <a:normAutofit/>
          </a:bodyPr>
          <a:lstStyle/>
          <a:p>
            <a:pPr marL="514350" indent="-514350">
              <a:lnSpc>
                <a:spcPct val="80000"/>
              </a:lnSpc>
              <a:buFont typeface="Calibri" charset="0"/>
              <a:buAutoNum type="arabicPeriod"/>
            </a:pPr>
            <a:r>
              <a:rPr lang="en-US" altLang="en-US" sz="1500">
                <a:ea typeface="ＭＳ Ｐゴシック" charset="-128"/>
              </a:rPr>
              <a:t>The mine will require an initial investment of $1.25 billion and is expected to have a production capacity of 8 million tons of iron ore, once established. The initial investment of $1.25 billion will be depreciated over ten years, using double declining balance depreciation, down to a salvage value of $250 million at the end of ten years. </a:t>
            </a:r>
          </a:p>
          <a:p>
            <a:pPr marL="514350" indent="-514350">
              <a:lnSpc>
                <a:spcPct val="80000"/>
              </a:lnSpc>
              <a:buFont typeface="Calibri" charset="0"/>
              <a:buAutoNum type="arabicPeriod"/>
            </a:pPr>
            <a:r>
              <a:rPr lang="en-US" altLang="en-US" sz="1500">
                <a:ea typeface="ＭＳ Ｐゴシック" charset="-128"/>
              </a:rPr>
              <a:t>The mine will start production midway through the next year, producing 4 million tons of iron ore for year 1, with production increasing to 6 million tons in year 2 and leveling off at 8 million tons thereafter (until year 10). The price, in US dollars per ton of iron ore is currently $100 and is expected to keep pace with inflation for the life of the plant.</a:t>
            </a:r>
          </a:p>
          <a:p>
            <a:pPr marL="514350" indent="-514350">
              <a:lnSpc>
                <a:spcPct val="80000"/>
              </a:lnSpc>
              <a:buFont typeface="Calibri" charset="0"/>
              <a:buAutoNum type="arabicPeriod"/>
            </a:pPr>
            <a:r>
              <a:rPr lang="en-US" altLang="en-US" sz="1500">
                <a:ea typeface="ＭＳ Ｐゴシック" charset="-128"/>
              </a:rPr>
              <a:t>The variable cost of production, including labor, material and operating expenses, is expected to be $45/ton of iron ore produced and there is a fixed cost of $125 million in year 1. Both costs, which will grow at the inflation rate of 2% thereafter. The costs  will be in Canadian dollars, but the expected values are converted into US dollars, assuming that the current parity between the currencies (1 Canadian $ = 1 US dollar) will continue, since interest and inflation rates are similar in the two currencies.</a:t>
            </a:r>
          </a:p>
          <a:p>
            <a:pPr marL="514350" indent="-514350">
              <a:lnSpc>
                <a:spcPct val="80000"/>
              </a:lnSpc>
              <a:buFont typeface="Calibri" charset="0"/>
              <a:buAutoNum type="arabicPeriod"/>
            </a:pPr>
            <a:r>
              <a:rPr lang="en-US" altLang="en-US" sz="1500">
                <a:ea typeface="ＭＳ Ｐゴシック" charset="-128"/>
              </a:rPr>
              <a:t>The working capital requirements are estimated to be 20% of total revenues, and the investments have to be made at the beginning of each year. At the end of the tenth year, it is anticipated that the entire working capital will be salvaged.</a:t>
            </a:r>
          </a:p>
          <a:p>
            <a:pPr marL="514350" indent="-514350">
              <a:lnSpc>
                <a:spcPct val="80000"/>
              </a:lnSpc>
              <a:buFont typeface="Calibri" charset="0"/>
              <a:buAutoNum type="arabicPeriod"/>
            </a:pPr>
            <a:r>
              <a:rPr lang="en-US" altLang="en-US" sz="1500">
                <a:ea typeface="ＭＳ Ｐゴシック" charset="-128"/>
              </a:rPr>
              <a:t>Vale’s corporate tax rate of 34% will apply to this project as well. </a:t>
            </a:r>
          </a:p>
        </p:txBody>
      </p:sp>
    </p:spTree>
  </p:cSld>
  <p:clrMapOvr>
    <a:masterClrMapping/>
  </p:clrMapOvr>
  <p:transition/>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Financing Assumptions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05831E7-B900-1940-84A9-80FCB6E5E225}" type="slidenum">
              <a:rPr lang="en-US" altLang="en-US" sz="1200">
                <a:solidFill>
                  <a:srgbClr val="FFFFFF"/>
                </a:solidFill>
              </a:rPr>
              <a:pPr>
                <a:lnSpc>
                  <a:spcPct val="80000"/>
                </a:lnSpc>
              </a:pPr>
              <a:t>252</a:t>
            </a:fld>
            <a:endParaRPr lang="en-US" altLang="en-US" sz="1200">
              <a:solidFill>
                <a:srgbClr val="FFFFFF"/>
              </a:solidFill>
            </a:endParaRPr>
          </a:p>
        </p:txBody>
      </p:sp>
      <p:sp>
        <p:nvSpPr>
          <p:cNvPr id="530436" name="Rectangle 3"/>
          <p:cNvSpPr>
            <a:spLocks noGrp="1" noChangeArrowheads="1"/>
          </p:cNvSpPr>
          <p:nvPr>
            <p:ph sz="quarter" idx="1"/>
          </p:nvPr>
        </p:nvSpPr>
        <p:spPr>
          <a:xfrm>
            <a:off x="612775" y="1600200"/>
            <a:ext cx="8153400" cy="4495800"/>
          </a:xfrm>
        </p:spPr>
        <p:txBody>
          <a:bodyPr/>
          <a:lstStyle/>
          <a:p>
            <a:pPr marL="0" indent="0">
              <a:buFont typeface="Wingdings" charset="2"/>
              <a:buNone/>
            </a:pPr>
            <a:r>
              <a:rPr lang="en-US" altLang="en-US" sz="2000">
                <a:ea typeface="ＭＳ Ｐゴシック" charset="-128"/>
              </a:rPr>
              <a:t>Vale plans to borrow $0.5 billion at its current cost of debt of 4.05% (based upon its rating of A-), using a ten-year term loan (where the loan will be paid off in equal annual increments). The breakdown of the payments each year into interest and principal are provided below:</a:t>
            </a:r>
          </a:p>
        </p:txBody>
      </p:sp>
      <p:graphicFrame>
        <p:nvGraphicFramePr>
          <p:cNvPr id="530437" name="Object 3"/>
          <p:cNvGraphicFramePr>
            <a:graphicFrameLocks noChangeAspect="1"/>
          </p:cNvGraphicFramePr>
          <p:nvPr/>
        </p:nvGraphicFramePr>
        <p:xfrm>
          <a:off x="685800" y="2971800"/>
          <a:ext cx="7772400" cy="3259138"/>
        </p:xfrm>
        <a:graphic>
          <a:graphicData uri="http://schemas.openxmlformats.org/presentationml/2006/ole">
            <mc:AlternateContent xmlns:mc="http://schemas.openxmlformats.org/markup-compatibility/2006">
              <mc:Choice xmlns:v="urn:schemas-microsoft-com:vml" Requires="v">
                <p:oleObj spid="_x0000_s530438" name="Document" r:id="rId5" imgW="5511597" imgH="2311315" progId="Word.Document.12">
                  <p:embed/>
                </p:oleObj>
              </mc:Choice>
              <mc:Fallback>
                <p:oleObj name="Document" r:id="rId5" imgW="5511597" imgH="2311315" progId="Word.Document.12">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2971800"/>
                        <a:ext cx="7772400" cy="325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Hurdle Rate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A92CC5E-9279-7B4A-BD20-7E4B69F74FE7}" type="slidenum">
              <a:rPr lang="en-US" altLang="en-US" sz="1200">
                <a:solidFill>
                  <a:srgbClr val="FFFFFF"/>
                </a:solidFill>
              </a:rPr>
              <a:pPr>
                <a:lnSpc>
                  <a:spcPct val="80000"/>
                </a:lnSpc>
              </a:pPr>
              <a:t>253</a:t>
            </a:fld>
            <a:endParaRPr lang="en-US" altLang="en-US" sz="1200">
              <a:solidFill>
                <a:srgbClr val="FFFFFF"/>
              </a:solidFill>
            </a:endParaRPr>
          </a:p>
        </p:txBody>
      </p:sp>
      <p:sp>
        <p:nvSpPr>
          <p:cNvPr id="53248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analysis is done US dollar terms and to equity investors. Thus, the hurdle rate has to be a US $ cost of equity.</a:t>
            </a:r>
          </a:p>
          <a:p>
            <a:pPr eaLnBrk="1" hangingPunct="1"/>
            <a:r>
              <a:rPr lang="en-US" altLang="en-US">
                <a:ea typeface="ＭＳ Ｐゴシック" charset="-128"/>
              </a:rPr>
              <a:t>In the earlier section, we estimated costs of equity, debt and capital in US dollars and $R for Vale’s iron ore business.</a:t>
            </a:r>
            <a:endParaRPr lang="en-US" altLang="ja-JP">
              <a:ea typeface="ＭＳ Ｐゴシック" charset="-128"/>
            </a:endParaRPr>
          </a:p>
          <a:p>
            <a:pPr eaLnBrk="1" hangingPunct="1"/>
            <a:endParaRPr lang="en-US" altLang="en-US">
              <a:ea typeface="ＭＳ Ｐゴシック" charset="-128"/>
            </a:endParaRPr>
          </a:p>
        </p:txBody>
      </p:sp>
      <p:graphicFrame>
        <p:nvGraphicFramePr>
          <p:cNvPr id="532485" name="Object 3"/>
          <p:cNvGraphicFramePr>
            <a:graphicFrameLocks noChangeAspect="1"/>
          </p:cNvGraphicFramePr>
          <p:nvPr/>
        </p:nvGraphicFramePr>
        <p:xfrm>
          <a:off x="457200" y="4419600"/>
          <a:ext cx="8369300" cy="1955800"/>
        </p:xfrm>
        <a:graphic>
          <a:graphicData uri="http://schemas.openxmlformats.org/presentationml/2006/ole">
            <mc:AlternateContent xmlns:mc="http://schemas.openxmlformats.org/markup-compatibility/2006">
              <mc:Choice xmlns:v="urn:schemas-microsoft-com:vml" Requires="v">
                <p:oleObj spid="_x0000_s532486" name="Document" r:id="rId5" imgW="8369300" imgH="1955800" progId="Word.Document.12">
                  <p:embed/>
                </p:oleObj>
              </mc:Choice>
              <mc:Fallback>
                <p:oleObj name="Document" r:id="rId5" imgW="8369300" imgH="1955800" progId="Word.Document.12">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 y="4419600"/>
                        <a:ext cx="83693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Net Income: Vale Iron Ore Mine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529C68C-351D-CC40-BAD2-08B5302360B3}" type="slidenum">
              <a:rPr lang="en-US" altLang="en-US" sz="1200">
                <a:solidFill>
                  <a:srgbClr val="FFFFFF"/>
                </a:solidFill>
              </a:rPr>
              <a:pPr>
                <a:lnSpc>
                  <a:spcPct val="80000"/>
                </a:lnSpc>
              </a:pPr>
              <a:t>254</a:t>
            </a:fld>
            <a:endParaRPr lang="en-US" altLang="en-US" sz="1200">
              <a:solidFill>
                <a:srgbClr val="FFFFFF"/>
              </a:solidFill>
            </a:endParaRPr>
          </a:p>
        </p:txBody>
      </p:sp>
      <p:graphicFrame>
        <p:nvGraphicFramePr>
          <p:cNvPr id="5" name="Content Placeholder 4"/>
          <p:cNvGraphicFramePr>
            <a:graphicFrameLocks noGrp="1"/>
          </p:cNvGraphicFramePr>
          <p:nvPr>
            <p:ph sz="quarter" idx="1"/>
          </p:nvPr>
        </p:nvGraphicFramePr>
        <p:xfrm>
          <a:off x="228600" y="1676400"/>
          <a:ext cx="8763000" cy="4448175"/>
        </p:xfrm>
        <a:graphic>
          <a:graphicData uri="http://schemas.openxmlformats.org/drawingml/2006/table">
            <a:tbl>
              <a:tblPr/>
              <a:tblGrid>
                <a:gridCol w="1903413"/>
                <a:gridCol w="771525"/>
                <a:gridCol w="769937"/>
                <a:gridCol w="665163"/>
                <a:gridCol w="663575"/>
                <a:gridCol w="665162"/>
                <a:gridCol w="665163"/>
                <a:gridCol w="665162"/>
                <a:gridCol w="663575"/>
                <a:gridCol w="665163"/>
                <a:gridCol w="665162"/>
              </a:tblGrid>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952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Production (millions of tons)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Price per ton</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102</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104.04</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106.12</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108.24</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110.41</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112.62</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114.87</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117.17</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119.51</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121.9</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952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Revenues (millions US$)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$408.00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$624.24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$848.97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$865.95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$883.26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$900.93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$918.95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$937.33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$956.07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$975.20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Variable Costs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$180.00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$275.40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$374.54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$382.03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$389.68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$397.47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$405.42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$413.53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$421.80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$430.23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Fixed Costs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$125.00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$127.50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$130.05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$132.65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$135.30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$138.01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$140.77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$143.59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$146.46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$149.39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Depreciation</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$200.00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$160.00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$128.00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$102.40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$81.92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EBIT</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-$97.00</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$61.34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$216.37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$248.86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$276.37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$299.91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$307.22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$314.68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$322.28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$330.04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 Interest Expenses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$20.25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$18.57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$16.82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$14.99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$13.10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$11.13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$9.07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$6.94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$4.72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$2.41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Taxable Income</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-$117.25</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$42.77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$199.56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$233.87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$263.27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$288.79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$298.15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$307.74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$317.57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$327.63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 Taxes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($39.87)</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$67.85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$79.51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$89.51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$98.19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$101.37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$104.63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$107.97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$111.40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Net Income (millions US$)</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-$77.39</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$28.23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$131.71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$154.35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$173.76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$190.60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$196.78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$203.11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$209.59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$216.24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gridSpan="11">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Times" charset="0"/>
                          <a:ea typeface="ＭＳ Ｐゴシック" charset="-128"/>
                        </a:rPr>
                        <a:t>Book Value and Depreciation</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Beg. Book Value</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$1,250.00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$1,050.00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$890.00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$762.00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$659.60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$577.68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$512.14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$446.61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$381.07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$315.54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 Depreciation</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$200.00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$160.00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$128.00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$102.40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$81.92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 Capital Exp.</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End Book Value</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$1,050.00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$890.00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$762.00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$659.60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$577.68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$512.14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$446.61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$381.07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$315.54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$250.00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47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 Debt Outstanding</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$458.45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$415.22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$370.24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$323.43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$274.73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$224.06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$171.34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$116.48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$59.39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952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End Book Value of Equity</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$591.55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$474.78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$391.76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$336.17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$302.95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$288.08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$275.27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$264.60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$256.14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$250.00 </a:t>
                      </a:r>
                    </a:p>
                  </a:txBody>
                  <a:tcPr marL="12700" marR="12700" marT="1270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ROE Analysis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ECCA85D-9786-614C-A27B-430205B0C22C}" type="slidenum">
              <a:rPr lang="en-US" altLang="en-US" sz="1200">
                <a:solidFill>
                  <a:srgbClr val="FFFFFF"/>
                </a:solidFill>
              </a:rPr>
              <a:pPr>
                <a:lnSpc>
                  <a:spcPct val="80000"/>
                </a:lnSpc>
              </a:pPr>
              <a:t>255</a:t>
            </a:fld>
            <a:endParaRPr lang="en-US" altLang="en-US" sz="1200">
              <a:solidFill>
                <a:srgbClr val="FFFFFF"/>
              </a:solidFill>
            </a:endParaRPr>
          </a:p>
        </p:txBody>
      </p:sp>
      <p:graphicFrame>
        <p:nvGraphicFramePr>
          <p:cNvPr id="4" name="Content Placeholder 3"/>
          <p:cNvGraphicFramePr>
            <a:graphicFrameLocks noGrp="1"/>
          </p:cNvGraphicFramePr>
          <p:nvPr>
            <p:ph sz="quarter" idx="1"/>
          </p:nvPr>
        </p:nvGraphicFramePr>
        <p:xfrm>
          <a:off x="609600" y="1600200"/>
          <a:ext cx="8153400" cy="2665413"/>
        </p:xfrm>
        <a:graphic>
          <a:graphicData uri="http://schemas.openxmlformats.org/drawingml/2006/table">
            <a:tbl>
              <a:tblPr/>
              <a:tblGrid>
                <a:gridCol w="358775"/>
                <a:gridCol w="738188"/>
                <a:gridCol w="877887"/>
                <a:gridCol w="796925"/>
                <a:gridCol w="877888"/>
                <a:gridCol w="877887"/>
                <a:gridCol w="738188"/>
                <a:gridCol w="739775"/>
                <a:gridCol w="738187"/>
                <a:gridCol w="739775"/>
                <a:gridCol w="669925"/>
              </a:tblGrid>
              <a:tr h="5143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Year</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Net Income</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Beg. BV: Assets</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Depreciation</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Capital Expense</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Ending BV: Assets</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BV of Working Capital</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Debt</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BV: Equity</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Average BV: Equity</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ROE</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$1,250.00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$1,250.00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$81.60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$500.00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$831.60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($77.39)</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$1,250.00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$1,050.00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$124.85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$458.45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$716.40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$774.00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-10.00%</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$28.23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$1,050.00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$160.00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$890.00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$169.79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$415.22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$644.57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$680.49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4.15%</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$131.71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$890.00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$128.00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$762.00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$173.19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$370.24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$564.95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$604.76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21.78%</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$154.35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$762.00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$102.40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$659.60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$176.65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$323.43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$512.82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$538.89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28.64%</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$173.76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$659.60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$81.92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$577.68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$180.19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$274.73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$483.13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$497.98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34.89%</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$190.60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$577.68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$512.14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$183.79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$224.06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$471.87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$477.50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39.92%</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$196.78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$512.14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$446.61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$187.47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$171.34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$462.74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$467.31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42.11%</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$203.11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$446.61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$381.07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$191.21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$116.48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$455.81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$459.27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44.22%</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9</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$209.59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$381.07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$315.54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$195.04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$59.39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$451.18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$453.50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46.22%</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10</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$216.24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$315.54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$250.00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$250.00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$350.59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61.68%</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gridSpan="10">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Average ROE over the ten-year period =</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31.36%</a:t>
                      </a:r>
                    </a:p>
                  </a:txBody>
                  <a:tcPr marL="11549" marR="11549" marT="1155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536741" name="Rectangle 3"/>
          <p:cNvSpPr>
            <a:spLocks noChangeArrowheads="1"/>
          </p:cNvSpPr>
          <p:nvPr/>
        </p:nvSpPr>
        <p:spPr bwMode="auto">
          <a:xfrm>
            <a:off x="2895600" y="4572000"/>
            <a:ext cx="4335463"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marL="342900" indent="-342900">
              <a:defRPr sz="2400">
                <a:solidFill>
                  <a:schemeClr val="tx1"/>
                </a:solidFill>
                <a:latin typeface="Times" charset="0"/>
                <a:ea typeface="ＭＳ Ｐゴシック" charset="-128"/>
              </a:defRPr>
            </a:lvl1pPr>
            <a:lvl2pPr>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lvl="1">
              <a:spcBef>
                <a:spcPct val="20000"/>
              </a:spcBef>
            </a:pPr>
            <a:r>
              <a:rPr lang="en-US" altLang="en-US" sz="1800"/>
              <a:t>US $ ROE of 31.36% is greater than </a:t>
            </a:r>
          </a:p>
          <a:p>
            <a:pPr lvl="1">
              <a:spcBef>
                <a:spcPct val="20000"/>
              </a:spcBef>
            </a:pPr>
            <a:r>
              <a:rPr lang="en-US" altLang="en-US" sz="1800"/>
              <a:t>Vale Iron Ore US$ Cost of Equity of 11.13%</a:t>
            </a:r>
          </a:p>
        </p:txBody>
      </p:sp>
    </p:spTree>
  </p:cSld>
  <p:clrMapOvr>
    <a:masterClrMapping/>
  </p:clrMapOvr>
  <p:transition/>
  <p:timing>
    <p:tnLst>
      <p:par>
        <p:cT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From Project ROE to Firm ROE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92D2B1B-23A2-A04B-8C6C-D073058D5C8B}" type="slidenum">
              <a:rPr lang="en-US" altLang="en-US" sz="1200">
                <a:solidFill>
                  <a:srgbClr val="FFFFFF"/>
                </a:solidFill>
              </a:rPr>
              <a:pPr>
                <a:lnSpc>
                  <a:spcPct val="80000"/>
                </a:lnSpc>
              </a:pPr>
              <a:t>256</a:t>
            </a:fld>
            <a:endParaRPr lang="en-US" altLang="en-US" sz="1200">
              <a:solidFill>
                <a:srgbClr val="FFFFFF"/>
              </a:solidFill>
            </a:endParaRPr>
          </a:p>
        </p:txBody>
      </p:sp>
      <p:sp>
        <p:nvSpPr>
          <p:cNvPr id="53453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000">
                <a:ea typeface="ＭＳ Ｐゴシック" charset="-128"/>
              </a:rPr>
              <a:t>As with the earlier analysis, where we used return on capital and cost of capital to measure the overall quality of projects at firms, we can compute return on equity and cost of equity to pass judgment on whether firms are creating value to its equity investors.</a:t>
            </a:r>
          </a:p>
          <a:p>
            <a:pPr eaLnBrk="1" hangingPunct="1">
              <a:lnSpc>
                <a:spcPct val="90000"/>
              </a:lnSpc>
            </a:pPr>
            <a:r>
              <a:rPr lang="en-US" altLang="en-US" sz="2000">
                <a:ea typeface="ＭＳ Ｐゴシック" charset="-128"/>
              </a:rPr>
              <a:t>Specifically, we can compute the return on equity (net income as a percentage of book equity) and compare to the cost of equity. The return spread is then:</a:t>
            </a:r>
          </a:p>
          <a:p>
            <a:pPr lvl="1" indent="-319088" eaLnBrk="1" hangingPunct="1">
              <a:lnSpc>
                <a:spcPct val="90000"/>
              </a:lnSpc>
              <a:buFont typeface="Wingdings" charset="2"/>
              <a:buChar char=""/>
            </a:pPr>
            <a:r>
              <a:rPr lang="en-US" altLang="en-US" sz="1600">
                <a:ea typeface="ＭＳ Ｐゴシック" charset="-128"/>
              </a:rPr>
              <a:t>Equity Return Spread = Return on Equity – Cost of equity</a:t>
            </a:r>
          </a:p>
          <a:p>
            <a:pPr eaLnBrk="1" hangingPunct="1">
              <a:lnSpc>
                <a:spcPct val="90000"/>
              </a:lnSpc>
            </a:pPr>
            <a:r>
              <a:rPr lang="en-US" altLang="en-US" sz="2000">
                <a:ea typeface="ＭＳ Ｐゴシック" charset="-128"/>
              </a:rPr>
              <a:t>This measure is particularly useful for financial service firms, where capital, return on capital and cost of capital are difficult measures to nail down. </a:t>
            </a:r>
          </a:p>
          <a:p>
            <a:pPr eaLnBrk="1" hangingPunct="1">
              <a:lnSpc>
                <a:spcPct val="90000"/>
              </a:lnSpc>
            </a:pPr>
            <a:r>
              <a:rPr lang="en-US" altLang="en-US" sz="2000">
                <a:ea typeface="ＭＳ Ｐゴシック" charset="-128"/>
              </a:rPr>
              <a:t>For non-financial service firms, it provides a secondary (albeit a more volatile measure of performance). While it usually provides the same general result that the excess return computed from return on capital, there can be cases where the two measures diverge.</a:t>
            </a:r>
            <a:endParaRPr lang="en-US" altLang="en-US" sz="1600">
              <a:ea typeface="ＭＳ Ｐゴシック" charset="-128"/>
            </a:endParaRPr>
          </a:p>
        </p:txBody>
      </p:sp>
    </p:spTree>
  </p:cSld>
  <p:clrMapOvr>
    <a:masterClrMapping/>
  </p:clrMapOvr>
  <p:transition/>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 Incremental CF Analysis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206F852-E45C-DB49-8CFA-41637992F716}" type="slidenum">
              <a:rPr lang="en-US" altLang="en-US" sz="1200">
                <a:solidFill>
                  <a:srgbClr val="FFFFFF"/>
                </a:solidFill>
              </a:rPr>
              <a:pPr>
                <a:lnSpc>
                  <a:spcPct val="80000"/>
                </a:lnSpc>
              </a:pPr>
              <a:t>257</a:t>
            </a:fld>
            <a:endParaRPr lang="en-US" altLang="en-US" sz="1200">
              <a:solidFill>
                <a:srgbClr val="FFFFFF"/>
              </a:solidFill>
            </a:endParaRPr>
          </a:p>
        </p:txBody>
      </p:sp>
      <p:graphicFrame>
        <p:nvGraphicFramePr>
          <p:cNvPr id="5" name="Content Placeholder 4"/>
          <p:cNvGraphicFramePr>
            <a:graphicFrameLocks noGrp="1"/>
          </p:cNvGraphicFramePr>
          <p:nvPr>
            <p:ph sz="quarter" idx="1"/>
          </p:nvPr>
        </p:nvGraphicFramePr>
        <p:xfrm>
          <a:off x="609600" y="2057400"/>
          <a:ext cx="8153400" cy="1431925"/>
        </p:xfrm>
        <a:graphic>
          <a:graphicData uri="http://schemas.openxmlformats.org/drawingml/2006/table">
            <a:tbl>
              <a:tblPr/>
              <a:tblGrid>
                <a:gridCol w="1825625"/>
                <a:gridCol w="612775"/>
                <a:gridCol w="566738"/>
                <a:gridCol w="566737"/>
                <a:gridCol w="566738"/>
                <a:gridCol w="566737"/>
                <a:gridCol w="568325"/>
                <a:gridCol w="566738"/>
                <a:gridCol w="566737"/>
                <a:gridCol w="566738"/>
                <a:gridCol w="566737"/>
                <a:gridCol w="612775"/>
              </a:tblGrid>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0</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1</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2</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3</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4</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5</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6</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7</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8</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9</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10</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Times" charset="0"/>
                          <a:ea typeface="ＭＳ Ｐゴシック" charset="-128"/>
                        </a:rPr>
                        <a:t>Net Income</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($77.39)</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$28.23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$131.71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$154.35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$173.76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$190.60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$196.78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$203.11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$209.59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$216.24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 Depreciation &amp; Amortization</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$160.00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$128.00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$102.40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$81.92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$65.54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 Capital Expenditures</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$750.00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 Change in Working Capital</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$81.60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$43.25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$44.95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$3.40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$3.46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$3.53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$3.60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$3.68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$3.75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$3.82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($195.04)</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 Principal Repayments</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$41.55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$43.23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$44.98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$46.80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$48.70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$50.67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$52.72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$54.86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$57.08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$59.39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 Salvage Value of mine</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$250.00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Cashflow to Equity</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($831.60)</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$37.82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$100.05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$211.33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$206.48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$203.44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$201.86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$205.91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$210.04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$214.22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charset="0"/>
                          <a:ea typeface="ＭＳ Ｐゴシック" charset="-128"/>
                        </a:rPr>
                        <a:t>$667.42 </a:t>
                      </a:r>
                    </a:p>
                  </a:txBody>
                  <a:tcPr marL="11340" marR="11340" marT="1134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 Equity NPV</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B5FE36A-B9F2-2046-B6CE-BCE0C8A7CBCF}" type="slidenum">
              <a:rPr lang="en-US" altLang="en-US" sz="1200">
                <a:solidFill>
                  <a:srgbClr val="FFFFFF"/>
                </a:solidFill>
              </a:rPr>
              <a:pPr>
                <a:lnSpc>
                  <a:spcPct val="80000"/>
                </a:lnSpc>
              </a:pPr>
              <a:t>258</a:t>
            </a:fld>
            <a:endParaRPr lang="en-US" altLang="en-US" sz="1200">
              <a:solidFill>
                <a:srgbClr val="FFFFFF"/>
              </a:solidFill>
            </a:endParaRPr>
          </a:p>
        </p:txBody>
      </p:sp>
      <p:sp>
        <p:nvSpPr>
          <p:cNvPr id="542724" name="TextBox 6"/>
          <p:cNvSpPr txBox="1">
            <a:spLocks noChangeArrowheads="1"/>
          </p:cNvSpPr>
          <p:nvPr/>
        </p:nvSpPr>
        <p:spPr bwMode="auto">
          <a:xfrm>
            <a:off x="5943600" y="381000"/>
            <a:ext cx="2743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Discounted at US$ cost of equity of 11.13% for Vale’s iron ore business</a:t>
            </a:r>
          </a:p>
        </p:txBody>
      </p:sp>
      <p:pic>
        <p:nvPicPr>
          <p:cNvPr id="542725"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7306" r="-7306"/>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 Equity IRR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3042797-C6BC-2A49-89F1-B9628ACCFE58}" type="slidenum">
              <a:rPr lang="en-US" altLang="en-US" sz="1200">
                <a:solidFill>
                  <a:srgbClr val="FFFFFF"/>
                </a:solidFill>
              </a:rPr>
              <a:pPr>
                <a:lnSpc>
                  <a:spcPct val="80000"/>
                </a:lnSpc>
              </a:pPr>
              <a:t>259</a:t>
            </a:fld>
            <a:endParaRPr lang="en-US" altLang="en-US" sz="1200">
              <a:solidFill>
                <a:srgbClr val="FFFFFF"/>
              </a:solidFill>
            </a:endParaRPr>
          </a:p>
        </p:txBody>
      </p:sp>
      <p:pic>
        <p:nvPicPr>
          <p:cNvPr id="544772"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68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Real versus Nominal Analysis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757B130-EBFB-DE46-A2C8-262EEFC38B19}" type="slidenum">
              <a:rPr lang="en-US" altLang="en-US" sz="1200">
                <a:solidFill>
                  <a:srgbClr val="FFFFFF"/>
                </a:solidFill>
              </a:rPr>
              <a:pPr>
                <a:lnSpc>
                  <a:spcPct val="80000"/>
                </a:lnSpc>
              </a:pPr>
              <a:t>260</a:t>
            </a:fld>
            <a:endParaRPr lang="en-US" altLang="en-US" sz="1200">
              <a:solidFill>
                <a:srgbClr val="FFFFFF"/>
              </a:solidFill>
            </a:endParaRPr>
          </a:p>
        </p:txBody>
      </p:sp>
      <p:sp>
        <p:nvSpPr>
          <p:cNvPr id="542722" name="Content Placeholder 2"/>
          <p:cNvSpPr>
            <a:spLocks noGrp="1"/>
          </p:cNvSpPr>
          <p:nvPr>
            <p:ph sz="quarter" idx="1"/>
          </p:nvPr>
        </p:nvSpPr>
        <p:spPr>
          <a:xfrm>
            <a:off x="612775" y="1600200"/>
            <a:ext cx="8153400" cy="4495800"/>
          </a:xfrm>
        </p:spPr>
        <p:txBody>
          <a:bodyPr>
            <a:normAutofit/>
          </a:bodyPr>
          <a:lstStyle/>
          <a:p>
            <a:pPr marL="0" indent="0" eaLnBrk="1" hangingPunct="1">
              <a:buFont typeface="Wingdings" charset="2"/>
              <a:buNone/>
            </a:pPr>
            <a:r>
              <a:rPr lang="en-US" altLang="en-US">
                <a:ea typeface="ＭＳ Ｐゴシック" charset="-128"/>
              </a:rPr>
              <a:t>In computing the NPV of the plant, we estimated US $ cash flows and discounted them at the US $ cost of equity. We could have estimated the cash flows in real terms (with no inflation) and discounted them at a real cost of equity. Would the answer be different?</a:t>
            </a:r>
          </a:p>
          <a:p>
            <a:pPr marL="0" indent="0" eaLnBrk="1" hangingPunct="1"/>
            <a:r>
              <a:rPr lang="en-US" altLang="en-US">
                <a:ea typeface="ＭＳ Ｐゴシック" charset="-128"/>
              </a:rPr>
              <a:t>Yes</a:t>
            </a:r>
          </a:p>
          <a:p>
            <a:pPr marL="0" indent="0" eaLnBrk="1" hangingPunct="1"/>
            <a:r>
              <a:rPr lang="en-US" altLang="en-US">
                <a:ea typeface="ＭＳ Ｐゴシック" charset="-128"/>
              </a:rPr>
              <a:t>No</a:t>
            </a:r>
          </a:p>
          <a:p>
            <a:pPr marL="0" indent="0" eaLnBrk="1" hangingPunct="1"/>
            <a:r>
              <a:rPr lang="en-US" altLang="en-US">
                <a:ea typeface="ＭＳ Ｐゴシック" charset="-128"/>
              </a:rPr>
              <a:t>Explain</a:t>
            </a:r>
          </a:p>
        </p:txBody>
      </p:sp>
    </p:spTree>
  </p:cSld>
  <p:clrMapOvr>
    <a:masterClrMapping/>
  </p:clrMapOvr>
  <p:timing>
    <p:tnLst>
      <p:par>
        <p:cT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6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Dealing with Macro Uncertainty: The Effect of Iron Ore Price</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033FFE5-D83A-0848-B6AB-C787E5712D5C}" type="slidenum">
              <a:rPr lang="en-US" altLang="en-US" sz="1200">
                <a:solidFill>
                  <a:srgbClr val="FFFFFF"/>
                </a:solidFill>
              </a:rPr>
              <a:pPr>
                <a:lnSpc>
                  <a:spcPct val="80000"/>
                </a:lnSpc>
              </a:pPr>
              <a:t>261</a:t>
            </a:fld>
            <a:endParaRPr lang="en-US" altLang="en-US" sz="1200">
              <a:solidFill>
                <a:srgbClr val="FFFFFF"/>
              </a:solidFill>
            </a:endParaRPr>
          </a:p>
        </p:txBody>
      </p:sp>
      <p:sp>
        <p:nvSpPr>
          <p:cNvPr id="548868"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Like the Disney Theme Park, the Vale Iron Ore Mine’s </a:t>
            </a:r>
            <a:r>
              <a:rPr lang="en-US" altLang="ja-JP" sz="2000">
                <a:ea typeface="ＭＳ Ｐゴシック" charset="-128"/>
              </a:rPr>
              <a:t>actual value will be buffeted as the variables change. The biggest source of variability is an external factor –the price of iron ore.</a:t>
            </a:r>
            <a:endParaRPr lang="en-US" altLang="en-US" sz="2000">
              <a:ea typeface="ＭＳ Ｐゴシック" charset="-128"/>
            </a:endParaRPr>
          </a:p>
        </p:txBody>
      </p:sp>
      <p:graphicFrame>
        <p:nvGraphicFramePr>
          <p:cNvPr id="7" name="Chart 6"/>
          <p:cNvGraphicFramePr>
            <a:graphicFrameLocks noGrp="1"/>
          </p:cNvGraphicFramePr>
          <p:nvPr/>
        </p:nvGraphicFramePr>
        <p:xfrm>
          <a:off x="1524000" y="2667000"/>
          <a:ext cx="7010400" cy="3673928"/>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And Exchange Rates…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BE6303-187A-974D-A89A-80FD40F66348}" type="slidenum">
              <a:rPr lang="en-US" altLang="en-US" sz="1200">
                <a:solidFill>
                  <a:srgbClr val="FFFFFF"/>
                </a:solidFill>
              </a:rPr>
              <a:pPr>
                <a:lnSpc>
                  <a:spcPct val="80000"/>
                </a:lnSpc>
              </a:pPr>
              <a:t>262</a:t>
            </a:fld>
            <a:endParaRPr lang="en-US" altLang="en-US" sz="1200">
              <a:solidFill>
                <a:srgbClr val="FFFFFF"/>
              </a:solidFill>
            </a:endParaRPr>
          </a:p>
        </p:txBody>
      </p:sp>
      <p:graphicFrame>
        <p:nvGraphicFramePr>
          <p:cNvPr id="7" name="Content Placeholder 6"/>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Should you hedge?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693AF03-1276-8447-A434-BCCE7B80C53B}" type="slidenum">
              <a:rPr lang="en-US" altLang="en-US" sz="1200">
                <a:solidFill>
                  <a:srgbClr val="FFFFFF"/>
                </a:solidFill>
              </a:rPr>
              <a:pPr>
                <a:lnSpc>
                  <a:spcPct val="80000"/>
                </a:lnSpc>
              </a:pPr>
              <a:t>263</a:t>
            </a:fld>
            <a:endParaRPr lang="en-US" altLang="en-US" sz="1200">
              <a:solidFill>
                <a:srgbClr val="FFFFFF"/>
              </a:solidFill>
            </a:endParaRPr>
          </a:p>
        </p:txBody>
      </p:sp>
      <p:sp>
        <p:nvSpPr>
          <p:cNvPr id="548866" name="Content Placeholder 2"/>
          <p:cNvSpPr>
            <a:spLocks noGrp="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dirty="0" smtClean="0">
                <a:ea typeface="+mn-ea"/>
                <a:cs typeface="+mn-cs"/>
              </a:rPr>
              <a:t>The value of this mine is very much a function iron ore prices. There are futures, forward and option markets iron ore that Vale can use to hedge against price movements. Should it?</a:t>
            </a:r>
          </a:p>
          <a:p>
            <a:pPr marL="640080" lvl="1" indent="-274320" eaLnBrk="1" fontAlgn="auto" hangingPunct="1">
              <a:spcAft>
                <a:spcPts val="0"/>
              </a:spcAft>
              <a:buFont typeface="Wingdings 2"/>
              <a:buChar char=""/>
              <a:defRPr/>
            </a:pPr>
            <a:r>
              <a:rPr lang="en-US" dirty="0" smtClean="0">
                <a:ea typeface="+mn-ea"/>
              </a:rPr>
              <a:t>Yes</a:t>
            </a:r>
          </a:p>
          <a:p>
            <a:pPr marL="640080" lvl="1" indent="-274320" eaLnBrk="1" fontAlgn="auto" hangingPunct="1">
              <a:spcAft>
                <a:spcPts val="0"/>
              </a:spcAft>
              <a:buFont typeface="Wingdings 2"/>
              <a:buChar char=""/>
              <a:defRPr/>
            </a:pPr>
            <a:r>
              <a:rPr lang="en-US" dirty="0" smtClean="0">
                <a:ea typeface="+mn-ea"/>
              </a:rPr>
              <a:t>No</a:t>
            </a:r>
          </a:p>
          <a:p>
            <a:pPr marL="0" indent="0" eaLnBrk="1" fontAlgn="auto" hangingPunct="1">
              <a:spcAft>
                <a:spcPts val="0"/>
              </a:spcAft>
              <a:buFont typeface="Wingdings"/>
              <a:buNone/>
              <a:defRPr/>
            </a:pPr>
            <a:r>
              <a:rPr lang="en-US" dirty="0" smtClean="0">
                <a:ea typeface="+mn-ea"/>
                <a:cs typeface="+mn-cs"/>
              </a:rPr>
              <a:t>Explain.</a:t>
            </a:r>
          </a:p>
          <a:p>
            <a:pPr marL="320040" indent="-320040" eaLnBrk="1" fontAlgn="auto" hangingPunct="1">
              <a:spcAft>
                <a:spcPts val="0"/>
              </a:spcAft>
              <a:buFont typeface="Wingdings"/>
              <a:buChar char=""/>
              <a:defRPr/>
            </a:pPr>
            <a:r>
              <a:rPr lang="en-US" dirty="0" smtClean="0">
                <a:ea typeface="+mn-ea"/>
                <a:cs typeface="+mn-cs"/>
              </a:rPr>
              <a:t>The value of the mine is also a function of exchange rates. There are forward, futures and options markets on currency. Should Vale hedge against exchange rate risk?</a:t>
            </a:r>
          </a:p>
          <a:p>
            <a:pPr marL="640080" lvl="1" indent="-274320" eaLnBrk="1" fontAlgn="auto" hangingPunct="1">
              <a:spcAft>
                <a:spcPts val="0"/>
              </a:spcAft>
              <a:buFont typeface="Wingdings 2"/>
              <a:buChar char=""/>
              <a:defRPr/>
            </a:pPr>
            <a:r>
              <a:rPr lang="en-US" dirty="0" smtClean="0">
                <a:ea typeface="+mn-ea"/>
              </a:rPr>
              <a:t>Yes</a:t>
            </a:r>
          </a:p>
          <a:p>
            <a:pPr marL="640080" lvl="1" indent="-274320" eaLnBrk="1" fontAlgn="auto" hangingPunct="1">
              <a:spcAft>
                <a:spcPts val="0"/>
              </a:spcAft>
              <a:buFont typeface="Wingdings 2"/>
              <a:buChar char=""/>
              <a:defRPr/>
            </a:pPr>
            <a:r>
              <a:rPr lang="en-US" dirty="0" smtClean="0">
                <a:ea typeface="+mn-ea"/>
              </a:rPr>
              <a:t>No</a:t>
            </a:r>
          </a:p>
          <a:p>
            <a:pPr marL="0" indent="0" eaLnBrk="1" fontAlgn="auto" hangingPunct="1">
              <a:spcAft>
                <a:spcPts val="0"/>
              </a:spcAft>
              <a:buFont typeface="Wingdings"/>
              <a:buNone/>
              <a:defRPr/>
            </a:pPr>
            <a:r>
              <a:rPr lang="en-US" dirty="0" smtClean="0">
                <a:ea typeface="+mn-ea"/>
                <a:cs typeface="+mn-cs"/>
              </a:rPr>
              <a:t>Explain.</a:t>
            </a:r>
          </a:p>
          <a:p>
            <a:pPr eaLnBrk="1" fontAlgn="auto" hangingPunct="1">
              <a:spcAft>
                <a:spcPts val="0"/>
              </a:spcAft>
              <a:buFont typeface="Wingdings" charset="0"/>
              <a:buChar char=""/>
              <a:defRPr/>
            </a:pPr>
            <a:r>
              <a:rPr lang="en-US" dirty="0" smtClean="0">
                <a:ea typeface="+mn-ea"/>
                <a:cs typeface="+mn-cs"/>
              </a:rPr>
              <a:t>On the last question, would your answer have been different if the mine were in Brazil.</a:t>
            </a:r>
          </a:p>
          <a:p>
            <a:pPr lvl="1" eaLnBrk="1" fontAlgn="auto" hangingPunct="1">
              <a:spcAft>
                <a:spcPts val="0"/>
              </a:spcAft>
              <a:buFont typeface="Wingdings 2" charset="0"/>
              <a:buChar char=""/>
              <a:defRPr/>
            </a:pPr>
            <a:r>
              <a:rPr lang="en-US" dirty="0" smtClean="0">
                <a:ea typeface="+mn-ea"/>
              </a:rPr>
              <a:t>Yes</a:t>
            </a:r>
          </a:p>
          <a:p>
            <a:pPr lvl="1" eaLnBrk="1" fontAlgn="auto" hangingPunct="1">
              <a:spcAft>
                <a:spcPts val="0"/>
              </a:spcAft>
              <a:buFont typeface="Wingdings 2" charset="0"/>
              <a:buChar char=""/>
              <a:defRPr/>
            </a:pPr>
            <a:r>
              <a:rPr lang="en-US" dirty="0" smtClean="0">
                <a:ea typeface="+mn-ea"/>
              </a:rPr>
              <a:t>No</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iming>
    <p:tnLst>
      <p:par>
        <p:cT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5009"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62000"/>
            <a:ext cx="9144000" cy="532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en-US"/>
              <a:t>Aswath Damodaran</a:t>
            </a:r>
          </a:p>
        </p:txBody>
      </p:sp>
      <p:sp>
        <p:nvSpPr>
          <p:cNvPr id="55501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BF1F6C9C-4D96-5F47-8277-C2693BBA48B5}" type="slidenum">
              <a:rPr lang="en-US" altLang="en-US" sz="1400">
                <a:solidFill>
                  <a:schemeClr val="tx2"/>
                </a:solidFill>
              </a:rPr>
              <a:pPr/>
              <a:t>264</a:t>
            </a:fld>
            <a:endParaRPr lang="en-US" altLang="en-US" sz="1400">
              <a:solidFill>
                <a:schemeClr val="tx2"/>
              </a:solidFill>
            </a:endParaRPr>
          </a:p>
        </p:txBody>
      </p:sp>
    </p:spTree>
  </p:cSld>
  <p:clrMapOvr>
    <a:masterClrMapping/>
  </p:clrMapOvr>
  <p:timing>
    <p:tnLst>
      <p:par>
        <p:cT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Acquisitions and Projects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FC40485-B516-B148-BE30-81E89E86AC44}" type="slidenum">
              <a:rPr lang="en-US" altLang="en-US" sz="1200">
                <a:solidFill>
                  <a:srgbClr val="FFFFFF"/>
                </a:solidFill>
              </a:rPr>
              <a:pPr>
                <a:lnSpc>
                  <a:spcPct val="80000"/>
                </a:lnSpc>
              </a:pPr>
              <a:t>265</a:t>
            </a:fld>
            <a:endParaRPr lang="en-US" altLang="en-US" sz="1200">
              <a:solidFill>
                <a:srgbClr val="FFFFFF"/>
              </a:solidFill>
            </a:endParaRPr>
          </a:p>
        </p:txBody>
      </p:sp>
      <p:sp>
        <p:nvSpPr>
          <p:cNvPr id="550914" name="Content Placeholder 2"/>
          <p:cNvSpPr>
            <a:spLocks noGrp="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An acquisition is an investment/project like any other and all of the rules that apply to traditional investments should apply to acquisitions as well. In other words, for an acquisition to make sense:</a:t>
            </a:r>
          </a:p>
          <a:p>
            <a:pPr marL="640080" lvl="1" indent="-274320" eaLnBrk="1" fontAlgn="auto" hangingPunct="1">
              <a:spcAft>
                <a:spcPts val="0"/>
              </a:spcAft>
              <a:buFont typeface="Wingdings 2"/>
              <a:buChar char=""/>
              <a:defRPr/>
            </a:pPr>
            <a:r>
              <a:rPr lang="en-US" smtClean="0">
                <a:ea typeface="+mn-ea"/>
              </a:rPr>
              <a:t>It should have positive NPV. The present value of the expected cash flows from the acquisition should exceed the price paid on the acquisition. </a:t>
            </a:r>
          </a:p>
          <a:p>
            <a:pPr marL="640080" lvl="1" indent="-274320" eaLnBrk="1" fontAlgn="auto" hangingPunct="1">
              <a:spcAft>
                <a:spcPts val="0"/>
              </a:spcAft>
              <a:buFont typeface="Wingdings 2"/>
              <a:buChar char=""/>
              <a:defRPr/>
            </a:pPr>
            <a:r>
              <a:rPr lang="en-US" smtClean="0">
                <a:ea typeface="+mn-ea"/>
              </a:rPr>
              <a:t>The IRR of the cash flows to the firm (equity) from the acquisition &gt; Cost of capital (equity) on the acquisition</a:t>
            </a:r>
          </a:p>
          <a:p>
            <a:pPr marL="320040" indent="-320040" eaLnBrk="1" fontAlgn="auto" hangingPunct="1">
              <a:spcAft>
                <a:spcPts val="0"/>
              </a:spcAft>
              <a:buFont typeface="Wingdings"/>
              <a:buChar char=""/>
              <a:defRPr/>
            </a:pPr>
            <a:r>
              <a:rPr lang="en-US" smtClean="0">
                <a:ea typeface="+mn-ea"/>
                <a:cs typeface="+mn-cs"/>
              </a:rPr>
              <a:t>In estimating the cash flows on the acquisition, we should count in any possible cash flows from synergy.</a:t>
            </a:r>
          </a:p>
          <a:p>
            <a:pPr marL="320040" indent="-320040" eaLnBrk="1" fontAlgn="auto" hangingPunct="1">
              <a:spcAft>
                <a:spcPts val="0"/>
              </a:spcAft>
              <a:buFont typeface="Wingdings"/>
              <a:buChar char=""/>
              <a:defRPr/>
            </a:pPr>
            <a:r>
              <a:rPr lang="en-US" smtClean="0">
                <a:ea typeface="+mn-ea"/>
                <a:cs typeface="+mn-cs"/>
              </a:rPr>
              <a:t>The discount rate to assess the present value should be based upon the risk of the investment (target company) and not the entity considering the investment (acquiring company).</a:t>
            </a:r>
            <a:endParaRPr lang="en-US">
              <a:ea typeface="+mn-ea"/>
              <a:cs typeface="+mn-cs"/>
            </a:endParaRPr>
          </a:p>
        </p:txBody>
      </p:sp>
    </p:spTree>
  </p:cSld>
  <p:clrMapOvr>
    <a:masterClrMapping/>
  </p:clrMapOvr>
  <p:timing>
    <p:tnLst>
      <p:par>
        <p:cT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Tata Motors and Harman International</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9441B06-CA92-8E44-A4F8-830F920B8927}" type="slidenum">
              <a:rPr lang="en-US" altLang="en-US" sz="1200">
                <a:solidFill>
                  <a:srgbClr val="FFFFFF"/>
                </a:solidFill>
              </a:rPr>
              <a:pPr>
                <a:lnSpc>
                  <a:spcPct val="80000"/>
                </a:lnSpc>
              </a:pPr>
              <a:t>266</a:t>
            </a:fld>
            <a:endParaRPr lang="en-US" altLang="en-US" sz="1200">
              <a:solidFill>
                <a:srgbClr val="FFFFFF"/>
              </a:solidFill>
            </a:endParaRPr>
          </a:p>
        </p:txBody>
      </p:sp>
      <p:sp>
        <p:nvSpPr>
          <p:cNvPr id="552962" name="Content Placeholder 2"/>
          <p:cNvSpPr>
            <a:spLocks noGrp="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Harman International is a publicly traded US firm that manufactures high end audio equipment. Tata Motors is an automobile company, based in India. </a:t>
            </a:r>
          </a:p>
          <a:p>
            <a:pPr marL="320040" indent="-320040" eaLnBrk="1" fontAlgn="auto" hangingPunct="1">
              <a:spcAft>
                <a:spcPts val="0"/>
              </a:spcAft>
              <a:buFont typeface="Wingdings"/>
              <a:buChar char=""/>
              <a:defRPr/>
            </a:pPr>
            <a:r>
              <a:rPr lang="en-US" dirty="0" smtClean="0">
                <a:ea typeface="+mn-ea"/>
                <a:cs typeface="+mn-cs"/>
              </a:rPr>
              <a:t>Tata Motors is considering an acquisition of Harman, with an eye on using its audio equipment in its Indian automobiles, as optional upgrades on new cars. </a:t>
            </a:r>
          </a:p>
        </p:txBody>
      </p:sp>
    </p:spTree>
  </p:cSld>
  <p:clrMapOvr>
    <a:masterClrMapping/>
  </p:clrMapOvr>
  <p:timing>
    <p:tnLst>
      <p:par>
        <p:cT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500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Estimating the Cost of Capital for the Acquisition (no synergy)</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61F71F4-838E-894B-814C-EE3740FE6F4F}" type="slidenum">
              <a:rPr lang="en-US" altLang="en-US" sz="1200">
                <a:solidFill>
                  <a:srgbClr val="FFFFFF"/>
                </a:solidFill>
              </a:rPr>
              <a:pPr>
                <a:lnSpc>
                  <a:spcPct val="80000"/>
                </a:lnSpc>
              </a:pPr>
              <a:t>267</a:t>
            </a:fld>
            <a:endParaRPr lang="en-US" altLang="en-US" sz="1200">
              <a:solidFill>
                <a:srgbClr val="FFFFFF"/>
              </a:solidFill>
            </a:endParaRPr>
          </a:p>
        </p:txBody>
      </p:sp>
      <p:sp>
        <p:nvSpPr>
          <p:cNvPr id="555010" name="Content Placeholder 2"/>
          <p:cNvSpPr>
            <a:spLocks noGrp="1"/>
          </p:cNvSpPr>
          <p:nvPr>
            <p:ph sz="quarter" idx="1"/>
          </p:nvPr>
        </p:nvSpPr>
        <p:spPr>
          <a:xfrm>
            <a:off x="612775" y="1600200"/>
            <a:ext cx="8153400" cy="4495800"/>
          </a:xfrm>
        </p:spPr>
        <p:txBody>
          <a:bodyPr>
            <a:normAutofit/>
          </a:bodyPr>
          <a:lstStyle/>
          <a:p>
            <a:pPr marL="558800" indent="-514350" eaLnBrk="1" hangingPunct="1">
              <a:lnSpc>
                <a:spcPct val="80000"/>
              </a:lnSpc>
              <a:buFont typeface="Calibri" charset="0"/>
              <a:buAutoNum type="arabicPeriod"/>
            </a:pPr>
            <a:r>
              <a:rPr lang="en-US" altLang="ja-JP" sz="1600" u="sng">
                <a:ea typeface="ＭＳ Ｐゴシック" charset="-128"/>
              </a:rPr>
              <a:t>Currency</a:t>
            </a:r>
            <a:r>
              <a:rPr lang="en-US" altLang="ja-JP" sz="1600">
                <a:ea typeface="ＭＳ Ｐゴシック" charset="-128"/>
              </a:rPr>
              <a:t>: Estimated in US $, since cash flows will be estimated in US $.</a:t>
            </a:r>
          </a:p>
          <a:p>
            <a:pPr marL="558800" indent="-514350" eaLnBrk="1" hangingPunct="1">
              <a:lnSpc>
                <a:spcPct val="80000"/>
              </a:lnSpc>
              <a:buFont typeface="Calibri" charset="0"/>
              <a:buAutoNum type="arabicPeriod"/>
            </a:pPr>
            <a:r>
              <a:rPr lang="en-US" altLang="ja-JP" sz="1600" u="sng">
                <a:ea typeface="ＭＳ Ｐゴシック" charset="-128"/>
              </a:rPr>
              <a:t>Beta</a:t>
            </a:r>
            <a:r>
              <a:rPr lang="en-US" altLang="ja-JP" sz="1600">
                <a:ea typeface="ＭＳ Ｐゴシック" charset="-128"/>
              </a:rPr>
              <a:t>: </a:t>
            </a:r>
            <a:r>
              <a:rPr lang="en-US" altLang="en-US" sz="1600">
                <a:ea typeface="ＭＳ Ｐゴシック" charset="-128"/>
              </a:rPr>
              <a:t>Harman International is an electronic company and we use the unlevered beta (1.17) of electronics companies in the US.</a:t>
            </a:r>
          </a:p>
          <a:p>
            <a:pPr marL="558800" indent="-514350" eaLnBrk="1" hangingPunct="1">
              <a:lnSpc>
                <a:spcPct val="80000"/>
              </a:lnSpc>
              <a:buFont typeface="Calibri" charset="0"/>
              <a:buAutoNum type="arabicPeriod"/>
            </a:pPr>
            <a:r>
              <a:rPr lang="en-US" altLang="en-US" sz="1600" u="sng">
                <a:ea typeface="ＭＳ Ｐゴシック" charset="-128"/>
              </a:rPr>
              <a:t>Equity Risk Premium</a:t>
            </a:r>
            <a:r>
              <a:rPr lang="en-US" altLang="en-US" sz="1600">
                <a:ea typeface="ＭＳ Ｐゴシック" charset="-128"/>
              </a:rPr>
              <a:t>: Computed based on Harman’s operating exposure:</a:t>
            </a:r>
          </a:p>
          <a:p>
            <a:pPr marL="558800" indent="-514350" eaLnBrk="1" hangingPunct="1">
              <a:lnSpc>
                <a:spcPct val="80000"/>
              </a:lnSpc>
              <a:buFont typeface="Calibri" charset="0"/>
              <a:buAutoNum type="arabicPeriod"/>
            </a:pPr>
            <a:endParaRPr lang="en-US" altLang="en-US" sz="1600" u="sng">
              <a:ea typeface="ＭＳ Ｐゴシック" charset="-128"/>
            </a:endParaRPr>
          </a:p>
          <a:p>
            <a:pPr marL="558800" indent="-514350" eaLnBrk="1" hangingPunct="1">
              <a:lnSpc>
                <a:spcPct val="80000"/>
              </a:lnSpc>
              <a:buFont typeface="Calibri" charset="0"/>
              <a:buAutoNum type="arabicPeriod"/>
            </a:pPr>
            <a:endParaRPr lang="en-US" altLang="en-US" sz="1600" u="sng">
              <a:ea typeface="ＭＳ Ｐゴシック" charset="-128"/>
            </a:endParaRPr>
          </a:p>
          <a:p>
            <a:pPr marL="558800" indent="-514350" eaLnBrk="1" hangingPunct="1">
              <a:lnSpc>
                <a:spcPct val="80000"/>
              </a:lnSpc>
              <a:buFont typeface="Calibri" charset="0"/>
              <a:buAutoNum type="arabicPeriod"/>
            </a:pPr>
            <a:endParaRPr lang="en-US" altLang="en-US" sz="1600" u="sng">
              <a:ea typeface="ＭＳ Ｐゴシック" charset="-128"/>
            </a:endParaRPr>
          </a:p>
          <a:p>
            <a:pPr marL="558800" indent="-514350" eaLnBrk="1" hangingPunct="1">
              <a:lnSpc>
                <a:spcPct val="80000"/>
              </a:lnSpc>
              <a:buFont typeface="Calibri" charset="0"/>
              <a:buAutoNum type="arabicPeriod"/>
            </a:pPr>
            <a:endParaRPr lang="en-US" altLang="en-US" sz="1600" u="sng">
              <a:ea typeface="ＭＳ Ｐゴシック" charset="-128"/>
            </a:endParaRPr>
          </a:p>
          <a:p>
            <a:pPr marL="558800" indent="-514350" eaLnBrk="1" hangingPunct="1">
              <a:lnSpc>
                <a:spcPct val="80000"/>
              </a:lnSpc>
              <a:buFont typeface="Calibri" charset="0"/>
              <a:buAutoNum type="arabicPeriod"/>
            </a:pPr>
            <a:endParaRPr lang="en-US" altLang="en-US" sz="1600" u="sng">
              <a:ea typeface="ＭＳ Ｐゴシック" charset="-128"/>
            </a:endParaRPr>
          </a:p>
          <a:p>
            <a:pPr marL="558800" indent="-514350" eaLnBrk="1" hangingPunct="1">
              <a:lnSpc>
                <a:spcPct val="80000"/>
              </a:lnSpc>
              <a:buFont typeface="Calibri" charset="0"/>
              <a:buAutoNum type="arabicPeriod"/>
            </a:pPr>
            <a:endParaRPr lang="en-US" altLang="en-US" sz="1600" u="sng">
              <a:ea typeface="ＭＳ Ｐゴシック" charset="-128"/>
            </a:endParaRPr>
          </a:p>
          <a:p>
            <a:pPr marL="558800" indent="-514350" eaLnBrk="1" hangingPunct="1">
              <a:lnSpc>
                <a:spcPct val="80000"/>
              </a:lnSpc>
              <a:buFont typeface="Calibri" charset="0"/>
              <a:buAutoNum type="arabicPeriod"/>
            </a:pPr>
            <a:r>
              <a:rPr lang="en-US" altLang="en-US" sz="1600" u="sng">
                <a:ea typeface="ＭＳ Ｐゴシック" charset="-128"/>
              </a:rPr>
              <a:t>Debt ratio &amp; cost of debt</a:t>
            </a:r>
            <a:r>
              <a:rPr lang="en-US" altLang="en-US" sz="1600">
                <a:ea typeface="ＭＳ Ｐゴシック" charset="-128"/>
              </a:rPr>
              <a:t>: Tata Motors plans to assume the existing debt of Harman International and to preserve Harman’s existing debt ratio. Harman currently has a debt (including lease commitments) to capital ratio of 7.39% (translating into a debt to equity ratio of 7.98%) and faces a pre-tax cost of debt of 4.75% (based on its BBB- rating).  </a:t>
            </a:r>
          </a:p>
          <a:p>
            <a:pPr marL="558800" indent="-514350" algn="ctr" eaLnBrk="1" hangingPunct="1">
              <a:lnSpc>
                <a:spcPct val="80000"/>
              </a:lnSpc>
              <a:buFont typeface="Wingdings" charset="2"/>
              <a:buNone/>
            </a:pPr>
            <a:r>
              <a:rPr lang="en-US" altLang="en-US" sz="1600">
                <a:ea typeface="ＭＳ Ｐゴシック" charset="-128"/>
              </a:rPr>
              <a:t>Levered Beta = 1.17 (1+ (1-.40) (.0798)) = 1.226</a:t>
            </a:r>
          </a:p>
          <a:p>
            <a:pPr marL="558800" indent="-514350" algn="ctr" eaLnBrk="1" hangingPunct="1">
              <a:lnSpc>
                <a:spcPct val="80000"/>
              </a:lnSpc>
              <a:buFont typeface="Wingdings" charset="2"/>
              <a:buNone/>
            </a:pPr>
            <a:r>
              <a:rPr lang="en-US" altLang="en-US" sz="1600">
                <a:ea typeface="ＭＳ Ｐゴシック" charset="-128"/>
              </a:rPr>
              <a:t>Cost of Equity= 2.75% + 1.226 (6.13%) = 10.26% </a:t>
            </a:r>
          </a:p>
          <a:p>
            <a:pPr marL="558800" indent="-514350" algn="ctr" eaLnBrk="1" hangingPunct="1">
              <a:lnSpc>
                <a:spcPct val="80000"/>
              </a:lnSpc>
              <a:buFont typeface="Wingdings" charset="2"/>
              <a:buNone/>
            </a:pPr>
            <a:r>
              <a:rPr lang="en-US" altLang="en-US" sz="1600">
                <a:ea typeface="ＭＳ Ｐゴシック" charset="-128"/>
              </a:rPr>
              <a:t>Cost of Capital = 10.26% (1-.0739) + 4.75% (1-.40) (.0739) = 9.67%</a:t>
            </a:r>
          </a:p>
        </p:txBody>
      </p:sp>
      <p:graphicFrame>
        <p:nvGraphicFramePr>
          <p:cNvPr id="561157" name="Object 3"/>
          <p:cNvGraphicFramePr>
            <a:graphicFrameLocks noChangeAspect="1"/>
          </p:cNvGraphicFramePr>
          <p:nvPr/>
        </p:nvGraphicFramePr>
        <p:xfrm>
          <a:off x="2057400" y="2819400"/>
          <a:ext cx="5638800" cy="1562100"/>
        </p:xfrm>
        <a:graphic>
          <a:graphicData uri="http://schemas.openxmlformats.org/presentationml/2006/ole">
            <mc:AlternateContent xmlns:mc="http://schemas.openxmlformats.org/markup-compatibility/2006">
              <mc:Choice xmlns:v="urn:schemas-microsoft-com:vml" Requires="v">
                <p:oleObj spid="_x0000_s561158" name="Document" r:id="rId5" imgW="5638592" imgH="1562043" progId="Word.Document.12">
                  <p:embed/>
                </p:oleObj>
              </mc:Choice>
              <mc:Fallback>
                <p:oleObj name="Document" r:id="rId5" imgW="5638592" imgH="1562043" progId="Word.Document.12">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7400" y="2819400"/>
                        <a:ext cx="56388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7" name="Title 1"/>
          <p:cNvSpPr>
            <a:spLocks noGrp="1"/>
          </p:cNvSpPr>
          <p:nvPr>
            <p:ph type="title"/>
          </p:nvPr>
        </p:nvSpPr>
        <p:spPr>
          <a:xfrm>
            <a:off x="612775" y="228600"/>
            <a:ext cx="8153400" cy="990600"/>
          </a:xfrm>
        </p:spPr>
        <p:txBody>
          <a:bodyPr>
            <a:normAutofit/>
          </a:bodyPr>
          <a:lstStyle/>
          <a:p>
            <a:pPr eaLnBrk="1" fontAlgn="auto" hangingPunct="1">
              <a:spcAft>
                <a:spcPts val="0"/>
              </a:spcAft>
              <a:defRPr/>
            </a:pPr>
            <a:r>
              <a:rPr lang="en-US" dirty="0" smtClean="0">
                <a:ea typeface="+mj-ea"/>
                <a:cs typeface="+mj-cs"/>
              </a:rPr>
              <a:t>Estimating Cashflows- First Steps</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B0268A6-3909-8F48-82C9-E071F95F3A10}" type="slidenum">
              <a:rPr lang="en-US" altLang="en-US" sz="1200">
                <a:solidFill>
                  <a:srgbClr val="FFFFFF"/>
                </a:solidFill>
              </a:rPr>
              <a:pPr>
                <a:lnSpc>
                  <a:spcPct val="80000"/>
                </a:lnSpc>
              </a:pPr>
              <a:t>268</a:t>
            </a:fld>
            <a:endParaRPr lang="en-US" altLang="en-US" sz="1200">
              <a:solidFill>
                <a:srgbClr val="FFFFFF"/>
              </a:solidFill>
            </a:endParaRPr>
          </a:p>
        </p:txBody>
      </p:sp>
      <p:sp>
        <p:nvSpPr>
          <p:cNvPr id="557058" name="Content Placeholder 2"/>
          <p:cNvSpPr>
            <a:spLocks noGrp="1"/>
          </p:cNvSpPr>
          <p:nvPr>
            <p:ph sz="quarter" idx="1"/>
          </p:nvPr>
        </p:nvSpPr>
        <p:spPr>
          <a:xfrm>
            <a:off x="612775" y="1600200"/>
            <a:ext cx="8153400" cy="4495800"/>
          </a:xfrm>
        </p:spPr>
        <p:txBody>
          <a:bodyPr>
            <a:normAutofit/>
          </a:bodyPr>
          <a:lstStyle/>
          <a:p>
            <a:pPr>
              <a:lnSpc>
                <a:spcPct val="90000"/>
              </a:lnSpc>
            </a:pPr>
            <a:r>
              <a:rPr lang="en-US" altLang="en-US" sz="2400" u="sng">
                <a:ea typeface="ＭＳ Ｐゴシック" charset="-128"/>
              </a:rPr>
              <a:t>Operating Income</a:t>
            </a:r>
            <a:r>
              <a:rPr lang="en-US" altLang="en-US" sz="2400">
                <a:ea typeface="ＭＳ Ｐゴシック" charset="-128"/>
              </a:rPr>
              <a:t>: The firm reported operating income of $201.25 million on revenues of $4.30 billion for the year. Adding back non-recurring expenses (restructuring charge of $83.2 million in 2013) and adjusting income for the conversion of operating lease commitments to debt, we estimated an adjusted operating income of $313.2 million. The firm paid 18.21% of its income as taxes in 2013 and we will use this as the effective tax rate for the cash flows.</a:t>
            </a:r>
          </a:p>
          <a:p>
            <a:pPr>
              <a:lnSpc>
                <a:spcPct val="90000"/>
              </a:lnSpc>
            </a:pPr>
            <a:r>
              <a:rPr lang="en-US" altLang="en-US" sz="2400" u="sng">
                <a:ea typeface="ＭＳ Ｐゴシック" charset="-128"/>
              </a:rPr>
              <a:t>Reinvestment</a:t>
            </a:r>
            <a:r>
              <a:rPr lang="en-US" altLang="en-US" sz="2400">
                <a:ea typeface="ＭＳ Ｐゴシック" charset="-128"/>
              </a:rPr>
              <a:t>: Depreciation in 2013 amounted to $128.2 million, whereas capital expenditures and acquisitions for the year were $206.4 million. Non-cash working capital increased by $272.6 million during 2013 but was 13.54% of revenues in 2013. </a:t>
            </a:r>
          </a:p>
        </p:txBody>
      </p:sp>
    </p:spTree>
  </p:cSld>
  <p:clrMapOvr>
    <a:masterClrMapping/>
  </p:clrMapOvr>
  <p:timing>
    <p:tnLst>
      <p:par>
        <p:cT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49" name="Title 1"/>
          <p:cNvSpPr>
            <a:spLocks noGrp="1"/>
          </p:cNvSpPr>
          <p:nvPr>
            <p:ph type="title"/>
          </p:nvPr>
        </p:nvSpPr>
        <p:spPr>
          <a:xfrm>
            <a:off x="612775" y="228600"/>
            <a:ext cx="8153400" cy="990600"/>
          </a:xfrm>
        </p:spPr>
        <p:txBody>
          <a:bodyPr/>
          <a:lstStyle/>
          <a:p>
            <a:r>
              <a:rPr lang="en-US" altLang="en-US">
                <a:ea typeface="ＭＳ Ｐゴシック" charset="-128"/>
              </a:rPr>
              <a:t>Bringing in growth</a:t>
            </a:r>
          </a:p>
        </p:txBody>
      </p:sp>
      <p:sp>
        <p:nvSpPr>
          <p:cNvPr id="565250" name="Content Placeholder 2"/>
          <p:cNvSpPr>
            <a:spLocks noGrp="1"/>
          </p:cNvSpPr>
          <p:nvPr>
            <p:ph sz="quarter" idx="1"/>
          </p:nvPr>
        </p:nvSpPr>
        <p:spPr>
          <a:xfrm>
            <a:off x="612775" y="1600200"/>
            <a:ext cx="8153400" cy="4495800"/>
          </a:xfrm>
        </p:spPr>
        <p:txBody>
          <a:bodyPr/>
          <a:lstStyle/>
          <a:p>
            <a:r>
              <a:rPr lang="en-US" altLang="en-US" sz="2000">
                <a:ea typeface="ＭＳ Ｐゴシック" charset="-128"/>
              </a:rPr>
              <a:t>We will assume that Harman International is a mature firm, growing 2.75% in perpetuity. </a:t>
            </a:r>
          </a:p>
          <a:p>
            <a:r>
              <a:rPr lang="en-US" altLang="en-US" sz="2000">
                <a:ea typeface="ＭＳ Ｐゴシック" charset="-128"/>
              </a:rPr>
              <a:t>We assume that revenues, operating income, capital expenditures and depreciation will all grow 2.75% for the year and that the non-cash working capital remain 13.54% of revenues in future periods. </a:t>
            </a:r>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928DFFE-BA15-EF49-9281-90B502D003F1}" type="slidenum">
              <a:rPr lang="en-US" altLang="en-US" sz="1200">
                <a:solidFill>
                  <a:srgbClr val="FFFFFF"/>
                </a:solidFill>
              </a:rPr>
              <a:pPr>
                <a:lnSpc>
                  <a:spcPct val="80000"/>
                </a:lnSpc>
              </a:pPr>
              <a:t>269</a:t>
            </a:fld>
            <a:endParaRPr lang="en-US" altLang="en-US" sz="1200">
              <a:solidFill>
                <a:srgbClr val="FFFFFF"/>
              </a:solidFill>
            </a:endParaRPr>
          </a:p>
        </p:txBody>
      </p:sp>
      <p:graphicFrame>
        <p:nvGraphicFramePr>
          <p:cNvPr id="565253" name="Object 5"/>
          <p:cNvGraphicFramePr>
            <a:graphicFrameLocks noChangeAspect="1"/>
          </p:cNvGraphicFramePr>
          <p:nvPr/>
        </p:nvGraphicFramePr>
        <p:xfrm>
          <a:off x="1066800" y="3352800"/>
          <a:ext cx="7467600" cy="2544763"/>
        </p:xfrm>
        <a:graphic>
          <a:graphicData uri="http://schemas.openxmlformats.org/presentationml/2006/ole">
            <mc:AlternateContent xmlns:mc="http://schemas.openxmlformats.org/markup-compatibility/2006">
              <mc:Choice xmlns:v="urn:schemas-microsoft-com:vml" Requires="v">
                <p:oleObj spid="_x0000_s565254" name="Document" r:id="rId5" imgW="5625893" imgH="1917629" progId="Word.Document.12">
                  <p:embed/>
                </p:oleObj>
              </mc:Choice>
              <mc:Fallback>
                <p:oleObj name="Document" r:id="rId5" imgW="5625893" imgH="1917629" progId="Word.Document.12">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6800" y="3352800"/>
                        <a:ext cx="7467600" cy="254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Value of Harman International: Before Synergy</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925169C-BDB7-6949-A250-0276018B1B29}" type="slidenum">
              <a:rPr lang="en-US" altLang="en-US" sz="1200">
                <a:solidFill>
                  <a:srgbClr val="FFFFFF"/>
                </a:solidFill>
              </a:rPr>
              <a:pPr>
                <a:lnSpc>
                  <a:spcPct val="80000"/>
                </a:lnSpc>
              </a:pPr>
              <a:t>270</a:t>
            </a:fld>
            <a:endParaRPr lang="en-US" altLang="en-US" sz="1200">
              <a:solidFill>
                <a:srgbClr val="FFFFFF"/>
              </a:solidFill>
            </a:endParaRPr>
          </a:p>
        </p:txBody>
      </p:sp>
      <p:sp>
        <p:nvSpPr>
          <p:cNvPr id="559106" name="Content Placeholder 2"/>
          <p:cNvSpPr>
            <a:spLocks noGrp="1"/>
          </p:cNvSpPr>
          <p:nvPr>
            <p:ph sz="quarter" idx="1"/>
          </p:nvPr>
        </p:nvSpPr>
        <p:spPr>
          <a:xfrm>
            <a:off x="612775" y="1600200"/>
            <a:ext cx="8153400" cy="4495800"/>
          </a:xfrm>
        </p:spPr>
        <p:txBody>
          <a:bodyPr>
            <a:noAutofit/>
          </a:bodyPr>
          <a:lstStyle/>
          <a:p>
            <a:r>
              <a:rPr lang="en-US" altLang="en-US" sz="1600">
                <a:ea typeface="ＭＳ Ｐゴシック" charset="-128"/>
              </a:rPr>
              <a:t>Earlier, we estimated the cost of capital of 9.67% as the right discount rate to apply in valuing Harman International and the cash flow to the firm of $166.85 million for 2014 (next year), assuming a 2.75% growth rate in revenues, operating income, depreciation, capital expenditures and total non-cash working capital. We also assumed that these cash flows would continue to grow 2.75% a year in perpetuity. </a:t>
            </a:r>
          </a:p>
          <a:p>
            <a:endParaRPr lang="en-US" altLang="en-US" sz="1600">
              <a:ea typeface="ＭＳ Ｐゴシック" charset="-128"/>
            </a:endParaRPr>
          </a:p>
          <a:p>
            <a:endParaRPr lang="en-US" altLang="en-US" sz="1600">
              <a:ea typeface="ＭＳ Ｐゴシック" charset="-128"/>
            </a:endParaRPr>
          </a:p>
          <a:p>
            <a:pPr>
              <a:buFont typeface="Wingdings" charset="2"/>
              <a:buNone/>
            </a:pPr>
            <a:endParaRPr lang="en-US" altLang="en-US" sz="1600">
              <a:ea typeface="ＭＳ Ｐゴシック" charset="-128"/>
            </a:endParaRPr>
          </a:p>
          <a:p>
            <a:r>
              <a:rPr lang="en-US" altLang="en-US" sz="1600">
                <a:ea typeface="ＭＳ Ｐゴシック" charset="-128"/>
              </a:rPr>
              <a:t>Adding the cash balance of the firm ($515 million) and subtracting out the existing debt ($313 million, including the debt value of leases) yields the value of equity in the firm:</a:t>
            </a:r>
          </a:p>
          <a:p>
            <a:r>
              <a:rPr lang="en-US" altLang="en-US" sz="1600">
                <a:ea typeface="ＭＳ Ｐゴシック" charset="-128"/>
              </a:rPr>
              <a:t>Value of Equity 	= Value of Operating Assets + Cash – Debt </a:t>
            </a:r>
          </a:p>
          <a:p>
            <a:pPr>
              <a:buFont typeface="Wingdings" charset="2"/>
              <a:buNone/>
            </a:pPr>
            <a:r>
              <a:rPr lang="en-US" altLang="en-US" sz="1600">
                <a:ea typeface="ＭＳ Ｐゴシック" charset="-128"/>
              </a:rPr>
              <a:t>		= $2,476 + $ 515 - $313 million = $2,678 million </a:t>
            </a:r>
          </a:p>
          <a:p>
            <a:pPr eaLnBrk="1" hangingPunct="1"/>
            <a:r>
              <a:rPr lang="en-US" altLang="en-US" sz="1600">
                <a:ea typeface="ＭＳ Ｐゴシック" charset="-128"/>
              </a:rPr>
              <a:t>The market value of equity in Harman in November 2013 was $5,428 million. </a:t>
            </a:r>
          </a:p>
          <a:p>
            <a:pPr eaLnBrk="1" hangingPunct="1"/>
            <a:r>
              <a:rPr lang="en-US" altLang="en-US" sz="1600">
                <a:ea typeface="ＭＳ Ｐゴシック" charset="-128"/>
              </a:rPr>
              <a:t>To the extent that Tata Motors pays the market price, it will have to generate benefits from synergy that exceed $2750 million.</a:t>
            </a:r>
          </a:p>
        </p:txBody>
      </p:sp>
      <p:graphicFrame>
        <p:nvGraphicFramePr>
          <p:cNvPr id="567301" name="Object 3"/>
          <p:cNvGraphicFramePr>
            <a:graphicFrameLocks noChangeAspect="1"/>
          </p:cNvGraphicFramePr>
          <p:nvPr/>
        </p:nvGraphicFramePr>
        <p:xfrm>
          <a:off x="1905000" y="2971800"/>
          <a:ext cx="5486400" cy="1028700"/>
        </p:xfrm>
        <a:graphic>
          <a:graphicData uri="http://schemas.openxmlformats.org/presentationml/2006/ole">
            <mc:AlternateContent xmlns:mc="http://schemas.openxmlformats.org/markup-compatibility/2006">
              <mc:Choice xmlns:v="urn:schemas-microsoft-com:vml" Requires="v">
                <p:oleObj spid="_x0000_s567302" name="Document" r:id="rId5" imgW="5486198" imgH="1028662" progId="Word.Document.12">
                  <p:embed/>
                </p:oleObj>
              </mc:Choice>
              <mc:Fallback>
                <p:oleObj name="Document" r:id="rId5" imgW="5486198" imgH="1028662" progId="Word.Document.12">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00" y="2971800"/>
                        <a:ext cx="54864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153" name="Title 1"/>
          <p:cNvSpPr>
            <a:spLocks noGrp="1"/>
          </p:cNvSpPr>
          <p:nvPr>
            <p:ph type="ctrTitle"/>
          </p:nvPr>
        </p:nvSpPr>
        <p:spPr/>
        <p:txBody>
          <a:bodyPr>
            <a:normAutofit/>
          </a:bodyPr>
          <a:lstStyle/>
          <a:p>
            <a:pPr eaLnBrk="1" hangingPunct="1"/>
            <a:r>
              <a:rPr lang="en-US" altLang="en-US" sz="3200" cap="none">
                <a:ea typeface="ＭＳ Ｐゴシック" charset="-128"/>
              </a:rPr>
              <a:t>Measuring Investment Returns</a:t>
            </a:r>
            <a:br>
              <a:rPr lang="en-US" altLang="en-US" sz="3200" cap="none">
                <a:ea typeface="ＭＳ Ｐゴシック" charset="-128"/>
              </a:rPr>
            </a:br>
            <a:r>
              <a:rPr lang="en-US" altLang="en-US" sz="3200" cap="none">
                <a:ea typeface="ＭＳ Ｐゴシック" charset="-128"/>
              </a:rPr>
              <a:t>II. Investment Interactions, Options and Remorse…</a:t>
            </a:r>
          </a:p>
        </p:txBody>
      </p:sp>
      <p:sp>
        <p:nvSpPr>
          <p:cNvPr id="569346" name="Subtitle 6"/>
          <p:cNvSpPr>
            <a:spLocks noGrp="1"/>
          </p:cNvSpPr>
          <p:nvPr>
            <p:ph type="subTitle" idx="1"/>
          </p:nvPr>
        </p:nvSpPr>
        <p:spPr>
          <a:xfrm>
            <a:off x="2362200" y="6049963"/>
            <a:ext cx="6705600" cy="685800"/>
          </a:xfrm>
        </p:spPr>
        <p:txBody>
          <a:bodyPr/>
          <a:lstStyle/>
          <a:p>
            <a:pPr eaLnBrk="1" hangingPunct="1"/>
            <a:r>
              <a:rPr lang="en-US" altLang="en-US">
                <a:ea typeface="ＭＳ Ｐゴシック" charset="-128"/>
              </a:rPr>
              <a:t>Life is too short for regrets, right?</a:t>
            </a:r>
          </a:p>
        </p:txBody>
      </p:sp>
      <p:sp>
        <p:nvSpPr>
          <p:cNvPr id="2" name="Footer Placeholder 1"/>
          <p:cNvSpPr>
            <a:spLocks noGrp="1"/>
          </p:cNvSpPr>
          <p:nvPr>
            <p:ph type="ftr" sz="quarter" idx="11"/>
          </p:nvPr>
        </p:nvSpPr>
        <p:spPr/>
        <p:txBody>
          <a:bodyPr/>
          <a:lstStyle/>
          <a:p>
            <a:pPr>
              <a:defRPr/>
            </a:pPr>
            <a:r>
              <a:rPr lang="en-US"/>
              <a:t>Aswath Damodaran</a:t>
            </a:r>
            <a:endParaRPr lang="en-US" dirty="0"/>
          </a:p>
        </p:txBody>
      </p:sp>
      <p:sp>
        <p:nvSpPr>
          <p:cNvPr id="56934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33157EE6-06D0-0140-85C7-405CD3803D29}" type="slidenum">
              <a:rPr lang="en-US" altLang="en-US" sz="1400">
                <a:solidFill>
                  <a:schemeClr val="tx2"/>
                </a:solidFill>
              </a:rPr>
              <a:pPr/>
              <a:t>271</a:t>
            </a:fld>
            <a:endParaRPr lang="en-US" altLang="en-US" sz="1400">
              <a:solidFill>
                <a:schemeClr val="tx2"/>
              </a:solidFill>
            </a:endParaRPr>
          </a:p>
        </p:txBody>
      </p:sp>
    </p:spTree>
  </p:cSld>
  <p:clrMapOvr>
    <a:masterClrMapping/>
  </p:clrMapOvr>
  <p:timing>
    <p:tnLst>
      <p:par>
        <p:cT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1" name="Title 1"/>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Independent investments are the exception…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786845C-F6B1-E440-8C4B-F1BDAA645398}" type="slidenum">
              <a:rPr lang="en-US" altLang="en-US" sz="1200">
                <a:solidFill>
                  <a:srgbClr val="FFFFFF"/>
                </a:solidFill>
              </a:rPr>
              <a:pPr>
                <a:lnSpc>
                  <a:spcPct val="80000"/>
                </a:lnSpc>
              </a:pPr>
              <a:t>272</a:t>
            </a:fld>
            <a:endParaRPr lang="en-US" altLang="en-US" sz="1200">
              <a:solidFill>
                <a:srgbClr val="FFFFFF"/>
              </a:solidFill>
            </a:endParaRPr>
          </a:p>
        </p:txBody>
      </p:sp>
      <p:sp>
        <p:nvSpPr>
          <p:cNvPr id="56320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In all of the examples we have used so far, the investments that we have analyzed have stood alone. Thus, our job was a simple one. Assess the expected cash flows on the investment and discount them at the right discount rate.</a:t>
            </a:r>
          </a:p>
          <a:p>
            <a:pPr eaLnBrk="1" hangingPunct="1">
              <a:lnSpc>
                <a:spcPct val="80000"/>
              </a:lnSpc>
            </a:pPr>
            <a:r>
              <a:rPr lang="en-US" altLang="en-US" sz="2600">
                <a:ea typeface="ＭＳ Ｐゴシック" charset="-128"/>
              </a:rPr>
              <a:t>In the real world, most investments are not independent. Taking an investment can often mean rejecting another investment at one extreme (mutually exclusive) to being locked in to take an investment in the future (pre-requisite).</a:t>
            </a:r>
          </a:p>
          <a:p>
            <a:pPr eaLnBrk="1" hangingPunct="1">
              <a:lnSpc>
                <a:spcPct val="80000"/>
              </a:lnSpc>
            </a:pPr>
            <a:r>
              <a:rPr lang="en-US" altLang="en-US" sz="2600">
                <a:ea typeface="ＭＳ Ｐゴシック" charset="-128"/>
              </a:rPr>
              <a:t>More generally, accepting an investment can create side costs for a firm</a:t>
            </a:r>
            <a:r>
              <a:rPr lang="ja-JP" altLang="en-US" sz="2600">
                <a:ea typeface="ＭＳ Ｐゴシック" charset="-128"/>
              </a:rPr>
              <a:t>’</a:t>
            </a:r>
            <a:r>
              <a:rPr lang="en-US" altLang="ja-JP" sz="2600">
                <a:ea typeface="ＭＳ Ｐゴシック" charset="-128"/>
              </a:rPr>
              <a:t>s existing investments in some cases and benefits for others.</a:t>
            </a:r>
            <a:endParaRPr lang="en-US" altLang="en-US" sz="2600">
              <a:ea typeface="ＭＳ Ｐゴシック" charset="-128"/>
            </a:endParaRPr>
          </a:p>
        </p:txBody>
      </p:sp>
    </p:spTree>
  </p:cSld>
  <p:clrMapOvr>
    <a:masterClrMapping/>
  </p:clrMapOvr>
  <p:timing>
    <p:tnLst>
      <p:par>
        <p:cT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4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Mutually Exclusive Investments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6631493-A11D-F84A-8203-FC66C7EAAB95}" type="slidenum">
              <a:rPr lang="en-US" altLang="en-US" sz="1200">
                <a:solidFill>
                  <a:srgbClr val="FFFFFF"/>
                </a:solidFill>
              </a:rPr>
              <a:pPr>
                <a:lnSpc>
                  <a:spcPct val="80000"/>
                </a:lnSpc>
              </a:pPr>
              <a:t>273</a:t>
            </a:fld>
            <a:endParaRPr lang="en-US" altLang="en-US" sz="1200">
              <a:solidFill>
                <a:srgbClr val="FFFFFF"/>
              </a:solidFill>
            </a:endParaRPr>
          </a:p>
        </p:txBody>
      </p:sp>
      <p:sp>
        <p:nvSpPr>
          <p:cNvPr id="565250" name="Content Placeholder 2"/>
          <p:cNvSpPr>
            <a:spLocks noGrp="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We have looked at how best to assess a stand-alone investment and concluded that a good investment will have positive NPV and generate accounting returns (ROC and ROE) and IRR that exceed your costs (capital and equity).</a:t>
            </a:r>
          </a:p>
          <a:p>
            <a:pPr marL="320040" indent="-320040" eaLnBrk="1" fontAlgn="auto" hangingPunct="1">
              <a:spcAft>
                <a:spcPts val="0"/>
              </a:spcAft>
              <a:buFont typeface="Wingdings"/>
              <a:buChar char=""/>
              <a:defRPr/>
            </a:pPr>
            <a:r>
              <a:rPr lang="en-US" smtClean="0">
                <a:ea typeface="+mn-ea"/>
                <a:cs typeface="+mn-cs"/>
              </a:rPr>
              <a:t>In some cases, though, firms may have to choose between investments because</a:t>
            </a:r>
          </a:p>
          <a:p>
            <a:pPr marL="640080" lvl="1" indent="-274320" eaLnBrk="1" fontAlgn="auto" hangingPunct="1">
              <a:spcAft>
                <a:spcPts val="0"/>
              </a:spcAft>
              <a:buFont typeface="Wingdings 2"/>
              <a:buChar char=""/>
              <a:defRPr/>
            </a:pPr>
            <a:r>
              <a:rPr lang="en-US" smtClean="0">
                <a:ea typeface="+mn-ea"/>
              </a:rPr>
              <a:t>They are mutually exclusive: Taking one investment makes the other one redundant because they both serve the same purpose</a:t>
            </a:r>
          </a:p>
          <a:p>
            <a:pPr marL="640080" lvl="1" indent="-274320" eaLnBrk="1" fontAlgn="auto" hangingPunct="1">
              <a:spcAft>
                <a:spcPts val="0"/>
              </a:spcAft>
              <a:buFont typeface="Wingdings 2"/>
              <a:buChar char=""/>
              <a:defRPr/>
            </a:pPr>
            <a:r>
              <a:rPr lang="en-US" smtClean="0">
                <a:ea typeface="+mn-ea"/>
              </a:rPr>
              <a:t>The firm has limited capital and cannot take every good investment (i.e., investments with positive NPV or high IRR).</a:t>
            </a:r>
          </a:p>
          <a:p>
            <a:pPr marL="320040" indent="-320040" eaLnBrk="1" fontAlgn="auto" hangingPunct="1">
              <a:spcAft>
                <a:spcPts val="0"/>
              </a:spcAft>
              <a:buFont typeface="Wingdings"/>
              <a:buChar char=""/>
              <a:defRPr/>
            </a:pPr>
            <a:r>
              <a:rPr lang="en-US" smtClean="0">
                <a:ea typeface="+mn-ea"/>
                <a:cs typeface="+mn-cs"/>
              </a:rPr>
              <a:t>Using the two standard discounted cash flow measures, NPV and IRR, can yield different choices when choosing between investments.</a:t>
            </a:r>
            <a:endParaRPr lang="en-US">
              <a:ea typeface="+mn-ea"/>
              <a:cs typeface="+mn-cs"/>
            </a:endParaRPr>
          </a:p>
        </p:txBody>
      </p:sp>
    </p:spTree>
  </p:cSld>
  <p:clrMapOvr>
    <a:masterClrMapping/>
  </p:clrMapOvr>
  <p:timing>
    <p:tnLst>
      <p:par>
        <p:cTn id="1" dur="indefinite" restart="never" nodeType="tmRoot"/>
      </p:par>
    </p:tn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29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Comparing Projects with the same (or similar) lives..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FAA0F5E-241F-A745-86FA-1A9DCEA099EF}" type="slidenum">
              <a:rPr lang="en-US" altLang="en-US" sz="1200">
                <a:solidFill>
                  <a:srgbClr val="FFFFFF"/>
                </a:solidFill>
              </a:rPr>
              <a:pPr>
                <a:lnSpc>
                  <a:spcPct val="80000"/>
                </a:lnSpc>
              </a:pPr>
              <a:t>274</a:t>
            </a:fld>
            <a:endParaRPr lang="en-US" altLang="en-US" sz="1200">
              <a:solidFill>
                <a:srgbClr val="FFFFFF"/>
              </a:solidFill>
            </a:endParaRPr>
          </a:p>
        </p:txBody>
      </p:sp>
      <p:sp>
        <p:nvSpPr>
          <p:cNvPr id="567298"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When comparing and choosing between investments with the same lives, we can </a:t>
            </a:r>
          </a:p>
          <a:p>
            <a:pPr lvl="1" eaLnBrk="1" hangingPunct="1">
              <a:lnSpc>
                <a:spcPct val="80000"/>
              </a:lnSpc>
            </a:pPr>
            <a:r>
              <a:rPr lang="en-US" altLang="en-US" sz="2200">
                <a:ea typeface="ＭＳ Ｐゴシック" charset="-128"/>
              </a:rPr>
              <a:t>Compute the accounting returns (ROC, ROE) of the investments and pick the one with the higher returns</a:t>
            </a:r>
          </a:p>
          <a:p>
            <a:pPr lvl="1" eaLnBrk="1" hangingPunct="1">
              <a:lnSpc>
                <a:spcPct val="80000"/>
              </a:lnSpc>
            </a:pPr>
            <a:r>
              <a:rPr lang="en-US" altLang="en-US" sz="2200">
                <a:ea typeface="ＭＳ Ｐゴシック" charset="-128"/>
              </a:rPr>
              <a:t>Compute the NPV of the investments and pick the one with the higher NPV</a:t>
            </a:r>
          </a:p>
          <a:p>
            <a:pPr lvl="1" eaLnBrk="1" hangingPunct="1">
              <a:lnSpc>
                <a:spcPct val="80000"/>
              </a:lnSpc>
            </a:pPr>
            <a:r>
              <a:rPr lang="en-US" altLang="en-US" sz="2200">
                <a:ea typeface="ＭＳ Ｐゴシック" charset="-128"/>
              </a:rPr>
              <a:t>Compute the IRR of the investments and pick the one with the higher IRR</a:t>
            </a:r>
          </a:p>
          <a:p>
            <a:pPr eaLnBrk="1" hangingPunct="1">
              <a:lnSpc>
                <a:spcPct val="80000"/>
              </a:lnSpc>
            </a:pPr>
            <a:r>
              <a:rPr lang="en-US" altLang="en-US" sz="2600">
                <a:ea typeface="ＭＳ Ｐゴシック" charset="-128"/>
              </a:rPr>
              <a:t>While it is easy to see why accounting return measures can give different rankings (and choices) than the discounted cash flow approaches, you would expect NPV and IRR to yield consistent results since they are both time-weighted, incremental cash flow return measures.</a:t>
            </a:r>
          </a:p>
        </p:txBody>
      </p:sp>
    </p:spTree>
  </p:cSld>
  <p:clrMapOvr>
    <a:masterClrMapping/>
  </p:clrMapOvr>
  <p:timing>
    <p:tnLst>
      <p:par>
        <p:cTn id="1" dur="indefinite" restart="never" nodeType="tmRoot"/>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1: IRR versus NPV</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65AAF0C-D83C-3E49-B02D-A561269736C1}" type="slidenum">
              <a:rPr lang="en-US" altLang="en-US" sz="1200">
                <a:solidFill>
                  <a:srgbClr val="FFFFFF"/>
                </a:solidFill>
              </a:rPr>
              <a:pPr>
                <a:lnSpc>
                  <a:spcPct val="80000"/>
                </a:lnSpc>
              </a:pPr>
              <a:t>275</a:t>
            </a:fld>
            <a:endParaRPr lang="en-US" altLang="en-US" sz="1200">
              <a:solidFill>
                <a:srgbClr val="FFFFFF"/>
              </a:solidFill>
            </a:endParaRPr>
          </a:p>
        </p:txBody>
      </p:sp>
      <p:sp>
        <p:nvSpPr>
          <p:cNvPr id="569346"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Consider two projects with the following cash flows:</a:t>
            </a:r>
          </a:p>
          <a:p>
            <a:pPr marL="0" indent="0" eaLnBrk="1" fontAlgn="auto" hangingPunct="1">
              <a:spcAft>
                <a:spcPts val="0"/>
              </a:spcAft>
              <a:buFont typeface="Wingdings"/>
              <a:buNone/>
              <a:defRPr/>
            </a:pPr>
            <a:r>
              <a:rPr lang="en-US" dirty="0" smtClean="0">
                <a:ea typeface="+mn-ea"/>
                <a:cs typeface="+mn-cs"/>
              </a:rPr>
              <a:t>Year		Project 1 CF		Project 2 CF</a:t>
            </a:r>
          </a:p>
          <a:p>
            <a:pPr marL="0" indent="0" eaLnBrk="1" fontAlgn="auto" hangingPunct="1">
              <a:spcAft>
                <a:spcPts val="0"/>
              </a:spcAft>
              <a:buFont typeface="Wingdings"/>
              <a:buNone/>
              <a:defRPr/>
            </a:pPr>
            <a:r>
              <a:rPr lang="en-US" dirty="0" smtClean="0">
                <a:ea typeface="+mn-ea"/>
                <a:cs typeface="+mn-cs"/>
              </a:rPr>
              <a:t>0		-1000			-1000</a:t>
            </a:r>
          </a:p>
          <a:p>
            <a:pPr marL="0" indent="0" eaLnBrk="1" fontAlgn="auto" hangingPunct="1">
              <a:spcAft>
                <a:spcPts val="0"/>
              </a:spcAft>
              <a:buFont typeface="Wingdings"/>
              <a:buNone/>
              <a:defRPr/>
            </a:pPr>
            <a:r>
              <a:rPr lang="en-US" dirty="0" smtClean="0">
                <a:ea typeface="+mn-ea"/>
                <a:cs typeface="+mn-cs"/>
              </a:rPr>
              <a:t>1		800			200</a:t>
            </a:r>
          </a:p>
          <a:p>
            <a:pPr marL="0" indent="0" eaLnBrk="1" fontAlgn="auto" hangingPunct="1">
              <a:spcAft>
                <a:spcPts val="0"/>
              </a:spcAft>
              <a:buFont typeface="Wingdings"/>
              <a:buNone/>
              <a:defRPr/>
            </a:pPr>
            <a:r>
              <a:rPr lang="en-US" dirty="0" smtClean="0">
                <a:ea typeface="+mn-ea"/>
                <a:cs typeface="+mn-cs"/>
              </a:rPr>
              <a:t>2		1000			300</a:t>
            </a:r>
          </a:p>
          <a:p>
            <a:pPr marL="0" indent="0" eaLnBrk="1" fontAlgn="auto" hangingPunct="1">
              <a:spcAft>
                <a:spcPts val="0"/>
              </a:spcAft>
              <a:buFont typeface="Wingdings"/>
              <a:buNone/>
              <a:defRPr/>
            </a:pPr>
            <a:r>
              <a:rPr lang="en-US" dirty="0" smtClean="0">
                <a:ea typeface="+mn-ea"/>
                <a:cs typeface="+mn-cs"/>
              </a:rPr>
              <a:t>3		1300			400</a:t>
            </a:r>
          </a:p>
          <a:p>
            <a:pPr marL="0" indent="0" eaLnBrk="1" fontAlgn="auto" hangingPunct="1">
              <a:spcAft>
                <a:spcPts val="0"/>
              </a:spcAft>
              <a:buFont typeface="Wingdings"/>
              <a:buNone/>
              <a:defRPr/>
            </a:pPr>
            <a:r>
              <a:rPr lang="en-US" dirty="0" smtClean="0">
                <a:ea typeface="+mn-ea"/>
                <a:cs typeface="+mn-cs"/>
              </a:rPr>
              <a:t>4		-2200			500	</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Project</a:t>
            </a:r>
            <a:r>
              <a:rPr lang="ja-JP" altLang="en-US">
                <a:ea typeface="ＭＳ Ｐゴシック" charset="-128"/>
              </a:rPr>
              <a:t>’</a:t>
            </a:r>
            <a:r>
              <a:rPr lang="en-US" altLang="ja-JP">
                <a:ea typeface="ＭＳ Ｐゴシック" charset="-128"/>
              </a:rPr>
              <a:t>s NPV Profile</a:t>
            </a:r>
            <a:endParaRPr lang="en-US" altLang="en-US">
              <a:ea typeface="ＭＳ Ｐゴシック" charset="-128"/>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E0E50CF-C832-6341-A89E-EB74C51A2376}" type="slidenum">
              <a:rPr lang="en-US" altLang="en-US" sz="1200">
                <a:solidFill>
                  <a:srgbClr val="FFFFFF"/>
                </a:solidFill>
              </a:rPr>
              <a:pPr>
                <a:lnSpc>
                  <a:spcPct val="80000"/>
                </a:lnSpc>
              </a:pPr>
              <a:t>276</a:t>
            </a:fld>
            <a:endParaRPr lang="en-US" altLang="en-US" sz="1200">
              <a:solidFill>
                <a:srgbClr val="FFFFFF"/>
              </a:solidFill>
            </a:endParaRPr>
          </a:p>
        </p:txBody>
      </p:sp>
      <p:pic>
        <p:nvPicPr>
          <p:cNvPr id="579588"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do we do now?</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37CEB0-289F-924C-AD90-DDB483E97EAB}" type="slidenum">
              <a:rPr lang="en-US" altLang="en-US" sz="1200">
                <a:solidFill>
                  <a:srgbClr val="FFFFFF"/>
                </a:solidFill>
              </a:rPr>
              <a:pPr>
                <a:lnSpc>
                  <a:spcPct val="80000"/>
                </a:lnSpc>
              </a:pPr>
              <a:t>277</a:t>
            </a:fld>
            <a:endParaRPr lang="en-US" altLang="en-US" sz="1200">
              <a:solidFill>
                <a:srgbClr val="FFFFFF"/>
              </a:solidFill>
            </a:endParaRPr>
          </a:p>
        </p:txBody>
      </p:sp>
      <p:sp>
        <p:nvSpPr>
          <p:cNvPr id="573442"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Project 1 has two internal rates of return. The first is 6.60%, whereas the second is 36.55%. Project 2 has one internal rate of return, about 12.8%.</a:t>
            </a:r>
          </a:p>
          <a:p>
            <a:pPr marL="320040" indent="-320040" eaLnBrk="1" fontAlgn="auto" hangingPunct="1">
              <a:spcAft>
                <a:spcPts val="0"/>
              </a:spcAft>
              <a:buFont typeface="Wingdings"/>
              <a:buChar char=""/>
              <a:defRPr/>
            </a:pPr>
            <a:r>
              <a:rPr lang="en-US" dirty="0" smtClean="0">
                <a:ea typeface="+mn-ea"/>
                <a:cs typeface="+mn-cs"/>
              </a:rPr>
              <a:t>Why are there two internal rates of return on project 1?</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If your cost of capital is 12%, which investment would you accept?</a:t>
            </a:r>
          </a:p>
          <a:p>
            <a:pPr marL="822960" lvl="1" indent="-457200" eaLnBrk="1" fontAlgn="auto" hangingPunct="1">
              <a:spcAft>
                <a:spcPts val="0"/>
              </a:spcAft>
              <a:buFont typeface="+mj-lt"/>
              <a:buAutoNum type="alphaLcPeriod"/>
              <a:defRPr/>
            </a:pPr>
            <a:r>
              <a:rPr lang="en-US" dirty="0" smtClean="0">
                <a:ea typeface="+mn-ea"/>
              </a:rPr>
              <a:t>Project 1</a:t>
            </a:r>
          </a:p>
          <a:p>
            <a:pPr marL="822960" lvl="1" indent="-457200" eaLnBrk="1" fontAlgn="auto" hangingPunct="1">
              <a:spcAft>
                <a:spcPts val="0"/>
              </a:spcAft>
              <a:buFont typeface="+mj-lt"/>
              <a:buAutoNum type="alphaLcPeriod"/>
              <a:defRPr/>
            </a:pPr>
            <a:r>
              <a:rPr lang="en-US" dirty="0" smtClean="0">
                <a:ea typeface="+mn-ea"/>
              </a:rPr>
              <a:t>Project 2</a:t>
            </a:r>
          </a:p>
          <a:p>
            <a:pPr marL="320040" indent="-320040" eaLnBrk="1" fontAlgn="auto" hangingPunct="1">
              <a:spcAft>
                <a:spcPts val="0"/>
              </a:spcAft>
              <a:buFont typeface="Wingdings"/>
              <a:buChar char=""/>
              <a:defRPr/>
            </a:pPr>
            <a:r>
              <a:rPr lang="en-US" dirty="0" smtClean="0">
                <a:ea typeface="+mn-ea"/>
                <a:cs typeface="+mn-cs"/>
              </a:rPr>
              <a:t>Explain.</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2: NPV versus IRR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276BF1F-13D0-934B-B7DA-D6BC379DA3DB}" type="slidenum">
              <a:rPr lang="en-US" altLang="en-US" sz="1200">
                <a:solidFill>
                  <a:srgbClr val="FFFFFF"/>
                </a:solidFill>
              </a:rPr>
              <a:pPr>
                <a:lnSpc>
                  <a:spcPct val="80000"/>
                </a:lnSpc>
              </a:pPr>
              <a:t>278</a:t>
            </a:fld>
            <a:endParaRPr lang="en-US" altLang="en-US" sz="1200">
              <a:solidFill>
                <a:srgbClr val="FFFFFF"/>
              </a:solidFill>
            </a:endParaRPr>
          </a:p>
        </p:txBody>
      </p:sp>
      <p:sp>
        <p:nvSpPr>
          <p:cNvPr id="583684"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583685" name="Line 3"/>
          <p:cNvSpPr>
            <a:spLocks noChangeShapeType="1"/>
          </p:cNvSpPr>
          <p:nvPr/>
        </p:nvSpPr>
        <p:spPr bwMode="auto">
          <a:xfrm>
            <a:off x="2600325"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86" name="Line 4"/>
          <p:cNvSpPr>
            <a:spLocks noChangeShapeType="1"/>
          </p:cNvSpPr>
          <p:nvPr/>
        </p:nvSpPr>
        <p:spPr bwMode="auto">
          <a:xfrm>
            <a:off x="3797300"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87" name="Line 5"/>
          <p:cNvSpPr>
            <a:spLocks noChangeShapeType="1"/>
          </p:cNvSpPr>
          <p:nvPr/>
        </p:nvSpPr>
        <p:spPr bwMode="auto">
          <a:xfrm>
            <a:off x="4992688"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88" name="Line 6"/>
          <p:cNvSpPr>
            <a:spLocks noChangeShapeType="1"/>
          </p:cNvSpPr>
          <p:nvPr/>
        </p:nvSpPr>
        <p:spPr bwMode="auto">
          <a:xfrm>
            <a:off x="6189663"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89" name="Line 7"/>
          <p:cNvSpPr>
            <a:spLocks noChangeShapeType="1"/>
          </p:cNvSpPr>
          <p:nvPr/>
        </p:nvSpPr>
        <p:spPr bwMode="auto">
          <a:xfrm>
            <a:off x="7385050"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90" name="Line 8"/>
          <p:cNvSpPr>
            <a:spLocks noChangeShapeType="1"/>
          </p:cNvSpPr>
          <p:nvPr/>
        </p:nvSpPr>
        <p:spPr bwMode="auto">
          <a:xfrm flipH="1">
            <a:off x="2560638" y="2520950"/>
            <a:ext cx="47879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91" name="Rectangle 9"/>
          <p:cNvSpPr>
            <a:spLocks noChangeArrowheads="1"/>
          </p:cNvSpPr>
          <p:nvPr/>
        </p:nvSpPr>
        <p:spPr bwMode="auto">
          <a:xfrm>
            <a:off x="992188" y="1954213"/>
            <a:ext cx="10556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Cash Flow</a:t>
            </a:r>
          </a:p>
        </p:txBody>
      </p:sp>
      <p:sp>
        <p:nvSpPr>
          <p:cNvPr id="583692" name="Rectangle 10"/>
          <p:cNvSpPr>
            <a:spLocks noChangeArrowheads="1"/>
          </p:cNvSpPr>
          <p:nvPr/>
        </p:nvSpPr>
        <p:spPr bwMode="auto">
          <a:xfrm>
            <a:off x="992188" y="2751138"/>
            <a:ext cx="10842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Investment</a:t>
            </a:r>
          </a:p>
        </p:txBody>
      </p:sp>
      <p:sp>
        <p:nvSpPr>
          <p:cNvPr id="583693" name="Rectangle 11"/>
          <p:cNvSpPr>
            <a:spLocks noChangeArrowheads="1"/>
          </p:cNvSpPr>
          <p:nvPr/>
        </p:nvSpPr>
        <p:spPr bwMode="auto">
          <a:xfrm>
            <a:off x="3168650" y="1938338"/>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$ 350,000</a:t>
            </a:r>
          </a:p>
        </p:txBody>
      </p:sp>
      <p:sp>
        <p:nvSpPr>
          <p:cNvPr id="583694" name="Rectangle 12"/>
          <p:cNvSpPr>
            <a:spLocks noChangeArrowheads="1"/>
          </p:cNvSpPr>
          <p:nvPr/>
        </p:nvSpPr>
        <p:spPr bwMode="auto">
          <a:xfrm>
            <a:off x="2255838" y="2768600"/>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$ 1,000,000</a:t>
            </a:r>
          </a:p>
        </p:txBody>
      </p:sp>
      <p:sp>
        <p:nvSpPr>
          <p:cNvPr id="583695" name="Rectangle 13"/>
          <p:cNvSpPr>
            <a:spLocks noChangeArrowheads="1"/>
          </p:cNvSpPr>
          <p:nvPr/>
        </p:nvSpPr>
        <p:spPr bwMode="auto">
          <a:xfrm>
            <a:off x="3384550" y="1538288"/>
            <a:ext cx="9652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b="1" i="1"/>
              <a:t>Project A</a:t>
            </a:r>
          </a:p>
        </p:txBody>
      </p:sp>
      <p:sp>
        <p:nvSpPr>
          <p:cNvPr id="583696" name="Line 14"/>
          <p:cNvSpPr>
            <a:spLocks noChangeShapeType="1"/>
          </p:cNvSpPr>
          <p:nvPr/>
        </p:nvSpPr>
        <p:spPr bwMode="auto">
          <a:xfrm>
            <a:off x="2600325"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97" name="Line 15"/>
          <p:cNvSpPr>
            <a:spLocks noChangeShapeType="1"/>
          </p:cNvSpPr>
          <p:nvPr/>
        </p:nvSpPr>
        <p:spPr bwMode="auto">
          <a:xfrm>
            <a:off x="3797300"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98" name="Line 16"/>
          <p:cNvSpPr>
            <a:spLocks noChangeShapeType="1"/>
          </p:cNvSpPr>
          <p:nvPr/>
        </p:nvSpPr>
        <p:spPr bwMode="auto">
          <a:xfrm>
            <a:off x="4992688"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699" name="Line 17"/>
          <p:cNvSpPr>
            <a:spLocks noChangeShapeType="1"/>
          </p:cNvSpPr>
          <p:nvPr/>
        </p:nvSpPr>
        <p:spPr bwMode="auto">
          <a:xfrm>
            <a:off x="6189663"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700" name="Line 18"/>
          <p:cNvSpPr>
            <a:spLocks noChangeShapeType="1"/>
          </p:cNvSpPr>
          <p:nvPr/>
        </p:nvSpPr>
        <p:spPr bwMode="auto">
          <a:xfrm>
            <a:off x="7385050"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701" name="Line 19"/>
          <p:cNvSpPr>
            <a:spLocks noChangeShapeType="1"/>
          </p:cNvSpPr>
          <p:nvPr/>
        </p:nvSpPr>
        <p:spPr bwMode="auto">
          <a:xfrm flipH="1">
            <a:off x="2560638" y="4895850"/>
            <a:ext cx="47879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702" name="Rectangle 20"/>
          <p:cNvSpPr>
            <a:spLocks noChangeArrowheads="1"/>
          </p:cNvSpPr>
          <p:nvPr/>
        </p:nvSpPr>
        <p:spPr bwMode="auto">
          <a:xfrm>
            <a:off x="992188" y="4330700"/>
            <a:ext cx="10556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Cash Flow</a:t>
            </a:r>
          </a:p>
        </p:txBody>
      </p:sp>
      <p:sp>
        <p:nvSpPr>
          <p:cNvPr id="583703" name="Rectangle 21"/>
          <p:cNvSpPr>
            <a:spLocks noChangeArrowheads="1"/>
          </p:cNvSpPr>
          <p:nvPr/>
        </p:nvSpPr>
        <p:spPr bwMode="auto">
          <a:xfrm>
            <a:off x="992188" y="5127625"/>
            <a:ext cx="10842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Investment</a:t>
            </a:r>
          </a:p>
        </p:txBody>
      </p:sp>
      <p:sp>
        <p:nvSpPr>
          <p:cNvPr id="583704" name="Rectangle 22"/>
          <p:cNvSpPr>
            <a:spLocks noChangeArrowheads="1"/>
          </p:cNvSpPr>
          <p:nvPr/>
        </p:nvSpPr>
        <p:spPr bwMode="auto">
          <a:xfrm>
            <a:off x="3384550" y="3914775"/>
            <a:ext cx="9652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b="1" i="1"/>
              <a:t>Project B</a:t>
            </a:r>
          </a:p>
        </p:txBody>
      </p:sp>
      <p:sp>
        <p:nvSpPr>
          <p:cNvPr id="583705" name="Rectangle 23"/>
          <p:cNvSpPr>
            <a:spLocks noChangeArrowheads="1"/>
          </p:cNvSpPr>
          <p:nvPr/>
        </p:nvSpPr>
        <p:spPr bwMode="auto">
          <a:xfrm>
            <a:off x="2803525" y="3233738"/>
            <a:ext cx="15652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NPV = $467,937</a:t>
            </a:r>
          </a:p>
        </p:txBody>
      </p:sp>
      <p:sp>
        <p:nvSpPr>
          <p:cNvPr id="583706" name="Rectangle 24"/>
          <p:cNvSpPr>
            <a:spLocks noChangeArrowheads="1"/>
          </p:cNvSpPr>
          <p:nvPr/>
        </p:nvSpPr>
        <p:spPr bwMode="auto">
          <a:xfrm>
            <a:off x="2803525" y="3433763"/>
            <a:ext cx="13112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IRR= 33.66%</a:t>
            </a:r>
          </a:p>
        </p:txBody>
      </p:sp>
      <p:sp>
        <p:nvSpPr>
          <p:cNvPr id="583707" name="Rectangle 25"/>
          <p:cNvSpPr>
            <a:spLocks noChangeArrowheads="1"/>
          </p:cNvSpPr>
          <p:nvPr/>
        </p:nvSpPr>
        <p:spPr bwMode="auto">
          <a:xfrm>
            <a:off x="4381500" y="1938338"/>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$ 450,000</a:t>
            </a:r>
          </a:p>
        </p:txBody>
      </p:sp>
      <p:sp>
        <p:nvSpPr>
          <p:cNvPr id="583708" name="Rectangle 26"/>
          <p:cNvSpPr>
            <a:spLocks noChangeArrowheads="1"/>
          </p:cNvSpPr>
          <p:nvPr/>
        </p:nvSpPr>
        <p:spPr bwMode="auto">
          <a:xfrm>
            <a:off x="5545138" y="1938338"/>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$ 600,000</a:t>
            </a:r>
          </a:p>
        </p:txBody>
      </p:sp>
      <p:sp>
        <p:nvSpPr>
          <p:cNvPr id="583709" name="Rectangle 27"/>
          <p:cNvSpPr>
            <a:spLocks noChangeArrowheads="1"/>
          </p:cNvSpPr>
          <p:nvPr/>
        </p:nvSpPr>
        <p:spPr bwMode="auto">
          <a:xfrm>
            <a:off x="6842125" y="19542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$ 750,000</a:t>
            </a:r>
          </a:p>
        </p:txBody>
      </p:sp>
      <p:sp>
        <p:nvSpPr>
          <p:cNvPr id="583710" name="Rectangle 28"/>
          <p:cNvSpPr>
            <a:spLocks noChangeArrowheads="1"/>
          </p:cNvSpPr>
          <p:nvPr/>
        </p:nvSpPr>
        <p:spPr bwMode="auto">
          <a:xfrm>
            <a:off x="3052763" y="5426075"/>
            <a:ext cx="17176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NPV = $1,358,664</a:t>
            </a:r>
          </a:p>
        </p:txBody>
      </p:sp>
      <p:sp>
        <p:nvSpPr>
          <p:cNvPr id="583711" name="Rectangle 29"/>
          <p:cNvSpPr>
            <a:spLocks noChangeArrowheads="1"/>
          </p:cNvSpPr>
          <p:nvPr/>
        </p:nvSpPr>
        <p:spPr bwMode="auto">
          <a:xfrm>
            <a:off x="3052763" y="5626100"/>
            <a:ext cx="12604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IRR=20.88%</a:t>
            </a:r>
          </a:p>
        </p:txBody>
      </p:sp>
      <p:sp>
        <p:nvSpPr>
          <p:cNvPr id="583712" name="Rectangle 30"/>
          <p:cNvSpPr>
            <a:spLocks noChangeArrowheads="1"/>
          </p:cNvSpPr>
          <p:nvPr/>
        </p:nvSpPr>
        <p:spPr bwMode="auto">
          <a:xfrm>
            <a:off x="2122488" y="5127625"/>
            <a:ext cx="1247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$ 10,000,000</a:t>
            </a:r>
          </a:p>
        </p:txBody>
      </p:sp>
      <p:sp>
        <p:nvSpPr>
          <p:cNvPr id="583713" name="Rectangle 31"/>
          <p:cNvSpPr>
            <a:spLocks noChangeArrowheads="1"/>
          </p:cNvSpPr>
          <p:nvPr/>
        </p:nvSpPr>
        <p:spPr bwMode="auto">
          <a:xfrm>
            <a:off x="3235325" y="4346575"/>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$ 3,000,000</a:t>
            </a:r>
          </a:p>
        </p:txBody>
      </p:sp>
      <p:sp>
        <p:nvSpPr>
          <p:cNvPr id="583714" name="Rectangle 32"/>
          <p:cNvSpPr>
            <a:spLocks noChangeArrowheads="1"/>
          </p:cNvSpPr>
          <p:nvPr/>
        </p:nvSpPr>
        <p:spPr bwMode="auto">
          <a:xfrm>
            <a:off x="4398963" y="4346575"/>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$ 3,500,000</a:t>
            </a:r>
          </a:p>
        </p:txBody>
      </p:sp>
      <p:sp>
        <p:nvSpPr>
          <p:cNvPr id="583715" name="Rectangle 33"/>
          <p:cNvSpPr>
            <a:spLocks noChangeArrowheads="1"/>
          </p:cNvSpPr>
          <p:nvPr/>
        </p:nvSpPr>
        <p:spPr bwMode="auto">
          <a:xfrm>
            <a:off x="5529263" y="4330700"/>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$ 4,500,000</a:t>
            </a:r>
          </a:p>
        </p:txBody>
      </p:sp>
      <p:sp>
        <p:nvSpPr>
          <p:cNvPr id="583716" name="Rectangle 34"/>
          <p:cNvSpPr>
            <a:spLocks noChangeArrowheads="1"/>
          </p:cNvSpPr>
          <p:nvPr/>
        </p:nvSpPr>
        <p:spPr bwMode="auto">
          <a:xfrm>
            <a:off x="6775450" y="4313238"/>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$ 5,500,000</a:t>
            </a:r>
          </a:p>
        </p:txBody>
      </p:sp>
    </p:spTree>
  </p:cSld>
  <p:clrMapOvr>
    <a:masterClrMapping/>
  </p:clrMapOvr>
  <p:transition/>
  <p:timing>
    <p:tnLst>
      <p:par>
        <p:cTn id="1" dur="indefinite" restart="never" nodeType="tmRoot"/>
      </p:par>
    </p:tn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Which one would you pick?</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A25C5DA-EDCC-7C41-9999-12971BAD5EAF}" type="slidenum">
              <a:rPr lang="en-US" altLang="en-US" sz="1200">
                <a:solidFill>
                  <a:srgbClr val="FFFFFF"/>
                </a:solidFill>
              </a:rPr>
              <a:pPr>
                <a:lnSpc>
                  <a:spcPct val="80000"/>
                </a:lnSpc>
              </a:pPr>
              <a:t>279</a:t>
            </a:fld>
            <a:endParaRPr lang="en-US" altLang="en-US" sz="1200">
              <a:solidFill>
                <a:srgbClr val="FFFFFF"/>
              </a:solidFill>
            </a:endParaRPr>
          </a:p>
        </p:txBody>
      </p:sp>
      <p:sp>
        <p:nvSpPr>
          <p:cNvPr id="577538"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Assume that you can pick only one of these two projects. Your choice will clearly vary depending upon whether you look at NPV or IRR. You have enough money currently on hand to take either. Which one would you pick?</a:t>
            </a:r>
          </a:p>
          <a:p>
            <a:pPr marL="822960" lvl="1" indent="-457200" eaLnBrk="1" fontAlgn="auto" hangingPunct="1">
              <a:spcAft>
                <a:spcPts val="0"/>
              </a:spcAft>
              <a:buFont typeface="+mj-lt"/>
              <a:buAutoNum type="alphaLcPeriod"/>
              <a:defRPr/>
            </a:pPr>
            <a:r>
              <a:rPr lang="en-US" dirty="0" smtClean="0">
                <a:ea typeface="+mn-ea"/>
              </a:rPr>
              <a:t>Project A. It gives me the bigger bang for the buck and more margin for error.</a:t>
            </a:r>
          </a:p>
          <a:p>
            <a:pPr marL="822960" lvl="1" indent="-457200" eaLnBrk="1" fontAlgn="auto" hangingPunct="1">
              <a:spcAft>
                <a:spcPts val="0"/>
              </a:spcAft>
              <a:buFont typeface="+mj-lt"/>
              <a:buAutoNum type="alphaLcPeriod"/>
              <a:defRPr/>
            </a:pPr>
            <a:r>
              <a:rPr lang="en-US" dirty="0" smtClean="0">
                <a:ea typeface="+mn-ea"/>
              </a:rPr>
              <a:t>Project B. It creates more dollar value in my business.</a:t>
            </a:r>
          </a:p>
          <a:p>
            <a:pPr marL="320040" indent="-320040" eaLnBrk="1" fontAlgn="auto" hangingPunct="1">
              <a:spcAft>
                <a:spcPts val="0"/>
              </a:spcAft>
              <a:buFont typeface="Wingdings"/>
              <a:buChar char=""/>
              <a:defRPr/>
            </a:pPr>
            <a:r>
              <a:rPr lang="en-US" dirty="0" smtClean="0">
                <a:ea typeface="+mn-ea"/>
                <a:cs typeface="+mn-cs"/>
              </a:rPr>
              <a:t>If you pick A, what would your biggest concern be?</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If you pick B, what would your biggest concern be?</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Capital Rationing, Uncertainty and Choosing a Rule</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FC7554E-2017-3B42-A2E3-435E75F23897}" type="slidenum">
              <a:rPr lang="en-US" altLang="en-US" sz="1200">
                <a:solidFill>
                  <a:srgbClr val="FFFFFF"/>
                </a:solidFill>
              </a:rPr>
              <a:pPr>
                <a:lnSpc>
                  <a:spcPct val="80000"/>
                </a:lnSpc>
              </a:pPr>
              <a:t>280</a:t>
            </a:fld>
            <a:endParaRPr lang="en-US" altLang="en-US" sz="1200">
              <a:solidFill>
                <a:srgbClr val="FFFFFF"/>
              </a:solidFill>
            </a:endParaRPr>
          </a:p>
        </p:txBody>
      </p:sp>
      <p:sp>
        <p:nvSpPr>
          <p:cNvPr id="57958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If a business has limited access to capital, has a stream of surplus value projects and faces more uncertainty in its project cash flows, it is much more likely to use IRR as its decision rule.</a:t>
            </a:r>
          </a:p>
          <a:p>
            <a:pPr marL="640080" lvl="1" indent="-274320" eaLnBrk="1" fontAlgn="auto" hangingPunct="1">
              <a:spcAft>
                <a:spcPts val="0"/>
              </a:spcAft>
              <a:buFont typeface="Wingdings 2"/>
              <a:buChar char=""/>
              <a:defRPr/>
            </a:pPr>
            <a:r>
              <a:rPr lang="en-US" dirty="0" smtClean="0">
                <a:ea typeface="+mn-ea"/>
              </a:rPr>
              <a:t>Small, high-growth companies and private businesses are much more likely to use IRR.</a:t>
            </a:r>
          </a:p>
          <a:p>
            <a:pPr marL="320040" indent="-320040" eaLnBrk="1" fontAlgn="auto" hangingPunct="1">
              <a:spcAft>
                <a:spcPts val="0"/>
              </a:spcAft>
              <a:buFont typeface="Wingdings"/>
              <a:buChar char=""/>
              <a:defRPr/>
            </a:pPr>
            <a:r>
              <a:rPr lang="en-US" dirty="0" smtClean="0">
                <a:ea typeface="+mn-ea"/>
                <a:cs typeface="+mn-cs"/>
              </a:rPr>
              <a:t>If a business has substantial funds on hand, access to capital, limited surplus value projects, and more certainty on its project cash flows, it is much more likely to use NPV as its decision rule.</a:t>
            </a:r>
          </a:p>
          <a:p>
            <a:pPr marL="320040" indent="-320040" eaLnBrk="1" fontAlgn="auto" hangingPunct="1">
              <a:spcAft>
                <a:spcPts val="0"/>
              </a:spcAft>
              <a:buFont typeface="Wingdings"/>
              <a:buChar char=""/>
              <a:defRPr/>
            </a:pPr>
            <a:r>
              <a:rPr lang="en-US" dirty="0" smtClean="0">
                <a:ea typeface="+mn-ea"/>
                <a:cs typeface="+mn-cs"/>
              </a:rPr>
              <a:t>As firms go public and grow, they are much more likely to gain from using NPV.</a:t>
            </a:r>
            <a:endParaRPr lang="en-US" dirty="0">
              <a:ea typeface="+mn-ea"/>
              <a:cs typeface="+mn-cs"/>
            </a:endParaRPr>
          </a:p>
        </p:txBody>
      </p:sp>
    </p:spTree>
  </p:cSld>
  <p:clrMapOvr>
    <a:masterClrMapping/>
  </p:clrMapOvr>
  <p:transition/>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sources of capital rationing…</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3E8AF33-362A-0843-AAB6-3442661E2173}" type="slidenum">
              <a:rPr lang="en-US" altLang="en-US" sz="1200">
                <a:solidFill>
                  <a:srgbClr val="FFFFFF"/>
                </a:solidFill>
              </a:rPr>
              <a:pPr>
                <a:lnSpc>
                  <a:spcPct val="80000"/>
                </a:lnSpc>
              </a:pPr>
              <a:t>281</a:t>
            </a:fld>
            <a:endParaRPr lang="en-US" altLang="en-US" sz="1200">
              <a:solidFill>
                <a:srgbClr val="FFFFFF"/>
              </a:solidFill>
            </a:endParaRPr>
          </a:p>
        </p:txBody>
      </p:sp>
      <p:graphicFrame>
        <p:nvGraphicFramePr>
          <p:cNvPr id="589828" name="Object 2"/>
          <p:cNvGraphicFramePr>
            <a:graphicFrameLocks noGrp="1" noChangeAspect="1"/>
          </p:cNvGraphicFramePr>
          <p:nvPr>
            <p:ph sz="quarter" idx="1"/>
          </p:nvPr>
        </p:nvGraphicFramePr>
        <p:xfrm>
          <a:off x="914400" y="2209800"/>
          <a:ext cx="7443788" cy="2514600"/>
        </p:xfrm>
        <a:graphic>
          <a:graphicData uri="http://schemas.openxmlformats.org/presentationml/2006/ole">
            <mc:AlternateContent xmlns:mc="http://schemas.openxmlformats.org/markup-compatibility/2006">
              <mc:Choice xmlns:v="urn:schemas-microsoft-com:vml" Requires="v">
                <p:oleObj spid="_x0000_s589829" name="Document" r:id="rId5" imgW="5638800" imgH="1905000" progId="Word.Document.8">
                  <p:embed/>
                </p:oleObj>
              </mc:Choice>
              <mc:Fallback>
                <p:oleObj name="Document" r:id="rId5" imgW="5638800" imgH="1905000" progId="Word.Document.8">
                  <p:embed/>
                  <p:pic>
                    <p:nvPicPr>
                      <p:cNvPr id="0" name="Object 2"/>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2209800"/>
                        <a:ext cx="7443788" cy="2514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An Alternative to IRR with Capital Rationing</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696480D-982E-4444-827F-E85239F7160F}" type="slidenum">
              <a:rPr lang="en-US" altLang="en-US" sz="1200">
                <a:solidFill>
                  <a:srgbClr val="FFFFFF"/>
                </a:solidFill>
              </a:rPr>
              <a:pPr>
                <a:lnSpc>
                  <a:spcPct val="80000"/>
                </a:lnSpc>
              </a:pPr>
              <a:t>282</a:t>
            </a:fld>
            <a:endParaRPr lang="en-US" altLang="en-US" sz="1200">
              <a:solidFill>
                <a:srgbClr val="FFFFFF"/>
              </a:solidFill>
            </a:endParaRPr>
          </a:p>
        </p:txBody>
      </p:sp>
      <p:sp>
        <p:nvSpPr>
          <p:cNvPr id="583682"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The problem with the NPV rule, when there is capital rationing, is that it is a dollar value. It measures success in absolute terms.</a:t>
            </a:r>
          </a:p>
          <a:p>
            <a:pPr marL="320040" indent="-320040" eaLnBrk="1" fontAlgn="auto" hangingPunct="1">
              <a:spcAft>
                <a:spcPts val="0"/>
              </a:spcAft>
              <a:buFont typeface="Wingdings"/>
              <a:buChar char=""/>
              <a:defRPr/>
            </a:pPr>
            <a:r>
              <a:rPr lang="en-US" smtClean="0">
                <a:ea typeface="+mn-ea"/>
                <a:cs typeface="+mn-cs"/>
              </a:rPr>
              <a:t>The NPV can be converted into a relative measure by dividing by the initial investment. This is called the profitability index.</a:t>
            </a:r>
          </a:p>
          <a:p>
            <a:pPr marL="640080" lvl="1" indent="-274320" eaLnBrk="1" fontAlgn="auto" hangingPunct="1">
              <a:spcAft>
                <a:spcPts val="0"/>
              </a:spcAft>
              <a:buFont typeface="Wingdings 2"/>
              <a:buChar char=""/>
              <a:defRPr/>
            </a:pPr>
            <a:r>
              <a:rPr lang="en-US" smtClean="0">
                <a:ea typeface="+mn-ea"/>
              </a:rPr>
              <a:t>Profitability Index (PI) = NPV/Initial Investment</a:t>
            </a:r>
          </a:p>
          <a:p>
            <a:pPr marL="320040" indent="-320040" eaLnBrk="1" fontAlgn="auto" hangingPunct="1">
              <a:spcAft>
                <a:spcPts val="0"/>
              </a:spcAft>
              <a:buFont typeface="Wingdings"/>
              <a:buChar char=""/>
              <a:defRPr/>
            </a:pPr>
            <a:r>
              <a:rPr lang="en-US" smtClean="0">
                <a:ea typeface="+mn-ea"/>
                <a:cs typeface="+mn-cs"/>
              </a:rPr>
              <a:t>In the example described, the PI of the two projects would have been:</a:t>
            </a:r>
          </a:p>
          <a:p>
            <a:pPr marL="640080" lvl="1" indent="-274320" eaLnBrk="1" fontAlgn="auto" hangingPunct="1">
              <a:spcAft>
                <a:spcPts val="0"/>
              </a:spcAft>
              <a:buFont typeface="Wingdings 2"/>
              <a:buChar char=""/>
              <a:defRPr/>
            </a:pPr>
            <a:r>
              <a:rPr lang="en-US" smtClean="0">
                <a:ea typeface="+mn-ea"/>
              </a:rPr>
              <a:t>PI of Project A = $467,937/1,000,000 = 46.79%</a:t>
            </a:r>
          </a:p>
          <a:p>
            <a:pPr marL="640080" lvl="1" indent="-274320" eaLnBrk="1" fontAlgn="auto" hangingPunct="1">
              <a:spcAft>
                <a:spcPts val="0"/>
              </a:spcAft>
              <a:buFont typeface="Wingdings 2"/>
              <a:buChar char=""/>
              <a:defRPr/>
            </a:pPr>
            <a:r>
              <a:rPr lang="en-US" smtClean="0">
                <a:ea typeface="+mn-ea"/>
              </a:rPr>
              <a:t>PI of Project B = $1,358,664/10,000,000 = 13.59%</a:t>
            </a:r>
          </a:p>
          <a:p>
            <a:pPr marL="640080" lvl="1" indent="-274320" eaLnBrk="1" fontAlgn="auto" hangingPunct="1">
              <a:spcAft>
                <a:spcPts val="0"/>
              </a:spcAft>
              <a:buFont typeface="Wingdings 2"/>
              <a:buChar char=""/>
              <a:defRPr/>
            </a:pPr>
            <a:r>
              <a:rPr lang="en-US" smtClean="0">
                <a:ea typeface="+mn-ea"/>
              </a:rPr>
              <a:t>Project A would have scored higher.</a:t>
            </a:r>
            <a:endParaRPr lang="en-US">
              <a:ea typeface="+mn-ea"/>
            </a:endParaRPr>
          </a:p>
        </p:txBody>
      </p:sp>
    </p:spTree>
  </p:cSld>
  <p:clrMapOvr>
    <a:masterClrMapping/>
  </p:clrMapOvr>
  <p:transition/>
  <p:timing>
    <p:tnLst>
      <p:par>
        <p:cTn id="1" dur="indefinite" restart="never" nodeType="tmRoot"/>
      </p:par>
    </p:tn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3: NPV versus IRR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FEB6544-A41F-9E4F-9771-873501F4CA4A}" type="slidenum">
              <a:rPr lang="en-US" altLang="en-US" sz="1200">
                <a:solidFill>
                  <a:srgbClr val="FFFFFF"/>
                </a:solidFill>
              </a:rPr>
              <a:pPr>
                <a:lnSpc>
                  <a:spcPct val="80000"/>
                </a:lnSpc>
              </a:pPr>
              <a:t>283</a:t>
            </a:fld>
            <a:endParaRPr lang="en-US" altLang="en-US" sz="1200">
              <a:solidFill>
                <a:srgbClr val="FFFFFF"/>
              </a:solidFill>
            </a:endParaRPr>
          </a:p>
        </p:txBody>
      </p:sp>
      <p:sp>
        <p:nvSpPr>
          <p:cNvPr id="593924"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593925" name="Rectangle 3"/>
          <p:cNvSpPr>
            <a:spLocks noChangeArrowheads="1"/>
          </p:cNvSpPr>
          <p:nvPr/>
        </p:nvSpPr>
        <p:spPr bwMode="auto">
          <a:xfrm>
            <a:off x="2816225" y="3235325"/>
            <a:ext cx="1752600" cy="5397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3926" name="Line 4"/>
          <p:cNvSpPr>
            <a:spLocks noChangeShapeType="1"/>
          </p:cNvSpPr>
          <p:nvPr/>
        </p:nvSpPr>
        <p:spPr bwMode="auto">
          <a:xfrm>
            <a:off x="2600325"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27" name="Line 5"/>
          <p:cNvSpPr>
            <a:spLocks noChangeShapeType="1"/>
          </p:cNvSpPr>
          <p:nvPr/>
        </p:nvSpPr>
        <p:spPr bwMode="auto">
          <a:xfrm>
            <a:off x="3797300"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28" name="Line 6"/>
          <p:cNvSpPr>
            <a:spLocks noChangeShapeType="1"/>
          </p:cNvSpPr>
          <p:nvPr/>
        </p:nvSpPr>
        <p:spPr bwMode="auto">
          <a:xfrm>
            <a:off x="4992688"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29" name="Line 7"/>
          <p:cNvSpPr>
            <a:spLocks noChangeShapeType="1"/>
          </p:cNvSpPr>
          <p:nvPr/>
        </p:nvSpPr>
        <p:spPr bwMode="auto">
          <a:xfrm>
            <a:off x="6189663"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30" name="Line 8"/>
          <p:cNvSpPr>
            <a:spLocks noChangeShapeType="1"/>
          </p:cNvSpPr>
          <p:nvPr/>
        </p:nvSpPr>
        <p:spPr bwMode="auto">
          <a:xfrm>
            <a:off x="7385050"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31" name="Line 9"/>
          <p:cNvSpPr>
            <a:spLocks noChangeShapeType="1"/>
          </p:cNvSpPr>
          <p:nvPr/>
        </p:nvSpPr>
        <p:spPr bwMode="auto">
          <a:xfrm flipH="1">
            <a:off x="2560638" y="2520950"/>
            <a:ext cx="47879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32" name="Rectangle 10"/>
          <p:cNvSpPr>
            <a:spLocks noChangeArrowheads="1"/>
          </p:cNvSpPr>
          <p:nvPr/>
        </p:nvSpPr>
        <p:spPr bwMode="auto">
          <a:xfrm>
            <a:off x="992188" y="1954213"/>
            <a:ext cx="10556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Cash Flow</a:t>
            </a:r>
          </a:p>
        </p:txBody>
      </p:sp>
      <p:sp>
        <p:nvSpPr>
          <p:cNvPr id="593933" name="Rectangle 11"/>
          <p:cNvSpPr>
            <a:spLocks noChangeArrowheads="1"/>
          </p:cNvSpPr>
          <p:nvPr/>
        </p:nvSpPr>
        <p:spPr bwMode="auto">
          <a:xfrm>
            <a:off x="992188" y="2751138"/>
            <a:ext cx="10842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Investment</a:t>
            </a:r>
          </a:p>
        </p:txBody>
      </p:sp>
      <p:sp>
        <p:nvSpPr>
          <p:cNvPr id="593934" name="Rectangle 12"/>
          <p:cNvSpPr>
            <a:spLocks noChangeArrowheads="1"/>
          </p:cNvSpPr>
          <p:nvPr/>
        </p:nvSpPr>
        <p:spPr bwMode="auto">
          <a:xfrm>
            <a:off x="3168650" y="1938338"/>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$ 5,000,000</a:t>
            </a:r>
          </a:p>
        </p:txBody>
      </p:sp>
      <p:sp>
        <p:nvSpPr>
          <p:cNvPr id="593935" name="Rectangle 13"/>
          <p:cNvSpPr>
            <a:spLocks noChangeArrowheads="1"/>
          </p:cNvSpPr>
          <p:nvPr/>
        </p:nvSpPr>
        <p:spPr bwMode="auto">
          <a:xfrm>
            <a:off x="2255838" y="2768600"/>
            <a:ext cx="1247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$ 10,000,000</a:t>
            </a:r>
          </a:p>
        </p:txBody>
      </p:sp>
      <p:sp>
        <p:nvSpPr>
          <p:cNvPr id="593936" name="Rectangle 14"/>
          <p:cNvSpPr>
            <a:spLocks noChangeArrowheads="1"/>
          </p:cNvSpPr>
          <p:nvPr/>
        </p:nvSpPr>
        <p:spPr bwMode="auto">
          <a:xfrm>
            <a:off x="3384550" y="1538288"/>
            <a:ext cx="9652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b="1" i="1"/>
              <a:t>Project A</a:t>
            </a:r>
          </a:p>
        </p:txBody>
      </p:sp>
      <p:sp>
        <p:nvSpPr>
          <p:cNvPr id="593937" name="Line 15"/>
          <p:cNvSpPr>
            <a:spLocks noChangeShapeType="1"/>
          </p:cNvSpPr>
          <p:nvPr/>
        </p:nvSpPr>
        <p:spPr bwMode="auto">
          <a:xfrm>
            <a:off x="2600325"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38" name="Line 16"/>
          <p:cNvSpPr>
            <a:spLocks noChangeShapeType="1"/>
          </p:cNvSpPr>
          <p:nvPr/>
        </p:nvSpPr>
        <p:spPr bwMode="auto">
          <a:xfrm>
            <a:off x="3797300"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39" name="Line 17"/>
          <p:cNvSpPr>
            <a:spLocks noChangeShapeType="1"/>
          </p:cNvSpPr>
          <p:nvPr/>
        </p:nvSpPr>
        <p:spPr bwMode="auto">
          <a:xfrm>
            <a:off x="4992688"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40" name="Line 18"/>
          <p:cNvSpPr>
            <a:spLocks noChangeShapeType="1"/>
          </p:cNvSpPr>
          <p:nvPr/>
        </p:nvSpPr>
        <p:spPr bwMode="auto">
          <a:xfrm>
            <a:off x="6189663"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41" name="Line 19"/>
          <p:cNvSpPr>
            <a:spLocks noChangeShapeType="1"/>
          </p:cNvSpPr>
          <p:nvPr/>
        </p:nvSpPr>
        <p:spPr bwMode="auto">
          <a:xfrm>
            <a:off x="7385050"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42" name="Line 20"/>
          <p:cNvSpPr>
            <a:spLocks noChangeShapeType="1"/>
          </p:cNvSpPr>
          <p:nvPr/>
        </p:nvSpPr>
        <p:spPr bwMode="auto">
          <a:xfrm flipH="1">
            <a:off x="2560638" y="4895850"/>
            <a:ext cx="47879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943" name="Rectangle 21"/>
          <p:cNvSpPr>
            <a:spLocks noChangeArrowheads="1"/>
          </p:cNvSpPr>
          <p:nvPr/>
        </p:nvSpPr>
        <p:spPr bwMode="auto">
          <a:xfrm>
            <a:off x="992188" y="4330700"/>
            <a:ext cx="10556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Cash Flow</a:t>
            </a:r>
          </a:p>
        </p:txBody>
      </p:sp>
      <p:sp>
        <p:nvSpPr>
          <p:cNvPr id="593944" name="Rectangle 22"/>
          <p:cNvSpPr>
            <a:spLocks noChangeArrowheads="1"/>
          </p:cNvSpPr>
          <p:nvPr/>
        </p:nvSpPr>
        <p:spPr bwMode="auto">
          <a:xfrm>
            <a:off x="992188" y="5127625"/>
            <a:ext cx="10842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Investment</a:t>
            </a:r>
          </a:p>
        </p:txBody>
      </p:sp>
      <p:sp>
        <p:nvSpPr>
          <p:cNvPr id="593945" name="Rectangle 23"/>
          <p:cNvSpPr>
            <a:spLocks noChangeArrowheads="1"/>
          </p:cNvSpPr>
          <p:nvPr/>
        </p:nvSpPr>
        <p:spPr bwMode="auto">
          <a:xfrm>
            <a:off x="3384550" y="3914775"/>
            <a:ext cx="9652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b="1" i="1"/>
              <a:t>Project B</a:t>
            </a:r>
          </a:p>
        </p:txBody>
      </p:sp>
      <p:sp>
        <p:nvSpPr>
          <p:cNvPr id="593946" name="Rectangle 24"/>
          <p:cNvSpPr>
            <a:spLocks noChangeArrowheads="1"/>
          </p:cNvSpPr>
          <p:nvPr/>
        </p:nvSpPr>
        <p:spPr bwMode="auto">
          <a:xfrm>
            <a:off x="2820988" y="3233738"/>
            <a:ext cx="17176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NPV = $1,191,712</a:t>
            </a:r>
          </a:p>
        </p:txBody>
      </p:sp>
      <p:sp>
        <p:nvSpPr>
          <p:cNvPr id="593947" name="Rectangle 25"/>
          <p:cNvSpPr>
            <a:spLocks noChangeArrowheads="1"/>
          </p:cNvSpPr>
          <p:nvPr/>
        </p:nvSpPr>
        <p:spPr bwMode="auto">
          <a:xfrm>
            <a:off x="2820988" y="3433763"/>
            <a:ext cx="12604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IRR=21.41%</a:t>
            </a:r>
          </a:p>
        </p:txBody>
      </p:sp>
      <p:sp>
        <p:nvSpPr>
          <p:cNvPr id="593948" name="Rectangle 26"/>
          <p:cNvSpPr>
            <a:spLocks noChangeArrowheads="1"/>
          </p:cNvSpPr>
          <p:nvPr/>
        </p:nvSpPr>
        <p:spPr bwMode="auto">
          <a:xfrm>
            <a:off x="4332288" y="1938338"/>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$ 4,000,000</a:t>
            </a:r>
          </a:p>
        </p:txBody>
      </p:sp>
      <p:sp>
        <p:nvSpPr>
          <p:cNvPr id="593949" name="Rectangle 27"/>
          <p:cNvSpPr>
            <a:spLocks noChangeArrowheads="1"/>
          </p:cNvSpPr>
          <p:nvPr/>
        </p:nvSpPr>
        <p:spPr bwMode="auto">
          <a:xfrm>
            <a:off x="5545138" y="1938338"/>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$ 3,200,000</a:t>
            </a:r>
          </a:p>
        </p:txBody>
      </p:sp>
      <p:sp>
        <p:nvSpPr>
          <p:cNvPr id="593950" name="Rectangle 28"/>
          <p:cNvSpPr>
            <a:spLocks noChangeArrowheads="1"/>
          </p:cNvSpPr>
          <p:nvPr/>
        </p:nvSpPr>
        <p:spPr bwMode="auto">
          <a:xfrm>
            <a:off x="6842125" y="1954213"/>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$ 3,000,000</a:t>
            </a:r>
          </a:p>
        </p:txBody>
      </p:sp>
      <p:sp>
        <p:nvSpPr>
          <p:cNvPr id="593951" name="Rectangle 29"/>
          <p:cNvSpPr>
            <a:spLocks noChangeArrowheads="1"/>
          </p:cNvSpPr>
          <p:nvPr/>
        </p:nvSpPr>
        <p:spPr bwMode="auto">
          <a:xfrm>
            <a:off x="2998788" y="5411788"/>
            <a:ext cx="1752600" cy="5397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593952" name="Rectangle 30"/>
          <p:cNvSpPr>
            <a:spLocks noChangeArrowheads="1"/>
          </p:cNvSpPr>
          <p:nvPr/>
        </p:nvSpPr>
        <p:spPr bwMode="auto">
          <a:xfrm>
            <a:off x="3052763" y="5426075"/>
            <a:ext cx="17176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NPV = $1,358,664</a:t>
            </a:r>
          </a:p>
        </p:txBody>
      </p:sp>
      <p:sp>
        <p:nvSpPr>
          <p:cNvPr id="593953" name="Rectangle 31"/>
          <p:cNvSpPr>
            <a:spLocks noChangeArrowheads="1"/>
          </p:cNvSpPr>
          <p:nvPr/>
        </p:nvSpPr>
        <p:spPr bwMode="auto">
          <a:xfrm>
            <a:off x="3052763" y="5626100"/>
            <a:ext cx="12604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IRR=20.88%</a:t>
            </a:r>
          </a:p>
        </p:txBody>
      </p:sp>
      <p:sp>
        <p:nvSpPr>
          <p:cNvPr id="593954" name="Rectangle 32"/>
          <p:cNvSpPr>
            <a:spLocks noChangeArrowheads="1"/>
          </p:cNvSpPr>
          <p:nvPr/>
        </p:nvSpPr>
        <p:spPr bwMode="auto">
          <a:xfrm>
            <a:off x="2122488" y="5127625"/>
            <a:ext cx="1247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$ 10,000,000</a:t>
            </a:r>
          </a:p>
        </p:txBody>
      </p:sp>
      <p:sp>
        <p:nvSpPr>
          <p:cNvPr id="593955" name="Rectangle 33"/>
          <p:cNvSpPr>
            <a:spLocks noChangeArrowheads="1"/>
          </p:cNvSpPr>
          <p:nvPr/>
        </p:nvSpPr>
        <p:spPr bwMode="auto">
          <a:xfrm>
            <a:off x="3235325" y="4346575"/>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$ 3,000,000</a:t>
            </a:r>
          </a:p>
        </p:txBody>
      </p:sp>
      <p:sp>
        <p:nvSpPr>
          <p:cNvPr id="593956" name="Rectangle 34"/>
          <p:cNvSpPr>
            <a:spLocks noChangeArrowheads="1"/>
          </p:cNvSpPr>
          <p:nvPr/>
        </p:nvSpPr>
        <p:spPr bwMode="auto">
          <a:xfrm>
            <a:off x="4398963" y="4346575"/>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$ 3,500,000</a:t>
            </a:r>
          </a:p>
        </p:txBody>
      </p:sp>
      <p:sp>
        <p:nvSpPr>
          <p:cNvPr id="593957" name="Rectangle 35"/>
          <p:cNvSpPr>
            <a:spLocks noChangeArrowheads="1"/>
          </p:cNvSpPr>
          <p:nvPr/>
        </p:nvSpPr>
        <p:spPr bwMode="auto">
          <a:xfrm>
            <a:off x="5529263" y="4330700"/>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$ 4,500,000</a:t>
            </a:r>
          </a:p>
        </p:txBody>
      </p:sp>
      <p:sp>
        <p:nvSpPr>
          <p:cNvPr id="593958" name="Rectangle 36"/>
          <p:cNvSpPr>
            <a:spLocks noChangeArrowheads="1"/>
          </p:cNvSpPr>
          <p:nvPr/>
        </p:nvSpPr>
        <p:spPr bwMode="auto">
          <a:xfrm>
            <a:off x="6775450" y="4313238"/>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$ 5,500,000</a:t>
            </a:r>
          </a:p>
        </p:txBody>
      </p:sp>
    </p:spTree>
  </p:cSld>
  <p:clrMapOvr>
    <a:masterClrMapping/>
  </p:clrMapOvr>
  <p:transition/>
  <p:timing>
    <p:tnLst>
      <p:par>
        <p:cTn id="1" dur="indefinite" restart="never" nodeType="tmRoot"/>
      </p:par>
    </p:tn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5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Why the difference?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EFD9D89-5B55-AF46-926A-472A8CD3B560}" type="slidenum">
              <a:rPr lang="en-US" altLang="en-US" sz="1200">
                <a:solidFill>
                  <a:srgbClr val="FFFFFF"/>
                </a:solidFill>
              </a:rPr>
              <a:pPr>
                <a:lnSpc>
                  <a:spcPct val="80000"/>
                </a:lnSpc>
              </a:pPr>
              <a:t>284</a:t>
            </a:fld>
            <a:endParaRPr lang="en-US" altLang="en-US" sz="1200">
              <a:solidFill>
                <a:srgbClr val="FFFFFF"/>
              </a:solidFill>
            </a:endParaRPr>
          </a:p>
        </p:txBody>
      </p:sp>
      <p:sp>
        <p:nvSpPr>
          <p:cNvPr id="58777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These projects are of the same scale. Both the NPV and IRR use time-weighted cash flows. Yet, the rankings are different. Why?</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Which one would you pick?</a:t>
            </a:r>
          </a:p>
          <a:p>
            <a:pPr marL="822960" lvl="1" indent="-457200" eaLnBrk="1" fontAlgn="auto" hangingPunct="1">
              <a:spcAft>
                <a:spcPts val="0"/>
              </a:spcAft>
              <a:buFont typeface="+mj-lt"/>
              <a:buAutoNum type="alphaLcPeriod"/>
              <a:defRPr/>
            </a:pPr>
            <a:r>
              <a:rPr lang="en-US" dirty="0" smtClean="0">
                <a:ea typeface="+mn-ea"/>
              </a:rPr>
              <a:t>Project A. It gives me the bigger bang for the buck and more margin for error.</a:t>
            </a:r>
          </a:p>
          <a:p>
            <a:pPr marL="822960" lvl="1" indent="-457200" eaLnBrk="1" fontAlgn="auto" hangingPunct="1">
              <a:spcAft>
                <a:spcPts val="0"/>
              </a:spcAft>
              <a:buFont typeface="+mj-lt"/>
              <a:buAutoNum type="alphaLcPeriod"/>
              <a:defRPr/>
            </a:pPr>
            <a:r>
              <a:rPr lang="en-US" dirty="0" smtClean="0">
                <a:ea typeface="+mn-ea"/>
              </a:rPr>
              <a:t>Project B. It creates more dollar value in my business.</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NPV, IRR and the Reinvestment Rate Assumption</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3C3938A-A8B8-4948-805D-99B2B6652682}" type="slidenum">
              <a:rPr lang="en-US" altLang="en-US" sz="1200">
                <a:solidFill>
                  <a:srgbClr val="FFFFFF"/>
                </a:solidFill>
              </a:rPr>
              <a:pPr>
                <a:lnSpc>
                  <a:spcPct val="80000"/>
                </a:lnSpc>
              </a:pPr>
              <a:t>285</a:t>
            </a:fld>
            <a:endParaRPr lang="en-US" altLang="en-US" sz="1200">
              <a:solidFill>
                <a:srgbClr val="FFFFFF"/>
              </a:solidFill>
            </a:endParaRPr>
          </a:p>
        </p:txBody>
      </p:sp>
      <p:sp>
        <p:nvSpPr>
          <p:cNvPr id="589826"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The NPV rule assumes that intermediate cash flows on the project get reinvested at the hurdle rate (which is based upon what projects of comparable risk should earn).</a:t>
            </a:r>
          </a:p>
          <a:p>
            <a:pPr marL="320040" indent="-320040" eaLnBrk="1" fontAlgn="auto" hangingPunct="1">
              <a:spcAft>
                <a:spcPts val="0"/>
              </a:spcAft>
              <a:buFont typeface="Wingdings"/>
              <a:buChar char=""/>
              <a:defRPr/>
            </a:pPr>
            <a:r>
              <a:rPr lang="en-US" dirty="0" smtClean="0">
                <a:ea typeface="+mn-ea"/>
                <a:cs typeface="+mn-cs"/>
              </a:rPr>
              <a:t>The IRR rule assumes that intermediate cash flows on the project get reinvested at the IRR. Implicit is the assumption that the firm has an infinite stream of projects yielding similar IRRs.</a:t>
            </a:r>
          </a:p>
          <a:p>
            <a:pPr marL="320040" indent="-320040" eaLnBrk="1" fontAlgn="auto" hangingPunct="1">
              <a:spcAft>
                <a:spcPts val="0"/>
              </a:spcAft>
              <a:buFont typeface="Wingdings"/>
              <a:buChar char=""/>
              <a:defRPr/>
            </a:pPr>
            <a:r>
              <a:rPr lang="en-US" u="sng" dirty="0" smtClean="0">
                <a:ea typeface="+mn-ea"/>
                <a:cs typeface="+mn-cs"/>
              </a:rPr>
              <a:t>Conclusion</a:t>
            </a:r>
            <a:r>
              <a:rPr lang="en-US" dirty="0" smtClean="0">
                <a:ea typeface="+mn-ea"/>
                <a:cs typeface="+mn-cs"/>
              </a:rPr>
              <a:t>: </a:t>
            </a:r>
            <a:r>
              <a:rPr lang="en-US" i="1" dirty="0" smtClean="0">
                <a:ea typeface="+mn-ea"/>
                <a:cs typeface="+mn-cs"/>
              </a:rPr>
              <a:t>When the IRR is high (the project is creating significant surplus value) and the project life is long, the IRR will overstate the true return on the project.</a:t>
            </a:r>
            <a:endParaRPr lang="en-US" i="1" dirty="0">
              <a:ea typeface="+mn-ea"/>
              <a:cs typeface="+mn-cs"/>
            </a:endParaRPr>
          </a:p>
        </p:txBody>
      </p:sp>
    </p:spTree>
  </p:cSld>
  <p:clrMapOvr>
    <a:masterClrMapping/>
  </p:clrMapOvr>
  <p:transition/>
  <p:timing>
    <p:tnLst>
      <p:par>
        <p:cTn id="1" dur="indefinite" restart="never" nodeType="tmRoot"/>
      </p:par>
    </p:tn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Solution to Reinvestment Rate Problem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A1D7A1F-2ECD-D541-97FA-EBB3247352EF}" type="slidenum">
              <a:rPr lang="en-US" altLang="en-US" sz="1200">
                <a:solidFill>
                  <a:srgbClr val="FFFFFF"/>
                </a:solidFill>
              </a:rPr>
              <a:pPr>
                <a:lnSpc>
                  <a:spcPct val="80000"/>
                </a:lnSpc>
              </a:pPr>
              <a:t>286</a:t>
            </a:fld>
            <a:endParaRPr lang="en-US" altLang="en-US" sz="1200">
              <a:solidFill>
                <a:srgbClr val="FFFFFF"/>
              </a:solidFill>
            </a:endParaRPr>
          </a:p>
        </p:txBody>
      </p:sp>
      <p:pic>
        <p:nvPicPr>
          <p:cNvPr id="600068" name="Picture 45"/>
          <p:cNvPicPr>
            <a:picLocks noGrp="1" noChangeAspect="1"/>
          </p:cNvPicPr>
          <p:nvPr>
            <p:ph sz="quarter" idx="1"/>
          </p:nvPr>
        </p:nvPicPr>
        <p:blipFill>
          <a:blip r:embed="rId3">
            <a:extLst>
              <a:ext uri="{28A0092B-C50C-407E-A947-70E740481C1C}">
                <a14:useLocalDpi xmlns:a14="http://schemas.microsoft.com/office/drawing/2010/main" val="0"/>
              </a:ext>
            </a:extLst>
          </a:blip>
          <a:srcRect t="-999" b="-999"/>
          <a:stretch>
            <a:fillRect/>
          </a:stretch>
        </p:blipFill>
        <p:spPr>
          <a:xfrm>
            <a:off x="612775" y="1600200"/>
            <a:ext cx="8153400" cy="4495800"/>
          </a:xfrm>
          <a:noFill/>
        </p:spPr>
      </p:pic>
    </p:spTree>
  </p:cSld>
  <p:clrMapOvr>
    <a:masterClrMapping/>
  </p:clrMapOvr>
  <p:transition/>
  <p:timing>
    <p:tnLst>
      <p:par>
        <p:cTn id="1" dur="indefinite" restart="never" nodeType="tmRoot"/>
      </p:par>
    </p:tn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Why NPV and IRR may differ.. Even if projects have the same lives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94B3B53-AC5B-EE4E-8C4B-0FC8093B4EA1}" type="slidenum">
              <a:rPr lang="en-US" altLang="en-US" sz="1200">
                <a:solidFill>
                  <a:srgbClr val="FFFFFF"/>
                </a:solidFill>
              </a:rPr>
              <a:pPr>
                <a:lnSpc>
                  <a:spcPct val="80000"/>
                </a:lnSpc>
              </a:pPr>
              <a:t>287</a:t>
            </a:fld>
            <a:endParaRPr lang="en-US" altLang="en-US" sz="1200">
              <a:solidFill>
                <a:srgbClr val="FFFFFF"/>
              </a:solidFill>
            </a:endParaRPr>
          </a:p>
        </p:txBody>
      </p:sp>
      <p:sp>
        <p:nvSpPr>
          <p:cNvPr id="593922"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A project can have only one NPV, whereas it can have more than one IRR.</a:t>
            </a:r>
          </a:p>
          <a:p>
            <a:pPr eaLnBrk="1" hangingPunct="1">
              <a:lnSpc>
                <a:spcPct val="90000"/>
              </a:lnSpc>
            </a:pPr>
            <a:r>
              <a:rPr lang="en-US" altLang="en-US" sz="2600">
                <a:ea typeface="ＭＳ Ｐゴシック" charset="-128"/>
              </a:rPr>
              <a:t>The NPV is a dollar surplus value, whereas the IRR is a percentage measure of return. The NPV is therefore likely to be larger for </a:t>
            </a:r>
            <a:r>
              <a:rPr lang="ja-JP" altLang="en-US" sz="2600">
                <a:ea typeface="ＭＳ Ｐゴシック" charset="-128"/>
              </a:rPr>
              <a:t>“</a:t>
            </a:r>
            <a:r>
              <a:rPr lang="en-US" altLang="ja-JP" sz="2600">
                <a:ea typeface="ＭＳ Ｐゴシック" charset="-128"/>
              </a:rPr>
              <a:t>large scale</a:t>
            </a:r>
            <a:r>
              <a:rPr lang="ja-JP" altLang="en-US" sz="2600">
                <a:ea typeface="ＭＳ Ｐゴシック" charset="-128"/>
              </a:rPr>
              <a:t>”</a:t>
            </a:r>
            <a:r>
              <a:rPr lang="en-US" altLang="ja-JP" sz="2600">
                <a:ea typeface="ＭＳ Ｐゴシック" charset="-128"/>
              </a:rPr>
              <a:t> projects, while the IRR is higher for </a:t>
            </a:r>
            <a:r>
              <a:rPr lang="ja-JP" altLang="en-US" sz="2600">
                <a:ea typeface="ＭＳ Ｐゴシック" charset="-128"/>
              </a:rPr>
              <a:t>“</a:t>
            </a:r>
            <a:r>
              <a:rPr lang="en-US" altLang="ja-JP" sz="2600">
                <a:ea typeface="ＭＳ Ｐゴシック" charset="-128"/>
              </a:rPr>
              <a:t>small-scale</a:t>
            </a:r>
            <a:r>
              <a:rPr lang="ja-JP" altLang="en-US" sz="2600">
                <a:ea typeface="ＭＳ Ｐゴシック" charset="-128"/>
              </a:rPr>
              <a:t>”</a:t>
            </a:r>
            <a:r>
              <a:rPr lang="en-US" altLang="ja-JP" sz="2600">
                <a:ea typeface="ＭＳ Ｐゴシック" charset="-128"/>
              </a:rPr>
              <a:t> projects.</a:t>
            </a:r>
          </a:p>
          <a:p>
            <a:pPr eaLnBrk="1" hangingPunct="1">
              <a:lnSpc>
                <a:spcPct val="90000"/>
              </a:lnSpc>
            </a:pPr>
            <a:r>
              <a:rPr lang="en-US" altLang="en-US" sz="2600">
                <a:ea typeface="ＭＳ Ｐゴシック" charset="-128"/>
              </a:rPr>
              <a:t>The NPV assumes that intermediate cash flows get reinvested at the </a:t>
            </a:r>
            <a:r>
              <a:rPr lang="ja-JP" altLang="en-US" sz="2600">
                <a:ea typeface="ＭＳ Ｐゴシック" charset="-128"/>
              </a:rPr>
              <a:t>“</a:t>
            </a:r>
            <a:r>
              <a:rPr lang="en-US" altLang="ja-JP" sz="2600">
                <a:ea typeface="ＭＳ Ｐゴシック" charset="-128"/>
              </a:rPr>
              <a:t>hurdle rate</a:t>
            </a:r>
            <a:r>
              <a:rPr lang="ja-JP" altLang="en-US" sz="2600">
                <a:ea typeface="ＭＳ Ｐゴシック" charset="-128"/>
              </a:rPr>
              <a:t>”</a:t>
            </a:r>
            <a:r>
              <a:rPr lang="en-US" altLang="ja-JP" sz="2600">
                <a:ea typeface="ＭＳ Ｐゴシック" charset="-128"/>
              </a:rPr>
              <a:t>, which is based upon what you can make on investments of comparable risk, while the IRR assumes that intermediate cash flows get reinvested at the </a:t>
            </a:r>
            <a:r>
              <a:rPr lang="ja-JP" altLang="en-US" sz="2600">
                <a:ea typeface="ＭＳ Ｐゴシック" charset="-128"/>
              </a:rPr>
              <a:t>“</a:t>
            </a:r>
            <a:r>
              <a:rPr lang="en-US" altLang="ja-JP" sz="2600">
                <a:ea typeface="ＭＳ Ｐゴシック" charset="-128"/>
              </a:rPr>
              <a:t>IRR</a:t>
            </a:r>
            <a:r>
              <a:rPr lang="ja-JP" altLang="en-US" sz="2600">
                <a:ea typeface="ＭＳ Ｐゴシック" charset="-128"/>
              </a:rPr>
              <a:t>”</a:t>
            </a:r>
            <a:r>
              <a:rPr lang="en-US" altLang="ja-JP" sz="2600">
                <a:ea typeface="ＭＳ Ｐゴシック" charset="-128"/>
              </a:rPr>
              <a:t>.</a:t>
            </a:r>
            <a:endParaRPr lang="en-US" altLang="en-US" sz="2600">
              <a:ea typeface="ＭＳ Ｐゴシック" charset="-128"/>
            </a:endParaRPr>
          </a:p>
        </p:txBody>
      </p:sp>
    </p:spTree>
  </p:cSld>
  <p:clrMapOvr>
    <a:masterClrMapping/>
  </p:clrMapOvr>
  <p:transition/>
  <p:timing>
    <p:tnLst>
      <p:par>
        <p:cTn id="1" dur="indefinite" restart="never" nodeType="tmRoot"/>
      </p:par>
    </p:tn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Comparing projects with different lives..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5748DE1-F2AC-7944-9369-F1275975FCB5}" type="slidenum">
              <a:rPr lang="en-US" altLang="en-US" sz="1200">
                <a:solidFill>
                  <a:srgbClr val="FFFFFF"/>
                </a:solidFill>
              </a:rPr>
              <a:pPr>
                <a:lnSpc>
                  <a:spcPct val="80000"/>
                </a:lnSpc>
              </a:pPr>
              <a:t>288</a:t>
            </a:fld>
            <a:endParaRPr lang="en-US" altLang="en-US" sz="1200">
              <a:solidFill>
                <a:srgbClr val="FFFFFF"/>
              </a:solidFill>
            </a:endParaRPr>
          </a:p>
        </p:txBody>
      </p:sp>
      <p:sp>
        <p:nvSpPr>
          <p:cNvPr id="604164"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604165" name="Rectangle 3"/>
          <p:cNvSpPr>
            <a:spLocks noChangeArrowheads="1"/>
          </p:cNvSpPr>
          <p:nvPr/>
        </p:nvSpPr>
        <p:spPr bwMode="auto">
          <a:xfrm>
            <a:off x="1579563" y="1382713"/>
            <a:ext cx="105092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Project A</a:t>
            </a:r>
          </a:p>
        </p:txBody>
      </p:sp>
      <p:sp>
        <p:nvSpPr>
          <p:cNvPr id="604166" name="Line 4"/>
          <p:cNvSpPr>
            <a:spLocks noChangeShapeType="1"/>
          </p:cNvSpPr>
          <p:nvPr/>
        </p:nvSpPr>
        <p:spPr bwMode="auto">
          <a:xfrm>
            <a:off x="795338" y="4471988"/>
            <a:ext cx="0" cy="153987"/>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67" name="Line 5"/>
          <p:cNvSpPr>
            <a:spLocks noChangeShapeType="1"/>
          </p:cNvSpPr>
          <p:nvPr/>
        </p:nvSpPr>
        <p:spPr bwMode="auto">
          <a:xfrm>
            <a:off x="4432300" y="429895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68" name="Line 6"/>
          <p:cNvSpPr>
            <a:spLocks noChangeShapeType="1"/>
          </p:cNvSpPr>
          <p:nvPr/>
        </p:nvSpPr>
        <p:spPr bwMode="auto">
          <a:xfrm>
            <a:off x="3565525" y="429895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69" name="Line 7"/>
          <p:cNvSpPr>
            <a:spLocks noChangeShapeType="1"/>
          </p:cNvSpPr>
          <p:nvPr/>
        </p:nvSpPr>
        <p:spPr bwMode="auto">
          <a:xfrm>
            <a:off x="2181225" y="429895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70" name="Line 8"/>
          <p:cNvSpPr>
            <a:spLocks noChangeShapeType="1"/>
          </p:cNvSpPr>
          <p:nvPr/>
        </p:nvSpPr>
        <p:spPr bwMode="auto">
          <a:xfrm>
            <a:off x="2873375" y="429895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71" name="Line 9"/>
          <p:cNvSpPr>
            <a:spLocks noChangeShapeType="1"/>
          </p:cNvSpPr>
          <p:nvPr/>
        </p:nvSpPr>
        <p:spPr bwMode="auto">
          <a:xfrm>
            <a:off x="1487488" y="429895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72" name="Rectangle 10"/>
          <p:cNvSpPr>
            <a:spLocks noChangeArrowheads="1"/>
          </p:cNvSpPr>
          <p:nvPr/>
        </p:nvSpPr>
        <p:spPr bwMode="auto">
          <a:xfrm>
            <a:off x="541338" y="4749800"/>
            <a:ext cx="8286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-$1500</a:t>
            </a:r>
          </a:p>
        </p:txBody>
      </p:sp>
      <p:sp>
        <p:nvSpPr>
          <p:cNvPr id="604173" name="Rectangle 11"/>
          <p:cNvSpPr>
            <a:spLocks noChangeArrowheads="1"/>
          </p:cNvSpPr>
          <p:nvPr/>
        </p:nvSpPr>
        <p:spPr bwMode="auto">
          <a:xfrm>
            <a:off x="1925638" y="399891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174" name="Rectangle 12"/>
          <p:cNvSpPr>
            <a:spLocks noChangeArrowheads="1"/>
          </p:cNvSpPr>
          <p:nvPr/>
        </p:nvSpPr>
        <p:spPr bwMode="auto">
          <a:xfrm>
            <a:off x="2619375" y="399891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175" name="Rectangle 13"/>
          <p:cNvSpPr>
            <a:spLocks noChangeArrowheads="1"/>
          </p:cNvSpPr>
          <p:nvPr/>
        </p:nvSpPr>
        <p:spPr bwMode="auto">
          <a:xfrm>
            <a:off x="3311525" y="399891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176" name="Rectangle 14"/>
          <p:cNvSpPr>
            <a:spLocks noChangeArrowheads="1"/>
          </p:cNvSpPr>
          <p:nvPr/>
        </p:nvSpPr>
        <p:spPr bwMode="auto">
          <a:xfrm>
            <a:off x="4176713" y="399891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177" name="Rectangle 15"/>
          <p:cNvSpPr>
            <a:spLocks noChangeArrowheads="1"/>
          </p:cNvSpPr>
          <p:nvPr/>
        </p:nvSpPr>
        <p:spPr bwMode="auto">
          <a:xfrm>
            <a:off x="1233488" y="399891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178" name="Line 16"/>
          <p:cNvSpPr>
            <a:spLocks noChangeShapeType="1"/>
          </p:cNvSpPr>
          <p:nvPr/>
        </p:nvSpPr>
        <p:spPr bwMode="auto">
          <a:xfrm>
            <a:off x="795338" y="2393950"/>
            <a:ext cx="0" cy="153988"/>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79" name="Line 17"/>
          <p:cNvSpPr>
            <a:spLocks noChangeShapeType="1"/>
          </p:cNvSpPr>
          <p:nvPr/>
        </p:nvSpPr>
        <p:spPr bwMode="auto">
          <a:xfrm flipH="1">
            <a:off x="782638" y="2393950"/>
            <a:ext cx="3643312"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80" name="Line 18"/>
          <p:cNvSpPr>
            <a:spLocks noChangeShapeType="1"/>
          </p:cNvSpPr>
          <p:nvPr/>
        </p:nvSpPr>
        <p:spPr bwMode="auto">
          <a:xfrm>
            <a:off x="4432300" y="2220913"/>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81" name="Line 19"/>
          <p:cNvSpPr>
            <a:spLocks noChangeShapeType="1"/>
          </p:cNvSpPr>
          <p:nvPr/>
        </p:nvSpPr>
        <p:spPr bwMode="auto">
          <a:xfrm>
            <a:off x="3565525" y="2220913"/>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82" name="Line 20"/>
          <p:cNvSpPr>
            <a:spLocks noChangeShapeType="1"/>
          </p:cNvSpPr>
          <p:nvPr/>
        </p:nvSpPr>
        <p:spPr bwMode="auto">
          <a:xfrm>
            <a:off x="2181225" y="2220913"/>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83" name="Line 21"/>
          <p:cNvSpPr>
            <a:spLocks noChangeShapeType="1"/>
          </p:cNvSpPr>
          <p:nvPr/>
        </p:nvSpPr>
        <p:spPr bwMode="auto">
          <a:xfrm>
            <a:off x="2873375" y="2220913"/>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84" name="Line 22"/>
          <p:cNvSpPr>
            <a:spLocks noChangeShapeType="1"/>
          </p:cNvSpPr>
          <p:nvPr/>
        </p:nvSpPr>
        <p:spPr bwMode="auto">
          <a:xfrm>
            <a:off x="1487488" y="2220913"/>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85" name="Rectangle 23"/>
          <p:cNvSpPr>
            <a:spLocks noChangeArrowheads="1"/>
          </p:cNvSpPr>
          <p:nvPr/>
        </p:nvSpPr>
        <p:spPr bwMode="auto">
          <a:xfrm>
            <a:off x="541338" y="2671763"/>
            <a:ext cx="8286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-$1000</a:t>
            </a:r>
          </a:p>
        </p:txBody>
      </p:sp>
      <p:sp>
        <p:nvSpPr>
          <p:cNvPr id="604186" name="Rectangle 24"/>
          <p:cNvSpPr>
            <a:spLocks noChangeArrowheads="1"/>
          </p:cNvSpPr>
          <p:nvPr/>
        </p:nvSpPr>
        <p:spPr bwMode="auto">
          <a:xfrm>
            <a:off x="1925638" y="1920875"/>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4187" name="Rectangle 25"/>
          <p:cNvSpPr>
            <a:spLocks noChangeArrowheads="1"/>
          </p:cNvSpPr>
          <p:nvPr/>
        </p:nvSpPr>
        <p:spPr bwMode="auto">
          <a:xfrm>
            <a:off x="2619375" y="1920875"/>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4188" name="Rectangle 26"/>
          <p:cNvSpPr>
            <a:spLocks noChangeArrowheads="1"/>
          </p:cNvSpPr>
          <p:nvPr/>
        </p:nvSpPr>
        <p:spPr bwMode="auto">
          <a:xfrm>
            <a:off x="3311525" y="1920875"/>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4189" name="Rectangle 27"/>
          <p:cNvSpPr>
            <a:spLocks noChangeArrowheads="1"/>
          </p:cNvSpPr>
          <p:nvPr/>
        </p:nvSpPr>
        <p:spPr bwMode="auto">
          <a:xfrm>
            <a:off x="4176713" y="1920875"/>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4190" name="Rectangle 28"/>
          <p:cNvSpPr>
            <a:spLocks noChangeArrowheads="1"/>
          </p:cNvSpPr>
          <p:nvPr/>
        </p:nvSpPr>
        <p:spPr bwMode="auto">
          <a:xfrm>
            <a:off x="1233488" y="1920875"/>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4191" name="Line 29"/>
          <p:cNvSpPr>
            <a:spLocks noChangeShapeType="1"/>
          </p:cNvSpPr>
          <p:nvPr/>
        </p:nvSpPr>
        <p:spPr bwMode="auto">
          <a:xfrm>
            <a:off x="8086725" y="427990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92" name="Line 30"/>
          <p:cNvSpPr>
            <a:spLocks noChangeShapeType="1"/>
          </p:cNvSpPr>
          <p:nvPr/>
        </p:nvSpPr>
        <p:spPr bwMode="auto">
          <a:xfrm>
            <a:off x="7221538" y="427990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93" name="Line 31"/>
          <p:cNvSpPr>
            <a:spLocks noChangeShapeType="1"/>
          </p:cNvSpPr>
          <p:nvPr/>
        </p:nvSpPr>
        <p:spPr bwMode="auto">
          <a:xfrm>
            <a:off x="5835650" y="427990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94" name="Line 32"/>
          <p:cNvSpPr>
            <a:spLocks noChangeShapeType="1"/>
          </p:cNvSpPr>
          <p:nvPr/>
        </p:nvSpPr>
        <p:spPr bwMode="auto">
          <a:xfrm>
            <a:off x="6527800" y="427990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95" name="Line 33"/>
          <p:cNvSpPr>
            <a:spLocks noChangeShapeType="1"/>
          </p:cNvSpPr>
          <p:nvPr/>
        </p:nvSpPr>
        <p:spPr bwMode="auto">
          <a:xfrm>
            <a:off x="5143500" y="427990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196" name="Rectangle 34"/>
          <p:cNvSpPr>
            <a:spLocks noChangeArrowheads="1"/>
          </p:cNvSpPr>
          <p:nvPr/>
        </p:nvSpPr>
        <p:spPr bwMode="auto">
          <a:xfrm>
            <a:off x="5581650" y="397986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197" name="Rectangle 35"/>
          <p:cNvSpPr>
            <a:spLocks noChangeArrowheads="1"/>
          </p:cNvSpPr>
          <p:nvPr/>
        </p:nvSpPr>
        <p:spPr bwMode="auto">
          <a:xfrm>
            <a:off x="6273800" y="397986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198" name="Rectangle 36"/>
          <p:cNvSpPr>
            <a:spLocks noChangeArrowheads="1"/>
          </p:cNvSpPr>
          <p:nvPr/>
        </p:nvSpPr>
        <p:spPr bwMode="auto">
          <a:xfrm>
            <a:off x="6965950" y="397986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199" name="Rectangle 37"/>
          <p:cNvSpPr>
            <a:spLocks noChangeArrowheads="1"/>
          </p:cNvSpPr>
          <p:nvPr/>
        </p:nvSpPr>
        <p:spPr bwMode="auto">
          <a:xfrm>
            <a:off x="7735888" y="397986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200" name="Rectangle 38"/>
          <p:cNvSpPr>
            <a:spLocks noChangeArrowheads="1"/>
          </p:cNvSpPr>
          <p:nvPr/>
        </p:nvSpPr>
        <p:spPr bwMode="auto">
          <a:xfrm>
            <a:off x="4889500" y="397986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4201" name="Line 39"/>
          <p:cNvSpPr>
            <a:spLocks noChangeShapeType="1"/>
          </p:cNvSpPr>
          <p:nvPr/>
        </p:nvSpPr>
        <p:spPr bwMode="auto">
          <a:xfrm flipH="1">
            <a:off x="801688" y="4491038"/>
            <a:ext cx="7297737"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202" name="Rectangle 40"/>
          <p:cNvSpPr>
            <a:spLocks noChangeArrowheads="1"/>
          </p:cNvSpPr>
          <p:nvPr/>
        </p:nvSpPr>
        <p:spPr bwMode="auto">
          <a:xfrm>
            <a:off x="3600450" y="3556000"/>
            <a:ext cx="103822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Project B</a:t>
            </a:r>
          </a:p>
        </p:txBody>
      </p:sp>
      <p:sp>
        <p:nvSpPr>
          <p:cNvPr id="604203" name="Rectangle 41"/>
          <p:cNvSpPr>
            <a:spLocks noChangeArrowheads="1"/>
          </p:cNvSpPr>
          <p:nvPr/>
        </p:nvSpPr>
        <p:spPr bwMode="auto">
          <a:xfrm>
            <a:off x="2798763" y="2790825"/>
            <a:ext cx="2565400"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NPV of Project A = $ 442</a:t>
            </a:r>
          </a:p>
          <a:p>
            <a:r>
              <a:rPr lang="en-US" altLang="en-US" sz="1800"/>
              <a:t>IRR of Project A = 28.7%</a:t>
            </a:r>
          </a:p>
        </p:txBody>
      </p:sp>
      <p:sp>
        <p:nvSpPr>
          <p:cNvPr id="604204" name="Rectangle 42"/>
          <p:cNvSpPr>
            <a:spLocks noChangeArrowheads="1"/>
          </p:cNvSpPr>
          <p:nvPr/>
        </p:nvSpPr>
        <p:spPr bwMode="auto">
          <a:xfrm>
            <a:off x="3103563" y="4772025"/>
            <a:ext cx="2659062"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NPV of Project B = $ 478</a:t>
            </a:r>
          </a:p>
          <a:p>
            <a:r>
              <a:rPr lang="en-US" altLang="en-US" sz="1800"/>
              <a:t>IRR for Project B = 19.4%</a:t>
            </a:r>
          </a:p>
        </p:txBody>
      </p:sp>
      <p:sp>
        <p:nvSpPr>
          <p:cNvPr id="604205" name="Rectangle 43"/>
          <p:cNvSpPr>
            <a:spLocks noChangeArrowheads="1"/>
          </p:cNvSpPr>
          <p:nvPr/>
        </p:nvSpPr>
        <p:spPr bwMode="auto">
          <a:xfrm>
            <a:off x="2341563" y="5457825"/>
            <a:ext cx="3573462"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Hurdle Rate for Both Projects = 12%</a:t>
            </a:r>
          </a:p>
        </p:txBody>
      </p:sp>
    </p:spTree>
  </p:cSld>
  <p:clrMapOvr>
    <a:masterClrMapping/>
  </p:clrMapOvr>
  <p:transition/>
  <p:timing>
    <p:tnLst>
      <p:par>
        <p:cTn id="1" dur="indefinite" restart="never" nodeType="tmRoot"/>
      </p:par>
    </p:tn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0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Why NPVs cannot be compared.. When projects have different lives.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B70B46A-10DC-554C-857C-EB41EA670088}" type="slidenum">
              <a:rPr lang="en-US" altLang="en-US" sz="1200">
                <a:solidFill>
                  <a:srgbClr val="FFFFFF"/>
                </a:solidFill>
              </a:rPr>
              <a:pPr>
                <a:lnSpc>
                  <a:spcPct val="80000"/>
                </a:lnSpc>
              </a:pPr>
              <a:t>289</a:t>
            </a:fld>
            <a:endParaRPr lang="en-US" altLang="en-US" sz="1200">
              <a:solidFill>
                <a:srgbClr val="FFFFFF"/>
              </a:solidFill>
            </a:endParaRPr>
          </a:p>
        </p:txBody>
      </p:sp>
      <p:sp>
        <p:nvSpPr>
          <p:cNvPr id="60621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net present values of mutually exclusive projects with different lives cannot be compared, since there is a bias towards longer-life projects. To compare the NPV, we have to</a:t>
            </a:r>
          </a:p>
          <a:p>
            <a:pPr lvl="1" eaLnBrk="1" hangingPunct="1"/>
            <a:r>
              <a:rPr lang="en-US" altLang="en-US">
                <a:ea typeface="ＭＳ Ｐゴシック" charset="-128"/>
              </a:rPr>
              <a:t>replicate the projects till they have the same life (or)</a:t>
            </a:r>
          </a:p>
          <a:p>
            <a:pPr lvl="1" eaLnBrk="1" hangingPunct="1"/>
            <a:r>
              <a:rPr lang="en-US" altLang="en-US">
                <a:ea typeface="ＭＳ Ｐゴシック" charset="-128"/>
              </a:rPr>
              <a:t>convert the net present values into annuities</a:t>
            </a:r>
          </a:p>
          <a:p>
            <a:pPr eaLnBrk="1" hangingPunct="1"/>
            <a:r>
              <a:rPr lang="en-US" altLang="en-US">
                <a:ea typeface="ＭＳ Ｐゴシック" charset="-128"/>
              </a:rPr>
              <a:t>The IRR is unaffected by project life. We can choose the project with the higher IRR.</a:t>
            </a:r>
          </a:p>
        </p:txBody>
      </p:sp>
    </p:spTree>
  </p:cSld>
  <p:clrMapOvr>
    <a:masterClrMapping/>
  </p:clrMapOvr>
  <p:transition/>
  <p:timing>
    <p:tnLst>
      <p:par>
        <p:cTn id="1" dur="indefinite" restart="never" nodeType="tmRoot"/>
      </p:par>
    </p:tn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Solution 1: Project Replication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5F3E6A8-E8E2-EF42-A002-670565B3BC8C}" type="slidenum">
              <a:rPr lang="en-US" altLang="en-US" sz="1200">
                <a:solidFill>
                  <a:srgbClr val="FFFFFF"/>
                </a:solidFill>
              </a:rPr>
              <a:pPr>
                <a:lnSpc>
                  <a:spcPct val="80000"/>
                </a:lnSpc>
              </a:pPr>
              <a:t>290</a:t>
            </a:fld>
            <a:endParaRPr lang="en-US" altLang="en-US" sz="1200">
              <a:solidFill>
                <a:srgbClr val="FFFFFF"/>
              </a:solidFill>
            </a:endParaRPr>
          </a:p>
        </p:txBody>
      </p:sp>
      <p:sp>
        <p:nvSpPr>
          <p:cNvPr id="608260"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608261" name="Rectangle 3"/>
          <p:cNvSpPr>
            <a:spLocks noChangeArrowheads="1"/>
          </p:cNvSpPr>
          <p:nvPr/>
        </p:nvSpPr>
        <p:spPr bwMode="auto">
          <a:xfrm>
            <a:off x="2887663" y="1698625"/>
            <a:ext cx="21494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Project A: Replicated</a:t>
            </a:r>
          </a:p>
        </p:txBody>
      </p:sp>
      <p:sp>
        <p:nvSpPr>
          <p:cNvPr id="608262" name="Line 4"/>
          <p:cNvSpPr>
            <a:spLocks noChangeShapeType="1"/>
          </p:cNvSpPr>
          <p:nvPr/>
        </p:nvSpPr>
        <p:spPr bwMode="auto">
          <a:xfrm>
            <a:off x="871538" y="4841875"/>
            <a:ext cx="0" cy="153988"/>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63" name="Line 5"/>
          <p:cNvSpPr>
            <a:spLocks noChangeShapeType="1"/>
          </p:cNvSpPr>
          <p:nvPr/>
        </p:nvSpPr>
        <p:spPr bwMode="auto">
          <a:xfrm>
            <a:off x="4508500" y="46688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64" name="Line 6"/>
          <p:cNvSpPr>
            <a:spLocks noChangeShapeType="1"/>
          </p:cNvSpPr>
          <p:nvPr/>
        </p:nvSpPr>
        <p:spPr bwMode="auto">
          <a:xfrm>
            <a:off x="3641725" y="46688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65" name="Line 7"/>
          <p:cNvSpPr>
            <a:spLocks noChangeShapeType="1"/>
          </p:cNvSpPr>
          <p:nvPr/>
        </p:nvSpPr>
        <p:spPr bwMode="auto">
          <a:xfrm>
            <a:off x="2257425" y="46688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66" name="Line 8"/>
          <p:cNvSpPr>
            <a:spLocks noChangeShapeType="1"/>
          </p:cNvSpPr>
          <p:nvPr/>
        </p:nvSpPr>
        <p:spPr bwMode="auto">
          <a:xfrm>
            <a:off x="2949575" y="46688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67" name="Line 9"/>
          <p:cNvSpPr>
            <a:spLocks noChangeShapeType="1"/>
          </p:cNvSpPr>
          <p:nvPr/>
        </p:nvSpPr>
        <p:spPr bwMode="auto">
          <a:xfrm>
            <a:off x="1563688" y="46688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68" name="Rectangle 10"/>
          <p:cNvSpPr>
            <a:spLocks noChangeArrowheads="1"/>
          </p:cNvSpPr>
          <p:nvPr/>
        </p:nvSpPr>
        <p:spPr bwMode="auto">
          <a:xfrm>
            <a:off x="617538" y="5119688"/>
            <a:ext cx="8286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-$1500</a:t>
            </a:r>
          </a:p>
        </p:txBody>
      </p:sp>
      <p:sp>
        <p:nvSpPr>
          <p:cNvPr id="608269" name="Rectangle 11"/>
          <p:cNvSpPr>
            <a:spLocks noChangeArrowheads="1"/>
          </p:cNvSpPr>
          <p:nvPr/>
        </p:nvSpPr>
        <p:spPr bwMode="auto">
          <a:xfrm>
            <a:off x="2001838" y="43688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70" name="Rectangle 12"/>
          <p:cNvSpPr>
            <a:spLocks noChangeArrowheads="1"/>
          </p:cNvSpPr>
          <p:nvPr/>
        </p:nvSpPr>
        <p:spPr bwMode="auto">
          <a:xfrm>
            <a:off x="2695575" y="43688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71" name="Rectangle 13"/>
          <p:cNvSpPr>
            <a:spLocks noChangeArrowheads="1"/>
          </p:cNvSpPr>
          <p:nvPr/>
        </p:nvSpPr>
        <p:spPr bwMode="auto">
          <a:xfrm>
            <a:off x="3387725" y="43688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72" name="Rectangle 14"/>
          <p:cNvSpPr>
            <a:spLocks noChangeArrowheads="1"/>
          </p:cNvSpPr>
          <p:nvPr/>
        </p:nvSpPr>
        <p:spPr bwMode="auto">
          <a:xfrm>
            <a:off x="4079875" y="43688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73" name="Rectangle 15"/>
          <p:cNvSpPr>
            <a:spLocks noChangeArrowheads="1"/>
          </p:cNvSpPr>
          <p:nvPr/>
        </p:nvSpPr>
        <p:spPr bwMode="auto">
          <a:xfrm>
            <a:off x="1309688" y="43688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74" name="Line 16"/>
          <p:cNvSpPr>
            <a:spLocks noChangeShapeType="1"/>
          </p:cNvSpPr>
          <p:nvPr/>
        </p:nvSpPr>
        <p:spPr bwMode="auto">
          <a:xfrm>
            <a:off x="8162925" y="46497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75" name="Line 17"/>
          <p:cNvSpPr>
            <a:spLocks noChangeShapeType="1"/>
          </p:cNvSpPr>
          <p:nvPr/>
        </p:nvSpPr>
        <p:spPr bwMode="auto">
          <a:xfrm>
            <a:off x="7297738" y="46497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76" name="Line 18"/>
          <p:cNvSpPr>
            <a:spLocks noChangeShapeType="1"/>
          </p:cNvSpPr>
          <p:nvPr/>
        </p:nvSpPr>
        <p:spPr bwMode="auto">
          <a:xfrm>
            <a:off x="5911850" y="46497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77" name="Line 19"/>
          <p:cNvSpPr>
            <a:spLocks noChangeShapeType="1"/>
          </p:cNvSpPr>
          <p:nvPr/>
        </p:nvSpPr>
        <p:spPr bwMode="auto">
          <a:xfrm>
            <a:off x="6604000" y="46497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78" name="Line 20"/>
          <p:cNvSpPr>
            <a:spLocks noChangeShapeType="1"/>
          </p:cNvSpPr>
          <p:nvPr/>
        </p:nvSpPr>
        <p:spPr bwMode="auto">
          <a:xfrm>
            <a:off x="5219700" y="46497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79" name="Rectangle 21"/>
          <p:cNvSpPr>
            <a:spLocks noChangeArrowheads="1"/>
          </p:cNvSpPr>
          <p:nvPr/>
        </p:nvSpPr>
        <p:spPr bwMode="auto">
          <a:xfrm>
            <a:off x="5657850" y="434975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80" name="Rectangle 22"/>
          <p:cNvSpPr>
            <a:spLocks noChangeArrowheads="1"/>
          </p:cNvSpPr>
          <p:nvPr/>
        </p:nvSpPr>
        <p:spPr bwMode="auto">
          <a:xfrm>
            <a:off x="6350000" y="434975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81" name="Rectangle 23"/>
          <p:cNvSpPr>
            <a:spLocks noChangeArrowheads="1"/>
          </p:cNvSpPr>
          <p:nvPr/>
        </p:nvSpPr>
        <p:spPr bwMode="auto">
          <a:xfrm>
            <a:off x="7042150" y="434975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82" name="Rectangle 24"/>
          <p:cNvSpPr>
            <a:spLocks noChangeArrowheads="1"/>
          </p:cNvSpPr>
          <p:nvPr/>
        </p:nvSpPr>
        <p:spPr bwMode="auto">
          <a:xfrm>
            <a:off x="7812088" y="434975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83" name="Rectangle 25"/>
          <p:cNvSpPr>
            <a:spLocks noChangeArrowheads="1"/>
          </p:cNvSpPr>
          <p:nvPr/>
        </p:nvSpPr>
        <p:spPr bwMode="auto">
          <a:xfrm>
            <a:off x="4791075" y="434975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$350</a:t>
            </a:r>
          </a:p>
        </p:txBody>
      </p:sp>
      <p:sp>
        <p:nvSpPr>
          <p:cNvPr id="608284" name="Line 26"/>
          <p:cNvSpPr>
            <a:spLocks noChangeShapeType="1"/>
          </p:cNvSpPr>
          <p:nvPr/>
        </p:nvSpPr>
        <p:spPr bwMode="auto">
          <a:xfrm flipH="1">
            <a:off x="877888" y="4860925"/>
            <a:ext cx="7297737"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85" name="Rectangle 27"/>
          <p:cNvSpPr>
            <a:spLocks noChangeArrowheads="1"/>
          </p:cNvSpPr>
          <p:nvPr/>
        </p:nvSpPr>
        <p:spPr bwMode="auto">
          <a:xfrm>
            <a:off x="3676650" y="3925888"/>
            <a:ext cx="105092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i="1"/>
              <a:t>Project B</a:t>
            </a:r>
          </a:p>
        </p:txBody>
      </p:sp>
      <p:sp>
        <p:nvSpPr>
          <p:cNvPr id="608286" name="Line 28"/>
          <p:cNvSpPr>
            <a:spLocks noChangeShapeType="1"/>
          </p:cNvSpPr>
          <p:nvPr/>
        </p:nvSpPr>
        <p:spPr bwMode="auto">
          <a:xfrm>
            <a:off x="890588" y="2593975"/>
            <a:ext cx="0" cy="153988"/>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87" name="Line 29"/>
          <p:cNvSpPr>
            <a:spLocks noChangeShapeType="1"/>
          </p:cNvSpPr>
          <p:nvPr/>
        </p:nvSpPr>
        <p:spPr bwMode="auto">
          <a:xfrm>
            <a:off x="4527550"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88" name="Line 30"/>
          <p:cNvSpPr>
            <a:spLocks noChangeShapeType="1"/>
          </p:cNvSpPr>
          <p:nvPr/>
        </p:nvSpPr>
        <p:spPr bwMode="auto">
          <a:xfrm>
            <a:off x="3660775"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89" name="Line 31"/>
          <p:cNvSpPr>
            <a:spLocks noChangeShapeType="1"/>
          </p:cNvSpPr>
          <p:nvPr/>
        </p:nvSpPr>
        <p:spPr bwMode="auto">
          <a:xfrm>
            <a:off x="2276475"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90" name="Line 32"/>
          <p:cNvSpPr>
            <a:spLocks noChangeShapeType="1"/>
          </p:cNvSpPr>
          <p:nvPr/>
        </p:nvSpPr>
        <p:spPr bwMode="auto">
          <a:xfrm>
            <a:off x="2968625"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91" name="Line 33"/>
          <p:cNvSpPr>
            <a:spLocks noChangeShapeType="1"/>
          </p:cNvSpPr>
          <p:nvPr/>
        </p:nvSpPr>
        <p:spPr bwMode="auto">
          <a:xfrm>
            <a:off x="1582738"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92" name="Rectangle 34"/>
          <p:cNvSpPr>
            <a:spLocks noChangeArrowheads="1"/>
          </p:cNvSpPr>
          <p:nvPr/>
        </p:nvSpPr>
        <p:spPr bwMode="auto">
          <a:xfrm>
            <a:off x="636588" y="2871788"/>
            <a:ext cx="8286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-$1000</a:t>
            </a:r>
          </a:p>
        </p:txBody>
      </p:sp>
      <p:sp>
        <p:nvSpPr>
          <p:cNvPr id="608293" name="Rectangle 35"/>
          <p:cNvSpPr>
            <a:spLocks noChangeArrowheads="1"/>
          </p:cNvSpPr>
          <p:nvPr/>
        </p:nvSpPr>
        <p:spPr bwMode="auto">
          <a:xfrm>
            <a:off x="2020888"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294" name="Rectangle 36"/>
          <p:cNvSpPr>
            <a:spLocks noChangeArrowheads="1"/>
          </p:cNvSpPr>
          <p:nvPr/>
        </p:nvSpPr>
        <p:spPr bwMode="auto">
          <a:xfrm>
            <a:off x="2714625"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295" name="Rectangle 37"/>
          <p:cNvSpPr>
            <a:spLocks noChangeArrowheads="1"/>
          </p:cNvSpPr>
          <p:nvPr/>
        </p:nvSpPr>
        <p:spPr bwMode="auto">
          <a:xfrm>
            <a:off x="3406775"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296" name="Rectangle 38"/>
          <p:cNvSpPr>
            <a:spLocks noChangeArrowheads="1"/>
          </p:cNvSpPr>
          <p:nvPr/>
        </p:nvSpPr>
        <p:spPr bwMode="auto">
          <a:xfrm>
            <a:off x="4098925"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297" name="Rectangle 39"/>
          <p:cNvSpPr>
            <a:spLocks noChangeArrowheads="1"/>
          </p:cNvSpPr>
          <p:nvPr/>
        </p:nvSpPr>
        <p:spPr bwMode="auto">
          <a:xfrm>
            <a:off x="1328738"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298" name="Line 40"/>
          <p:cNvSpPr>
            <a:spLocks noChangeShapeType="1"/>
          </p:cNvSpPr>
          <p:nvPr/>
        </p:nvSpPr>
        <p:spPr bwMode="auto">
          <a:xfrm>
            <a:off x="8162925" y="2459038"/>
            <a:ext cx="0" cy="328612"/>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299" name="Line 41"/>
          <p:cNvSpPr>
            <a:spLocks noChangeShapeType="1"/>
          </p:cNvSpPr>
          <p:nvPr/>
        </p:nvSpPr>
        <p:spPr bwMode="auto">
          <a:xfrm>
            <a:off x="7316788" y="2459038"/>
            <a:ext cx="0" cy="328612"/>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300" name="Line 42"/>
          <p:cNvSpPr>
            <a:spLocks noChangeShapeType="1"/>
          </p:cNvSpPr>
          <p:nvPr/>
        </p:nvSpPr>
        <p:spPr bwMode="auto">
          <a:xfrm>
            <a:off x="5930900" y="24399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301" name="Line 43"/>
          <p:cNvSpPr>
            <a:spLocks noChangeShapeType="1"/>
          </p:cNvSpPr>
          <p:nvPr/>
        </p:nvSpPr>
        <p:spPr bwMode="auto">
          <a:xfrm>
            <a:off x="6643688"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302" name="Line 44"/>
          <p:cNvSpPr>
            <a:spLocks noChangeShapeType="1"/>
          </p:cNvSpPr>
          <p:nvPr/>
        </p:nvSpPr>
        <p:spPr bwMode="auto">
          <a:xfrm>
            <a:off x="5238750" y="24399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303" name="Rectangle 45"/>
          <p:cNvSpPr>
            <a:spLocks noChangeArrowheads="1"/>
          </p:cNvSpPr>
          <p:nvPr/>
        </p:nvSpPr>
        <p:spPr bwMode="auto">
          <a:xfrm>
            <a:off x="5599113"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304" name="Rectangle 46"/>
          <p:cNvSpPr>
            <a:spLocks noChangeArrowheads="1"/>
          </p:cNvSpPr>
          <p:nvPr/>
        </p:nvSpPr>
        <p:spPr bwMode="auto">
          <a:xfrm>
            <a:off x="6273800"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305" name="Rectangle 47"/>
          <p:cNvSpPr>
            <a:spLocks noChangeArrowheads="1"/>
          </p:cNvSpPr>
          <p:nvPr/>
        </p:nvSpPr>
        <p:spPr bwMode="auto">
          <a:xfrm>
            <a:off x="7004050"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306" name="Rectangle 48"/>
          <p:cNvSpPr>
            <a:spLocks noChangeArrowheads="1"/>
          </p:cNvSpPr>
          <p:nvPr/>
        </p:nvSpPr>
        <p:spPr bwMode="auto">
          <a:xfrm>
            <a:off x="7773988" y="2141538"/>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307" name="Rectangle 49"/>
          <p:cNvSpPr>
            <a:spLocks noChangeArrowheads="1"/>
          </p:cNvSpPr>
          <p:nvPr/>
        </p:nvSpPr>
        <p:spPr bwMode="auto">
          <a:xfrm>
            <a:off x="4849813"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$400</a:t>
            </a:r>
          </a:p>
        </p:txBody>
      </p:sp>
      <p:sp>
        <p:nvSpPr>
          <p:cNvPr id="608308" name="Line 50"/>
          <p:cNvSpPr>
            <a:spLocks noChangeShapeType="1"/>
          </p:cNvSpPr>
          <p:nvPr/>
        </p:nvSpPr>
        <p:spPr bwMode="auto">
          <a:xfrm flipH="1">
            <a:off x="877888" y="2613025"/>
            <a:ext cx="7297737"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309" name="Rectangle 51"/>
          <p:cNvSpPr>
            <a:spLocks noChangeArrowheads="1"/>
          </p:cNvSpPr>
          <p:nvPr/>
        </p:nvSpPr>
        <p:spPr bwMode="auto">
          <a:xfrm>
            <a:off x="4041775" y="2871788"/>
            <a:ext cx="209232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-$1000 (Replication)</a:t>
            </a:r>
          </a:p>
        </p:txBody>
      </p:sp>
      <p:sp>
        <p:nvSpPr>
          <p:cNvPr id="608310" name="Rectangle 52"/>
          <p:cNvSpPr>
            <a:spLocks noChangeArrowheads="1"/>
          </p:cNvSpPr>
          <p:nvPr/>
        </p:nvSpPr>
        <p:spPr bwMode="auto">
          <a:xfrm>
            <a:off x="3332163" y="3324225"/>
            <a:ext cx="3529012"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NPV of Project A replicated = $ 693</a:t>
            </a:r>
          </a:p>
        </p:txBody>
      </p:sp>
      <p:sp>
        <p:nvSpPr>
          <p:cNvPr id="608311" name="Rectangle 53"/>
          <p:cNvSpPr>
            <a:spLocks noChangeArrowheads="1"/>
          </p:cNvSpPr>
          <p:nvPr/>
        </p:nvSpPr>
        <p:spPr bwMode="auto">
          <a:xfrm>
            <a:off x="2646363" y="5381625"/>
            <a:ext cx="2500312"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NPV of Project B= $ 478</a:t>
            </a:r>
          </a:p>
        </p:txBody>
      </p:sp>
    </p:spTree>
  </p:cSld>
  <p:clrMapOvr>
    <a:masterClrMapping/>
  </p:clrMapOvr>
  <p:transition/>
  <p:timing>
    <p:tnLst>
      <p:par>
        <p:cTn id="1" dur="indefinite" restart="never" nodeType="tmRoot"/>
      </p:par>
    </p:tn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Solution 2: Equivalent Annuities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364E2AF-75F5-154D-949D-04988667B0E5}" type="slidenum">
              <a:rPr lang="en-US" altLang="en-US" sz="1200">
                <a:solidFill>
                  <a:srgbClr val="FFFFFF"/>
                </a:solidFill>
              </a:rPr>
              <a:pPr>
                <a:lnSpc>
                  <a:spcPct val="80000"/>
                </a:lnSpc>
              </a:pPr>
              <a:t>291</a:t>
            </a:fld>
            <a:endParaRPr lang="en-US" altLang="en-US" sz="1200">
              <a:solidFill>
                <a:srgbClr val="FFFFFF"/>
              </a:solidFill>
            </a:endParaRPr>
          </a:p>
        </p:txBody>
      </p:sp>
      <p:sp>
        <p:nvSpPr>
          <p:cNvPr id="61030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Equivalent Annuity for 5-year project </a:t>
            </a:r>
          </a:p>
          <a:p>
            <a:pPr lvl="1" eaLnBrk="1" hangingPunct="1"/>
            <a:r>
              <a:rPr lang="en-US" altLang="en-US">
                <a:ea typeface="ＭＳ Ｐゴシック" charset="-128"/>
              </a:rPr>
              <a:t>= $442 * PV(A,12%,5 years) </a:t>
            </a:r>
          </a:p>
          <a:p>
            <a:pPr lvl="1" eaLnBrk="1" hangingPunct="1"/>
            <a:r>
              <a:rPr lang="en-US" altLang="en-US">
                <a:ea typeface="ＭＳ Ｐゴシック" charset="-128"/>
              </a:rPr>
              <a:t>= $ 122.62</a:t>
            </a:r>
          </a:p>
          <a:p>
            <a:pPr eaLnBrk="1" hangingPunct="1"/>
            <a:r>
              <a:rPr lang="en-US" altLang="en-US">
                <a:ea typeface="ＭＳ Ｐゴシック" charset="-128"/>
              </a:rPr>
              <a:t>Equivalent Annuity for 10-year project</a:t>
            </a:r>
          </a:p>
          <a:p>
            <a:pPr lvl="1" eaLnBrk="1" hangingPunct="1"/>
            <a:r>
              <a:rPr lang="en-US" altLang="en-US">
                <a:ea typeface="ＭＳ Ｐゴシック" charset="-128"/>
              </a:rPr>
              <a:t> = $478 * PV(A,12%,10 years)</a:t>
            </a:r>
          </a:p>
          <a:p>
            <a:pPr lvl="1" eaLnBrk="1" hangingPunct="1"/>
            <a:r>
              <a:rPr lang="en-US" altLang="en-US">
                <a:ea typeface="ＭＳ Ｐゴシック" charset="-128"/>
              </a:rPr>
              <a:t> = $ 84.60</a:t>
            </a:r>
          </a:p>
        </p:txBody>
      </p:sp>
    </p:spTree>
  </p:cSld>
  <p:clrMapOvr>
    <a:masterClrMapping/>
  </p:clrMapOvr>
  <p:transition/>
  <p:timing>
    <p:tnLst>
      <p:par>
        <p:cTn id="1" dur="indefinite" restart="never" nodeType="tmRoot"/>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What would you choose as your investment tool?</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A180D6B-3515-7C4A-989E-918ED39DBC72}" type="slidenum">
              <a:rPr lang="en-US" altLang="en-US" sz="1200">
                <a:solidFill>
                  <a:srgbClr val="FFFFFF"/>
                </a:solidFill>
              </a:rPr>
              <a:pPr>
                <a:lnSpc>
                  <a:spcPct val="80000"/>
                </a:lnSpc>
              </a:pPr>
              <a:t>292</a:t>
            </a:fld>
            <a:endParaRPr lang="en-US" altLang="en-US" sz="1200">
              <a:solidFill>
                <a:srgbClr val="FFFFFF"/>
              </a:solidFill>
            </a:endParaRPr>
          </a:p>
        </p:txBody>
      </p:sp>
      <p:sp>
        <p:nvSpPr>
          <p:cNvPr id="604162"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Given the advantages/disadvantages outlined for each of the different decision rules, which one would you choose to adopt?</a:t>
            </a:r>
          </a:p>
          <a:p>
            <a:pPr marL="822960" lvl="1" indent="-457200" eaLnBrk="1" fontAlgn="auto" hangingPunct="1">
              <a:spcAft>
                <a:spcPts val="0"/>
              </a:spcAft>
              <a:buFont typeface="+mj-lt"/>
              <a:buAutoNum type="alphaLcPeriod"/>
              <a:defRPr/>
            </a:pPr>
            <a:r>
              <a:rPr lang="en-US" dirty="0" smtClean="0">
                <a:ea typeface="+mn-ea"/>
              </a:rPr>
              <a:t>Return on Investment (ROE, ROC)</a:t>
            </a:r>
          </a:p>
          <a:p>
            <a:pPr marL="822960" lvl="1" indent="-457200" eaLnBrk="1" fontAlgn="auto" hangingPunct="1">
              <a:spcAft>
                <a:spcPts val="0"/>
              </a:spcAft>
              <a:buFont typeface="+mj-lt"/>
              <a:buAutoNum type="alphaLcPeriod"/>
              <a:defRPr/>
            </a:pPr>
            <a:r>
              <a:rPr lang="en-US" dirty="0" smtClean="0">
                <a:ea typeface="+mn-ea"/>
              </a:rPr>
              <a:t>Payback or Discounted Payback</a:t>
            </a:r>
          </a:p>
          <a:p>
            <a:pPr marL="822960" lvl="1" indent="-457200" eaLnBrk="1" fontAlgn="auto" hangingPunct="1">
              <a:spcAft>
                <a:spcPts val="0"/>
              </a:spcAft>
              <a:buFont typeface="+mj-lt"/>
              <a:buAutoNum type="alphaLcPeriod"/>
              <a:defRPr/>
            </a:pPr>
            <a:r>
              <a:rPr lang="en-US" dirty="0" smtClean="0">
                <a:ea typeface="+mn-ea"/>
              </a:rPr>
              <a:t>Net Present Value</a:t>
            </a:r>
          </a:p>
          <a:p>
            <a:pPr marL="822960" lvl="1" indent="-457200" eaLnBrk="1" fontAlgn="auto" hangingPunct="1">
              <a:spcAft>
                <a:spcPts val="0"/>
              </a:spcAft>
              <a:buFont typeface="+mj-lt"/>
              <a:buAutoNum type="alphaLcPeriod"/>
              <a:defRPr/>
            </a:pPr>
            <a:r>
              <a:rPr lang="en-US" dirty="0" smtClean="0">
                <a:ea typeface="+mn-ea"/>
              </a:rPr>
              <a:t>Internal Rate of Return</a:t>
            </a:r>
          </a:p>
          <a:p>
            <a:pPr marL="822960" lvl="1" indent="-457200" eaLnBrk="1" fontAlgn="auto" hangingPunct="1">
              <a:spcAft>
                <a:spcPts val="0"/>
              </a:spcAft>
              <a:buFont typeface="+mj-lt"/>
              <a:buAutoNum type="alphaLcPeriod"/>
              <a:defRPr/>
            </a:pPr>
            <a:r>
              <a:rPr lang="en-US" dirty="0" smtClean="0">
                <a:ea typeface="+mn-ea"/>
              </a:rPr>
              <a:t>Profitability Index</a:t>
            </a:r>
          </a:p>
          <a:p>
            <a:pPr marL="320040" indent="-320040" eaLnBrk="1" fontAlgn="auto" hangingPunct="1">
              <a:spcAft>
                <a:spcPts val="0"/>
              </a:spcAft>
              <a:buFont typeface="Wingdings"/>
              <a:buChar char=""/>
              <a:defRPr/>
            </a:pPr>
            <a:r>
              <a:rPr lang="en-US" dirty="0" smtClean="0">
                <a:ea typeface="+mn-ea"/>
                <a:cs typeface="+mn-cs"/>
              </a:rPr>
              <a:t>Do you think your choice has been affected by the events of the last quarter of 2008? If so, why? If not, why not?</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firms actually use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DA1662A-17EA-AC44-AC22-B157557B3069}" type="slidenum">
              <a:rPr lang="en-US" altLang="en-US" sz="1200">
                <a:solidFill>
                  <a:srgbClr val="FFFFFF"/>
                </a:solidFill>
              </a:rPr>
              <a:pPr>
                <a:lnSpc>
                  <a:spcPct val="80000"/>
                </a:lnSpc>
              </a:pPr>
              <a:t>293</a:t>
            </a:fld>
            <a:endParaRPr lang="en-US" altLang="en-US" sz="1200">
              <a:solidFill>
                <a:srgbClr val="FFFFFF"/>
              </a:solidFill>
            </a:endParaRPr>
          </a:p>
        </p:txBody>
      </p:sp>
      <p:sp>
        <p:nvSpPr>
          <p:cNvPr id="606210" name="Rectangle 3"/>
          <p:cNvSpPr>
            <a:spLocks noGrp="1" noChangeArrowheads="1"/>
          </p:cNvSpPr>
          <p:nvPr>
            <p:ph sz="quarter" idx="1"/>
          </p:nvPr>
        </p:nvSpPr>
        <p:spPr>
          <a:xfrm>
            <a:off x="612775" y="1600200"/>
            <a:ext cx="8153400" cy="4495800"/>
          </a:xfrm>
        </p:spPr>
        <p:txBody>
          <a:bodyPr>
            <a:normAutofit/>
          </a:bodyPr>
          <a:lstStyle/>
          <a:p>
            <a:pPr marL="0" indent="0" eaLnBrk="1" fontAlgn="auto" hangingPunct="1">
              <a:spcAft>
                <a:spcPts val="0"/>
              </a:spcAft>
              <a:buFont typeface="Wingdings"/>
              <a:buNone/>
              <a:defRPr/>
            </a:pPr>
            <a:r>
              <a:rPr lang="en-US" sz="2000" dirty="0" smtClean="0">
                <a:ea typeface="+mn-ea"/>
                <a:cs typeface="+mn-cs"/>
              </a:rPr>
              <a:t>Decision Rule		% of Firms using as primary decision rule in</a:t>
            </a:r>
          </a:p>
          <a:p>
            <a:pPr marL="0" indent="0" eaLnBrk="1" fontAlgn="auto" hangingPunct="1">
              <a:spcAft>
                <a:spcPts val="0"/>
              </a:spcAft>
              <a:buFont typeface="Wingdings"/>
              <a:buNone/>
              <a:defRPr/>
            </a:pPr>
            <a:r>
              <a:rPr lang="en-US" sz="2000" dirty="0" smtClean="0">
                <a:ea typeface="+mn-ea"/>
                <a:cs typeface="+mn-cs"/>
              </a:rPr>
              <a:t>			</a:t>
            </a:r>
            <a:r>
              <a:rPr lang="en-US" sz="2000" b="1" dirty="0" smtClean="0">
                <a:ea typeface="+mn-ea"/>
                <a:cs typeface="+mn-cs"/>
              </a:rPr>
              <a:t>1976	1986	1998</a:t>
            </a:r>
          </a:p>
          <a:p>
            <a:pPr marL="0" indent="0" eaLnBrk="1" fontAlgn="auto" hangingPunct="1">
              <a:spcAft>
                <a:spcPts val="0"/>
              </a:spcAft>
              <a:buFont typeface="Wingdings"/>
              <a:buNone/>
              <a:defRPr/>
            </a:pPr>
            <a:r>
              <a:rPr lang="en-US" sz="2000" dirty="0" smtClean="0">
                <a:ea typeface="+mn-ea"/>
                <a:cs typeface="+mn-cs"/>
              </a:rPr>
              <a:t>IRR			53.6%	49.0%	42.0%</a:t>
            </a:r>
          </a:p>
          <a:p>
            <a:pPr marL="0" indent="0" eaLnBrk="1" fontAlgn="auto" hangingPunct="1">
              <a:spcAft>
                <a:spcPts val="0"/>
              </a:spcAft>
              <a:buFont typeface="Wingdings"/>
              <a:buNone/>
              <a:defRPr/>
            </a:pPr>
            <a:r>
              <a:rPr lang="en-US" sz="2000" dirty="0" smtClean="0">
                <a:ea typeface="+mn-ea"/>
                <a:cs typeface="+mn-cs"/>
              </a:rPr>
              <a:t>Accounting Return	25.0%	8.0%	   7.0%</a:t>
            </a:r>
          </a:p>
          <a:p>
            <a:pPr marL="0" indent="0" eaLnBrk="1" fontAlgn="auto" hangingPunct="1">
              <a:spcAft>
                <a:spcPts val="0"/>
              </a:spcAft>
              <a:buFont typeface="Wingdings"/>
              <a:buNone/>
              <a:defRPr/>
            </a:pPr>
            <a:r>
              <a:rPr lang="en-US" sz="2000" dirty="0" smtClean="0">
                <a:ea typeface="+mn-ea"/>
                <a:cs typeface="+mn-cs"/>
              </a:rPr>
              <a:t>NPV			9.8%	21.0%	34.0%</a:t>
            </a:r>
          </a:p>
          <a:p>
            <a:pPr marL="0" indent="0" eaLnBrk="1" fontAlgn="auto" hangingPunct="1">
              <a:spcAft>
                <a:spcPts val="0"/>
              </a:spcAft>
              <a:buFont typeface="Wingdings"/>
              <a:buNone/>
              <a:defRPr/>
            </a:pPr>
            <a:r>
              <a:rPr lang="en-US" sz="2000" dirty="0" smtClean="0">
                <a:ea typeface="+mn-ea"/>
                <a:cs typeface="+mn-cs"/>
              </a:rPr>
              <a:t>Payback Period		8.9%	19.0%	14.0%</a:t>
            </a:r>
          </a:p>
          <a:p>
            <a:pPr marL="0" indent="0" eaLnBrk="1" fontAlgn="auto" hangingPunct="1">
              <a:spcAft>
                <a:spcPts val="0"/>
              </a:spcAft>
              <a:buFont typeface="Wingdings"/>
              <a:buNone/>
              <a:defRPr/>
            </a:pPr>
            <a:r>
              <a:rPr lang="en-US" sz="2000" dirty="0" smtClean="0">
                <a:ea typeface="+mn-ea"/>
                <a:cs typeface="+mn-cs"/>
              </a:rPr>
              <a:t>Profitability Index		2.7%	3.0%	  3.0%</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4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Side Costs and Benefits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7A7B65F-A08E-4E4B-89AF-49039ACEC886}" type="slidenum">
              <a:rPr lang="en-US" altLang="en-US" sz="1200">
                <a:solidFill>
                  <a:srgbClr val="FFFFFF"/>
                </a:solidFill>
              </a:rPr>
              <a:pPr>
                <a:lnSpc>
                  <a:spcPct val="80000"/>
                </a:lnSpc>
              </a:pPr>
              <a:t>294</a:t>
            </a:fld>
            <a:endParaRPr lang="en-US" altLang="en-US" sz="1200">
              <a:solidFill>
                <a:srgbClr val="FFFFFF"/>
              </a:solidFill>
            </a:endParaRPr>
          </a:p>
        </p:txBody>
      </p:sp>
      <p:sp>
        <p:nvSpPr>
          <p:cNvPr id="60825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Most projects considered by any business create side costs and benefits for that business. </a:t>
            </a:r>
          </a:p>
          <a:p>
            <a:pPr lvl="1" eaLnBrk="1" hangingPunct="1">
              <a:lnSpc>
                <a:spcPct val="90000"/>
              </a:lnSpc>
            </a:pPr>
            <a:r>
              <a:rPr lang="en-US" altLang="en-US" sz="2200">
                <a:ea typeface="ＭＳ Ｐゴシック" charset="-128"/>
              </a:rPr>
              <a:t>The side costs include the costs created by the use of resources that the business already owns (opportunity costs) and lost revenues for other projects that the firm may have.</a:t>
            </a:r>
          </a:p>
          <a:p>
            <a:pPr lvl="1" eaLnBrk="1" hangingPunct="1">
              <a:lnSpc>
                <a:spcPct val="90000"/>
              </a:lnSpc>
            </a:pPr>
            <a:r>
              <a:rPr lang="en-US" altLang="en-US" sz="2200">
                <a:ea typeface="ＭＳ Ｐゴシック" charset="-128"/>
              </a:rPr>
              <a:t>The benefits that may not be captured in the traditional capital budgeting analysis include project synergies (where cash flow benefits may accrue to other projects) and options embedded in projects (including the options to delay, expand or abandon a project).</a:t>
            </a:r>
          </a:p>
          <a:p>
            <a:pPr eaLnBrk="1" hangingPunct="1">
              <a:lnSpc>
                <a:spcPct val="90000"/>
              </a:lnSpc>
            </a:pPr>
            <a:r>
              <a:rPr lang="en-US" altLang="en-US" sz="2600">
                <a:ea typeface="ＭＳ Ｐゴシック" charset="-128"/>
              </a:rPr>
              <a:t>The returns on a project should incorporate these costs and benefits.</a:t>
            </a:r>
          </a:p>
        </p:txBody>
      </p:sp>
    </p:spTree>
  </p:cSld>
  <p:clrMapOvr>
    <a:masterClrMapping/>
  </p:clrMapOvr>
  <p:transition/>
  <p:timing>
    <p:tnLst>
      <p:par>
        <p:cTn id="1" dur="indefinite" restart="never" nodeType="tmRoot"/>
      </p:par>
    </p:tn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Opportunity Cost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F37F016-5087-C044-A617-6105878884EB}" type="slidenum">
              <a:rPr lang="en-US" altLang="en-US" sz="1200">
                <a:solidFill>
                  <a:srgbClr val="FFFFFF"/>
                </a:solidFill>
              </a:rPr>
              <a:pPr>
                <a:lnSpc>
                  <a:spcPct val="80000"/>
                </a:lnSpc>
              </a:pPr>
              <a:t>295</a:t>
            </a:fld>
            <a:endParaRPr lang="en-US" altLang="en-US" sz="1200">
              <a:solidFill>
                <a:srgbClr val="FFFFFF"/>
              </a:solidFill>
            </a:endParaRPr>
          </a:p>
        </p:txBody>
      </p:sp>
      <p:sp>
        <p:nvSpPr>
          <p:cNvPr id="61030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An opportunity cost arises when a project uses a resource that may already have been paid for by the firm. </a:t>
            </a:r>
          </a:p>
          <a:p>
            <a:pPr marL="320040" indent="-320040" eaLnBrk="1" fontAlgn="auto" hangingPunct="1">
              <a:spcAft>
                <a:spcPts val="0"/>
              </a:spcAft>
              <a:buFont typeface="Wingdings"/>
              <a:buChar char=""/>
              <a:defRPr/>
            </a:pPr>
            <a:r>
              <a:rPr lang="en-US" smtClean="0">
                <a:ea typeface="+mn-ea"/>
                <a:cs typeface="+mn-cs"/>
              </a:rPr>
              <a:t>When a resource that is already owned by a firm is being considered for use in a project, this resource has to be priced on its next best alternative use, which may be</a:t>
            </a:r>
          </a:p>
          <a:p>
            <a:pPr marL="640080" lvl="1" indent="-274320" eaLnBrk="1" fontAlgn="auto" hangingPunct="1">
              <a:spcAft>
                <a:spcPts val="0"/>
              </a:spcAft>
              <a:buFont typeface="Wingdings 2"/>
              <a:buChar char=""/>
              <a:defRPr/>
            </a:pPr>
            <a:r>
              <a:rPr lang="en-US" smtClean="0">
                <a:ea typeface="+mn-ea"/>
              </a:rPr>
              <a:t>a sale of the asset, in which case the opportunity cost is the expected proceeds from the sale, net of any capital gains taxes</a:t>
            </a:r>
          </a:p>
          <a:p>
            <a:pPr marL="640080" lvl="1" indent="-274320" eaLnBrk="1" fontAlgn="auto" hangingPunct="1">
              <a:spcAft>
                <a:spcPts val="0"/>
              </a:spcAft>
              <a:buFont typeface="Wingdings 2"/>
              <a:buChar char=""/>
              <a:defRPr/>
            </a:pPr>
            <a:r>
              <a:rPr lang="en-US" smtClean="0">
                <a:ea typeface="+mn-ea"/>
              </a:rPr>
              <a:t>renting or leasing the asset out, in which case the opportunity cost is the expected present value of the after-tax  rental or lease revenues.</a:t>
            </a:r>
          </a:p>
          <a:p>
            <a:pPr marL="640080" lvl="1" indent="-274320" eaLnBrk="1" fontAlgn="auto" hangingPunct="1">
              <a:spcAft>
                <a:spcPts val="0"/>
              </a:spcAft>
              <a:buFont typeface="Wingdings 2"/>
              <a:buChar char=""/>
              <a:defRPr/>
            </a:pPr>
            <a:r>
              <a:rPr lang="en-US" smtClean="0">
                <a:ea typeface="+mn-ea"/>
              </a:rPr>
              <a:t>use elsewhere in the business, in which case the opportunity cost is the cost of replacing it.</a:t>
            </a:r>
            <a:endParaRPr lang="en-US">
              <a:ea typeface="+mn-ea"/>
            </a:endParaRPr>
          </a:p>
        </p:txBody>
      </p:sp>
    </p:spTree>
  </p:cSld>
  <p:clrMapOvr>
    <a:masterClrMapping/>
  </p:clrMapOvr>
  <p:transition/>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05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1: Foregone Sale?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7BB1773-DDAF-604C-941C-15F7D5EFC163}" type="slidenum">
              <a:rPr lang="en-US" altLang="en-US" sz="1200">
                <a:solidFill>
                  <a:srgbClr val="FFFFFF"/>
                </a:solidFill>
              </a:rPr>
              <a:pPr>
                <a:lnSpc>
                  <a:spcPct val="80000"/>
                </a:lnSpc>
              </a:pPr>
              <a:t>296</a:t>
            </a:fld>
            <a:endParaRPr lang="en-US" altLang="en-US" sz="1200">
              <a:solidFill>
                <a:srgbClr val="FFFFFF"/>
              </a:solidFill>
            </a:endParaRPr>
          </a:p>
        </p:txBody>
      </p:sp>
      <p:sp>
        <p:nvSpPr>
          <p:cNvPr id="61235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Assume that Disney owns land in Rio already. This land is undeveloped and was acquired several years ago for $ 5 million for a hotel that was never built. It is anticipated, if this theme park is built, that this land will be used to build the offices for Disney Rio. The land currently can be sold for $ 40 million, though that would create a capital gain (which will be taxed at 20%). In assessing the theme park, which of the following would you do:</a:t>
            </a:r>
          </a:p>
          <a:p>
            <a:pPr lvl="1" eaLnBrk="1" hangingPunct="1">
              <a:lnSpc>
                <a:spcPct val="90000"/>
              </a:lnSpc>
            </a:pPr>
            <a:r>
              <a:rPr lang="en-US" altLang="en-US" sz="2200">
                <a:ea typeface="ＭＳ Ｐゴシック" charset="-128"/>
              </a:rPr>
              <a:t>Ignore the cost of the land, since Disney owns its already</a:t>
            </a:r>
          </a:p>
          <a:p>
            <a:pPr lvl="1" eaLnBrk="1" hangingPunct="1">
              <a:lnSpc>
                <a:spcPct val="90000"/>
              </a:lnSpc>
            </a:pPr>
            <a:r>
              <a:rPr lang="en-US" altLang="en-US" sz="2200">
                <a:ea typeface="ＭＳ Ｐゴシック" charset="-128"/>
              </a:rPr>
              <a:t>Use the book value of the land, which is $ 5 million</a:t>
            </a:r>
          </a:p>
          <a:p>
            <a:pPr lvl="1" eaLnBrk="1" hangingPunct="1">
              <a:lnSpc>
                <a:spcPct val="90000"/>
              </a:lnSpc>
            </a:pPr>
            <a:r>
              <a:rPr lang="en-US" altLang="en-US" sz="2200">
                <a:ea typeface="ＭＳ Ｐゴシック" charset="-128"/>
              </a:rPr>
              <a:t>Use the market value of the land, which is $ 40 million</a:t>
            </a:r>
          </a:p>
          <a:p>
            <a:pPr lvl="1" eaLnBrk="1" hangingPunct="1">
              <a:lnSpc>
                <a:spcPct val="90000"/>
              </a:lnSpc>
            </a:pPr>
            <a:r>
              <a:rPr lang="en-US" altLang="en-US" sz="2200">
                <a:ea typeface="ＭＳ Ｐゴシック" charset="-128"/>
              </a:rPr>
              <a:t>Other: </a:t>
            </a:r>
          </a:p>
        </p:txBody>
      </p:sp>
    </p:spTree>
  </p:cSld>
  <p:clrMapOvr>
    <a:masterClrMapping/>
  </p:clrMapOvr>
  <p:transition/>
  <p:timing>
    <p:tnLst>
      <p:par>
        <p:cTn id="1" dur="indefinite" restart="never" nodeType="tmRoot"/>
      </p:par>
    </p:tn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0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Case 2: Incremental Cost?</a:t>
            </a:r>
            <a:br>
              <a:rPr lang="en-US" smtClean="0">
                <a:ea typeface="+mj-ea"/>
                <a:cs typeface="+mj-cs"/>
              </a:rPr>
            </a:br>
            <a:r>
              <a:rPr lang="en-US" smtClean="0">
                <a:ea typeface="+mj-ea"/>
                <a:cs typeface="+mj-cs"/>
              </a:rPr>
              <a:t>An Online Retailing Venture for Bookscape</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ECB77F0-7793-0349-A444-2B1661D43908}" type="slidenum">
              <a:rPr lang="en-US" altLang="en-US" sz="1200">
                <a:solidFill>
                  <a:srgbClr val="FFFFFF"/>
                </a:solidFill>
              </a:rPr>
              <a:pPr>
                <a:lnSpc>
                  <a:spcPct val="80000"/>
                </a:lnSpc>
              </a:pPr>
              <a:t>297</a:t>
            </a:fld>
            <a:endParaRPr lang="en-US" altLang="en-US" sz="1200">
              <a:solidFill>
                <a:srgbClr val="FFFFFF"/>
              </a:solidFill>
            </a:endParaRPr>
          </a:p>
        </p:txBody>
      </p:sp>
      <p:sp>
        <p:nvSpPr>
          <p:cNvPr id="61440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The initial investment needed to start the service, including the installation of additional phone lines and computer equipment, will be $1 million. These investments are expected to have a life of four years, at which point they will have no salvage value. The investments will be depreciated straight line over the four-year life.</a:t>
            </a:r>
          </a:p>
          <a:p>
            <a:pPr eaLnBrk="1" hangingPunct="1">
              <a:lnSpc>
                <a:spcPct val="80000"/>
              </a:lnSpc>
            </a:pPr>
            <a:r>
              <a:rPr lang="en-US" altLang="en-US" sz="2000">
                <a:ea typeface="ＭＳ Ｐゴシック" charset="-128"/>
              </a:rPr>
              <a:t>The revenues in the first year are expected to be $1.5 million, growing 20% in year two, and 10% in the two years following. The cost of the books will be 60% of the revenues in each of the four years.</a:t>
            </a:r>
          </a:p>
          <a:p>
            <a:pPr eaLnBrk="1" hangingPunct="1">
              <a:lnSpc>
                <a:spcPct val="80000"/>
              </a:lnSpc>
            </a:pPr>
            <a:r>
              <a:rPr lang="en-US" altLang="en-US" sz="2000">
                <a:ea typeface="ＭＳ Ｐゴシック" charset="-128"/>
              </a:rPr>
              <a:t>The salaries and other benefits for the employees are estimated to be $150,000 in year one, and grow 10% a year for the following three years. </a:t>
            </a:r>
          </a:p>
          <a:p>
            <a:pPr eaLnBrk="1" hangingPunct="1">
              <a:lnSpc>
                <a:spcPct val="80000"/>
              </a:lnSpc>
            </a:pPr>
            <a:r>
              <a:rPr lang="en-US" altLang="en-US" sz="2000">
                <a:ea typeface="ＭＳ Ｐゴシック" charset="-128"/>
              </a:rPr>
              <a:t>The working capital, which includes the inventory of books needed for the service and the accounts receivable will be10% of the revenues; the investments in working capital have to be made at the beginning of each year. At the end of year 4, the entire working capital is assumed to be salvaged.</a:t>
            </a:r>
          </a:p>
          <a:p>
            <a:pPr eaLnBrk="1" hangingPunct="1">
              <a:lnSpc>
                <a:spcPct val="80000"/>
              </a:lnSpc>
            </a:pPr>
            <a:r>
              <a:rPr lang="en-US" altLang="en-US" sz="2000">
                <a:ea typeface="ＭＳ Ｐゴシック" charset="-128"/>
              </a:rPr>
              <a:t>The tax rate on income is expected to be 40%.</a:t>
            </a:r>
          </a:p>
        </p:txBody>
      </p:sp>
    </p:spTree>
  </p:cSld>
  <p:clrMapOvr>
    <a:masterClrMapping/>
  </p:clrMapOvr>
  <p:timing>
    <p:tnLst>
      <p:par>
        <p:cTn id="1" dur="indefinite" restart="never" nodeType="tmRoot"/>
      </p:par>
    </p:tn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Cost of capital for investment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542F319-EB86-1E4D-862D-B3D906E3E0D4}" type="slidenum">
              <a:rPr lang="en-US" altLang="en-US" sz="1200">
                <a:solidFill>
                  <a:srgbClr val="FFFFFF"/>
                </a:solidFill>
              </a:rPr>
              <a:pPr>
                <a:lnSpc>
                  <a:spcPct val="80000"/>
                </a:lnSpc>
              </a:pPr>
              <a:t>298</a:t>
            </a:fld>
            <a:endParaRPr lang="en-US" altLang="en-US" sz="1200">
              <a:solidFill>
                <a:srgbClr val="FFFFFF"/>
              </a:solidFill>
            </a:endParaRPr>
          </a:p>
        </p:txBody>
      </p:sp>
      <p:sp>
        <p:nvSpPr>
          <p:cNvPr id="624644" name="Content Placeholder 2"/>
          <p:cNvSpPr>
            <a:spLocks noGrp="1"/>
          </p:cNvSpPr>
          <p:nvPr>
            <p:ph sz="quarter" idx="1"/>
          </p:nvPr>
        </p:nvSpPr>
        <p:spPr>
          <a:xfrm>
            <a:off x="612775" y="1600200"/>
            <a:ext cx="8153400" cy="4495800"/>
          </a:xfrm>
        </p:spPr>
        <p:txBody>
          <a:bodyPr/>
          <a:lstStyle/>
          <a:p>
            <a:pPr>
              <a:lnSpc>
                <a:spcPct val="80000"/>
              </a:lnSpc>
            </a:pPr>
            <a:r>
              <a:rPr lang="en-US" altLang="en-US" sz="2200">
                <a:ea typeface="ＭＳ Ｐゴシック" charset="-128"/>
              </a:rPr>
              <a:t>We will re-estimate the beta for this online project by looking at publicly traded online retailers. The unlevered total beta of online retailers is 3.02, and we assume that this project will be funded with the same mix of debt and equity (D/E = 21.41%, Debt/Capital = 17.63%) that Bookscape uses in the rest of the business. We will assume that Bookscape’s tax rate (40%) and pretax cost of debt (4.05%) apply to this project.</a:t>
            </a:r>
          </a:p>
          <a:p>
            <a:pPr marL="366713" lvl="1" indent="0">
              <a:lnSpc>
                <a:spcPct val="80000"/>
              </a:lnSpc>
              <a:buFont typeface="Wingdings 2" charset="2"/>
              <a:buNone/>
            </a:pPr>
            <a:r>
              <a:rPr lang="en-US" altLang="en-US" sz="1900">
                <a:ea typeface="ＭＳ Ｐゴシック" charset="-128"/>
              </a:rPr>
              <a:t>Levered Beta </a:t>
            </a:r>
            <a:r>
              <a:rPr lang="en-US" altLang="en-US" sz="1900" baseline="-25000">
                <a:ea typeface="ＭＳ Ｐゴシック" charset="-128"/>
              </a:rPr>
              <a:t>Online Service</a:t>
            </a:r>
            <a:r>
              <a:rPr lang="en-US" altLang="en-US" sz="1900">
                <a:ea typeface="ＭＳ Ｐゴシック" charset="-128"/>
              </a:rPr>
              <a:t> = 3.02 [1 + (1 – 0.4) (0.2141)] = 3.41</a:t>
            </a:r>
          </a:p>
          <a:p>
            <a:pPr marL="366713" lvl="1" indent="0">
              <a:lnSpc>
                <a:spcPct val="80000"/>
              </a:lnSpc>
              <a:buFont typeface="Wingdings 2" charset="2"/>
              <a:buNone/>
            </a:pPr>
            <a:r>
              <a:rPr lang="en-US" altLang="en-US" sz="1900">
                <a:ea typeface="ＭＳ Ｐゴシック" charset="-128"/>
              </a:rPr>
              <a:t>Cost of Equity </a:t>
            </a:r>
            <a:r>
              <a:rPr lang="en-US" altLang="en-US" sz="1900" baseline="-25000">
                <a:ea typeface="ＭＳ Ｐゴシック" charset="-128"/>
              </a:rPr>
              <a:t>Online Service</a:t>
            </a:r>
            <a:r>
              <a:rPr lang="en-US" altLang="en-US" sz="1900">
                <a:ea typeface="ＭＳ Ｐゴシック" charset="-128"/>
              </a:rPr>
              <a:t> = 2.75% + 3.41 (5.5%) = 21.48%</a:t>
            </a:r>
          </a:p>
          <a:p>
            <a:pPr marL="366713" lvl="1" indent="0">
              <a:lnSpc>
                <a:spcPct val="80000"/>
              </a:lnSpc>
              <a:buFont typeface="Wingdings 2" charset="2"/>
              <a:buNone/>
            </a:pPr>
            <a:r>
              <a:rPr lang="en-US" altLang="en-US" sz="1900">
                <a:ea typeface="ＭＳ Ｐゴシック" charset="-128"/>
              </a:rPr>
              <a:t>Cost of Capital</a:t>
            </a:r>
            <a:r>
              <a:rPr lang="en-US" altLang="en-US" sz="1900" baseline="-25000">
                <a:ea typeface="ＭＳ Ｐゴシック" charset="-128"/>
              </a:rPr>
              <a:t>Online Service</a:t>
            </a:r>
            <a:r>
              <a:rPr lang="en-US" altLang="en-US" sz="1900">
                <a:ea typeface="ＭＳ Ｐゴシック" charset="-128"/>
              </a:rPr>
              <a:t>= 21.48% (0.8237) + 4.05% (1 – 0.4) (0.1763) = 18.12%</a:t>
            </a:r>
          </a:p>
          <a:p>
            <a:pPr>
              <a:lnSpc>
                <a:spcPct val="80000"/>
              </a:lnSpc>
            </a:pPr>
            <a:r>
              <a:rPr lang="en-US" altLang="en-US" sz="2200">
                <a:ea typeface="ＭＳ Ｐゴシック" charset="-128"/>
              </a:rPr>
              <a:t>This is much higher than the cost of capital (10.30%) we computed for Bookscape earlier, but it reflects the higher risk of the online retail venture.</a:t>
            </a:r>
          </a:p>
        </p:txBody>
      </p:sp>
    </p:spTree>
  </p:cSld>
  <p:clrMapOvr>
    <a:masterClrMapping/>
  </p:clrMapOvr>
  <p:timing>
    <p:tnLst>
      <p:par>
        <p:cTn id="1" dur="indefinite" restart="never" nodeType="tmRoot"/>
      </p:par>
    </p:tn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Incremental Cash flows on Investment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D61CBE7-6BBD-3340-9DCA-C5FB66E79E5E}" type="slidenum">
              <a:rPr lang="en-US" altLang="en-US" sz="1200">
                <a:solidFill>
                  <a:srgbClr val="FFFFFF"/>
                </a:solidFill>
              </a:rPr>
              <a:pPr>
                <a:lnSpc>
                  <a:spcPct val="80000"/>
                </a:lnSpc>
              </a:pPr>
              <a:t>299</a:t>
            </a:fld>
            <a:endParaRPr lang="en-US" altLang="en-US" sz="1200">
              <a:solidFill>
                <a:srgbClr val="FFFFFF"/>
              </a:solidFill>
            </a:endParaRPr>
          </a:p>
        </p:txBody>
      </p:sp>
      <p:sp>
        <p:nvSpPr>
          <p:cNvPr id="626692" name="TextBox 5"/>
          <p:cNvSpPr txBox="1">
            <a:spLocks noChangeArrowheads="1"/>
          </p:cNvSpPr>
          <p:nvPr/>
        </p:nvSpPr>
        <p:spPr bwMode="auto">
          <a:xfrm>
            <a:off x="3581400" y="5715000"/>
            <a:ext cx="39862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NPV of investment =  $76,375</a:t>
            </a:r>
          </a:p>
        </p:txBody>
      </p:sp>
      <p:graphicFrame>
        <p:nvGraphicFramePr>
          <p:cNvPr id="5" name="Content Placeholder 4"/>
          <p:cNvGraphicFramePr>
            <a:graphicFrameLocks noGrp="1"/>
          </p:cNvGraphicFramePr>
          <p:nvPr>
            <p:ph sz="quarter" idx="1"/>
          </p:nvPr>
        </p:nvGraphicFramePr>
        <p:xfrm>
          <a:off x="381000" y="1676400"/>
          <a:ext cx="7797800" cy="3678238"/>
        </p:xfrm>
        <a:graphic>
          <a:graphicData uri="http://schemas.openxmlformats.org/drawingml/2006/table">
            <a:tbl>
              <a:tblPr/>
              <a:tblGrid>
                <a:gridCol w="1879600"/>
                <a:gridCol w="1130300"/>
                <a:gridCol w="1054100"/>
                <a:gridCol w="1066800"/>
                <a:gridCol w="1612900"/>
                <a:gridCol w="1054100"/>
              </a:tblGrid>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chemeClr val="tx1"/>
                          </a:solidFill>
                          <a:effectLst/>
                          <a:latin typeface="Geneva" charset="0"/>
                          <a:ea typeface="ＭＳ Ｐゴシック" charset="-128"/>
                        </a:rPr>
                        <a:t>Revenues</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$1,500,000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$1,800,000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$1,980,000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$2,178,000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chemeClr val="tx1"/>
                          </a:solidFill>
                          <a:effectLst/>
                          <a:latin typeface="Geneva" charset="0"/>
                          <a:ea typeface="ＭＳ Ｐゴシック" charset="-128"/>
                        </a:rPr>
                        <a:t>Operating Expenses</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Labor</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$165,000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$181,500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$199,650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Materials</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$900,000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$1,080,000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$1,188,000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$1,306,800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Depreciation</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Operating Income</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$200,000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$305,000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$360,500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$421,550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Taxes</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$80,000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$122,000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$144,200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$168,620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778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After-tax Operating Income</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$120,000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$183,000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$216,300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$252,930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 Depreciation</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778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 Change in Working Capital</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$18,000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$19,800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-$217,800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778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 Salvage Value of Investment</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Cash flow after taxes</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-$1,150,000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$340,000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$415,000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$446,500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$720,730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Present Value</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-$1,150,000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$287,836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$297,428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$270,908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$370,203</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3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side costs…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5E4D470-1D86-0E4E-BB75-49886E3CFEB8}" type="slidenum">
              <a:rPr lang="en-US" altLang="en-US" sz="1200">
                <a:solidFill>
                  <a:srgbClr val="FFFFFF"/>
                </a:solidFill>
              </a:rPr>
              <a:pPr>
                <a:lnSpc>
                  <a:spcPct val="80000"/>
                </a:lnSpc>
              </a:pPr>
              <a:t>300</a:t>
            </a:fld>
            <a:endParaRPr lang="en-US" altLang="en-US" sz="1200">
              <a:solidFill>
                <a:srgbClr val="FFFFFF"/>
              </a:solidFill>
            </a:endParaRPr>
          </a:p>
        </p:txBody>
      </p:sp>
      <p:sp>
        <p:nvSpPr>
          <p:cNvPr id="620546"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It is estimated that the additional business associated with online ordering and the administration of the service itself </a:t>
            </a:r>
            <a:r>
              <a:rPr lang="en-US" altLang="en-US" sz="2400" u="sng">
                <a:ea typeface="ＭＳ Ｐゴシック" charset="-128"/>
              </a:rPr>
              <a:t>will add to the workload for the current general manager of the bookstore</a:t>
            </a:r>
            <a:r>
              <a:rPr lang="en-US" altLang="en-US" sz="2400">
                <a:ea typeface="ＭＳ Ｐゴシック" charset="-128"/>
              </a:rPr>
              <a:t>. As a consequence, the salary of the general manager will be increased from $100,000 to $120,000 next year; it is expected to grow 5 percent a year after that for the remaining three years of the online venture. After the online venture is ended in the fourth year, the manager</a:t>
            </a:r>
            <a:r>
              <a:rPr lang="ja-JP" altLang="en-US" sz="2400">
                <a:ea typeface="ＭＳ Ｐゴシック" charset="-128"/>
              </a:rPr>
              <a:t>’</a:t>
            </a:r>
            <a:r>
              <a:rPr lang="en-US" altLang="ja-JP" sz="2400">
                <a:ea typeface="ＭＳ Ｐゴシック" charset="-128"/>
              </a:rPr>
              <a:t>s salary will revert back to its old levels.</a:t>
            </a:r>
          </a:p>
          <a:p>
            <a:pPr eaLnBrk="1" hangingPunct="1">
              <a:lnSpc>
                <a:spcPct val="90000"/>
              </a:lnSpc>
            </a:pPr>
            <a:r>
              <a:rPr lang="en-US" altLang="en-US" sz="2400">
                <a:ea typeface="ＭＳ Ｐゴシック" charset="-128"/>
              </a:rPr>
              <a:t>It is also estimated that Bookscape Online will </a:t>
            </a:r>
            <a:r>
              <a:rPr lang="en-US" altLang="en-US" sz="2400" u="sng">
                <a:ea typeface="ＭＳ Ｐゴシック" charset="-128"/>
              </a:rPr>
              <a:t>utilize an office that is currently used to store financial records</a:t>
            </a:r>
            <a:r>
              <a:rPr lang="en-US" altLang="en-US" sz="2400">
                <a:ea typeface="ＭＳ Ｐゴシック" charset="-128"/>
              </a:rPr>
              <a:t>. The records will be moved to a bank vault, which will cost $1000 a year to rent.</a:t>
            </a:r>
          </a:p>
          <a:p>
            <a:pPr eaLnBrk="1" hangingPunct="1">
              <a:lnSpc>
                <a:spcPct val="90000"/>
              </a:lnSpc>
            </a:pPr>
            <a:endParaRPr lang="en-US" altLang="en-US" sz="2400">
              <a:ea typeface="ＭＳ Ｐゴシック" charset="-128"/>
            </a:endParaRPr>
          </a:p>
        </p:txBody>
      </p:sp>
    </p:spTree>
  </p:cSld>
  <p:clrMapOvr>
    <a:masterClrMapping/>
  </p:clrMapOvr>
  <p:timing>
    <p:tnLst>
      <p:par>
        <p:cTn id="1" dur="indefinite" restart="never" nodeType="tmRoot"/>
      </p:par>
    </p:tn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NPV with side costs…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DAC78B6-A076-7B49-AC3F-76A682476135}" type="slidenum">
              <a:rPr lang="en-US" altLang="en-US" sz="1200">
                <a:solidFill>
                  <a:srgbClr val="FFFFFF"/>
                </a:solidFill>
              </a:rPr>
              <a:pPr>
                <a:lnSpc>
                  <a:spcPct val="80000"/>
                </a:lnSpc>
              </a:pPr>
              <a:t>301</a:t>
            </a:fld>
            <a:endParaRPr lang="en-US" altLang="en-US" sz="1200">
              <a:solidFill>
                <a:srgbClr val="FFFFFF"/>
              </a:solidFill>
            </a:endParaRPr>
          </a:p>
        </p:txBody>
      </p:sp>
      <p:sp>
        <p:nvSpPr>
          <p:cNvPr id="630788"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Additional salary costs = PV of $34,352</a:t>
            </a:r>
          </a:p>
          <a:p>
            <a:pPr eaLnBrk="1" hangingPunct="1"/>
            <a:endParaRPr lang="en-US" altLang="en-US" sz="2000">
              <a:ea typeface="ＭＳ Ｐゴシック" charset="-128"/>
            </a:endParaRPr>
          </a:p>
          <a:p>
            <a:pPr eaLnBrk="1" hangingPunct="1"/>
            <a:endParaRPr lang="en-US" altLang="en-US" sz="2000">
              <a:ea typeface="ＭＳ Ｐゴシック" charset="-128"/>
            </a:endParaRPr>
          </a:p>
          <a:p>
            <a:pPr eaLnBrk="1" hangingPunct="1"/>
            <a:r>
              <a:rPr lang="en-US" altLang="en-US" sz="2000">
                <a:ea typeface="ＭＳ Ｐゴシック" charset="-128"/>
              </a:rPr>
              <a:t>Office Costs</a:t>
            </a:r>
          </a:p>
          <a:p>
            <a:pPr lvl="1"/>
            <a:r>
              <a:rPr lang="en-US" altLang="en-US" sz="1600">
                <a:ea typeface="ＭＳ Ｐゴシック" charset="-128"/>
              </a:rPr>
              <a:t>After-Tax Additional Storage Expenditure per Year = $1,000 (1 – 0.40) = $600</a:t>
            </a:r>
          </a:p>
          <a:p>
            <a:pPr lvl="1"/>
            <a:r>
              <a:rPr lang="en-US" altLang="en-US" sz="1600">
                <a:ea typeface="ＭＳ Ｐゴシック" charset="-128"/>
              </a:rPr>
              <a:t>PV of expenditures = $600 (PV of annuity, 18.12%,4 yrs) = $1,610</a:t>
            </a:r>
            <a:endParaRPr lang="en-US" altLang="en-US" sz="2000">
              <a:ea typeface="ＭＳ Ｐゴシック" charset="-128"/>
            </a:endParaRPr>
          </a:p>
          <a:p>
            <a:pPr eaLnBrk="1" hangingPunct="1"/>
            <a:r>
              <a:rPr lang="en-US" altLang="en-US" sz="2000">
                <a:ea typeface="ＭＳ Ｐゴシック" charset="-128"/>
              </a:rPr>
              <a:t>NPV with Opportunity Costs = $76,375 – $34,352 – $1,610=  $ 40,413 </a:t>
            </a:r>
          </a:p>
          <a:p>
            <a:pPr eaLnBrk="1" hangingPunct="1"/>
            <a:r>
              <a:rPr lang="en-US" altLang="en-US" sz="2000">
                <a:ea typeface="ＭＳ Ｐゴシック" charset="-128"/>
              </a:rPr>
              <a:t>Opportunity costs aggregated into cash flows</a:t>
            </a:r>
          </a:p>
          <a:p>
            <a:pPr eaLnBrk="1" hangingPunct="1"/>
            <a:endParaRPr lang="en-US" altLang="en-US" sz="2000">
              <a:ea typeface="ＭＳ Ｐゴシック" charset="-128"/>
            </a:endParaRPr>
          </a:p>
          <a:p>
            <a:pPr eaLnBrk="1" hangingPunct="1"/>
            <a:endParaRPr lang="en-US" altLang="en-US" sz="2000">
              <a:ea typeface="ＭＳ Ｐゴシック" charset="-128"/>
            </a:endParaRPr>
          </a:p>
        </p:txBody>
      </p:sp>
      <p:graphicFrame>
        <p:nvGraphicFramePr>
          <p:cNvPr id="630789" name="Object 4"/>
          <p:cNvGraphicFramePr>
            <a:graphicFrameLocks noChangeAspect="1"/>
          </p:cNvGraphicFramePr>
          <p:nvPr/>
        </p:nvGraphicFramePr>
        <p:xfrm>
          <a:off x="2819400" y="2057400"/>
          <a:ext cx="5638800" cy="1016000"/>
        </p:xfrm>
        <a:graphic>
          <a:graphicData uri="http://schemas.openxmlformats.org/presentationml/2006/ole">
            <mc:AlternateContent xmlns:mc="http://schemas.openxmlformats.org/markup-compatibility/2006">
              <mc:Choice xmlns:v="urn:schemas-microsoft-com:vml" Requires="v">
                <p:oleObj spid="_x0000_s630840" name="Document" r:id="rId5" imgW="5638592" imgH="1015963" progId="Word.Document.12">
                  <p:embed/>
                </p:oleObj>
              </mc:Choice>
              <mc:Fallback>
                <p:oleObj name="Document" r:id="rId5" imgW="5638592" imgH="1015963" progId="Word.Document.12">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19400" y="2057400"/>
                        <a:ext cx="56388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Table 5"/>
          <p:cNvGraphicFramePr>
            <a:graphicFrameLocks noGrp="1"/>
          </p:cNvGraphicFramePr>
          <p:nvPr/>
        </p:nvGraphicFramePr>
        <p:xfrm>
          <a:off x="533400" y="4572000"/>
          <a:ext cx="8153400" cy="1828800"/>
        </p:xfrm>
        <a:graphic>
          <a:graphicData uri="http://schemas.openxmlformats.org/drawingml/2006/table">
            <a:tbl>
              <a:tblPr/>
              <a:tblGrid>
                <a:gridCol w="1073150"/>
                <a:gridCol w="1289050"/>
                <a:gridCol w="1447800"/>
                <a:gridCol w="2433638"/>
                <a:gridCol w="1909762"/>
              </a:tblGrid>
              <a:tr h="3492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just"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Year</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Cashflows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Opportunity costs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Cashflow with opportunity costs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Present Value</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just"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($1,150,000)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($1,150,000)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($1,150,000)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just"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$340,000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$12,600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$327,400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$277,170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just"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$415,000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$13,200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$401,800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$287,968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just"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$446,500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$13,830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$432,670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$262,517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just"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$720,730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$14,492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$706,238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$362,759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492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just"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Adjusted NPV</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$40,413 </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3: Excess Capacity</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AD19FE2-911C-F141-9E94-99BCC6D75F63}" type="slidenum">
              <a:rPr lang="en-US" altLang="en-US" sz="1200">
                <a:solidFill>
                  <a:srgbClr val="FFFFFF"/>
                </a:solidFill>
              </a:rPr>
              <a:pPr>
                <a:lnSpc>
                  <a:spcPct val="80000"/>
                </a:lnSpc>
              </a:pPr>
              <a:t>302</a:t>
            </a:fld>
            <a:endParaRPr lang="en-US" altLang="en-US" sz="1200">
              <a:solidFill>
                <a:srgbClr val="FFFFFF"/>
              </a:solidFill>
            </a:endParaRPr>
          </a:p>
        </p:txBody>
      </p:sp>
      <p:sp>
        <p:nvSpPr>
          <p:cNvPr id="63283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 the Vale example, assume that the firm will use its existing distribution system to service the production out of the new iron ore mine. The mine manager argues that there is no cost associated with using this system, since it has been paid for already and cannot be sold or leased to a competitor (and thus has no competing current use). Do you agree?</a:t>
            </a:r>
          </a:p>
          <a:p>
            <a:pPr marL="822325" lvl="1" indent="-457200" eaLnBrk="1" hangingPunct="1">
              <a:buFont typeface="Calibri" charset="0"/>
              <a:buAutoNum type="alphaLcPeriod"/>
            </a:pPr>
            <a:r>
              <a:rPr lang="en-US" altLang="en-US">
                <a:ea typeface="ＭＳ Ｐゴシック" charset="-128"/>
              </a:rPr>
              <a:t>Yes</a:t>
            </a:r>
          </a:p>
          <a:p>
            <a:pPr marL="822325" lvl="1" indent="-457200" eaLnBrk="1" hangingPunct="1">
              <a:buFont typeface="Calibri" charset="0"/>
              <a:buAutoNum type="alphaLcPeriod"/>
            </a:pPr>
            <a:r>
              <a:rPr lang="en-US" altLang="en-US">
                <a:ea typeface="ＭＳ Ｐゴシック" charset="-128"/>
              </a:rPr>
              <a:t>No</a:t>
            </a:r>
          </a:p>
        </p:txBody>
      </p:sp>
    </p:spTree>
  </p:cSld>
  <p:clrMapOvr>
    <a:masterClrMapping/>
  </p:clrMapOvr>
  <p:transition/>
  <p:timing>
    <p:tnLst>
      <p:par>
        <p:cTn id="1" dur="indefinite" restart="never" nodeType="tmRoot"/>
      </p:par>
    </p:tn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3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 Framework for Assessing The Cost of Using Excess Capacity</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5C67722-1843-5D44-B08A-61476F40F24D}" type="slidenum">
              <a:rPr lang="en-US" altLang="en-US" sz="1200">
                <a:solidFill>
                  <a:srgbClr val="FFFFFF"/>
                </a:solidFill>
              </a:rPr>
              <a:pPr>
                <a:lnSpc>
                  <a:spcPct val="80000"/>
                </a:lnSpc>
              </a:pPr>
              <a:t>303</a:t>
            </a:fld>
            <a:endParaRPr lang="en-US" altLang="en-US" sz="1200">
              <a:solidFill>
                <a:srgbClr val="FFFFFF"/>
              </a:solidFill>
            </a:endParaRPr>
          </a:p>
        </p:txBody>
      </p:sp>
      <p:sp>
        <p:nvSpPr>
          <p:cNvPr id="63488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If I do not add the new product, when will I run out of capacity?</a:t>
            </a:r>
          </a:p>
          <a:p>
            <a:pPr eaLnBrk="1" hangingPunct="1"/>
            <a:r>
              <a:rPr lang="en-US" altLang="en-US">
                <a:ea typeface="ＭＳ Ｐゴシック" charset="-128"/>
              </a:rPr>
              <a:t>If I add the new product, when will I run out of capacity?</a:t>
            </a:r>
          </a:p>
          <a:p>
            <a:pPr eaLnBrk="1" hangingPunct="1"/>
            <a:r>
              <a:rPr lang="en-US" altLang="en-US">
                <a:ea typeface="ＭＳ Ｐゴシック" charset="-128"/>
              </a:rPr>
              <a:t>When I run out of capacity, what will I do?</a:t>
            </a:r>
          </a:p>
          <a:p>
            <a:pPr lvl="1" eaLnBrk="1" hangingPunct="1"/>
            <a:r>
              <a:rPr lang="en-US" altLang="en-US">
                <a:ea typeface="ＭＳ Ｐゴシック" charset="-128"/>
              </a:rPr>
              <a:t>Cut back on production: cost is PV of after-tax cash flows from lost sales</a:t>
            </a:r>
          </a:p>
          <a:p>
            <a:pPr lvl="1" eaLnBrk="1" hangingPunct="1"/>
            <a:r>
              <a:rPr lang="en-US" altLang="en-US">
                <a:ea typeface="ＭＳ Ｐゴシック" charset="-128"/>
              </a:rPr>
              <a:t>Buy new capacity: cost is difference in PV between earlier &amp; later investment</a:t>
            </a:r>
          </a:p>
        </p:txBody>
      </p:sp>
    </p:spTree>
  </p:cSld>
  <p:clrMapOvr>
    <a:masterClrMapping/>
  </p:clrMapOvr>
  <p:timing>
    <p:tnLst>
      <p:par>
        <p:cTn id="1" dur="indefinite" restart="never" nodeType="tmRoot"/>
      </p:par>
    </p:tnLst>
  </p:timing>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Product and Project Cannibalization: A Real Cost?</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13617D0-D182-1C4A-A685-E6AE82882600}" type="slidenum">
              <a:rPr lang="en-US" altLang="en-US" sz="1200">
                <a:solidFill>
                  <a:srgbClr val="FFFFFF"/>
                </a:solidFill>
              </a:rPr>
              <a:pPr>
                <a:lnSpc>
                  <a:spcPct val="80000"/>
                </a:lnSpc>
              </a:pPr>
              <a:t>304</a:t>
            </a:fld>
            <a:endParaRPr lang="en-US" altLang="en-US" sz="1200">
              <a:solidFill>
                <a:srgbClr val="FFFFFF"/>
              </a:solidFill>
            </a:endParaRPr>
          </a:p>
        </p:txBody>
      </p:sp>
      <p:sp>
        <p:nvSpPr>
          <p:cNvPr id="63283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Assume that in the Disney theme park example, 20% of the revenues at the Rio Disney park are expected to come from people who would have gone to Disney theme parks in the US. In doing the analysis of the park, you would</a:t>
            </a:r>
          </a:p>
          <a:p>
            <a:pPr marL="822960" lvl="1" indent="-457200" eaLnBrk="1" fontAlgn="auto" hangingPunct="1">
              <a:spcAft>
                <a:spcPts val="0"/>
              </a:spcAft>
              <a:buFont typeface="+mj-lt"/>
              <a:buAutoNum type="alphaLcPeriod"/>
              <a:defRPr/>
            </a:pPr>
            <a:r>
              <a:rPr lang="en-US" dirty="0" smtClean="0">
                <a:ea typeface="+mn-ea"/>
              </a:rPr>
              <a:t>Look at only incremental revenues (i.e. 80% of the total revenue)</a:t>
            </a:r>
          </a:p>
          <a:p>
            <a:pPr marL="822960" lvl="1" indent="-457200" eaLnBrk="1" fontAlgn="auto" hangingPunct="1">
              <a:spcAft>
                <a:spcPts val="0"/>
              </a:spcAft>
              <a:buFont typeface="+mj-lt"/>
              <a:buAutoNum type="alphaLcPeriod"/>
              <a:defRPr/>
            </a:pPr>
            <a:r>
              <a:rPr lang="en-US" dirty="0" smtClean="0">
                <a:ea typeface="+mn-ea"/>
              </a:rPr>
              <a:t>Look at total revenues at the park</a:t>
            </a:r>
          </a:p>
          <a:p>
            <a:pPr marL="822960" lvl="1" indent="-457200" eaLnBrk="1" fontAlgn="auto" hangingPunct="1">
              <a:spcAft>
                <a:spcPts val="0"/>
              </a:spcAft>
              <a:buFont typeface="+mj-lt"/>
              <a:buAutoNum type="alphaLcPeriod"/>
              <a:defRPr/>
            </a:pPr>
            <a:r>
              <a:rPr lang="en-US" dirty="0" smtClean="0">
                <a:ea typeface="+mn-ea"/>
              </a:rPr>
              <a:t>Choose an intermediate number</a:t>
            </a:r>
          </a:p>
          <a:p>
            <a:pPr marL="320040" indent="-320040" eaLnBrk="1" fontAlgn="auto" hangingPunct="1">
              <a:spcAft>
                <a:spcPts val="0"/>
              </a:spcAft>
              <a:buFont typeface="Wingdings"/>
              <a:buChar char=""/>
              <a:defRPr/>
            </a:pPr>
            <a:r>
              <a:rPr lang="en-US" dirty="0" smtClean="0">
                <a:ea typeface="+mn-ea"/>
                <a:cs typeface="+mn-cs"/>
              </a:rPr>
              <a:t>Would your answer be different if you were analyzing whether to introduce  a new show on the Disney cable channel on Saturday mornings that is expected to attract 20% of its viewers from ABC (which is also owned by Disney)?</a:t>
            </a:r>
          </a:p>
          <a:p>
            <a:pPr marL="822960" lvl="1" indent="-457200" eaLnBrk="1" fontAlgn="auto" hangingPunct="1">
              <a:spcAft>
                <a:spcPts val="0"/>
              </a:spcAft>
              <a:buFont typeface="+mj-lt"/>
              <a:buAutoNum type="alphaLcPeriod"/>
              <a:defRPr/>
            </a:pPr>
            <a:r>
              <a:rPr lang="en-US" dirty="0" smtClean="0">
                <a:ea typeface="+mn-ea"/>
              </a:rPr>
              <a:t>Yes</a:t>
            </a:r>
          </a:p>
          <a:p>
            <a:pPr marL="822960" lvl="1" indent="-457200" eaLnBrk="1" fontAlgn="auto" hangingPunct="1">
              <a:spcAft>
                <a:spcPts val="0"/>
              </a:spcAft>
              <a:buFont typeface="+mj-lt"/>
              <a:buAutoNum type="alphaLcPeriod"/>
              <a:defRPr/>
            </a:pPr>
            <a:r>
              <a:rPr lang="en-US" dirty="0" smtClean="0">
                <a:ea typeface="+mn-ea"/>
              </a:rPr>
              <a:t>No</a:t>
            </a:r>
            <a:endParaRPr lang="en-US" dirty="0">
              <a:ea typeface="+mn-ea"/>
            </a:endParaRPr>
          </a:p>
        </p:txBody>
      </p:sp>
    </p:spTree>
  </p:cSld>
  <p:clrMapOvr>
    <a:masterClrMapping/>
  </p:clrMapOvr>
  <p:transition/>
  <p:timing>
    <p:tnLst>
      <p:par>
        <p:cTn id="1" dur="indefinite" restart="never" nodeType="tmRoot"/>
      </p:par>
    </p:tn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89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 Project Synergies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E218D23-82A5-7B46-BAC4-8FDD01FD2DF4}" type="slidenum">
              <a:rPr lang="en-US" altLang="en-US" sz="1200">
                <a:solidFill>
                  <a:srgbClr val="FFFFFF"/>
                </a:solidFill>
              </a:rPr>
              <a:pPr>
                <a:lnSpc>
                  <a:spcPct val="80000"/>
                </a:lnSpc>
              </a:pPr>
              <a:t>305</a:t>
            </a:fld>
            <a:endParaRPr lang="en-US" altLang="en-US" sz="1200">
              <a:solidFill>
                <a:srgbClr val="FFFFFF"/>
              </a:solidFill>
            </a:endParaRPr>
          </a:p>
        </p:txBody>
      </p:sp>
      <p:sp>
        <p:nvSpPr>
          <p:cNvPr id="6348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A project may provide benefits for other projects within the firm. Consider, for instance, a typical Disney animated movie. Assume that it costs $ 50 million to produce and promote. This movie, in addition to theatrical revenues, also produces revenues from</a:t>
            </a:r>
          </a:p>
          <a:p>
            <a:pPr lvl="1" eaLnBrk="1" hangingPunct="1">
              <a:lnSpc>
                <a:spcPct val="80000"/>
              </a:lnSpc>
            </a:pPr>
            <a:r>
              <a:rPr lang="en-US" altLang="en-US" sz="1900">
                <a:ea typeface="ＭＳ Ｐゴシック" charset="-128"/>
              </a:rPr>
              <a:t>the sale of merchandise (stuffed toys, plastic figures, clothes ..)</a:t>
            </a:r>
          </a:p>
          <a:p>
            <a:pPr lvl="1" eaLnBrk="1" hangingPunct="1">
              <a:lnSpc>
                <a:spcPct val="80000"/>
              </a:lnSpc>
            </a:pPr>
            <a:r>
              <a:rPr lang="en-US" altLang="en-US" sz="1900">
                <a:ea typeface="ＭＳ Ｐゴシック" charset="-128"/>
              </a:rPr>
              <a:t>increased attendance at the theme parks </a:t>
            </a:r>
          </a:p>
          <a:p>
            <a:pPr lvl="1" eaLnBrk="1" hangingPunct="1">
              <a:lnSpc>
                <a:spcPct val="80000"/>
              </a:lnSpc>
            </a:pPr>
            <a:r>
              <a:rPr lang="en-US" altLang="en-US" sz="1900">
                <a:ea typeface="ＭＳ Ｐゴシック" charset="-128"/>
              </a:rPr>
              <a:t>stage shows (see </a:t>
            </a:r>
            <a:r>
              <a:rPr lang="ja-JP" altLang="en-US" sz="1900">
                <a:ea typeface="ＭＳ Ｐゴシック" charset="-128"/>
              </a:rPr>
              <a:t>“</a:t>
            </a:r>
            <a:r>
              <a:rPr lang="en-US" altLang="ja-JP" sz="1900">
                <a:ea typeface="ＭＳ Ｐゴシック" charset="-128"/>
              </a:rPr>
              <a:t>Beauty and the Beast</a:t>
            </a:r>
            <a:r>
              <a:rPr lang="ja-JP" altLang="en-US" sz="1900">
                <a:ea typeface="ＭＳ Ｐゴシック" charset="-128"/>
              </a:rPr>
              <a:t>”</a:t>
            </a:r>
            <a:r>
              <a:rPr lang="en-US" altLang="ja-JP" sz="1900">
                <a:ea typeface="ＭＳ Ｐゴシック" charset="-128"/>
              </a:rPr>
              <a:t> and the </a:t>
            </a:r>
            <a:r>
              <a:rPr lang="ja-JP" altLang="en-US" sz="1900">
                <a:ea typeface="ＭＳ Ｐゴシック" charset="-128"/>
              </a:rPr>
              <a:t>“</a:t>
            </a:r>
            <a:r>
              <a:rPr lang="en-US" altLang="ja-JP" sz="1900">
                <a:ea typeface="ＭＳ Ｐゴシック" charset="-128"/>
              </a:rPr>
              <a:t>Lion King</a:t>
            </a:r>
            <a:r>
              <a:rPr lang="ja-JP" altLang="en-US" sz="1900">
                <a:ea typeface="ＭＳ Ｐゴシック" charset="-128"/>
              </a:rPr>
              <a:t>”</a:t>
            </a:r>
            <a:r>
              <a:rPr lang="en-US" altLang="ja-JP" sz="1900">
                <a:ea typeface="ＭＳ Ｐゴシック" charset="-128"/>
              </a:rPr>
              <a:t>)</a:t>
            </a:r>
          </a:p>
          <a:p>
            <a:pPr lvl="1" eaLnBrk="1" hangingPunct="1">
              <a:lnSpc>
                <a:spcPct val="80000"/>
              </a:lnSpc>
            </a:pPr>
            <a:r>
              <a:rPr lang="en-US" altLang="en-US" sz="1900">
                <a:ea typeface="ＭＳ Ｐゴシック" charset="-128"/>
              </a:rPr>
              <a:t>television series based upon the movie</a:t>
            </a:r>
          </a:p>
          <a:p>
            <a:pPr eaLnBrk="1" hangingPunct="1">
              <a:lnSpc>
                <a:spcPct val="80000"/>
              </a:lnSpc>
            </a:pPr>
            <a:r>
              <a:rPr lang="en-US" altLang="en-US" sz="2200">
                <a:ea typeface="ＭＳ Ｐゴシック" charset="-128"/>
              </a:rPr>
              <a:t>In investment analysis, however, these synergies are either left unquantified and used to justify overriding the results of investment analysis, i.e,, used as justification for investing in negative NPV projects.</a:t>
            </a:r>
          </a:p>
          <a:p>
            <a:pPr eaLnBrk="1" hangingPunct="1">
              <a:lnSpc>
                <a:spcPct val="80000"/>
              </a:lnSpc>
            </a:pPr>
            <a:r>
              <a:rPr lang="en-US" altLang="en-US" sz="2200">
                <a:ea typeface="ＭＳ Ｐゴシック" charset="-128"/>
              </a:rPr>
              <a:t>If synergies exist and they often do, these benefits have to be valued and shown in the initial project analysis.</a:t>
            </a:r>
          </a:p>
        </p:txBody>
      </p:sp>
    </p:spTree>
  </p:cSld>
  <p:clrMapOvr>
    <a:masterClrMapping/>
  </p:clrMapOvr>
  <p:transition/>
  <p:timing>
    <p:tnLst>
      <p:par>
        <p:cTn id="1" dur="indefinite" restart="never" nodeType="tmRoot"/>
      </p:par>
    </p:tn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29"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Case 1: Adding a Café to a bookstore: Bookscape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E9B5555-656E-7249-A652-05D7C0D8DD77}" type="slidenum">
              <a:rPr lang="en-US" altLang="en-US" sz="1200">
                <a:solidFill>
                  <a:srgbClr val="FFFFFF"/>
                </a:solidFill>
              </a:rPr>
              <a:pPr>
                <a:lnSpc>
                  <a:spcPct val="80000"/>
                </a:lnSpc>
              </a:pPr>
              <a:t>306</a:t>
            </a:fld>
            <a:endParaRPr lang="en-US" altLang="en-US" sz="1200">
              <a:solidFill>
                <a:srgbClr val="FFFFFF"/>
              </a:solidFill>
            </a:endParaRPr>
          </a:p>
        </p:txBody>
      </p:sp>
      <p:sp>
        <p:nvSpPr>
          <p:cNvPr id="63693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Assume that you are considering adding a café to the bookstore. Assume also that based upon the expected revenues and expenses, the café standing alone is expected to have a net present value of -$87,571.</a:t>
            </a:r>
          </a:p>
          <a:p>
            <a:pPr eaLnBrk="1" hangingPunct="1">
              <a:lnSpc>
                <a:spcPct val="80000"/>
              </a:lnSpc>
            </a:pPr>
            <a:r>
              <a:rPr lang="en-US" altLang="en-US" sz="2000">
                <a:ea typeface="ＭＳ Ｐゴシック" charset="-128"/>
              </a:rPr>
              <a:t>The cafe will increase revenues at the book store by $500,000 in year 1, growing at 10% a year for the following 4 years. In addition, assume that the pre-tax operating margin on these sales is 10%. </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buFont typeface="Wingdings" charset="2"/>
              <a:buNone/>
            </a:pPr>
            <a:endParaRPr lang="en-US" altLang="en-US" sz="2000">
              <a:ea typeface="ＭＳ Ｐゴシック" charset="-128"/>
            </a:endParaRPr>
          </a:p>
          <a:p>
            <a:pPr eaLnBrk="1" hangingPunct="1">
              <a:lnSpc>
                <a:spcPct val="80000"/>
              </a:lnSpc>
              <a:buFont typeface="Wingdings" charset="2"/>
              <a:buNone/>
            </a:pPr>
            <a:endParaRPr lang="en-US" altLang="en-US" sz="2000">
              <a:ea typeface="ＭＳ Ｐゴシック" charset="-128"/>
            </a:endParaRPr>
          </a:p>
          <a:p>
            <a:pPr eaLnBrk="1" hangingPunct="1">
              <a:lnSpc>
                <a:spcPct val="80000"/>
              </a:lnSpc>
            </a:pPr>
            <a:r>
              <a:rPr lang="en-US" altLang="en-US" sz="2000">
                <a:ea typeface="ＭＳ Ｐゴシック" charset="-128"/>
              </a:rPr>
              <a:t>The net present value of the added benefits is $135,268. Added to the NPV of the standalone Café of -$87,571 yields a net present value of $47,697.</a:t>
            </a:r>
          </a:p>
          <a:p>
            <a:pPr eaLnBrk="1" hangingPunct="1">
              <a:lnSpc>
                <a:spcPct val="80000"/>
              </a:lnSpc>
            </a:pPr>
            <a:endParaRPr lang="en-US" altLang="en-US" sz="2000">
              <a:ea typeface="ＭＳ Ｐゴシック" charset="-128"/>
            </a:endParaRPr>
          </a:p>
        </p:txBody>
      </p:sp>
      <p:graphicFrame>
        <p:nvGraphicFramePr>
          <p:cNvPr id="4" name="Table 3"/>
          <p:cNvGraphicFramePr>
            <a:graphicFrameLocks noGrp="1"/>
          </p:cNvGraphicFramePr>
          <p:nvPr/>
        </p:nvGraphicFramePr>
        <p:xfrm>
          <a:off x="762000" y="3886200"/>
          <a:ext cx="7759700" cy="1155700"/>
        </p:xfrm>
        <a:graphic>
          <a:graphicData uri="http://schemas.openxmlformats.org/drawingml/2006/table">
            <a:tbl>
              <a:tblPr/>
              <a:tblGrid>
                <a:gridCol w="1879600"/>
                <a:gridCol w="990600"/>
                <a:gridCol w="977900"/>
                <a:gridCol w="977900"/>
                <a:gridCol w="977900"/>
                <a:gridCol w="977900"/>
                <a:gridCol w="977900"/>
              </a:tblGrid>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Increased 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$500,000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$550,000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$605,000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$665,500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$732,050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Operating Margin</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10.00%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10.00%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10.00%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10.00%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10.00%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Operating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$50,000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$55,000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$60,500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$66,550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$73,205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Operating Income after Taxes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$30,000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$33,000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$36,300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$39,930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$43,923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PV of Additional Cash Flows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$27,199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$27,126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$27,053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$26,981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$26,908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PV of Synergy Benefits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$135,268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Case 2: Synergy in a merger..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D7BA9A0-E1A1-BD4F-9D13-7F41C3884C12}" type="slidenum">
              <a:rPr lang="en-US" altLang="en-US" sz="1200">
                <a:solidFill>
                  <a:srgbClr val="FFFFFF"/>
                </a:solidFill>
              </a:rPr>
              <a:pPr>
                <a:lnSpc>
                  <a:spcPct val="80000"/>
                </a:lnSpc>
              </a:pPr>
              <a:t>307</a:t>
            </a:fld>
            <a:endParaRPr lang="en-US" altLang="en-US" sz="1200">
              <a:solidFill>
                <a:srgbClr val="FFFFFF"/>
              </a:solidFill>
            </a:endParaRPr>
          </a:p>
        </p:txBody>
      </p:sp>
      <p:sp>
        <p:nvSpPr>
          <p:cNvPr id="638978"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000">
                <a:ea typeface="ＭＳ Ｐゴシック" charset="-128"/>
              </a:rPr>
              <a:t>We valued Harman International  for an acquisition by Tata Motors and estimated a value of $ 2,476 million for the operating assets and $ 2,678 million for the equity in the firm, concluding that it would not be a value-creating acquisition at its current market capitalization of $5,248 million. In estimating this value, though, we treated Harman International as a stand-alone firm. </a:t>
            </a:r>
          </a:p>
          <a:p>
            <a:pPr>
              <a:lnSpc>
                <a:spcPct val="80000"/>
              </a:lnSpc>
            </a:pPr>
            <a:r>
              <a:rPr lang="en-US" altLang="en-US" sz="2000">
                <a:ea typeface="ＭＳ Ｐゴシック" charset="-128"/>
              </a:rPr>
              <a:t>Assume that Tata Motors foresees potential synergies in the combination of the two firms, primarily from using its using Harman’s high-end audio technology (speakers, tuners) as optional upgrades for customers buying new Tata Motors cars in India. To value this synergy, let us assume the following:</a:t>
            </a:r>
          </a:p>
          <a:p>
            <a:pPr lvl="1">
              <a:lnSpc>
                <a:spcPct val="80000"/>
              </a:lnSpc>
            </a:pPr>
            <a:r>
              <a:rPr lang="en-US" altLang="en-US" sz="1700">
                <a:ea typeface="ＭＳ Ｐゴシック" charset="-128"/>
              </a:rPr>
              <a:t>It will take Tata Motors approximately 3 years to adapt Harman’s products to Tata Motors cars. </a:t>
            </a:r>
          </a:p>
          <a:p>
            <a:pPr lvl="1">
              <a:lnSpc>
                <a:spcPct val="80000"/>
              </a:lnSpc>
            </a:pPr>
            <a:r>
              <a:rPr lang="en-US" altLang="en-US" sz="1700">
                <a:ea typeface="ＭＳ Ｐゴシック" charset="-128"/>
              </a:rPr>
              <a:t>Tata Motors will be able to generate Rs 10 billion in after-tax operating income in year 4 from selling Harman audio upgrades to its Indian customers, growing at a rate of 4% a year after that in perpetuity (but only in India). </a:t>
            </a:r>
          </a:p>
        </p:txBody>
      </p:sp>
    </p:spTree>
  </p:cSld>
  <p:clrMapOvr>
    <a:masterClrMapping/>
  </p:clrMapOvr>
  <p:timing>
    <p:tnLst>
      <p:par>
        <p:cTn id="1" dur="indefinite" restart="never" nodeType="tmRoot"/>
      </p:par>
    </p:tn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02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Estimating the cost of capital to use in valuing synergy..</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CC9D566-6D0E-7A48-A191-C3534858D104}" type="slidenum">
              <a:rPr lang="en-US" altLang="en-US" sz="1200">
                <a:solidFill>
                  <a:srgbClr val="FFFFFF"/>
                </a:solidFill>
              </a:rPr>
              <a:pPr>
                <a:lnSpc>
                  <a:spcPct val="80000"/>
                </a:lnSpc>
              </a:pPr>
              <a:t>308</a:t>
            </a:fld>
            <a:endParaRPr lang="en-US" altLang="en-US" sz="1200">
              <a:solidFill>
                <a:srgbClr val="FFFFFF"/>
              </a:solidFill>
            </a:endParaRPr>
          </a:p>
        </p:txBody>
      </p:sp>
      <p:sp>
        <p:nvSpPr>
          <p:cNvPr id="641026" name="Content Placeholder 2"/>
          <p:cNvSpPr>
            <a:spLocks noGrp="1"/>
          </p:cNvSpPr>
          <p:nvPr>
            <p:ph sz="quarter" idx="1"/>
          </p:nvPr>
        </p:nvSpPr>
        <p:spPr>
          <a:xfrm>
            <a:off x="612775" y="1600200"/>
            <a:ext cx="8153400" cy="4495800"/>
          </a:xfrm>
        </p:spPr>
        <p:txBody>
          <a:bodyPr>
            <a:normAutofit fontScale="77500" lnSpcReduction="20000"/>
          </a:bodyPr>
          <a:lstStyle/>
          <a:p>
            <a:pPr>
              <a:buFont typeface="Wingdings" charset="0"/>
              <a:buChar char=""/>
              <a:defRPr/>
            </a:pPr>
            <a:r>
              <a:rPr lang="en-US" u="sng" dirty="0" smtClean="0"/>
              <a:t>Business risk</a:t>
            </a:r>
            <a:r>
              <a:rPr lang="en-US" dirty="0" smtClean="0"/>
              <a:t>: The perceived </a:t>
            </a:r>
            <a:r>
              <a:rPr lang="en-US" dirty="0"/>
              <a:t>synergies flow from optional add-ons in auto </a:t>
            </a:r>
            <a:r>
              <a:rPr lang="en-US" dirty="0" smtClean="0"/>
              <a:t>sales. </a:t>
            </a:r>
            <a:r>
              <a:rPr lang="en-US" dirty="0"/>
              <a:t>W</a:t>
            </a:r>
            <a:r>
              <a:rPr lang="en-US" dirty="0" smtClean="0"/>
              <a:t>e </a:t>
            </a:r>
            <a:r>
              <a:rPr lang="en-US" dirty="0"/>
              <a:t>will begin with the levered beta of 1.10, that we estimated for Tata Motors in chapter 4, in estimating the cost of equity.  </a:t>
            </a:r>
            <a:endParaRPr lang="en-US" dirty="0" smtClean="0"/>
          </a:p>
          <a:p>
            <a:pPr>
              <a:buFont typeface="Wingdings" charset="0"/>
              <a:buChar char=""/>
              <a:defRPr/>
            </a:pPr>
            <a:r>
              <a:rPr lang="en-US" u="sng" dirty="0" smtClean="0"/>
              <a:t>Geographic risk</a:t>
            </a:r>
            <a:r>
              <a:rPr lang="en-US" dirty="0" smtClean="0"/>
              <a:t>: The </a:t>
            </a:r>
            <a:r>
              <a:rPr lang="en-US" dirty="0"/>
              <a:t>second is that the synergies are expected to come from India; consequently, we will add the country risk premium of 3.60% for India, estimated in chapter 4 (for Tata Motors) to the mature market premium of 5.5%. </a:t>
            </a:r>
            <a:endParaRPr lang="en-US" dirty="0" smtClean="0"/>
          </a:p>
          <a:p>
            <a:pPr>
              <a:buFont typeface="Wingdings" charset="0"/>
              <a:buChar char=""/>
              <a:defRPr/>
            </a:pPr>
            <a:r>
              <a:rPr lang="en-US" u="sng" dirty="0" smtClean="0"/>
              <a:t>Debt ratio</a:t>
            </a:r>
            <a:r>
              <a:rPr lang="en-US" dirty="0" smtClean="0"/>
              <a:t>: Finally</a:t>
            </a:r>
            <a:r>
              <a:rPr lang="en-US" dirty="0"/>
              <a:t>, we will assume that the expansion will be entirely in India, with Tata Motors maintain its existing debt to capital ratio of 29.28% and its current rupee cost of debt of 9.6% and its marginal tax rate of 32.45%.</a:t>
            </a:r>
          </a:p>
          <a:p>
            <a:pPr lvl="1">
              <a:buFont typeface="Wingdings 2" charset="0"/>
              <a:buChar char=""/>
              <a:defRPr/>
            </a:pPr>
            <a:r>
              <a:rPr lang="en-US" dirty="0"/>
              <a:t>Cost of equity in Rupees = 6.57% + 1.10 (5.5%+3.60%) = 16.59%</a:t>
            </a:r>
          </a:p>
          <a:p>
            <a:pPr lvl="1">
              <a:buFont typeface="Wingdings 2" charset="0"/>
              <a:buChar char=""/>
              <a:defRPr/>
            </a:pPr>
            <a:r>
              <a:rPr lang="en-US" dirty="0"/>
              <a:t>Cost of debt in Rupees = 9.6% (1-.3245) = 6.50%</a:t>
            </a:r>
          </a:p>
          <a:p>
            <a:pPr lvl="1">
              <a:buFont typeface="Wingdings 2" charset="0"/>
              <a:buChar char=""/>
              <a:defRPr/>
            </a:pPr>
            <a:r>
              <a:rPr lang="en-US" dirty="0"/>
              <a:t>Cost of capital in Rupees = 16.59% (1-.2928)  + 6.50% (.2928) = 13.63%</a:t>
            </a:r>
            <a:r>
              <a:rPr lang="en-US" dirty="0" smtClean="0"/>
              <a:t> </a:t>
            </a:r>
            <a:endParaRPr lang="en-US" dirty="0">
              <a:ea typeface="+mn-ea"/>
            </a:endParaRPr>
          </a:p>
        </p:txBody>
      </p:sp>
    </p:spTree>
  </p:cSld>
  <p:clrMapOvr>
    <a:masterClrMapping/>
  </p:clrMapOvr>
  <p:timing>
    <p:tnLst>
      <p:par>
        <p:cTn id="1" dur="indefinite" restart="never" nodeType="tmRoot"/>
      </p:par>
    </p:tn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3"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Estimating the value of synergy… and what Tata can pay for Harman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A2FD9E2-5D38-C34A-AFDF-EC981B9FBCA4}" type="slidenum">
              <a:rPr lang="en-US" altLang="en-US" sz="1200">
                <a:solidFill>
                  <a:srgbClr val="FFFFFF"/>
                </a:solidFill>
              </a:rPr>
              <a:pPr>
                <a:lnSpc>
                  <a:spcPct val="80000"/>
                </a:lnSpc>
              </a:pPr>
              <a:t>309</a:t>
            </a:fld>
            <a:endParaRPr lang="en-US" altLang="en-US" sz="1200">
              <a:solidFill>
                <a:srgbClr val="FFFFFF"/>
              </a:solidFill>
            </a:endParaRPr>
          </a:p>
        </p:txBody>
      </p:sp>
      <p:sp>
        <p:nvSpPr>
          <p:cNvPr id="643074"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200">
                <a:ea typeface="ＭＳ Ｐゴシック" charset="-128"/>
              </a:rPr>
              <a:t>Value of synergy</a:t>
            </a:r>
            <a:r>
              <a:rPr lang="en-US" altLang="en-US" sz="2200" baseline="-25000">
                <a:ea typeface="ＭＳ Ｐゴシック" charset="-128"/>
              </a:rPr>
              <a:t>Year 3</a:t>
            </a:r>
            <a:r>
              <a:rPr lang="en-US" altLang="en-US" sz="2200">
                <a:ea typeface="ＭＳ Ｐゴシック" charset="-128"/>
              </a:rPr>
              <a:t> = </a:t>
            </a:r>
          </a:p>
          <a:p>
            <a:pPr>
              <a:lnSpc>
                <a:spcPct val="80000"/>
              </a:lnSpc>
            </a:pPr>
            <a:endParaRPr lang="en-US" altLang="en-US" sz="2200">
              <a:ea typeface="ＭＳ Ｐゴシック" charset="-128"/>
            </a:endParaRPr>
          </a:p>
          <a:p>
            <a:pPr>
              <a:lnSpc>
                <a:spcPct val="80000"/>
              </a:lnSpc>
            </a:pPr>
            <a:r>
              <a:rPr lang="en-US" altLang="en-US" sz="2200">
                <a:ea typeface="ＭＳ Ｐゴシック" charset="-128"/>
              </a:rPr>
              <a:t>Value of synergy today = </a:t>
            </a:r>
          </a:p>
          <a:p>
            <a:pPr>
              <a:lnSpc>
                <a:spcPct val="80000"/>
              </a:lnSpc>
            </a:pPr>
            <a:r>
              <a:rPr lang="en-US" altLang="en-US" sz="2200">
                <a:ea typeface="ＭＳ Ｐゴシック" charset="-128"/>
              </a:rPr>
              <a:t>Converting the synergy value into dollar terms at the prevailing exchange rate of Rs 60/$, we can estimate a dollar value for the synergy from the potential acquisition:</a:t>
            </a:r>
          </a:p>
          <a:p>
            <a:pPr lvl="1">
              <a:lnSpc>
                <a:spcPct val="80000"/>
              </a:lnSpc>
            </a:pPr>
            <a:r>
              <a:rPr lang="en-US" altLang="en-US" sz="1900">
                <a:ea typeface="ＭＳ Ｐゴシック" charset="-128"/>
              </a:rPr>
              <a:t>Value of synergy in US $ = Rs 70,753/60 = $ 1,179 million</a:t>
            </a:r>
          </a:p>
          <a:p>
            <a:pPr>
              <a:lnSpc>
                <a:spcPct val="80000"/>
              </a:lnSpc>
            </a:pPr>
            <a:r>
              <a:rPr lang="en-US" altLang="en-US" sz="2200">
                <a:ea typeface="ＭＳ Ｐゴシック" charset="-128"/>
              </a:rPr>
              <a:t>Adding this value to the intrinsic value of $2,678 million that we estimated for Harman’s equity in chapter 5, we get a total value for the equity of $3,857 million.</a:t>
            </a:r>
          </a:p>
          <a:p>
            <a:pPr lvl="1">
              <a:lnSpc>
                <a:spcPct val="80000"/>
              </a:lnSpc>
            </a:pPr>
            <a:r>
              <a:rPr lang="en-US" altLang="en-US" sz="1900">
                <a:ea typeface="ＭＳ Ｐゴシック" charset="-128"/>
              </a:rPr>
              <a:t>Value of Harman = $2,678 million + $1,179 million = $3,857 million</a:t>
            </a:r>
          </a:p>
          <a:p>
            <a:pPr>
              <a:lnSpc>
                <a:spcPct val="80000"/>
              </a:lnSpc>
            </a:pPr>
            <a:r>
              <a:rPr lang="en-US" altLang="en-US" sz="2200">
                <a:ea typeface="ＭＳ Ｐゴシック" charset="-128"/>
              </a:rPr>
              <a:t>Since Harman’s equity trades at $5,248 million, the acquisition still does not make sense, even with the synergy incorporated into value.</a:t>
            </a:r>
          </a:p>
        </p:txBody>
      </p:sp>
      <p:graphicFrame>
        <p:nvGraphicFramePr>
          <p:cNvPr id="647173" name="Object 2"/>
          <p:cNvGraphicFramePr>
            <a:graphicFrameLocks noChangeAspect="1"/>
          </p:cNvGraphicFramePr>
          <p:nvPr/>
        </p:nvGraphicFramePr>
        <p:xfrm>
          <a:off x="3886200" y="1584325"/>
          <a:ext cx="4965700" cy="566738"/>
        </p:xfrm>
        <a:graphic>
          <a:graphicData uri="http://schemas.openxmlformats.org/presentationml/2006/ole">
            <mc:AlternateContent xmlns:mc="http://schemas.openxmlformats.org/markup-compatibility/2006">
              <mc:Choice xmlns:v="urn:schemas-microsoft-com:vml" Requires="v">
                <p:oleObj spid="_x0000_s647175" name="Equation" r:id="rId4" imgW="3784600" imgH="431800" progId="Equation.3">
                  <p:embed/>
                </p:oleObj>
              </mc:Choice>
              <mc:Fallback>
                <p:oleObj name="Equation" r:id="rId4" imgW="3784600" imgH="4318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6200" y="1584325"/>
                        <a:ext cx="4965700" cy="566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647174" name="Object 3"/>
          <p:cNvGraphicFramePr>
            <a:graphicFrameLocks noChangeAspect="1"/>
          </p:cNvGraphicFramePr>
          <p:nvPr/>
        </p:nvGraphicFramePr>
        <p:xfrm>
          <a:off x="4079875" y="2185988"/>
          <a:ext cx="4451350" cy="582612"/>
        </p:xfrm>
        <a:graphic>
          <a:graphicData uri="http://schemas.openxmlformats.org/presentationml/2006/ole">
            <mc:AlternateContent xmlns:mc="http://schemas.openxmlformats.org/markup-compatibility/2006">
              <mc:Choice xmlns:v="urn:schemas-microsoft-com:vml" Requires="v">
                <p:oleObj spid="_x0000_s647176" name="Equation" r:id="rId6" imgW="3390900" imgH="444500" progId="Equation.3">
                  <p:embed/>
                </p:oleObj>
              </mc:Choice>
              <mc:Fallback>
                <p:oleObj name="Equation" r:id="rId6" imgW="3390900" imgH="4445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79875" y="2185988"/>
                        <a:ext cx="4451350" cy="582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Project Options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E1C64FD-BECB-0B46-A0BE-BC6535C3E3F5}" type="slidenum">
              <a:rPr lang="en-US" altLang="en-US" sz="1200">
                <a:solidFill>
                  <a:srgbClr val="FFFFFF"/>
                </a:solidFill>
              </a:rPr>
              <a:pPr>
                <a:lnSpc>
                  <a:spcPct val="80000"/>
                </a:lnSpc>
              </a:pPr>
              <a:t>310</a:t>
            </a:fld>
            <a:endParaRPr lang="en-US" altLang="en-US" sz="1200">
              <a:solidFill>
                <a:srgbClr val="FFFFFF"/>
              </a:solidFill>
            </a:endParaRPr>
          </a:p>
        </p:txBody>
      </p:sp>
      <p:sp>
        <p:nvSpPr>
          <p:cNvPr id="645122"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sz="2600">
                <a:ea typeface="ＭＳ Ｐゴシック" charset="-128"/>
              </a:rPr>
              <a:t>One of the limitations of traditional investment analysis is that it is static and does not do a good job of capturing the options embedded in investment.</a:t>
            </a:r>
          </a:p>
          <a:p>
            <a:pPr lvl="1" eaLnBrk="1" hangingPunct="1"/>
            <a:r>
              <a:rPr lang="en-US" altLang="en-US" sz="2200">
                <a:ea typeface="ＭＳ Ｐゴシック" charset="-128"/>
              </a:rPr>
              <a:t>The first of these options is the option to delay taking a project, when a firm has exclusive rights to it, until a later date. </a:t>
            </a:r>
          </a:p>
          <a:p>
            <a:pPr lvl="1" eaLnBrk="1" hangingPunct="1"/>
            <a:r>
              <a:rPr lang="en-US" altLang="en-US" sz="2200">
                <a:ea typeface="ＭＳ Ｐゴシック" charset="-128"/>
              </a:rPr>
              <a:t>The second of these options is taking one project may allow us to take advantage of other opportunities (projects) in the future</a:t>
            </a:r>
          </a:p>
          <a:p>
            <a:pPr lvl="1" eaLnBrk="1" hangingPunct="1"/>
            <a:r>
              <a:rPr lang="en-US" altLang="en-US" sz="2200">
                <a:ea typeface="ＭＳ Ｐゴシック" charset="-128"/>
              </a:rPr>
              <a:t>The last option that is embedded in projects is the option to abandon a project, if the cash flows do not measure up.</a:t>
            </a:r>
          </a:p>
          <a:p>
            <a:pPr eaLnBrk="1" hangingPunct="1"/>
            <a:r>
              <a:rPr lang="en-US" altLang="en-US" sz="2600">
                <a:ea typeface="ＭＳ Ｐゴシック" charset="-128"/>
              </a:rPr>
              <a:t>These options all add value to projects and may make a </a:t>
            </a:r>
            <a:r>
              <a:rPr lang="ja-JP" altLang="en-US" sz="2600">
                <a:ea typeface="ＭＳ Ｐゴシック" charset="-128"/>
              </a:rPr>
              <a:t>“</a:t>
            </a:r>
            <a:r>
              <a:rPr lang="en-US" altLang="ja-JP" sz="2600">
                <a:ea typeface="ＭＳ Ｐゴシック" charset="-128"/>
              </a:rPr>
              <a:t>bad</a:t>
            </a:r>
            <a:r>
              <a:rPr lang="ja-JP" altLang="en-US" sz="2600">
                <a:ea typeface="ＭＳ Ｐゴシック" charset="-128"/>
              </a:rPr>
              <a:t>”</a:t>
            </a:r>
            <a:r>
              <a:rPr lang="en-US" altLang="ja-JP" sz="2600">
                <a:ea typeface="ＭＳ Ｐゴシック" charset="-128"/>
              </a:rPr>
              <a:t> project (from traditional analysis) into a good one.</a:t>
            </a:r>
            <a:endParaRPr lang="en-US" altLang="en-US" sz="2600">
              <a:ea typeface="ＭＳ Ｐゴシック" charset="-128"/>
            </a:endParaRPr>
          </a:p>
        </p:txBody>
      </p:sp>
    </p:spTree>
  </p:cSld>
  <p:clrMapOvr>
    <a:masterClrMapping/>
  </p:clrMapOvr>
  <p:transition/>
  <p:timing>
    <p:tnLst>
      <p:par>
        <p:cTn id="1" dur="indefinite" restart="never" nodeType="tmRoot"/>
      </p:par>
    </p:tn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2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Option to Delay</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2B184BF-BAD6-D943-8982-4B5BA905BAAE}" type="slidenum">
              <a:rPr lang="en-US" altLang="en-US" sz="1200">
                <a:solidFill>
                  <a:srgbClr val="FFFFFF"/>
                </a:solidFill>
              </a:rPr>
              <a:pPr>
                <a:lnSpc>
                  <a:spcPct val="80000"/>
                </a:lnSpc>
              </a:pPr>
              <a:t>311</a:t>
            </a:fld>
            <a:endParaRPr lang="en-US" altLang="en-US" sz="1200">
              <a:solidFill>
                <a:srgbClr val="FFFFFF"/>
              </a:solidFill>
            </a:endParaRPr>
          </a:p>
        </p:txBody>
      </p:sp>
      <p:sp>
        <p:nvSpPr>
          <p:cNvPr id="651268"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When a firm has exclusive rights to a project or product for a specific period, it can delay taking this project or product until a later date. A traditional investment analysis just answers the question of whether the project is a </a:t>
            </a:r>
            <a:r>
              <a:rPr lang="ja-JP" altLang="en-US" sz="2000">
                <a:ea typeface="ＭＳ Ｐゴシック" charset="-128"/>
              </a:rPr>
              <a:t>“</a:t>
            </a:r>
            <a:r>
              <a:rPr lang="en-US" altLang="ja-JP" sz="2000">
                <a:ea typeface="ＭＳ Ｐゴシック" charset="-128"/>
              </a:rPr>
              <a:t>good</a:t>
            </a:r>
            <a:r>
              <a:rPr lang="ja-JP" altLang="en-US" sz="2000">
                <a:ea typeface="ＭＳ Ｐゴシック" charset="-128"/>
              </a:rPr>
              <a:t>”</a:t>
            </a:r>
            <a:r>
              <a:rPr lang="en-US" altLang="ja-JP" sz="2000">
                <a:ea typeface="ＭＳ Ｐゴシック" charset="-128"/>
              </a:rPr>
              <a:t> one if taken today. The rights to a </a:t>
            </a:r>
            <a:r>
              <a:rPr lang="ja-JP" altLang="en-US" sz="2000">
                <a:ea typeface="ＭＳ Ｐゴシック" charset="-128"/>
              </a:rPr>
              <a:t>“</a:t>
            </a:r>
            <a:r>
              <a:rPr lang="en-US" altLang="ja-JP" sz="2000">
                <a:ea typeface="ＭＳ Ｐゴシック" charset="-128"/>
              </a:rPr>
              <a:t>bad</a:t>
            </a:r>
            <a:r>
              <a:rPr lang="ja-JP" altLang="en-US" sz="2000">
                <a:ea typeface="ＭＳ Ｐゴシック" charset="-128"/>
              </a:rPr>
              <a:t>”</a:t>
            </a:r>
            <a:r>
              <a:rPr lang="en-US" altLang="ja-JP" sz="2000">
                <a:ea typeface="ＭＳ Ｐゴシック" charset="-128"/>
              </a:rPr>
              <a:t> project can still have value.</a:t>
            </a:r>
            <a:endParaRPr lang="en-US" altLang="en-US" sz="2000">
              <a:ea typeface="ＭＳ Ｐゴシック" charset="-128"/>
            </a:endParaRPr>
          </a:p>
        </p:txBody>
      </p:sp>
      <p:grpSp>
        <p:nvGrpSpPr>
          <p:cNvPr id="651269" name="Group 3"/>
          <p:cNvGrpSpPr>
            <a:grpSpLocks noChangeAspect="1"/>
          </p:cNvGrpSpPr>
          <p:nvPr/>
        </p:nvGrpSpPr>
        <p:grpSpPr bwMode="auto">
          <a:xfrm>
            <a:off x="762000" y="4891088"/>
            <a:ext cx="6707188" cy="115887"/>
            <a:chOff x="480" y="3081"/>
            <a:chExt cx="4225" cy="73"/>
          </a:xfrm>
        </p:grpSpPr>
        <p:sp>
          <p:nvSpPr>
            <p:cNvPr id="651282"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51283"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51270" name="Line 6"/>
          <p:cNvSpPr>
            <a:spLocks noChangeAspect="1"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651271" name="Group 7"/>
          <p:cNvGrpSpPr>
            <a:grpSpLocks noChangeAspect="1"/>
          </p:cNvGrpSpPr>
          <p:nvPr/>
        </p:nvGrpSpPr>
        <p:grpSpPr bwMode="auto">
          <a:xfrm>
            <a:off x="3276600" y="3044825"/>
            <a:ext cx="2362200" cy="2386013"/>
            <a:chOff x="2102" y="1228"/>
            <a:chExt cx="2152" cy="2173"/>
          </a:xfrm>
        </p:grpSpPr>
        <p:sp>
          <p:nvSpPr>
            <p:cNvPr id="651280"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51281"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51272" name="Rectangle 10"/>
          <p:cNvSpPr>
            <a:spLocks noChangeAspect="1" noChangeArrowheads="1"/>
          </p:cNvSpPr>
          <p:nvPr/>
        </p:nvSpPr>
        <p:spPr bwMode="auto">
          <a:xfrm>
            <a:off x="6254750" y="4970463"/>
            <a:ext cx="2254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Present Value of Expected </a:t>
            </a:r>
          </a:p>
        </p:txBody>
      </p:sp>
      <p:sp>
        <p:nvSpPr>
          <p:cNvPr id="651273" name="Rectangle 11"/>
          <p:cNvSpPr>
            <a:spLocks noChangeAspect="1" noChangeArrowheads="1"/>
          </p:cNvSpPr>
          <p:nvPr/>
        </p:nvSpPr>
        <p:spPr bwMode="auto">
          <a:xfrm>
            <a:off x="6254750" y="5160963"/>
            <a:ext cx="195421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Cash Flows on Product</a:t>
            </a:r>
          </a:p>
        </p:txBody>
      </p:sp>
      <p:sp>
        <p:nvSpPr>
          <p:cNvPr id="651274" name="Line 12"/>
          <p:cNvSpPr>
            <a:spLocks noChangeAspect="1"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51275" name="Rectangle 13"/>
          <p:cNvSpPr>
            <a:spLocks noChangeAspect="1" noChangeArrowheads="1"/>
          </p:cNvSpPr>
          <p:nvPr/>
        </p:nvSpPr>
        <p:spPr bwMode="auto">
          <a:xfrm>
            <a:off x="5562600" y="3276600"/>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PV of Cash Flows </a:t>
            </a:r>
          </a:p>
        </p:txBody>
      </p:sp>
      <p:sp>
        <p:nvSpPr>
          <p:cNvPr id="651276" name="Rectangle 15"/>
          <p:cNvSpPr>
            <a:spLocks noChangeAspect="1" noChangeArrowheads="1"/>
          </p:cNvSpPr>
          <p:nvPr/>
        </p:nvSpPr>
        <p:spPr bwMode="auto">
          <a:xfrm>
            <a:off x="2392363" y="4256088"/>
            <a:ext cx="177323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Initial Investment in </a:t>
            </a:r>
          </a:p>
        </p:txBody>
      </p:sp>
      <p:sp>
        <p:nvSpPr>
          <p:cNvPr id="651277" name="Rectangle 16"/>
          <p:cNvSpPr>
            <a:spLocks noChangeAspect="1" noChangeArrowheads="1"/>
          </p:cNvSpPr>
          <p:nvPr/>
        </p:nvSpPr>
        <p:spPr bwMode="auto">
          <a:xfrm>
            <a:off x="2392363" y="4446588"/>
            <a:ext cx="7207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Project</a:t>
            </a:r>
          </a:p>
        </p:txBody>
      </p:sp>
      <p:sp>
        <p:nvSpPr>
          <p:cNvPr id="651278" name="Rectangle 20"/>
          <p:cNvSpPr>
            <a:spLocks noChangeAspect="1" noChangeArrowheads="1"/>
          </p:cNvSpPr>
          <p:nvPr/>
        </p:nvSpPr>
        <p:spPr bwMode="auto">
          <a:xfrm>
            <a:off x="4108450" y="5400675"/>
            <a:ext cx="182563"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 </a:t>
            </a:r>
          </a:p>
          <a:p>
            <a:endParaRPr lang="en-US" altLang="en-US" sz="1500"/>
          </a:p>
        </p:txBody>
      </p:sp>
      <p:sp>
        <p:nvSpPr>
          <p:cNvPr id="651279" name="Rectangle 21"/>
          <p:cNvSpPr>
            <a:spLocks noChangeAspect="1" noChangeArrowheads="1"/>
          </p:cNvSpPr>
          <p:nvPr/>
        </p:nvSpPr>
        <p:spPr bwMode="auto">
          <a:xfrm>
            <a:off x="4724400" y="4419600"/>
            <a:ext cx="25146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NPV is positive in this section</a:t>
            </a:r>
          </a:p>
        </p:txBody>
      </p:sp>
    </p:spTree>
  </p:cSld>
  <p:clrMapOvr>
    <a:masterClrMapping/>
  </p:clrMapOvr>
  <p:transition/>
  <p:timing>
    <p:tnLst>
      <p:par>
        <p:cTn id="1" dur="indefinite" restart="never" nodeType="tmRoot"/>
      </p:par>
    </p:tn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33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Insights for Investment Analyses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844981E-25FF-9549-88D0-3965B7156A08}" type="slidenum">
              <a:rPr lang="en-US" altLang="en-US" sz="1200">
                <a:solidFill>
                  <a:srgbClr val="FFFFFF"/>
                </a:solidFill>
              </a:rPr>
              <a:pPr>
                <a:lnSpc>
                  <a:spcPct val="80000"/>
                </a:lnSpc>
              </a:pPr>
              <a:t>312</a:t>
            </a:fld>
            <a:endParaRPr lang="en-US" altLang="en-US" sz="1200">
              <a:solidFill>
                <a:srgbClr val="FFFFFF"/>
              </a:solidFill>
            </a:endParaRPr>
          </a:p>
        </p:txBody>
      </p:sp>
      <p:sp>
        <p:nvSpPr>
          <p:cNvPr id="65331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Having the exclusive rights to a product or project is valuable, even if the product or project is not viable today.</a:t>
            </a:r>
          </a:p>
          <a:p>
            <a:pPr eaLnBrk="1" hangingPunct="1"/>
            <a:r>
              <a:rPr lang="en-US" altLang="en-US">
                <a:ea typeface="ＭＳ Ｐゴシック" charset="-128"/>
              </a:rPr>
              <a:t>The value of these rights increases with the volatility of the underlying business. </a:t>
            </a:r>
          </a:p>
          <a:p>
            <a:pPr eaLnBrk="1" hangingPunct="1"/>
            <a:r>
              <a:rPr lang="en-US" altLang="en-US">
                <a:ea typeface="ＭＳ Ｐゴシック" charset="-128"/>
              </a:rPr>
              <a:t>The cost of acquiring these rights (by buying them or spending money on development - R&amp;D, for instance) has to be weighed off against these benefits.</a:t>
            </a:r>
          </a:p>
        </p:txBody>
      </p:sp>
    </p:spTree>
  </p:cSld>
  <p:clrMapOvr>
    <a:masterClrMapping/>
  </p:clrMapOvr>
  <p:transition/>
  <p:timing>
    <p:tnLst>
      <p:par>
        <p:cTn id="1" dur="indefinite" restart="never" nodeType="tmRoot"/>
      </p:par>
    </p:tn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Option to Expand/Take Other Projects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D863854-E124-644E-9556-F985CFCF471D}" type="slidenum">
              <a:rPr lang="en-US" altLang="en-US" sz="1200">
                <a:solidFill>
                  <a:srgbClr val="FFFFFF"/>
                </a:solidFill>
              </a:rPr>
              <a:pPr>
                <a:lnSpc>
                  <a:spcPct val="80000"/>
                </a:lnSpc>
              </a:pPr>
              <a:t>313</a:t>
            </a:fld>
            <a:endParaRPr lang="en-US" altLang="en-US" sz="1200">
              <a:solidFill>
                <a:srgbClr val="FFFFFF"/>
              </a:solidFill>
            </a:endParaRPr>
          </a:p>
        </p:txBody>
      </p:sp>
      <p:sp>
        <p:nvSpPr>
          <p:cNvPr id="655364"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Taking a project today may allow a firm to consider and take other valuable projects in the future. Thus, even though a project may have a negative NPV, it may be a project worth taking if the option it provides the firm (to take other projects in the future) has a more-than-compensating value.</a:t>
            </a:r>
          </a:p>
        </p:txBody>
      </p:sp>
      <p:grpSp>
        <p:nvGrpSpPr>
          <p:cNvPr id="655365" name="Group 3"/>
          <p:cNvGrpSpPr>
            <a:grpSpLocks/>
          </p:cNvGrpSpPr>
          <p:nvPr/>
        </p:nvGrpSpPr>
        <p:grpSpPr bwMode="auto">
          <a:xfrm>
            <a:off x="762000" y="4891088"/>
            <a:ext cx="6707188" cy="115887"/>
            <a:chOff x="480" y="3081"/>
            <a:chExt cx="4225" cy="73"/>
          </a:xfrm>
        </p:grpSpPr>
        <p:sp>
          <p:nvSpPr>
            <p:cNvPr id="655380"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55381"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55366" name="Line 6"/>
          <p:cNvSpPr>
            <a:spLocks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655367" name="Group 7"/>
          <p:cNvGrpSpPr>
            <a:grpSpLocks/>
          </p:cNvGrpSpPr>
          <p:nvPr/>
        </p:nvGrpSpPr>
        <p:grpSpPr bwMode="auto">
          <a:xfrm>
            <a:off x="3352800" y="3124200"/>
            <a:ext cx="2197100" cy="2286000"/>
            <a:chOff x="2102" y="1228"/>
            <a:chExt cx="2152" cy="2173"/>
          </a:xfrm>
        </p:grpSpPr>
        <p:sp>
          <p:nvSpPr>
            <p:cNvPr id="655378"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55379"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55368" name="Rectangle 11"/>
          <p:cNvSpPr>
            <a:spLocks noChangeArrowheads="1"/>
          </p:cNvSpPr>
          <p:nvPr/>
        </p:nvSpPr>
        <p:spPr bwMode="auto">
          <a:xfrm>
            <a:off x="6254750" y="5160963"/>
            <a:ext cx="2165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Cash Flows on Expansion</a:t>
            </a:r>
          </a:p>
        </p:txBody>
      </p:sp>
      <p:sp>
        <p:nvSpPr>
          <p:cNvPr id="655369" name="Line 12"/>
          <p:cNvSpPr>
            <a:spLocks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55370" name="Rectangle 13"/>
          <p:cNvSpPr>
            <a:spLocks noChangeArrowheads="1"/>
          </p:cNvSpPr>
          <p:nvPr/>
        </p:nvSpPr>
        <p:spPr bwMode="auto">
          <a:xfrm>
            <a:off x="5410200" y="3276600"/>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PV of Cash Flows </a:t>
            </a:r>
          </a:p>
        </p:txBody>
      </p:sp>
      <p:sp>
        <p:nvSpPr>
          <p:cNvPr id="655371" name="Rectangle 14"/>
          <p:cNvSpPr>
            <a:spLocks noChangeArrowheads="1"/>
          </p:cNvSpPr>
          <p:nvPr/>
        </p:nvSpPr>
        <p:spPr bwMode="auto">
          <a:xfrm>
            <a:off x="5334000" y="3505200"/>
            <a:ext cx="1403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from Expansion</a:t>
            </a:r>
          </a:p>
        </p:txBody>
      </p:sp>
      <p:sp>
        <p:nvSpPr>
          <p:cNvPr id="655372" name="Rectangle 15"/>
          <p:cNvSpPr>
            <a:spLocks noChangeArrowheads="1"/>
          </p:cNvSpPr>
          <p:nvPr/>
        </p:nvSpPr>
        <p:spPr bwMode="auto">
          <a:xfrm>
            <a:off x="2392363" y="4256088"/>
            <a:ext cx="19367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Additional Investment </a:t>
            </a:r>
          </a:p>
        </p:txBody>
      </p:sp>
      <p:sp>
        <p:nvSpPr>
          <p:cNvPr id="655373" name="Rectangle 16"/>
          <p:cNvSpPr>
            <a:spLocks noChangeArrowheads="1"/>
          </p:cNvSpPr>
          <p:nvPr/>
        </p:nvSpPr>
        <p:spPr bwMode="auto">
          <a:xfrm>
            <a:off x="2392363" y="4446588"/>
            <a:ext cx="9588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to Expand</a:t>
            </a:r>
          </a:p>
        </p:txBody>
      </p:sp>
      <p:sp>
        <p:nvSpPr>
          <p:cNvPr id="655374" name="Rectangle 18"/>
          <p:cNvSpPr>
            <a:spLocks noChangeArrowheads="1"/>
          </p:cNvSpPr>
          <p:nvPr/>
        </p:nvSpPr>
        <p:spPr bwMode="auto">
          <a:xfrm>
            <a:off x="817563" y="5543550"/>
            <a:ext cx="1979612"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Firm will not expand in</a:t>
            </a:r>
          </a:p>
          <a:p>
            <a:endParaRPr lang="en-US" altLang="en-US" sz="1500"/>
          </a:p>
        </p:txBody>
      </p:sp>
      <p:sp>
        <p:nvSpPr>
          <p:cNvPr id="655375" name="Rectangle 19"/>
          <p:cNvSpPr>
            <a:spLocks noChangeArrowheads="1"/>
          </p:cNvSpPr>
          <p:nvPr/>
        </p:nvSpPr>
        <p:spPr bwMode="auto">
          <a:xfrm>
            <a:off x="817563" y="5734050"/>
            <a:ext cx="104298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this section</a:t>
            </a:r>
          </a:p>
        </p:txBody>
      </p:sp>
      <p:sp>
        <p:nvSpPr>
          <p:cNvPr id="655376" name="Rectangle 20"/>
          <p:cNvSpPr>
            <a:spLocks noChangeArrowheads="1"/>
          </p:cNvSpPr>
          <p:nvPr/>
        </p:nvSpPr>
        <p:spPr bwMode="auto">
          <a:xfrm>
            <a:off x="4108450" y="5400675"/>
            <a:ext cx="1746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Expansion becomes </a:t>
            </a:r>
          </a:p>
        </p:txBody>
      </p:sp>
      <p:sp>
        <p:nvSpPr>
          <p:cNvPr id="655377" name="Rectangle 21"/>
          <p:cNvSpPr>
            <a:spLocks noChangeArrowheads="1"/>
          </p:cNvSpPr>
          <p:nvPr/>
        </p:nvSpPr>
        <p:spPr bwMode="auto">
          <a:xfrm>
            <a:off x="4108450" y="5591175"/>
            <a:ext cx="199548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attractive in this section</a:t>
            </a:r>
          </a:p>
        </p:txBody>
      </p:sp>
    </p:spTree>
  </p:cSld>
  <p:clrMapOvr>
    <a:masterClrMapping/>
  </p:clrMapOvr>
  <p:transition/>
  <p:timing>
    <p:tnLst>
      <p:par>
        <p:cTn id="1" dur="indefinite" restart="never" nodeType="tmRoot"/>
      </p:par>
    </p:tnLst>
  </p:timing>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74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Option to Abandon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B511158-E809-BA41-B858-9EA8C3A4632C}" type="slidenum">
              <a:rPr lang="en-US" altLang="en-US" sz="1200">
                <a:solidFill>
                  <a:srgbClr val="FFFFFF"/>
                </a:solidFill>
              </a:rPr>
              <a:pPr>
                <a:lnSpc>
                  <a:spcPct val="80000"/>
                </a:lnSpc>
              </a:pPr>
              <a:t>314</a:t>
            </a:fld>
            <a:endParaRPr lang="en-US" altLang="en-US" sz="1200">
              <a:solidFill>
                <a:srgbClr val="FFFFFF"/>
              </a:solidFill>
            </a:endParaRPr>
          </a:p>
        </p:txBody>
      </p:sp>
      <p:sp>
        <p:nvSpPr>
          <p:cNvPr id="657412"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A firm may sometimes have the option to abandon a project, if the cash flows do not measure up to expectations. </a:t>
            </a:r>
          </a:p>
          <a:p>
            <a:pPr eaLnBrk="1" hangingPunct="1"/>
            <a:r>
              <a:rPr lang="en-US" altLang="en-US" sz="2000">
                <a:ea typeface="ＭＳ Ｐゴシック" charset="-128"/>
              </a:rPr>
              <a:t>If abandoning the project allows the firm to save itself from further losses, this option can make  a project more valuable.</a:t>
            </a:r>
          </a:p>
          <a:p>
            <a:pPr eaLnBrk="1" hangingPunct="1"/>
            <a:endParaRPr lang="en-US" altLang="en-US">
              <a:ea typeface="ＭＳ Ｐゴシック" charset="-128"/>
            </a:endParaRPr>
          </a:p>
        </p:txBody>
      </p:sp>
      <p:grpSp>
        <p:nvGrpSpPr>
          <p:cNvPr id="657413" name="Group 4"/>
          <p:cNvGrpSpPr>
            <a:grpSpLocks/>
          </p:cNvGrpSpPr>
          <p:nvPr/>
        </p:nvGrpSpPr>
        <p:grpSpPr bwMode="auto">
          <a:xfrm>
            <a:off x="2051050" y="5257800"/>
            <a:ext cx="5354638" cy="90488"/>
            <a:chOff x="1292" y="3312"/>
            <a:chExt cx="3373" cy="57"/>
          </a:xfrm>
        </p:grpSpPr>
        <p:sp>
          <p:nvSpPr>
            <p:cNvPr id="657425" name="Freeform 5"/>
            <p:cNvSpPr>
              <a:spLocks/>
            </p:cNvSpPr>
            <p:nvPr/>
          </p:nvSpPr>
          <p:spPr bwMode="auto">
            <a:xfrm>
              <a:off x="4560" y="3312"/>
              <a:ext cx="105" cy="57"/>
            </a:xfrm>
            <a:custGeom>
              <a:avLst/>
              <a:gdLst>
                <a:gd name="T0" fmla="*/ 104 w 105"/>
                <a:gd name="T1" fmla="*/ 28 h 57"/>
                <a:gd name="T2" fmla="*/ 0 w 105"/>
                <a:gd name="T3" fmla="*/ 56 h 57"/>
                <a:gd name="T4" fmla="*/ 0 w 105"/>
                <a:gd name="T5" fmla="*/ 28 h 57"/>
                <a:gd name="T6" fmla="*/ 0 w 105"/>
                <a:gd name="T7" fmla="*/ 0 h 57"/>
                <a:gd name="T8" fmla="*/ 104 w 105"/>
                <a:gd name="T9" fmla="*/ 28 h 57"/>
                <a:gd name="T10" fmla="*/ 0 60000 65536"/>
                <a:gd name="T11" fmla="*/ 0 60000 65536"/>
                <a:gd name="T12" fmla="*/ 0 60000 65536"/>
                <a:gd name="T13" fmla="*/ 0 60000 65536"/>
                <a:gd name="T14" fmla="*/ 0 60000 65536"/>
                <a:gd name="T15" fmla="*/ 0 w 105"/>
                <a:gd name="T16" fmla="*/ 0 h 57"/>
                <a:gd name="T17" fmla="*/ 105 w 105"/>
                <a:gd name="T18" fmla="*/ 57 h 57"/>
              </a:gdLst>
              <a:ahLst/>
              <a:cxnLst>
                <a:cxn ang="T10">
                  <a:pos x="T0" y="T1"/>
                </a:cxn>
                <a:cxn ang="T11">
                  <a:pos x="T2" y="T3"/>
                </a:cxn>
                <a:cxn ang="T12">
                  <a:pos x="T4" y="T5"/>
                </a:cxn>
                <a:cxn ang="T13">
                  <a:pos x="T6" y="T7"/>
                </a:cxn>
                <a:cxn ang="T14">
                  <a:pos x="T8" y="T9"/>
                </a:cxn>
              </a:cxnLst>
              <a:rect l="T15" t="T16" r="T17" b="T18"/>
              <a:pathLst>
                <a:path w="105" h="57">
                  <a:moveTo>
                    <a:pt x="104" y="28"/>
                  </a:moveTo>
                  <a:lnTo>
                    <a:pt x="0" y="56"/>
                  </a:lnTo>
                  <a:lnTo>
                    <a:pt x="0" y="28"/>
                  </a:lnTo>
                  <a:lnTo>
                    <a:pt x="0" y="0"/>
                  </a:lnTo>
                  <a:lnTo>
                    <a:pt x="104" y="28"/>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57426" name="Line 6"/>
            <p:cNvSpPr>
              <a:spLocks noChangeShapeType="1"/>
            </p:cNvSpPr>
            <p:nvPr/>
          </p:nvSpPr>
          <p:spPr bwMode="auto">
            <a:xfrm>
              <a:off x="1292" y="3348"/>
              <a:ext cx="3264"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57414" name="Line 7"/>
          <p:cNvSpPr>
            <a:spLocks noChangeShapeType="1"/>
          </p:cNvSpPr>
          <p:nvPr/>
        </p:nvSpPr>
        <p:spPr bwMode="auto">
          <a:xfrm>
            <a:off x="4108450" y="5772150"/>
            <a:ext cx="3187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657415" name="Group 8"/>
          <p:cNvGrpSpPr>
            <a:grpSpLocks/>
          </p:cNvGrpSpPr>
          <p:nvPr/>
        </p:nvGrpSpPr>
        <p:grpSpPr bwMode="auto">
          <a:xfrm>
            <a:off x="2273300" y="3937000"/>
            <a:ext cx="1835150" cy="1835150"/>
            <a:chOff x="1432" y="2480"/>
            <a:chExt cx="1156" cy="1156"/>
          </a:xfrm>
        </p:grpSpPr>
        <p:sp>
          <p:nvSpPr>
            <p:cNvPr id="657423" name="Freeform 9"/>
            <p:cNvSpPr>
              <a:spLocks/>
            </p:cNvSpPr>
            <p:nvPr/>
          </p:nvSpPr>
          <p:spPr bwMode="auto">
            <a:xfrm>
              <a:off x="1432" y="2480"/>
              <a:ext cx="89" cy="89"/>
            </a:xfrm>
            <a:custGeom>
              <a:avLst/>
              <a:gdLst>
                <a:gd name="T0" fmla="*/ 0 w 89"/>
                <a:gd name="T1" fmla="*/ 0 h 89"/>
                <a:gd name="T2" fmla="*/ 88 w 89"/>
                <a:gd name="T3" fmla="*/ 51 h 89"/>
                <a:gd name="T4" fmla="*/ 73 w 89"/>
                <a:gd name="T5" fmla="*/ 73 h 89"/>
                <a:gd name="T6" fmla="*/ 51 w 89"/>
                <a:gd name="T7" fmla="*/ 88 h 89"/>
                <a:gd name="T8" fmla="*/ 0 w 89"/>
                <a:gd name="T9" fmla="*/ 0 h 89"/>
                <a:gd name="T10" fmla="*/ 0 60000 65536"/>
                <a:gd name="T11" fmla="*/ 0 60000 65536"/>
                <a:gd name="T12" fmla="*/ 0 60000 65536"/>
                <a:gd name="T13" fmla="*/ 0 60000 65536"/>
                <a:gd name="T14" fmla="*/ 0 60000 65536"/>
                <a:gd name="T15" fmla="*/ 0 w 89"/>
                <a:gd name="T16" fmla="*/ 0 h 89"/>
                <a:gd name="T17" fmla="*/ 89 w 89"/>
                <a:gd name="T18" fmla="*/ 89 h 89"/>
              </a:gdLst>
              <a:ahLst/>
              <a:cxnLst>
                <a:cxn ang="T10">
                  <a:pos x="T0" y="T1"/>
                </a:cxn>
                <a:cxn ang="T11">
                  <a:pos x="T2" y="T3"/>
                </a:cxn>
                <a:cxn ang="T12">
                  <a:pos x="T4" y="T5"/>
                </a:cxn>
                <a:cxn ang="T13">
                  <a:pos x="T6" y="T7"/>
                </a:cxn>
                <a:cxn ang="T14">
                  <a:pos x="T8" y="T9"/>
                </a:cxn>
              </a:cxnLst>
              <a:rect l="T15" t="T16" r="T17" b="T18"/>
              <a:pathLst>
                <a:path w="89" h="89">
                  <a:moveTo>
                    <a:pt x="0" y="0"/>
                  </a:moveTo>
                  <a:lnTo>
                    <a:pt x="88" y="51"/>
                  </a:lnTo>
                  <a:lnTo>
                    <a:pt x="73" y="73"/>
                  </a:lnTo>
                  <a:lnTo>
                    <a:pt x="51" y="88"/>
                  </a:lnTo>
                  <a:lnTo>
                    <a:pt x="0"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57424" name="Line 10"/>
            <p:cNvSpPr>
              <a:spLocks noChangeShapeType="1"/>
            </p:cNvSpPr>
            <p:nvPr/>
          </p:nvSpPr>
          <p:spPr bwMode="auto">
            <a:xfrm>
              <a:off x="1516" y="2564"/>
              <a:ext cx="1072" cy="107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57416" name="Rectangle 11"/>
          <p:cNvSpPr>
            <a:spLocks noChangeArrowheads="1"/>
          </p:cNvSpPr>
          <p:nvPr/>
        </p:nvSpPr>
        <p:spPr bwMode="auto">
          <a:xfrm>
            <a:off x="1731963" y="5311775"/>
            <a:ext cx="1839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Present Value of Expected </a:t>
            </a:r>
          </a:p>
        </p:txBody>
      </p:sp>
      <p:sp>
        <p:nvSpPr>
          <p:cNvPr id="657417" name="Rectangle 12"/>
          <p:cNvSpPr>
            <a:spLocks noChangeArrowheads="1"/>
          </p:cNvSpPr>
          <p:nvPr/>
        </p:nvSpPr>
        <p:spPr bwMode="auto">
          <a:xfrm>
            <a:off x="1731963" y="5464175"/>
            <a:ext cx="15573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Cash Flows on Project</a:t>
            </a:r>
          </a:p>
        </p:txBody>
      </p:sp>
      <p:sp>
        <p:nvSpPr>
          <p:cNvPr id="657418" name="Line 13"/>
          <p:cNvSpPr>
            <a:spLocks noChangeShapeType="1"/>
          </p:cNvSpPr>
          <p:nvPr/>
        </p:nvSpPr>
        <p:spPr bwMode="auto">
          <a:xfrm>
            <a:off x="4108450" y="5200650"/>
            <a:ext cx="0"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57419" name="Rectangle 14"/>
          <p:cNvSpPr>
            <a:spLocks noChangeArrowheads="1"/>
          </p:cNvSpPr>
          <p:nvPr/>
        </p:nvSpPr>
        <p:spPr bwMode="auto">
          <a:xfrm>
            <a:off x="1617663" y="3368675"/>
            <a:ext cx="1331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PV of Cash Flows </a:t>
            </a:r>
          </a:p>
        </p:txBody>
      </p:sp>
      <p:sp>
        <p:nvSpPr>
          <p:cNvPr id="657420" name="Rectangle 15"/>
          <p:cNvSpPr>
            <a:spLocks noChangeArrowheads="1"/>
          </p:cNvSpPr>
          <p:nvPr/>
        </p:nvSpPr>
        <p:spPr bwMode="auto">
          <a:xfrm>
            <a:off x="1617663" y="3521075"/>
            <a:ext cx="9477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from Project</a:t>
            </a:r>
          </a:p>
        </p:txBody>
      </p:sp>
      <p:sp>
        <p:nvSpPr>
          <p:cNvPr id="657421" name="Rectangle 16"/>
          <p:cNvSpPr>
            <a:spLocks noChangeArrowheads="1"/>
          </p:cNvSpPr>
          <p:nvPr/>
        </p:nvSpPr>
        <p:spPr bwMode="auto">
          <a:xfrm>
            <a:off x="3446463" y="4854575"/>
            <a:ext cx="15271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Cost of Abandonment</a:t>
            </a:r>
          </a:p>
        </p:txBody>
      </p:sp>
      <p:sp>
        <p:nvSpPr>
          <p:cNvPr id="657422" name="Rectangle 17"/>
          <p:cNvSpPr>
            <a:spLocks noChangeArrowheads="1"/>
          </p:cNvSpPr>
          <p:nvPr/>
        </p:nvSpPr>
        <p:spPr bwMode="auto">
          <a:xfrm>
            <a:off x="3336925" y="3144838"/>
            <a:ext cx="29940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transition/>
  <p:timing>
    <p:tnLst>
      <p:par>
        <p:cTn id="1" dur="indefinite" restart="never" nodeType="tmRoot"/>
      </p:par>
    </p:tn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94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IV. Assessing Existing or Past investments…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7FE6BBF-1EA2-6C4F-8C70-E0226E5A7A3F}" type="slidenum">
              <a:rPr lang="en-US" altLang="en-US" sz="1200">
                <a:solidFill>
                  <a:srgbClr val="FFFFFF"/>
                </a:solidFill>
              </a:rPr>
              <a:pPr>
                <a:lnSpc>
                  <a:spcPct val="80000"/>
                </a:lnSpc>
              </a:pPr>
              <a:t>315</a:t>
            </a:fld>
            <a:endParaRPr lang="en-US" altLang="en-US" sz="1200">
              <a:solidFill>
                <a:srgbClr val="FFFFFF"/>
              </a:solidFill>
            </a:endParaRPr>
          </a:p>
        </p:txBody>
      </p:sp>
      <p:sp>
        <p:nvSpPr>
          <p:cNvPr id="655362"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While much of our discussion has been focused on analyzing new investments, the techniques and principles enunciated apply just as strongly to existing investments. </a:t>
            </a:r>
          </a:p>
          <a:p>
            <a:pPr eaLnBrk="1" hangingPunct="1">
              <a:lnSpc>
                <a:spcPct val="90000"/>
              </a:lnSpc>
            </a:pPr>
            <a:r>
              <a:rPr lang="en-US" altLang="en-US">
                <a:ea typeface="ＭＳ Ｐゴシック" charset="-128"/>
              </a:rPr>
              <a:t>With existing investments, we can try to address one of two questions:</a:t>
            </a:r>
          </a:p>
          <a:p>
            <a:pPr lvl="1" eaLnBrk="1" hangingPunct="1">
              <a:lnSpc>
                <a:spcPct val="90000"/>
              </a:lnSpc>
            </a:pPr>
            <a:r>
              <a:rPr lang="en-US" altLang="en-US">
                <a:ea typeface="ＭＳ Ｐゴシック" charset="-128"/>
              </a:rPr>
              <a:t>Post –mortem: We can look back at existing investments and see if they have created value for the firm. </a:t>
            </a:r>
          </a:p>
          <a:p>
            <a:pPr lvl="1" eaLnBrk="1" hangingPunct="1">
              <a:lnSpc>
                <a:spcPct val="90000"/>
              </a:lnSpc>
            </a:pPr>
            <a:r>
              <a:rPr lang="en-US" altLang="en-US">
                <a:ea typeface="ＭＳ Ｐゴシック" charset="-128"/>
              </a:rPr>
              <a:t>What next? We can also use the tools of investment analysis to see whether we should keep, expand or abandon existing investments.</a:t>
            </a:r>
          </a:p>
        </p:txBody>
      </p:sp>
    </p:spTree>
  </p:cSld>
  <p:clrMapOvr>
    <a:masterClrMapping/>
  </p:clrMapOvr>
  <p:timing>
    <p:tnLst>
      <p:par>
        <p:cTn id="1" dur="indefinite" restart="never" nodeType="tmRoot"/>
      </p:par>
    </p:tnLst>
  </p:timing>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15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Analyzing an Existing Investment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D24215E-9B6A-B446-8018-4D662FE8B17D}" type="slidenum">
              <a:rPr lang="en-US" altLang="en-US" sz="1200">
                <a:solidFill>
                  <a:srgbClr val="FFFFFF"/>
                </a:solidFill>
              </a:rPr>
              <a:pPr>
                <a:lnSpc>
                  <a:spcPct val="80000"/>
                </a:lnSpc>
              </a:pPr>
              <a:t>316</a:t>
            </a:fld>
            <a:endParaRPr lang="en-US" altLang="en-US" sz="1200">
              <a:solidFill>
                <a:srgbClr val="FFFFFF"/>
              </a:solidFill>
            </a:endParaRPr>
          </a:p>
        </p:txBody>
      </p:sp>
      <p:sp>
        <p:nvSpPr>
          <p:cNvPr id="661508"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aphicFrame>
        <p:nvGraphicFramePr>
          <p:cNvPr id="661509" name="Object 2"/>
          <p:cNvGraphicFramePr>
            <a:graphicFrameLocks noChangeAspect="1"/>
          </p:cNvGraphicFramePr>
          <p:nvPr/>
        </p:nvGraphicFramePr>
        <p:xfrm>
          <a:off x="2209800" y="1828800"/>
          <a:ext cx="5486400" cy="2641600"/>
        </p:xfrm>
        <a:graphic>
          <a:graphicData uri="http://schemas.openxmlformats.org/presentationml/2006/ole">
            <mc:AlternateContent xmlns:mc="http://schemas.openxmlformats.org/markup-compatibility/2006">
              <mc:Choice xmlns:v="urn:schemas-microsoft-com:vml" Requires="v">
                <p:oleObj spid="_x0000_s661514" name="Document" r:id="rId4" imgW="21942857" imgH="10565079" progId="Word.Document.12">
                  <p:link updateAutomatic="1"/>
                </p:oleObj>
              </mc:Choice>
              <mc:Fallback>
                <p:oleObj name="Document" r:id="rId4" imgW="21942857" imgH="10565079"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1828800"/>
                        <a:ext cx="5486400" cy="264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661510" name="TextBox 5"/>
          <p:cNvSpPr txBox="1">
            <a:spLocks noChangeArrowheads="1"/>
          </p:cNvSpPr>
          <p:nvPr/>
        </p:nvSpPr>
        <p:spPr bwMode="auto">
          <a:xfrm>
            <a:off x="838200" y="4800600"/>
            <a:ext cx="3962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 a post-mortem, you look at the actual cash flows, relative to forecasts.</a:t>
            </a:r>
          </a:p>
        </p:txBody>
      </p:sp>
      <p:cxnSp>
        <p:nvCxnSpPr>
          <p:cNvPr id="661511" name="Straight Arrow Connector 7"/>
          <p:cNvCxnSpPr>
            <a:cxnSpLocks noChangeShapeType="1"/>
          </p:cNvCxnSpPr>
          <p:nvPr/>
        </p:nvCxnSpPr>
        <p:spPr bwMode="auto">
          <a:xfrm rot="5400000" flipH="1" flipV="1">
            <a:off x="1600200" y="3200400"/>
            <a:ext cx="1676400" cy="15240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661512" name="TextBox 10"/>
          <p:cNvSpPr txBox="1">
            <a:spLocks noChangeArrowheads="1"/>
          </p:cNvSpPr>
          <p:nvPr/>
        </p:nvSpPr>
        <p:spPr bwMode="auto">
          <a:xfrm>
            <a:off x="5105400" y="4724400"/>
            <a:ext cx="38100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You can also reassess your expected cash flows, based upon what you have learned, and decide whether you should expand, continue or divest (abandon) an investment</a:t>
            </a:r>
          </a:p>
        </p:txBody>
      </p:sp>
      <p:cxnSp>
        <p:nvCxnSpPr>
          <p:cNvPr id="661513" name="Straight Arrow Connector 12"/>
          <p:cNvCxnSpPr>
            <a:cxnSpLocks noChangeShapeType="1"/>
          </p:cNvCxnSpPr>
          <p:nvPr/>
        </p:nvCxnSpPr>
        <p:spPr bwMode="auto">
          <a:xfrm rot="16200000" flipV="1">
            <a:off x="6667500" y="3390900"/>
            <a:ext cx="1295400" cy="10668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par>
    </p:tn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355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Post Mortem Analysis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F2A93EB-78FC-674B-A57D-0695138983A3}" type="slidenum">
              <a:rPr lang="en-US" altLang="en-US" sz="1200">
                <a:solidFill>
                  <a:srgbClr val="FFFFFF"/>
                </a:solidFill>
              </a:rPr>
              <a:pPr>
                <a:lnSpc>
                  <a:spcPct val="80000"/>
                </a:lnSpc>
              </a:pPr>
              <a:t>317</a:t>
            </a:fld>
            <a:endParaRPr lang="en-US" altLang="en-US" sz="1200">
              <a:solidFill>
                <a:srgbClr val="FFFFFF"/>
              </a:solidFill>
            </a:endParaRPr>
          </a:p>
        </p:txBody>
      </p:sp>
      <p:sp>
        <p:nvSpPr>
          <p:cNvPr id="659458"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The actual cash flows from an investment can be greater than or less than originally forecast for a number of reasons but all these reasons can be categorized into two groups:</a:t>
            </a:r>
          </a:p>
          <a:p>
            <a:pPr lvl="1" eaLnBrk="1" hangingPunct="1">
              <a:lnSpc>
                <a:spcPct val="80000"/>
              </a:lnSpc>
            </a:pPr>
            <a:r>
              <a:rPr lang="en-US" altLang="en-US" sz="1700" u="sng">
                <a:ea typeface="ＭＳ Ｐゴシック" charset="-128"/>
              </a:rPr>
              <a:t>Chance</a:t>
            </a:r>
            <a:r>
              <a:rPr lang="en-US" altLang="en-US" sz="1700">
                <a:ea typeface="ＭＳ Ｐゴシック" charset="-128"/>
              </a:rPr>
              <a:t>: The nature of risk is that actual outcomes can be different from expectations. Even when forecasts are based upon the best of information, they will invariably be wrong in hindsight because of unexpected shifts in both macro (inflation, interest rates, economic growth) and micro (competitors, company) variables.</a:t>
            </a:r>
          </a:p>
          <a:p>
            <a:pPr lvl="1" eaLnBrk="1" hangingPunct="1">
              <a:lnSpc>
                <a:spcPct val="80000"/>
              </a:lnSpc>
            </a:pPr>
            <a:r>
              <a:rPr lang="en-US" altLang="en-US" sz="1700" u="sng">
                <a:ea typeface="ＭＳ Ｐゴシック" charset="-128"/>
              </a:rPr>
              <a:t>Bias</a:t>
            </a:r>
            <a:r>
              <a:rPr lang="en-US" altLang="en-US" sz="1700">
                <a:ea typeface="ＭＳ Ｐゴシック" charset="-128"/>
              </a:rPr>
              <a:t>: If the original forecasts were biased, the actual numbers will be different from expectations. The evidence on capital budgeting is that managers tend to be over-optimistic about cash flows and the bias is worse with over-confident managers.</a:t>
            </a:r>
          </a:p>
          <a:p>
            <a:pPr eaLnBrk="1" hangingPunct="1">
              <a:lnSpc>
                <a:spcPct val="80000"/>
              </a:lnSpc>
            </a:pPr>
            <a:r>
              <a:rPr lang="en-US" altLang="en-US" sz="2000">
                <a:ea typeface="ＭＳ Ｐゴシック" charset="-128"/>
              </a:rPr>
              <a:t>While it is impossible to tell on an individual project whether chance or bias is to blame, there is a way to tell across projects and across time. If chance is the culprit, there should be symmetry in the errors – actuals should be about as likely to beat forecasts as they are to come under forecasts. If bias is the reason, the errors will tend to be in one direction.</a:t>
            </a:r>
          </a:p>
        </p:txBody>
      </p:sp>
    </p:spTree>
  </p:cSld>
  <p:clrMapOvr>
    <a:masterClrMapping/>
  </p:clrMapOvr>
  <p:timing>
    <p:tnLst>
      <p:par>
        <p:cTn id="1" dur="indefinite" restart="never" nodeType="tmRoot"/>
      </p:par>
    </p:tn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0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b. What should we do next?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C37B520-17E0-5649-9E12-F5311CE7D70C}" type="slidenum">
              <a:rPr lang="en-US" altLang="en-US" sz="1200">
                <a:solidFill>
                  <a:srgbClr val="FFFFFF"/>
                </a:solidFill>
              </a:rPr>
              <a:pPr>
                <a:lnSpc>
                  <a:spcPct val="80000"/>
                </a:lnSpc>
              </a:pPr>
              <a:t>318</a:t>
            </a:fld>
            <a:endParaRPr lang="en-US" altLang="en-US" sz="1200">
              <a:solidFill>
                <a:srgbClr val="FFFFFF"/>
              </a:solidFill>
            </a:endParaRPr>
          </a:p>
        </p:txBody>
      </p:sp>
      <p:sp>
        <p:nvSpPr>
          <p:cNvPr id="661506" name="Content Placeholder 2"/>
          <p:cNvSpPr>
            <a:spLocks noGrp="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				........	Liquidate the project</a:t>
            </a: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				</a:t>
            </a:r>
            <a:r>
              <a:rPr lang="en-US" dirty="0">
                <a:ea typeface="+mn-ea"/>
                <a:cs typeface="+mn-cs"/>
              </a:rPr>
              <a:t> </a:t>
            </a:r>
            <a:r>
              <a:rPr lang="en-US" dirty="0" smtClean="0">
                <a:ea typeface="+mn-ea"/>
                <a:cs typeface="+mn-cs"/>
              </a:rPr>
              <a:t>........	Terminate the project</a:t>
            </a: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				........	Divest the project</a:t>
            </a: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				........	Continue the project</a:t>
            </a:r>
          </a:p>
          <a:p>
            <a:pPr marL="0" indent="0" eaLnBrk="1" fontAlgn="auto" hangingPunct="1">
              <a:spcAft>
                <a:spcPts val="0"/>
              </a:spcAft>
              <a:buFont typeface="Wingdings"/>
              <a:buNone/>
              <a:defRPr/>
            </a:pPr>
            <a:endParaRPr lang="en-US" dirty="0">
              <a:ea typeface="+mn-ea"/>
              <a:cs typeface="+mn-cs"/>
            </a:endParaRPr>
          </a:p>
        </p:txBody>
      </p:sp>
      <p:graphicFrame>
        <p:nvGraphicFramePr>
          <p:cNvPr id="665605" name="Object 2"/>
          <p:cNvGraphicFramePr>
            <a:graphicFrameLocks noChangeAspect="1"/>
          </p:cNvGraphicFramePr>
          <p:nvPr/>
        </p:nvGraphicFramePr>
        <p:xfrm>
          <a:off x="990600" y="5334000"/>
          <a:ext cx="3303588" cy="609600"/>
        </p:xfrm>
        <a:graphic>
          <a:graphicData uri="http://schemas.openxmlformats.org/presentationml/2006/ole">
            <mc:AlternateContent xmlns:mc="http://schemas.openxmlformats.org/markup-compatibility/2006">
              <mc:Choice xmlns:v="urn:schemas-microsoft-com:vml" Requires="v">
                <p:oleObj spid="_x0000_s665609" name="Equation" r:id="rId4" imgW="2133600" imgH="393700" progId="Equation.3">
                  <p:embed/>
                </p:oleObj>
              </mc:Choice>
              <mc:Fallback>
                <p:oleObj name="Equation" r:id="rId4" imgW="2133600" imgH="3937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5334000"/>
                        <a:ext cx="33035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665606" name="Object 3"/>
          <p:cNvGraphicFramePr>
            <a:graphicFrameLocks noChangeAspect="1"/>
          </p:cNvGraphicFramePr>
          <p:nvPr/>
        </p:nvGraphicFramePr>
        <p:xfrm>
          <a:off x="1143000" y="4267200"/>
          <a:ext cx="3048000" cy="633413"/>
        </p:xfrm>
        <a:graphic>
          <a:graphicData uri="http://schemas.openxmlformats.org/presentationml/2006/ole">
            <mc:AlternateContent xmlns:mc="http://schemas.openxmlformats.org/markup-compatibility/2006">
              <mc:Choice xmlns:v="urn:schemas-microsoft-com:vml" Requires="v">
                <p:oleObj spid="_x0000_s665610" name="Equation" r:id="rId6" imgW="1892300" imgH="393700" progId="Equation.3">
                  <p:embed/>
                </p:oleObj>
              </mc:Choice>
              <mc:Fallback>
                <p:oleObj name="Equation" r:id="rId6" imgW="1892300" imgH="3937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43000" y="4267200"/>
                        <a:ext cx="3048000" cy="633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665607" name="Object 4"/>
          <p:cNvGraphicFramePr>
            <a:graphicFrameLocks noChangeAspect="1"/>
          </p:cNvGraphicFramePr>
          <p:nvPr/>
        </p:nvGraphicFramePr>
        <p:xfrm>
          <a:off x="1143000" y="1905000"/>
          <a:ext cx="1524000" cy="674688"/>
        </p:xfrm>
        <a:graphic>
          <a:graphicData uri="http://schemas.openxmlformats.org/presentationml/2006/ole">
            <mc:AlternateContent xmlns:mc="http://schemas.openxmlformats.org/markup-compatibility/2006">
              <mc:Choice xmlns:v="urn:schemas-microsoft-com:vml" Requires="v">
                <p:oleObj spid="_x0000_s665611" name="Equation" r:id="rId8" imgW="889000" imgH="393700" progId="Equation.3">
                  <p:embed/>
                </p:oleObj>
              </mc:Choice>
              <mc:Fallback>
                <p:oleObj name="Equation" r:id="rId8" imgW="889000" imgH="3937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43000" y="1905000"/>
                        <a:ext cx="1524000" cy="674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665608" name="Object 5"/>
          <p:cNvGraphicFramePr>
            <a:graphicFrameLocks noChangeAspect="1"/>
          </p:cNvGraphicFramePr>
          <p:nvPr/>
        </p:nvGraphicFramePr>
        <p:xfrm>
          <a:off x="1219200" y="3048000"/>
          <a:ext cx="2514600" cy="581025"/>
        </p:xfrm>
        <a:graphic>
          <a:graphicData uri="http://schemas.openxmlformats.org/presentationml/2006/ole">
            <mc:AlternateContent xmlns:mc="http://schemas.openxmlformats.org/markup-compatibility/2006">
              <mc:Choice xmlns:v="urn:schemas-microsoft-com:vml" Requires="v">
                <p:oleObj spid="_x0000_s665612" name="Equation" r:id="rId10" imgW="1701800" imgH="393700" progId="Equation.3">
                  <p:embed/>
                </p:oleObj>
              </mc:Choice>
              <mc:Fallback>
                <p:oleObj name="Equation" r:id="rId10" imgW="1701800" imgH="393700" progId="Equation.3">
                  <p:embed/>
                  <p:pic>
                    <p:nvPicPr>
                      <p:cNvPr id="0"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219200" y="3048000"/>
                        <a:ext cx="25146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764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Example: Disney California Adventure – The 2008 judgment call</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D076329-34BC-BD4F-866E-5247C2F4CD10}" type="slidenum">
              <a:rPr lang="en-US" altLang="en-US" sz="1200">
                <a:solidFill>
                  <a:srgbClr val="FFFFFF"/>
                </a:solidFill>
              </a:rPr>
              <a:pPr>
                <a:lnSpc>
                  <a:spcPct val="80000"/>
                </a:lnSpc>
              </a:pPr>
              <a:t>319</a:t>
            </a:fld>
            <a:endParaRPr lang="en-US" altLang="en-US" sz="1200">
              <a:solidFill>
                <a:srgbClr val="FFFFFF"/>
              </a:solidFill>
            </a:endParaRPr>
          </a:p>
        </p:txBody>
      </p:sp>
      <p:sp>
        <p:nvSpPr>
          <p:cNvPr id="663554"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000">
                <a:ea typeface="ＭＳ Ｐゴシック" charset="-128"/>
              </a:rPr>
              <a:t>Disney opened the Disney California Adventure (DCA) Park in 2001, at a cost of $1.5 billion, with a mix of roller coaster rides and movie nostalgia. Disney expected about 60% of its visitors to Disneyland to come across to DCA and generate about $ 100 million in annual after-cash flows for the firm.</a:t>
            </a:r>
          </a:p>
          <a:p>
            <a:pPr eaLnBrk="1" hangingPunct="1">
              <a:lnSpc>
                <a:spcPct val="80000"/>
              </a:lnSpc>
            </a:pPr>
            <a:r>
              <a:rPr lang="en-US" altLang="en-US" sz="2000">
                <a:ea typeface="ＭＳ Ｐゴシック" charset="-128"/>
              </a:rPr>
              <a:t>By 2008, DCA had not performed up to expectations. Of the 15 million people who came to Disneyland in 2007, only 6 million visited California Adventure, and the cash flow averaged out to only $ 50 million between 2001 and 2007. </a:t>
            </a:r>
          </a:p>
          <a:p>
            <a:pPr eaLnBrk="1" hangingPunct="1">
              <a:lnSpc>
                <a:spcPct val="80000"/>
              </a:lnSpc>
            </a:pPr>
            <a:r>
              <a:rPr lang="en-US" altLang="en-US" sz="2000">
                <a:ea typeface="ＭＳ Ｐゴシック" charset="-128"/>
              </a:rPr>
              <a:t>In early 2008, Disney faced three choices:</a:t>
            </a:r>
          </a:p>
          <a:p>
            <a:pPr lvl="1" eaLnBrk="1" hangingPunct="1">
              <a:lnSpc>
                <a:spcPct val="80000"/>
              </a:lnSpc>
            </a:pPr>
            <a:r>
              <a:rPr lang="en-US" altLang="en-US" sz="1600">
                <a:ea typeface="ＭＳ Ｐゴシック" charset="-128"/>
              </a:rPr>
              <a:t>Shut down California Adventure and try to recover whatever it can of its initial investment. It is estimated that the firm recover about $ 500 million of its investment.</a:t>
            </a:r>
          </a:p>
          <a:p>
            <a:pPr lvl="1" eaLnBrk="1" hangingPunct="1">
              <a:lnSpc>
                <a:spcPct val="80000"/>
              </a:lnSpc>
            </a:pPr>
            <a:r>
              <a:rPr lang="en-US" altLang="en-US" sz="1600">
                <a:ea typeface="ＭＳ Ｐゴシック" charset="-128"/>
              </a:rPr>
              <a:t>Continue with the status quo, recognizing that future cash flows will be closer to the actual values ($ 50 million) than the original projections.</a:t>
            </a:r>
          </a:p>
          <a:p>
            <a:pPr lvl="1" eaLnBrk="1" hangingPunct="1">
              <a:lnSpc>
                <a:spcPct val="80000"/>
              </a:lnSpc>
            </a:pPr>
            <a:r>
              <a:rPr lang="en-US" altLang="en-US" sz="1600">
                <a:ea typeface="ＭＳ Ｐゴシック" charset="-128"/>
              </a:rPr>
              <a:t>Invest about $ 600 million to expand and modify the park, with the intent of increasing the number of attractions for families with children, is expected to increase the percentage of Disneyland visitors who come to DCA from 40% to 60% and increase the annual after tax cash flow by 60% (from $ 50 million to $ 80 million) at the park. </a:t>
            </a:r>
          </a:p>
        </p:txBody>
      </p:sp>
    </p:spTree>
  </p:cSld>
  <p:clrMapOvr>
    <a:masterClrMapping/>
  </p:clrMapOvr>
  <p:timing>
    <p:tnLst>
      <p:par>
        <p:cTn id="1" dur="indefinite" restart="never" nodeType="tmRoot"/>
      </p:par>
    </p:tn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96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DCA: Evaluating the alternatives…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0E67269-1DA4-264B-9AA7-FC3F3A6DA0ED}" type="slidenum">
              <a:rPr lang="en-US" altLang="en-US" sz="1200">
                <a:solidFill>
                  <a:srgbClr val="FFFFFF"/>
                </a:solidFill>
              </a:rPr>
              <a:pPr>
                <a:lnSpc>
                  <a:spcPct val="80000"/>
                </a:lnSpc>
              </a:pPr>
              <a:t>320</a:t>
            </a:fld>
            <a:endParaRPr lang="en-US" altLang="en-US" sz="1200">
              <a:solidFill>
                <a:srgbClr val="FFFFFF"/>
              </a:solidFill>
            </a:endParaRPr>
          </a:p>
        </p:txBody>
      </p:sp>
      <p:sp>
        <p:nvSpPr>
          <p:cNvPr id="665602" name="Content Placeholder 2"/>
          <p:cNvSpPr>
            <a:spLocks noGrp="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u="sng" dirty="0" smtClean="0">
                <a:ea typeface="+mn-ea"/>
                <a:cs typeface="+mn-cs"/>
              </a:rPr>
              <a:t>Continuing Operation</a:t>
            </a:r>
            <a:r>
              <a:rPr lang="en-US" dirty="0" smtClean="0">
                <a:ea typeface="+mn-ea"/>
                <a:cs typeface="+mn-cs"/>
              </a:rPr>
              <a:t>: Assuming the current after-tax cash flow of $ 50 million will continue in perpetuity, growing at the inflation rate of 2% and discounting back at the theme park cost of capital in 2008 of 6.62% yields a value for continuing with the status quo</a:t>
            </a:r>
          </a:p>
          <a:p>
            <a:pPr marL="0" indent="0" eaLnBrk="1" fontAlgn="auto" hangingPunct="1">
              <a:spcAft>
                <a:spcPts val="0"/>
              </a:spcAft>
              <a:buFont typeface="Wingdings"/>
              <a:buNone/>
              <a:defRPr/>
            </a:pPr>
            <a:r>
              <a:rPr lang="en-US" dirty="0" smtClean="0">
                <a:ea typeface="+mn-ea"/>
                <a:cs typeface="+mn-cs"/>
              </a:rPr>
              <a:t>	Value of DCA = </a:t>
            </a:r>
          </a:p>
          <a:p>
            <a:pPr marL="320040" indent="-320040" eaLnBrk="1" fontAlgn="auto" hangingPunct="1">
              <a:spcAft>
                <a:spcPts val="0"/>
              </a:spcAft>
              <a:buFont typeface="Wingdings"/>
              <a:buChar char=""/>
              <a:defRPr/>
            </a:pPr>
            <a:r>
              <a:rPr lang="en-US" u="sng" dirty="0" smtClean="0">
                <a:ea typeface="+mn-ea"/>
                <a:cs typeface="+mn-cs"/>
              </a:rPr>
              <a:t>Abandonment</a:t>
            </a:r>
            <a:r>
              <a:rPr lang="en-US" dirty="0" smtClean="0">
                <a:ea typeface="+mn-ea"/>
                <a:cs typeface="+mn-cs"/>
              </a:rPr>
              <a:t>: Abandoning this investment currently would allow Disney to recover only $ 500 million of its original investment.  </a:t>
            </a:r>
          </a:p>
          <a:p>
            <a:pPr marL="0" indent="0" eaLnBrk="1" fontAlgn="auto" hangingPunct="1">
              <a:spcAft>
                <a:spcPts val="0"/>
              </a:spcAft>
              <a:buFont typeface="Wingdings"/>
              <a:buNone/>
              <a:defRPr/>
            </a:pPr>
            <a:r>
              <a:rPr lang="en-US" dirty="0" smtClean="0">
                <a:ea typeface="+mn-ea"/>
                <a:cs typeface="+mn-cs"/>
              </a:rPr>
              <a:t>	Abandonment value of DCA = $ 500 million</a:t>
            </a:r>
          </a:p>
          <a:p>
            <a:pPr marL="320040" indent="-320040" eaLnBrk="1" fontAlgn="auto" hangingPunct="1">
              <a:spcAft>
                <a:spcPts val="0"/>
              </a:spcAft>
              <a:buFont typeface="Wingdings"/>
              <a:buChar char=""/>
              <a:defRPr/>
            </a:pPr>
            <a:r>
              <a:rPr lang="en-US" u="sng" dirty="0" smtClean="0">
                <a:ea typeface="+mn-ea"/>
                <a:cs typeface="+mn-cs"/>
              </a:rPr>
              <a:t>Expansion</a:t>
            </a:r>
            <a:r>
              <a:rPr lang="en-US" dirty="0" smtClean="0">
                <a:ea typeface="+mn-ea"/>
                <a:cs typeface="+mn-cs"/>
              </a:rPr>
              <a:t>: The up-front cost of $ 600 million will lead to more visitors in the park and an increase in the existing cash flows from $ 50 to $ 80 million. </a:t>
            </a:r>
          </a:p>
          <a:p>
            <a:pPr marL="0" indent="0" eaLnBrk="1" fontAlgn="auto" hangingPunct="1">
              <a:spcAft>
                <a:spcPts val="0"/>
              </a:spcAft>
              <a:buFont typeface="Wingdings"/>
              <a:buNone/>
              <a:defRPr/>
            </a:pPr>
            <a:r>
              <a:rPr lang="en-US" dirty="0" smtClean="0">
                <a:ea typeface="+mn-ea"/>
                <a:cs typeface="+mn-cs"/>
              </a:rPr>
              <a:t>	Value of CF from expansion = </a:t>
            </a:r>
            <a:endParaRPr lang="en-US" dirty="0">
              <a:ea typeface="+mn-ea"/>
              <a:cs typeface="+mn-cs"/>
            </a:endParaRPr>
          </a:p>
        </p:txBody>
      </p:sp>
      <p:graphicFrame>
        <p:nvGraphicFramePr>
          <p:cNvPr id="669701" name="Object 2"/>
          <p:cNvGraphicFramePr>
            <a:graphicFrameLocks noChangeAspect="1"/>
          </p:cNvGraphicFramePr>
          <p:nvPr/>
        </p:nvGraphicFramePr>
        <p:xfrm>
          <a:off x="3352800" y="2743200"/>
          <a:ext cx="3886200" cy="406400"/>
        </p:xfrm>
        <a:graphic>
          <a:graphicData uri="http://schemas.openxmlformats.org/presentationml/2006/ole">
            <mc:AlternateContent xmlns:mc="http://schemas.openxmlformats.org/markup-compatibility/2006">
              <mc:Choice xmlns:v="urn:schemas-microsoft-com:vml" Requires="v">
                <p:oleObj spid="_x0000_s669703" name="Equation" r:id="rId4" imgW="3886200" imgH="406400" progId="Equation.3">
                  <p:embed/>
                </p:oleObj>
              </mc:Choice>
              <mc:Fallback>
                <p:oleObj name="Equation" r:id="rId4" imgW="3886200" imgH="4064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2800" y="2743200"/>
                        <a:ext cx="38862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669702" name="Object 3"/>
          <p:cNvGraphicFramePr>
            <a:graphicFrameLocks noChangeAspect="1"/>
          </p:cNvGraphicFramePr>
          <p:nvPr/>
        </p:nvGraphicFramePr>
        <p:xfrm>
          <a:off x="5029200" y="5029200"/>
          <a:ext cx="3871913" cy="457200"/>
        </p:xfrm>
        <a:graphic>
          <a:graphicData uri="http://schemas.openxmlformats.org/presentationml/2006/ole">
            <mc:AlternateContent xmlns:mc="http://schemas.openxmlformats.org/markup-compatibility/2006">
              <mc:Choice xmlns:v="urn:schemas-microsoft-com:vml" Requires="v">
                <p:oleObj spid="_x0000_s669704" name="Equation" r:id="rId6" imgW="3441700" imgH="406400" progId="Equation.3">
                  <p:embed/>
                </p:oleObj>
              </mc:Choice>
              <mc:Fallback>
                <p:oleObj name="Equation" r:id="rId6" imgW="3441700" imgH="4064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29200" y="5029200"/>
                        <a:ext cx="38719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17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6D9E930-1EF7-A044-B0D9-E5FCFA753AEC}" type="slidenum">
              <a:rPr lang="en-US" altLang="en-US" sz="1200">
                <a:solidFill>
                  <a:srgbClr val="FFFFFF"/>
                </a:solidFill>
              </a:rPr>
              <a:pPr>
                <a:lnSpc>
                  <a:spcPct val="80000"/>
                </a:lnSpc>
              </a:pPr>
              <a:t>321</a:t>
            </a:fld>
            <a:endParaRPr lang="en-US" altLang="en-US" sz="1200">
              <a:solidFill>
                <a:srgbClr val="FFFFFF"/>
              </a:solidFill>
            </a:endParaRPr>
          </a:p>
        </p:txBody>
      </p:sp>
      <p:pic>
        <p:nvPicPr>
          <p:cNvPr id="67174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4.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5.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6.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2.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3.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4.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5.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6.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Basic.thmx</Template>
  <TotalTime>23426</TotalTime>
  <Pages>13</Pages>
  <Words>59870</Words>
  <Application>Microsoft Macintosh PowerPoint</Application>
  <PresentationFormat>On-screen Show (4:3)</PresentationFormat>
  <Paragraphs>5280</Paragraphs>
  <Slides>322</Slides>
  <Notes>320</Notes>
  <HiddenSlides>0</HiddenSlides>
  <MMClips>0</MMClips>
  <ScaleCrop>false</ScaleCrop>
  <HeadingPairs>
    <vt:vector size="10" baseType="variant">
      <vt:variant>
        <vt:lpstr>Fonts Used</vt:lpstr>
      </vt:variant>
      <vt:variant>
        <vt:i4>11</vt:i4>
      </vt:variant>
      <vt:variant>
        <vt:lpstr>Theme</vt:lpstr>
      </vt:variant>
      <vt:variant>
        <vt:i4>1</vt:i4>
      </vt:variant>
      <vt:variant>
        <vt:lpstr>Links</vt:lpstr>
      </vt:variant>
      <vt:variant>
        <vt:i4>2</vt:i4>
      </vt:variant>
      <vt:variant>
        <vt:lpstr>Embedded OLE Servers</vt:lpstr>
      </vt:variant>
      <vt:variant>
        <vt:i4>3</vt:i4>
      </vt:variant>
      <vt:variant>
        <vt:lpstr>Slide Titles</vt:lpstr>
      </vt:variant>
      <vt:variant>
        <vt:i4>322</vt:i4>
      </vt:variant>
    </vt:vector>
  </HeadingPairs>
  <TitlesOfParts>
    <vt:vector size="339" baseType="lpstr">
      <vt:lpstr>Times</vt:lpstr>
      <vt:lpstr>ＭＳ Ｐゴシック</vt:lpstr>
      <vt:lpstr>Arial</vt:lpstr>
      <vt:lpstr>Calibri</vt:lpstr>
      <vt:lpstr>Wingdings</vt:lpstr>
      <vt:lpstr>Wingdings 2</vt:lpstr>
      <vt:lpstr>Geneva</vt:lpstr>
      <vt:lpstr>Symbol</vt:lpstr>
      <vt:lpstr>Verdana</vt:lpstr>
      <vt:lpstr>Helvetica</vt:lpstr>
      <vt:lpstr>Times New Roman</vt:lpstr>
      <vt:lpstr>Basic</vt:lpstr>
      <vt:lpstr>/All My Stuff/AppldCF3ed/New Chapters/Chap5.doc_x0001_!OLE_LINK1</vt:lpstr>
      <vt:lpstr>/All My Stuff/AppldCF3ed/New Chapters/Chap6.doc!OLE_LINK2</vt:lpstr>
      <vt:lpstr>Microsoft Word 97 - 2004 Document</vt:lpstr>
      <vt:lpstr>Microsoft Word Document</vt:lpstr>
      <vt:lpstr>Microsoft Equation</vt:lpstr>
      <vt:lpstr>Corporate Finance B40.2302 Lecture Notes: Packet 1</vt:lpstr>
      <vt:lpstr>The Objective in Corporate Finance</vt:lpstr>
      <vt:lpstr>First Principles</vt:lpstr>
      <vt:lpstr>The Objective in Decision Making</vt:lpstr>
      <vt:lpstr>Maximizing Stock Prices is too “narrow” an objective: A preliminary response</vt:lpstr>
      <vt:lpstr>Why traditional corporate financial theory focuses on maximizing stockholder wealth.</vt:lpstr>
      <vt:lpstr>The Classical Objective Function</vt:lpstr>
      <vt:lpstr>What can go wrong?</vt:lpstr>
      <vt:lpstr>I. Stockholder Interests vs. Management Interests</vt:lpstr>
      <vt:lpstr>The Annual Meeting as a disciplinary venue</vt:lpstr>
      <vt:lpstr>And institutional investors go along with incumbent managers…</vt:lpstr>
      <vt:lpstr>Board of Directors as a disciplinary mechanism</vt:lpstr>
      <vt:lpstr>The CEO often hand-picks directors.. </vt:lpstr>
      <vt:lpstr>Directors lack the expertise (and the willingness) to ask the necessary tough questions..</vt:lpstr>
      <vt:lpstr>The worst board ever? The Disney Experience - 1997</vt:lpstr>
      <vt:lpstr>The Calpers Tests for Independent Boards</vt:lpstr>
      <vt:lpstr>Business Week piles on… The Worst Boards in 1997..</vt:lpstr>
      <vt:lpstr>Application Test: Who’s on board?</vt:lpstr>
      <vt:lpstr>So, what next? When the cat is idle, the mice will play ....</vt:lpstr>
      <vt:lpstr>Overpaying on takeovers</vt:lpstr>
      <vt:lpstr>A case study in value destruction: Eastman Kodak &amp; Sterling Drugs</vt:lpstr>
      <vt:lpstr>Earnings and Revenues at Sterling Drugs </vt:lpstr>
      <vt:lpstr>Kodak Says Drug Unit Is Not for Sale … but…</vt:lpstr>
      <vt:lpstr>The connection to corporate governance: HP buys Autonomy… and explains the premium</vt:lpstr>
      <vt:lpstr>A year later… HP admits a mistake…and explains it…</vt:lpstr>
      <vt:lpstr>Application Test: Who owns/runs your firm?</vt:lpstr>
      <vt:lpstr>Case 1: Splintering of Stockholders Disney’s top stockholders in 2003</vt:lpstr>
      <vt:lpstr>Case 2: Voting versus Non-voting Shares &amp; Golden Shares:  Vale</vt:lpstr>
      <vt:lpstr>Case 3: Cross and Pyramid Holdings Tata Motor’s top stockholders in 2013 </vt:lpstr>
      <vt:lpstr>Case 4: Legal rights and Corporate Structures: Baidu</vt:lpstr>
      <vt:lpstr>Things change.. Disney’s top stockholders in 2009</vt:lpstr>
      <vt:lpstr>II. Stockholders' objectives vs. Bondholders' objectives</vt:lpstr>
      <vt:lpstr>Examples of the conflict..</vt:lpstr>
      <vt:lpstr>An Extreme Example: Unprotected Lenders?</vt:lpstr>
      <vt:lpstr>III. Firms and Financial Markets</vt:lpstr>
      <vt:lpstr>Managers control the release of information to the general public</vt:lpstr>
      <vt:lpstr>Evidence that managers delay bad news?</vt:lpstr>
      <vt:lpstr>Some critiques of market efficiency.. </vt:lpstr>
      <vt:lpstr>Are markets short sighted and too focused on the near term? What do you think?</vt:lpstr>
      <vt:lpstr>Are markets short term? Some evidence that they are not..</vt:lpstr>
      <vt:lpstr>If markets are so short term, why do they react to big investments (that potentially lower short term earnings) so positively?</vt:lpstr>
      <vt:lpstr>But what about market crises?</vt:lpstr>
      <vt:lpstr>IV. Firms and Society</vt:lpstr>
      <vt:lpstr>Social Costs and Benefits are difficult to quantify because ..</vt:lpstr>
      <vt:lpstr>A test of your social consciousness:  Put your money where you mouth is…</vt:lpstr>
      <vt:lpstr>So this is what can go wrong...</vt:lpstr>
      <vt:lpstr>Traditional corporate financial theory breaks down when ...</vt:lpstr>
      <vt:lpstr>When traditional corporate financial theory breaks down, the solution is:</vt:lpstr>
      <vt:lpstr>I. An Alternative Corporate Governance System</vt:lpstr>
      <vt:lpstr>II. Choose a Different Objective Function</vt:lpstr>
      <vt:lpstr>III. Maximize Stock Price, subject to ..</vt:lpstr>
      <vt:lpstr>The Stockholder Backlash </vt:lpstr>
      <vt:lpstr>The Hostile Acquisition Threat</vt:lpstr>
      <vt:lpstr>In response, boards are becoming more independent…</vt:lpstr>
      <vt:lpstr>Disney: Eisner’s rise &amp; fall from grace</vt:lpstr>
      <vt:lpstr>Eisner’s concession: Disney’s Board in 2003</vt:lpstr>
      <vt:lpstr>Changes in corporate governance at Disney</vt:lpstr>
      <vt:lpstr>Eisner’s exit… and a new age dawns? Disney’s board in 2008</vt:lpstr>
      <vt:lpstr>But as a CEO’s tenure lengthens, does corporate governance suffer?</vt:lpstr>
      <vt:lpstr>What about legislation?</vt:lpstr>
      <vt:lpstr>Is there a payoff to better corporate governance?</vt:lpstr>
      <vt:lpstr>The Bondholders’ Defense Against Stockholder Excesses</vt:lpstr>
      <vt:lpstr>The Financial Market Response</vt:lpstr>
      <vt:lpstr>The Societal Response</vt:lpstr>
      <vt:lpstr>The Counter Reaction</vt:lpstr>
      <vt:lpstr>So what do you think?</vt:lpstr>
      <vt:lpstr>The Modified Objective Function</vt:lpstr>
      <vt:lpstr>The Investment Principle: Risk and Return Models  </vt:lpstr>
      <vt:lpstr>First Principles</vt:lpstr>
      <vt:lpstr>The notion of a benchmark </vt:lpstr>
      <vt:lpstr>What is Risk?</vt:lpstr>
      <vt:lpstr>A good risk and return model should…</vt:lpstr>
      <vt:lpstr>The Capital Asset Pricing Model</vt:lpstr>
      <vt:lpstr>1. The Mean-Variance Framework</vt:lpstr>
      <vt:lpstr>How risky is Disney? A look at the past…</vt:lpstr>
      <vt:lpstr>Do you live in a mean-variance world?</vt:lpstr>
      <vt:lpstr>The Importance of Diversification: Risk Types</vt:lpstr>
      <vt:lpstr>Why diversification reduces/eliminates firm specific risk</vt:lpstr>
      <vt:lpstr>The Role of the Marginal Investor</vt:lpstr>
      <vt:lpstr>Identifying the Marginal Investor in your firm…</vt:lpstr>
      <vt:lpstr>Gauging the marginal investor: Disney in 2013</vt:lpstr>
      <vt:lpstr>Extending the assessment of the investor base</vt:lpstr>
      <vt:lpstr>The Limiting Case: The Market Portfolio</vt:lpstr>
      <vt:lpstr>The Risk of an Individual Asset</vt:lpstr>
      <vt:lpstr>Limitations of the CAPM</vt:lpstr>
      <vt:lpstr>Alternatives to the CAPM</vt:lpstr>
      <vt:lpstr>Why the CAPM persists…</vt:lpstr>
      <vt:lpstr>Application Test: Who is the marginal investor in your firm?</vt:lpstr>
      <vt:lpstr> From Risk &amp; Return Models to Hurdle Rates: Estimation Challenges </vt:lpstr>
      <vt:lpstr>Inputs required to use the CAPM - </vt:lpstr>
      <vt:lpstr>The Riskfree Rate and Time Horizon</vt:lpstr>
      <vt:lpstr>Riskfree Rate in Practice</vt:lpstr>
      <vt:lpstr>The Bottom Line on Riskfree Rates</vt:lpstr>
      <vt:lpstr>What is the Euro riskfree rate? An exercise in November 2013</vt:lpstr>
      <vt:lpstr>When the government is default free: Risk free rates – in November 2013</vt:lpstr>
      <vt:lpstr>What if there is no default-free entity? Risk free rates in November 2013</vt:lpstr>
      <vt:lpstr>Three paths to estimating sovereign default spreads</vt:lpstr>
      <vt:lpstr>Risk free rates in currencies: Sovereigns with default risk in November 2013</vt:lpstr>
      <vt:lpstr>Risk free Rates in January 2016</vt:lpstr>
      <vt:lpstr>Measurement of the risk premium</vt:lpstr>
      <vt:lpstr>What is your risk premium?</vt:lpstr>
      <vt:lpstr>Risk Aversion and Risk Premiums</vt:lpstr>
      <vt:lpstr>Risk Premiums do change..</vt:lpstr>
      <vt:lpstr>Estimating Risk Premiums in Practice</vt:lpstr>
      <vt:lpstr>The Survey Approach</vt:lpstr>
      <vt:lpstr>The Historical Premium Approach</vt:lpstr>
      <vt:lpstr>ERP: A Historical Snapshot</vt:lpstr>
      <vt:lpstr>What about historical premiums for other markets?</vt:lpstr>
      <vt:lpstr>One solution: Bond default spreads as CRP – November 2013</vt:lpstr>
      <vt:lpstr>Beyond the default spread? Equities are riskier than bonds</vt:lpstr>
      <vt:lpstr>Implied ERP in November 2013: Watch what I pay, not what I say..</vt:lpstr>
      <vt:lpstr>The bottom line on Equity Risk Premiums in November 2013</vt:lpstr>
      <vt:lpstr>A Composite way of estimating ERP for countries</vt:lpstr>
      <vt:lpstr>PowerPoint Presentation</vt:lpstr>
      <vt:lpstr>Estimating ERP for Disney: November 2013</vt:lpstr>
      <vt:lpstr>ERP for Companies: November 2013</vt:lpstr>
      <vt:lpstr>The Anatomy of a Crisis: Implied ERP from September 12, 2008 to January 1, 2009</vt:lpstr>
      <vt:lpstr>An Implied ERP</vt:lpstr>
      <vt:lpstr>Implied Premiums in the US: 1960-2015</vt:lpstr>
      <vt:lpstr>PowerPoint Presentation</vt:lpstr>
      <vt:lpstr>Application Test: Estimating a Market Risk Premium</vt:lpstr>
      <vt:lpstr>Estimating Beta</vt:lpstr>
      <vt:lpstr>Estimating Performance</vt:lpstr>
      <vt:lpstr>Setting up for the Estimation</vt:lpstr>
      <vt:lpstr>Choosing the Parameters: Disney</vt:lpstr>
      <vt:lpstr>Disney’s Historical Beta</vt:lpstr>
      <vt:lpstr>Analyzing Disney’s Performance</vt:lpstr>
      <vt:lpstr>More on Jensen’s Alpha</vt:lpstr>
      <vt:lpstr>Estimating Disney’s Beta</vt:lpstr>
      <vt:lpstr>The Dirty Secret of “Standard Error” </vt:lpstr>
      <vt:lpstr>Breaking down Disney’s Risk</vt:lpstr>
      <vt:lpstr>The Relevance of R Squared</vt:lpstr>
      <vt:lpstr>Beta Estimation: Using a Service (Bloomberg)</vt:lpstr>
      <vt:lpstr>Estimating Expected Returns for Disney in November 2013</vt:lpstr>
      <vt:lpstr>Use to a Potential Investor in Disney</vt:lpstr>
      <vt:lpstr>How managers use this expected return</vt:lpstr>
      <vt:lpstr>Application Test: Analyzing the Risk Regression</vt:lpstr>
      <vt:lpstr>A Quick Test</vt:lpstr>
      <vt:lpstr>Regression Diagnostics for Tata Motors</vt:lpstr>
      <vt:lpstr>A better beta? Vale</vt:lpstr>
      <vt:lpstr>Deutsche Bank and Baidu: Index Effects on Risk Parameters</vt:lpstr>
      <vt:lpstr>Beta: Exploring Fundamentals</vt:lpstr>
      <vt:lpstr>Determinant 1: Product Type</vt:lpstr>
      <vt:lpstr>A Simple Test</vt:lpstr>
      <vt:lpstr>Determinant 2: Operating Leverage Effects</vt:lpstr>
      <vt:lpstr>Measures of Operating Leverage</vt:lpstr>
      <vt:lpstr>Disney’s Operating Leverage: 1987- 2013 </vt:lpstr>
      <vt:lpstr>Determinant 3: Financial Leverage</vt:lpstr>
      <vt:lpstr>Effects of leverage on betas: Disney</vt:lpstr>
      <vt:lpstr>Disney : Beta and Financial Leverage</vt:lpstr>
      <vt:lpstr>Betas are weighted Averages</vt:lpstr>
      <vt:lpstr>The Disney/Cap Cities Merger (1996): Pre-Merger</vt:lpstr>
      <vt:lpstr>Disney Cap Cities Beta Estimation: Step 1 </vt:lpstr>
      <vt:lpstr>Disney Cap Cities Beta Estimation: Step 2</vt:lpstr>
      <vt:lpstr>Firm Betas versus divisional Betas</vt:lpstr>
      <vt:lpstr>Bottom-up versus Top-down Beta</vt:lpstr>
      <vt:lpstr>Disney’s businesses: The financial breakdown (from 2013 annual report)</vt:lpstr>
      <vt:lpstr>Unlevered Betas for businesses</vt:lpstr>
      <vt:lpstr>A closer look at the process… Studio Entertainment Betas</vt:lpstr>
      <vt:lpstr>Backing into a pure play beta: Studio Entertainment</vt:lpstr>
      <vt:lpstr>Disney’s unlevered beta: Operations &amp; Entire Company</vt:lpstr>
      <vt:lpstr>The levered beta: Disney and its divisions</vt:lpstr>
      <vt:lpstr> Discussion Issue</vt:lpstr>
      <vt:lpstr>Estimating Bottom Up Betas &amp; Costs of Equity: Vale</vt:lpstr>
      <vt:lpstr>Vale: Cost of Equity Calculation – in nominal $R</vt:lpstr>
      <vt:lpstr>Bottom up betas &amp; Costs of Equity: Tata Motors &amp; Baidu</vt:lpstr>
      <vt:lpstr>Bottom up Betas and Costs of Equity: Deutsche Bank</vt:lpstr>
      <vt:lpstr>Estimating Betas for Non-Traded Assets</vt:lpstr>
      <vt:lpstr>Using comparable firms to estimate beta for Bookscape</vt:lpstr>
      <vt:lpstr>Estimating Bookscape Levered Beta and Cost of Equity</vt:lpstr>
      <vt:lpstr>Is Beta an Adequate Measure of Risk for a Private Firm?</vt:lpstr>
      <vt:lpstr>Total Risk versus Market Risk</vt:lpstr>
      <vt:lpstr>Application Test: Estimating a Bottom-up Beta</vt:lpstr>
      <vt:lpstr>From Cost of Equity to Cost of Capital</vt:lpstr>
      <vt:lpstr>What is debt?</vt:lpstr>
      <vt:lpstr>Estimating the Cost of Debt</vt:lpstr>
      <vt:lpstr>The easy route: Outsourcing the measurement of default risk</vt:lpstr>
      <vt:lpstr>A more general route: Estimating Synthetic Ratings</vt:lpstr>
      <vt:lpstr>Interest Coverage Ratios, Ratings and Default Spreads- November 2013</vt:lpstr>
      <vt:lpstr>Synthetic versus Actual Ratings: Rated Firms</vt:lpstr>
      <vt:lpstr>Estimating Cost of Debt</vt:lpstr>
      <vt:lpstr>Updated Default Spreads – January 2016</vt:lpstr>
      <vt:lpstr>Default Spreads – January 2016</vt:lpstr>
      <vt:lpstr> Application Test: Estimating a Cost of Debt</vt:lpstr>
      <vt:lpstr>Costs of Hybrids</vt:lpstr>
      <vt:lpstr>Weights for Cost of Capital Calculation</vt:lpstr>
      <vt:lpstr>Disney: From book value to market value for interest bearing debt…</vt:lpstr>
      <vt:lpstr>Operating Leases at Disney</vt:lpstr>
      <vt:lpstr>Application Test: Estimating Market Value</vt:lpstr>
      <vt:lpstr>Current Cost of Capital: Disney</vt:lpstr>
      <vt:lpstr>Divisional Costs of Capital: Disney and Vale</vt:lpstr>
      <vt:lpstr>Costs of Capital: Tata Motors, Baidu and Bookscape</vt:lpstr>
      <vt:lpstr>Application Test: Estimating Cost of Capital</vt:lpstr>
      <vt:lpstr>Choosing a Hurdle Rate</vt:lpstr>
      <vt:lpstr>Back to First Principles</vt:lpstr>
      <vt:lpstr>Measuring Investment Returns I: The Mechanics of Investment Analysis  </vt:lpstr>
      <vt:lpstr>First Principles</vt:lpstr>
      <vt:lpstr>Measures of return: earnings versus cash flows</vt:lpstr>
      <vt:lpstr>Measuring Returns Right: The Basic Principles</vt:lpstr>
      <vt:lpstr>Setting the table: What is an investment/project?</vt:lpstr>
      <vt:lpstr>Here are four examples…</vt:lpstr>
      <vt:lpstr>Earnings versus Cash Flows: A Disney Theme Park</vt:lpstr>
      <vt:lpstr>Key Assumptions on Start Up and Construction</vt:lpstr>
      <vt:lpstr>Key Revenue Assumptions</vt:lpstr>
      <vt:lpstr>Key Expense Assumptions</vt:lpstr>
      <vt:lpstr>Depreciation and Capital Maintenance</vt:lpstr>
      <vt:lpstr>Other Assumptions</vt:lpstr>
      <vt:lpstr>Laying the groundwork: Book Capital, Working Capital and Depreciation</vt:lpstr>
      <vt:lpstr>Step 1: Estimate Accounting Earnings on Project</vt:lpstr>
      <vt:lpstr>And the Accounting View of Return</vt:lpstr>
      <vt:lpstr>What should this return be compared to?</vt:lpstr>
      <vt:lpstr>Should there be a risk premium for foreign projects?</vt:lpstr>
      <vt:lpstr>Should there be a risk premium for foreign projects?</vt:lpstr>
      <vt:lpstr>Estimating a hurdle rate for Rio Disney</vt:lpstr>
      <vt:lpstr>Would lead us to conclude that...</vt:lpstr>
      <vt:lpstr>A Tangent: From New to Existing Investments: ROC for the entire firm</vt:lpstr>
      <vt:lpstr>The return on capital is an accounting number, though, and that should scare you.</vt:lpstr>
      <vt:lpstr>Return Spreads Globally….</vt:lpstr>
      <vt:lpstr>6 Application Test: Assessing Investment Quality</vt:lpstr>
      <vt:lpstr>The cash flow view of this project..</vt:lpstr>
      <vt:lpstr>The Depreciation Tax Benefit</vt:lpstr>
      <vt:lpstr>Depreciation Methods</vt:lpstr>
      <vt:lpstr>The Capital Expenditures Effect</vt:lpstr>
      <vt:lpstr>To cap ex or not to cap ex?</vt:lpstr>
      <vt:lpstr>The Working Capital Effect</vt:lpstr>
      <vt:lpstr>The incremental cash flows on the project</vt:lpstr>
      <vt:lpstr>A more direct way of getting to incremental cash flows</vt:lpstr>
      <vt:lpstr>Sunk Costs</vt:lpstr>
      <vt:lpstr>Test Marketing and R&amp;D: The Quandary of Sunk Costs</vt:lpstr>
      <vt:lpstr>Allocated Costs</vt:lpstr>
      <vt:lpstr>Breaking out G&amp;A Costs into fixed and variable components: A simple example</vt:lpstr>
      <vt:lpstr>To Time-Weighted Cash Flows</vt:lpstr>
      <vt:lpstr>Present Value Mechanics</vt:lpstr>
      <vt:lpstr>Discounted cash flow measures of return</vt:lpstr>
      <vt:lpstr>Closure on Cash Flows</vt:lpstr>
      <vt:lpstr>Which yields a NPV of..</vt:lpstr>
      <vt:lpstr>Which makes the argument that..</vt:lpstr>
      <vt:lpstr>The IRR of this project</vt:lpstr>
      <vt:lpstr>The IRR suggests..</vt:lpstr>
      <vt:lpstr>Does the currency matter?</vt:lpstr>
      <vt:lpstr>The ‘‘Consistency Rule” for Cash Flows</vt:lpstr>
      <vt:lpstr>Disney Theme Park: Project Analysis in $R</vt:lpstr>
      <vt:lpstr>Disney Theme Park: $R NPV</vt:lpstr>
      <vt:lpstr>Uncertainty in Project Analysis: What can we do?</vt:lpstr>
      <vt:lpstr>One simplistic solution: See how quickly you can get your money back…</vt:lpstr>
      <vt:lpstr>A slightly more sophisticated approach: Sensitivity Analysis &amp; What-if Questions…</vt:lpstr>
      <vt:lpstr>And here is a really good picture…</vt:lpstr>
      <vt:lpstr>The final step up: Incorporate probabilistic estimates.. Rather than expected values..</vt:lpstr>
      <vt:lpstr>The resulting simulation…</vt:lpstr>
      <vt:lpstr>You are the decision maker…</vt:lpstr>
      <vt:lpstr>Equity Analysis: The Parallels</vt:lpstr>
      <vt:lpstr>A Vale Iron Ore Mine in Canada Investment Operating Assumptions</vt:lpstr>
      <vt:lpstr>Financing Assumptions</vt:lpstr>
      <vt:lpstr>The Hurdle Rate </vt:lpstr>
      <vt:lpstr>Net Income: Vale Iron Ore Mine</vt:lpstr>
      <vt:lpstr>A ROE Analysis</vt:lpstr>
      <vt:lpstr>From Project ROE to Firm ROE</vt:lpstr>
      <vt:lpstr>An Incremental CF Analysis</vt:lpstr>
      <vt:lpstr>An Equity NPV</vt:lpstr>
      <vt:lpstr>An Equity IRR</vt:lpstr>
      <vt:lpstr>Real versus Nominal Analysis</vt:lpstr>
      <vt:lpstr>Dealing with Macro Uncertainty: The Effect of Iron Ore Price</vt:lpstr>
      <vt:lpstr>And Exchange Rates…</vt:lpstr>
      <vt:lpstr>Should you hedge?</vt:lpstr>
      <vt:lpstr>PowerPoint Presentation</vt:lpstr>
      <vt:lpstr>Acquisitions and Projects</vt:lpstr>
      <vt:lpstr>Tata Motors and Harman International</vt:lpstr>
      <vt:lpstr>Estimating the Cost of Capital for the Acquisition (no synergy)</vt:lpstr>
      <vt:lpstr>Estimating Cashflows- First Steps</vt:lpstr>
      <vt:lpstr>Bringing in growth</vt:lpstr>
      <vt:lpstr>Value of Harman International: Before Synergy</vt:lpstr>
      <vt:lpstr>Measuring Investment Returns II. Investment Interactions, Options and Remorse…</vt:lpstr>
      <vt:lpstr>Independent investments are the exception…</vt:lpstr>
      <vt:lpstr>I. Mutually Exclusive Investments</vt:lpstr>
      <vt:lpstr>Comparing Projects with the same (or similar) lives..</vt:lpstr>
      <vt:lpstr>Case 1: IRR versus NPV</vt:lpstr>
      <vt:lpstr>Project’s NPV Profile</vt:lpstr>
      <vt:lpstr>What do we do now?</vt:lpstr>
      <vt:lpstr>Case 2: NPV versus IRR</vt:lpstr>
      <vt:lpstr>Which one would you pick?</vt:lpstr>
      <vt:lpstr>Capital Rationing, Uncertainty and Choosing a Rule</vt:lpstr>
      <vt:lpstr>The sources of capital rationing…</vt:lpstr>
      <vt:lpstr>An Alternative to IRR with Capital Rationing</vt:lpstr>
      <vt:lpstr>Case 3: NPV versus IRR</vt:lpstr>
      <vt:lpstr>Why the difference?</vt:lpstr>
      <vt:lpstr>NPV, IRR and the Reinvestment Rate Assumption</vt:lpstr>
      <vt:lpstr>Solution to Reinvestment Rate Problem</vt:lpstr>
      <vt:lpstr>Why NPV and IRR may differ.. Even if projects have the same lives</vt:lpstr>
      <vt:lpstr>Comparing projects with different lives..</vt:lpstr>
      <vt:lpstr>Why NPVs cannot be compared.. When projects have different lives.</vt:lpstr>
      <vt:lpstr>Solution 1: Project Replication</vt:lpstr>
      <vt:lpstr>Solution 2: Equivalent Annuities</vt:lpstr>
      <vt:lpstr>What would you choose as your investment tool?</vt:lpstr>
      <vt:lpstr>What firms actually use ..</vt:lpstr>
      <vt:lpstr>II. Side Costs and Benefits</vt:lpstr>
      <vt:lpstr>A. Opportunity Cost</vt:lpstr>
      <vt:lpstr>Case 1: Foregone Sale?</vt:lpstr>
      <vt:lpstr>Case 2: Incremental Cost? An Online Retailing Venture for Bookscape</vt:lpstr>
      <vt:lpstr>Cost of capital for investment</vt:lpstr>
      <vt:lpstr>Incremental Cash flows on Investment</vt:lpstr>
      <vt:lpstr>The side costs…</vt:lpstr>
      <vt:lpstr>NPV with side costs…</vt:lpstr>
      <vt:lpstr>Case 3: Excess Capacity</vt:lpstr>
      <vt:lpstr>A Framework for Assessing The Cost of Using Excess Capacity</vt:lpstr>
      <vt:lpstr>Product and Project Cannibalization: A Real Cost?</vt:lpstr>
      <vt:lpstr>B. Project Synergies</vt:lpstr>
      <vt:lpstr>Case 1: Adding a Café to a bookstore: Bookscape</vt:lpstr>
      <vt:lpstr>Case 2: Synergy in a merger..</vt:lpstr>
      <vt:lpstr>Estimating the cost of capital to use in valuing synergy..</vt:lpstr>
      <vt:lpstr>Estimating the value of synergy… and what Tata can pay for Harman</vt:lpstr>
      <vt:lpstr>III. Project Options</vt:lpstr>
      <vt:lpstr>The Option to Delay</vt:lpstr>
      <vt:lpstr>Insights for Investment Analyses</vt:lpstr>
      <vt:lpstr>The Option to Expand/Take Other Projects</vt:lpstr>
      <vt:lpstr>The Option to Abandon</vt:lpstr>
      <vt:lpstr>IV. Assessing Existing or Past investments…</vt:lpstr>
      <vt:lpstr>Analyzing an Existing Investment</vt:lpstr>
      <vt:lpstr>a. Post Mortem Analysis</vt:lpstr>
      <vt:lpstr>b. What should we do next?</vt:lpstr>
      <vt:lpstr>Example: Disney California Adventure – The 2008 judgment call</vt:lpstr>
      <vt:lpstr>DCA: Evaluating the alternatives…</vt:lpstr>
      <vt:lpstr>First Principles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290</cp:revision>
  <cp:lastPrinted>2016-02-29T19:50:38Z</cp:lastPrinted>
  <dcterms:created xsi:type="dcterms:W3CDTF">2010-03-22T12:36:23Z</dcterms:created>
  <dcterms:modified xsi:type="dcterms:W3CDTF">2016-05-08T02:22:26Z</dcterms:modified>
</cp:coreProperties>
</file>