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263.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326"/>
  </p:notesMasterIdLst>
  <p:handoutMasterIdLst>
    <p:handoutMasterId r:id="rId327"/>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1045" r:id="rId61"/>
    <p:sldId id="338" r:id="rId62"/>
    <p:sldId id="339"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53" r:id="rId77"/>
    <p:sldId id="354" r:id="rId78"/>
    <p:sldId id="355" r:id="rId79"/>
    <p:sldId id="356" r:id="rId80"/>
    <p:sldId id="360" r:id="rId81"/>
    <p:sldId id="361" r:id="rId82"/>
    <p:sldId id="941" r:id="rId83"/>
    <p:sldId id="942" r:id="rId84"/>
    <p:sldId id="366" r:id="rId85"/>
    <p:sldId id="367" r:id="rId86"/>
    <p:sldId id="368" r:id="rId87"/>
    <p:sldId id="369" r:id="rId88"/>
    <p:sldId id="370" r:id="rId89"/>
    <p:sldId id="371" r:id="rId90"/>
    <p:sldId id="372" r:id="rId91"/>
    <p:sldId id="373" r:id="rId92"/>
    <p:sldId id="374" r:id="rId93"/>
    <p:sldId id="375" r:id="rId94"/>
    <p:sldId id="943" r:id="rId95"/>
    <p:sldId id="944" r:id="rId96"/>
    <p:sldId id="945" r:id="rId97"/>
    <p:sldId id="946" r:id="rId98"/>
    <p:sldId id="949" r:id="rId99"/>
    <p:sldId id="950" r:id="rId100"/>
    <p:sldId id="1034" r:id="rId101"/>
    <p:sldId id="379" r:id="rId102"/>
    <p:sldId id="947" r:id="rId103"/>
    <p:sldId id="381" r:id="rId104"/>
    <p:sldId id="382" r:id="rId105"/>
    <p:sldId id="383" r:id="rId106"/>
    <p:sldId id="384" r:id="rId107"/>
    <p:sldId id="385" r:id="rId108"/>
    <p:sldId id="1040" r:id="rId109"/>
    <p:sldId id="1054" r:id="rId110"/>
    <p:sldId id="953" r:id="rId111"/>
    <p:sldId id="954" r:id="rId112"/>
    <p:sldId id="387" r:id="rId113"/>
    <p:sldId id="948" r:id="rId114"/>
    <p:sldId id="952" r:id="rId115"/>
    <p:sldId id="956" r:id="rId116"/>
    <p:sldId id="1039" r:id="rId117"/>
    <p:sldId id="958" r:id="rId118"/>
    <p:sldId id="959" r:id="rId119"/>
    <p:sldId id="394" r:id="rId120"/>
    <p:sldId id="1055" r:id="rId121"/>
    <p:sldId id="1056" r:id="rId122"/>
    <p:sldId id="974" r:id="rId123"/>
    <p:sldId id="1000" r:id="rId124"/>
    <p:sldId id="916" r:id="rId125"/>
    <p:sldId id="398" r:id="rId126"/>
    <p:sldId id="399" r:id="rId127"/>
    <p:sldId id="401" r:id="rId128"/>
    <p:sldId id="960" r:id="rId129"/>
    <p:sldId id="961" r:id="rId130"/>
    <p:sldId id="962" r:id="rId131"/>
    <p:sldId id="406" r:id="rId132"/>
    <p:sldId id="963" r:id="rId133"/>
    <p:sldId id="964" r:id="rId134"/>
    <p:sldId id="965" r:id="rId135"/>
    <p:sldId id="411" r:id="rId136"/>
    <p:sldId id="966" r:id="rId137"/>
    <p:sldId id="967" r:id="rId138"/>
    <p:sldId id="968" r:id="rId139"/>
    <p:sldId id="969" r:id="rId140"/>
    <p:sldId id="416" r:id="rId141"/>
    <p:sldId id="417" r:id="rId142"/>
    <p:sldId id="970" r:id="rId143"/>
    <p:sldId id="971" r:id="rId144"/>
    <p:sldId id="972" r:id="rId145"/>
    <p:sldId id="424" r:id="rId146"/>
    <p:sldId id="425" r:id="rId147"/>
    <p:sldId id="426" r:id="rId148"/>
    <p:sldId id="427" r:id="rId149"/>
    <p:sldId id="428" r:id="rId150"/>
    <p:sldId id="973" r:id="rId151"/>
    <p:sldId id="431" r:id="rId152"/>
    <p:sldId id="975" r:id="rId153"/>
    <p:sldId id="976" r:id="rId154"/>
    <p:sldId id="435" r:id="rId155"/>
    <p:sldId id="436" r:id="rId156"/>
    <p:sldId id="437" r:id="rId157"/>
    <p:sldId id="438" r:id="rId158"/>
    <p:sldId id="439" r:id="rId159"/>
    <p:sldId id="440" r:id="rId160"/>
    <p:sldId id="977" r:id="rId161"/>
    <p:sldId id="978" r:id="rId162"/>
    <p:sldId id="1051" r:id="rId163"/>
    <p:sldId id="1052" r:id="rId164"/>
    <p:sldId id="980" r:id="rId165"/>
    <p:sldId id="981" r:id="rId166"/>
    <p:sldId id="444" r:id="rId167"/>
    <p:sldId id="983" r:id="rId168"/>
    <p:sldId id="984" r:id="rId169"/>
    <p:sldId id="985" r:id="rId170"/>
    <p:sldId id="986" r:id="rId171"/>
    <p:sldId id="449" r:id="rId172"/>
    <p:sldId id="987" r:id="rId173"/>
    <p:sldId id="988" r:id="rId174"/>
    <p:sldId id="989" r:id="rId175"/>
    <p:sldId id="990" r:id="rId176"/>
    <p:sldId id="456" r:id="rId177"/>
    <p:sldId id="457" r:id="rId178"/>
    <p:sldId id="458" r:id="rId179"/>
    <p:sldId id="459" r:id="rId180"/>
    <p:sldId id="991" r:id="rId181"/>
    <p:sldId id="992" r:id="rId182"/>
    <p:sldId id="993" r:id="rId183"/>
    <p:sldId id="994" r:id="rId184"/>
    <p:sldId id="995" r:id="rId185"/>
    <p:sldId id="1044" r:id="rId186"/>
    <p:sldId id="466" r:id="rId187"/>
    <p:sldId id="467" r:id="rId188"/>
    <p:sldId id="468" r:id="rId189"/>
    <p:sldId id="999" r:id="rId190"/>
    <p:sldId id="998" r:id="rId191"/>
    <p:sldId id="473" r:id="rId192"/>
    <p:sldId id="1001" r:id="rId193"/>
    <p:sldId id="1002" r:id="rId194"/>
    <p:sldId id="1003" r:id="rId195"/>
    <p:sldId id="479" r:id="rId196"/>
    <p:sldId id="480" r:id="rId197"/>
    <p:sldId id="481" r:id="rId198"/>
    <p:sldId id="482" r:id="rId199"/>
    <p:sldId id="483" r:id="rId200"/>
    <p:sldId id="484" r:id="rId201"/>
    <p:sldId id="485" r:id="rId202"/>
    <p:sldId id="486" r:id="rId203"/>
    <p:sldId id="487" r:id="rId204"/>
    <p:sldId id="488" r:id="rId205"/>
    <p:sldId id="489" r:id="rId206"/>
    <p:sldId id="490" r:id="rId207"/>
    <p:sldId id="491" r:id="rId208"/>
    <p:sldId id="492" r:id="rId209"/>
    <p:sldId id="493" r:id="rId210"/>
    <p:sldId id="494" r:id="rId211"/>
    <p:sldId id="495" r:id="rId212"/>
    <p:sldId id="496" r:id="rId213"/>
    <p:sldId id="1004" r:id="rId214"/>
    <p:sldId id="498" r:id="rId215"/>
    <p:sldId id="1005" r:id="rId216"/>
    <p:sldId id="1006" r:id="rId217"/>
    <p:sldId id="1007" r:id="rId218"/>
    <p:sldId id="1008" r:id="rId219"/>
    <p:sldId id="1009" r:id="rId220"/>
    <p:sldId id="1013" r:id="rId221"/>
    <p:sldId id="1010" r:id="rId222"/>
    <p:sldId id="1011" r:id="rId223"/>
    <p:sldId id="1014" r:id="rId224"/>
    <p:sldId id="1015" r:id="rId225"/>
    <p:sldId id="1016" r:id="rId226"/>
    <p:sldId id="1017" r:id="rId227"/>
    <p:sldId id="1018" r:id="rId228"/>
    <p:sldId id="1012" r:id="rId229"/>
    <p:sldId id="1019" r:id="rId230"/>
    <p:sldId id="512" r:id="rId231"/>
    <p:sldId id="513" r:id="rId232"/>
    <p:sldId id="514" r:id="rId233"/>
    <p:sldId id="515" r:id="rId234"/>
    <p:sldId id="516" r:id="rId235"/>
    <p:sldId id="517" r:id="rId236"/>
    <p:sldId id="518" r:id="rId237"/>
    <p:sldId id="1020" r:id="rId238"/>
    <p:sldId id="1021" r:id="rId239"/>
    <p:sldId id="1022" r:id="rId240"/>
    <p:sldId id="1023" r:id="rId241"/>
    <p:sldId id="1024" r:id="rId242"/>
    <p:sldId id="1025" r:id="rId243"/>
    <p:sldId id="525" r:id="rId244"/>
    <p:sldId id="526" r:id="rId245"/>
    <p:sldId id="1026" r:id="rId246"/>
    <p:sldId id="528" r:id="rId247"/>
    <p:sldId id="1027" r:id="rId248"/>
    <p:sldId id="1028" r:id="rId249"/>
    <p:sldId id="1029" r:id="rId250"/>
    <p:sldId id="1030" r:id="rId251"/>
    <p:sldId id="1031" r:id="rId252"/>
    <p:sldId id="534" r:id="rId253"/>
    <p:sldId id="535" r:id="rId254"/>
    <p:sldId id="536" r:id="rId255"/>
    <p:sldId id="537" r:id="rId256"/>
    <p:sldId id="538" r:id="rId257"/>
    <p:sldId id="540" r:id="rId258"/>
    <p:sldId id="541" r:id="rId259"/>
    <p:sldId id="542" r:id="rId260"/>
    <p:sldId id="543" r:id="rId261"/>
    <p:sldId id="544" r:id="rId262"/>
    <p:sldId id="545" r:id="rId263"/>
    <p:sldId id="546" r:id="rId264"/>
    <p:sldId id="547" r:id="rId265"/>
    <p:sldId id="548" r:id="rId266"/>
    <p:sldId id="549" r:id="rId267"/>
    <p:sldId id="932" r:id="rId268"/>
    <p:sldId id="550" r:id="rId269"/>
    <p:sldId id="551" r:id="rId270"/>
    <p:sldId id="552" r:id="rId271"/>
    <p:sldId id="553" r:id="rId272"/>
    <p:sldId id="1032" r:id="rId273"/>
    <p:sldId id="554" r:id="rId274"/>
    <p:sldId id="555" r:id="rId275"/>
    <p:sldId id="556" r:id="rId276"/>
    <p:sldId id="558" r:id="rId277"/>
    <p:sldId id="559" r:id="rId278"/>
    <p:sldId id="560" r:id="rId279"/>
    <p:sldId id="561" r:id="rId280"/>
    <p:sldId id="562" r:id="rId281"/>
    <p:sldId id="563" r:id="rId282"/>
    <p:sldId id="564" r:id="rId283"/>
    <p:sldId id="565" r:id="rId284"/>
    <p:sldId id="566" r:id="rId285"/>
    <p:sldId id="567" r:id="rId286"/>
    <p:sldId id="568" r:id="rId287"/>
    <p:sldId id="569" r:id="rId288"/>
    <p:sldId id="570" r:id="rId289"/>
    <p:sldId id="571" r:id="rId290"/>
    <p:sldId id="572" r:id="rId291"/>
    <p:sldId id="573" r:id="rId292"/>
    <p:sldId id="574" r:id="rId293"/>
    <p:sldId id="575" r:id="rId294"/>
    <p:sldId id="576" r:id="rId295"/>
    <p:sldId id="577" r:id="rId296"/>
    <p:sldId id="578" r:id="rId297"/>
    <p:sldId id="579" r:id="rId298"/>
    <p:sldId id="580" r:id="rId299"/>
    <p:sldId id="581" r:id="rId300"/>
    <p:sldId id="582" r:id="rId301"/>
    <p:sldId id="583" r:id="rId302"/>
    <p:sldId id="584" r:id="rId303"/>
    <p:sldId id="585" r:id="rId304"/>
    <p:sldId id="586" r:id="rId305"/>
    <p:sldId id="587" r:id="rId306"/>
    <p:sldId id="589" r:id="rId307"/>
    <p:sldId id="591" r:id="rId308"/>
    <p:sldId id="592" r:id="rId309"/>
    <p:sldId id="593" r:id="rId310"/>
    <p:sldId id="596" r:id="rId311"/>
    <p:sldId id="597" r:id="rId312"/>
    <p:sldId id="598" r:id="rId313"/>
    <p:sldId id="599" r:id="rId314"/>
    <p:sldId id="600" r:id="rId315"/>
    <p:sldId id="604" r:id="rId316"/>
    <p:sldId id="605" r:id="rId317"/>
    <p:sldId id="610" r:id="rId318"/>
    <p:sldId id="614" r:id="rId319"/>
    <p:sldId id="615" r:id="rId320"/>
    <p:sldId id="616" r:id="rId321"/>
    <p:sldId id="617" r:id="rId322"/>
    <p:sldId id="618" r:id="rId323"/>
    <p:sldId id="619" r:id="rId324"/>
    <p:sldId id="620" r:id="rId32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64400"/>
  </p:normalViewPr>
  <p:slideViewPr>
    <p:cSldViewPr>
      <p:cViewPr varScale="1">
        <p:scale>
          <a:sx n="37" d="100"/>
          <a:sy n="37" d="100"/>
        </p:scale>
        <p:origin x="180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notesMaster" Target="notesMasters/notesMaster1.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handoutMaster" Target="handoutMasters/handoutMaster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presProps" Target="pres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theme" Target="theme/theme1.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tableStyles" Target="tableStyle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162" Type="http://schemas.openxmlformats.org/officeDocument/2006/relationships/slide" Target="slides/slide161.xml"/><Relationship Id="rId218" Type="http://schemas.openxmlformats.org/officeDocument/2006/relationships/slide" Target="slides/slide21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Travelling%20HD:All%20My%20Stuff:AppldCF4ed:Chapter%203:Disney&amp;Val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Travelling%20HD:All%20My%20Stuff:AppldCF4ed:Chapter%204:Euro%20govt%20rate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Travelling%20HD:All%20My%20Stuff:AppldCF4ed:Chapter%204:Risk%20free%20rates%20on%20Nov%205.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All%20My%20Stuff/Datasets/Datasets19/To%20transfer/corpdefaultspreads2019.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Travelling%20HD:Users:aswath1:Library:Application%20Support:Microsoft:Office:Office%202011%20AutoRecovery:DisneyThemePark%20(version%201).xls" TargetMode="External"/><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oleObject" Target="Travelling%20HD:All%20My%20Stuff:AppldCF4ed:Chapter%205:ValeIronOre.xls" TargetMode="External"/><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5:ValeIronOre.xls"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c:v>
                </c:pt>
                <c:pt idx="1">
                  <c:v>39782</c:v>
                </c:pt>
                <c:pt idx="2">
                  <c:v>39813</c:v>
                </c:pt>
                <c:pt idx="3">
                  <c:v>39844</c:v>
                </c:pt>
                <c:pt idx="4">
                  <c:v>39872</c:v>
                </c:pt>
                <c:pt idx="5">
                  <c:v>39902</c:v>
                </c:pt>
                <c:pt idx="6">
                  <c:v>39933</c:v>
                </c:pt>
                <c:pt idx="7">
                  <c:v>39964</c:v>
                </c:pt>
                <c:pt idx="8">
                  <c:v>39994</c:v>
                </c:pt>
                <c:pt idx="9">
                  <c:v>40025</c:v>
                </c:pt>
                <c:pt idx="10">
                  <c:v>40056</c:v>
                </c:pt>
                <c:pt idx="11">
                  <c:v>40086</c:v>
                </c:pt>
                <c:pt idx="12">
                  <c:v>40117</c:v>
                </c:pt>
                <c:pt idx="13">
                  <c:v>40147</c:v>
                </c:pt>
                <c:pt idx="14">
                  <c:v>40178</c:v>
                </c:pt>
                <c:pt idx="15">
                  <c:v>40209</c:v>
                </c:pt>
                <c:pt idx="16">
                  <c:v>40237</c:v>
                </c:pt>
                <c:pt idx="17">
                  <c:v>40267</c:v>
                </c:pt>
                <c:pt idx="18">
                  <c:v>40298</c:v>
                </c:pt>
                <c:pt idx="19">
                  <c:v>40329</c:v>
                </c:pt>
                <c:pt idx="20">
                  <c:v>40359</c:v>
                </c:pt>
                <c:pt idx="21">
                  <c:v>40390</c:v>
                </c:pt>
                <c:pt idx="22">
                  <c:v>40421</c:v>
                </c:pt>
                <c:pt idx="23">
                  <c:v>40451</c:v>
                </c:pt>
                <c:pt idx="24">
                  <c:v>40482</c:v>
                </c:pt>
                <c:pt idx="25">
                  <c:v>40512</c:v>
                </c:pt>
                <c:pt idx="26">
                  <c:v>40543</c:v>
                </c:pt>
                <c:pt idx="27">
                  <c:v>40574</c:v>
                </c:pt>
                <c:pt idx="28">
                  <c:v>40602</c:v>
                </c:pt>
                <c:pt idx="29">
                  <c:v>40632</c:v>
                </c:pt>
                <c:pt idx="30">
                  <c:v>40663</c:v>
                </c:pt>
                <c:pt idx="31">
                  <c:v>40694</c:v>
                </c:pt>
                <c:pt idx="32">
                  <c:v>40724</c:v>
                </c:pt>
                <c:pt idx="33">
                  <c:v>40755</c:v>
                </c:pt>
                <c:pt idx="34">
                  <c:v>40786</c:v>
                </c:pt>
                <c:pt idx="35">
                  <c:v>40816</c:v>
                </c:pt>
                <c:pt idx="36">
                  <c:v>40847</c:v>
                </c:pt>
                <c:pt idx="37">
                  <c:v>40877</c:v>
                </c:pt>
                <c:pt idx="38">
                  <c:v>40908</c:v>
                </c:pt>
                <c:pt idx="39">
                  <c:v>40939</c:v>
                </c:pt>
                <c:pt idx="40">
                  <c:v>40967</c:v>
                </c:pt>
                <c:pt idx="41">
                  <c:v>40998</c:v>
                </c:pt>
                <c:pt idx="42">
                  <c:v>41029</c:v>
                </c:pt>
                <c:pt idx="43">
                  <c:v>41060</c:v>
                </c:pt>
                <c:pt idx="44">
                  <c:v>41090</c:v>
                </c:pt>
                <c:pt idx="45">
                  <c:v>41121</c:v>
                </c:pt>
                <c:pt idx="46">
                  <c:v>41152</c:v>
                </c:pt>
                <c:pt idx="47">
                  <c:v>41182</c:v>
                </c:pt>
                <c:pt idx="48">
                  <c:v>41213</c:v>
                </c:pt>
                <c:pt idx="49">
                  <c:v>41243</c:v>
                </c:pt>
                <c:pt idx="50">
                  <c:v>41274</c:v>
                </c:pt>
                <c:pt idx="51">
                  <c:v>41305</c:v>
                </c:pt>
                <c:pt idx="52">
                  <c:v>41333</c:v>
                </c:pt>
                <c:pt idx="53">
                  <c:v>41363</c:v>
                </c:pt>
                <c:pt idx="54">
                  <c:v>41394</c:v>
                </c:pt>
                <c:pt idx="55">
                  <c:v>41425</c:v>
                </c:pt>
                <c:pt idx="56">
                  <c:v>41455</c:v>
                </c:pt>
                <c:pt idx="57">
                  <c:v>41486</c:v>
                </c:pt>
                <c:pt idx="58">
                  <c:v>41517</c:v>
                </c:pt>
                <c:pt idx="59">
                  <c:v>41547</c:v>
                </c:pt>
              </c:numCache>
            </c:numRef>
          </c:cat>
          <c:val>
            <c:numRef>
              <c:f>'Disney &amp; Vale'!$B$2:$B$61</c:f>
              <c:numCache>
                <c:formatCode>0.00%</c:formatCode>
                <c:ptCount val="60"/>
                <c:pt idx="0">
                  <c:v>-0.155751058976865</c:v>
                </c:pt>
                <c:pt idx="1">
                  <c:v>-0.13083751447317599</c:v>
                </c:pt>
                <c:pt idx="2">
                  <c:v>2.3090586145648399E-2</c:v>
                </c:pt>
                <c:pt idx="3">
                  <c:v>-8.8585279858968802E-2</c:v>
                </c:pt>
                <c:pt idx="4">
                  <c:v>-0.18907156673114101</c:v>
                </c:pt>
                <c:pt idx="5">
                  <c:v>8.2886106141920102E-2</c:v>
                </c:pt>
                <c:pt idx="6">
                  <c:v>0.205947136563877</c:v>
                </c:pt>
                <c:pt idx="7">
                  <c:v>0.10593607305936099</c:v>
                </c:pt>
                <c:pt idx="8">
                  <c:v>-3.6746490503715999E-2</c:v>
                </c:pt>
                <c:pt idx="9">
                  <c:v>7.6725246463780705E-2</c:v>
                </c:pt>
                <c:pt idx="10">
                  <c:v>3.6624203821656001E-2</c:v>
                </c:pt>
                <c:pt idx="11">
                  <c:v>5.4531490015360999E-2</c:v>
                </c:pt>
                <c:pt idx="12">
                  <c:v>-3.2774945375090999E-3</c:v>
                </c:pt>
                <c:pt idx="13">
                  <c:v>0.104128607964925</c:v>
                </c:pt>
                <c:pt idx="14">
                  <c:v>7.8755790866975497E-2</c:v>
                </c:pt>
                <c:pt idx="15">
                  <c:v>-8.3720930232558097E-2</c:v>
                </c:pt>
                <c:pt idx="16">
                  <c:v>5.7191201353637797E-2</c:v>
                </c:pt>
                <c:pt idx="17">
                  <c:v>0.117477592829705</c:v>
                </c:pt>
                <c:pt idx="18">
                  <c:v>5.5285018619307E-2</c:v>
                </c:pt>
                <c:pt idx="19">
                  <c:v>-9.2833876221498399E-2</c:v>
                </c:pt>
                <c:pt idx="20">
                  <c:v>-5.74506283662478E-2</c:v>
                </c:pt>
                <c:pt idx="21">
                  <c:v>6.9523809523809404E-2</c:v>
                </c:pt>
                <c:pt idx="22">
                  <c:v>-3.4134758088453503E-2</c:v>
                </c:pt>
                <c:pt idx="23">
                  <c:v>1.7209588199139599E-2</c:v>
                </c:pt>
                <c:pt idx="24">
                  <c:v>9.1389728096676698E-2</c:v>
                </c:pt>
                <c:pt idx="25">
                  <c:v>1.06574394463667E-2</c:v>
                </c:pt>
                <c:pt idx="26">
                  <c:v>3.8345658723637301E-2</c:v>
                </c:pt>
                <c:pt idx="27">
                  <c:v>3.6256998133831E-2</c:v>
                </c:pt>
                <c:pt idx="28">
                  <c:v>0.12528942629277101</c:v>
                </c:pt>
                <c:pt idx="29">
                  <c:v>-1.4860539551897501E-2</c:v>
                </c:pt>
                <c:pt idx="30">
                  <c:v>2.3207240659081001E-4</c:v>
                </c:pt>
                <c:pt idx="31">
                  <c:v>-3.4106728538282997E-2</c:v>
                </c:pt>
                <c:pt idx="32">
                  <c:v>-6.2214748979101703E-2</c:v>
                </c:pt>
                <c:pt idx="33">
                  <c:v>-1.0758196721311499E-2</c:v>
                </c:pt>
                <c:pt idx="34">
                  <c:v>-0.118073537027447</c:v>
                </c:pt>
                <c:pt idx="35">
                  <c:v>-0.114503816793893</c:v>
                </c:pt>
                <c:pt idx="36">
                  <c:v>0.156498673740053</c:v>
                </c:pt>
                <c:pt idx="37">
                  <c:v>2.7809633027522901E-2</c:v>
                </c:pt>
                <c:pt idx="38">
                  <c:v>6.2761506276150597E-2</c:v>
                </c:pt>
                <c:pt idx="39">
                  <c:v>3.7333333333333302E-2</c:v>
                </c:pt>
                <c:pt idx="40">
                  <c:v>7.9434447300771302E-2</c:v>
                </c:pt>
                <c:pt idx="41">
                  <c:v>4.2629197427959002E-2</c:v>
                </c:pt>
                <c:pt idx="42">
                  <c:v>-1.53037916857013E-2</c:v>
                </c:pt>
                <c:pt idx="43">
                  <c:v>6.0310832753421501E-2</c:v>
                </c:pt>
                <c:pt idx="44">
                  <c:v>6.1036972216145201E-2</c:v>
                </c:pt>
                <c:pt idx="45">
                  <c:v>1.31958762886598E-2</c:v>
                </c:pt>
                <c:pt idx="46">
                  <c:v>6.7155067155066804E-3</c:v>
                </c:pt>
                <c:pt idx="47">
                  <c:v>5.6802102284212702E-2</c:v>
                </c:pt>
                <c:pt idx="48">
                  <c:v>-6.0443764345830202E-2</c:v>
                </c:pt>
                <c:pt idx="49">
                  <c:v>1.09934853420195E-2</c:v>
                </c:pt>
                <c:pt idx="50">
                  <c:v>1.7720499395892101E-2</c:v>
                </c:pt>
                <c:pt idx="51">
                  <c:v>8.2145009037959502E-2</c:v>
                </c:pt>
                <c:pt idx="52">
                  <c:v>1.3177431328879E-2</c:v>
                </c:pt>
                <c:pt idx="53">
                  <c:v>4.0483605055870897E-2</c:v>
                </c:pt>
                <c:pt idx="54">
                  <c:v>0.106338028169014</c:v>
                </c:pt>
                <c:pt idx="55">
                  <c:v>3.8192234245702501E-3</c:v>
                </c:pt>
                <c:pt idx="56">
                  <c:v>1.10970196575777E-3</c:v>
                </c:pt>
                <c:pt idx="57">
                  <c:v>2.3752969121140301E-2</c:v>
                </c:pt>
                <c:pt idx="58">
                  <c:v>-5.9087393658159397E-2</c:v>
                </c:pt>
                <c:pt idx="59">
                  <c:v>6.0167680420844902E-2</c:v>
                </c:pt>
              </c:numCache>
            </c:numRef>
          </c:val>
          <c:smooth val="0"/>
          <c:extLst>
            <c:ext xmlns:c16="http://schemas.microsoft.com/office/drawing/2014/chart" uri="{C3380CC4-5D6E-409C-BE32-E72D297353CC}">
              <c16:uniqueId val="{00000000-097B-9E47-ADFB-030BD87EE6D9}"/>
            </c:ext>
          </c:extLst>
        </c:ser>
        <c:dLbls>
          <c:showLegendKey val="0"/>
          <c:showVal val="0"/>
          <c:showCatName val="0"/>
          <c:showSerName val="0"/>
          <c:showPercent val="0"/>
          <c:showBubbleSize val="0"/>
        </c:dLbls>
        <c:marker val="1"/>
        <c:smooth val="0"/>
        <c:axId val="1210643696"/>
        <c:axId val="831689312"/>
      </c:lineChart>
      <c:dateAx>
        <c:axId val="1210643696"/>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831689312"/>
        <c:crosses val="autoZero"/>
        <c:auto val="1"/>
        <c:lblOffset val="100"/>
        <c:baseTimeUnit val="months"/>
      </c:dateAx>
      <c:valAx>
        <c:axId val="831689312"/>
        <c:scaling>
          <c:orientation val="minMax"/>
        </c:scaling>
        <c:delete val="0"/>
        <c:axPos val="l"/>
        <c:majorGridlines/>
        <c:numFmt formatCode="0.00%" sourceLinked="1"/>
        <c:majorTickMark val="out"/>
        <c:minorTickMark val="none"/>
        <c:tickLblPos val="nextTo"/>
        <c:crossAx val="1210643696"/>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1.7500000000000002E-2</c:v>
                </c:pt>
                <c:pt idx="1">
                  <c:v>2.1000000000000001E-2</c:v>
                </c:pt>
                <c:pt idx="2">
                  <c:v>2.1499999999999998E-2</c:v>
                </c:pt>
                <c:pt idx="3">
                  <c:v>2.35E-2</c:v>
                </c:pt>
                <c:pt idx="4">
                  <c:v>3.3000000000000002E-2</c:v>
                </c:pt>
                <c:pt idx="5">
                  <c:v>3.9E-2</c:v>
                </c:pt>
                <c:pt idx="6">
                  <c:v>3.95E-2</c:v>
                </c:pt>
                <c:pt idx="7">
                  <c:v>5.8999999999999997E-2</c:v>
                </c:pt>
                <c:pt idx="8">
                  <c:v>6.4199999999999993E-2</c:v>
                </c:pt>
                <c:pt idx="9">
                  <c:v>8.3000000000000004E-2</c:v>
                </c:pt>
              </c:numCache>
            </c:numRef>
          </c:val>
          <c:extLst>
            <c:ext xmlns:c16="http://schemas.microsoft.com/office/drawing/2014/chart" uri="{C3380CC4-5D6E-409C-BE32-E72D297353CC}">
              <c16:uniqueId val="{00000000-C84F-5545-89B8-E2A0915F3D23}"/>
            </c:ext>
          </c:extLst>
        </c:ser>
        <c:dLbls>
          <c:showLegendKey val="0"/>
          <c:showVal val="0"/>
          <c:showCatName val="0"/>
          <c:showSerName val="0"/>
          <c:showPercent val="0"/>
          <c:showBubbleSize val="0"/>
        </c:dLbls>
        <c:gapWidth val="150"/>
        <c:shape val="box"/>
        <c:axId val="1282165776"/>
        <c:axId val="1282167136"/>
        <c:axId val="0"/>
      </c:bar3DChart>
      <c:catAx>
        <c:axId val="1282165776"/>
        <c:scaling>
          <c:orientation val="minMax"/>
        </c:scaling>
        <c:delete val="0"/>
        <c:axPos val="b"/>
        <c:numFmt formatCode="General" sourceLinked="0"/>
        <c:majorTickMark val="out"/>
        <c:minorTickMark val="none"/>
        <c:tickLblPos val="nextTo"/>
        <c:crossAx val="1282167136"/>
        <c:crosses val="autoZero"/>
        <c:auto val="1"/>
        <c:lblAlgn val="ctr"/>
        <c:lblOffset val="100"/>
        <c:noMultiLvlLbl val="0"/>
      </c:catAx>
      <c:valAx>
        <c:axId val="1282167136"/>
        <c:scaling>
          <c:orientation val="minMax"/>
        </c:scaling>
        <c:delete val="0"/>
        <c:axPos val="l"/>
        <c:majorGridlines/>
        <c:numFmt formatCode="0.00%" sourceLinked="1"/>
        <c:majorTickMark val="out"/>
        <c:minorTickMark val="none"/>
        <c:tickLblPos val="nextTo"/>
        <c:crossAx val="1282165776"/>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9.2511539477935695E-2"/>
          <c:y val="1.9626168705722001E-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9.2999999999999992E-3</c:v>
                </c:pt>
                <c:pt idx="1">
                  <c:v>1.23E-2</c:v>
                </c:pt>
                <c:pt idx="2">
                  <c:v>1.6E-2</c:v>
                </c:pt>
                <c:pt idx="3">
                  <c:v>2.3900000000000001E-2</c:v>
                </c:pt>
                <c:pt idx="4">
                  <c:v>2.4199999999999999E-2</c:v>
                </c:pt>
                <c:pt idx="5">
                  <c:v>2.7E-2</c:v>
                </c:pt>
                <c:pt idx="6">
                  <c:v>2.7300000000000001E-2</c:v>
                </c:pt>
                <c:pt idx="7">
                  <c:v>3.2099999999999997E-2</c:v>
                </c:pt>
                <c:pt idx="8">
                  <c:v>3.5000000000000003E-2</c:v>
                </c:pt>
                <c:pt idx="9">
                  <c:v>3.7999999999999999E-2</c:v>
                </c:pt>
                <c:pt idx="10">
                  <c:v>4.2000000000000003E-2</c:v>
                </c:pt>
                <c:pt idx="11">
                  <c:v>4.4299999999999999E-2</c:v>
                </c:pt>
                <c:pt idx="12">
                  <c:v>4.7500000000000001E-2</c:v>
                </c:pt>
                <c:pt idx="13">
                  <c:v>5.2600000000000001E-2</c:v>
                </c:pt>
                <c:pt idx="14">
                  <c:v>5.5500000000000001E-2</c:v>
                </c:pt>
                <c:pt idx="15">
                  <c:v>5.6099999999999997E-2</c:v>
                </c:pt>
                <c:pt idx="16">
                  <c:v>5.7200000000000001E-2</c:v>
                </c:pt>
                <c:pt idx="17">
                  <c:v>6.1400000000000003E-2</c:v>
                </c:pt>
                <c:pt idx="18">
                  <c:v>6.54E-2</c:v>
                </c:pt>
                <c:pt idx="19">
                  <c:v>6.5699999999999995E-2</c:v>
                </c:pt>
                <c:pt idx="20">
                  <c:v>7.4999999999999997E-2</c:v>
                </c:pt>
                <c:pt idx="21">
                  <c:v>8.8800000000000004E-2</c:v>
                </c:pt>
                <c:pt idx="22">
                  <c:v>0.1018</c:v>
                </c:pt>
              </c:numCache>
            </c:numRef>
          </c:val>
          <c:extLst>
            <c:ext xmlns:c16="http://schemas.microsoft.com/office/drawing/2014/chart" uri="{C3380CC4-5D6E-409C-BE32-E72D297353CC}">
              <c16:uniqueId val="{00000000-466F-C547-9F28-FD162F7FC074}"/>
            </c:ext>
          </c:extLst>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8.0000000000000002E-3</c:v>
                </c:pt>
                <c:pt idx="1">
                  <c:v>9.4999999999999998E-3</c:v>
                </c:pt>
                <c:pt idx="2">
                  <c:v>3.0000000000000001E-3</c:v>
                </c:pt>
                <c:pt idx="3">
                  <c:v>1.2999999999999999E-2</c:v>
                </c:pt>
                <c:pt idx="4">
                  <c:v>3.0000000000000001E-3</c:v>
                </c:pt>
                <c:pt idx="5">
                  <c:v>8.0000000000000002E-3</c:v>
                </c:pt>
                <c:pt idx="6">
                  <c:v>9.4999999999999998E-3</c:v>
                </c:pt>
                <c:pt idx="7">
                  <c:v>1.0999999999999999E-2</c:v>
                </c:pt>
                <c:pt idx="8">
                  <c:v>8.0000000000000002E-3</c:v>
                </c:pt>
                <c:pt idx="9">
                  <c:v>2.75E-2</c:v>
                </c:pt>
                <c:pt idx="10">
                  <c:v>8.0000000000000002E-3</c:v>
                </c:pt>
                <c:pt idx="11">
                  <c:v>1.7000000000000001E-2</c:v>
                </c:pt>
                <c:pt idx="12">
                  <c:v>2.2499999999999999E-2</c:v>
                </c:pt>
                <c:pt idx="13">
                  <c:v>1.7000000000000001E-2</c:v>
                </c:pt>
                <c:pt idx="14">
                  <c:v>4.4999999999999998E-2</c:v>
                </c:pt>
                <c:pt idx="15">
                  <c:v>1.7000000000000001E-2</c:v>
                </c:pt>
                <c:pt idx="16">
                  <c:v>2.2499999999999999E-2</c:v>
                </c:pt>
                <c:pt idx="17">
                  <c:v>1.7000000000000001E-2</c:v>
                </c:pt>
                <c:pt idx="18">
                  <c:v>2.2499999999999999E-2</c:v>
                </c:pt>
                <c:pt idx="19">
                  <c:v>2.2499999999999999E-2</c:v>
                </c:pt>
                <c:pt idx="20">
                  <c:v>0.08</c:v>
                </c:pt>
                <c:pt idx="21">
                  <c:v>3.5999999999999997E-2</c:v>
                </c:pt>
                <c:pt idx="22">
                  <c:v>0.02</c:v>
                </c:pt>
              </c:numCache>
            </c:numRef>
          </c:val>
          <c:extLst>
            <c:ext xmlns:c16="http://schemas.microsoft.com/office/drawing/2014/chart" uri="{C3380CC4-5D6E-409C-BE32-E72D297353CC}">
              <c16:uniqueId val="{00000001-466F-C547-9F28-FD162F7FC074}"/>
            </c:ext>
          </c:extLst>
        </c:ser>
        <c:dLbls>
          <c:showLegendKey val="0"/>
          <c:showVal val="0"/>
          <c:showCatName val="0"/>
          <c:showSerName val="0"/>
          <c:showPercent val="0"/>
          <c:showBubbleSize val="0"/>
        </c:dLbls>
        <c:gapWidth val="150"/>
        <c:shape val="box"/>
        <c:axId val="1283229360"/>
        <c:axId val="1252203328"/>
        <c:axId val="0"/>
      </c:bar3DChart>
      <c:catAx>
        <c:axId val="1283229360"/>
        <c:scaling>
          <c:orientation val="minMax"/>
        </c:scaling>
        <c:delete val="0"/>
        <c:axPos val="b"/>
        <c:numFmt formatCode="General" sourceLinked="0"/>
        <c:majorTickMark val="out"/>
        <c:minorTickMark val="none"/>
        <c:tickLblPos val="nextTo"/>
        <c:crossAx val="1252203328"/>
        <c:crosses val="autoZero"/>
        <c:auto val="1"/>
        <c:lblAlgn val="ctr"/>
        <c:lblOffset val="100"/>
        <c:noMultiLvlLbl val="0"/>
      </c:catAx>
      <c:valAx>
        <c:axId val="1252203328"/>
        <c:scaling>
          <c:orientation val="minMax"/>
        </c:scaling>
        <c:delete val="0"/>
        <c:axPos val="l"/>
        <c:majorGridlines/>
        <c:numFmt formatCode="0.00%" sourceLinked="1"/>
        <c:majorTickMark val="out"/>
        <c:minorTickMark val="none"/>
        <c:tickLblPos val="nextTo"/>
        <c:crossAx val="1283229360"/>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Risk Free Rates in Currencies in January 2019: Government Bond Based</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Sheet1!$E$1</c:f>
              <c:strCache>
                <c:ptCount val="1"/>
                <c:pt idx="0">
                  <c:v>Risk free Rate</c:v>
                </c:pt>
              </c:strCache>
            </c:strRef>
          </c:tx>
          <c:spPr>
            <a:solidFill>
              <a:srgbClr val="00B050"/>
            </a:solidFill>
            <a:ln>
              <a:noFill/>
            </a:ln>
            <a:effectLst/>
          </c:spPr>
          <c:invertIfNegative val="0"/>
          <c:cat>
            <c:strRef>
              <c:f>Sheet1!$A$2:$A$44</c:f>
              <c:strCache>
                <c:ptCount val="43"/>
                <c:pt idx="0">
                  <c:v>Swiss Franc</c:v>
                </c:pt>
                <c:pt idx="1">
                  <c:v>Japanese Yen</c:v>
                </c:pt>
                <c:pt idx="2">
                  <c:v>Danish Krone</c:v>
                </c:pt>
                <c:pt idx="3">
                  <c:v>Euro</c:v>
                </c:pt>
                <c:pt idx="4">
                  <c:v>Swedish Krona</c:v>
                </c:pt>
                <c:pt idx="5">
                  <c:v>Taiwanese $</c:v>
                </c:pt>
                <c:pt idx="6">
                  <c:v>Bulgarian Lev</c:v>
                </c:pt>
                <c:pt idx="7">
                  <c:v>British Pound</c:v>
                </c:pt>
                <c:pt idx="8">
                  <c:v>Norwegian Krone</c:v>
                </c:pt>
                <c:pt idx="9">
                  <c:v>Czech Koruna</c:v>
                </c:pt>
                <c:pt idx="10">
                  <c:v>Canadian $</c:v>
                </c:pt>
                <c:pt idx="11">
                  <c:v>HK $</c:v>
                </c:pt>
                <c:pt idx="12">
                  <c:v>Korean Won</c:v>
                </c:pt>
                <c:pt idx="13">
                  <c:v>Singapore $</c:v>
                </c:pt>
                <c:pt idx="14">
                  <c:v>Croatian Kuna</c:v>
                </c:pt>
                <c:pt idx="15">
                  <c:v>Australian $</c:v>
                </c:pt>
                <c:pt idx="16">
                  <c:v>Israeli Shekel</c:v>
                </c:pt>
                <c:pt idx="17">
                  <c:v>NZ $</c:v>
                </c:pt>
                <c:pt idx="18">
                  <c:v>Thai Baht</c:v>
                </c:pt>
                <c:pt idx="19">
                  <c:v>US $</c:v>
                </c:pt>
                <c:pt idx="20">
                  <c:v>Polish Zloty</c:v>
                </c:pt>
                <c:pt idx="21">
                  <c:v>Hungarian Forint</c:v>
                </c:pt>
                <c:pt idx="22">
                  <c:v>Chinese Yuan</c:v>
                </c:pt>
                <c:pt idx="23">
                  <c:v>Qatari Dinar</c:v>
                </c:pt>
                <c:pt idx="24">
                  <c:v>Malyasian Ringgit</c:v>
                </c:pt>
                <c:pt idx="25">
                  <c:v>Chilean Peso</c:v>
                </c:pt>
                <c:pt idx="26">
                  <c:v>Romanian Leu</c:v>
                </c:pt>
                <c:pt idx="27">
                  <c:v>Vietnamese Dong</c:v>
                </c:pt>
                <c:pt idx="28">
                  <c:v>Peruvian Sol</c:v>
                </c:pt>
                <c:pt idx="29">
                  <c:v>Iceland Krona</c:v>
                </c:pt>
                <c:pt idx="30">
                  <c:v>Colombian Peso</c:v>
                </c:pt>
                <c:pt idx="31">
                  <c:v>Phillipine Peso</c:v>
                </c:pt>
                <c:pt idx="32">
                  <c:v>Indian Rupee</c:v>
                </c:pt>
                <c:pt idx="33">
                  <c:v>Indonesian Rupiah</c:v>
                </c:pt>
                <c:pt idx="34">
                  <c:v>Mexican Peso</c:v>
                </c:pt>
                <c:pt idx="35">
                  <c:v>Russian Ruble</c:v>
                </c:pt>
                <c:pt idx="36">
                  <c:v>South African Rand</c:v>
                </c:pt>
                <c:pt idx="37">
                  <c:v>Brazilian Reai</c:v>
                </c:pt>
                <c:pt idx="38">
                  <c:v>Kenyan Shilling</c:v>
                </c:pt>
                <c:pt idx="39">
                  <c:v>Pakistani Rupee</c:v>
                </c:pt>
                <c:pt idx="40">
                  <c:v>Nigerian Naira</c:v>
                </c:pt>
                <c:pt idx="41">
                  <c:v>Turkish Lira</c:v>
                </c:pt>
                <c:pt idx="42">
                  <c:v>Venezuelan Bolivar</c:v>
                </c:pt>
              </c:strCache>
            </c:strRef>
          </c:cat>
          <c:val>
            <c:numRef>
              <c:f>Sheet1!$E$2:$E$44</c:f>
              <c:numCache>
                <c:formatCode>0.00%</c:formatCode>
                <c:ptCount val="43"/>
                <c:pt idx="0">
                  <c:v>-2.3999999999999998E-3</c:v>
                </c:pt>
                <c:pt idx="1">
                  <c:v>-7.9000000000000008E-3</c:v>
                </c:pt>
                <c:pt idx="2">
                  <c:v>1.4E-3</c:v>
                </c:pt>
                <c:pt idx="3">
                  <c:v>1.5E-3</c:v>
                </c:pt>
                <c:pt idx="4">
                  <c:v>4.0000000000000001E-3</c:v>
                </c:pt>
                <c:pt idx="5">
                  <c:v>-9.5999999999999992E-3</c:v>
                </c:pt>
                <c:pt idx="6">
                  <c:v>-1.2999999999999998E-2</c:v>
                </c:pt>
                <c:pt idx="7">
                  <c:v>6.4000000000000003E-3</c:v>
                </c:pt>
                <c:pt idx="8">
                  <c:v>1.6799999999999999E-2</c:v>
                </c:pt>
                <c:pt idx="9">
                  <c:v>9.3999999999999986E-3</c:v>
                </c:pt>
                <c:pt idx="10">
                  <c:v>1.8599999999999998E-2</c:v>
                </c:pt>
                <c:pt idx="11">
                  <c:v>1.3599999999999998E-2</c:v>
                </c:pt>
                <c:pt idx="12">
                  <c:v>1.3899999999999999E-2</c:v>
                </c:pt>
                <c:pt idx="13">
                  <c:v>2.0500000000000001E-2</c:v>
                </c:pt>
                <c:pt idx="14">
                  <c:v>-1.3000000000000001E-2</c:v>
                </c:pt>
                <c:pt idx="15">
                  <c:v>2.1899999999999999E-2</c:v>
                </c:pt>
                <c:pt idx="16">
                  <c:v>1.43E-2</c:v>
                </c:pt>
                <c:pt idx="17">
                  <c:v>2.3199999999999998E-2</c:v>
                </c:pt>
                <c:pt idx="18">
                  <c:v>6.0000000000000019E-3</c:v>
                </c:pt>
                <c:pt idx="19">
                  <c:v>2.6800000000000001E-2</c:v>
                </c:pt>
                <c:pt idx="20">
                  <c:v>1.7599999999999998E-2</c:v>
                </c:pt>
                <c:pt idx="21">
                  <c:v>3.6000000000000025E-3</c:v>
                </c:pt>
                <c:pt idx="22">
                  <c:v>2.3999999999999997E-2</c:v>
                </c:pt>
                <c:pt idx="23">
                  <c:v>3.2099999999999997E-2</c:v>
                </c:pt>
                <c:pt idx="24">
                  <c:v>2.7300000000000005E-2</c:v>
                </c:pt>
                <c:pt idx="25">
                  <c:v>3.6599999999999994E-2</c:v>
                </c:pt>
                <c:pt idx="26">
                  <c:v>2.24E-2</c:v>
                </c:pt>
                <c:pt idx="27">
                  <c:v>1.1100000000000006E-2</c:v>
                </c:pt>
                <c:pt idx="28">
                  <c:v>4.0800000000000003E-2</c:v>
                </c:pt>
                <c:pt idx="29">
                  <c:v>4.0899999999999999E-2</c:v>
                </c:pt>
                <c:pt idx="30">
                  <c:v>4.6199999999999998E-2</c:v>
                </c:pt>
                <c:pt idx="31">
                  <c:v>4.7800000000000002E-2</c:v>
                </c:pt>
                <c:pt idx="32">
                  <c:v>5.2800000000000007E-2</c:v>
                </c:pt>
                <c:pt idx="33">
                  <c:v>5.9299999999999999E-2</c:v>
                </c:pt>
                <c:pt idx="34">
                  <c:v>7.2700000000000001E-2</c:v>
                </c:pt>
                <c:pt idx="35">
                  <c:v>5.8599999999999999E-2</c:v>
                </c:pt>
                <c:pt idx="36">
                  <c:v>6.3699999999999993E-2</c:v>
                </c:pt>
                <c:pt idx="37">
                  <c:v>5.7900000000000007E-2</c:v>
                </c:pt>
                <c:pt idx="38">
                  <c:v>6.0399999999999995E-2</c:v>
                </c:pt>
                <c:pt idx="39">
                  <c:v>5.8099999999999999E-2</c:v>
                </c:pt>
                <c:pt idx="40">
                  <c:v>9.3199999999999991E-2</c:v>
                </c:pt>
                <c:pt idx="41">
                  <c:v>0.12279999999999999</c:v>
                </c:pt>
                <c:pt idx="42">
                  <c:v>2.4300000000000016E-2</c:v>
                </c:pt>
              </c:numCache>
            </c:numRef>
          </c:val>
          <c:extLst>
            <c:ext xmlns:c16="http://schemas.microsoft.com/office/drawing/2014/chart" uri="{C3380CC4-5D6E-409C-BE32-E72D297353CC}">
              <c16:uniqueId val="{00000000-26F9-1344-BDE6-A49CCB04521D}"/>
            </c:ext>
          </c:extLst>
        </c:ser>
        <c:ser>
          <c:idx val="2"/>
          <c:order val="1"/>
          <c:tx>
            <c:strRef>
              <c:f>Sheet1!$F$1</c:f>
              <c:strCache>
                <c:ptCount val="1"/>
                <c:pt idx="0">
                  <c:v>Default Spread based on rating</c:v>
                </c:pt>
              </c:strCache>
            </c:strRef>
          </c:tx>
          <c:spPr>
            <a:solidFill>
              <a:srgbClr val="FF0000"/>
            </a:solidFill>
            <a:ln>
              <a:noFill/>
            </a:ln>
            <a:effectLst/>
          </c:spPr>
          <c:invertIfNegative val="0"/>
          <c:cat>
            <c:strRef>
              <c:f>Sheet1!$A$2:$A$44</c:f>
              <c:strCache>
                <c:ptCount val="43"/>
                <c:pt idx="0">
                  <c:v>Swiss Franc</c:v>
                </c:pt>
                <c:pt idx="1">
                  <c:v>Japanese Yen</c:v>
                </c:pt>
                <c:pt idx="2">
                  <c:v>Danish Krone</c:v>
                </c:pt>
                <c:pt idx="3">
                  <c:v>Euro</c:v>
                </c:pt>
                <c:pt idx="4">
                  <c:v>Swedish Krona</c:v>
                </c:pt>
                <c:pt idx="5">
                  <c:v>Taiwanese $</c:v>
                </c:pt>
                <c:pt idx="6">
                  <c:v>Bulgarian Lev</c:v>
                </c:pt>
                <c:pt idx="7">
                  <c:v>British Pound</c:v>
                </c:pt>
                <c:pt idx="8">
                  <c:v>Norwegian Krone</c:v>
                </c:pt>
                <c:pt idx="9">
                  <c:v>Czech Koruna</c:v>
                </c:pt>
                <c:pt idx="10">
                  <c:v>Canadian $</c:v>
                </c:pt>
                <c:pt idx="11">
                  <c:v>HK $</c:v>
                </c:pt>
                <c:pt idx="12">
                  <c:v>Korean Won</c:v>
                </c:pt>
                <c:pt idx="13">
                  <c:v>Singapore $</c:v>
                </c:pt>
                <c:pt idx="14">
                  <c:v>Croatian Kuna</c:v>
                </c:pt>
                <c:pt idx="15">
                  <c:v>Australian $</c:v>
                </c:pt>
                <c:pt idx="16">
                  <c:v>Israeli Shekel</c:v>
                </c:pt>
                <c:pt idx="17">
                  <c:v>NZ $</c:v>
                </c:pt>
                <c:pt idx="18">
                  <c:v>Thai Baht</c:v>
                </c:pt>
                <c:pt idx="19">
                  <c:v>US $</c:v>
                </c:pt>
                <c:pt idx="20">
                  <c:v>Polish Zloty</c:v>
                </c:pt>
                <c:pt idx="21">
                  <c:v>Hungarian Forint</c:v>
                </c:pt>
                <c:pt idx="22">
                  <c:v>Chinese Yuan</c:v>
                </c:pt>
                <c:pt idx="23">
                  <c:v>Qatari Dinar</c:v>
                </c:pt>
                <c:pt idx="24">
                  <c:v>Malyasian Ringgit</c:v>
                </c:pt>
                <c:pt idx="25">
                  <c:v>Chilean Peso</c:v>
                </c:pt>
                <c:pt idx="26">
                  <c:v>Romanian Leu</c:v>
                </c:pt>
                <c:pt idx="27">
                  <c:v>Vietnamese Dong</c:v>
                </c:pt>
                <c:pt idx="28">
                  <c:v>Peruvian Sol</c:v>
                </c:pt>
                <c:pt idx="29">
                  <c:v>Iceland Krona</c:v>
                </c:pt>
                <c:pt idx="30">
                  <c:v>Colombian Peso</c:v>
                </c:pt>
                <c:pt idx="31">
                  <c:v>Phillipine Peso</c:v>
                </c:pt>
                <c:pt idx="32">
                  <c:v>Indian Rupee</c:v>
                </c:pt>
                <c:pt idx="33">
                  <c:v>Indonesian Rupiah</c:v>
                </c:pt>
                <c:pt idx="34">
                  <c:v>Mexican Peso</c:v>
                </c:pt>
                <c:pt idx="35">
                  <c:v>Russian Ruble</c:v>
                </c:pt>
                <c:pt idx="36">
                  <c:v>South African Rand</c:v>
                </c:pt>
                <c:pt idx="37">
                  <c:v>Brazilian Reai</c:v>
                </c:pt>
                <c:pt idx="38">
                  <c:v>Kenyan Shilling</c:v>
                </c:pt>
                <c:pt idx="39">
                  <c:v>Pakistani Rupee</c:v>
                </c:pt>
                <c:pt idx="40">
                  <c:v>Nigerian Naira</c:v>
                </c:pt>
                <c:pt idx="41">
                  <c:v>Turkish Lira</c:v>
                </c:pt>
                <c:pt idx="42">
                  <c:v>Venezuelan Bolivar</c:v>
                </c:pt>
              </c:strCache>
            </c:strRef>
          </c:cat>
          <c:val>
            <c:numRef>
              <c:f>Sheet1!$F$2:$F$44</c:f>
              <c:numCache>
                <c:formatCode>0.00%</c:formatCode>
                <c:ptCount val="43"/>
                <c:pt idx="0">
                  <c:v>0</c:v>
                </c:pt>
                <c:pt idx="1">
                  <c:v>7.9000000000000008E-3</c:v>
                </c:pt>
                <c:pt idx="2">
                  <c:v>0</c:v>
                </c:pt>
                <c:pt idx="3">
                  <c:v>0</c:v>
                </c:pt>
                <c:pt idx="4">
                  <c:v>0</c:v>
                </c:pt>
                <c:pt idx="5">
                  <c:v>1.7999999999999999E-2</c:v>
                </c:pt>
                <c:pt idx="6">
                  <c:v>2.1499999999999998E-2</c:v>
                </c:pt>
                <c:pt idx="7">
                  <c:v>5.5999999999999999E-3</c:v>
                </c:pt>
                <c:pt idx="8">
                  <c:v>0</c:v>
                </c:pt>
                <c:pt idx="9">
                  <c:v>7.9000000000000008E-3</c:v>
                </c:pt>
                <c:pt idx="10">
                  <c:v>0</c:v>
                </c:pt>
                <c:pt idx="11">
                  <c:v>5.5999999999999999E-3</c:v>
                </c:pt>
                <c:pt idx="12">
                  <c:v>5.5999999999999999E-3</c:v>
                </c:pt>
                <c:pt idx="13">
                  <c:v>0</c:v>
                </c:pt>
                <c:pt idx="14">
                  <c:v>3.39E-2</c:v>
                </c:pt>
                <c:pt idx="15">
                  <c:v>0</c:v>
                </c:pt>
                <c:pt idx="16">
                  <c:v>7.9000000000000008E-3</c:v>
                </c:pt>
                <c:pt idx="17">
                  <c:v>0</c:v>
                </c:pt>
                <c:pt idx="18">
                  <c:v>1.7999999999999999E-2</c:v>
                </c:pt>
                <c:pt idx="19">
                  <c:v>0</c:v>
                </c:pt>
                <c:pt idx="20">
                  <c:v>9.5999999999999992E-3</c:v>
                </c:pt>
                <c:pt idx="21">
                  <c:v>2.4799999999999999E-2</c:v>
                </c:pt>
                <c:pt idx="22">
                  <c:v>7.9000000000000008E-3</c:v>
                </c:pt>
                <c:pt idx="23">
                  <c:v>6.7999999999999996E-3</c:v>
                </c:pt>
                <c:pt idx="24">
                  <c:v>1.35E-2</c:v>
                </c:pt>
                <c:pt idx="25">
                  <c:v>7.9000000000000008E-3</c:v>
                </c:pt>
                <c:pt idx="26">
                  <c:v>2.4799999999999999E-2</c:v>
                </c:pt>
                <c:pt idx="27">
                  <c:v>4.0599999999999997E-2</c:v>
                </c:pt>
                <c:pt idx="28">
                  <c:v>1.35E-2</c:v>
                </c:pt>
                <c:pt idx="29">
                  <c:v>1.35E-2</c:v>
                </c:pt>
                <c:pt idx="30">
                  <c:v>2.1499999999999998E-2</c:v>
                </c:pt>
                <c:pt idx="31">
                  <c:v>2.1499999999999998E-2</c:v>
                </c:pt>
                <c:pt idx="32">
                  <c:v>2.1499999999999998E-2</c:v>
                </c:pt>
                <c:pt idx="33">
                  <c:v>2.1499999999999998E-2</c:v>
                </c:pt>
                <c:pt idx="34">
                  <c:v>1.35E-2</c:v>
                </c:pt>
                <c:pt idx="35">
                  <c:v>2.8199999999999999E-2</c:v>
                </c:pt>
                <c:pt idx="36">
                  <c:v>2.4799999999999999E-2</c:v>
                </c:pt>
                <c:pt idx="37">
                  <c:v>3.39E-2</c:v>
                </c:pt>
                <c:pt idx="38">
                  <c:v>6.2100000000000002E-2</c:v>
                </c:pt>
                <c:pt idx="39">
                  <c:v>7.3400000000000007E-2</c:v>
                </c:pt>
                <c:pt idx="40">
                  <c:v>6.2100000000000002E-2</c:v>
                </c:pt>
                <c:pt idx="41">
                  <c:v>4.0599999999999997E-2</c:v>
                </c:pt>
                <c:pt idx="42">
                  <c:v>0.18</c:v>
                </c:pt>
              </c:numCache>
            </c:numRef>
          </c:val>
          <c:extLst>
            <c:ext xmlns:c16="http://schemas.microsoft.com/office/drawing/2014/chart" uri="{C3380CC4-5D6E-409C-BE32-E72D297353CC}">
              <c16:uniqueId val="{00000001-26F9-1344-BDE6-A49CCB04521D}"/>
            </c:ext>
          </c:extLst>
        </c:ser>
        <c:dLbls>
          <c:showLegendKey val="0"/>
          <c:showVal val="0"/>
          <c:showCatName val="0"/>
          <c:showSerName val="0"/>
          <c:showPercent val="0"/>
          <c:showBubbleSize val="0"/>
        </c:dLbls>
        <c:gapWidth val="219"/>
        <c:overlap val="100"/>
        <c:axId val="135641808"/>
        <c:axId val="135616480"/>
      </c:barChart>
      <c:catAx>
        <c:axId val="13564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616480"/>
        <c:crosses val="autoZero"/>
        <c:auto val="1"/>
        <c:lblAlgn val="ctr"/>
        <c:lblOffset val="100"/>
        <c:noMultiLvlLbl val="0"/>
      </c:catAx>
      <c:valAx>
        <c:axId val="1356164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64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Corporate Bond Default Spreads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Spread 2019</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7.4999999999999997E-3</c:v>
                </c:pt>
                <c:pt idx="1">
                  <c:v>0.01</c:v>
                </c:pt>
                <c:pt idx="2">
                  <c:v>1.2500000000000001E-2</c:v>
                </c:pt>
                <c:pt idx="3">
                  <c:v>1.3749999999999998E-2</c:v>
                </c:pt>
                <c:pt idx="4">
                  <c:v>1.5625E-2</c:v>
                </c:pt>
                <c:pt idx="5">
                  <c:v>0.02</c:v>
                </c:pt>
                <c:pt idx="6">
                  <c:v>0.03</c:v>
                </c:pt>
                <c:pt idx="7">
                  <c:v>3.5999999999999997E-2</c:v>
                </c:pt>
                <c:pt idx="8">
                  <c:v>4.4999999999999998E-2</c:v>
                </c:pt>
                <c:pt idx="9">
                  <c:v>5.3999999999999999E-2</c:v>
                </c:pt>
                <c:pt idx="10">
                  <c:v>6.6000000000000003E-2</c:v>
                </c:pt>
                <c:pt idx="11">
                  <c:v>0.09</c:v>
                </c:pt>
                <c:pt idx="12">
                  <c:v>0.11076923076923077</c:v>
                </c:pt>
                <c:pt idx="13">
                  <c:v>0.14538461538461536</c:v>
                </c:pt>
                <c:pt idx="14">
                  <c:v>0.19384615384615386</c:v>
                </c:pt>
              </c:numCache>
            </c:numRef>
          </c:val>
          <c:extLst>
            <c:ext xmlns:c16="http://schemas.microsoft.com/office/drawing/2014/chart" uri="{C3380CC4-5D6E-409C-BE32-E72D297353CC}">
              <c16:uniqueId val="{00000000-05FA-744A-92EC-AD0F5868A958}"/>
            </c:ext>
          </c:extLst>
        </c:ser>
        <c:ser>
          <c:idx val="1"/>
          <c:order val="1"/>
          <c:tx>
            <c:strRef>
              <c:f>Sheet1!$C$1</c:f>
              <c:strCache>
                <c:ptCount val="1"/>
                <c:pt idx="0">
                  <c:v>Spread 2018</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5.3999999999999986E-3</c:v>
                </c:pt>
                <c:pt idx="1">
                  <c:v>7.1999999999999981E-3</c:v>
                </c:pt>
                <c:pt idx="2">
                  <c:v>8.9999999999999976E-3</c:v>
                </c:pt>
                <c:pt idx="3">
                  <c:v>9.8999999999999956E-3</c:v>
                </c:pt>
                <c:pt idx="4">
                  <c:v>1.1249999999999996E-2</c:v>
                </c:pt>
                <c:pt idx="5">
                  <c:v>1.2699999999999999E-2</c:v>
                </c:pt>
                <c:pt idx="6">
                  <c:v>1.984375E-2</c:v>
                </c:pt>
                <c:pt idx="7">
                  <c:v>2.3812499999999997E-2</c:v>
                </c:pt>
                <c:pt idx="8">
                  <c:v>2.9765624999999997E-2</c:v>
                </c:pt>
                <c:pt idx="9">
                  <c:v>3.5718749999999994E-2</c:v>
                </c:pt>
                <c:pt idx="10">
                  <c:v>4.3656250000000001E-2</c:v>
                </c:pt>
                <c:pt idx="11">
                  <c:v>8.6368750000000008E-2</c:v>
                </c:pt>
                <c:pt idx="12">
                  <c:v>0.10630000000000001</c:v>
                </c:pt>
                <c:pt idx="13">
                  <c:v>0.13951875</c:v>
                </c:pt>
                <c:pt idx="14">
                  <c:v>0.18602500000000002</c:v>
                </c:pt>
              </c:numCache>
            </c:numRef>
          </c:val>
          <c:extLst>
            <c:ext xmlns:c16="http://schemas.microsoft.com/office/drawing/2014/chart" uri="{C3380CC4-5D6E-409C-BE32-E72D297353CC}">
              <c16:uniqueId val="{00000001-05FA-744A-92EC-AD0F5868A958}"/>
            </c:ext>
          </c:extLst>
        </c:ser>
        <c:ser>
          <c:idx val="2"/>
          <c:order val="2"/>
          <c:tx>
            <c:strRef>
              <c:f>Sheet1!$D$1</c:f>
              <c:strCache>
                <c:ptCount val="1"/>
                <c:pt idx="0">
                  <c:v>Spread: 2017</c:v>
                </c:pt>
              </c:strCache>
            </c:strRef>
          </c:tx>
          <c:spPr>
            <a:solidFill>
              <a:schemeClr val="accent3"/>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6.0000000000000001E-3</c:v>
                </c:pt>
                <c:pt idx="1">
                  <c:v>8.0000000000000002E-3</c:v>
                </c:pt>
                <c:pt idx="2">
                  <c:v>0.01</c:v>
                </c:pt>
                <c:pt idx="3">
                  <c:v>1.0999999999999999E-2</c:v>
                </c:pt>
                <c:pt idx="4">
                  <c:v>1.2500000000000001E-2</c:v>
                </c:pt>
                <c:pt idx="5">
                  <c:v>1.6E-2</c:v>
                </c:pt>
                <c:pt idx="6">
                  <c:v>2.5000000000000001E-2</c:v>
                </c:pt>
                <c:pt idx="7">
                  <c:v>0.03</c:v>
                </c:pt>
                <c:pt idx="8">
                  <c:v>3.7499999999999999E-2</c:v>
                </c:pt>
                <c:pt idx="9">
                  <c:v>4.4999999999999998E-2</c:v>
                </c:pt>
                <c:pt idx="10">
                  <c:v>5.5E-2</c:v>
                </c:pt>
                <c:pt idx="11">
                  <c:v>6.5000000000000002E-2</c:v>
                </c:pt>
                <c:pt idx="12">
                  <c:v>0.08</c:v>
                </c:pt>
                <c:pt idx="13">
                  <c:v>0.105</c:v>
                </c:pt>
                <c:pt idx="14">
                  <c:v>0.14000000000000001</c:v>
                </c:pt>
              </c:numCache>
            </c:numRef>
          </c:val>
          <c:extLst>
            <c:ext xmlns:c16="http://schemas.microsoft.com/office/drawing/2014/chart" uri="{C3380CC4-5D6E-409C-BE32-E72D297353CC}">
              <c16:uniqueId val="{00000002-05FA-744A-92EC-AD0F5868A958}"/>
            </c:ext>
          </c:extLst>
        </c:ser>
        <c:ser>
          <c:idx val="3"/>
          <c:order val="3"/>
          <c:tx>
            <c:strRef>
              <c:f>Sheet1!$E$1</c:f>
              <c:strCache>
                <c:ptCount val="1"/>
                <c:pt idx="0">
                  <c:v>Spread: 2016</c:v>
                </c:pt>
              </c:strCache>
            </c:strRef>
          </c:tx>
          <c:spPr>
            <a:solidFill>
              <a:schemeClr val="accent4"/>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Sheet1!$E$2:$E$16</c:f>
              <c:numCache>
                <c:formatCode>0.00%</c:formatCode>
                <c:ptCount val="15"/>
                <c:pt idx="0">
                  <c:v>7.4999999999999997E-3</c:v>
                </c:pt>
                <c:pt idx="1">
                  <c:v>0.01</c:v>
                </c:pt>
                <c:pt idx="2">
                  <c:v>1.0999999999999999E-2</c:v>
                </c:pt>
                <c:pt idx="3">
                  <c:v>1.2500000000000001E-2</c:v>
                </c:pt>
                <c:pt idx="4">
                  <c:v>1.7500000000000002E-2</c:v>
                </c:pt>
                <c:pt idx="5">
                  <c:v>2.2499999999999999E-2</c:v>
                </c:pt>
                <c:pt idx="6">
                  <c:v>3.2500000000000001E-2</c:v>
                </c:pt>
                <c:pt idx="7">
                  <c:v>4.2500000000000003E-2</c:v>
                </c:pt>
                <c:pt idx="8">
                  <c:v>5.5E-2</c:v>
                </c:pt>
                <c:pt idx="9">
                  <c:v>6.5000000000000002E-2</c:v>
                </c:pt>
                <c:pt idx="10">
                  <c:v>7.4999999999999997E-2</c:v>
                </c:pt>
                <c:pt idx="11">
                  <c:v>0.09</c:v>
                </c:pt>
                <c:pt idx="12">
                  <c:v>0.12</c:v>
                </c:pt>
                <c:pt idx="13">
                  <c:v>0.16</c:v>
                </c:pt>
                <c:pt idx="14">
                  <c:v>0.2</c:v>
                </c:pt>
              </c:numCache>
            </c:numRef>
          </c:val>
          <c:extLst>
            <c:ext xmlns:c16="http://schemas.microsoft.com/office/drawing/2014/chart" uri="{C3380CC4-5D6E-409C-BE32-E72D297353CC}">
              <c16:uniqueId val="{00000003-05FA-744A-92EC-AD0F5868A958}"/>
            </c:ext>
          </c:extLst>
        </c:ser>
        <c:ser>
          <c:idx val="4"/>
          <c:order val="4"/>
          <c:tx>
            <c:strRef>
              <c:f>Sheet1!$F$1</c:f>
              <c:strCache>
                <c:ptCount val="1"/>
                <c:pt idx="0">
                  <c:v>Spread: 2015</c:v>
                </c:pt>
              </c:strCache>
            </c:strRef>
          </c:tx>
          <c:spPr>
            <a:solidFill>
              <a:schemeClr val="accent5"/>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Sheet1!$F$2:$F$16</c:f>
              <c:numCache>
                <c:formatCode>0.00%</c:formatCode>
                <c:ptCount val="15"/>
                <c:pt idx="0">
                  <c:v>4.0000000000000001E-3</c:v>
                </c:pt>
                <c:pt idx="1">
                  <c:v>7.0000000000000001E-3</c:v>
                </c:pt>
                <c:pt idx="2">
                  <c:v>8.9999999999999993E-3</c:v>
                </c:pt>
                <c:pt idx="3">
                  <c:v>0.01</c:v>
                </c:pt>
                <c:pt idx="4">
                  <c:v>1.2E-2</c:v>
                </c:pt>
                <c:pt idx="5">
                  <c:v>1.7500000000000002E-2</c:v>
                </c:pt>
                <c:pt idx="6">
                  <c:v>2.75E-2</c:v>
                </c:pt>
                <c:pt idx="7">
                  <c:v>3.2500000000000001E-2</c:v>
                </c:pt>
                <c:pt idx="8">
                  <c:v>0.04</c:v>
                </c:pt>
                <c:pt idx="9">
                  <c:v>0.05</c:v>
                </c:pt>
                <c:pt idx="10">
                  <c:v>0.06</c:v>
                </c:pt>
                <c:pt idx="11">
                  <c:v>7.0000000000000007E-2</c:v>
                </c:pt>
                <c:pt idx="12">
                  <c:v>0.08</c:v>
                </c:pt>
                <c:pt idx="13">
                  <c:v>0.1</c:v>
                </c:pt>
                <c:pt idx="14">
                  <c:v>0.12</c:v>
                </c:pt>
              </c:numCache>
            </c:numRef>
          </c:val>
          <c:extLst>
            <c:ext xmlns:c16="http://schemas.microsoft.com/office/drawing/2014/chart" uri="{C3380CC4-5D6E-409C-BE32-E72D297353CC}">
              <c16:uniqueId val="{00000004-05FA-744A-92EC-AD0F5868A958}"/>
            </c:ext>
          </c:extLst>
        </c:ser>
        <c:dLbls>
          <c:showLegendKey val="0"/>
          <c:showVal val="0"/>
          <c:showCatName val="0"/>
          <c:showSerName val="0"/>
          <c:showPercent val="0"/>
          <c:showBubbleSize val="0"/>
        </c:dLbls>
        <c:gapWidth val="219"/>
        <c:overlap val="-27"/>
        <c:axId val="922821920"/>
        <c:axId val="922823600"/>
      </c:barChart>
      <c:catAx>
        <c:axId val="92282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2823600"/>
        <c:crosses val="autoZero"/>
        <c:auto val="1"/>
        <c:lblAlgn val="ctr"/>
        <c:lblOffset val="100"/>
        <c:noMultiLvlLbl val="0"/>
      </c:catAx>
      <c:valAx>
        <c:axId val="9228236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28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095"/>
          <c:h val="0.80827886710239605"/>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0.14000000000000001</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0.28000000000000003</c:v>
                </c:pt>
                <c:pt idx="21">
                  <c:v>0.28999999999999998</c:v>
                </c:pt>
                <c:pt idx="22">
                  <c:v>0.3</c:v>
                </c:pt>
              </c:numCache>
            </c:numRef>
          </c:cat>
          <c:val>
            <c:numRef>
              <c:f>'IRR Calculation'!$B$2:$B$24</c:f>
              <c:numCache>
                <c:formatCode>"$"#,##0.00</c:formatCode>
                <c:ptCount val="23"/>
                <c:pt idx="0">
                  <c:v>3972.6136865069011</c:v>
                </c:pt>
                <c:pt idx="1">
                  <c:v>2630.9768698748712</c:v>
                </c:pt>
                <c:pt idx="2">
                  <c:v>1642.1181464428009</c:v>
                </c:pt>
                <c:pt idx="3">
                  <c:v>887.57743352763998</c:v>
                </c:pt>
                <c:pt idx="4">
                  <c:v>296.33432225294882</c:v>
                </c:pt>
                <c:pt idx="5">
                  <c:v>-176.75971889324319</c:v>
                </c:pt>
                <c:pt idx="6">
                  <c:v>-561.76485680667247</c:v>
                </c:pt>
                <c:pt idx="7">
                  <c:v>-879.45908348260787</c:v>
                </c:pt>
                <c:pt idx="8">
                  <c:v>-1144.6557758640611</c:v>
                </c:pt>
                <c:pt idx="9">
                  <c:v>-1368.1940124962441</c:v>
                </c:pt>
                <c:pt idx="10">
                  <c:v>-1558.1823374841269</c:v>
                </c:pt>
                <c:pt idx="11">
                  <c:v>-1720.8033937948569</c:v>
                </c:pt>
                <c:pt idx="12">
                  <c:v>-1860.8502139944351</c:v>
                </c:pt>
                <c:pt idx="13">
                  <c:v>-1982.0930441260109</c:v>
                </c:pt>
                <c:pt idx="14">
                  <c:v>-2087.5360248135648</c:v>
                </c:pt>
                <c:pt idx="15">
                  <c:v>-2179.6004529004822</c:v>
                </c:pt>
                <c:pt idx="16">
                  <c:v>-2260.2579920580101</c:v>
                </c:pt>
                <c:pt idx="17">
                  <c:v>-2331.129071850929</c:v>
                </c:pt>
                <c:pt idx="18">
                  <c:v>-2393.5566342453171</c:v>
                </c:pt>
                <c:pt idx="19">
                  <c:v>-2448.662135096265</c:v>
                </c:pt>
                <c:pt idx="20">
                  <c:v>-2497.3885822709972</c:v>
                </c:pt>
                <c:pt idx="21">
                  <c:v>-2540.533974860703</c:v>
                </c:pt>
                <c:pt idx="22">
                  <c:v>-2578.7775463071639</c:v>
                </c:pt>
              </c:numCache>
            </c:numRef>
          </c:val>
          <c:smooth val="0"/>
          <c:extLst>
            <c:ext xmlns:c16="http://schemas.microsoft.com/office/drawing/2014/chart" uri="{C3380CC4-5D6E-409C-BE32-E72D297353CC}">
              <c16:uniqueId val="{00000000-41D3-7D42-8D75-422EAA19F572}"/>
            </c:ext>
          </c:extLst>
        </c:ser>
        <c:dLbls>
          <c:showLegendKey val="0"/>
          <c:showVal val="0"/>
          <c:showCatName val="0"/>
          <c:showSerName val="0"/>
          <c:showPercent val="0"/>
          <c:showBubbleSize val="0"/>
        </c:dLbls>
        <c:marker val="1"/>
        <c:smooth val="0"/>
        <c:axId val="1319692576"/>
        <c:axId val="1319695008"/>
      </c:lineChart>
      <c:catAx>
        <c:axId val="131969257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697"/>
              <c:y val="0.94553364508475701"/>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319695008"/>
        <c:crosses val="autoZero"/>
        <c:auto val="1"/>
        <c:lblAlgn val="ctr"/>
        <c:lblOffset val="100"/>
        <c:tickLblSkip val="1"/>
        <c:tickMarkSkip val="1"/>
        <c:noMultiLvlLbl val="0"/>
      </c:catAx>
      <c:valAx>
        <c:axId val="131969500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1.33333722750532E-2"/>
              <c:y val="0.49673193962108397"/>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319692576"/>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1.9607796001859201E-2"/>
        </c:manualLayout>
      </c:layout>
      <c:overlay val="0"/>
      <c:spPr>
        <a:noFill/>
        <a:ln w="25400">
          <a:noFill/>
        </a:ln>
      </c:spPr>
    </c:title>
    <c:autoTitleDeleted val="0"/>
    <c:plotArea>
      <c:layout>
        <c:manualLayout>
          <c:layoutTarget val="inner"/>
          <c:xMode val="edge"/>
          <c:yMode val="edge"/>
          <c:x val="8.3588254603112699E-2"/>
          <c:y val="0.16680567447806699"/>
          <c:w val="0.70814814814814797"/>
          <c:h val="0.80827886710239605"/>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c:v>
                </c:pt>
                <c:pt idx="1">
                  <c:v>60</c:v>
                </c:pt>
                <c:pt idx="2">
                  <c:v>70</c:v>
                </c:pt>
                <c:pt idx="3">
                  <c:v>80</c:v>
                </c:pt>
                <c:pt idx="4">
                  <c:v>90</c:v>
                </c:pt>
                <c:pt idx="5">
                  <c:v>100</c:v>
                </c:pt>
                <c:pt idx="6">
                  <c:v>110</c:v>
                </c:pt>
                <c:pt idx="7">
                  <c:v>120</c:v>
                </c:pt>
                <c:pt idx="8">
                  <c:v>130</c:v>
                </c:pt>
              </c:numCache>
            </c:numRef>
          </c:cat>
          <c:val>
            <c:numRef>
              <c:f>'Base Analysis'!$G$68:$G$76</c:f>
              <c:numCache>
                <c:formatCode>"$"#,##0</c:formatCode>
                <c:ptCount val="9"/>
                <c:pt idx="0">
                  <c:v>-1166</c:v>
                </c:pt>
                <c:pt idx="1">
                  <c:v>-872</c:v>
                </c:pt>
                <c:pt idx="2">
                  <c:v>-578</c:v>
                </c:pt>
                <c:pt idx="3">
                  <c:v>-284</c:v>
                </c:pt>
                <c:pt idx="4">
                  <c:v>10</c:v>
                </c:pt>
                <c:pt idx="5">
                  <c:v>304.04000000000002</c:v>
                </c:pt>
                <c:pt idx="6">
                  <c:v>598</c:v>
                </c:pt>
                <c:pt idx="7">
                  <c:v>892</c:v>
                </c:pt>
                <c:pt idx="8">
                  <c:v>1186</c:v>
                </c:pt>
              </c:numCache>
            </c:numRef>
          </c:val>
          <c:extLst>
            <c:ext xmlns:c16="http://schemas.microsoft.com/office/drawing/2014/chart" uri="{C3380CC4-5D6E-409C-BE32-E72D297353CC}">
              <c16:uniqueId val="{00000000-2167-6841-8F5F-DE99F2EC6C40}"/>
            </c:ext>
          </c:extLst>
        </c:ser>
        <c:dLbls>
          <c:showLegendKey val="0"/>
          <c:showVal val="0"/>
          <c:showCatName val="0"/>
          <c:showSerName val="0"/>
          <c:showPercent val="0"/>
          <c:showBubbleSize val="0"/>
        </c:dLbls>
        <c:gapWidth val="150"/>
        <c:axId val="837933616"/>
        <c:axId val="1219172720"/>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-0.30499999999999999</c:v>
                </c:pt>
                <c:pt idx="1">
                  <c:v>-0.1391</c:v>
                </c:pt>
                <c:pt idx="2">
                  <c:v>-3.4500000000000003E-2</c:v>
                </c:pt>
                <c:pt idx="3">
                  <c:v>4.6300000000000001E-2</c:v>
                </c:pt>
                <c:pt idx="4">
                  <c:v>0.1134</c:v>
                </c:pt>
                <c:pt idx="5">
                  <c:v>0.17169999999999999</c:v>
                </c:pt>
                <c:pt idx="6">
                  <c:v>0.22389999999999999</c:v>
                </c:pt>
                <c:pt idx="7">
                  <c:v>0.27060000000000001</c:v>
                </c:pt>
                <c:pt idx="8">
                  <c:v>0.31569999999999998</c:v>
                </c:pt>
              </c:numCache>
            </c:numRef>
          </c:val>
          <c:smooth val="0"/>
          <c:extLst>
            <c:ext xmlns:c16="http://schemas.microsoft.com/office/drawing/2014/chart" uri="{C3380CC4-5D6E-409C-BE32-E72D297353CC}">
              <c16:uniqueId val="{00000001-2167-6841-8F5F-DE99F2EC6C40}"/>
            </c:ext>
          </c:extLst>
        </c:ser>
        <c:dLbls>
          <c:showLegendKey val="0"/>
          <c:showVal val="0"/>
          <c:showCatName val="0"/>
          <c:showSerName val="0"/>
          <c:showPercent val="0"/>
          <c:showBubbleSize val="0"/>
        </c:dLbls>
        <c:marker val="1"/>
        <c:smooth val="0"/>
        <c:axId val="803480896"/>
        <c:axId val="803482672"/>
      </c:lineChart>
      <c:catAx>
        <c:axId val="83793361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798"/>
              <c:y val="0.9455338618376100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219172720"/>
        <c:crosses val="autoZero"/>
        <c:auto val="0"/>
        <c:lblAlgn val="ctr"/>
        <c:lblOffset val="100"/>
        <c:tickLblSkip val="1"/>
        <c:tickMarkSkip val="1"/>
        <c:noMultiLvlLbl val="0"/>
      </c:catAx>
      <c:valAx>
        <c:axId val="1219172720"/>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5.3320579875187797E-2"/>
              <c:y val="0.49455403867230902"/>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837933616"/>
        <c:crosses val="autoZero"/>
        <c:crossBetween val="between"/>
      </c:valAx>
      <c:catAx>
        <c:axId val="803480896"/>
        <c:scaling>
          <c:orientation val="minMax"/>
        </c:scaling>
        <c:delete val="1"/>
        <c:axPos val="b"/>
        <c:majorTickMark val="out"/>
        <c:minorTickMark val="none"/>
        <c:tickLblPos val="nextTo"/>
        <c:crossAx val="803482672"/>
        <c:crosses val="autoZero"/>
        <c:auto val="0"/>
        <c:lblAlgn val="ctr"/>
        <c:lblOffset val="100"/>
        <c:noMultiLvlLbl val="0"/>
      </c:catAx>
      <c:valAx>
        <c:axId val="803482672"/>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803480896"/>
        <c:crosses val="max"/>
        <c:crossBetween val="between"/>
      </c:valAx>
      <c:spPr>
        <a:noFill/>
        <a:ln w="12700">
          <a:solidFill>
            <a:srgbClr val="808080"/>
          </a:solidFill>
          <a:prstDash val="solid"/>
        </a:ln>
      </c:spPr>
    </c:plotArea>
    <c:legend>
      <c:legendPos val="r"/>
      <c:layout>
        <c:manualLayout>
          <c:xMode val="edge"/>
          <c:yMode val="edge"/>
          <c:x val="0.91703708876432599"/>
          <c:y val="0.49455335184225802"/>
          <c:w val="7.7037014027908704E-2"/>
          <c:h val="5.8823388005577702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639.31999999999937</c:v>
                </c:pt>
                <c:pt idx="1">
                  <c:v>583.44000000000005</c:v>
                </c:pt>
                <c:pt idx="2">
                  <c:v>527.55999999999938</c:v>
                </c:pt>
                <c:pt idx="3">
                  <c:v>471.68</c:v>
                </c:pt>
                <c:pt idx="4">
                  <c:v>415.8</c:v>
                </c:pt>
                <c:pt idx="5">
                  <c:v>359.92</c:v>
                </c:pt>
                <c:pt idx="6">
                  <c:v>304.04000000000002</c:v>
                </c:pt>
                <c:pt idx="7">
                  <c:v>248.16</c:v>
                </c:pt>
                <c:pt idx="8">
                  <c:v>192.28</c:v>
                </c:pt>
                <c:pt idx="9">
                  <c:v>136.4</c:v>
                </c:pt>
                <c:pt idx="10">
                  <c:v>80.52</c:v>
                </c:pt>
                <c:pt idx="11">
                  <c:v>24.64</c:v>
                </c:pt>
                <c:pt idx="12">
                  <c:v>-31.24</c:v>
                </c:pt>
              </c:numCache>
            </c:numRef>
          </c:val>
          <c:extLst>
            <c:ext xmlns:c16="http://schemas.microsoft.com/office/drawing/2014/chart" uri="{C3380CC4-5D6E-409C-BE32-E72D297353CC}">
              <c16:uniqueId val="{00000000-6C60-4E48-B7CE-5B59ED5B98EC}"/>
            </c:ext>
          </c:extLst>
        </c:ser>
        <c:dLbls>
          <c:showLegendKey val="0"/>
          <c:showVal val="0"/>
          <c:showCatName val="0"/>
          <c:showSerName val="0"/>
          <c:showPercent val="0"/>
          <c:showBubbleSize val="0"/>
        </c:dLbls>
        <c:gapWidth val="150"/>
        <c:axId val="837850416"/>
        <c:axId val="837853808"/>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0.23380000000000001</c:v>
                </c:pt>
                <c:pt idx="1">
                  <c:v>0.22370000000000001</c:v>
                </c:pt>
                <c:pt idx="2">
                  <c:v>0.2135</c:v>
                </c:pt>
                <c:pt idx="3">
                  <c:v>0.20319999999999999</c:v>
                </c:pt>
                <c:pt idx="4">
                  <c:v>0.1928</c:v>
                </c:pt>
                <c:pt idx="5">
                  <c:v>0.18229999999999999</c:v>
                </c:pt>
                <c:pt idx="6">
                  <c:v>0.17169999999999999</c:v>
                </c:pt>
                <c:pt idx="7">
                  <c:v>0.16089999999999999</c:v>
                </c:pt>
                <c:pt idx="8">
                  <c:v>0.15</c:v>
                </c:pt>
                <c:pt idx="9">
                  <c:v>0.1389</c:v>
                </c:pt>
                <c:pt idx="10">
                  <c:v>0.12770000000000001</c:v>
                </c:pt>
                <c:pt idx="11">
                  <c:v>0.1163</c:v>
                </c:pt>
                <c:pt idx="12">
                  <c:v>0.1048</c:v>
                </c:pt>
              </c:numCache>
            </c:numRef>
          </c:val>
          <c:smooth val="0"/>
          <c:extLst>
            <c:ext xmlns:c16="http://schemas.microsoft.com/office/drawing/2014/chart" uri="{C3380CC4-5D6E-409C-BE32-E72D297353CC}">
              <c16:uniqueId val="{00000001-6C60-4E48-B7CE-5B59ED5B98EC}"/>
            </c:ext>
          </c:extLst>
        </c:ser>
        <c:dLbls>
          <c:showLegendKey val="0"/>
          <c:showVal val="0"/>
          <c:showCatName val="0"/>
          <c:showSerName val="0"/>
          <c:showPercent val="0"/>
          <c:showBubbleSize val="0"/>
        </c:dLbls>
        <c:marker val="1"/>
        <c:smooth val="0"/>
        <c:axId val="837897744"/>
        <c:axId val="837899792"/>
      </c:lineChart>
      <c:catAx>
        <c:axId val="837850416"/>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837853808"/>
        <c:crosses val="autoZero"/>
        <c:auto val="1"/>
        <c:lblAlgn val="ctr"/>
        <c:lblOffset val="100"/>
        <c:noMultiLvlLbl val="0"/>
      </c:catAx>
      <c:valAx>
        <c:axId val="837853808"/>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837850416"/>
        <c:crosses val="autoZero"/>
        <c:crossBetween val="between"/>
      </c:valAx>
      <c:catAx>
        <c:axId val="837897744"/>
        <c:scaling>
          <c:orientation val="minMax"/>
        </c:scaling>
        <c:delete val="1"/>
        <c:axPos val="b"/>
        <c:numFmt formatCode="General" sourceLinked="0"/>
        <c:majorTickMark val="out"/>
        <c:minorTickMark val="none"/>
        <c:tickLblPos val="nextTo"/>
        <c:crossAx val="837899792"/>
        <c:crosses val="autoZero"/>
        <c:auto val="1"/>
        <c:lblAlgn val="ctr"/>
        <c:lblOffset val="100"/>
        <c:noMultiLvlLbl val="0"/>
      </c:catAx>
      <c:valAx>
        <c:axId val="837899792"/>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837897744"/>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image" Target="../media/image5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image" Target="../media/image63.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image" Target="../media/image65.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image" Target="../media/image67.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image" Target="../media/image7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image" Target="../media/image78.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image" Target="../media/image9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3.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9.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image" Target="../media/image11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7.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image" Target="../media/image118.emf"/><Relationship Id="rId4" Type="http://schemas.openxmlformats.org/officeDocument/2006/relationships/image" Target="../media/image121.e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image" Target="../media/image122.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Average monthly return = 1.65%</a:t>
          </a:r>
        </a:p>
        <a:p xmlns:a="http://schemas.openxmlformats.org/drawingml/2006/main">
          <a:r>
            <a:rPr lang="en-US" dirty="0"/>
            <a:t>Average monthly standard deviation = 7.64%</a:t>
          </a:r>
        </a:p>
        <a:p xmlns:a="http://schemas.openxmlformats.org/drawingml/2006/main">
          <a:r>
            <a:rPr lang="en-US" dirty="0"/>
            <a:t>Average annual return = 21.70%</a:t>
          </a:r>
        </a:p>
        <a:p xmlns:a="http://schemas.openxmlformats.org/drawingml/2006/main">
          <a:r>
            <a:rPr lang="en-US" sz="1100" dirty="0"/>
            <a:t>Average annual standard deviation = 26.47%</a:t>
          </a:r>
        </a:p>
      </cdr:txBody>
    </cdr:sp>
  </cdr:relSizeAnchor>
</c:userShapes>
</file>

<file path=ppt/drawings/drawing2.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aswathdamodaran.blogspot.com/2016/11/the-4c-tradeoff-promise-and-peril-of.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dirty="0">
              <a:latin typeface="Times" charset="0"/>
              <a:ea typeface="ＭＳ Ｐゴシック" charset="-128"/>
            </a:endParaRPr>
          </a:p>
        </p:txBody>
      </p:sp>
    </p:spTree>
    <p:extLst>
      <p:ext uri="{BB962C8B-B14F-4D97-AF65-F5344CB8AC3E}">
        <p14:creationId xmlns:p14="http://schemas.microsoft.com/office/powerpoint/2010/main" val="60998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Why only one objective?</a:t>
            </a:r>
            <a:r>
              <a:rPr lang="en-US" altLang="en-US" baseline="0" dirty="0">
                <a:latin typeface="Times" charset="0"/>
                <a:ea typeface="ＭＳ Ｐゴシック" charset="-128"/>
              </a:rPr>
              <a:t> Why not have many? Because you can have only objective. You can have multiple constraints that are imposed on you or you impose on yourself. If you have many objectives, and you have to pick between alternatives where you get different answers depending upon which objective you look at, you will be stuck. </a:t>
            </a: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This is the answer to the question posed in the previous overhead.</a:t>
            </a:r>
          </a:p>
          <a:p>
            <a:pPr marL="228600" indent="-228600">
              <a:buFontTx/>
              <a:buAutoNum type="arabicPeriod"/>
            </a:pPr>
            <a:r>
              <a:rPr lang="en-US" altLang="en-US" dirty="0">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dirty="0">
                <a:latin typeface="Times" charset="0"/>
                <a:ea typeface="ＭＳ Ｐゴシック" charset="-128"/>
              </a:rPr>
              <a:t>Managers answer to stockholders. Consequently, the objective gets narrowed down to </a:t>
            </a:r>
            <a:r>
              <a:rPr lang="ja-JP" altLang="en-US" dirty="0">
                <a:latin typeface="Times" charset="0"/>
                <a:ea typeface="ＭＳ Ｐゴシック" charset="-128"/>
              </a:rPr>
              <a:t>“</a:t>
            </a:r>
            <a:r>
              <a:rPr lang="en-US" altLang="ja-JP" dirty="0">
                <a:latin typeface="Times" charset="0"/>
                <a:ea typeface="ＭＳ Ｐゴシック" charset="-128"/>
              </a:rPr>
              <a:t>maximizing equity value</a:t>
            </a:r>
            <a:r>
              <a:rPr lang="ja-JP" altLang="en-US" dirty="0">
                <a:latin typeface="Times" charset="0"/>
                <a:ea typeface="ＭＳ Ｐゴシック" charset="-128"/>
              </a:rPr>
              <a:t>”</a:t>
            </a:r>
            <a:r>
              <a:rPr lang="en-US" altLang="ja-JP" dirty="0">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dirty="0">
                <a:latin typeface="Times" charset="0"/>
                <a:ea typeface="ＭＳ Ｐゴシック" charset="-128"/>
              </a:rPr>
              <a:t>It is tough to assess equity value objectively. It would be nice to have a </a:t>
            </a:r>
            <a:r>
              <a:rPr lang="ja-JP" altLang="en-US" dirty="0">
                <a:latin typeface="Times" charset="0"/>
                <a:ea typeface="ＭＳ Ｐゴシック" charset="-128"/>
              </a:rPr>
              <a:t>“</a:t>
            </a:r>
            <a:r>
              <a:rPr lang="en-US" altLang="ja-JP" dirty="0">
                <a:latin typeface="Times" charset="0"/>
                <a:ea typeface="ＭＳ Ｐゴシック" charset="-128"/>
              </a:rPr>
              <a:t>third party</a:t>
            </a:r>
            <a:r>
              <a:rPr lang="ja-JP" altLang="en-US" dirty="0">
                <a:latin typeface="Times" charset="0"/>
                <a:ea typeface="ＭＳ Ｐゴシック" charset="-128"/>
              </a:rPr>
              <a:t>”</a:t>
            </a:r>
            <a:r>
              <a:rPr lang="en-US" altLang="ja-JP" dirty="0">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dirty="0">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Times" charset="0"/>
                <a:ea typeface="ＭＳ Ｐゴシック" charset="-128"/>
              </a:rPr>
              <a:t>It is important it is to have an objective function that is observable and measurable. Fuzzy or multiple objectives are disastrous for several reasons:</a:t>
            </a:r>
          </a:p>
          <a:p>
            <a:pPr>
              <a:buFontTx/>
              <a:buAutoNum type="alphaLcPeriod"/>
            </a:pPr>
            <a:r>
              <a:rPr lang="en-US" altLang="en-US" dirty="0">
                <a:latin typeface="Times" charset="0"/>
                <a:ea typeface="ＭＳ Ｐゴシック" charset="-128"/>
              </a:rPr>
              <a:t>Different decision makers define it to mean different things and can work at cross purposes with each other.</a:t>
            </a:r>
          </a:p>
          <a:p>
            <a:pPr>
              <a:buFontTx/>
              <a:buAutoNum type="alphaLcPeriod"/>
            </a:pPr>
            <a:r>
              <a:rPr lang="en-US" altLang="en-US" dirty="0">
                <a:latin typeface="Times" charset="0"/>
                <a:ea typeface="ＭＳ Ｐゴシック" charset="-128"/>
              </a:rPr>
              <a:t>If your objective is fuzzy, it becomes very difficult to measure performance and how close you are to accomplishing your objective.</a:t>
            </a:r>
          </a:p>
          <a:p>
            <a:r>
              <a:rPr lang="en-US" altLang="en-US" dirty="0">
                <a:latin typeface="Times" charset="0"/>
                <a:ea typeface="ＭＳ Ｐゴシック" charset="-128"/>
              </a:rPr>
              <a:t>Note that stock prices provide almost instantaneous feedback (some of which is unwelcome) on every decision you make as a firm. Markets may not be perfect (they are far from it) but they are quick and unbiased.</a:t>
            </a:r>
          </a:p>
          <a:p>
            <a:r>
              <a:rPr lang="en-US" altLang="en-US" dirty="0">
                <a:latin typeface="Times" charset="0"/>
                <a:ea typeface="ＭＳ Ｐゴシック" charset="-128"/>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a:p>
            <a:r>
              <a:rPr lang="en-US" altLang="en-US" dirty="0">
                <a:latin typeface="Times" charset="0"/>
                <a:ea typeface="ＭＳ Ｐゴシック" charset="-128"/>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p>
        </p:txBody>
      </p:sp>
    </p:spTree>
    <p:extLst>
      <p:ext uri="{BB962C8B-B14F-4D97-AF65-F5344CB8AC3E}">
        <p14:creationId xmlns:p14="http://schemas.microsoft.com/office/powerpoint/2010/main" val="5805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theory, stockholders are supposed to come to the annual meeting, and make informed judgments about whether they want to keep incumbent management in place. Large stockholders act like private business owners and are vigilant about protecting their interests.</a:t>
            </a:r>
          </a:p>
          <a:p>
            <a:r>
              <a:rPr lang="en-US" altLang="en-US">
                <a:latin typeface="Times" charset="0"/>
                <a:ea typeface="ＭＳ Ｐゴシック" charset="-128"/>
              </a:rPr>
              <a:t>The board of directors is supposed to protect the stockholders and keep an eye on top managers.</a:t>
            </a:r>
          </a:p>
          <a:p>
            <a:r>
              <a:rPr lang="en-US" altLang="en-US">
                <a:latin typeface="Times" charset="0"/>
                <a:ea typeface="ＭＳ Ｐゴシック" charset="-128"/>
              </a:rPr>
              <a:t>So why don</a:t>
            </a:r>
            <a:r>
              <a:rPr lang="ja-JP" altLang="en-US">
                <a:latin typeface="Times" charset="0"/>
                <a:ea typeface="ＭＳ Ｐゴシック" charset="-128"/>
              </a:rPr>
              <a:t>’</a:t>
            </a:r>
            <a:r>
              <a:rPr lang="en-US" altLang="ja-JP">
                <a:latin typeface="Times" charset="0"/>
                <a:ea typeface="ＭＳ Ｐゴシック" charset="-128"/>
              </a:rPr>
              <a:t>t they work?</a:t>
            </a:r>
            <a:endParaRPr lang="en-US" altLang="en-US">
              <a:latin typeface="Times" charset="0"/>
              <a:ea typeface="ＭＳ Ｐゴシック" charset="-128"/>
            </a:endParaRPr>
          </a:p>
        </p:txBody>
      </p:sp>
    </p:spTree>
    <p:extLst>
      <p:ext uri="{BB962C8B-B14F-4D97-AF65-F5344CB8AC3E}">
        <p14:creationId xmlns:p14="http://schemas.microsoft.com/office/powerpoint/2010/main" val="99179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Calpers was one of the first institutional investors to pay attention to corporate governance. Every year, Calpers lists the 10 companies that were the worst culprits when it came to putting managerial interests over stockholder interests.</a:t>
            </a:r>
          </a:p>
          <a:p>
            <a:r>
              <a:rPr lang="en-US" altLang="en-US">
                <a:latin typeface="Times" charset="0"/>
                <a:ea typeface="ＭＳ Ｐゴシック" charset="-128"/>
              </a:rPr>
              <a:t>In the last twenty years, investors have become more aware of how important corporate governance is and there are an increasing number of services that focus on measuring and reporting on corporate governance.</a:t>
            </a:r>
          </a:p>
        </p:txBody>
      </p:sp>
    </p:spTree>
    <p:extLst>
      <p:ext uri="{BB962C8B-B14F-4D97-AF65-F5344CB8AC3E}">
        <p14:creationId xmlns:p14="http://schemas.microsoft.com/office/powerpoint/2010/main" val="1613262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tLang="en-US">
                <a:latin typeface="Times" charset="0"/>
                <a:ea typeface="ＭＳ Ｐゴシック" charset="-128"/>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extLst>
      <p:ext uri="{BB962C8B-B14F-4D97-AF65-F5344CB8AC3E}">
        <p14:creationId xmlns:p14="http://schemas.microsoft.com/office/powerpoint/2010/main" val="212204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dirty="0">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a:p>
            <a:r>
              <a:rPr lang="en-US" altLang="en-US" dirty="0">
                <a:latin typeface="Times" charset="0"/>
                <a:ea typeface="ＭＳ Ｐゴシック" charset="-128"/>
              </a:rPr>
              <a:t>Unfortunately,</a:t>
            </a:r>
            <a:r>
              <a:rPr lang="en-US" altLang="en-US" baseline="0" dirty="0">
                <a:latin typeface="Times" charset="0"/>
                <a:ea typeface="ＭＳ Ｐゴシック" charset="-128"/>
              </a:rPr>
              <a:t> corporate governance scores have become checkbox based rather than principle based. So, you may want to look for tangible evidence of board independence.</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700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Managers of acquiring firms almost always make every acquisition sound like a good idea. Stockholders are more skeptical (as is evidenced by the behavior of acquiring firm stock prices on the announcement of acquisitions).</a:t>
            </a:r>
          </a:p>
          <a:p>
            <a:r>
              <a:rPr lang="en-US" altLang="en-US">
                <a:latin typeface="Times" charset="0"/>
                <a:ea typeface="ＭＳ Ｐゴシック" charset="-128"/>
              </a:rPr>
              <a:t>Stockholders must be right, on average, since many takeovers do not seem to work in terms of increasing stockholder wealth or delivering higher profitability.</a:t>
            </a:r>
          </a:p>
          <a:p>
            <a:r>
              <a:rPr lang="en-US" altLang="en-US">
                <a:latin typeface="Times" charset="0"/>
                <a:ea typeface="ＭＳ Ｐゴシック" charset="-128"/>
              </a:rPr>
              <a:t>(Good references:</a:t>
            </a:r>
          </a:p>
          <a:p>
            <a:r>
              <a:rPr lang="en-US" altLang="en-US">
                <a:latin typeface="Times" charset="0"/>
                <a:ea typeface="ＭＳ Ｐゴシック" charset="-128"/>
              </a:rPr>
              <a:t>The Synergy Trap, Mark Sirower)</a:t>
            </a:r>
          </a:p>
        </p:txBody>
      </p:sp>
    </p:spTree>
    <p:extLst>
      <p:ext uri="{BB962C8B-B14F-4D97-AF65-F5344CB8AC3E}">
        <p14:creationId xmlns:p14="http://schemas.microsoft.com/office/powerpoint/2010/main" val="71276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the difference in stock price behavior of the target and bidding firms.</a:t>
            </a:r>
          </a:p>
          <a:p>
            <a:r>
              <a:rPr lang="en-US" altLang="en-US">
                <a:latin typeface="Times" charset="0"/>
                <a:ea typeface="ＭＳ Ｐゴシック" charset="-128"/>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extLst>
      <p:ext uri="{BB962C8B-B14F-4D97-AF65-F5344CB8AC3E}">
        <p14:creationId xmlns:p14="http://schemas.microsoft.com/office/powerpoint/2010/main" val="72404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Where is the synergy?</a:t>
            </a:r>
          </a:p>
          <a:p>
            <a:r>
              <a:rPr lang="en-US" altLang="en-US">
                <a:latin typeface="Times" charset="0"/>
                <a:ea typeface="ＭＳ Ｐゴシック" charset="-128"/>
              </a:rPr>
              <a:t>Profits essentially stagnated at Sterling after the Kodak acquisition. The rest of the drug industry reported an annual growth in earnings of 15% a year during this period.</a:t>
            </a:r>
          </a:p>
          <a:p>
            <a:r>
              <a:rPr lang="en-US" altLang="en-US">
                <a:latin typeface="Times" charset="0"/>
                <a:ea typeface="ＭＳ Ｐゴシック" charset="-128"/>
              </a:rPr>
              <a:t>Why is synergy so hard to deliver?</a:t>
            </a:r>
          </a:p>
          <a:p>
            <a:pPr lvl="1">
              <a:buFontTx/>
              <a:buChar char="•"/>
            </a:pPr>
            <a:r>
              <a:rPr lang="en-US" altLang="en-US">
                <a:latin typeface="Times" charset="0"/>
                <a:ea typeface="ＭＳ Ｐゴシック" charset="-128"/>
              </a:rPr>
              <a:t>Firms do not plan for it at the time of the acquisitions</a:t>
            </a:r>
          </a:p>
          <a:p>
            <a:pPr lvl="1">
              <a:buFontTx/>
              <a:buChar char="•"/>
            </a:pPr>
            <a:r>
              <a:rPr lang="en-US" altLang="en-US">
                <a:latin typeface="Times" charset="0"/>
                <a:ea typeface="ＭＳ Ｐゴシック" charset="-128"/>
              </a:rPr>
              <a:t>Culture shock </a:t>
            </a:r>
          </a:p>
          <a:p>
            <a:pPr lvl="1">
              <a:buFontTx/>
              <a:buChar char="•"/>
            </a:pPr>
            <a:r>
              <a:rPr lang="en-US" altLang="en-US">
                <a:latin typeface="Times" charset="0"/>
                <a:ea typeface="ＭＳ Ｐゴシック" charset="-128"/>
              </a:rPr>
              <a:t>Unrealistic assumptions</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32716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in the old Soviet Union, nothing is true until it is officially denied.</a:t>
            </a:r>
          </a:p>
          <a:p>
            <a:r>
              <a:rPr lang="en-US" altLang="en-US">
                <a:latin typeface="Times" charset="0"/>
                <a:ea typeface="ＭＳ Ｐゴシック" charset="-128"/>
              </a:rPr>
              <a:t>It is also worth noting that analysts sometimes say the most inane things in response to corporate actions and strategic buzzwords will often be offered by corporate chieftains (focus, diversification, synergy, strategic considerations..)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71299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1030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23715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8378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737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a:t>
            </a:r>
            <a:r>
              <a:rPr lang="en-US" altLang="en-US" dirty="0" err="1">
                <a:latin typeface="Times" charset="0"/>
                <a:ea typeface="ＭＳ Ｐゴシック" charset="-128"/>
              </a:rPr>
              <a:t>Tatas</a:t>
            </a:r>
            <a:r>
              <a:rPr lang="en-US" altLang="en-US" dirty="0">
                <a:latin typeface="Times" charset="0"/>
                <a:ea typeface="ＭＳ Ｐゴシック" charset="-128"/>
              </a:rPr>
              <a:t> are up front and open about their cross holding structures… In many Indian companies, the cross holdings are disguised with front companies holding the stock for families).</a:t>
            </a:r>
          </a:p>
          <a:p>
            <a:r>
              <a:rPr lang="en-US" altLang="en-US" dirty="0">
                <a:latin typeface="Times" charset="0"/>
                <a:ea typeface="ＭＳ Ｐゴシック" charset="-128"/>
              </a:rPr>
              <a:t>The defense that many would have offered in 2013 is that the Tata</a:t>
            </a:r>
            <a:r>
              <a:rPr lang="en-US" altLang="en-US" baseline="0" dirty="0">
                <a:latin typeface="Times" charset="0"/>
                <a:ea typeface="ＭＳ Ｐゴシック" charset="-128"/>
              </a:rPr>
              <a:t> family is a trustworthy family focused on the public good and that corporate governance should not be a concern. </a:t>
            </a:r>
            <a:r>
              <a:rPr lang="en-US" altLang="en-US" dirty="0">
                <a:latin typeface="Times" charset="0"/>
                <a:ea typeface="ＭＳ Ｐゴシック" charset="-128"/>
              </a:rPr>
              <a:t>In</a:t>
            </a:r>
            <a:r>
              <a:rPr lang="en-US" altLang="en-US" baseline="0" dirty="0">
                <a:latin typeface="Times" charset="0"/>
                <a:ea typeface="ＭＳ Ｐゴシック" charset="-128"/>
              </a:rPr>
              <a:t> October 2016, the Tata Group plunged into crisis as </a:t>
            </a:r>
            <a:r>
              <a:rPr lang="en-US" altLang="en-US" baseline="0" dirty="0" err="1">
                <a:latin typeface="Times" charset="0"/>
                <a:ea typeface="ＭＳ Ｐゴシック" charset="-128"/>
              </a:rPr>
              <a:t>Ratan</a:t>
            </a:r>
            <a:r>
              <a:rPr lang="en-US" altLang="en-US" baseline="0" dirty="0">
                <a:latin typeface="Times" charset="0"/>
                <a:ea typeface="ＭＳ Ｐゴシック" charset="-128"/>
              </a:rPr>
              <a:t> Tata engineered the firing of his hand-picked successor, Cyrus Mistry, who refused to leave quietly. My blog post at the time took a look at family group corporate governance:</a:t>
            </a:r>
          </a:p>
          <a:p>
            <a:r>
              <a:rPr lang="en-US" sz="1200" b="0" i="0" kern="1200" dirty="0">
                <a:solidFill>
                  <a:schemeClr val="tx1"/>
                </a:solidFill>
                <a:effectLst/>
                <a:latin typeface="Times" pitchFamily="-65" charset="0"/>
                <a:ea typeface="ＭＳ Ｐゴシック" pitchFamily="-65" charset="-128"/>
                <a:cs typeface="ＭＳ Ｐゴシック" pitchFamily="-65" charset="-128"/>
                <a:hlinkClick r:id="rId3"/>
              </a:rPr>
              <a:t>http://aswathdamodaran.blogspot.com</a:t>
            </a:r>
            <a:r>
              <a:rPr lang="en-US" sz="1200" b="0" i="0" kern="1200">
                <a:solidFill>
                  <a:schemeClr val="tx1"/>
                </a:solidFill>
                <a:effectLst/>
                <a:latin typeface="Times" pitchFamily="-65" charset="0"/>
                <a:ea typeface="ＭＳ Ｐゴシック" pitchFamily="-65" charset="-128"/>
                <a:cs typeface="ＭＳ Ｐゴシック" pitchFamily="-65" charset="-128"/>
                <a:hlinkClick r:id="rId3"/>
              </a:rPr>
              <a:t>/2016/11/the-4c-tradeoff-promise-and-peril-of.html</a:t>
            </a:r>
            <a:r>
              <a:rPr lang="en-US" sz="1200" b="0" i="0" kern="1200">
                <a:solidFill>
                  <a:schemeClr val="tx1"/>
                </a:solidFill>
                <a:effectLst/>
                <a:latin typeface="Times" pitchFamily="-65" charset="0"/>
                <a:ea typeface="ＭＳ Ｐゴシック" pitchFamily="-65" charset="-128"/>
                <a:cs typeface="ＭＳ Ｐゴシック" pitchFamily="-65" charset="-128"/>
              </a:rPr>
              <a:t> </a:t>
            </a:r>
            <a:endParaRPr lang="en-US" altLang="en-US" dirty="0">
              <a:latin typeface="Times" charset="0"/>
              <a:ea typeface="ＭＳ Ｐゴシック" charset="-128"/>
            </a:endParaRPr>
          </a:p>
          <a:p>
            <a:r>
              <a:rPr lang="en-US" altLang="en-US" dirty="0">
                <a:latin typeface="Times" charset="0"/>
                <a:ea typeface="ＭＳ Ｐゴシック" charset="-128"/>
              </a:rPr>
              <a:t>In Asia and Latin America, corporate holdings structures are designed to consolidate control.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3158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210107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came from his majority ownership at Pixar that was acquired by Disney.</a:t>
            </a:r>
          </a:p>
          <a:p>
            <a:r>
              <a:rPr lang="en-US" altLang="en-US">
                <a:latin typeface="Times" charset="0"/>
                <a:ea typeface="ＭＳ Ｐゴシック" charset="-128"/>
              </a:rPr>
              <a:t>As a stockholder in Disney, what would have been your thoughts about Jobs at the top of the list?</a:t>
            </a:r>
          </a:p>
          <a:p>
            <a:r>
              <a:rPr lang="en-US" altLang="en-US">
                <a:latin typeface="Times" charset="0"/>
                <a:ea typeface="ＭＳ Ｐゴシック" charset="-128"/>
              </a:rPr>
              <a:t>Jobs had many shortcomings, but he was a visionary who would have pushed Disney to take another look at its established business practices.</a:t>
            </a:r>
          </a:p>
        </p:txBody>
      </p:sp>
    </p:spTree>
    <p:extLst>
      <p:ext uri="{BB962C8B-B14F-4D97-AF65-F5344CB8AC3E}">
        <p14:creationId xmlns:p14="http://schemas.microsoft.com/office/powerpoint/2010/main" val="173504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include all lenders (including banks). What is good for stockholders is not necessarily good for lenders….</a:t>
            </a:r>
          </a:p>
        </p:txBody>
      </p:sp>
    </p:spTree>
    <p:extLst>
      <p:ext uri="{BB962C8B-B14F-4D97-AF65-F5344CB8AC3E}">
        <p14:creationId xmlns:p14="http://schemas.microsoft.com/office/powerpoint/2010/main" val="205880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each of these cases, you are likely to see stock prices go up on the action and bond prices go down.  Lenders value stability and security. Equity investors share in upside and may prefer to cash out…</a:t>
            </a:r>
          </a:p>
        </p:txBody>
      </p:sp>
    </p:spTree>
    <p:extLst>
      <p:ext uri="{BB962C8B-B14F-4D97-AF65-F5344CB8AC3E}">
        <p14:creationId xmlns:p14="http://schemas.microsoft.com/office/powerpoint/2010/main" val="638130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fact that a company is well known and has a good reputation (as Nabisco did in the early 1980s, when you bought the bond) will not protect you as a lender. Nabisco</a:t>
            </a:r>
            <a:r>
              <a:rPr lang="ja-JP" altLang="en-US">
                <a:latin typeface="Times" charset="0"/>
                <a:ea typeface="ＭＳ Ｐゴシック" charset="-128"/>
              </a:rPr>
              <a:t>’</a:t>
            </a:r>
            <a:r>
              <a:rPr lang="en-US" altLang="ja-JP">
                <a:latin typeface="Times" charset="0"/>
                <a:ea typeface="ＭＳ Ｐゴシック" charset="-128"/>
              </a:rPr>
              <a:t>s bond price plummeted on the day of the LBO, while the stock price soared. </a:t>
            </a:r>
          </a:p>
          <a:p>
            <a:r>
              <a:rPr lang="en-US" altLang="en-US">
                <a:latin typeface="Times" charset="0"/>
                <a:ea typeface="ＭＳ Ｐゴシック" charset="-128"/>
              </a:rPr>
              <a:t>Is this just a paper loss? (You still get the same coupons. Only the price has changed)</a:t>
            </a:r>
          </a:p>
          <a:p>
            <a:pPr lvl="1"/>
            <a:r>
              <a:rPr lang="en-US" altLang="en-US">
                <a:latin typeface="Times" charset="0"/>
                <a:ea typeface="ＭＳ Ｐゴシック" charset="-128"/>
              </a:rPr>
              <a:t>Not really. There is now a greater chance of default in Nabisco, for which you as a lender are not compensated.</a:t>
            </a:r>
          </a:p>
          <a:p>
            <a:r>
              <a:rPr lang="en-US" altLang="en-US">
                <a:latin typeface="Times" charset="0"/>
                <a:ea typeface="ＭＳ Ｐゴシック" charset="-128"/>
              </a:rPr>
              <a:t>How could Nabisco</a:t>
            </a:r>
            <a:r>
              <a:rPr lang="ja-JP" altLang="en-US">
                <a:latin typeface="Times" charset="0"/>
                <a:ea typeface="ＭＳ Ｐゴシック" charset="-128"/>
              </a:rPr>
              <a:t>’</a:t>
            </a:r>
            <a:r>
              <a:rPr lang="en-US" altLang="ja-JP">
                <a:latin typeface="Times" charset="0"/>
                <a:ea typeface="ＭＳ Ｐゴシック" charset="-128"/>
              </a:rPr>
              <a:t>s bondholders have protected themselves?</a:t>
            </a:r>
          </a:p>
          <a:p>
            <a:pPr lvl="1"/>
            <a:r>
              <a:rPr lang="en-US" altLang="en-US">
                <a:latin typeface="Times" charset="0"/>
                <a:ea typeface="ＭＳ Ｐゴシック" charset="-128"/>
              </a:rPr>
              <a:t>Put in a covenant that allowed them to turn the bonds into the firm in the event of an event like an LBO and receive the face value of the bond. (Puttable bonds)</a:t>
            </a:r>
          </a:p>
          <a:p>
            <a:pPr lvl="1"/>
            <a:r>
              <a:rPr lang="en-US" altLang="en-US">
                <a:latin typeface="Times" charset="0"/>
                <a:ea typeface="ＭＳ Ｐゴシック" charset="-128"/>
              </a:rPr>
              <a:t>Make the coupon payments on the bond a function of the company</a:t>
            </a:r>
            <a:r>
              <a:rPr lang="ja-JP" altLang="en-US">
                <a:latin typeface="Times" charset="0"/>
                <a:ea typeface="ＭＳ Ｐゴシック" charset="-128"/>
              </a:rPr>
              <a:t>’</a:t>
            </a:r>
            <a:r>
              <a:rPr lang="en-US" altLang="ja-JP">
                <a:latin typeface="Times" charset="0"/>
                <a:ea typeface="ＭＳ Ｐゴシック" charset="-128"/>
              </a:rPr>
              <a:t>s rating (Rating sensitive bonds)</a:t>
            </a:r>
            <a:endParaRPr lang="en-US" altLang="en-US">
              <a:latin typeface="Times" charset="0"/>
              <a:ea typeface="ＭＳ Ｐゴシック" charset="-128"/>
            </a:endParaRPr>
          </a:p>
        </p:txBody>
      </p:sp>
    </p:spTree>
    <p:extLst>
      <p:ext uri="{BB962C8B-B14F-4D97-AF65-F5344CB8AC3E}">
        <p14:creationId xmlns:p14="http://schemas.microsoft.com/office/powerpoint/2010/main" val="532434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tLang="en-US">
                <a:latin typeface="Times" charset="0"/>
                <a:ea typeface="ＭＳ Ｐゴシック" charset="-128"/>
              </a:rPr>
              <a:t>Note:</a:t>
            </a:r>
          </a:p>
          <a:p>
            <a:pPr marL="228600" indent="-228600">
              <a:buFontTx/>
              <a:buAutoNum type="alphaLcPeriod"/>
            </a:pPr>
            <a:r>
              <a:rPr lang="en-US" altLang="en-US">
                <a:latin typeface="Times" charset="0"/>
                <a:ea typeface="ＭＳ Ｐゴシック" charset="-128"/>
              </a:rPr>
              <a:t>Efficient markets can and often should be volatile. True values change on a minute by minute basis, and so should the price.</a:t>
            </a:r>
          </a:p>
          <a:p>
            <a:pPr marL="228600" indent="-228600">
              <a:buFontTx/>
              <a:buAutoNum type="alphaLcPeriod"/>
            </a:pPr>
            <a:r>
              <a:rPr lang="en-US" altLang="en-US">
                <a:latin typeface="Times" charset="0"/>
                <a:ea typeface="ＭＳ Ｐゴシック" charset="-128"/>
              </a:rPr>
              <a:t>Information should still affect prices in an efficient market.</a:t>
            </a:r>
          </a:p>
        </p:txBody>
      </p:sp>
    </p:spTree>
    <p:extLst>
      <p:ext uri="{BB962C8B-B14F-4D97-AF65-F5344CB8AC3E}">
        <p14:creationId xmlns:p14="http://schemas.microsoft.com/office/powerpoint/2010/main" val="58418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tLang="en-US">
                <a:latin typeface="Times" charset="0"/>
                <a:ea typeface="ＭＳ Ｐゴシック" charset="-128"/>
              </a:rPr>
              <a:t>Or Satyam Computer (a CFO who could not find the cash)….Or Mercury Finance (a company that could not find its CFO..) … Or Comverse, the Israeli company that could not find its CEO (until someone spotted him in Sri Lanka… and later in Namibia)</a:t>
            </a:r>
          </a:p>
          <a:p>
            <a:r>
              <a:rPr lang="en-US" altLang="en-US">
                <a:latin typeface="Times" charset="0"/>
                <a:ea typeface="ＭＳ Ｐゴシック" charset="-128"/>
              </a:rPr>
              <a:t>For a non-US example, consider Parmalat, the Italian dairy company. The managers and promoters of the firm went to jail because billions in debt raised by the firm could not be traced.</a:t>
            </a:r>
          </a:p>
          <a:p>
            <a:r>
              <a:rPr lang="en-US" altLang="en-US">
                <a:latin typeface="Times" charset="0"/>
                <a:ea typeface="ＭＳ Ｐゴシック" charset="-128"/>
              </a:rPr>
              <a:t>And there is Enron… and WorldCom… and Tyco… </a:t>
            </a:r>
          </a:p>
          <a:p>
            <a:r>
              <a:rPr lang="en-US" altLang="en-US">
                <a:latin typeface="Times" charset="0"/>
                <a:ea typeface="ＭＳ Ｐゴシック" charset="-128"/>
              </a:rPr>
              <a:t>Notwithstanding these examples, outright fraud remains the exception rather than the rule… What is more common is for firms to fudge the truth or to try to control the release of bad news to the market.</a:t>
            </a:r>
          </a:p>
        </p:txBody>
      </p:sp>
    </p:spTree>
    <p:extLst>
      <p:ext uri="{BB962C8B-B14F-4D97-AF65-F5344CB8AC3E}">
        <p14:creationId xmlns:p14="http://schemas.microsoft.com/office/powerpoint/2010/main" val="44543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tLang="en-US">
                <a:latin typeface="Times" charset="0"/>
                <a:ea typeface="ＭＳ Ｐゴシック" charset="-128"/>
              </a:rPr>
              <a:t>Managers do not trust markets to not panic on bad news.</a:t>
            </a:r>
          </a:p>
          <a:p>
            <a:r>
              <a:rPr lang="en-US" altLang="en-US">
                <a:latin typeface="Times" charset="0"/>
                <a:ea typeface="ＭＳ Ｐゴシック" charset="-128"/>
              </a:rPr>
              <a:t>This may explain a portion of the weekend effect - stock prices tend to go down on Mondays.</a:t>
            </a:r>
          </a:p>
        </p:txBody>
      </p:sp>
    </p:spTree>
    <p:extLst>
      <p:ext uri="{BB962C8B-B14F-4D97-AF65-F5344CB8AC3E}">
        <p14:creationId xmlns:p14="http://schemas.microsoft.com/office/powerpoint/2010/main" val="281379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tLang="en-US">
                <a:latin typeface="Times" charset="0"/>
                <a:ea typeface="ＭＳ Ｐゴシック" charset="-128"/>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tLang="en-US">
                <a:latin typeface="Times" charset="0"/>
                <a:ea typeface="ＭＳ Ｐゴシック" charset="-128"/>
              </a:rPr>
              <a:t>Corporate strategists, like Michael Porter, argue that market prices are based upon short term forecasts of earnings and do not factor in the long term.</a:t>
            </a:r>
          </a:p>
          <a:p>
            <a:r>
              <a:rPr lang="en-US" altLang="en-US">
                <a:latin typeface="Times" charset="0"/>
                <a:ea typeface="ＭＳ Ｐゴシック" charset="-128"/>
              </a:rPr>
              <a:t>In some emerging markets outside the US, the argument is that prices are moved by insiders and that they have no relationship to value.</a:t>
            </a:r>
          </a:p>
        </p:txBody>
      </p:sp>
    </p:spTree>
    <p:extLst>
      <p:ext uri="{BB962C8B-B14F-4D97-AF65-F5344CB8AC3E}">
        <p14:creationId xmlns:p14="http://schemas.microsoft.com/office/powerpoint/2010/main" val="378097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again has no right answers. Most participants, given the barrage of criticism that they hear about markets on the outside, come in with the perception that prices are short term.</a:t>
            </a:r>
          </a:p>
          <a:p>
            <a:r>
              <a:rPr lang="en-US" altLang="en-US">
                <a:latin typeface="Times" charset="0"/>
                <a:ea typeface="ＭＳ Ｐゴシック" charset="-128"/>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tLang="en-US">
                <a:latin typeface="Times" charset="0"/>
                <a:ea typeface="ＭＳ Ｐゴシック" charset="-128"/>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extLst>
      <p:ext uri="{BB962C8B-B14F-4D97-AF65-F5344CB8AC3E}">
        <p14:creationId xmlns:p14="http://schemas.microsoft.com/office/powerpoint/2010/main" val="28231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tLang="en-US">
                <a:latin typeface="Times" charset="0"/>
                <a:ea typeface="ＭＳ Ｐゴシック" charset="-128"/>
              </a:rPr>
              <a:t>The best support for markets comes from looking at how well they do relative to expert prognosticators:</a:t>
            </a:r>
          </a:p>
          <a:p>
            <a:pPr marL="228600" indent="-228600">
              <a:buFontTx/>
              <a:buAutoNum type="arabicPeriod"/>
            </a:pPr>
            <a:r>
              <a:rPr lang="en-US" altLang="en-US">
                <a:latin typeface="Times" charset="0"/>
                <a:ea typeface="ＭＳ Ｐゴシック" charset="-128"/>
              </a:rPr>
              <a:t>Forward currency rates are better predictors of expected currency rates in the future than economic forecasters.</a:t>
            </a:r>
          </a:p>
          <a:p>
            <a:pPr marL="228600" indent="-228600">
              <a:buFontTx/>
              <a:buAutoNum type="arabicPeriod"/>
            </a:pPr>
            <a:r>
              <a:rPr lang="en-US" altLang="en-US">
                <a:latin typeface="Times" charset="0"/>
                <a:ea typeface="ＭＳ Ｐゴシック" charset="-128"/>
              </a:rPr>
              <a:t>Orange juice futures markets seem to predict the weather in Florida better than weather forecasters.</a:t>
            </a:r>
          </a:p>
          <a:p>
            <a:pPr marL="228600" indent="-228600">
              <a:buFontTx/>
              <a:buAutoNum type="arabicPeriod"/>
            </a:pPr>
            <a:r>
              <a:rPr lang="en-US" altLang="en-US">
                <a:latin typeface="Times" charset="0"/>
                <a:ea typeface="ＭＳ Ｐゴシック" charset="-128"/>
              </a:rPr>
              <a:t>The Iowa Election Market has predicted election results better than political pundits.</a:t>
            </a:r>
          </a:p>
          <a:p>
            <a:pPr marL="228600" indent="-228600"/>
            <a:r>
              <a:rPr lang="en-US" altLang="en-US">
                <a:latin typeface="Times" charset="0"/>
                <a:ea typeface="ＭＳ Ｐゴシック" charset="-128"/>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extLst>
      <p:ext uri="{BB962C8B-B14F-4D97-AF65-F5344CB8AC3E}">
        <p14:creationId xmlns:p14="http://schemas.microsoft.com/office/powerpoint/2010/main" val="1143300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tLang="en-US">
                <a:latin typeface="Times" charset="0"/>
                <a:ea typeface="ＭＳ Ｐゴシック" charset="-128"/>
              </a:rPr>
              <a:t>Markets also tend to be discriminating and look at both the type of business where the R&amp;D is being spent (Intel versus Kellogg) and the track record of the managers spending the money.</a:t>
            </a:r>
          </a:p>
          <a:p>
            <a:r>
              <a:rPr lang="en-US" altLang="en-US">
                <a:latin typeface="Times" charset="0"/>
                <a:ea typeface="ＭＳ Ｐゴシック" charset="-128"/>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extLst>
      <p:ext uri="{BB962C8B-B14F-4D97-AF65-F5344CB8AC3E}">
        <p14:creationId xmlns:p14="http://schemas.microsoft.com/office/powerpoint/2010/main" val="1914675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tLang="en-US">
                <a:latin typeface="Times" charset="0"/>
                <a:ea typeface="ＭＳ Ｐゴシック" charset="-128"/>
              </a:rPr>
              <a:t>Here is a follow up. If it is market volatility that is the culprit, note that the they reflected some real uncertainty – about economic growth, bank failures and government actions.</a:t>
            </a:r>
          </a:p>
          <a:p>
            <a:r>
              <a:rPr lang="en-US" altLang="en-US">
                <a:latin typeface="Times" charset="0"/>
                <a:ea typeface="ＭＳ Ｐゴシック" charset="-128"/>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tLang="en-US">
                <a:latin typeface="Times" charset="0"/>
                <a:ea typeface="ＭＳ Ｐゴシック" charset="-128"/>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extLst>
      <p:ext uri="{BB962C8B-B14F-4D97-AF65-F5344CB8AC3E}">
        <p14:creationId xmlns:p14="http://schemas.microsoft.com/office/powerpoint/2010/main" val="2049859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Social costs and benefits exist in almost every financial decision.</a:t>
            </a:r>
          </a:p>
        </p:txBody>
      </p:sp>
    </p:spTree>
    <p:extLst>
      <p:ext uri="{BB962C8B-B14F-4D97-AF65-F5344CB8AC3E}">
        <p14:creationId xmlns:p14="http://schemas.microsoft.com/office/powerpoint/2010/main" val="205136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Economists measure social benefits in </a:t>
            </a:r>
            <a:r>
              <a:rPr lang="ja-JP" altLang="en-US">
                <a:latin typeface="Times" charset="0"/>
                <a:ea typeface="ＭＳ Ｐゴシック" charset="-128"/>
              </a:rPr>
              <a:t>“</a:t>
            </a:r>
            <a:r>
              <a:rPr lang="en-US" altLang="ja-JP">
                <a:latin typeface="Times" charset="0"/>
                <a:ea typeface="ＭＳ Ｐゴシック" charset="-128"/>
              </a:rPr>
              <a:t>utils</a:t>
            </a:r>
            <a:r>
              <a:rPr lang="ja-JP" altLang="en-US">
                <a:latin typeface="Times" charset="0"/>
                <a:ea typeface="ＭＳ Ｐゴシック" charset="-128"/>
              </a:rPr>
              <a:t>”</a:t>
            </a:r>
            <a:r>
              <a:rPr lang="en-US" altLang="ja-JP">
                <a:latin typeface="Times" charset="0"/>
                <a:ea typeface="ＭＳ Ｐゴシック" charset="-128"/>
              </a:rPr>
              <a:t>. Few, if any, businesses have figured out a way of actually putting this into practice.</a:t>
            </a:r>
            <a:endParaRPr lang="en-US" altLang="en-US">
              <a:latin typeface="Times" charset="0"/>
              <a:ea typeface="ＭＳ Ｐゴシック" charset="-128"/>
            </a:endParaRPr>
          </a:p>
        </p:txBody>
      </p:sp>
    </p:spTree>
    <p:extLst>
      <p:ext uri="{BB962C8B-B14F-4D97-AF65-F5344CB8AC3E}">
        <p14:creationId xmlns:p14="http://schemas.microsoft.com/office/powerpoint/2010/main" val="1555724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do this survey in three parts.</a:t>
            </a:r>
          </a:p>
          <a:p>
            <a:r>
              <a:rPr lang="en-US" altLang="en-US">
                <a:latin typeface="Times" charset="0"/>
                <a:ea typeface="ＭＳ Ｐゴシック" charset="-128"/>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128"/>
              </a:rPr>
              <a:t>’</a:t>
            </a:r>
            <a:r>
              <a:rPr lang="en-US" altLang="ja-JP">
                <a:latin typeface="Times" charset="0"/>
                <a:ea typeface="ＭＳ Ｐゴシック" charset="-128"/>
              </a:rPr>
              <a:t> wealth. If the answer is Yes, I then ask them whether they would let stockholders vote (if not on individual store openings, on the money that the firm will spend collectively on being socially responsible)</a:t>
            </a:r>
          </a:p>
          <a:p>
            <a:r>
              <a:rPr lang="en-US" altLang="en-US">
                <a:latin typeface="Times" charset="0"/>
                <a:ea typeface="ＭＳ Ｐゴシック" charset="-128"/>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tLang="en-US">
                <a:latin typeface="Times" charset="0"/>
                <a:ea typeface="ＭＳ Ｐゴシック" charset="-128"/>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128"/>
              </a:rPr>
              <a:t>’</a:t>
            </a:r>
            <a:r>
              <a:rPr lang="en-US" altLang="ja-JP">
                <a:latin typeface="Times" charset="0"/>
                <a:ea typeface="ＭＳ Ｐゴシック" charset="-128"/>
              </a:rPr>
              <a:t>s money. You have an obligation to be open and up-front with your stockholders about how much you are spending to be socially conscious and give them a chance to decide whether you should continue on your path. </a:t>
            </a:r>
            <a:endParaRPr lang="en-US" altLang="en-US">
              <a:latin typeface="Times" charset="0"/>
              <a:ea typeface="ＭＳ Ｐゴシック" charset="-128"/>
            </a:endParaRPr>
          </a:p>
        </p:txBody>
      </p:sp>
    </p:spTree>
    <p:extLst>
      <p:ext uri="{BB962C8B-B14F-4D97-AF65-F5344CB8AC3E}">
        <p14:creationId xmlns:p14="http://schemas.microsoft.com/office/powerpoint/2010/main" val="144267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these developments represent the backlash to managers putting their interests over stockholder interests.</a:t>
            </a:r>
          </a:p>
          <a:p>
            <a:r>
              <a:rPr lang="en-US" altLang="en-US">
                <a:latin typeface="Times" charset="0"/>
                <a:ea typeface="ＭＳ Ｐゴシック" charset="-128"/>
              </a:rPr>
              <a:t>In recent years, private equity investors have joined the fray as activist investors pushing managers to change the way they run their firms.</a:t>
            </a:r>
          </a:p>
        </p:txBody>
      </p:sp>
    </p:spTree>
    <p:extLst>
      <p:ext uri="{BB962C8B-B14F-4D97-AF65-F5344CB8AC3E}">
        <p14:creationId xmlns:p14="http://schemas.microsoft.com/office/powerpoint/2010/main" val="334269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ultimate threat. Managers often have deathbed conversions to become advocates for stockholder wealth maximization, when faced with the threat of a hostile takeover.</a:t>
            </a:r>
          </a:p>
          <a:p>
            <a:endParaRPr lang="en-US" altLang="en-US">
              <a:latin typeface="Times" charset="0"/>
              <a:ea typeface="ＭＳ Ｐゴシック" charset="-128"/>
            </a:endParaRPr>
          </a:p>
          <a:p>
            <a:r>
              <a:rPr lang="en-US" altLang="en-US">
                <a:latin typeface="Times" charset="0"/>
                <a:ea typeface="ＭＳ Ｐゴシック" charset="-128"/>
              </a:rPr>
              <a:t>For Disney, this wake-up call came in 2004, when Comcast announced a hostile acquisition bid for Disney. Though the bid failed, it shook up the company and led to Eisner</a:t>
            </a:r>
            <a:r>
              <a:rPr lang="ja-JP" altLang="en-US">
                <a:latin typeface="Times" charset="0"/>
                <a:ea typeface="ＭＳ Ｐゴシック" charset="-128"/>
              </a:rPr>
              <a:t>’</a:t>
            </a:r>
            <a:r>
              <a:rPr lang="en-US" altLang="ja-JP">
                <a:latin typeface="Times" charset="0"/>
                <a:ea typeface="ＭＳ Ｐゴシック" charset="-128"/>
              </a:rPr>
              <a:t>s decision to step down in 2006.</a:t>
            </a:r>
            <a:endParaRPr lang="en-US" altLang="en-US">
              <a:latin typeface="Times" charset="0"/>
              <a:ea typeface="ＭＳ Ｐゴシック" charset="-128"/>
            </a:endParaRPr>
          </a:p>
        </p:txBody>
      </p:sp>
    </p:spTree>
    <p:extLst>
      <p:ext uri="{BB962C8B-B14F-4D97-AF65-F5344CB8AC3E}">
        <p14:creationId xmlns:p14="http://schemas.microsoft.com/office/powerpoint/2010/main" val="24966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tLang="en-US">
                <a:latin typeface="Times" charset="0"/>
                <a:ea typeface="ＭＳ Ｐゴシック" charset="-128"/>
              </a:rPr>
              <a:t>The scandals at Enron and Tyco created the impetus for Sarbanes-Oxley, which in turn created a legal mandate for more independent boards.. </a:t>
            </a:r>
          </a:p>
          <a:p>
            <a:endParaRPr lang="en-US" altLang="en-US">
              <a:latin typeface="Times" charset="0"/>
              <a:ea typeface="ＭＳ Ｐゴシック" charset="-128"/>
            </a:endParaRPr>
          </a:p>
          <a:p>
            <a:r>
              <a:rPr lang="en-US" altLang="en-US">
                <a:latin typeface="Times" charset="0"/>
                <a:ea typeface="ＭＳ Ｐゴシック" charset="-128"/>
              </a:rPr>
              <a:t>The annual reports of more and more companies include corporate governance rules that they have adopted.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116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128"/>
              </a:rPr>
              <a:t>’</a:t>
            </a:r>
            <a:r>
              <a:rPr lang="en-US" altLang="ja-JP">
                <a:latin typeface="Times" charset="0"/>
                <a:ea typeface="ＭＳ Ｐゴシック" charset="-128"/>
              </a:rPr>
              <a:t>s compensation contract and 23% voted against George Mitchell for Chairman. Some improvement over 1997 but most of the directors are still there…</a:t>
            </a:r>
          </a:p>
          <a:p>
            <a:pPr marL="228600" indent="-228600"/>
            <a:r>
              <a:rPr lang="en-US" altLang="en-US">
                <a:latin typeface="Times" charset="0"/>
                <a:ea typeface="ＭＳ Ｐゴシック" charset="-128"/>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tLang="en-US">
                <a:latin typeface="Times" charset="0"/>
                <a:ea typeface="ＭＳ Ｐゴシック" charset="-128"/>
              </a:rPr>
              <a:t>Poor financial and stock price performance</a:t>
            </a:r>
          </a:p>
          <a:p>
            <a:pPr marL="228600" indent="-228600">
              <a:buFontTx/>
              <a:buAutoNum type="arabicPeriod"/>
            </a:pPr>
            <a:r>
              <a:rPr lang="en-US" altLang="en-US">
                <a:latin typeface="Times" charset="0"/>
                <a:ea typeface="ＭＳ Ｐゴシック" charset="-128"/>
              </a:rPr>
              <a:t> Pressure from major stockholders (like Stanley Gold)</a:t>
            </a:r>
          </a:p>
          <a:p>
            <a:pPr marL="228600" indent="-228600">
              <a:buFontTx/>
              <a:buAutoNum type="arabicPeriod"/>
            </a:pPr>
            <a:r>
              <a:rPr lang="en-US" altLang="en-US">
                <a:latin typeface="Times" charset="0"/>
                <a:ea typeface="ＭＳ Ｐゴシック" charset="-128"/>
              </a:rPr>
              <a:t> Stockholder distrust of management</a:t>
            </a:r>
          </a:p>
          <a:p>
            <a:pPr marL="228600" indent="-228600">
              <a:buFontTx/>
              <a:buAutoNum type="arabicPeriod"/>
            </a:pPr>
            <a:r>
              <a:rPr lang="en-US" altLang="en-US">
                <a:latin typeface="Times" charset="0"/>
                <a:ea typeface="ＭＳ Ｐゴシック" charset="-128"/>
              </a:rPr>
              <a:t>Big deals (like the Cap Cities acquisition) that have gone bad…</a:t>
            </a:r>
          </a:p>
          <a:p>
            <a:pPr marL="228600" indent="-228600">
              <a:buFontTx/>
              <a:buAutoNum type="arabicPeriod"/>
            </a:pPr>
            <a:r>
              <a:rPr lang="en-US" altLang="en-US">
                <a:latin typeface="Times" charset="0"/>
                <a:ea typeface="ＭＳ Ｐゴシック" charset="-128"/>
              </a:rPr>
              <a:t>Enronitis…</a:t>
            </a:r>
          </a:p>
          <a:p>
            <a:pPr marL="228600" indent="-228600"/>
            <a:r>
              <a:rPr lang="en-US" altLang="en-US">
                <a:latin typeface="Times" charset="0"/>
                <a:ea typeface="ＭＳ Ｐゴシック" charset="-128"/>
              </a:rPr>
              <a:t>Shortly after this filing, Stanley Gold and Roy Disney resigned from the board in protest over its ineffectiveness.</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635482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These changes were all welcome but they were being made in response to widespread stockholder anger. They would have been more effective and credible if they had been adopted at the height of Eisner</a:t>
            </a:r>
            <a:r>
              <a:rPr lang="ja-JP" altLang="en-US" dirty="0">
                <a:latin typeface="Times" charset="0"/>
                <a:ea typeface="ＭＳ Ｐゴシック" charset="-128"/>
              </a:rPr>
              <a:t>’</a:t>
            </a:r>
            <a:r>
              <a:rPr lang="en-US" altLang="ja-JP" dirty="0">
                <a:latin typeface="Times" charset="0"/>
                <a:ea typeface="ＭＳ Ｐゴシック" charset="-128"/>
              </a:rPr>
              <a:t>s powers (say, in 1994)….</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903801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decision by the board to make </a:t>
            </a:r>
            <a:r>
              <a:rPr lang="en-US" baseline="0" dirty="0" err="1"/>
              <a:t>Iger</a:t>
            </a:r>
            <a:r>
              <a:rPr lang="en-US" baseline="0" dirty="0"/>
              <a:t> feel indispensable had consequences for both succession planning and corporate governance. In a publicly traded company, it is healthiest if the company can be weaned away from a CEO, no matter how powerful and effective.</a:t>
            </a:r>
            <a:endParaRPr lang="en-US" dirty="0"/>
          </a:p>
        </p:txBody>
      </p:sp>
    </p:spTree>
    <p:extLst>
      <p:ext uri="{BB962C8B-B14F-4D97-AF65-F5344CB8AC3E}">
        <p14:creationId xmlns:p14="http://schemas.microsoft.com/office/powerpoint/2010/main" val="2057076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tLang="en-US">
              <a:latin typeface="Times" charset="0"/>
              <a:ea typeface="ＭＳ Ｐゴシック" charset="-128"/>
            </a:endParaRPr>
          </a:p>
          <a:p>
            <a:r>
              <a:rPr lang="en-US" altLang="en-US">
                <a:latin typeface="Times" charset="0"/>
                <a:ea typeface="ＭＳ Ｐゴシック" charset="-128"/>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extLst>
      <p:ext uri="{BB962C8B-B14F-4D97-AF65-F5344CB8AC3E}">
        <p14:creationId xmlns:p14="http://schemas.microsoft.com/office/powerpoint/2010/main" val="710276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the US and many foreign markets is the existence of a private market for information. In many countries, firms are the only source of information about themselves, leading to very biased information.</a:t>
            </a:r>
          </a:p>
          <a:p>
            <a:r>
              <a:rPr lang="en-US" altLang="en-US">
                <a:latin typeface="Times" charset="0"/>
                <a:ea typeface="ＭＳ Ｐゴシック" charset="-128"/>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tLang="en-US">
                <a:latin typeface="Times" charset="0"/>
                <a:ea typeface="ＭＳ Ｐゴシック" charset="-128"/>
              </a:rPr>
              <a:t>It is also important that investors be allowed to trade on both under and over valuation. In other words, there is nothing bad inherently about short selling and virtuous about being long on a stock. </a:t>
            </a:r>
          </a:p>
        </p:txBody>
      </p:sp>
    </p:spTree>
    <p:extLst>
      <p:ext uri="{BB962C8B-B14F-4D97-AF65-F5344CB8AC3E}">
        <p14:creationId xmlns:p14="http://schemas.microsoft.com/office/powerpoint/2010/main" val="1901428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tLang="en-US">
                <a:latin typeface="Times" charset="0"/>
                <a:ea typeface="ＭＳ Ｐゴシック" charset="-128"/>
              </a:rPr>
              <a:t>Here are some good examples for each:</a:t>
            </a:r>
          </a:p>
          <a:p>
            <a:pPr marL="228600" indent="-228600">
              <a:buFontTx/>
              <a:buAutoNum type="arabicPeriod"/>
            </a:pPr>
            <a:r>
              <a:rPr lang="en-US" altLang="en-US">
                <a:latin typeface="Times" charset="0"/>
                <a:ea typeface="ＭＳ Ｐゴシック" charset="-128"/>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tLang="en-US">
                <a:latin typeface="Times" charset="0"/>
                <a:ea typeface="ＭＳ Ｐゴシック" charset="-128"/>
              </a:rPr>
              <a:t> After public interest groups claimed that specialty retailers were using under-age labor to run their factories, many retailers saw sales decline.</a:t>
            </a:r>
          </a:p>
          <a:p>
            <a:pPr marL="228600" indent="-228600">
              <a:buFontTx/>
              <a:buAutoNum type="arabicPeriod"/>
            </a:pPr>
            <a:r>
              <a:rPr lang="en-US" altLang="en-US">
                <a:latin typeface="Times" charset="0"/>
                <a:ea typeface="ＭＳ Ｐゴシック" charset="-128"/>
              </a:rPr>
              <a:t>Many pension funds (and university endowment funds) are restricted from investing in sin stocks.</a:t>
            </a:r>
          </a:p>
        </p:txBody>
      </p:sp>
    </p:spTree>
    <p:extLst>
      <p:ext uri="{BB962C8B-B14F-4D97-AF65-F5344CB8AC3E}">
        <p14:creationId xmlns:p14="http://schemas.microsoft.com/office/powerpoint/2010/main" val="6098418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sales pitch has worked, and you believe in financial markets, you would choose to maximize stock price, subject to constraint.</a:t>
            </a:r>
          </a:p>
          <a:p>
            <a:r>
              <a:rPr lang="en-US" altLang="en-US">
                <a:latin typeface="Times" charset="0"/>
                <a:ea typeface="ＭＳ Ｐゴシック" charset="-128"/>
              </a:rPr>
              <a:t>If the sales pitch has worked but you remain skeptical about the short term efficiency of markets, you would maximize stockholder wealth.</a:t>
            </a:r>
          </a:p>
          <a:p>
            <a:r>
              <a:rPr lang="en-US" altLang="en-US">
                <a:latin typeface="Times" charset="0"/>
                <a:ea typeface="ＭＳ Ｐゴシック" charset="-128"/>
              </a:rPr>
              <a:t> If it has not, you have a long semester ahead of you.</a:t>
            </a:r>
          </a:p>
          <a:p>
            <a:r>
              <a:rPr lang="en-US" altLang="en-US">
                <a:latin typeface="Times" charset="0"/>
                <a:ea typeface="ＭＳ Ｐゴシック" charset="-128"/>
              </a:rPr>
              <a:t>In reasonably efficient markets, where bondholders and lenders are protected, stock prices are maximized where firm value is maximized. Thus, these objective functions become equivalent.  </a:t>
            </a:r>
          </a:p>
        </p:txBody>
      </p:sp>
    </p:spTree>
    <p:extLst>
      <p:ext uri="{BB962C8B-B14F-4D97-AF65-F5344CB8AC3E}">
        <p14:creationId xmlns:p14="http://schemas.microsoft.com/office/powerpoint/2010/main" val="1836878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tLang="en-US">
                <a:latin typeface="Times" charset="0"/>
                <a:ea typeface="ＭＳ Ｐゴシック" charset="-128"/>
              </a:rPr>
              <a:t>My bottom line. Companies should focus on </a:t>
            </a:r>
            <a:r>
              <a:rPr lang="en-US" altLang="en-US" b="1">
                <a:latin typeface="Times" charset="0"/>
                <a:ea typeface="ＭＳ Ｐゴシック" charset="-128"/>
              </a:rPr>
              <a:t>making decisions that increase long term value</a:t>
            </a:r>
            <a:r>
              <a:rPr lang="en-US" altLang="en-US">
                <a:latin typeface="Times" charset="0"/>
                <a:ea typeface="ＭＳ Ｐゴシック" charset="-128"/>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tLang="en-US">
                <a:latin typeface="Times" charset="0"/>
                <a:ea typeface="ＭＳ Ｐゴシック" charset="-128"/>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extLst>
      <p:ext uri="{BB962C8B-B14F-4D97-AF65-F5344CB8AC3E}">
        <p14:creationId xmlns:p14="http://schemas.microsoft.com/office/powerpoint/2010/main" val="1951999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15179298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885613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242474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439885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9496792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953198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967589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tLang="en-US">
                <a:latin typeface="Times" charset="0"/>
                <a:ea typeface="ＭＳ Ｐゴシック" charset="-128"/>
              </a:rPr>
              <a:t>Disney as a company changed over this period. The standard deviation from the past may not be a good indicator or future risk.</a:t>
            </a:r>
          </a:p>
          <a:p>
            <a:pPr>
              <a:buFontTx/>
              <a:buAutoNum type="arabicPeriod"/>
            </a:pPr>
            <a:r>
              <a:rPr lang="en-US" altLang="en-US">
                <a:latin typeface="Times" charset="0"/>
                <a:ea typeface="ＭＳ Ｐゴシック" charset="-128"/>
              </a:rPr>
              <a:t>If historical standard deviations are your only way of estimating risk, it makes it impossible to measure risk in non-traded assets.</a:t>
            </a:r>
          </a:p>
        </p:txBody>
      </p:sp>
    </p:spTree>
    <p:extLst>
      <p:ext uri="{BB962C8B-B14F-4D97-AF65-F5344CB8AC3E}">
        <p14:creationId xmlns:p14="http://schemas.microsoft.com/office/powerpoint/2010/main" val="1538181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tLang="en-US">
                <a:latin typeface="Times" charset="0"/>
                <a:ea typeface="ＭＳ Ｐゴシック" charset="-128"/>
              </a:rPr>
              <a:t>Once you add the possibility that the big positive jumps are matched by the possibility of big negative jumps, the game changes again. This propensity, called kurtosis, is not desirable to most investors. </a:t>
            </a:r>
          </a:p>
          <a:p>
            <a:r>
              <a:rPr lang="en-US" altLang="en-US">
                <a:latin typeface="Times" charset="0"/>
                <a:ea typeface="ＭＳ Ｐゴシック" charset="-128"/>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extLst>
      <p:ext uri="{BB962C8B-B14F-4D97-AF65-F5344CB8AC3E}">
        <p14:creationId xmlns:p14="http://schemas.microsoft.com/office/powerpoint/2010/main" val="813269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20290442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argument (that each investment is a small percent of your portfolio) is a pretty weak one. The second one (that things average out over investments and time) is a much stronger one.</a:t>
            </a:r>
          </a:p>
          <a:p>
            <a:r>
              <a:rPr lang="en-US" altLang="en-US">
                <a:latin typeface="Times" charset="0"/>
                <a:ea typeface="ＭＳ Ｐゴシック" charset="-128"/>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extLst>
      <p:ext uri="{BB962C8B-B14F-4D97-AF65-F5344CB8AC3E}">
        <p14:creationId xmlns:p14="http://schemas.microsoft.com/office/powerpoint/2010/main" val="1071685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15898849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meant to be a rough guide to identifying the marginal investor. The key is to recognize that you are not identifying a particular investor but a type of investor and considering whether that investor is likely to be diversified.</a:t>
            </a:r>
          </a:p>
        </p:txBody>
      </p:sp>
    </p:spTree>
    <p:extLst>
      <p:ext uri="{BB962C8B-B14F-4D97-AF65-F5344CB8AC3E}">
        <p14:creationId xmlns:p14="http://schemas.microsoft.com/office/powerpoint/2010/main" val="581417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835849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582856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628069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4026793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1109309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1941706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439328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7930400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extLst>
      <p:ext uri="{BB962C8B-B14F-4D97-AF65-F5344CB8AC3E}">
        <p14:creationId xmlns:p14="http://schemas.microsoft.com/office/powerpoint/2010/main" val="21335184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5095973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Reemphasize that you need to know the expected returns with certainty for something to be riskless.</a:t>
            </a:r>
          </a:p>
          <a:p>
            <a:endParaRPr lang="en-US" altLang="en-US">
              <a:latin typeface="Times" charset="0"/>
              <a:ea typeface="ＭＳ Ｐゴシック" charset="-128"/>
            </a:endParaRPr>
          </a:p>
          <a:p>
            <a:r>
              <a:rPr lang="en-US" altLang="en-US">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en-US">
                <a:latin typeface="Times" charset="0"/>
                <a:ea typeface="ＭＳ Ｐゴシック" charset="-128"/>
              </a:rPr>
              <a:t>If you need an investment where you will know the expected returns with certainty over a 5-year time horizon, what would that investment be?</a:t>
            </a:r>
          </a:p>
          <a:p>
            <a:pPr lvl="1"/>
            <a:r>
              <a:rPr lang="en-US" altLang="en-US">
                <a:latin typeface="Times" charset="0"/>
                <a:ea typeface="ＭＳ Ｐゴシック" charset="-128"/>
              </a:rPr>
              <a:t>A T.Bill would not work - there is reinvestment risk.</a:t>
            </a:r>
          </a:p>
          <a:p>
            <a:pPr lvl="1"/>
            <a:r>
              <a:rPr lang="en-US" altLang="en-US">
                <a:latin typeface="Times" charset="0"/>
                <a:ea typeface="ＭＳ Ｐゴシック" charset="-128"/>
              </a:rPr>
              <a:t>Even a 5-year T.Bond would not work, because the coupons will cause the actual return to deviate from the expected return.</a:t>
            </a:r>
          </a:p>
          <a:p>
            <a:pPr lvl="1"/>
            <a:r>
              <a:rPr lang="en-US" altLang="en-US">
                <a:latin typeface="Times" charset="0"/>
                <a:ea typeface="ＭＳ Ｐゴシック" charset="-128"/>
              </a:rPr>
              <a:t>Thus, you need a 5-year zero coupon T.Bond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14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extLst>
      <p:ext uri="{BB962C8B-B14F-4D97-AF65-F5344CB8AC3E}">
        <p14:creationId xmlns:p14="http://schemas.microsoft.com/office/powerpoint/2010/main" val="13785289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corporate finance generally looks at long term decisions, we will for the most part use the long term government bond rate.</a:t>
            </a:r>
          </a:p>
        </p:txBody>
      </p:sp>
    </p:spTree>
    <p:extLst>
      <p:ext uri="{BB962C8B-B14F-4D97-AF65-F5344CB8AC3E}">
        <p14:creationId xmlns:p14="http://schemas.microsoft.com/office/powerpoint/2010/main" val="18829326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en-US">
              <a:latin typeface="Times" charset="0"/>
              <a:ea typeface="ＭＳ Ｐゴシック" charset="-128"/>
            </a:endParaRPr>
          </a:p>
          <a:p>
            <a:r>
              <a:rPr lang="en-US" altLang="en-US">
                <a:latin typeface="Times" charset="0"/>
                <a:ea typeface="ＭＳ Ｐゴシック" charset="-128"/>
              </a:rPr>
              <a:t>A purist can argue that even the German Euro bond has some default risk embedded in it. The Euro riskfree rate would therefore have to be lower than 1.75%.</a:t>
            </a:r>
          </a:p>
        </p:txBody>
      </p:sp>
    </p:spTree>
    <p:extLst>
      <p:ext uri="{BB962C8B-B14F-4D97-AF65-F5344CB8AC3E}">
        <p14:creationId xmlns:p14="http://schemas.microsoft.com/office/powerpoint/2010/main" val="11292364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extLst>
      <p:ext uri="{BB962C8B-B14F-4D97-AF65-F5344CB8AC3E}">
        <p14:creationId xmlns:p14="http://schemas.microsoft.com/office/powerpoint/2010/main" val="17636736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64913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default spread is a key input into estimating a risk free rate in a currency where the government has default risk. All three of these approaches yield dollar-based measure of default risk.</a:t>
            </a:r>
          </a:p>
        </p:txBody>
      </p:sp>
    </p:spTree>
    <p:extLst>
      <p:ext uri="{BB962C8B-B14F-4D97-AF65-F5344CB8AC3E}">
        <p14:creationId xmlns:p14="http://schemas.microsoft.com/office/powerpoint/2010/main" val="1651229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869355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tLang="en-US">
              <a:latin typeface="Times" charset="0"/>
              <a:ea typeface="ＭＳ Ｐゴシック" charset="-128"/>
            </a:endParaRPr>
          </a:p>
          <a:p>
            <a:r>
              <a:rPr lang="en-US" altLang="en-US">
                <a:latin typeface="Times" charset="0"/>
                <a:ea typeface="ＭＳ Ｐゴシック" charset="-128"/>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extLst>
      <p:ext uri="{BB962C8B-B14F-4D97-AF65-F5344CB8AC3E}">
        <p14:creationId xmlns:p14="http://schemas.microsoft.com/office/powerpoint/2010/main" val="14248836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99629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wealthier you are, the more your estimate of the risk premium will weight into the final market premium.</a:t>
            </a:r>
          </a:p>
        </p:txBody>
      </p:sp>
    </p:spTree>
    <p:extLst>
      <p:ext uri="{BB962C8B-B14F-4D97-AF65-F5344CB8AC3E}">
        <p14:creationId xmlns:p14="http://schemas.microsoft.com/office/powerpoint/2010/main" val="8970507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Rot="1" noChangeAspect="1" noChangeArrowheads="1"/>
          </p:cNvSpPr>
          <p:nvPr>
            <p:ph type="sldImg"/>
          </p:nvPr>
        </p:nvSpPr>
        <p:spPr>
          <a:xfrm>
            <a:off x="1150938" y="692150"/>
            <a:ext cx="4556125" cy="3416300"/>
          </a:xfrm>
          <a:solidFill>
            <a:srgbClr val="FFFFFF"/>
          </a:solidFill>
          <a:ln/>
        </p:spPr>
      </p:sp>
      <p:sp>
        <p:nvSpPr>
          <p:cNvPr id="225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en-US">
                <a:latin typeface="Times" charset="0"/>
                <a:ea typeface="ＭＳ Ｐゴシック" charset="-128"/>
              </a:rPr>
              <a:t>You can ask the same question about how a recession or losing your job will affect your risk premium.</a:t>
            </a:r>
          </a:p>
        </p:txBody>
      </p:sp>
    </p:spTree>
    <p:extLst>
      <p:ext uri="{BB962C8B-B14F-4D97-AF65-F5344CB8AC3E}">
        <p14:creationId xmlns:p14="http://schemas.microsoft.com/office/powerpoint/2010/main" val="13968877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en-US">
              <a:latin typeface="Times" charset="0"/>
              <a:ea typeface="ＭＳ Ｐゴシック" charset="-128"/>
            </a:endParaRPr>
          </a:p>
        </p:txBody>
      </p:sp>
    </p:spTree>
    <p:extLst>
      <p:ext uri="{BB962C8B-B14F-4D97-AF65-F5344CB8AC3E}">
        <p14:creationId xmlns:p14="http://schemas.microsoft.com/office/powerpoint/2010/main" val="1201454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en-US">
                <a:latin typeface="Times" charset="0"/>
                <a:ea typeface="ＭＳ Ｐゴシック" charset="-128"/>
              </a:rPr>
              <a:t>Morningstar does surveys of individual investors and reports absurdly high premiums. It is not clear whether these are wishes of expectations.</a:t>
            </a:r>
          </a:p>
          <a:p>
            <a:endParaRPr lang="en-US" altLang="en-US">
              <a:latin typeface="Times" charset="0"/>
              <a:ea typeface="ＭＳ Ｐゴシック" charset="-128"/>
            </a:endParaRPr>
          </a:p>
          <a:p>
            <a:r>
              <a:rPr lang="en-US" altLang="en-US">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en-US">
              <a:latin typeface="Times" charset="0"/>
              <a:ea typeface="ＭＳ Ｐゴシック" charset="-128"/>
            </a:endParaRPr>
          </a:p>
          <a:p>
            <a:r>
              <a:rPr lang="en-US" altLang="en-US">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extLst>
      <p:ext uri="{BB962C8B-B14F-4D97-AF65-F5344CB8AC3E}">
        <p14:creationId xmlns:p14="http://schemas.microsoft.com/office/powerpoint/2010/main" val="513007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approach used by almost every large investment bank and consulting firm. </a:t>
            </a:r>
          </a:p>
          <a:p>
            <a:endParaRPr lang="en-US" altLang="en-US">
              <a:latin typeface="Times" charset="0"/>
              <a:ea typeface="ＭＳ Ｐゴシック" charset="-128"/>
            </a:endParaRPr>
          </a:p>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endParaRPr lang="en-US" altLang="en-US">
              <a:latin typeface="Times" charset="0"/>
              <a:ea typeface="ＭＳ Ｐゴシック" charset="-128"/>
            </a:endParaRPr>
          </a:p>
          <a:p>
            <a:r>
              <a:rPr lang="en-US" altLang="en-US">
                <a:latin typeface="Times" charset="0"/>
                <a:ea typeface="ＭＳ Ｐゴシック" charset="-128"/>
              </a:rPr>
              <a:t>We are trusting mean reversion, i.e., that numbers revert back to historical averages over time.. </a:t>
            </a:r>
          </a:p>
        </p:txBody>
      </p:sp>
    </p:spTree>
    <p:extLst>
      <p:ext uri="{BB962C8B-B14F-4D97-AF65-F5344CB8AC3E}">
        <p14:creationId xmlns:p14="http://schemas.microsoft.com/office/powerpoint/2010/main" val="10710149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US has the longest and richest historical data base for stocks (going back as far as the 1800s) and many historical premiums are based upon that data…</a:t>
            </a:r>
          </a:p>
          <a:p>
            <a:r>
              <a:rPr lang="en-US" altLang="en-US" dirty="0">
                <a:latin typeface="Times" charset="0"/>
                <a:ea typeface="ＭＳ Ｐゴシック" charset="-128"/>
              </a:rPr>
              <a:t>We are trusting mean reversion, i.e., that numbers revert back to historical averages over time.. </a:t>
            </a:r>
          </a:p>
          <a:p>
            <a:r>
              <a:rPr lang="en-US" altLang="en-US" dirty="0">
                <a:latin typeface="Times" charset="0"/>
                <a:ea typeface="ＭＳ Ｐゴシック" charset="-128"/>
              </a:rPr>
              <a:t>This is based upon historical data available on the Federal Reserve site in St. Louis. There are three reasons for why the premium estimated may differ:</a:t>
            </a:r>
          </a:p>
          <a:p>
            <a:pPr lvl="1"/>
            <a:r>
              <a:rPr lang="en-US" altLang="en-US" dirty="0">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en-US" dirty="0">
                <a:latin typeface="Times" charset="0"/>
                <a:ea typeface="ＭＳ Ｐゴシック" charset="-128"/>
              </a:rPr>
              <a:t>2. Whether you use </a:t>
            </a:r>
            <a:r>
              <a:rPr lang="en-US" altLang="en-US" dirty="0" err="1">
                <a:latin typeface="Times" charset="0"/>
                <a:ea typeface="ＭＳ Ｐゴシック" charset="-128"/>
              </a:rPr>
              <a:t>T.Bill</a:t>
            </a:r>
            <a:r>
              <a:rPr lang="en-US" altLang="en-US" dirty="0">
                <a:latin typeface="Times" charset="0"/>
                <a:ea typeface="ＭＳ Ｐゴシック" charset="-128"/>
              </a:rPr>
              <a:t> or </a:t>
            </a:r>
            <a:r>
              <a:rPr lang="en-US" altLang="en-US" dirty="0" err="1">
                <a:latin typeface="Times" charset="0"/>
                <a:ea typeface="ＭＳ Ｐゴシック" charset="-128"/>
              </a:rPr>
              <a:t>T.Bond</a:t>
            </a:r>
            <a:r>
              <a:rPr lang="en-US" altLang="en-US" dirty="0">
                <a:latin typeface="Times" charset="0"/>
                <a:ea typeface="ＭＳ Ｐゴシック" charset="-128"/>
              </a:rPr>
              <a:t> rates ( You have to be consistent. Since I will be using the </a:t>
            </a:r>
            <a:r>
              <a:rPr lang="en-US" altLang="en-US" dirty="0" err="1">
                <a:latin typeface="Times" charset="0"/>
                <a:ea typeface="ＭＳ Ｐゴシック" charset="-128"/>
              </a:rPr>
              <a:t>T.Bond</a:t>
            </a:r>
            <a:r>
              <a:rPr lang="en-US" altLang="en-US" dirty="0">
                <a:latin typeface="Times" charset="0"/>
                <a:ea typeface="ＭＳ Ｐゴシック" charset="-128"/>
              </a:rPr>
              <a:t> rate as my </a:t>
            </a:r>
            <a:r>
              <a:rPr lang="en-US" altLang="en-US" dirty="0" err="1">
                <a:latin typeface="Times" charset="0"/>
                <a:ea typeface="ＭＳ Ｐゴシック" charset="-128"/>
              </a:rPr>
              <a:t>riskfree</a:t>
            </a:r>
            <a:r>
              <a:rPr lang="en-US" altLang="en-US" dirty="0">
                <a:latin typeface="Times" charset="0"/>
                <a:ea typeface="ＭＳ Ｐゴシック" charset="-128"/>
              </a:rPr>
              <a:t> rate,  I will use the premium over that rate)</a:t>
            </a:r>
          </a:p>
          <a:p>
            <a:pPr lvl="1"/>
            <a:r>
              <a:rPr lang="en-US" altLang="en-US" dirty="0">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en-US" dirty="0">
                <a:latin typeface="Times" charset="0"/>
                <a:ea typeface="ＭＳ Ｐゴシック" charset="-128"/>
              </a:rPr>
              <a:t>Thus, I should be using the updated geometric average for stocks over bonds. </a:t>
            </a:r>
          </a:p>
        </p:txBody>
      </p:sp>
    </p:spTree>
    <p:extLst>
      <p:ext uri="{BB962C8B-B14F-4D97-AF65-F5344CB8AC3E}">
        <p14:creationId xmlns:p14="http://schemas.microsoft.com/office/powerpoint/2010/main" val="3396296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extLst>
      <p:ext uri="{BB962C8B-B14F-4D97-AF65-F5344CB8AC3E}">
        <p14:creationId xmlns:p14="http://schemas.microsoft.com/office/powerpoint/2010/main" val="163725994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7199938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extLst>
      <p:ext uri="{BB962C8B-B14F-4D97-AF65-F5344CB8AC3E}">
        <p14:creationId xmlns:p14="http://schemas.microsoft.com/office/powerpoint/2010/main" val="1431870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3637033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extLst>
      <p:ext uri="{BB962C8B-B14F-4D97-AF65-F5344CB8AC3E}">
        <p14:creationId xmlns:p14="http://schemas.microsoft.com/office/powerpoint/2010/main" val="18171596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6589621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6038051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2924197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204938459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extLst>
      <p:ext uri="{BB962C8B-B14F-4D97-AF65-F5344CB8AC3E}">
        <p14:creationId xmlns:p14="http://schemas.microsoft.com/office/powerpoint/2010/main" val="516707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539522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52180075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20845041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 at the start of 2019, with 5.96% as the mature market base.</a:t>
            </a:r>
          </a:p>
        </p:txBody>
      </p:sp>
    </p:spTree>
    <p:extLst>
      <p:ext uri="{BB962C8B-B14F-4D97-AF65-F5344CB8AC3E}">
        <p14:creationId xmlns:p14="http://schemas.microsoft.com/office/powerpoint/2010/main" val="157837312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often break down revenues into broad regions, rather than countries. Use the regional weighted averages. Some companies do provide more information than others. Use what you can and make your best estimates.</a:t>
            </a:r>
          </a:p>
        </p:txBody>
      </p:sp>
    </p:spTree>
    <p:extLst>
      <p:ext uri="{BB962C8B-B14F-4D97-AF65-F5344CB8AC3E}">
        <p14:creationId xmlns:p14="http://schemas.microsoft.com/office/powerpoint/2010/main" val="29794562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reflect not just the volatility of the underlying investment but also how it moves with the market:</a:t>
            </a:r>
          </a:p>
          <a:p>
            <a:r>
              <a:rPr lang="en-US" altLang="en-US">
                <a:latin typeface="Times" charset="0"/>
                <a:ea typeface="ＭＳ Ｐゴシック" charset="-128"/>
              </a:rPr>
              <a:t>Beta (Slope) = Correlation</a:t>
            </a:r>
            <a:r>
              <a:rPr lang="en-US" altLang="en-US" baseline="-25000">
                <a:latin typeface="Times" charset="0"/>
                <a:ea typeface="ＭＳ Ｐゴシック" charset="-128"/>
              </a:rPr>
              <a:t>jm</a:t>
            </a:r>
            <a:r>
              <a:rPr lang="en-US" altLang="en-US">
                <a:latin typeface="Times" charset="0"/>
                <a:ea typeface="ＭＳ Ｐゴシック" charset="-128"/>
              </a:rPr>
              <a:t> (</a:t>
            </a:r>
            <a:r>
              <a:rPr lang="en-US" altLang="en-US">
                <a:latin typeface="Symbol" charset="2"/>
                <a:ea typeface="ＭＳ Ｐゴシック" charset="-128"/>
              </a:rPr>
              <a:t>s</a:t>
            </a:r>
            <a:r>
              <a:rPr lang="en-US" altLang="en-US" baseline="-25000">
                <a:latin typeface="Times" charset="0"/>
                <a:ea typeface="ＭＳ Ｐゴシック" charset="-128"/>
              </a:rPr>
              <a:t>j / </a:t>
            </a:r>
            <a:r>
              <a:rPr lang="en-US" altLang="en-US">
                <a:latin typeface="Symbol" charset="2"/>
                <a:ea typeface="ＭＳ Ｐゴシック" charset="-128"/>
              </a:rPr>
              <a:t>s</a:t>
            </a:r>
            <a:r>
              <a:rPr lang="en-US" altLang="en-US" baseline="-25000">
                <a:latin typeface="Times" charset="0"/>
                <a:ea typeface="ＭＳ Ｐゴシック" charset="-128"/>
              </a:rPr>
              <a:t>m</a:t>
            </a:r>
            <a:r>
              <a:rPr lang="en-US" altLang="en-US">
                <a:latin typeface="Times" charset="0"/>
                <a:ea typeface="ＭＳ Ｐゴシック" charset="-128"/>
              </a:rPr>
              <a:t>)</a:t>
            </a:r>
          </a:p>
          <a:p>
            <a:r>
              <a:rPr lang="en-US" altLang="en-US">
                <a:latin typeface="Times" charset="0"/>
                <a:ea typeface="ＭＳ Ｐゴシック" charset="-128"/>
              </a:rPr>
              <a:t>Note that </a:t>
            </a:r>
            <a:r>
              <a:rPr lang="en-US" altLang="en-US">
                <a:latin typeface="Symbol" charset="2"/>
                <a:ea typeface="ＭＳ Ｐゴシック" charset="-128"/>
              </a:rPr>
              <a:t>s</a:t>
            </a:r>
            <a:r>
              <a:rPr lang="en-US" altLang="en-US" baseline="-25000">
                <a:latin typeface="Times" charset="0"/>
                <a:ea typeface="ＭＳ Ｐゴシック" charset="-128"/>
              </a:rPr>
              <a:t>j </a:t>
            </a:r>
            <a:r>
              <a:rPr lang="en-US" altLang="en-US">
                <a:latin typeface="Times" charset="0"/>
                <a:ea typeface="ＭＳ Ｐゴシック" charset="-128"/>
              </a:rPr>
              <a:t> can be high but beta can be low (because the asset is not very highly correlated with the market)</a:t>
            </a:r>
          </a:p>
          <a:p>
            <a:r>
              <a:rPr lang="en-US" altLang="en-US">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en-US" baseline="-25000">
              <a:latin typeface="Times" charset="0"/>
              <a:ea typeface="ＭＳ Ｐゴシック" charset="-128"/>
            </a:endParaRPr>
          </a:p>
        </p:txBody>
      </p:sp>
    </p:spTree>
    <p:extLst>
      <p:ext uri="{BB962C8B-B14F-4D97-AF65-F5344CB8AC3E}">
        <p14:creationId xmlns:p14="http://schemas.microsoft.com/office/powerpoint/2010/main" val="17876541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Economic intuition:</a:t>
            </a:r>
          </a:p>
          <a:p>
            <a:r>
              <a:rPr lang="en-US" altLang="en-US">
                <a:latin typeface="Times" charset="0"/>
                <a:ea typeface="ＭＳ Ｐゴシック" charset="-128"/>
              </a:rPr>
              <a:t>Think of Riskfree rate (1- Beta) as the return your stock should make in a period when the market is flat (market return is zero). Note that it will be negative if the beta &gt;1; a riskier stock will actually deliver negative returns in a month in which the market is flat.</a:t>
            </a:r>
          </a:p>
          <a:p>
            <a:r>
              <a:rPr lang="en-US" altLang="en-US">
                <a:latin typeface="Times" charset="0"/>
                <a:ea typeface="ＭＳ Ｐゴシック" charset="-128"/>
              </a:rPr>
              <a:t>The intercept is what your stock actually made in a month in which the market was flat. </a:t>
            </a:r>
          </a:p>
          <a:p>
            <a:r>
              <a:rPr lang="en-US" altLang="en-US">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en-US">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en-US">
                <a:latin typeface="Times" charset="0"/>
                <a:ea typeface="ＭＳ Ｐゴシック" charset="-128"/>
              </a:rPr>
              <a:t>Algebraically, you should get the same answer.</a:t>
            </a:r>
          </a:p>
          <a:p>
            <a:r>
              <a:rPr lang="en-US" altLang="en-US">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0763215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224077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7033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56730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en-US">
              <a:latin typeface="Times" charset="0"/>
              <a:ea typeface="ＭＳ Ｐゴシック" charset="-128"/>
            </a:endParaRPr>
          </a:p>
        </p:txBody>
      </p:sp>
      <p:sp>
        <p:nvSpPr>
          <p:cNvPr id="27238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6069999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en-US">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en-US">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en-US">
                <a:latin typeface="Times" charset="0"/>
                <a:ea typeface="ＭＳ Ｐゴシック" charset="-128"/>
              </a:rPr>
              <a:t>	Return on stock - Rf = a + b (Rm - Rf)</a:t>
            </a:r>
          </a:p>
          <a:p>
            <a:pPr marL="228600" indent="-228600"/>
            <a:r>
              <a:rPr lang="en-US" altLang="en-US">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en-US">
              <a:latin typeface="Times" charset="0"/>
              <a:ea typeface="ＭＳ Ｐゴシック" charset="-128"/>
            </a:endParaRPr>
          </a:p>
        </p:txBody>
      </p:sp>
    </p:spTree>
    <p:extLst>
      <p:ext uri="{BB962C8B-B14F-4D97-AF65-F5344CB8AC3E}">
        <p14:creationId xmlns:p14="http://schemas.microsoft.com/office/powerpoint/2010/main" val="112789793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Should be zero, if it is weighted by market value. The market cannot beat or lag itself.</a:t>
            </a:r>
          </a:p>
          <a:p>
            <a:r>
              <a:rPr lang="en-US" altLang="en-US">
                <a:latin typeface="Times" charset="0"/>
                <a:ea typeface="ＭＳ Ｐゴシック" charset="-128"/>
              </a:rPr>
              <a:t>What should the Jensen</a:t>
            </a:r>
            <a:r>
              <a:rPr lang="ja-JP" altLang="en-US">
                <a:latin typeface="Times" charset="0"/>
                <a:ea typeface="ＭＳ Ｐゴシック" charset="-128"/>
              </a:rPr>
              <a:t>’</a:t>
            </a:r>
            <a:r>
              <a:rPr lang="en-US" altLang="ja-JP">
                <a:latin typeface="Times" charset="0"/>
                <a:ea typeface="ＭＳ Ｐゴシック" charset="-128"/>
              </a:rPr>
              <a:t>s alpha of an index fund be?</a:t>
            </a:r>
          </a:p>
          <a:p>
            <a:r>
              <a:rPr lang="en-US" altLang="en-US">
                <a:latin typeface="Times" charset="0"/>
                <a:ea typeface="ＭＳ Ｐゴシック" charset="-128"/>
              </a:rPr>
              <a:t>- Should be zero</a:t>
            </a:r>
          </a:p>
          <a:p>
            <a:r>
              <a:rPr lang="en-US" altLang="en-US">
                <a:latin typeface="Times" charset="0"/>
                <a:ea typeface="ＭＳ Ｐゴシック" charset="-128"/>
              </a:rPr>
              <a:t>If I claim to be a successful stock picker and run a mutual fund, what should my Jensen</a:t>
            </a:r>
            <a:r>
              <a:rPr lang="ja-JP" altLang="en-US">
                <a:latin typeface="Times" charset="0"/>
                <a:ea typeface="ＭＳ Ｐゴシック" charset="-128"/>
              </a:rPr>
              <a:t>’</a:t>
            </a:r>
            <a:r>
              <a:rPr lang="en-US" altLang="ja-JP">
                <a:latin typeface="Times" charset="0"/>
                <a:ea typeface="ＭＳ Ｐゴシック" charset="-128"/>
              </a:rPr>
              <a:t>s alpha be?</a:t>
            </a:r>
          </a:p>
          <a:p>
            <a:r>
              <a:rPr lang="en-US" altLang="en-US">
                <a:latin typeface="Times" charset="0"/>
                <a:ea typeface="ＭＳ Ｐゴシック" charset="-128"/>
              </a:rPr>
              <a:t>- Should be positive for the entire portfolio (though not all stocks may have positive Jensen</a:t>
            </a:r>
            <a:r>
              <a:rPr lang="ja-JP" altLang="en-US">
                <a:latin typeface="Times" charset="0"/>
                <a:ea typeface="ＭＳ Ｐゴシック" charset="-128"/>
              </a:rPr>
              <a:t>’</a:t>
            </a:r>
            <a:r>
              <a:rPr lang="en-US" altLang="ja-JP">
                <a:latin typeface="Times" charset="0"/>
                <a:ea typeface="ＭＳ Ｐゴシック" charset="-128"/>
              </a:rPr>
              <a:t>s alphas)</a:t>
            </a:r>
          </a:p>
          <a:p>
            <a:r>
              <a:rPr lang="en-US" altLang="en-US">
                <a:latin typeface="Times" charset="0"/>
                <a:ea typeface="ＭＳ Ｐゴシック" charset="-128"/>
              </a:rPr>
              <a:t>If I pick a hundred stocks at random, what should my Jensen</a:t>
            </a:r>
            <a:r>
              <a:rPr lang="ja-JP" altLang="en-US">
                <a:latin typeface="Times" charset="0"/>
                <a:ea typeface="ＭＳ Ｐゴシック" charset="-128"/>
              </a:rPr>
              <a:t>’</a:t>
            </a:r>
            <a:r>
              <a:rPr lang="en-US" altLang="ja-JP">
                <a:latin typeface="Times" charset="0"/>
                <a:ea typeface="ＭＳ Ｐゴシック" charset="-128"/>
              </a:rPr>
              <a:t>s alpha be? </a:t>
            </a:r>
          </a:p>
          <a:p>
            <a:r>
              <a:rPr lang="en-US" altLang="en-US">
                <a:latin typeface="Times" charset="0"/>
                <a:ea typeface="ＭＳ Ｐゴシック" charset="-128"/>
              </a:rPr>
              <a:t>- Zero</a:t>
            </a:r>
          </a:p>
          <a:p>
            <a:r>
              <a:rPr lang="en-US" altLang="en-US">
                <a:latin typeface="Times" charset="0"/>
                <a:ea typeface="ＭＳ Ｐゴシック" charset="-128"/>
              </a:rPr>
              <a:t>What if I incur a 1.5% management fee and transactions costs in picking these stocks?</a:t>
            </a:r>
          </a:p>
          <a:p>
            <a:r>
              <a:rPr lang="en-US" altLang="en-US">
                <a:latin typeface="Times" charset="0"/>
                <a:ea typeface="ＭＳ Ｐゴシック" charset="-128"/>
              </a:rPr>
              <a:t>- Should be -1.5% (which is roughly what the Jensen</a:t>
            </a:r>
            <a:r>
              <a:rPr lang="ja-JP" altLang="en-US">
                <a:latin typeface="Times" charset="0"/>
                <a:ea typeface="ＭＳ Ｐゴシック" charset="-128"/>
              </a:rPr>
              <a:t>’</a:t>
            </a:r>
            <a:r>
              <a:rPr lang="en-US" altLang="ja-JP">
                <a:latin typeface="Times" charset="0"/>
                <a:ea typeface="ＭＳ Ｐゴシック" charset="-128"/>
              </a:rPr>
              <a:t>s alpha is across all actively managed mutual funds)</a:t>
            </a:r>
            <a:endParaRPr lang="en-US" altLang="en-US">
              <a:latin typeface="Times" charset="0"/>
              <a:ea typeface="ＭＳ Ｐゴシック" charset="-128"/>
            </a:endParaRPr>
          </a:p>
        </p:txBody>
      </p:sp>
    </p:spTree>
    <p:extLst>
      <p:ext uri="{BB962C8B-B14F-4D97-AF65-F5344CB8AC3E}">
        <p14:creationId xmlns:p14="http://schemas.microsoft.com/office/powerpoint/2010/main" val="7423574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Best point estimate: 1.25</a:t>
            </a:r>
          </a:p>
          <a:p>
            <a:r>
              <a:rPr lang="en-US" altLang="en-US">
                <a:latin typeface="Times" charset="0"/>
                <a:ea typeface="ＭＳ Ｐゴシック" charset="-128"/>
              </a:rPr>
              <a:t>Range with 67% confidence: 1.15-1.35</a:t>
            </a:r>
          </a:p>
          <a:p>
            <a:r>
              <a:rPr lang="en-US" altLang="en-US">
                <a:latin typeface="Times" charset="0"/>
                <a:ea typeface="ＭＳ Ｐゴシック" charset="-128"/>
              </a:rPr>
              <a:t>Range with 95% confidence: 1.05-1.45</a:t>
            </a:r>
          </a:p>
        </p:txBody>
      </p:sp>
    </p:spTree>
    <p:extLst>
      <p:ext uri="{BB962C8B-B14F-4D97-AF65-F5344CB8AC3E}">
        <p14:creationId xmlns:p14="http://schemas.microsoft.com/office/powerpoint/2010/main" val="206900546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extLst>
      <p:ext uri="{BB962C8B-B14F-4D97-AF65-F5344CB8AC3E}">
        <p14:creationId xmlns:p14="http://schemas.microsoft.com/office/powerpoint/2010/main" val="171962122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en-US">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en-US">
              <a:latin typeface="Times" charset="0"/>
              <a:ea typeface="ＭＳ Ｐゴシック" charset="-128"/>
            </a:endParaRPr>
          </a:p>
          <a:p>
            <a:r>
              <a:rPr lang="en-US" altLang="en-US">
                <a:latin typeface="Times" charset="0"/>
                <a:ea typeface="ＭＳ Ｐゴシック" charset="-128"/>
              </a:rPr>
              <a:t>About 20% of firms have R-squared of less than 10%…</a:t>
            </a:r>
          </a:p>
          <a:p>
            <a:r>
              <a:rPr lang="en-US" altLang="en-US">
                <a:latin typeface="Times" charset="0"/>
                <a:ea typeface="ＭＳ Ｐゴシック" charset="-128"/>
              </a:rPr>
              <a:t>About 20% of firms have R-squared exceeding 50%… </a:t>
            </a:r>
          </a:p>
          <a:p>
            <a:endParaRPr lang="en-US" altLang="en-US">
              <a:latin typeface="Times" charset="0"/>
              <a:ea typeface="ＭＳ Ｐゴシック" charset="-128"/>
            </a:endParaRPr>
          </a:p>
          <a:p>
            <a:r>
              <a:rPr lang="en-US" altLang="en-US">
                <a:latin typeface="Times" charset="0"/>
                <a:ea typeface="ＭＳ Ｐゴシック" charset="-128"/>
              </a:rPr>
              <a:t>If you were undiversified, which group would you like to hold? (Answer: The latter)</a:t>
            </a:r>
          </a:p>
          <a:p>
            <a:r>
              <a:rPr lang="en-US" altLang="en-US">
                <a:latin typeface="Times" charset="0"/>
                <a:ea typeface="ＭＳ Ｐゴシック" charset="-128"/>
              </a:rPr>
              <a:t>If you are diversified, which group would you like to hold? (Does not matter, since you get rid of the firm-specific risk anyway)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83899044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tLang="en-US">
                <a:latin typeface="Times" charset="0"/>
                <a:ea typeface="ＭＳ Ｐゴシック" charset="-128"/>
              </a:rPr>
              <a:t>If you were undiversified, you would prefer Disney, which has less firm-specific risk.</a:t>
            </a:r>
          </a:p>
          <a:p>
            <a:endParaRPr lang="en-US" altLang="en-US">
              <a:latin typeface="Times" charset="0"/>
              <a:ea typeface="ＭＳ Ｐゴシック" charset="-128"/>
            </a:endParaRPr>
          </a:p>
          <a:p>
            <a:r>
              <a:rPr lang="en-US" altLang="en-US">
                <a:latin typeface="Times" charset="0"/>
                <a:ea typeface="ＭＳ Ｐゴシック" charset="-128"/>
              </a:rPr>
              <a:t>How can two companies have the same betas but different R-squared?</a:t>
            </a:r>
          </a:p>
          <a:p>
            <a:r>
              <a:rPr lang="en-US" altLang="en-US">
                <a:latin typeface="Times" charset="0"/>
                <a:ea typeface="ＭＳ Ｐゴシック" charset="-128"/>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128"/>
              </a:rPr>
              <a:t>’</a:t>
            </a:r>
            <a:r>
              <a:rPr lang="en-US" altLang="ja-JP">
                <a:latin typeface="Times" charset="0"/>
                <a:ea typeface="ＭＳ Ｐゴシック" charset="-128"/>
              </a:rPr>
              <a:t>s risk works out to the same number of units of market risk as 73% of Disney</a:t>
            </a:r>
            <a:r>
              <a:rPr lang="ja-JP" altLang="en-US">
                <a:latin typeface="Times" charset="0"/>
                <a:ea typeface="ＭＳ Ｐゴシック" charset="-128"/>
              </a:rPr>
              <a:t>’</a:t>
            </a:r>
            <a:r>
              <a:rPr lang="en-US" altLang="ja-JP">
                <a:latin typeface="Times" charset="0"/>
                <a:ea typeface="ＭＳ Ｐゴシック" charset="-128"/>
              </a:rPr>
              <a:t>s risk.</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473249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299303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52820224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9452186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ChangeArrowheads="1"/>
          </p:cNvSpPr>
          <p:nvPr>
            <p:ph type="sldImg"/>
          </p:nvPr>
        </p:nvSpPr>
        <p:spPr>
          <a:xfrm>
            <a:off x="1150938" y="692150"/>
            <a:ext cx="4556125" cy="3416300"/>
          </a:xfrm>
          <a:solidFill>
            <a:srgbClr val="FFFFFF"/>
          </a:solidFill>
          <a:ln/>
        </p:spPr>
      </p:sp>
      <p:sp>
        <p:nvSpPr>
          <p:cNvPr id="292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652756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p:cNvSpPr>
          <p:nvPr>
            <p:ph type="sldImg"/>
          </p:nvPr>
        </p:nvSpPr>
        <p:spPr>
          <a:xfrm>
            <a:off x="1150938" y="692150"/>
            <a:ext cx="4556125" cy="3416300"/>
          </a:xfrm>
          <a:solidFill>
            <a:srgbClr val="FFFFFF"/>
          </a:solidFill>
          <a:ln/>
        </p:spPr>
      </p:sp>
      <p:sp>
        <p:nvSpPr>
          <p:cNvPr id="294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1103261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three ways to bring your beta down:</a:t>
            </a:r>
          </a:p>
          <a:p>
            <a:pPr lvl="1"/>
            <a:r>
              <a:rPr lang="en-US" altLang="en-US">
                <a:latin typeface="Times" charset="0"/>
                <a:ea typeface="ＭＳ Ｐゴシック" charset="-128"/>
              </a:rPr>
              <a:t>Pay off debt, if you have any</a:t>
            </a:r>
          </a:p>
          <a:p>
            <a:pPr lvl="1"/>
            <a:r>
              <a:rPr lang="en-US" altLang="en-US">
                <a:latin typeface="Times" charset="0"/>
                <a:ea typeface="ＭＳ Ｐゴシック" charset="-128"/>
              </a:rPr>
              <a:t>Move into safer businesses</a:t>
            </a:r>
          </a:p>
          <a:p>
            <a:pPr lvl="1"/>
            <a:r>
              <a:rPr lang="en-US" altLang="en-US">
                <a:latin typeface="Times" charset="0"/>
                <a:ea typeface="ＭＳ Ｐゴシック" charset="-128"/>
              </a:rPr>
              <a:t>Sell off assets, and keep cash on your balance sheet</a:t>
            </a:r>
          </a:p>
          <a:p>
            <a:r>
              <a:rPr lang="en-US" altLang="en-US">
                <a:latin typeface="Times" charset="0"/>
                <a:ea typeface="ＭＳ Ｐゴシック" charset="-128"/>
              </a:rPr>
              <a:t>No. What matters is the difference between what you make on your projects (return on equity) and your cost of equity. If you lower your cost of equity, but lower your return on equity even more, you are not serving your stockholders.</a:t>
            </a:r>
          </a:p>
        </p:txBody>
      </p:sp>
    </p:spTree>
    <p:extLst>
      <p:ext uri="{BB962C8B-B14F-4D97-AF65-F5344CB8AC3E}">
        <p14:creationId xmlns:p14="http://schemas.microsoft.com/office/powerpoint/2010/main" val="75486644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noTextEdit="1"/>
          </p:cNvSpPr>
          <p:nvPr>
            <p:ph type="sldImg"/>
          </p:nvPr>
        </p:nvSpPr>
        <p:spPr>
          <a:xfrm>
            <a:off x="1150938" y="692150"/>
            <a:ext cx="4556125" cy="3416300"/>
          </a:xfrm>
          <a:ln/>
        </p:spPr>
      </p:sp>
      <p:sp>
        <p:nvSpPr>
          <p:cNvPr id="299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Deconstructing Tata </a:t>
            </a:r>
            <a:r>
              <a:rPr lang="en-US" altLang="en-US" dirty="0" err="1">
                <a:latin typeface="Times" charset="0"/>
                <a:ea typeface="ＭＳ Ｐゴシック" charset="-128"/>
              </a:rPr>
              <a:t>Motorl</a:t>
            </a:r>
            <a:r>
              <a:rPr lang="ja-JP" altLang="en-US" dirty="0">
                <a:latin typeface="Times" charset="0"/>
                <a:ea typeface="ＭＳ Ｐゴシック" charset="-128"/>
              </a:rPr>
              <a:t>’</a:t>
            </a:r>
            <a:r>
              <a:rPr lang="en-US" altLang="ja-JP" dirty="0">
                <a:latin typeface="Times" charset="0"/>
                <a:ea typeface="ＭＳ Ｐゴシック" charset="-128"/>
              </a:rPr>
              <a:t>s beta page, we find that</a:t>
            </a:r>
          </a:p>
          <a:p>
            <a:pPr>
              <a:buFontTx/>
              <a:buAutoNum type="alphaLcPeriod"/>
            </a:pPr>
            <a:r>
              <a:rPr lang="en-US" altLang="en-US" dirty="0">
                <a:latin typeface="Times" charset="0"/>
                <a:ea typeface="ＭＳ Ｐゴシック" charset="-128"/>
              </a:rPr>
              <a:t>Tata Motors did better than expected over the period – </a:t>
            </a:r>
            <a:r>
              <a:rPr lang="en-US" altLang="en-US">
                <a:latin typeface="Times" charset="0"/>
                <a:ea typeface="ＭＳ Ｐゴシック" charset="-128"/>
              </a:rPr>
              <a:t>by 35.42% </a:t>
            </a:r>
            <a:r>
              <a:rPr lang="en-US" altLang="en-US" dirty="0">
                <a:latin typeface="Times" charset="0"/>
                <a:ea typeface="ＭＳ Ｐゴシック" charset="-128"/>
              </a:rPr>
              <a:t>in an annual basis. </a:t>
            </a:r>
            <a:endParaRPr lang="en-US" altLang="ja-JP" dirty="0">
              <a:latin typeface="Times" charset="0"/>
              <a:ea typeface="ＭＳ Ｐゴシック" charset="-128"/>
            </a:endParaRPr>
          </a:p>
          <a:p>
            <a:pPr>
              <a:buFontTx/>
              <a:buAutoNum type="alphaLcPeriod"/>
            </a:pPr>
            <a:r>
              <a:rPr lang="en-US" altLang="en-US" dirty="0">
                <a:latin typeface="Times" charset="0"/>
                <a:ea typeface="ＭＳ Ｐゴシック" charset="-128"/>
              </a:rPr>
              <a:t>Tata Motors is above average risk (1.83 times as risky as the typical Indian firm)</a:t>
            </a:r>
          </a:p>
          <a:p>
            <a:pPr>
              <a:buFontTx/>
              <a:buAutoNum type="alphaLcPeriod"/>
            </a:pPr>
            <a:r>
              <a:rPr lang="en-US" altLang="en-US" dirty="0">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85447190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ChangeArrowheads="1"/>
          </p:cNvSpPr>
          <p:nvPr>
            <p:ph type="sldImg"/>
          </p:nvPr>
        </p:nvSpPr>
        <p:spPr>
          <a:xfrm>
            <a:off x="1150938" y="692150"/>
            <a:ext cx="4556125" cy="3416300"/>
          </a:xfrm>
          <a:solidFill>
            <a:srgbClr val="FFFFFF"/>
          </a:solidFill>
          <a:ln/>
        </p:spPr>
      </p:sp>
      <p:sp>
        <p:nvSpPr>
          <p:cNvPr id="301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how easy it is to get your betas to move, if you get to try different indices (and different time periods and different return intervals).</a:t>
            </a:r>
          </a:p>
        </p:txBody>
      </p:sp>
    </p:spTree>
    <p:extLst>
      <p:ext uri="{BB962C8B-B14F-4D97-AF65-F5344CB8AC3E}">
        <p14:creationId xmlns:p14="http://schemas.microsoft.com/office/powerpoint/2010/main" val="167905438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Rot="1" noChangeAspect="1" noChangeArrowheads="1"/>
          </p:cNvSpPr>
          <p:nvPr>
            <p:ph type="sldImg"/>
          </p:nvPr>
        </p:nvSpPr>
        <p:spPr>
          <a:xfrm>
            <a:off x="1150938" y="692150"/>
            <a:ext cx="4556125" cy="3416300"/>
          </a:xfrm>
          <a:solidFill>
            <a:srgbClr val="FFFFFF"/>
          </a:solidFill>
          <a:ln/>
        </p:spPr>
      </p:sp>
      <p:sp>
        <p:nvSpPr>
          <p:cNvPr id="303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used expands and becomes broader, the R-squared drops off and the standard error increases. </a:t>
            </a:r>
          </a:p>
          <a:p>
            <a:r>
              <a:rPr lang="en-US" altLang="en-US">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en-US">
                <a:latin typeface="Times" charset="0"/>
                <a:ea typeface="ＭＳ Ｐゴシック" charset="-128"/>
              </a:rPr>
              <a:t>As investors become globalized, there is an argument to be made that we should be abandoning the use of local indices and replacing them with global indices.</a:t>
            </a:r>
          </a:p>
          <a:p>
            <a:r>
              <a:rPr lang="en-US" altLang="en-US">
                <a:latin typeface="Times" charset="0"/>
                <a:ea typeface="ＭＳ Ｐゴシック" charset="-128"/>
              </a:rPr>
              <a:t>With Baidu, the best index is not the one that fits it best (which would be the NASDAQ) but the one that best captures what marginal investors are invested in.</a:t>
            </a:r>
          </a:p>
        </p:txBody>
      </p:sp>
    </p:spTree>
    <p:extLst>
      <p:ext uri="{BB962C8B-B14F-4D97-AF65-F5344CB8AC3E}">
        <p14:creationId xmlns:p14="http://schemas.microsoft.com/office/powerpoint/2010/main" val="193199434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Rot="1" noChangeAspect="1" noChangeArrowheads="1"/>
          </p:cNvSpPr>
          <p:nvPr>
            <p:ph type="sldImg"/>
          </p:nvPr>
        </p:nvSpPr>
        <p:spPr>
          <a:xfrm>
            <a:off x="1150938" y="692150"/>
            <a:ext cx="4556125" cy="3416300"/>
          </a:xfrm>
          <a:solidFill>
            <a:srgbClr val="FFFFFF"/>
          </a:solidFill>
          <a:ln/>
        </p:spPr>
      </p:sp>
      <p:sp>
        <p:nvSpPr>
          <p:cNvPr id="305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Real Networks: Small, high growth company in risky business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7618016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Rot="1" noChangeAspect="1" noChangeArrowheads="1"/>
          </p:cNvSpPr>
          <p:nvPr>
            <p:ph type="sldImg"/>
          </p:nvPr>
        </p:nvSpPr>
        <p:spPr>
          <a:xfrm>
            <a:off x="1150938" y="692150"/>
            <a:ext cx="4556125" cy="3416300"/>
          </a:xfrm>
          <a:solidFill>
            <a:srgbClr val="FFFFFF"/>
          </a:solidFill>
          <a:ln/>
        </p:spPr>
      </p:sp>
      <p:sp>
        <p:nvSpPr>
          <p:cNvPr id="307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25269089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Rot="1" noChangeAspect="1" noChangeArrowheads="1"/>
          </p:cNvSpPr>
          <p:nvPr>
            <p:ph type="sldImg"/>
          </p:nvPr>
        </p:nvSpPr>
        <p:spPr>
          <a:xfrm>
            <a:off x="1150938" y="692150"/>
            <a:ext cx="4556125" cy="3416300"/>
          </a:xfrm>
          <a:solidFill>
            <a:srgbClr val="FFFFFF"/>
          </a:solidFill>
          <a:ln/>
        </p:spPr>
      </p:sp>
      <p:sp>
        <p:nvSpPr>
          <p:cNvPr id="309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emerging market telecom company betas to be higher… A product or service that is more discretionary will translate into more volatile earnings and more sensitivity to overall macro economic conditions and a highr beta. </a:t>
            </a:r>
          </a:p>
        </p:txBody>
      </p:sp>
    </p:spTree>
    <p:extLst>
      <p:ext uri="{BB962C8B-B14F-4D97-AF65-F5344CB8AC3E}">
        <p14:creationId xmlns:p14="http://schemas.microsoft.com/office/powerpoint/2010/main" val="4616346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Rot="1" noChangeAspect="1" noChangeArrowheads="1"/>
          </p:cNvSpPr>
          <p:nvPr>
            <p:ph type="sldImg"/>
          </p:nvPr>
        </p:nvSpPr>
        <p:spPr>
          <a:xfrm>
            <a:off x="1150938" y="692150"/>
            <a:ext cx="4556125" cy="3416300"/>
          </a:xfrm>
          <a:solidFill>
            <a:srgbClr val="FFFFFF"/>
          </a:solidFill>
          <a:ln/>
        </p:spPr>
      </p:sp>
      <p:sp>
        <p:nvSpPr>
          <p:cNvPr id="311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62772607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Rot="1" noChangeAspect="1" noChangeArrowheads="1"/>
          </p:cNvSpPr>
          <p:nvPr>
            <p:ph type="sldImg"/>
          </p:nvPr>
        </p:nvSpPr>
        <p:spPr>
          <a:xfrm>
            <a:off x="1150938" y="692150"/>
            <a:ext cx="4556125" cy="3416300"/>
          </a:xfrm>
          <a:solidFill>
            <a:srgbClr val="FFFFFF"/>
          </a:solidFill>
          <a:ln/>
        </p:spPr>
      </p:sp>
      <p:sp>
        <p:nvSpPr>
          <p:cNvPr id="313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direct measures of fixed costs and variable costs are difficult to obtain. Hence we use the second.</a:t>
            </a:r>
          </a:p>
        </p:txBody>
      </p:sp>
    </p:spTree>
    <p:extLst>
      <p:ext uri="{BB962C8B-B14F-4D97-AF65-F5344CB8AC3E}">
        <p14:creationId xmlns:p14="http://schemas.microsoft.com/office/powerpoint/2010/main" val="175245165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ChangeArrowheads="1"/>
          </p:cNvSpPr>
          <p:nvPr>
            <p:ph type="sldImg"/>
          </p:nvPr>
        </p:nvSpPr>
        <p:spPr>
          <a:xfrm>
            <a:off x="1150938" y="692150"/>
            <a:ext cx="4556125" cy="3416300"/>
          </a:xfrm>
          <a:solidFill>
            <a:srgbClr val="FFFFFF"/>
          </a:solidFill>
          <a:ln/>
        </p:spPr>
      </p:sp>
      <p:sp>
        <p:nvSpPr>
          <p:cNvPr id="315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67301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ChangeArrowheads="1"/>
          </p:cNvSpPr>
          <p:nvPr>
            <p:ph type="sldImg"/>
          </p:nvPr>
        </p:nvSpPr>
        <p:spPr>
          <a:xfrm>
            <a:off x="1150938" y="692150"/>
            <a:ext cx="4556125" cy="3416300"/>
          </a:xfrm>
          <a:solidFill>
            <a:srgbClr val="FFFFFF"/>
          </a:solidFill>
          <a:ln/>
        </p:spPr>
      </p:sp>
      <p:sp>
        <p:nvSpPr>
          <p:cNvPr id="317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 </a:t>
            </a:r>
          </a:p>
          <a:p>
            <a:r>
              <a:rPr lang="en-US" altLang="en-US">
                <a:latin typeface="Times" charset="0"/>
                <a:ea typeface="ＭＳ Ｐゴシック" charset="-128"/>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tLang="en-US">
                <a:latin typeface="Times" charset="0"/>
                <a:ea typeface="ＭＳ Ｐゴシック" charset="-128"/>
              </a:rPr>
              <a:t>The regression beta is a levered beta.</a:t>
            </a:r>
          </a:p>
        </p:txBody>
      </p:sp>
    </p:spTree>
    <p:extLst>
      <p:ext uri="{BB962C8B-B14F-4D97-AF65-F5344CB8AC3E}">
        <p14:creationId xmlns:p14="http://schemas.microsoft.com/office/powerpoint/2010/main" val="84824158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Rot="1" noChangeAspect="1" noChangeArrowheads="1"/>
          </p:cNvSpPr>
          <p:nvPr>
            <p:ph type="sldImg"/>
          </p:nvPr>
        </p:nvSpPr>
        <p:spPr>
          <a:xfrm>
            <a:off x="1150938" y="692150"/>
            <a:ext cx="4556125" cy="3416300"/>
          </a:xfrm>
          <a:solidFill>
            <a:srgbClr val="FFFFFF"/>
          </a:solidFill>
          <a:ln/>
        </p:spPr>
      </p:sp>
      <p:sp>
        <p:nvSpPr>
          <p:cNvPr id="319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39992073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ChangeArrowheads="1"/>
          </p:cNvSpPr>
          <p:nvPr>
            <p:ph type="sldImg"/>
          </p:nvPr>
        </p:nvSpPr>
        <p:spPr>
          <a:xfrm>
            <a:off x="1150938" y="692150"/>
            <a:ext cx="4556125" cy="3416300"/>
          </a:xfrm>
          <a:solidFill>
            <a:srgbClr val="FFFFFF"/>
          </a:solidFill>
          <a:ln/>
        </p:spPr>
      </p:sp>
      <p:sp>
        <p:nvSpPr>
          <p:cNvPr id="321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63687257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Rot="1" noChangeAspect="1" noChangeArrowheads="1"/>
          </p:cNvSpPr>
          <p:nvPr>
            <p:ph type="sldImg"/>
          </p:nvPr>
        </p:nvSpPr>
        <p:spPr>
          <a:xfrm>
            <a:off x="1150938" y="692150"/>
            <a:ext cx="4556125" cy="3416300"/>
          </a:xfrm>
          <a:solidFill>
            <a:srgbClr val="FFFFFF"/>
          </a:solidFill>
          <a:ln/>
        </p:spPr>
      </p:sp>
      <p:sp>
        <p:nvSpPr>
          <p:cNvPr id="323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85892179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betas of the firms at the time of Disney</a:t>
            </a:r>
            <a:r>
              <a:rPr lang="ja-JP" altLang="en-US">
                <a:latin typeface="Times" charset="0"/>
                <a:ea typeface="ＭＳ Ｐゴシック" charset="-128"/>
              </a:rPr>
              <a:t>’</a:t>
            </a:r>
            <a:r>
              <a:rPr lang="en-US" altLang="ja-JP">
                <a:latin typeface="Times" charset="0"/>
                <a:ea typeface="ＭＳ Ｐゴシック" charset="-128"/>
              </a:rPr>
              <a:t>s acquisition. The tax rate used for both betas is 36%.</a:t>
            </a:r>
          </a:p>
          <a:p>
            <a:r>
              <a:rPr lang="en-US" altLang="en-US">
                <a:latin typeface="Times" charset="0"/>
                <a:ea typeface="ＭＳ Ｐゴシック" charset="-128"/>
              </a:rPr>
              <a:t>Equity betas are levered betas and we will assume that the leverage built into them is the current debt to equity ratio for the two firms.</a:t>
            </a:r>
          </a:p>
        </p:txBody>
      </p:sp>
    </p:spTree>
    <p:extLst>
      <p:ext uri="{BB962C8B-B14F-4D97-AF65-F5344CB8AC3E}">
        <p14:creationId xmlns:p14="http://schemas.microsoft.com/office/powerpoint/2010/main" val="5135838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ChangeArrowheads="1"/>
          </p:cNvSpPr>
          <p:nvPr>
            <p:ph type="sldImg"/>
          </p:nvPr>
        </p:nvSpPr>
        <p:spPr>
          <a:xfrm>
            <a:off x="1150938" y="692150"/>
            <a:ext cx="4556125" cy="3416300"/>
          </a:xfrm>
          <a:solidFill>
            <a:srgbClr val="FFFFFF"/>
          </a:solidFill>
          <a:ln/>
        </p:spPr>
      </p:sp>
      <p:sp>
        <p:nvSpPr>
          <p:cNvPr id="327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unlevered beta of the combined firm will always be the weighted average of the two firms</a:t>
            </a:r>
            <a:r>
              <a:rPr lang="ja-JP" altLang="en-US">
                <a:latin typeface="Times" charset="0"/>
                <a:ea typeface="ＭＳ Ｐゴシック" charset="-128"/>
              </a:rPr>
              <a:t>’</a:t>
            </a:r>
            <a:r>
              <a:rPr lang="en-US" altLang="ja-JP">
                <a:latin typeface="Times" charset="0"/>
                <a:ea typeface="ＭＳ Ｐゴシック" charset="-128"/>
              </a:rPr>
              <a:t> unlevered betas. The firm values (rather than the equity values) are used for the weights because we are looking at the unlevered betas of the firms .</a:t>
            </a:r>
            <a:endParaRPr lang="en-US" altLang="en-US">
              <a:latin typeface="Times" charset="0"/>
              <a:ea typeface="ＭＳ Ｐゴシック" charset="-128"/>
            </a:endParaRPr>
          </a:p>
        </p:txBody>
      </p:sp>
    </p:spTree>
    <p:extLst>
      <p:ext uri="{BB962C8B-B14F-4D97-AF65-F5344CB8AC3E}">
        <p14:creationId xmlns:p14="http://schemas.microsoft.com/office/powerpoint/2010/main" val="106702327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Rot="1" noChangeAspect="1" noChangeArrowheads="1"/>
          </p:cNvSpPr>
          <p:nvPr>
            <p:ph type="sldImg"/>
          </p:nvPr>
        </p:nvSpPr>
        <p:spPr>
          <a:xfrm>
            <a:off x="1150938" y="692150"/>
            <a:ext cx="4556125" cy="3416300"/>
          </a:xfrm>
          <a:solidFill>
            <a:srgbClr val="FFFFFF"/>
          </a:solidFill>
          <a:ln/>
        </p:spPr>
      </p:sp>
      <p:sp>
        <p:nvSpPr>
          <p:cNvPr id="329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reflects the effects of the financing of the acquisition. In the second scenario, note that $ 10 billion of the $ 18.5 billion is borrowed. The remaining $ 8.5 billion has to come from new equity issues.</a:t>
            </a:r>
          </a:p>
          <a:p>
            <a:r>
              <a:rPr lang="en-US" altLang="en-US" b="1">
                <a:latin typeface="Times" charset="0"/>
                <a:ea typeface="ＭＳ Ｐゴシック" charset="-128"/>
              </a:rPr>
              <a:t>Exercise: What would Disney</a:t>
            </a:r>
            <a:r>
              <a:rPr lang="ja-JP" altLang="en-US" b="1">
                <a:latin typeface="Times" charset="0"/>
                <a:ea typeface="ＭＳ Ｐゴシック" charset="-128"/>
              </a:rPr>
              <a:t>’</a:t>
            </a:r>
            <a:r>
              <a:rPr lang="en-US" altLang="ja-JP" b="1">
                <a:latin typeface="Times" charset="0"/>
                <a:ea typeface="ＭＳ Ｐゴシック" charset="-128"/>
              </a:rPr>
              <a:t>s beta be if it had borrowed the entire $ 18.5 billion?</a:t>
            </a:r>
          </a:p>
          <a:p>
            <a:pPr lvl="1">
              <a:buFontTx/>
              <a:buChar char="•"/>
            </a:pPr>
            <a:r>
              <a:rPr lang="en-US" altLang="en-US">
                <a:latin typeface="Times" charset="0"/>
                <a:ea typeface="ＭＳ Ｐゴシック" charset="-128"/>
              </a:rPr>
              <a:t>Debt = $ 615 + $ 3,186 + $ 18,500 = $ 22,301 million</a:t>
            </a:r>
          </a:p>
          <a:p>
            <a:pPr lvl="1">
              <a:buFontTx/>
              <a:buChar char="•"/>
            </a:pPr>
            <a:r>
              <a:rPr lang="en-US" altLang="en-US">
                <a:latin typeface="Times" charset="0"/>
                <a:ea typeface="ＭＳ Ｐゴシック" charset="-128"/>
              </a:rPr>
              <a:t>Equity = $ 31,100 million</a:t>
            </a:r>
          </a:p>
          <a:p>
            <a:pPr lvl="1">
              <a:buFontTx/>
              <a:buChar char="•"/>
            </a:pPr>
            <a:r>
              <a:rPr lang="en-US" altLang="en-US">
                <a:latin typeface="Times" charset="0"/>
                <a:ea typeface="ＭＳ Ｐゴシック" charset="-128"/>
              </a:rPr>
              <a:t>D/E Ratio = 71.70%</a:t>
            </a:r>
          </a:p>
          <a:p>
            <a:pPr lvl="1">
              <a:buFontTx/>
              <a:buChar char="•"/>
            </a:pPr>
            <a:r>
              <a:rPr lang="en-US" altLang="en-US">
                <a:latin typeface="Times" charset="0"/>
                <a:ea typeface="ＭＳ Ｐゴシック" charset="-128"/>
              </a:rPr>
              <a:t>New Beta = 1.026 ( 1 + 0.64 (.717)) = 1.50</a:t>
            </a:r>
          </a:p>
          <a:p>
            <a:pPr lvl="1">
              <a:buFontTx/>
              <a:buChar char="•"/>
            </a:pPr>
            <a:endParaRPr lang="en-US" altLang="en-US">
              <a:latin typeface="Times" charset="0"/>
              <a:ea typeface="ＭＳ Ｐゴシック" charset="-128"/>
            </a:endParaRPr>
          </a:p>
          <a:p>
            <a:r>
              <a:rPr lang="en-US" altLang="en-US" b="1">
                <a:latin typeface="Times" charset="0"/>
                <a:ea typeface="ＭＳ Ｐゴシック" charset="-128"/>
              </a:rPr>
              <a:t>What is the significance of assuming Cap Cities debt? </a:t>
            </a:r>
          </a:p>
          <a:p>
            <a:r>
              <a:rPr lang="en-US" altLang="en-US">
                <a:latin typeface="Times" charset="0"/>
                <a:ea typeface="ＭＳ Ｐゴシック" charset="-128"/>
              </a:rPr>
              <a:t>If the debt had not been assumed and had to be retired, Disney would have had to raise $19,115 million ($18,500 + $615) to fund the acquisition. You would not have added $615 million in debt to the consolidated company after the transaction.</a:t>
            </a:r>
          </a:p>
        </p:txBody>
      </p:sp>
    </p:spTree>
    <p:extLst>
      <p:ext uri="{BB962C8B-B14F-4D97-AF65-F5344CB8AC3E}">
        <p14:creationId xmlns:p14="http://schemas.microsoft.com/office/powerpoint/2010/main" val="197166324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Rot="1" noChangeAspect="1" noChangeArrowheads="1"/>
          </p:cNvSpPr>
          <p:nvPr>
            <p:ph type="sldImg"/>
          </p:nvPr>
        </p:nvSpPr>
        <p:spPr>
          <a:xfrm>
            <a:off x="1150938" y="692150"/>
            <a:ext cx="4556125" cy="3416300"/>
          </a:xfrm>
          <a:solidFill>
            <a:srgbClr val="FFFFFF"/>
          </a:solidFill>
          <a:ln/>
        </p:spPr>
      </p:sp>
      <p:sp>
        <p:nvSpPr>
          <p:cNvPr id="331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principle applies to a firm. To the degree that the firm is in multiple businesses, its beta reflects all of these businesses.</a:t>
            </a:r>
          </a:p>
        </p:txBody>
      </p:sp>
    </p:spTree>
    <p:extLst>
      <p:ext uri="{BB962C8B-B14F-4D97-AF65-F5344CB8AC3E}">
        <p14:creationId xmlns:p14="http://schemas.microsoft.com/office/powerpoint/2010/main" val="207151911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Rot="1" noChangeAspect="1" noChangeArrowheads="1"/>
          </p:cNvSpPr>
          <p:nvPr>
            <p:ph type="sldImg"/>
          </p:nvPr>
        </p:nvSpPr>
        <p:spPr>
          <a:xfrm>
            <a:off x="1150938" y="692150"/>
            <a:ext cx="4556125" cy="3416300"/>
          </a:xfrm>
          <a:solidFill>
            <a:srgbClr val="FFFFFF"/>
          </a:solidFill>
          <a:ln/>
        </p:spPr>
      </p:sp>
      <p:sp>
        <p:nvSpPr>
          <p:cNvPr id="333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1694786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20487810"/>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4123915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3711421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89261600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63063278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200644854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Rot="1" noChangeAspect="1" noChangeArrowheads="1"/>
          </p:cNvSpPr>
          <p:nvPr>
            <p:ph type="sldImg"/>
          </p:nvPr>
        </p:nvSpPr>
        <p:spPr>
          <a:xfrm>
            <a:off x="1150938" y="692150"/>
            <a:ext cx="4556125" cy="3416300"/>
          </a:xfrm>
          <a:solidFill>
            <a:srgbClr val="FFFFFF"/>
          </a:solidFill>
          <a:ln/>
        </p:spPr>
      </p:sp>
      <p:sp>
        <p:nvSpPr>
          <p:cNvPr id="348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4450542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Rot="1" noChangeAspect="1" noChangeArrowheads="1"/>
          </p:cNvSpPr>
          <p:nvPr>
            <p:ph type="sldImg"/>
          </p:nvPr>
        </p:nvSpPr>
        <p:spPr>
          <a:xfrm>
            <a:off x="1150938" y="692150"/>
            <a:ext cx="4556125" cy="3416300"/>
          </a:xfrm>
          <a:solidFill>
            <a:srgbClr val="FFFFFF"/>
          </a:solidFill>
          <a:ln/>
        </p:spPr>
      </p:sp>
      <p:sp>
        <p:nvSpPr>
          <p:cNvPr id="350210"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34043051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Rot="1" noChangeAspect="1" noChangeArrowheads="1"/>
          </p:cNvSpPr>
          <p:nvPr>
            <p:ph type="sldImg"/>
          </p:nvPr>
        </p:nvSpPr>
        <p:spPr>
          <a:xfrm>
            <a:off x="1150938" y="692150"/>
            <a:ext cx="4556125" cy="3416300"/>
          </a:xfrm>
          <a:solidFill>
            <a:srgbClr val="FFFFFF"/>
          </a:solidFill>
          <a:ln/>
        </p:spPr>
      </p:sp>
      <p:sp>
        <p:nvSpPr>
          <p:cNvPr id="352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919638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Rot="1" noChangeAspect="1" noChangeArrowheads="1" noTextEdit="1"/>
          </p:cNvSpPr>
          <p:nvPr>
            <p:ph type="sldImg"/>
          </p:nvPr>
        </p:nvSpPr>
        <p:spPr>
          <a:xfrm>
            <a:off x="1150938" y="692150"/>
            <a:ext cx="4556125" cy="3416300"/>
          </a:xfrm>
          <a:ln/>
        </p:spPr>
      </p:sp>
      <p:sp>
        <p:nvSpPr>
          <p:cNvPr id="354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49564376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a:xfrm>
            <a:off x="1150938" y="692150"/>
            <a:ext cx="4556125" cy="3416300"/>
          </a:xfrm>
          <a:ln/>
        </p:spPr>
      </p:sp>
      <p:sp>
        <p:nvSpPr>
          <p:cNvPr id="356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98867022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Rot="1" noChangeAspect="1" noChangeArrowheads="1"/>
          </p:cNvSpPr>
          <p:nvPr>
            <p:ph type="sldImg"/>
          </p:nvPr>
        </p:nvSpPr>
        <p:spPr>
          <a:xfrm>
            <a:off x="1150938" y="692150"/>
            <a:ext cx="4556125" cy="3416300"/>
          </a:xfrm>
          <a:solidFill>
            <a:srgbClr val="FFFFFF"/>
          </a:solidFill>
          <a:ln/>
        </p:spPr>
      </p:sp>
      <p:sp>
        <p:nvSpPr>
          <p:cNvPr id="358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49941070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Rot="1" noChangeAspect="1" noChangeArrowheads="1"/>
          </p:cNvSpPr>
          <p:nvPr>
            <p:ph type="sldImg"/>
          </p:nvPr>
        </p:nvSpPr>
        <p:spPr>
          <a:xfrm>
            <a:off x="1150938" y="692150"/>
            <a:ext cx="4556125" cy="3416300"/>
          </a:xfrm>
          <a:solidFill>
            <a:srgbClr val="FFFFFF"/>
          </a:solidFill>
          <a:ln/>
        </p:spPr>
      </p:sp>
      <p:sp>
        <p:nvSpPr>
          <p:cNvPr id="360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202253780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Rot="1" noChangeAspect="1" noChangeArrowheads="1"/>
          </p:cNvSpPr>
          <p:nvPr>
            <p:ph type="sldImg"/>
          </p:nvPr>
        </p:nvSpPr>
        <p:spPr>
          <a:xfrm>
            <a:off x="1150938" y="692150"/>
            <a:ext cx="4556125" cy="3416300"/>
          </a:xfrm>
          <a:solidFill>
            <a:srgbClr val="FFFFFF"/>
          </a:solidFill>
          <a:ln/>
        </p:spPr>
      </p:sp>
      <p:sp>
        <p:nvSpPr>
          <p:cNvPr id="362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7430750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Rot="1" noChangeAspect="1" noChangeArrowheads="1"/>
          </p:cNvSpPr>
          <p:nvPr>
            <p:ph type="sldImg"/>
          </p:nvPr>
        </p:nvSpPr>
        <p:spPr>
          <a:xfrm>
            <a:off x="1150938" y="692150"/>
            <a:ext cx="4556125" cy="3416300"/>
          </a:xfrm>
          <a:solidFill>
            <a:srgbClr val="FFFFFF"/>
          </a:solidFill>
          <a:ln/>
        </p:spPr>
      </p:sp>
      <p:sp>
        <p:nvSpPr>
          <p:cNvPr id="364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78624603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Rot="1" noChangeAspect="1" noChangeArrowheads="1"/>
          </p:cNvSpPr>
          <p:nvPr>
            <p:ph type="sldImg"/>
          </p:nvPr>
        </p:nvSpPr>
        <p:spPr>
          <a:xfrm>
            <a:off x="1150938" y="692150"/>
            <a:ext cx="4556125" cy="3416300"/>
          </a:xfrm>
          <a:solidFill>
            <a:srgbClr val="FFFFFF"/>
          </a:solidFill>
          <a:ln/>
        </p:spPr>
      </p:sp>
      <p:sp>
        <p:nvSpPr>
          <p:cNvPr id="366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176325925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Rot="1" noChangeAspect="1" noChangeArrowheads="1"/>
          </p:cNvSpPr>
          <p:nvPr>
            <p:ph type="sldImg"/>
          </p:nvPr>
        </p:nvSpPr>
        <p:spPr>
          <a:xfrm>
            <a:off x="1150938" y="692150"/>
            <a:ext cx="4556125" cy="3416300"/>
          </a:xfrm>
          <a:solidFill>
            <a:srgbClr val="FFFFFF"/>
          </a:solidFill>
          <a:ln/>
        </p:spPr>
      </p:sp>
      <p:sp>
        <p:nvSpPr>
          <p:cNvPr id="368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97142021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Rot="1" noChangeAspect="1" noChangeArrowheads="1"/>
          </p:cNvSpPr>
          <p:nvPr>
            <p:ph type="sldImg"/>
          </p:nvPr>
        </p:nvSpPr>
        <p:spPr>
          <a:xfrm>
            <a:off x="1150938" y="692150"/>
            <a:ext cx="4556125" cy="3416300"/>
          </a:xfrm>
          <a:solidFill>
            <a:srgbClr val="FFFFFF"/>
          </a:solidFill>
          <a:ln/>
        </p:spPr>
      </p:sp>
      <p:sp>
        <p:nvSpPr>
          <p:cNvPr id="370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13441436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Rot="1" noChangeAspect="1" noChangeArrowheads="1"/>
          </p:cNvSpPr>
          <p:nvPr>
            <p:ph type="sldImg"/>
          </p:nvPr>
        </p:nvSpPr>
        <p:spPr>
          <a:xfrm>
            <a:off x="1150938" y="692150"/>
            <a:ext cx="4556125" cy="3416300"/>
          </a:xfrm>
          <a:solidFill>
            <a:srgbClr val="FFFFFF"/>
          </a:solidFill>
          <a:ln/>
        </p:spPr>
      </p:sp>
      <p:sp>
        <p:nvSpPr>
          <p:cNvPr id="372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2096885944"/>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Rot="1" noChangeAspect="1" noChangeArrowheads="1"/>
          </p:cNvSpPr>
          <p:nvPr>
            <p:ph type="sldImg"/>
          </p:nvPr>
        </p:nvSpPr>
        <p:spPr>
          <a:xfrm>
            <a:off x="1150938" y="692150"/>
            <a:ext cx="4556125" cy="3416300"/>
          </a:xfrm>
          <a:solidFill>
            <a:srgbClr val="FFFFFF"/>
          </a:solidFill>
          <a:ln/>
        </p:spPr>
      </p:sp>
      <p:sp>
        <p:nvSpPr>
          <p:cNvPr id="3747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79298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lide Image Placeholder 1"/>
          <p:cNvSpPr>
            <a:spLocks noGrp="1" noRot="1" noChangeAspect="1"/>
          </p:cNvSpPr>
          <p:nvPr>
            <p:ph type="sldImg"/>
          </p:nvPr>
        </p:nvSpPr>
        <p:spPr>
          <a:xfrm>
            <a:off x="1150938" y="692150"/>
            <a:ext cx="4556125" cy="3416300"/>
          </a:xfrm>
          <a:ln/>
        </p:spPr>
      </p:sp>
      <p:sp>
        <p:nvSpPr>
          <p:cNvPr id="376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3369192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Rot="1" noChangeAspect="1" noChangeArrowheads="1"/>
          </p:cNvSpPr>
          <p:nvPr>
            <p:ph type="sldImg"/>
          </p:nvPr>
        </p:nvSpPr>
        <p:spPr>
          <a:xfrm>
            <a:off x="1150938" y="692150"/>
            <a:ext cx="4556125" cy="3416300"/>
          </a:xfrm>
          <a:solidFill>
            <a:srgbClr val="FFFFFF"/>
          </a:solidFill>
          <a:ln/>
        </p:spPr>
      </p:sp>
      <p:sp>
        <p:nvSpPr>
          <p:cNvPr id="378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9225509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Rot="1" noChangeAspect="1" noChangeArrowheads="1"/>
          </p:cNvSpPr>
          <p:nvPr>
            <p:ph type="sldImg"/>
          </p:nvPr>
        </p:nvSpPr>
        <p:spPr>
          <a:xfrm>
            <a:off x="1150938" y="692150"/>
            <a:ext cx="4556125" cy="3416300"/>
          </a:xfrm>
          <a:solidFill>
            <a:srgbClr val="FFFFFF"/>
          </a:solidFill>
          <a:ln/>
        </p:spPr>
      </p:sp>
      <p:sp>
        <p:nvSpPr>
          <p:cNvPr id="380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81253309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Rot="1" noChangeAspect="1" noChangeArrowheads="1"/>
          </p:cNvSpPr>
          <p:nvPr>
            <p:ph type="sldImg"/>
          </p:nvPr>
        </p:nvSpPr>
        <p:spPr>
          <a:xfrm>
            <a:off x="1150938" y="692150"/>
            <a:ext cx="4556125" cy="3416300"/>
          </a:xfrm>
          <a:solidFill>
            <a:srgbClr val="FFFFFF"/>
          </a:solidFill>
          <a:ln/>
        </p:spPr>
      </p:sp>
      <p:sp>
        <p:nvSpPr>
          <p:cNvPr id="382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881781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Rot="1" noChangeAspect="1" noChangeArrowheads="1"/>
          </p:cNvSpPr>
          <p:nvPr>
            <p:ph type="sldImg"/>
          </p:nvPr>
        </p:nvSpPr>
        <p:spPr>
          <a:xfrm>
            <a:off x="1150938" y="692150"/>
            <a:ext cx="4556125" cy="3416300"/>
          </a:xfrm>
          <a:solidFill>
            <a:srgbClr val="FFFFFF"/>
          </a:solidFill>
          <a:ln/>
        </p:spPr>
      </p:sp>
      <p:sp>
        <p:nvSpPr>
          <p:cNvPr id="385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p:txBody>
      </p:sp>
    </p:spTree>
    <p:extLst>
      <p:ext uri="{BB962C8B-B14F-4D97-AF65-F5344CB8AC3E}">
        <p14:creationId xmlns:p14="http://schemas.microsoft.com/office/powerpoint/2010/main" val="25995208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Slide Image Placeholder 1"/>
          <p:cNvSpPr>
            <a:spLocks noGrp="1" noRot="1" noChangeAspect="1"/>
          </p:cNvSpPr>
          <p:nvPr>
            <p:ph type="sldImg"/>
          </p:nvPr>
        </p:nvSpPr>
        <p:spPr>
          <a:xfrm>
            <a:off x="1150938" y="692150"/>
            <a:ext cx="4556125" cy="3416300"/>
          </a:xfrm>
          <a:ln/>
        </p:spPr>
      </p:sp>
      <p:sp>
        <p:nvSpPr>
          <p:cNvPr id="389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57535178"/>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Rot="1" noChangeAspect="1" noChangeArrowheads="1"/>
          </p:cNvSpPr>
          <p:nvPr>
            <p:ph type="sldImg"/>
          </p:nvPr>
        </p:nvSpPr>
        <p:spPr>
          <a:xfrm>
            <a:off x="1150938" y="692150"/>
            <a:ext cx="4556125" cy="3416300"/>
          </a:xfrm>
          <a:solidFill>
            <a:srgbClr val="FFFFFF"/>
          </a:solidFill>
          <a:ln/>
        </p:spPr>
      </p:sp>
      <p:sp>
        <p:nvSpPr>
          <p:cNvPr id="391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447775317"/>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Rot="1" noChangeAspect="1" noChangeArrowheads="1"/>
          </p:cNvSpPr>
          <p:nvPr>
            <p:ph type="sldImg"/>
          </p:nvPr>
        </p:nvSpPr>
        <p:spPr>
          <a:xfrm>
            <a:off x="1150938" y="692150"/>
            <a:ext cx="4556125" cy="3416300"/>
          </a:xfrm>
          <a:solidFill>
            <a:srgbClr val="FFFFFF"/>
          </a:solidFill>
          <a:ln/>
        </p:spPr>
      </p:sp>
      <p:sp>
        <p:nvSpPr>
          <p:cNvPr id="393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128"/>
              </a:rPr>
              <a:t>’</a:t>
            </a:r>
            <a:r>
              <a:rPr lang="en-US" altLang="ja-JP">
                <a:latin typeface="Times" charset="0"/>
                <a:ea typeface="ＭＳ Ｐゴシック" charset="-128"/>
              </a:rPr>
              <a:t>s remaining life. To break the convertible bond into straight bond and conversion option components, we will value the bond using Disney</a:t>
            </a:r>
            <a:r>
              <a:rPr lang="ja-JP" altLang="en-US">
                <a:latin typeface="Times" charset="0"/>
                <a:ea typeface="ＭＳ Ｐゴシック" charset="-128"/>
              </a:rPr>
              <a:t>’</a:t>
            </a:r>
            <a:r>
              <a:rPr lang="en-US" altLang="ja-JP">
                <a:latin typeface="Times" charset="0"/>
                <a:ea typeface="ＭＳ Ｐゴシック" charset="-128"/>
              </a:rPr>
              <a:t>s pre-tax cost of debt of 5.25%:</a:t>
            </a:r>
          </a:p>
          <a:p>
            <a:r>
              <a:rPr lang="en-US" altLang="en-US">
                <a:latin typeface="Times New Roman" charset="0"/>
                <a:ea typeface="ＭＳ Ｐゴシック" charset="-128"/>
              </a:rPr>
              <a:t>At this conversion ratio, the price that investors would be paying for Disney shares would be $29.46, much higher than the stock price of $20.46 prevailing at the time of the analysis.</a:t>
            </a:r>
          </a:p>
          <a:p>
            <a:r>
              <a:rPr lang="en-US" altLang="en-US">
                <a:latin typeface="Times New Roman" charset="0"/>
                <a:ea typeface="ＭＳ Ｐゴシック" charset="-128"/>
              </a:rPr>
              <a:t>This rate was based upon a 10-year treasury bond rate. If the 5-year treasury bond rate had been substantially different, we would have recomputed a pre-tax cost of debt by adding the default spread to the 5-year rate.</a:t>
            </a:r>
          </a:p>
          <a:p>
            <a:pPr algn="just"/>
            <a:r>
              <a:rPr lang="en-US" altLang="en-US">
                <a:latin typeface="Times" charset="0"/>
                <a:ea typeface="ＭＳ Ｐゴシック" charset="-128"/>
              </a:rPr>
              <a:t>Straight Bond component </a:t>
            </a:r>
          </a:p>
          <a:p>
            <a:pPr algn="just"/>
            <a:r>
              <a:rPr lang="en-US" altLang="en-US">
                <a:latin typeface="Times" charset="0"/>
                <a:ea typeface="ＭＳ Ｐゴシック" charset="-128"/>
              </a:rPr>
              <a:t>= Value of a 2.125% coupon bond due in 19 years with a market interest rate of 5.25%</a:t>
            </a:r>
          </a:p>
          <a:p>
            <a:pPr algn="just"/>
            <a:r>
              <a:rPr lang="en-US" altLang="en-US">
                <a:latin typeface="Times" charset="0"/>
                <a:ea typeface="ＭＳ Ｐゴシック" charset="-128"/>
              </a:rPr>
              <a:t>= PV of $21.25 in coupons each year for 19 years + PV of $1000 at end of year 19 = $629.91</a:t>
            </a:r>
          </a:p>
          <a:p>
            <a:pPr algn="just"/>
            <a:r>
              <a:rPr lang="en-US" altLang="en-US">
                <a:latin typeface="Times" charset="0"/>
                <a:ea typeface="ＭＳ Ｐゴシック" charset="-128"/>
              </a:rPr>
              <a:t>Conversion Option= Market value of convertible – Value of straight bond</a:t>
            </a:r>
          </a:p>
          <a:p>
            <a:pPr algn="just"/>
            <a:r>
              <a:rPr lang="en-US" altLang="en-US">
                <a:latin typeface="Times" charset="0"/>
                <a:ea typeface="ＭＳ Ｐゴシック" charset="-128"/>
              </a:rPr>
              <a:t>			= 1064 - $629.91 = $434.09</a:t>
            </a:r>
          </a:p>
          <a:p>
            <a:pPr algn="just"/>
            <a:r>
              <a:rPr lang="en-US" altLang="en-US">
                <a:latin typeface="Times" charset="0"/>
                <a:ea typeface="ＭＳ Ｐゴシック" charset="-128"/>
              </a:rPr>
              <a:t>The straight bond component of $630 is treated as debt, while the conversion option of $434 is treated as equity.</a:t>
            </a:r>
          </a:p>
          <a:p>
            <a:pPr algn="just"/>
            <a:endParaRPr lang="en-US" altLang="en-US">
              <a:latin typeface="Times" charset="0"/>
              <a:ea typeface="ＭＳ Ｐゴシック" charset="-128"/>
            </a:endParaRPr>
          </a:p>
        </p:txBody>
      </p:sp>
    </p:spTree>
    <p:extLst>
      <p:ext uri="{BB962C8B-B14F-4D97-AF65-F5344CB8AC3E}">
        <p14:creationId xmlns:p14="http://schemas.microsoft.com/office/powerpoint/2010/main" val="97705373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Rot="1" noChangeAspect="1" noChangeArrowheads="1"/>
          </p:cNvSpPr>
          <p:nvPr>
            <p:ph type="sldImg"/>
          </p:nvPr>
        </p:nvSpPr>
        <p:spPr>
          <a:xfrm>
            <a:off x="1150938" y="692150"/>
            <a:ext cx="4556125" cy="3416300"/>
          </a:xfrm>
          <a:solidFill>
            <a:srgbClr val="FFFFFF"/>
          </a:solidFill>
          <a:ln/>
        </p:spPr>
      </p:sp>
      <p:sp>
        <p:nvSpPr>
          <p:cNvPr id="395266"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209195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Slide Image Placeholder 1"/>
          <p:cNvSpPr>
            <a:spLocks noGrp="1" noRot="1" noChangeAspect="1"/>
          </p:cNvSpPr>
          <p:nvPr>
            <p:ph type="sldImg"/>
          </p:nvPr>
        </p:nvSpPr>
        <p:spPr>
          <a:xfrm>
            <a:off x="1150938" y="692150"/>
            <a:ext cx="4556125" cy="3416300"/>
          </a:xfrm>
          <a:ln/>
        </p:spPr>
      </p:sp>
      <p:sp>
        <p:nvSpPr>
          <p:cNvPr id="397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44475857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45980701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Rot="1" noChangeAspect="1" noChangeArrowheads="1"/>
          </p:cNvSpPr>
          <p:nvPr>
            <p:ph type="sldImg"/>
          </p:nvPr>
        </p:nvSpPr>
        <p:spPr>
          <a:xfrm>
            <a:off x="1150938" y="692150"/>
            <a:ext cx="4556125" cy="3416300"/>
          </a:xfrm>
          <a:solidFill>
            <a:srgbClr val="FFFFFF"/>
          </a:solidFill>
          <a:ln/>
        </p:spPr>
      </p:sp>
      <p:sp>
        <p:nvSpPr>
          <p:cNvPr id="401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33025516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Rot="1" noChangeAspect="1" noChangeArrowheads="1"/>
          </p:cNvSpPr>
          <p:nvPr>
            <p:ph type="sldImg"/>
          </p:nvPr>
        </p:nvSpPr>
        <p:spPr>
          <a:xfrm>
            <a:off x="1150938" y="692150"/>
            <a:ext cx="4556125" cy="3416300"/>
          </a:xfrm>
          <a:solidFill>
            <a:srgbClr val="FFFFFF"/>
          </a:solidFill>
          <a:ln/>
        </p:spPr>
      </p:sp>
      <p:sp>
        <p:nvSpPr>
          <p:cNvPr id="403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4629243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Rot="1" noChangeAspect="1" noChangeArrowheads="1"/>
          </p:cNvSpPr>
          <p:nvPr>
            <p:ph type="sldImg"/>
          </p:nvPr>
        </p:nvSpPr>
        <p:spPr>
          <a:xfrm>
            <a:off x="1150938" y="692150"/>
            <a:ext cx="4556125" cy="3416300"/>
          </a:xfrm>
          <a:solidFill>
            <a:srgbClr val="FFFFFF"/>
          </a:solidFill>
          <a:ln/>
        </p:spPr>
      </p:sp>
      <p:sp>
        <p:nvSpPr>
          <p:cNvPr id="405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59564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Slide Image Placeholder 1"/>
          <p:cNvSpPr>
            <a:spLocks noGrp="1" noRot="1" noChangeAspect="1"/>
          </p:cNvSpPr>
          <p:nvPr>
            <p:ph type="sldImg"/>
          </p:nvPr>
        </p:nvSpPr>
        <p:spPr>
          <a:xfrm>
            <a:off x="1150938" y="692150"/>
            <a:ext cx="4556125" cy="3416300"/>
          </a:xfrm>
          <a:ln/>
        </p:spPr>
      </p:sp>
      <p:sp>
        <p:nvSpPr>
          <p:cNvPr id="407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709024965"/>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Rot="1" noChangeAspect="1" noChangeArrowheads="1"/>
          </p:cNvSpPr>
          <p:nvPr>
            <p:ph type="sldImg"/>
          </p:nvPr>
        </p:nvSpPr>
        <p:spPr>
          <a:xfrm>
            <a:off x="1150938" y="692150"/>
            <a:ext cx="4556125" cy="3416300"/>
          </a:xfrm>
          <a:solidFill>
            <a:srgbClr val="FFFFFF"/>
          </a:solidFill>
          <a:ln/>
        </p:spPr>
      </p:sp>
      <p:sp>
        <p:nvSpPr>
          <p:cNvPr id="409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988808130"/>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Rot="1" noChangeAspect="1" noChangeArrowheads="1"/>
          </p:cNvSpPr>
          <p:nvPr>
            <p:ph type="sldImg"/>
          </p:nvPr>
        </p:nvSpPr>
        <p:spPr>
          <a:xfrm>
            <a:off x="1150938" y="692150"/>
            <a:ext cx="4556125" cy="3416300"/>
          </a:xfrm>
          <a:solidFill>
            <a:srgbClr val="FFFFFF"/>
          </a:solidFill>
          <a:ln/>
        </p:spPr>
      </p:sp>
      <p:sp>
        <p:nvSpPr>
          <p:cNvPr id="411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66978042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41369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68328717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Rot="1" noChangeAspect="1" noChangeArrowheads="1"/>
          </p:cNvSpPr>
          <p:nvPr>
            <p:ph type="sldImg"/>
          </p:nvPr>
        </p:nvSpPr>
        <p:spPr>
          <a:xfrm>
            <a:off x="1150938" y="692150"/>
            <a:ext cx="4556125" cy="3416300"/>
          </a:xfrm>
          <a:solidFill>
            <a:srgbClr val="FFFFFF"/>
          </a:solidFill>
          <a:ln/>
        </p:spPr>
      </p:sp>
      <p:sp>
        <p:nvSpPr>
          <p:cNvPr id="415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41243929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Rot="1" noChangeAspect="1" noChangeArrowheads="1"/>
          </p:cNvSpPr>
          <p:nvPr>
            <p:ph type="sldImg"/>
          </p:nvPr>
        </p:nvSpPr>
        <p:spPr>
          <a:xfrm>
            <a:off x="1150938" y="692150"/>
            <a:ext cx="4556125" cy="3416300"/>
          </a:xfrm>
          <a:solidFill>
            <a:srgbClr val="FFFFFF"/>
          </a:solidFill>
          <a:ln/>
        </p:spPr>
      </p:sp>
      <p:sp>
        <p:nvSpPr>
          <p:cNvPr id="417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582997127"/>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Rot="1" noChangeAspect="1" noChangeArrowheads="1"/>
          </p:cNvSpPr>
          <p:nvPr>
            <p:ph type="sldImg"/>
          </p:nvPr>
        </p:nvSpPr>
        <p:spPr>
          <a:xfrm>
            <a:off x="1150938" y="692150"/>
            <a:ext cx="4556125" cy="3416300"/>
          </a:xfrm>
          <a:solidFill>
            <a:srgbClr val="FFFFFF"/>
          </a:solidFill>
          <a:ln/>
        </p:spPr>
      </p:sp>
      <p:sp>
        <p:nvSpPr>
          <p:cNvPr id="419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61231587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Rot="1" noChangeAspect="1" noChangeArrowheads="1"/>
          </p:cNvSpPr>
          <p:nvPr>
            <p:ph type="sldImg"/>
          </p:nvPr>
        </p:nvSpPr>
        <p:spPr>
          <a:xfrm>
            <a:off x="1150938" y="692150"/>
            <a:ext cx="4556125" cy="3416300"/>
          </a:xfrm>
          <a:solidFill>
            <a:srgbClr val="FFFFFF"/>
          </a:solidFill>
          <a:ln/>
        </p:spPr>
      </p:sp>
      <p:sp>
        <p:nvSpPr>
          <p:cNvPr id="421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1244253279"/>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Slide Image Placeholder 1"/>
          <p:cNvSpPr>
            <a:spLocks noGrp="1" noRot="1" noChangeAspect="1"/>
          </p:cNvSpPr>
          <p:nvPr>
            <p:ph type="sldImg"/>
          </p:nvPr>
        </p:nvSpPr>
        <p:spPr>
          <a:xfrm>
            <a:off x="1150938" y="692150"/>
            <a:ext cx="4556125" cy="3416300"/>
          </a:xfrm>
          <a:ln/>
        </p:spPr>
      </p:sp>
      <p:sp>
        <p:nvSpPr>
          <p:cNvPr id="423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discussion of what is a </a:t>
            </a:r>
            <a:r>
              <a:rPr lang="ja-JP" altLang="en-US">
                <a:latin typeface="Times" charset="0"/>
                <a:ea typeface="ＭＳ Ｐゴシック" charset="-128"/>
              </a:rPr>
              <a:t>“</a:t>
            </a:r>
            <a:r>
              <a:rPr lang="en-US" altLang="ja-JP">
                <a:latin typeface="Times" charset="0"/>
                <a:ea typeface="ＭＳ Ｐゴシック" charset="-128"/>
              </a:rPr>
              <a:t>good investment</a:t>
            </a:r>
            <a:r>
              <a:rPr lang="ja-JP" altLang="en-US">
                <a:latin typeface="Times" charset="0"/>
                <a:ea typeface="ＭＳ Ｐゴシック" charset="-128"/>
              </a:rPr>
              <a:t>”</a:t>
            </a:r>
            <a:r>
              <a:rPr lang="en-US" altLang="ja-JP">
                <a:latin typeface="Times" charset="0"/>
                <a:ea typeface="ＭＳ Ｐゴシック" charset="-128"/>
              </a:rPr>
              <a:t> that follows applies to pretty much everything that firms do… Put another way, the rules we develop are general ones and cannot be altered or modified just because a specific investment is too big or too small…</a:t>
            </a:r>
            <a:endParaRPr lang="en-US" altLang="en-US">
              <a:latin typeface="Times" charset="0"/>
              <a:ea typeface="ＭＳ Ｐゴシック" charset="-128"/>
            </a:endParaRPr>
          </a:p>
        </p:txBody>
      </p:sp>
    </p:spTree>
    <p:extLst>
      <p:ext uri="{BB962C8B-B14F-4D97-AF65-F5344CB8AC3E}">
        <p14:creationId xmlns:p14="http://schemas.microsoft.com/office/powerpoint/2010/main" val="2116589314"/>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Slide Image Placeholder 1"/>
          <p:cNvSpPr>
            <a:spLocks noGrp="1" noRot="1" noChangeAspect="1"/>
          </p:cNvSpPr>
          <p:nvPr>
            <p:ph type="sldImg"/>
          </p:nvPr>
        </p:nvSpPr>
        <p:spPr>
          <a:xfrm>
            <a:off x="1150938" y="692150"/>
            <a:ext cx="4556125" cy="3416300"/>
          </a:xfrm>
          <a:ln/>
        </p:spPr>
      </p:sp>
      <p:sp>
        <p:nvSpPr>
          <p:cNvPr id="425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investments range the spectrum, from small to large, extensions of existing businesses to acquisitions. The emphasis will be that the principles of investment analysis do not change, no matter what type of investment you are looking at.</a:t>
            </a:r>
          </a:p>
        </p:txBody>
      </p:sp>
    </p:spTree>
    <p:extLst>
      <p:ext uri="{BB962C8B-B14F-4D97-AF65-F5344CB8AC3E}">
        <p14:creationId xmlns:p14="http://schemas.microsoft.com/office/powerpoint/2010/main" val="44998784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Rot="1" noChangeAspect="1" noChangeArrowheads="1"/>
          </p:cNvSpPr>
          <p:nvPr>
            <p:ph type="sldImg"/>
          </p:nvPr>
        </p:nvSpPr>
        <p:spPr>
          <a:xfrm>
            <a:off x="1150938" y="692150"/>
            <a:ext cx="4556125" cy="3416300"/>
          </a:xfrm>
          <a:solidFill>
            <a:srgbClr val="FFFFFF"/>
          </a:solidFill>
          <a:ln/>
        </p:spPr>
      </p:sp>
      <p:sp>
        <p:nvSpPr>
          <p:cNvPr id="4280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65575621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Rot="1" noChangeAspect="1" noChangeArrowheads="1"/>
          </p:cNvSpPr>
          <p:nvPr>
            <p:ph type="sldImg"/>
          </p:nvPr>
        </p:nvSpPr>
        <p:spPr>
          <a:xfrm>
            <a:off x="1150938" y="692150"/>
            <a:ext cx="4556125" cy="3416300"/>
          </a:xfrm>
          <a:solidFill>
            <a:srgbClr val="FFFFFF"/>
          </a:solidFill>
          <a:ln/>
        </p:spPr>
      </p:sp>
      <p:sp>
        <p:nvSpPr>
          <p:cNvPr id="430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20159087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Rot="1" noChangeAspect="1" noChangeArrowheads="1"/>
          </p:cNvSpPr>
          <p:nvPr>
            <p:ph type="sldImg"/>
          </p:nvPr>
        </p:nvSpPr>
        <p:spPr>
          <a:xfrm>
            <a:off x="1150938" y="692150"/>
            <a:ext cx="4556125" cy="3416300"/>
          </a:xfrm>
          <a:solidFill>
            <a:srgbClr val="FFFFFF"/>
          </a:solidFill>
          <a:ln/>
        </p:spPr>
      </p:sp>
      <p:sp>
        <p:nvSpPr>
          <p:cNvPr id="432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assumptions. Most real investments involve uncertainty about the future, but we have to make a judgment on what we </a:t>
            </a:r>
            <a:r>
              <a:rPr lang="ja-JP" altLang="en-US">
                <a:latin typeface="Times" charset="0"/>
                <a:ea typeface="ＭＳ Ｐゴシック" charset="-128"/>
              </a:rPr>
              <a:t>“</a:t>
            </a:r>
            <a:r>
              <a:rPr lang="en-US" altLang="ja-JP">
                <a:latin typeface="Times" charset="0"/>
                <a:ea typeface="ＭＳ Ｐゴシック" charset="-128"/>
              </a:rPr>
              <a:t>expect</a:t>
            </a:r>
            <a:r>
              <a:rPr lang="ja-JP" altLang="en-US">
                <a:latin typeface="Times" charset="0"/>
                <a:ea typeface="ＭＳ Ｐゴシック" charset="-128"/>
              </a:rPr>
              <a:t>”</a:t>
            </a:r>
            <a:r>
              <a:rPr lang="en-US" altLang="ja-JP">
                <a:latin typeface="Times" charset="0"/>
                <a:ea typeface="ＭＳ Ｐゴシック" charset="-128"/>
              </a:rPr>
              <a:t> to make. These expectations may be based upon past experience or market testing. (For instance, Disney would make these forecasts by looking at the history of Disneyland., EuroDisney and DisneyWorld).</a:t>
            </a:r>
          </a:p>
          <a:p>
            <a:r>
              <a:rPr lang="en-US" altLang="en-US">
                <a:latin typeface="Times" charset="0"/>
                <a:ea typeface="ＭＳ Ｐゴシック" charset="-128"/>
              </a:rPr>
              <a:t>Note that these are not conservative or low-ball estimates. Using lower numbers than expected (because a project is risky or because you are risk-averse) can lead to risk being double counted. </a:t>
            </a:r>
          </a:p>
          <a:p>
            <a:r>
              <a:rPr lang="en-US" altLang="en-US">
                <a:latin typeface="Times" charset="0"/>
                <a:ea typeface="ＭＳ Ｐゴシック" charset="-128"/>
              </a:rPr>
              <a:t>There is an alternative approach to capital budgeting where we can estimate what are called certainty equivalent cash flows, but the discount rate in that case would be the riskfree rate.</a:t>
            </a:r>
          </a:p>
          <a:p>
            <a:r>
              <a:rPr lang="en-US" altLang="en-US">
                <a:latin typeface="Times" charset="0"/>
                <a:ea typeface="ＭＳ Ｐゴシック" charset="-128"/>
              </a:rPr>
              <a:t>Finally, note that the project continues after year 10.</a:t>
            </a:r>
          </a:p>
        </p:txBody>
      </p:sp>
    </p:spTree>
    <p:extLst>
      <p:ext uri="{BB962C8B-B14F-4D97-AF65-F5344CB8AC3E}">
        <p14:creationId xmlns:p14="http://schemas.microsoft.com/office/powerpoint/2010/main" val="201569316"/>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Rot="1" noChangeAspect="1" noChangeArrowheads="1"/>
          </p:cNvSpPr>
          <p:nvPr>
            <p:ph type="sldImg"/>
          </p:nvPr>
        </p:nvSpPr>
        <p:spPr>
          <a:xfrm>
            <a:off x="1150938" y="692150"/>
            <a:ext cx="4556125" cy="3416300"/>
          </a:xfrm>
          <a:solidFill>
            <a:srgbClr val="FFFFFF"/>
          </a:solidFill>
          <a:ln/>
        </p:spPr>
      </p:sp>
      <p:sp>
        <p:nvSpPr>
          <p:cNvPr id="434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these numbers are easier to estimate in an investment like this one, where Disney can look at similar investments that it has made in the past.</a:t>
            </a:r>
          </a:p>
          <a:p>
            <a:r>
              <a:rPr lang="en-US" altLang="en-US">
                <a:latin typeface="Times" charset="0"/>
                <a:ea typeface="ＭＳ Ｐゴシック" charset="-128"/>
              </a:rPr>
              <a:t>Most large firms have significant expenses that cannot be traced to individual projects. These expenses are sometimes lumped under General and Administrative expenses (G&amp;A) and get allocated to projects. </a:t>
            </a:r>
          </a:p>
        </p:txBody>
      </p:sp>
    </p:spTree>
    <p:extLst>
      <p:ext uri="{BB962C8B-B14F-4D97-AF65-F5344CB8AC3E}">
        <p14:creationId xmlns:p14="http://schemas.microsoft.com/office/powerpoint/2010/main" val="119378269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Grp="1" noRot="1" noChangeAspect="1" noChangeArrowheads="1"/>
          </p:cNvSpPr>
          <p:nvPr>
            <p:ph type="sldImg"/>
          </p:nvPr>
        </p:nvSpPr>
        <p:spPr>
          <a:xfrm>
            <a:off x="1150938" y="692150"/>
            <a:ext cx="4556125" cy="3416300"/>
          </a:xfrm>
          <a:solidFill>
            <a:srgbClr val="FFFFFF"/>
          </a:solidFill>
          <a:ln/>
        </p:spPr>
      </p:sp>
      <p:sp>
        <p:nvSpPr>
          <p:cNvPr id="436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tLang="en-US">
                <a:latin typeface="Times" charset="0"/>
                <a:ea typeface="ＭＳ Ｐゴシック" charset="-128"/>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extLst>
      <p:ext uri="{BB962C8B-B14F-4D97-AF65-F5344CB8AC3E}">
        <p14:creationId xmlns:p14="http://schemas.microsoft.com/office/powerpoint/2010/main" val="2113490977"/>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Rot="1" noChangeAspect="1" noChangeArrowheads="1"/>
          </p:cNvSpPr>
          <p:nvPr>
            <p:ph type="sldImg"/>
          </p:nvPr>
        </p:nvSpPr>
        <p:spPr>
          <a:xfrm>
            <a:off x="1150938" y="692150"/>
            <a:ext cx="4556125" cy="3416300"/>
          </a:xfrm>
          <a:solidFill>
            <a:srgbClr val="FFFFFF"/>
          </a:solidFill>
          <a:ln/>
        </p:spPr>
      </p:sp>
      <p:sp>
        <p:nvSpPr>
          <p:cNvPr id="438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be a drain on the cash flows, since revenues are growing. This, in turn, will create larger inventory and working capital needs each year, which will tie up more cash in the project.</a:t>
            </a:r>
          </a:p>
          <a:p>
            <a:r>
              <a:rPr lang="en-US" altLang="en-US">
                <a:latin typeface="Times" charset="0"/>
                <a:ea typeface="ＭＳ Ｐゴシック" charset="-128"/>
              </a:rPr>
              <a:t>The tax rate used is the marginal tax rate (as opposed to the effective tax rate reported in income statements and annual reports) because projects create income at the margin and will be taxed at the margin. </a:t>
            </a:r>
          </a:p>
        </p:txBody>
      </p:sp>
    </p:spTree>
    <p:extLst>
      <p:ext uri="{BB962C8B-B14F-4D97-AF65-F5344CB8AC3E}">
        <p14:creationId xmlns:p14="http://schemas.microsoft.com/office/powerpoint/2010/main" val="2063329059"/>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Slide Image Placeholder 1"/>
          <p:cNvSpPr>
            <a:spLocks noGrp="1" noRot="1" noChangeAspect="1"/>
          </p:cNvSpPr>
          <p:nvPr>
            <p:ph type="sldImg"/>
          </p:nvPr>
        </p:nvSpPr>
        <p:spPr>
          <a:xfrm>
            <a:off x="1150938" y="692150"/>
            <a:ext cx="4556125" cy="3416300"/>
          </a:xfrm>
          <a:ln/>
        </p:spPr>
      </p:sp>
      <p:sp>
        <p:nvSpPr>
          <p:cNvPr id="440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tLang="en-US">
              <a:latin typeface="Times" charset="0"/>
              <a:ea typeface="ＭＳ Ｐゴシック" charset="-128"/>
            </a:endParaRPr>
          </a:p>
          <a:p>
            <a:r>
              <a:rPr lang="en-US" altLang="en-US">
                <a:latin typeface="Times" charset="0"/>
                <a:ea typeface="ＭＳ Ｐゴシック" charset="-128"/>
              </a:rPr>
              <a:t>The $ 500 million that has been spent already on the project was capitalized. It is depreciated straight line over the 10 years. (If it had been expensed, this would not be necessary)</a:t>
            </a:r>
          </a:p>
        </p:txBody>
      </p:sp>
    </p:spTree>
    <p:extLst>
      <p:ext uri="{BB962C8B-B14F-4D97-AF65-F5344CB8AC3E}">
        <p14:creationId xmlns:p14="http://schemas.microsoft.com/office/powerpoint/2010/main" val="80556285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Rot="1" noChangeAspect="1" noChangeArrowheads="1"/>
          </p:cNvSpPr>
          <p:nvPr>
            <p:ph type="sldImg"/>
          </p:nvPr>
        </p:nvSpPr>
        <p:spPr>
          <a:xfrm>
            <a:off x="1150938" y="692150"/>
            <a:ext cx="4556125" cy="3416300"/>
          </a:xfrm>
          <a:solidFill>
            <a:srgbClr val="FFFFFF"/>
          </a:solidFill>
          <a:ln/>
        </p:spPr>
      </p:sp>
      <p:sp>
        <p:nvSpPr>
          <p:cNvPr id="442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5802691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Rot="1" noChangeAspect="1" noChangeArrowheads="1"/>
          </p:cNvSpPr>
          <p:nvPr>
            <p:ph type="sldImg"/>
          </p:nvPr>
        </p:nvSpPr>
        <p:spPr>
          <a:xfrm>
            <a:off x="1150938" y="692150"/>
            <a:ext cx="4556125" cy="3416300"/>
          </a:xfrm>
          <a:solidFill>
            <a:srgbClr val="FFFFFF"/>
          </a:solidFill>
          <a:ln/>
        </p:spPr>
      </p:sp>
      <p:sp>
        <p:nvSpPr>
          <p:cNvPr id="444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90209286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Slide Image Placeholder 1"/>
          <p:cNvSpPr>
            <a:spLocks noGrp="1" noRot="1" noChangeAspect="1"/>
          </p:cNvSpPr>
          <p:nvPr>
            <p:ph type="sldImg"/>
          </p:nvPr>
        </p:nvSpPr>
        <p:spPr>
          <a:xfrm>
            <a:off x="1150938" y="692150"/>
            <a:ext cx="4556125" cy="3416300"/>
          </a:xfrm>
          <a:ln/>
        </p:spPr>
      </p:sp>
      <p:sp>
        <p:nvSpPr>
          <p:cNvPr id="446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First, since we have computed return on capital, the comparison should be to the cost of capital.</a:t>
            </a:r>
          </a:p>
          <a:p>
            <a:r>
              <a:rPr lang="en-US" altLang="en-US">
                <a:latin typeface="Times" charset="0"/>
                <a:ea typeface="ＭＳ Ｐゴシック" charset="-128"/>
              </a:rPr>
              <a:t>Second, since it is a theme park investment, it should be the cost of capital for theme parks.</a:t>
            </a:r>
          </a:p>
          <a:p>
            <a:r>
              <a:rPr lang="en-US" altLang="en-US">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extLst>
      <p:ext uri="{BB962C8B-B14F-4D97-AF65-F5344CB8AC3E}">
        <p14:creationId xmlns:p14="http://schemas.microsoft.com/office/powerpoint/2010/main" val="24016700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Rot="1" noChangeAspect="1" noChangeArrowheads="1"/>
          </p:cNvSpPr>
          <p:nvPr>
            <p:ph type="sldImg"/>
          </p:nvPr>
        </p:nvSpPr>
        <p:spPr>
          <a:xfrm>
            <a:off x="1150938" y="692150"/>
            <a:ext cx="4556125" cy="3416300"/>
          </a:xfrm>
          <a:solidFill>
            <a:srgbClr val="FFFFFF"/>
          </a:solidFill>
          <a:ln/>
        </p:spPr>
      </p:sp>
      <p:sp>
        <p:nvSpPr>
          <p:cNvPr id="448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36511393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Rot="1" noChangeAspect="1" noChangeArrowheads="1"/>
          </p:cNvSpPr>
          <p:nvPr>
            <p:ph type="sldImg"/>
          </p:nvPr>
        </p:nvSpPr>
        <p:spPr>
          <a:xfrm>
            <a:off x="1150938" y="692150"/>
            <a:ext cx="4556125" cy="3416300"/>
          </a:xfrm>
          <a:solidFill>
            <a:srgbClr val="FFFFFF"/>
          </a:solidFill>
          <a:ln/>
        </p:spPr>
      </p:sp>
      <p:sp>
        <p:nvSpPr>
          <p:cNvPr id="450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90212145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Rot="1" noChangeAspect="1" noChangeArrowheads="1"/>
          </p:cNvSpPr>
          <p:nvPr>
            <p:ph type="sldImg"/>
          </p:nvPr>
        </p:nvSpPr>
        <p:spPr>
          <a:xfrm>
            <a:off x="1150938" y="692150"/>
            <a:ext cx="4556125" cy="3416300"/>
          </a:xfrm>
          <a:solidFill>
            <a:srgbClr val="FFFFFF"/>
          </a:solidFill>
          <a:ln/>
        </p:spPr>
      </p:sp>
      <p:sp>
        <p:nvSpPr>
          <p:cNvPr id="4526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513657715"/>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Rot="1" noChangeAspect="1" noChangeArrowheads="1"/>
          </p:cNvSpPr>
          <p:nvPr>
            <p:ph type="sldImg"/>
          </p:nvPr>
        </p:nvSpPr>
        <p:spPr>
          <a:xfrm>
            <a:off x="1150938" y="692150"/>
            <a:ext cx="4556125" cy="3416300"/>
          </a:xfrm>
          <a:solidFill>
            <a:srgbClr val="FFFFFF"/>
          </a:solidFill>
          <a:ln/>
        </p:spPr>
      </p:sp>
      <p:sp>
        <p:nvSpPr>
          <p:cNvPr id="454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95393364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Rot="1" noChangeAspect="1" noChangeArrowheads="1"/>
          </p:cNvSpPr>
          <p:nvPr>
            <p:ph type="sldImg"/>
          </p:nvPr>
        </p:nvSpPr>
        <p:spPr>
          <a:xfrm>
            <a:off x="1150938" y="692150"/>
            <a:ext cx="4556125" cy="3416300"/>
          </a:xfrm>
          <a:solidFill>
            <a:srgbClr val="FFFFFF"/>
          </a:solidFill>
          <a:ln/>
        </p:spPr>
      </p:sp>
      <p:sp>
        <p:nvSpPr>
          <p:cNvPr id="456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797313046"/>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Slide Image Placeholder 1"/>
          <p:cNvSpPr>
            <a:spLocks noGrp="1" noRot="1" noChangeAspect="1"/>
          </p:cNvSpPr>
          <p:nvPr>
            <p:ph type="sldImg"/>
          </p:nvPr>
        </p:nvSpPr>
        <p:spPr>
          <a:xfrm>
            <a:off x="1150938" y="692150"/>
            <a:ext cx="4556125" cy="3416300"/>
          </a:xfrm>
          <a:ln/>
        </p:spPr>
      </p:sp>
      <p:sp>
        <p:nvSpPr>
          <p:cNvPr id="458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return on capital is computed entirely from accounting numbers, which makes it susceptible to accounting game playing. This page captures some of the common biases created by accounting decisions and indecisions.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3538542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1442457900"/>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Rot="1" noChangeAspect="1" noChangeArrowheads="1"/>
          </p:cNvSpPr>
          <p:nvPr>
            <p:ph type="sldImg"/>
          </p:nvPr>
        </p:nvSpPr>
        <p:spPr>
          <a:xfrm>
            <a:off x="1150938" y="692150"/>
            <a:ext cx="4556125" cy="3416300"/>
          </a:xfrm>
          <a:solidFill>
            <a:srgbClr val="FFFFFF"/>
          </a:solidFill>
          <a:ln/>
        </p:spPr>
      </p:sp>
      <p:sp>
        <p:nvSpPr>
          <p:cNvPr id="462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47034317"/>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Rot="1" noChangeAspect="1" noChangeArrowheads="1"/>
          </p:cNvSpPr>
          <p:nvPr>
            <p:ph type="sldImg"/>
          </p:nvPr>
        </p:nvSpPr>
        <p:spPr>
          <a:xfrm>
            <a:off x="1150938" y="692150"/>
            <a:ext cx="4556125" cy="3416300"/>
          </a:xfrm>
          <a:solidFill>
            <a:srgbClr val="FFFFFF"/>
          </a:solidFill>
          <a:ln/>
        </p:spPr>
      </p:sp>
      <p:sp>
        <p:nvSpPr>
          <p:cNvPr id="464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407968613"/>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Rot="1" noChangeAspect="1" noChangeArrowheads="1"/>
          </p:cNvSpPr>
          <p:nvPr>
            <p:ph type="sldImg"/>
          </p:nvPr>
        </p:nvSpPr>
        <p:spPr>
          <a:xfrm>
            <a:off x="1150938" y="692150"/>
            <a:ext cx="4556125" cy="3416300"/>
          </a:xfrm>
          <a:solidFill>
            <a:srgbClr val="FFFFFF"/>
          </a:solidFill>
          <a:ln/>
        </p:spPr>
      </p:sp>
      <p:sp>
        <p:nvSpPr>
          <p:cNvPr id="466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firm pays no taxes (it is a tax-exempt entity, for instance), there is no benefit to depreciation. </a:t>
            </a:r>
          </a:p>
          <a:p>
            <a:r>
              <a:rPr lang="en-US" altLang="en-US">
                <a:latin typeface="Times" charset="0"/>
                <a:ea typeface="ＭＳ Ｐゴシック" charset="-128"/>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tLang="en-US">
                <a:latin typeface="Times" charset="0"/>
                <a:ea typeface="ＭＳ Ｐゴシック" charset="-128"/>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extLst>
      <p:ext uri="{BB962C8B-B14F-4D97-AF65-F5344CB8AC3E}">
        <p14:creationId xmlns:p14="http://schemas.microsoft.com/office/powerpoint/2010/main" val="60617239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Rot="1" noChangeAspect="1" noChangeArrowheads="1"/>
          </p:cNvSpPr>
          <p:nvPr>
            <p:ph type="sldImg"/>
          </p:nvPr>
        </p:nvSpPr>
        <p:spPr>
          <a:xfrm>
            <a:off x="1150938" y="692150"/>
            <a:ext cx="4556125" cy="3416300"/>
          </a:xfrm>
          <a:solidFill>
            <a:srgbClr val="FFFFFF"/>
          </a:solidFill>
          <a:ln/>
        </p:spPr>
      </p:sp>
      <p:sp>
        <p:nvSpPr>
          <p:cNvPr id="468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Straight line depreciation will lead to higher income and accelerated depreciation to higher cash flows.</a:t>
            </a:r>
          </a:p>
          <a:p>
            <a:r>
              <a:rPr lang="en-US" altLang="en-US">
                <a:latin typeface="Times" charset="0"/>
                <a:ea typeface="ＭＳ Ｐゴシック" charset="-128"/>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extLst>
      <p:ext uri="{BB962C8B-B14F-4D97-AF65-F5344CB8AC3E}">
        <p14:creationId xmlns:p14="http://schemas.microsoft.com/office/powerpoint/2010/main" val="277071818"/>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Rot="1" noChangeAspect="1" noChangeArrowheads="1"/>
          </p:cNvSpPr>
          <p:nvPr>
            <p:ph type="sldImg"/>
          </p:nvPr>
        </p:nvSpPr>
        <p:spPr>
          <a:xfrm>
            <a:off x="1150938" y="692150"/>
            <a:ext cx="4556125" cy="3416300"/>
          </a:xfrm>
          <a:solidFill>
            <a:srgbClr val="FFFFFF"/>
          </a:solidFill>
          <a:ln/>
        </p:spPr>
      </p:sp>
      <p:sp>
        <p:nvSpPr>
          <p:cNvPr id="471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most analysts who look at projects remember to consider the initial capital investment, many of them fail to consider the need for capital maintenance expenditure.</a:t>
            </a:r>
          </a:p>
          <a:p>
            <a:r>
              <a:rPr lang="en-US" altLang="en-US">
                <a:latin typeface="Times" charset="0"/>
                <a:ea typeface="ＭＳ Ｐゴシック" charset="-128"/>
              </a:rPr>
              <a:t>Depreciation and capital expenditures are highly interrelated assumptions. You cannot depreciate what you do not cap ex.</a:t>
            </a:r>
          </a:p>
        </p:txBody>
      </p:sp>
    </p:spTree>
    <p:extLst>
      <p:ext uri="{BB962C8B-B14F-4D97-AF65-F5344CB8AC3E}">
        <p14:creationId xmlns:p14="http://schemas.microsoft.com/office/powerpoint/2010/main" val="1001498430"/>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Rot="1" noChangeAspect="1" noChangeArrowheads="1"/>
          </p:cNvSpPr>
          <p:nvPr>
            <p:ph type="sldImg"/>
          </p:nvPr>
        </p:nvSpPr>
        <p:spPr>
          <a:xfrm>
            <a:off x="1150938" y="692150"/>
            <a:ext cx="4556125" cy="3416300"/>
          </a:xfrm>
          <a:solidFill>
            <a:srgbClr val="FFFFFF"/>
          </a:solidFill>
          <a:ln/>
        </p:spPr>
      </p:sp>
      <p:sp>
        <p:nvSpPr>
          <p:cNvPr id="4730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Capitalizing and amortizing the expense will have a more positive effect on income. Assuming you have the income to expense it, expensing it will have a more positive effect on cash flows.</a:t>
            </a:r>
          </a:p>
          <a:p>
            <a:pPr marL="228600" indent="-228600"/>
            <a:r>
              <a:rPr lang="en-US" altLang="en-US">
                <a:latin typeface="Times" charset="0"/>
                <a:ea typeface="ＭＳ Ｐゴシック" charset="-128"/>
              </a:rPr>
              <a:t>Here are the two times when you may prefer to capitalize and depreciate, rather than expense:</a:t>
            </a:r>
          </a:p>
          <a:p>
            <a:pPr marL="228600" indent="-228600">
              <a:buFontTx/>
              <a:buAutoNum type="alphaLcPeriod"/>
            </a:pPr>
            <a:r>
              <a:rPr lang="en-US" altLang="en-US">
                <a:latin typeface="Times" charset="0"/>
                <a:ea typeface="ＭＳ Ｐゴシック" charset="-128"/>
              </a:rPr>
              <a:t>When you are losing money and expect to make money in the future (and are worried about losing loss carry forwards)</a:t>
            </a:r>
          </a:p>
          <a:p>
            <a:pPr marL="228600" indent="-228600">
              <a:buFontTx/>
              <a:buAutoNum type="alphaLcPeriod"/>
            </a:pPr>
            <a:r>
              <a:rPr lang="en-US" altLang="en-US">
                <a:latin typeface="Times" charset="0"/>
                <a:ea typeface="ＭＳ Ｐゴシック" charset="-128"/>
              </a:rPr>
              <a:t>When you expect your tax rates to go up over time.</a:t>
            </a:r>
          </a:p>
        </p:txBody>
      </p:sp>
    </p:spTree>
    <p:extLst>
      <p:ext uri="{BB962C8B-B14F-4D97-AF65-F5344CB8AC3E}">
        <p14:creationId xmlns:p14="http://schemas.microsoft.com/office/powerpoint/2010/main" val="20728782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Rot="1" noChangeAspect="1" noChangeArrowheads="1"/>
          </p:cNvSpPr>
          <p:nvPr>
            <p:ph type="sldImg"/>
          </p:nvPr>
        </p:nvSpPr>
        <p:spPr>
          <a:xfrm>
            <a:off x="1150938" y="692150"/>
            <a:ext cx="4556125" cy="3416300"/>
          </a:xfrm>
          <a:solidFill>
            <a:srgbClr val="FFFFFF"/>
          </a:solidFill>
          <a:ln/>
        </p:spPr>
      </p:sp>
      <p:sp>
        <p:nvSpPr>
          <p:cNvPr id="475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working capital, we consider only non-cash working capital. Defined even more tightly, </a:t>
            </a:r>
          </a:p>
          <a:p>
            <a:pPr algn="ctr"/>
            <a:r>
              <a:rPr lang="en-US" altLang="en-US">
                <a:latin typeface="Times" charset="0"/>
                <a:ea typeface="ＭＳ Ｐゴシック" charset="-128"/>
              </a:rPr>
              <a:t>Non-cash WC = Inventory + Accounts Receivable - Accounts Payable</a:t>
            </a:r>
          </a:p>
          <a:p>
            <a:r>
              <a:rPr lang="en-US" altLang="en-US" i="1">
                <a:latin typeface="Times" charset="0"/>
                <a:ea typeface="ＭＳ Ｐゴシック" charset="-128"/>
              </a:rPr>
              <a:t>Why do we not include cash?</a:t>
            </a:r>
            <a:r>
              <a:rPr lang="en-US" altLang="en-US">
                <a:latin typeface="Times" charset="0"/>
                <a:ea typeface="ＭＳ Ｐゴシック" charset="-128"/>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tLang="en-US">
                <a:latin typeface="Times" charset="0"/>
                <a:ea typeface="ＭＳ Ｐゴシック" charset="-128"/>
              </a:rPr>
              <a:t>Some businesses do need to maintain wasting cash balances, i.e., cash in the form of currency but this requirement should be small. If that is the case, that cash can be counted into working capital.</a:t>
            </a:r>
          </a:p>
          <a:p>
            <a:r>
              <a:rPr lang="en-US" altLang="en-US">
                <a:latin typeface="Times" charset="0"/>
                <a:ea typeface="ＭＳ Ｐゴシック" charset="-128"/>
              </a:rPr>
              <a:t>Question to consider: Can non-cash working capital be a source of cash in some businesses?</a:t>
            </a:r>
          </a:p>
          <a:p>
            <a:r>
              <a:rPr lang="en-US" altLang="en-US">
                <a:latin typeface="Times" charset="0"/>
                <a:ea typeface="ＭＳ Ｐゴシック" charset="-128"/>
              </a:rPr>
              <a:t>Yes… There are businesses that have little need for inventory and take full advantage of supplier credit, thus making working capital a negative number and a source of cash.</a:t>
            </a:r>
          </a:p>
        </p:txBody>
      </p:sp>
    </p:spTree>
    <p:extLst>
      <p:ext uri="{BB962C8B-B14F-4D97-AF65-F5344CB8AC3E}">
        <p14:creationId xmlns:p14="http://schemas.microsoft.com/office/powerpoint/2010/main" val="667982534"/>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885426069"/>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Gives you the same answer but more directly. I prefer this approach since you</a:t>
            </a:r>
            <a:r>
              <a:rPr lang="en-US" baseline="0" dirty="0"/>
              <a:t> are much less likely to make a mistake</a:t>
            </a:r>
            <a:endParaRPr lang="en-US" dirty="0"/>
          </a:p>
        </p:txBody>
      </p:sp>
    </p:spTree>
    <p:extLst>
      <p:ext uri="{BB962C8B-B14F-4D97-AF65-F5344CB8AC3E}">
        <p14:creationId xmlns:p14="http://schemas.microsoft.com/office/powerpoint/2010/main" val="91859409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Sunk costs should not be considered an investment analysis. After all, rejecting an investment that adds value is self-defeating even if the value added &lt; Sunk costs….</a:t>
            </a:r>
          </a:p>
          <a:p>
            <a:r>
              <a:rPr lang="en-US" altLang="en-US">
                <a:latin typeface="Times" charset="0"/>
                <a:ea typeface="ＭＳ Ｐゴシック" charset="-128"/>
              </a:rPr>
              <a:t>It is human nature, though, to try to make back what has already been lost. It is what keeps casinos going…</a:t>
            </a:r>
          </a:p>
          <a:p>
            <a:endParaRPr lang="en-US" altLang="en-US">
              <a:latin typeface="Times" charset="0"/>
              <a:ea typeface="ＭＳ Ｐゴシック" charset="-128"/>
            </a:endParaRPr>
          </a:p>
          <a:p>
            <a:r>
              <a:rPr lang="en-US" altLang="en-US">
                <a:latin typeface="Times" charset="0"/>
                <a:ea typeface="ＭＳ Ｐゴシック" charset="-128"/>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tLang="en-US">
                <a:latin typeface="Times" charset="0"/>
                <a:ea typeface="ＭＳ Ｐゴシック" charset="-128"/>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tLang="en-US">
                <a:latin typeface="Times" charset="0"/>
                <a:ea typeface="ＭＳ Ｐゴシック" charset="-128"/>
              </a:rPr>
              <a:t>When made aware of what had already been spent, 40% chose to make the additional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8724655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extLst>
      <p:ext uri="{BB962C8B-B14F-4D97-AF65-F5344CB8AC3E}">
        <p14:creationId xmlns:p14="http://schemas.microsoft.com/office/powerpoint/2010/main" val="1768935403"/>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Rot="1" noChangeAspect="1" noChangeArrowheads="1"/>
          </p:cNvSpPr>
          <p:nvPr>
            <p:ph type="sldImg"/>
          </p:nvPr>
        </p:nvSpPr>
        <p:spPr>
          <a:xfrm>
            <a:off x="1150938" y="692150"/>
            <a:ext cx="4556125" cy="3416300"/>
          </a:xfrm>
          <a:solidFill>
            <a:srgbClr val="FFFFFF"/>
          </a:solidFill>
          <a:ln/>
        </p:spPr>
      </p:sp>
      <p:sp>
        <p:nvSpPr>
          <p:cNvPr id="484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Allocation is the accountant</a:t>
            </a:r>
            <a:r>
              <a:rPr lang="ja-JP" altLang="en-US">
                <a:latin typeface="Times" charset="0"/>
                <a:ea typeface="ＭＳ Ｐゴシック" charset="-128"/>
              </a:rPr>
              <a:t>’</a:t>
            </a:r>
            <a:r>
              <a:rPr lang="en-US" altLang="ja-JP">
                <a:latin typeface="Times" charset="0"/>
                <a:ea typeface="ＭＳ Ｐゴシック" charset="-128"/>
              </a:rPr>
              <a:t>s mechanism for fairness.</a:t>
            </a:r>
          </a:p>
          <a:p>
            <a:r>
              <a:rPr lang="en-US" altLang="en-US">
                <a:latin typeface="Times" charset="0"/>
                <a:ea typeface="ＭＳ Ｐゴシック" charset="-128"/>
              </a:rPr>
              <a:t>If the allocation is of an expense that would be incurred anyway, whether the project is taken or not, it is not incremental.</a:t>
            </a:r>
          </a:p>
          <a:p>
            <a:r>
              <a:rPr lang="en-US" altLang="en-US">
                <a:latin typeface="Times" charset="0"/>
                <a:ea typeface="ＭＳ Ｐゴシック" charset="-128"/>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extLst>
      <p:ext uri="{BB962C8B-B14F-4D97-AF65-F5344CB8AC3E}">
        <p14:creationId xmlns:p14="http://schemas.microsoft.com/office/powerpoint/2010/main" val="733709153"/>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tLang="en-US">
                <a:latin typeface="Times" charset="0"/>
                <a:ea typeface="ＭＳ Ｐゴシック" charset="-128"/>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tLang="en-US">
                <a:latin typeface="Times" charset="0"/>
                <a:ea typeface="ＭＳ Ｐゴシック" charset="-128"/>
              </a:rPr>
              <a:t>G&amp;A = a + b Revenues</a:t>
            </a:r>
          </a:p>
          <a:p>
            <a:r>
              <a:rPr lang="en-US" altLang="en-US">
                <a:latin typeface="Times" charset="0"/>
                <a:ea typeface="ＭＳ Ｐゴシック" charset="-128"/>
              </a:rPr>
              <a:t>The coefficient on revenue should provide a measure of how much G&amp;A cots increase for every dollar increase in revenue.</a:t>
            </a:r>
          </a:p>
        </p:txBody>
      </p:sp>
    </p:spTree>
    <p:extLst>
      <p:ext uri="{BB962C8B-B14F-4D97-AF65-F5344CB8AC3E}">
        <p14:creationId xmlns:p14="http://schemas.microsoft.com/office/powerpoint/2010/main" val="598633397"/>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27061718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present value formulae. All except the growing annuity, can be done using the PV key on any financial calculator.</a:t>
            </a:r>
          </a:p>
          <a:p>
            <a:r>
              <a:rPr lang="en-US" altLang="en-US">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extLst>
      <p:ext uri="{BB962C8B-B14F-4D97-AF65-F5344CB8AC3E}">
        <p14:creationId xmlns:p14="http://schemas.microsoft.com/office/powerpoint/2010/main" val="2040130789"/>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en-US">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extLst>
      <p:ext uri="{BB962C8B-B14F-4D97-AF65-F5344CB8AC3E}">
        <p14:creationId xmlns:p14="http://schemas.microsoft.com/office/powerpoint/2010/main" val="175426272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p:cNvSpPr>
          <p:nvPr>
            <p:ph type="sldImg"/>
          </p:nvPr>
        </p:nvSpPr>
        <p:spPr>
          <a:xfrm>
            <a:off x="1150938" y="692150"/>
            <a:ext cx="4556125" cy="3416300"/>
          </a:xfrm>
          <a:solidFill>
            <a:srgbClr val="FFFFFF"/>
          </a:solidFill>
          <a:ln/>
        </p:spPr>
      </p:sp>
      <p:sp>
        <p:nvSpPr>
          <p:cNvPr id="494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090562184"/>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p:cNvSpPr>
          <p:nvPr>
            <p:ph type="sldImg"/>
          </p:nvPr>
        </p:nvSpPr>
        <p:spPr>
          <a:xfrm>
            <a:off x="1150938" y="692150"/>
            <a:ext cx="4556125" cy="3416300"/>
          </a:xfrm>
          <a:solidFill>
            <a:srgbClr val="FFFFFF"/>
          </a:solidFill>
          <a:ln/>
        </p:spPr>
      </p:sp>
      <p:sp>
        <p:nvSpPr>
          <p:cNvPr id="496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305699343"/>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net present value calculation suggests that this project is a good one. </a:t>
            </a:r>
          </a:p>
          <a:p>
            <a:r>
              <a:rPr lang="en-US" altLang="en-US">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en-US">
                <a:latin typeface="Times" charset="0"/>
                <a:ea typeface="ＭＳ Ｐゴシック" charset="-128"/>
              </a:rPr>
              <a:t>The additive nature of NPV is useful in a variety of contexts:</a:t>
            </a:r>
          </a:p>
          <a:p>
            <a:pPr>
              <a:buFontTx/>
              <a:buAutoNum type="alphaLcPeriod"/>
            </a:pPr>
            <a:r>
              <a:rPr lang="en-US" altLang="en-US">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en-US">
                <a:latin typeface="Times" charset="0"/>
                <a:ea typeface="ＭＳ Ｐゴシック" charset="-128"/>
              </a:rPr>
              <a:t>When a firm over pays on an acquisition, it is the equivalent of accepting a negative NPV investment, and the value of its equity should drop by the overpayment.</a:t>
            </a:r>
          </a:p>
        </p:txBody>
      </p:sp>
    </p:spTree>
    <p:extLst>
      <p:ext uri="{BB962C8B-B14F-4D97-AF65-F5344CB8AC3E}">
        <p14:creationId xmlns:p14="http://schemas.microsoft.com/office/powerpoint/2010/main" val="1107974177"/>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891289702"/>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information needed to use IRR in investment analysis is the same as the information need to use NPV.</a:t>
            </a:r>
          </a:p>
          <a:p>
            <a:r>
              <a:rPr lang="en-US" altLang="en-US">
                <a:latin typeface="Times" charset="0"/>
                <a:ea typeface="ＭＳ Ｐゴシック" charset="-128"/>
              </a:rPr>
              <a:t>If the hurdle rate is changing over time, IRR becomes more complicated to use. It has to be compared to the geometric average of the hurdle rates over time.</a:t>
            </a:r>
          </a:p>
        </p:txBody>
      </p:sp>
    </p:spTree>
    <p:extLst>
      <p:ext uri="{BB962C8B-B14F-4D97-AF65-F5344CB8AC3E}">
        <p14:creationId xmlns:p14="http://schemas.microsoft.com/office/powerpoint/2010/main" val="1207583689"/>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p:cNvSpPr>
          <p:nvPr>
            <p:ph type="sldImg"/>
          </p:nvPr>
        </p:nvSpPr>
        <p:spPr>
          <a:xfrm>
            <a:off x="1150938" y="692150"/>
            <a:ext cx="4556125" cy="3416300"/>
          </a:xfrm>
          <a:solidFill>
            <a:srgbClr val="FFFFFF"/>
          </a:solidFill>
          <a:ln/>
        </p:spPr>
      </p:sp>
      <p:sp>
        <p:nvSpPr>
          <p:cNvPr id="504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213859687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working with higher inflation currencies, the discount rates will be higher but so will the expected growth (because of the inflation)</a:t>
            </a:r>
          </a:p>
          <a:p>
            <a:r>
              <a:rPr lang="en-US" altLang="en-US">
                <a:latin typeface="Times" charset="0"/>
                <a:ea typeface="ＭＳ Ｐゴシック" charset="-128"/>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extLst>
      <p:ext uri="{BB962C8B-B14F-4D97-AF65-F5344CB8AC3E}">
        <p14:creationId xmlns:p14="http://schemas.microsoft.com/office/powerpoint/2010/main" val="963844672"/>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expected exchange rate reflects purchasing power parity. </a:t>
            </a:r>
          </a:p>
          <a:p>
            <a:r>
              <a:rPr lang="en-US" altLang="en-US">
                <a:latin typeface="Times" charset="0"/>
                <a:ea typeface="ＭＳ Ｐゴシック" charset="-128"/>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extLst>
      <p:ext uri="{BB962C8B-B14F-4D97-AF65-F5344CB8AC3E}">
        <p14:creationId xmlns:p14="http://schemas.microsoft.com/office/powerpoint/2010/main" val="868252983"/>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576503916"/>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a:xfrm>
            <a:off x="1150938" y="692150"/>
            <a:ext cx="4556125" cy="3416300"/>
          </a:xfrm>
          <a:ln/>
        </p:spPr>
      </p:sp>
      <p:sp>
        <p:nvSpPr>
          <p:cNvPr id="513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2002584595"/>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a:xfrm>
            <a:off x="1150938" y="692150"/>
            <a:ext cx="4556125" cy="3416300"/>
          </a:xfrm>
          <a:ln/>
        </p:spPr>
      </p:sp>
      <p:sp>
        <p:nvSpPr>
          <p:cNvPr id="515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7557238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p:cNvSpPr>
          <p:nvPr>
            <p:ph type="sldImg"/>
          </p:nvPr>
        </p:nvSpPr>
        <p:spPr>
          <a:xfrm>
            <a:off x="1150938" y="692150"/>
            <a:ext cx="4556125" cy="3416300"/>
          </a:xfrm>
          <a:solidFill>
            <a:srgbClr val="FFFFFF"/>
          </a:solidFill>
          <a:ln/>
        </p:spPr>
      </p:sp>
      <p:sp>
        <p:nvSpPr>
          <p:cNvPr id="517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420645599"/>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p:cNvSpPr>
          <p:nvPr>
            <p:ph type="sldImg"/>
          </p:nvPr>
        </p:nvSpPr>
        <p:spPr>
          <a:xfrm>
            <a:off x="1150938" y="692150"/>
            <a:ext cx="4556125" cy="3416300"/>
          </a:xfrm>
          <a:solidFill>
            <a:srgbClr val="FFFFFF"/>
          </a:solidFill>
          <a:ln/>
        </p:spPr>
      </p:sp>
      <p:sp>
        <p:nvSpPr>
          <p:cNvPr id="519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274416469"/>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147020437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77807143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 a. If the purpose of the analysts is to provide cover to decision makers, it does not add any real value to the firm. (It does to the decision maker)</a:t>
            </a:r>
          </a:p>
          <a:p>
            <a:endParaRPr lang="en-US" altLang="en-US">
              <a:latin typeface="Times" charset="0"/>
              <a:ea typeface="ＭＳ Ｐゴシック" charset="-128"/>
            </a:endParaRPr>
          </a:p>
          <a:p>
            <a:r>
              <a:rPr lang="en-US" altLang="en-US">
                <a:latin typeface="Times" charset="0"/>
                <a:ea typeface="ＭＳ Ｐゴシック" charset="-128"/>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tLang="en-US">
              <a:latin typeface="Times" charset="0"/>
              <a:ea typeface="ＭＳ Ｐゴシック" charset="-128"/>
            </a:endParaRPr>
          </a:p>
          <a:p>
            <a:r>
              <a:rPr lang="en-US" altLang="en-US">
                <a:latin typeface="Times" charset="0"/>
                <a:ea typeface="ＭＳ Ｐゴシック" charset="-128"/>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extLst>
      <p:ext uri="{BB962C8B-B14F-4D97-AF65-F5344CB8AC3E}">
        <p14:creationId xmlns:p14="http://schemas.microsoft.com/office/powerpoint/2010/main" val="1018698269"/>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Rot="1" noChangeAspect="1" noChangeArrowheads="1"/>
          </p:cNvSpPr>
          <p:nvPr>
            <p:ph type="sldImg"/>
          </p:nvPr>
        </p:nvSpPr>
        <p:spPr>
          <a:xfrm>
            <a:off x="1150938" y="692150"/>
            <a:ext cx="4556125" cy="3416300"/>
          </a:xfrm>
          <a:solidFill>
            <a:srgbClr val="FFFFFF"/>
          </a:solidFill>
          <a:ln/>
        </p:spPr>
      </p:sp>
      <p:sp>
        <p:nvSpPr>
          <p:cNvPr id="527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522173199"/>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Rot="1" noChangeAspect="1" noChangeArrowheads="1"/>
          </p:cNvSpPr>
          <p:nvPr>
            <p:ph type="sldImg"/>
          </p:nvPr>
        </p:nvSpPr>
        <p:spPr>
          <a:xfrm>
            <a:off x="1150938" y="692150"/>
            <a:ext cx="4556125" cy="3416300"/>
          </a:xfrm>
          <a:solidFill>
            <a:srgbClr val="FFFFFF"/>
          </a:solidFill>
          <a:ln/>
        </p:spPr>
      </p:sp>
      <p:sp>
        <p:nvSpPr>
          <p:cNvPr id="529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92268882"/>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Rot="1" noChangeAspect="1" noChangeArrowheads="1"/>
          </p:cNvSpPr>
          <p:nvPr>
            <p:ph type="sldImg"/>
          </p:nvPr>
        </p:nvSpPr>
        <p:spPr>
          <a:xfrm>
            <a:off x="1150938" y="692150"/>
            <a:ext cx="4556125" cy="3416300"/>
          </a:xfrm>
          <a:solidFill>
            <a:srgbClr val="FFFFFF"/>
          </a:solidFill>
          <a:ln/>
        </p:spPr>
      </p:sp>
      <p:sp>
        <p:nvSpPr>
          <p:cNvPr id="531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4769468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Rot="1" noChangeAspect="1" noChangeArrowheads="1"/>
          </p:cNvSpPr>
          <p:nvPr>
            <p:ph type="sldImg"/>
          </p:nvPr>
        </p:nvSpPr>
        <p:spPr>
          <a:xfrm>
            <a:off x="1150938" y="692150"/>
            <a:ext cx="4556125" cy="3416300"/>
          </a:xfrm>
          <a:solidFill>
            <a:srgbClr val="FFFFFF"/>
          </a:solidFill>
          <a:ln/>
        </p:spPr>
      </p:sp>
      <p:sp>
        <p:nvSpPr>
          <p:cNvPr id="533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02959537"/>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Rot="1" noChangeAspect="1" noChangeArrowheads="1"/>
          </p:cNvSpPr>
          <p:nvPr>
            <p:ph type="sldImg"/>
          </p:nvPr>
        </p:nvSpPr>
        <p:spPr>
          <a:xfrm>
            <a:off x="1150938" y="692150"/>
            <a:ext cx="4556125" cy="3416300"/>
          </a:xfrm>
          <a:solidFill>
            <a:srgbClr val="FFFFFF"/>
          </a:solidFill>
          <a:ln/>
        </p:spPr>
      </p:sp>
      <p:sp>
        <p:nvSpPr>
          <p:cNvPr id="535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1141793056"/>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Rot="1" noChangeAspect="1" noChangeArrowheads="1"/>
          </p:cNvSpPr>
          <p:nvPr>
            <p:ph type="sldImg"/>
          </p:nvPr>
        </p:nvSpPr>
        <p:spPr>
          <a:xfrm>
            <a:off x="1150938" y="692150"/>
            <a:ext cx="4556125" cy="3416300"/>
          </a:xfrm>
          <a:solidFill>
            <a:srgbClr val="FFFFFF"/>
          </a:solidFill>
          <a:ln/>
        </p:spPr>
      </p:sp>
      <p:sp>
        <p:nvSpPr>
          <p:cNvPr id="537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202022600"/>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Rot="1" noChangeAspect="1" noChangeArrowheads="1"/>
          </p:cNvSpPr>
          <p:nvPr>
            <p:ph type="sldImg"/>
          </p:nvPr>
        </p:nvSpPr>
        <p:spPr>
          <a:xfrm>
            <a:off x="1150938" y="692150"/>
            <a:ext cx="4556125" cy="3416300"/>
          </a:xfrm>
          <a:solidFill>
            <a:srgbClr val="FFFFFF"/>
          </a:solidFill>
          <a:ln/>
        </p:spPr>
      </p:sp>
      <p:sp>
        <p:nvSpPr>
          <p:cNvPr id="539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extLst>
      <p:ext uri="{BB962C8B-B14F-4D97-AF65-F5344CB8AC3E}">
        <p14:creationId xmlns:p14="http://schemas.microsoft.com/office/powerpoint/2010/main" val="22219229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059289965"/>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Grp="1" noRot="1" noChangeAspect="1" noChangeArrowheads="1"/>
          </p:cNvSpPr>
          <p:nvPr>
            <p:ph type="sldImg"/>
          </p:nvPr>
        </p:nvSpPr>
        <p:spPr>
          <a:xfrm>
            <a:off x="1150938" y="692150"/>
            <a:ext cx="4556125" cy="3416300"/>
          </a:xfrm>
          <a:solidFill>
            <a:srgbClr val="FFFFFF"/>
          </a:solidFill>
          <a:ln/>
        </p:spPr>
      </p:sp>
      <p:sp>
        <p:nvSpPr>
          <p:cNvPr id="543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639986703"/>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Grp="1" noRot="1" noChangeAspect="1" noChangeArrowheads="1"/>
          </p:cNvSpPr>
          <p:nvPr>
            <p:ph type="sldImg"/>
          </p:nvPr>
        </p:nvSpPr>
        <p:spPr>
          <a:xfrm>
            <a:off x="1150938" y="692150"/>
            <a:ext cx="4556125" cy="3416300"/>
          </a:xfrm>
          <a:solidFill>
            <a:srgbClr val="FFFFFF"/>
          </a:solidFill>
          <a:ln/>
        </p:spPr>
      </p:sp>
      <p:sp>
        <p:nvSpPr>
          <p:cNvPr id="545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IRR for this project, using US $ equity cashflows, is 17.17%, higher than the cost of equity of 11.13%….</a:t>
            </a:r>
          </a:p>
        </p:txBody>
      </p:sp>
    </p:spTree>
    <p:extLst>
      <p:ext uri="{BB962C8B-B14F-4D97-AF65-F5344CB8AC3E}">
        <p14:creationId xmlns:p14="http://schemas.microsoft.com/office/powerpoint/2010/main" val="303908076"/>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we remain consistent about using the same expected inflation to increase the cash flows and adjust the cost of equity, there should be no effect on value. </a:t>
            </a:r>
          </a:p>
        </p:txBody>
      </p:sp>
    </p:spTree>
    <p:extLst>
      <p:ext uri="{BB962C8B-B14F-4D97-AF65-F5344CB8AC3E}">
        <p14:creationId xmlns:p14="http://schemas.microsoft.com/office/powerpoint/2010/main" val="1066920766"/>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248861712"/>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1468132875"/>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322126095"/>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6700457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extLst>
      <p:ext uri="{BB962C8B-B14F-4D97-AF65-F5344CB8AC3E}">
        <p14:creationId xmlns:p14="http://schemas.microsoft.com/office/powerpoint/2010/main" val="84815817"/>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Slide Image Placeholder 1"/>
          <p:cNvSpPr>
            <a:spLocks noGrp="1" noRot="1" noChangeAspect="1"/>
          </p:cNvSpPr>
          <p:nvPr>
            <p:ph type="sldImg"/>
          </p:nvPr>
        </p:nvSpPr>
        <p:spPr>
          <a:xfrm>
            <a:off x="1150938" y="692150"/>
            <a:ext cx="4556125" cy="3416300"/>
          </a:xfrm>
          <a:ln/>
        </p:spPr>
      </p:sp>
      <p:sp>
        <p:nvSpPr>
          <p:cNvPr id="560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Harman is in a very different business, country and currency than Tata Motors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7778358"/>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discount rate is assessed in dollars because all of the cash flows will be estimated in dollars.</a:t>
            </a:r>
          </a:p>
          <a:p>
            <a:endParaRPr lang="en-US" altLang="en-US">
              <a:latin typeface="Times" charset="0"/>
              <a:ea typeface="ＭＳ Ｐゴシック" charset="-128"/>
            </a:endParaRPr>
          </a:p>
          <a:p>
            <a:r>
              <a:rPr lang="en-US" altLang="en-US">
                <a:latin typeface="Times" charset="0"/>
                <a:ea typeface="ＭＳ Ｐゴシック" charset="-128"/>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extLst>
      <p:ext uri="{BB962C8B-B14F-4D97-AF65-F5344CB8AC3E}">
        <p14:creationId xmlns:p14="http://schemas.microsoft.com/office/powerpoint/2010/main" val="2078196285"/>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Slide Image Placeholder 1"/>
          <p:cNvSpPr>
            <a:spLocks noGrp="1" noRot="1" noChangeAspect="1"/>
          </p:cNvSpPr>
          <p:nvPr>
            <p:ph type="sldImg"/>
          </p:nvPr>
        </p:nvSpPr>
        <p:spPr>
          <a:xfrm>
            <a:off x="1150938" y="692150"/>
            <a:ext cx="4556125" cy="3416300"/>
          </a:xfrm>
          <a:ln/>
        </p:spPr>
      </p:sp>
      <p:sp>
        <p:nvSpPr>
          <p:cNvPr id="564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tLang="en-US">
                <a:latin typeface="Times" charset="0"/>
                <a:ea typeface="ＭＳ Ｐゴシック" charset="-128"/>
              </a:rPr>
              <a:t>Adjusted Operating Income = 201.25+ 83.2 + (49.3-20.6) = $313.2 </a:t>
            </a:r>
          </a:p>
        </p:txBody>
      </p:sp>
    </p:spTree>
    <p:extLst>
      <p:ext uri="{BB962C8B-B14F-4D97-AF65-F5344CB8AC3E}">
        <p14:creationId xmlns:p14="http://schemas.microsoft.com/office/powerpoint/2010/main" val="1570927187"/>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Slide Image Placeholder 1"/>
          <p:cNvSpPr>
            <a:spLocks noGrp="1" noRot="1" noChangeAspect="1"/>
          </p:cNvSpPr>
          <p:nvPr>
            <p:ph type="sldImg"/>
          </p:nvPr>
        </p:nvSpPr>
        <p:spPr>
          <a:xfrm>
            <a:off x="1150938" y="692150"/>
            <a:ext cx="4556125" cy="3416300"/>
          </a:xfrm>
          <a:ln/>
        </p:spPr>
      </p:sp>
      <p:sp>
        <p:nvSpPr>
          <p:cNvPr id="566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Normalizing working capital changes because they are so volatile.</a:t>
            </a:r>
          </a:p>
        </p:txBody>
      </p:sp>
    </p:spTree>
    <p:extLst>
      <p:ext uri="{BB962C8B-B14F-4D97-AF65-F5344CB8AC3E}">
        <p14:creationId xmlns:p14="http://schemas.microsoft.com/office/powerpoint/2010/main" val="14092756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Slide Image Placeholder 1"/>
          <p:cNvSpPr>
            <a:spLocks noGrp="1" noRot="1" noChangeAspect="1"/>
          </p:cNvSpPr>
          <p:nvPr>
            <p:ph type="sldImg"/>
          </p:nvPr>
        </p:nvSpPr>
        <p:spPr>
          <a:xfrm>
            <a:off x="1150938" y="692150"/>
            <a:ext cx="4556125" cy="3416300"/>
          </a:xfrm>
          <a:ln/>
        </p:spPr>
      </p:sp>
      <p:sp>
        <p:nvSpPr>
          <p:cNvPr id="568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we discount cash flows to the firm at the cost of capital, we are valuing the operating assets of the firm. We add cash and subtract out debt to get to the value of equity.</a:t>
            </a:r>
          </a:p>
          <a:p>
            <a:endParaRPr lang="en-US" altLang="en-US">
              <a:latin typeface="Times" charset="0"/>
              <a:ea typeface="ＭＳ Ｐゴシック" charset="-128"/>
            </a:endParaRPr>
          </a:p>
          <a:p>
            <a:r>
              <a:rPr lang="en-US" altLang="en-US">
                <a:latin typeface="Times" charset="0"/>
                <a:ea typeface="ＭＳ Ｐゴシック" charset="-128"/>
              </a:rPr>
              <a:t>We will return to examine how best to value synergy later in the presentation.</a:t>
            </a:r>
          </a:p>
        </p:txBody>
      </p:sp>
    </p:spTree>
    <p:extLst>
      <p:ext uri="{BB962C8B-B14F-4D97-AF65-F5344CB8AC3E}">
        <p14:creationId xmlns:p14="http://schemas.microsoft.com/office/powerpoint/2010/main" val="109939587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Now that we have looked at how best to assess an investment that stands alone (independent investments), it is time to make life complicated.</a:t>
            </a:r>
          </a:p>
        </p:txBody>
      </p:sp>
    </p:spTree>
    <p:extLst>
      <p:ext uri="{BB962C8B-B14F-4D97-AF65-F5344CB8AC3E}">
        <p14:creationId xmlns:p14="http://schemas.microsoft.com/office/powerpoint/2010/main" val="597155530"/>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most firms, an investment cannot be assessed by itself since it affects not only other investments that the firm has on its books already but future investments.</a:t>
            </a:r>
          </a:p>
        </p:txBody>
      </p:sp>
    </p:spTree>
    <p:extLst>
      <p:ext uri="{BB962C8B-B14F-4D97-AF65-F5344CB8AC3E}">
        <p14:creationId xmlns:p14="http://schemas.microsoft.com/office/powerpoint/2010/main" val="1201910279"/>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Slide Image Placeholder 1"/>
          <p:cNvSpPr>
            <a:spLocks noGrp="1" noRot="1" noChangeAspect="1"/>
          </p:cNvSpPr>
          <p:nvPr>
            <p:ph type="sldImg"/>
          </p:nvPr>
        </p:nvSpPr>
        <p:spPr>
          <a:xfrm>
            <a:off x="1150938" y="692150"/>
            <a:ext cx="4556125" cy="3416300"/>
          </a:xfrm>
          <a:ln/>
        </p:spPr>
      </p:sp>
      <p:sp>
        <p:nvSpPr>
          <p:cNvPr id="574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tLang="en-US">
              <a:latin typeface="Times" charset="0"/>
              <a:ea typeface="ＭＳ Ｐゴシック" charset="-128"/>
            </a:endParaRPr>
          </a:p>
          <a:p>
            <a:r>
              <a:rPr lang="en-US" altLang="en-US">
                <a:latin typeface="Times" charset="0"/>
                <a:ea typeface="ＭＳ Ｐゴシック" charset="-128"/>
              </a:rPr>
              <a:t>In other cases, the exclusivity is created by the fact that you do not have the capital (or the access to it) to take every good investment that comes along. Thus, good investments compete against each other.</a:t>
            </a:r>
          </a:p>
        </p:txBody>
      </p:sp>
    </p:spTree>
    <p:extLst>
      <p:ext uri="{BB962C8B-B14F-4D97-AF65-F5344CB8AC3E}">
        <p14:creationId xmlns:p14="http://schemas.microsoft.com/office/powerpoint/2010/main" val="127487547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Slide Image Placeholder 1"/>
          <p:cNvSpPr>
            <a:spLocks noGrp="1" noRot="1" noChangeAspect="1"/>
          </p:cNvSpPr>
          <p:nvPr>
            <p:ph type="sldImg"/>
          </p:nvPr>
        </p:nvSpPr>
        <p:spPr>
          <a:xfrm>
            <a:off x="1150938" y="692150"/>
            <a:ext cx="4556125" cy="3416300"/>
          </a:xfrm>
          <a:ln/>
        </p:spPr>
      </p:sp>
      <p:sp>
        <p:nvSpPr>
          <p:cNvPr id="576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extLst>
      <p:ext uri="{BB962C8B-B14F-4D97-AF65-F5344CB8AC3E}">
        <p14:creationId xmlns:p14="http://schemas.microsoft.com/office/powerpoint/2010/main" val="1387694978"/>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Rot="1" noChangeAspect="1" noChangeArrowheads="1"/>
          </p:cNvSpPr>
          <p:nvPr>
            <p:ph type="sldImg"/>
          </p:nvPr>
        </p:nvSpPr>
        <p:spPr>
          <a:xfrm>
            <a:off x="1150938" y="692150"/>
            <a:ext cx="4556125" cy="3416300"/>
          </a:xfrm>
          <a:solidFill>
            <a:srgbClr val="FFFFFF"/>
          </a:solidFill>
          <a:ln/>
        </p:spPr>
      </p:sp>
      <p:sp>
        <p:nvSpPr>
          <p:cNvPr id="578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Provides cash flows on a single project. You could compute the net present value or compute the IRR. </a:t>
            </a:r>
          </a:p>
        </p:txBody>
      </p:sp>
    </p:spTree>
    <p:extLst>
      <p:ext uri="{BB962C8B-B14F-4D97-AF65-F5344CB8AC3E}">
        <p14:creationId xmlns:p14="http://schemas.microsoft.com/office/powerpoint/2010/main" val="1317088826"/>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Rot="1" noChangeAspect="1" noChangeArrowheads="1"/>
          </p:cNvSpPr>
          <p:nvPr>
            <p:ph type="sldImg"/>
          </p:nvPr>
        </p:nvSpPr>
        <p:spPr>
          <a:xfrm>
            <a:off x="1150938" y="692150"/>
            <a:ext cx="4556125" cy="3416300"/>
          </a:xfrm>
          <a:solidFill>
            <a:srgbClr val="FFFFFF"/>
          </a:solidFill>
          <a:ln/>
        </p:spPr>
      </p:sp>
      <p:sp>
        <p:nvSpPr>
          <p:cNvPr id="580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Project 1 has two Internal Rates of Return (IRR) - one is around 7% and the other is over 36%…</a:t>
            </a:r>
          </a:p>
          <a:p>
            <a:r>
              <a:rPr lang="en-US" altLang="en-US">
                <a:latin typeface="Times" charset="0"/>
                <a:ea typeface="ＭＳ Ｐゴシック" charset="-128"/>
              </a:rPr>
              <a:t>Project 2 has one internal rate of return: about 12%</a:t>
            </a:r>
          </a:p>
          <a:p>
            <a:endParaRPr lang="en-US" altLang="en-US">
              <a:latin typeface="Times" charset="0"/>
              <a:ea typeface="ＭＳ Ｐゴシック" charset="-128"/>
            </a:endParaRPr>
          </a:p>
        </p:txBody>
      </p:sp>
    </p:spTree>
    <p:extLst>
      <p:ext uri="{BB962C8B-B14F-4D97-AF65-F5344CB8AC3E}">
        <p14:creationId xmlns:p14="http://schemas.microsoft.com/office/powerpoint/2010/main" val="50465306"/>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Rot="1" noChangeAspect="1" noChangeArrowheads="1"/>
          </p:cNvSpPr>
          <p:nvPr>
            <p:ph type="sldImg"/>
          </p:nvPr>
        </p:nvSpPr>
        <p:spPr>
          <a:xfrm>
            <a:off x="1150938" y="692150"/>
            <a:ext cx="4556125" cy="3416300"/>
          </a:xfrm>
          <a:solidFill>
            <a:srgbClr val="FFFFFF"/>
          </a:solidFill>
          <a:ln/>
        </p:spPr>
      </p:sp>
      <p:sp>
        <p:nvSpPr>
          <p:cNvPr id="582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Because there are two sign changes fn the cash flows, one in year 1 and one in year 4.</a:t>
            </a:r>
          </a:p>
          <a:p>
            <a:endParaRPr lang="en-US" altLang="en-US">
              <a:latin typeface="Times" charset="0"/>
              <a:ea typeface="ＭＳ Ｐゴシック" charset="-128"/>
            </a:endParaRPr>
          </a:p>
          <a:p>
            <a:r>
              <a:rPr lang="en-US" altLang="en-US">
                <a:latin typeface="Times" charset="0"/>
                <a:ea typeface="ＭＳ Ｐゴシック" charset="-128"/>
              </a:rPr>
              <a:t>I would accept project 2, if the discount rate is 12% because it has a higher NPV.</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61841024"/>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Rot="1" noChangeAspect="1" noChangeArrowheads="1"/>
          </p:cNvSpPr>
          <p:nvPr>
            <p:ph type="sldImg"/>
          </p:nvPr>
        </p:nvSpPr>
        <p:spPr>
          <a:xfrm>
            <a:off x="1150938" y="692150"/>
            <a:ext cx="4556125" cy="3416300"/>
          </a:xfrm>
          <a:solidFill>
            <a:srgbClr val="FFFFFF"/>
          </a:solidFill>
          <a:ln/>
        </p:spPr>
      </p:sp>
      <p:sp>
        <p:nvSpPr>
          <p:cNvPr id="584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investments are mutually exclusive. Note the difference in scale. IRR, as a percent measure, will be biased towards smaller investments whereas NPV as a dollar value, will be biased towards larger investments.</a:t>
            </a:r>
          </a:p>
        </p:txBody>
      </p:sp>
    </p:spTree>
    <p:extLst>
      <p:ext uri="{BB962C8B-B14F-4D97-AF65-F5344CB8AC3E}">
        <p14:creationId xmlns:p14="http://schemas.microsoft.com/office/powerpoint/2010/main" val="1565962376"/>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Rot="1" noChangeAspect="1" noChangeArrowheads="1"/>
          </p:cNvSpPr>
          <p:nvPr>
            <p:ph type="sldImg"/>
          </p:nvPr>
        </p:nvSpPr>
        <p:spPr>
          <a:xfrm>
            <a:off x="1150938" y="692150"/>
            <a:ext cx="4556125" cy="3416300"/>
          </a:xfrm>
          <a:solidFill>
            <a:srgbClr val="FFFFFF"/>
          </a:solidFill>
          <a:ln/>
        </p:spPr>
      </p:sp>
      <p:sp>
        <p:nvSpPr>
          <p:cNvPr id="586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Depends upon whether you face capital rationing. If you do not have capital rationing, you should use NPV (and pick project B). The more serious the capital rationing constraint, the more likely that IRR will be used (to pick project A)</a:t>
            </a:r>
          </a:p>
          <a:p>
            <a:endParaRPr lang="en-US" altLang="en-US">
              <a:latin typeface="Times" charset="0"/>
              <a:ea typeface="ＭＳ Ｐゴシック" charset="-128"/>
            </a:endParaRPr>
          </a:p>
          <a:p>
            <a:r>
              <a:rPr lang="en-US" altLang="en-US">
                <a:latin typeface="Times" charset="0"/>
                <a:ea typeface="ＭＳ Ｐゴシック" charset="-128"/>
              </a:rPr>
              <a:t>If you pick project A, the biggest risk is that no other projects come along during the course of the period, and the funds stay uninvested (earning a NPV of zero).</a:t>
            </a:r>
          </a:p>
          <a:p>
            <a:r>
              <a:rPr lang="en-US" altLang="en-US">
                <a:latin typeface="Times" charset="0"/>
                <a:ea typeface="ＭＳ Ｐゴシック" charset="-128"/>
              </a:rPr>
              <a:t>If you pick project B, the biggest risk is that lots of very good projects earning higher returns than B come along and you do not have the funds to accept them.</a:t>
            </a:r>
          </a:p>
        </p:txBody>
      </p:sp>
    </p:spTree>
    <p:extLst>
      <p:ext uri="{BB962C8B-B14F-4D97-AF65-F5344CB8AC3E}">
        <p14:creationId xmlns:p14="http://schemas.microsoft.com/office/powerpoint/2010/main" val="1717559447"/>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Rot="1" noChangeAspect="1" noChangeArrowheads="1"/>
          </p:cNvSpPr>
          <p:nvPr>
            <p:ph type="sldImg"/>
          </p:nvPr>
        </p:nvSpPr>
        <p:spPr>
          <a:xfrm>
            <a:off x="1150938" y="692150"/>
            <a:ext cx="4556125" cy="3416300"/>
          </a:xfrm>
          <a:solidFill>
            <a:srgbClr val="FFFFFF"/>
          </a:solidFill>
          <a:ln/>
        </p:spPr>
      </p:sp>
      <p:sp>
        <p:nvSpPr>
          <p:cNvPr id="588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extLst>
      <p:ext uri="{BB962C8B-B14F-4D97-AF65-F5344CB8AC3E}">
        <p14:creationId xmlns:p14="http://schemas.microsoft.com/office/powerpoint/2010/main" val="546442755"/>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Rot="1" noChangeAspect="1" noChangeArrowheads="1"/>
          </p:cNvSpPr>
          <p:nvPr>
            <p:ph type="sldImg"/>
          </p:nvPr>
        </p:nvSpPr>
        <p:spPr>
          <a:xfrm>
            <a:off x="1150938" y="692150"/>
            <a:ext cx="4556125" cy="3416300"/>
          </a:xfrm>
          <a:solidFill>
            <a:srgbClr val="FFFFFF"/>
          </a:solidFill>
          <a:ln/>
        </p:spPr>
      </p:sp>
      <p:sp>
        <p:nvSpPr>
          <p:cNvPr id="590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tLang="en-US">
                <a:latin typeface="Times" charset="0"/>
                <a:ea typeface="ＭＳ Ｐゴシック" charset="-128"/>
              </a:rPr>
              <a:t>More often than not, the source of capital rationing s not external (lack of access to markets, inability to convey information, transactions costs) but by internal factors (management is conservative, restrictions on human capital…)</a:t>
            </a:r>
          </a:p>
          <a:p>
            <a:r>
              <a:rPr lang="en-US" altLang="en-US">
                <a:latin typeface="Times" charset="0"/>
                <a:ea typeface="ＭＳ Ｐゴシック" charset="-128"/>
              </a:rPr>
              <a:t>Many firms also create implicit capital constraints by setting their hurdle rates higher than their cost of capital.</a:t>
            </a:r>
          </a:p>
        </p:txBody>
      </p:sp>
    </p:spTree>
    <p:extLst>
      <p:ext uri="{BB962C8B-B14F-4D97-AF65-F5344CB8AC3E}">
        <p14:creationId xmlns:p14="http://schemas.microsoft.com/office/powerpoint/2010/main" val="1423308713"/>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Rot="1" noChangeAspect="1" noChangeArrowheads="1"/>
          </p:cNvSpPr>
          <p:nvPr>
            <p:ph type="sldImg"/>
          </p:nvPr>
        </p:nvSpPr>
        <p:spPr>
          <a:xfrm>
            <a:off x="1150938" y="692150"/>
            <a:ext cx="4556125" cy="3416300"/>
          </a:xfrm>
          <a:solidFill>
            <a:srgbClr val="FFFFFF"/>
          </a:solidFill>
          <a:ln/>
        </p:spPr>
      </p:sp>
      <p:sp>
        <p:nvSpPr>
          <p:cNvPr id="592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possible to convert NPV, which is dollar measure of value, into a percentage measure by dividing by the initial investment. </a:t>
            </a:r>
          </a:p>
          <a:p>
            <a:r>
              <a:rPr lang="en-US" altLang="en-US">
                <a:latin typeface="Times" charset="0"/>
                <a:ea typeface="ＭＳ Ｐゴシック" charset="-128"/>
              </a:rPr>
              <a:t>The rankings will be similar to IRR but the two approaches make different assumptions about what rate the intermediate cash flows get reinvested at. (This will be illustrated on the next two overheads)</a:t>
            </a:r>
          </a:p>
        </p:txBody>
      </p:sp>
    </p:spTree>
    <p:extLst>
      <p:ext uri="{BB962C8B-B14F-4D97-AF65-F5344CB8AC3E}">
        <p14:creationId xmlns:p14="http://schemas.microsoft.com/office/powerpoint/2010/main" val="729195458"/>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Rot="1" noChangeAspect="1" noChangeArrowheads="1"/>
          </p:cNvSpPr>
          <p:nvPr>
            <p:ph type="sldImg"/>
          </p:nvPr>
        </p:nvSpPr>
        <p:spPr>
          <a:xfrm>
            <a:off x="1150938" y="692150"/>
            <a:ext cx="4556125" cy="3416300"/>
          </a:xfrm>
          <a:solidFill>
            <a:srgbClr val="FFFFFF"/>
          </a:solidFill>
          <a:ln/>
        </p:spPr>
      </p:sp>
      <p:sp>
        <p:nvSpPr>
          <p:cNvPr id="594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projects have the same scale. Why are the two approaches yielding different rankings? (They are both discounted cash flow approaches, but they must be time-weighting the cash flows slightly differently to yield different rankings)</a:t>
            </a:r>
          </a:p>
        </p:txBody>
      </p:sp>
    </p:spTree>
    <p:extLst>
      <p:ext uri="{BB962C8B-B14F-4D97-AF65-F5344CB8AC3E}">
        <p14:creationId xmlns:p14="http://schemas.microsoft.com/office/powerpoint/2010/main" val="204637282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Rot="1" noChangeAspect="1" noChangeArrowheads="1"/>
          </p:cNvSpPr>
          <p:nvPr>
            <p:ph type="sldImg"/>
          </p:nvPr>
        </p:nvSpPr>
        <p:spPr>
          <a:xfrm>
            <a:off x="1150938" y="692150"/>
            <a:ext cx="4556125" cy="3416300"/>
          </a:xfrm>
          <a:solidFill>
            <a:srgbClr val="FFFFFF"/>
          </a:solidFill>
          <a:ln/>
        </p:spPr>
      </p:sp>
      <p:sp>
        <p:nvSpPr>
          <p:cNvPr id="596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NPV assumes that intermediate cash flows get reinvested at the cost of capital, while IRR assumes that they get reinvested at the IRR.</a:t>
            </a:r>
          </a:p>
          <a:p>
            <a:r>
              <a:rPr lang="en-US" altLang="en-US">
                <a:latin typeface="Times" charset="0"/>
                <a:ea typeface="ＭＳ Ｐゴシック" charset="-128"/>
              </a:rPr>
              <a:t>I would pick project B. It is much more reasonable to assume that you can earn the cost of capital on the intermediate cash flows (since the cost of capital is based upon what investments of similar risk are making in the market place)</a:t>
            </a:r>
          </a:p>
        </p:txBody>
      </p:sp>
    </p:spTree>
    <p:extLst>
      <p:ext uri="{BB962C8B-B14F-4D97-AF65-F5344CB8AC3E}">
        <p14:creationId xmlns:p14="http://schemas.microsoft.com/office/powerpoint/2010/main" val="1437446263"/>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Rot="1" noChangeAspect="1" noChangeArrowheads="1"/>
          </p:cNvSpPr>
          <p:nvPr>
            <p:ph type="sldImg"/>
          </p:nvPr>
        </p:nvSpPr>
        <p:spPr>
          <a:xfrm>
            <a:off x="1150938" y="692150"/>
            <a:ext cx="4556125" cy="3416300"/>
          </a:xfrm>
          <a:solidFill>
            <a:srgbClr val="FFFFFF"/>
          </a:solidFill>
          <a:ln/>
        </p:spPr>
      </p:sp>
      <p:sp>
        <p:nvSpPr>
          <p:cNvPr id="599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higher the IRR, the more dangerous this reinvestment assumption becomes. Note that this reinvestment assumption will never make a bad project into a good project. It just makes a good project look better than it really is.</a:t>
            </a:r>
          </a:p>
        </p:txBody>
      </p:sp>
    </p:spTree>
    <p:extLst>
      <p:ext uri="{BB962C8B-B14F-4D97-AF65-F5344CB8AC3E}">
        <p14:creationId xmlns:p14="http://schemas.microsoft.com/office/powerpoint/2010/main" val="2115797138"/>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modified IRR. Its rankings are going to be very similar to those yielded by the PI approach.</a:t>
            </a:r>
          </a:p>
        </p:txBody>
      </p:sp>
    </p:spTree>
    <p:extLst>
      <p:ext uri="{BB962C8B-B14F-4D97-AF65-F5344CB8AC3E}">
        <p14:creationId xmlns:p14="http://schemas.microsoft.com/office/powerpoint/2010/main" val="20787693"/>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conclusions of the last 3 illustrations. Generally, the NPV approach is based upon sounder fundamental assumptions, but does assume that the firm has the capital to take positive NPV projects.</a:t>
            </a:r>
          </a:p>
        </p:txBody>
      </p:sp>
    </p:spTree>
    <p:extLst>
      <p:ext uri="{BB962C8B-B14F-4D97-AF65-F5344CB8AC3E}">
        <p14:creationId xmlns:p14="http://schemas.microsoft.com/office/powerpoint/2010/main" val="1486405437"/>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Rot="1" noChangeAspect="1" noChangeArrowheads="1"/>
          </p:cNvSpPr>
          <p:nvPr>
            <p:ph type="sldImg"/>
          </p:nvPr>
        </p:nvSpPr>
        <p:spPr>
          <a:xfrm>
            <a:off x="1150938" y="692150"/>
            <a:ext cx="4556125" cy="3416300"/>
          </a:xfrm>
          <a:solidFill>
            <a:srgbClr val="FFFFFF"/>
          </a:solidFill>
          <a:ln/>
        </p:spPr>
      </p:sp>
      <p:sp>
        <p:nvSpPr>
          <p:cNvPr id="605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of the shorter life project will generally be lower than the NPV of the longer-life project. This is an issue only if they are mutually exclusive, i.e. you can pick only one.</a:t>
            </a:r>
          </a:p>
        </p:txBody>
      </p:sp>
    </p:spTree>
    <p:extLst>
      <p:ext uri="{BB962C8B-B14F-4D97-AF65-F5344CB8AC3E}">
        <p14:creationId xmlns:p14="http://schemas.microsoft.com/office/powerpoint/2010/main" val="338914108"/>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Rot="1" noChangeAspect="1" noChangeArrowheads="1"/>
          </p:cNvSpPr>
          <p:nvPr>
            <p:ph type="sldImg"/>
          </p:nvPr>
        </p:nvSpPr>
        <p:spPr>
          <a:xfrm>
            <a:off x="1150938" y="692150"/>
            <a:ext cx="4556125" cy="3416300"/>
          </a:xfrm>
          <a:solidFill>
            <a:srgbClr val="FFFFFF"/>
          </a:solidFill>
          <a:ln/>
        </p:spPr>
      </p:sp>
      <p:sp>
        <p:nvSpPr>
          <p:cNvPr id="607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pick projects based on NPV, you will tend to accept longer life projects over shorter life projects. In effect, you are assuming that you have no other excess return investments on the horizon after these projects run out.</a:t>
            </a:r>
          </a:p>
          <a:p>
            <a:r>
              <a:rPr lang="en-US" altLang="en-US">
                <a:latin typeface="Times" charset="0"/>
                <a:ea typeface="ＭＳ Ｐゴシック" charset="-128"/>
              </a:rPr>
              <a:t>You can use IRR, but it comes with its own baggage (reinvestment rate assumptions, scaling issues)</a:t>
            </a:r>
          </a:p>
        </p:txBody>
      </p:sp>
    </p:spTree>
    <p:extLst>
      <p:ext uri="{BB962C8B-B14F-4D97-AF65-F5344CB8AC3E}">
        <p14:creationId xmlns:p14="http://schemas.microsoft.com/office/powerpoint/2010/main" val="1002781312"/>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Rectangle 2"/>
          <p:cNvSpPr>
            <a:spLocks noGrp="1" noRot="1" noChangeAspect="1" noChangeArrowheads="1"/>
          </p:cNvSpPr>
          <p:nvPr>
            <p:ph type="sldImg"/>
          </p:nvPr>
        </p:nvSpPr>
        <p:spPr>
          <a:xfrm>
            <a:off x="1150938" y="692150"/>
            <a:ext cx="4556125" cy="3416300"/>
          </a:xfrm>
          <a:solidFill>
            <a:srgbClr val="FFFFFF"/>
          </a:solidFill>
          <a:ln/>
        </p:spPr>
      </p:sp>
      <p:sp>
        <p:nvSpPr>
          <p:cNvPr id="609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we have done the replication assuming that the cash flows are identical for the second replication. (This does not have to be the case)</a:t>
            </a:r>
          </a:p>
          <a:p>
            <a:r>
              <a:rPr lang="en-US" altLang="en-US">
                <a:latin typeface="Times" charset="0"/>
                <a:ea typeface="ＭＳ Ｐゴシック" charset="-128"/>
              </a:rPr>
              <a:t>This process will become more complicated if you are comparing projects with 7 and 9 year lives, for instance.</a:t>
            </a:r>
          </a:p>
        </p:txBody>
      </p:sp>
    </p:spTree>
    <p:extLst>
      <p:ext uri="{BB962C8B-B14F-4D97-AF65-F5344CB8AC3E}">
        <p14:creationId xmlns:p14="http://schemas.microsoft.com/office/powerpoint/2010/main" val="293849128"/>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Rot="1" noChangeAspect="1" noChangeArrowheads="1"/>
          </p:cNvSpPr>
          <p:nvPr>
            <p:ph type="sldImg"/>
          </p:nvPr>
        </p:nvSpPr>
        <p:spPr>
          <a:xfrm>
            <a:off x="1150938" y="692150"/>
            <a:ext cx="4556125" cy="3416300"/>
          </a:xfrm>
          <a:solidFill>
            <a:srgbClr val="FFFFFF"/>
          </a:solidFill>
          <a:ln/>
        </p:spPr>
      </p:sp>
      <p:sp>
        <p:nvSpPr>
          <p:cNvPr id="611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simpler than replication but it is actually based upon the principle of infinite replication. The conclusions will be the same as with replication with the same cash flows. (Implicitly, you are making the same assumptions).</a:t>
            </a:r>
          </a:p>
        </p:txBody>
      </p:sp>
    </p:spTree>
    <p:extLst>
      <p:ext uri="{BB962C8B-B14F-4D97-AF65-F5344CB8AC3E}">
        <p14:creationId xmlns:p14="http://schemas.microsoft.com/office/powerpoint/2010/main" val="1657389843"/>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Rot="1" noChangeAspect="1" noChangeArrowheads="1"/>
          </p:cNvSpPr>
          <p:nvPr>
            <p:ph type="sldImg"/>
          </p:nvPr>
        </p:nvSpPr>
        <p:spPr>
          <a:xfrm>
            <a:off x="1150938" y="692150"/>
            <a:ext cx="4556125" cy="3416300"/>
          </a:xfrm>
          <a:solidFill>
            <a:srgbClr val="FFFFFF"/>
          </a:solidFill>
          <a:ln/>
        </p:spPr>
      </p:sp>
      <p:sp>
        <p:nvSpPr>
          <p:cNvPr id="613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believe that access to capital markets is easy, you will tend to go with the NPV rule. </a:t>
            </a:r>
          </a:p>
          <a:p>
            <a:r>
              <a:rPr lang="en-US" altLang="en-US">
                <a:latin typeface="Times" charset="0"/>
                <a:ea typeface="ＭＳ Ｐゴシック" charset="-128"/>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extLst>
      <p:ext uri="{BB962C8B-B14F-4D97-AF65-F5344CB8AC3E}">
        <p14:creationId xmlns:p14="http://schemas.microsoft.com/office/powerpoint/2010/main" val="740706064"/>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Rot="1" noChangeAspect="1" noChangeArrowheads="1"/>
          </p:cNvSpPr>
          <p:nvPr>
            <p:ph type="sldImg"/>
          </p:nvPr>
        </p:nvSpPr>
        <p:spPr>
          <a:xfrm>
            <a:off x="1150938" y="692150"/>
            <a:ext cx="4556125" cy="3416300"/>
          </a:xfrm>
          <a:solidFill>
            <a:srgbClr val="FFFFFF"/>
          </a:solidFill>
          <a:ln/>
        </p:spPr>
      </p:sp>
      <p:sp>
        <p:nvSpPr>
          <p:cNvPr id="6154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Why do so many firms pick IRR, if NPV is the superior approach?</a:t>
            </a:r>
          </a:p>
          <a:p>
            <a:pPr lvl="1"/>
            <a:r>
              <a:rPr lang="en-US" altLang="en-US">
                <a:latin typeface="Times" charset="0"/>
                <a:ea typeface="ＭＳ Ｐゴシック" charset="-128"/>
              </a:rPr>
              <a:t>Because many firms, whether it is true or not, perceive themselves to be operating with a capital rationing constraint.</a:t>
            </a:r>
          </a:p>
          <a:p>
            <a:pPr lvl="1"/>
            <a:r>
              <a:rPr lang="en-US" altLang="en-US">
                <a:latin typeface="Times" charset="0"/>
                <a:ea typeface="ＭＳ Ｐゴシック" charset="-128"/>
              </a:rPr>
              <a:t>Most decision-makers, for whatever reason, are more comfortable looking at percentage rates of return rather than dollar values.</a:t>
            </a:r>
          </a:p>
        </p:txBody>
      </p:sp>
    </p:spTree>
    <p:extLst>
      <p:ext uri="{BB962C8B-B14F-4D97-AF65-F5344CB8AC3E}">
        <p14:creationId xmlns:p14="http://schemas.microsoft.com/office/powerpoint/2010/main" val="84115989"/>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Rot="1" noChangeAspect="1" noChangeArrowheads="1"/>
          </p:cNvSpPr>
          <p:nvPr>
            <p:ph type="sldImg"/>
          </p:nvPr>
        </p:nvSpPr>
        <p:spPr>
          <a:xfrm>
            <a:off x="1150938" y="692150"/>
            <a:ext cx="4556125" cy="3416300"/>
          </a:xfrm>
          <a:solidFill>
            <a:srgbClr val="FFFFFF"/>
          </a:solidFill>
          <a:ln/>
        </p:spPr>
      </p:sp>
      <p:sp>
        <p:nvSpPr>
          <p:cNvPr id="617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693187397"/>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Grp="1" noRot="1" noChangeAspect="1" noChangeArrowheads="1"/>
          </p:cNvSpPr>
          <p:nvPr>
            <p:ph type="sldImg"/>
          </p:nvPr>
        </p:nvSpPr>
        <p:spPr>
          <a:xfrm>
            <a:off x="1150938" y="692150"/>
            <a:ext cx="4556125" cy="3416300"/>
          </a:xfrm>
          <a:solidFill>
            <a:srgbClr val="FFFFFF"/>
          </a:solidFill>
          <a:ln/>
        </p:spPr>
      </p:sp>
      <p:sp>
        <p:nvSpPr>
          <p:cNvPr id="6195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most established businesses, this occurs frequently. Companies constantly redeploy assets that they own to new investments rather than buy new assets. These assets do have alternate uses and have to be costed out.</a:t>
            </a:r>
          </a:p>
          <a:p>
            <a:r>
              <a:rPr lang="en-US" altLang="en-US">
                <a:latin typeface="Times" charset="0"/>
                <a:ea typeface="ＭＳ Ｐゴシック" charset="-128"/>
              </a:rPr>
              <a:t>This can involve</a:t>
            </a:r>
          </a:p>
          <a:p>
            <a:pPr lvl="1"/>
            <a:r>
              <a:rPr lang="en-US" altLang="en-US">
                <a:latin typeface="Times" charset="0"/>
                <a:ea typeface="ＭＳ Ｐゴシック" charset="-128"/>
              </a:rPr>
              <a:t>Real assets, like land, buildings or equipment</a:t>
            </a:r>
          </a:p>
          <a:p>
            <a:pPr lvl="1"/>
            <a:r>
              <a:rPr lang="en-US" altLang="en-US">
                <a:latin typeface="Times" charset="0"/>
                <a:ea typeface="ＭＳ Ｐゴシック" charset="-128"/>
              </a:rPr>
              <a:t>Individuals, who work for the firm already on other project or divisions</a:t>
            </a:r>
          </a:p>
          <a:p>
            <a:pPr lvl="1"/>
            <a:r>
              <a:rPr lang="en-US" altLang="en-US">
                <a:latin typeface="Times" charset="0"/>
                <a:ea typeface="ＭＳ Ｐゴシック" charset="-128"/>
              </a:rPr>
              <a:t>Excess capacity in computer systems, distribution systems etc.</a:t>
            </a:r>
          </a:p>
        </p:txBody>
      </p:sp>
    </p:spTree>
    <p:extLst>
      <p:ext uri="{BB962C8B-B14F-4D97-AF65-F5344CB8AC3E}">
        <p14:creationId xmlns:p14="http://schemas.microsoft.com/office/powerpoint/2010/main" val="301796404"/>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Grp="1" noRot="1" noChangeAspect="1" noChangeArrowheads="1"/>
          </p:cNvSpPr>
          <p:nvPr>
            <p:ph type="sldImg"/>
          </p:nvPr>
        </p:nvSpPr>
        <p:spPr>
          <a:xfrm>
            <a:off x="1150938" y="692150"/>
            <a:ext cx="4556125" cy="3416300"/>
          </a:xfrm>
          <a:solidFill>
            <a:srgbClr val="FFFFFF"/>
          </a:solidFill>
          <a:ln/>
        </p:spPr>
      </p:sp>
      <p:sp>
        <p:nvSpPr>
          <p:cNvPr id="621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Use the market value of the land, net of capital gains taxes.</a:t>
            </a:r>
          </a:p>
          <a:p>
            <a:r>
              <a:rPr lang="en-US" altLang="en-US">
                <a:latin typeface="Times" charset="0"/>
                <a:ea typeface="ＭＳ Ｐゴシック" charset="-128"/>
              </a:rPr>
              <a:t>	$ 40 million - 0.2 (40 - 5) = $ 33 million</a:t>
            </a:r>
          </a:p>
          <a:p>
            <a:r>
              <a:rPr lang="en-US" altLang="en-US">
                <a:latin typeface="Times" charset="0"/>
                <a:ea typeface="ＭＳ Ｐゴシック" charset="-128"/>
              </a:rPr>
              <a:t>This is the cash flow you would have generated if the project was not taken. </a:t>
            </a:r>
          </a:p>
        </p:txBody>
      </p:sp>
    </p:spTree>
    <p:extLst>
      <p:ext uri="{BB962C8B-B14F-4D97-AF65-F5344CB8AC3E}">
        <p14:creationId xmlns:p14="http://schemas.microsoft.com/office/powerpoint/2010/main" val="2083271461"/>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p:cNvSpPr>
          <p:nvPr>
            <p:ph type="sldImg"/>
          </p:nvPr>
        </p:nvSpPr>
        <p:spPr>
          <a:xfrm>
            <a:off x="1150938" y="692150"/>
            <a:ext cx="4556125" cy="3416300"/>
          </a:xfrm>
          <a:ln/>
        </p:spPr>
      </p:sp>
      <p:sp>
        <p:nvSpPr>
          <p:cNvPr id="623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Bookscape is considering this expansion into online retailing. </a:t>
            </a:r>
          </a:p>
        </p:txBody>
      </p:sp>
    </p:spTree>
    <p:extLst>
      <p:ext uri="{BB962C8B-B14F-4D97-AF65-F5344CB8AC3E}">
        <p14:creationId xmlns:p14="http://schemas.microsoft.com/office/powerpoint/2010/main" val="970064339"/>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p:cNvSpPr>
          <p:nvPr>
            <p:ph type="sldImg"/>
          </p:nvPr>
        </p:nvSpPr>
        <p:spPr>
          <a:xfrm>
            <a:off x="1150938" y="692150"/>
            <a:ext cx="4556125" cy="3416300"/>
          </a:xfrm>
          <a:ln/>
        </p:spPr>
      </p:sp>
      <p:sp>
        <p:nvSpPr>
          <p:cNvPr id="625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median unlevered market beta across 29 online retailers in the US is 1.45, and the average correlation of these stocks with the market is 0.48. The unlevered total beta is therefore 1.45/0.48 = 3.02.</a:t>
            </a:r>
          </a:p>
          <a:p>
            <a:pPr eaLnBrk="1" hangingPunct="1">
              <a:buFont typeface="Wingdings" charset="2"/>
              <a:buNone/>
            </a:pPr>
            <a:endParaRPr lang="en-US" altLang="en-US" sz="800">
              <a:latin typeface="Times" charset="0"/>
              <a:ea typeface="ＭＳ Ｐゴシック" charset="-128"/>
            </a:endParaRPr>
          </a:p>
        </p:txBody>
      </p:sp>
    </p:spTree>
    <p:extLst>
      <p:ext uri="{BB962C8B-B14F-4D97-AF65-F5344CB8AC3E}">
        <p14:creationId xmlns:p14="http://schemas.microsoft.com/office/powerpoint/2010/main" val="175497549"/>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a:xfrm>
            <a:off x="1150938" y="692150"/>
            <a:ext cx="4556125" cy="3416300"/>
          </a:xfrm>
          <a:ln/>
        </p:spPr>
      </p:sp>
      <p:sp>
        <p:nvSpPr>
          <p:cNvPr id="627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NPV for this project is negative.</a:t>
            </a:r>
          </a:p>
        </p:txBody>
      </p:sp>
    </p:spTree>
    <p:extLst>
      <p:ext uri="{BB962C8B-B14F-4D97-AF65-F5344CB8AC3E}">
        <p14:creationId xmlns:p14="http://schemas.microsoft.com/office/powerpoint/2010/main" val="1092258712"/>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side costs to the firm from taking the investment.</a:t>
            </a:r>
          </a:p>
        </p:txBody>
      </p:sp>
    </p:spTree>
    <p:extLst>
      <p:ext uri="{BB962C8B-B14F-4D97-AF65-F5344CB8AC3E}">
        <p14:creationId xmlns:p14="http://schemas.microsoft.com/office/powerpoint/2010/main" val="901958028"/>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can either consider the side costs separately and add them to the NPV or incorporate them into the cash flows/ The answer is the same using either.</a:t>
            </a:r>
          </a:p>
        </p:txBody>
      </p:sp>
    </p:spTree>
    <p:extLst>
      <p:ext uri="{BB962C8B-B14F-4D97-AF65-F5344CB8AC3E}">
        <p14:creationId xmlns:p14="http://schemas.microsoft.com/office/powerpoint/2010/main" val="121512423"/>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2"/>
          <p:cNvSpPr>
            <a:spLocks noGrp="1" noRot="1" noChangeAspect="1" noChangeArrowheads="1"/>
          </p:cNvSpPr>
          <p:nvPr>
            <p:ph type="sldImg"/>
          </p:nvPr>
        </p:nvSpPr>
        <p:spPr>
          <a:xfrm>
            <a:off x="1150938" y="692150"/>
            <a:ext cx="4556125" cy="3416300"/>
          </a:xfrm>
          <a:solidFill>
            <a:srgbClr val="FFFFFF"/>
          </a:solidFill>
          <a:ln/>
        </p:spPr>
      </p:sp>
      <p:sp>
        <p:nvSpPr>
          <p:cNvPr id="633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Using that excess capacity will create a cost down the road for the firm. </a:t>
            </a:r>
          </a:p>
        </p:txBody>
      </p:sp>
    </p:spTree>
    <p:extLst>
      <p:ext uri="{BB962C8B-B14F-4D97-AF65-F5344CB8AC3E}">
        <p14:creationId xmlns:p14="http://schemas.microsoft.com/office/powerpoint/2010/main" val="2345064"/>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Rot="1" noChangeAspect="1" noChangeArrowheads="1"/>
          </p:cNvSpPr>
          <p:nvPr>
            <p:ph type="sldImg"/>
          </p:nvPr>
        </p:nvSpPr>
        <p:spPr>
          <a:xfrm>
            <a:off x="1150938" y="692150"/>
            <a:ext cx="4556125" cy="3416300"/>
          </a:xfrm>
          <a:solidFill>
            <a:srgbClr val="FFFFFF"/>
          </a:solidFill>
          <a:ln/>
        </p:spPr>
      </p:sp>
      <p:sp>
        <p:nvSpPr>
          <p:cNvPr id="635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Answering these three questions will help you map out the cost to the company of what will happen in the future.</a:t>
            </a:r>
          </a:p>
        </p:txBody>
      </p:sp>
    </p:spTree>
    <p:extLst>
      <p:ext uri="{BB962C8B-B14F-4D97-AF65-F5344CB8AC3E}">
        <p14:creationId xmlns:p14="http://schemas.microsoft.com/office/powerpoint/2010/main" val="758785002"/>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Grp="1" noRot="1" noChangeAspect="1" noChangeArrowheads="1"/>
          </p:cNvSpPr>
          <p:nvPr>
            <p:ph type="sldImg"/>
          </p:nvPr>
        </p:nvSpPr>
        <p:spPr>
          <a:xfrm>
            <a:off x="1150938" y="692150"/>
            <a:ext cx="4556125" cy="3416300"/>
          </a:xfrm>
          <a:solidFill>
            <a:srgbClr val="FFFFFF"/>
          </a:solidFill>
          <a:ln/>
        </p:spPr>
      </p:sp>
      <p:sp>
        <p:nvSpPr>
          <p:cNvPr id="637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tLang="en-US">
                <a:latin typeface="Times" charset="0"/>
                <a:ea typeface="ＭＳ Ｐゴシック" charset="-128"/>
              </a:rPr>
              <a:t>I would argue that Disney has far greater competitive advantages at its theme parks, than it does in TV broadcasting. Therefore, I would look at only the incremental revenue for the theme park, and the total revenues for the TV show.</a:t>
            </a:r>
          </a:p>
        </p:txBody>
      </p:sp>
    </p:spTree>
    <p:extLst>
      <p:ext uri="{BB962C8B-B14F-4D97-AF65-F5344CB8AC3E}">
        <p14:creationId xmlns:p14="http://schemas.microsoft.com/office/powerpoint/2010/main" val="1141632728"/>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Grp="1" noRot="1" noChangeAspect="1" noChangeArrowheads="1"/>
          </p:cNvSpPr>
          <p:nvPr>
            <p:ph type="sldImg"/>
          </p:nvPr>
        </p:nvSpPr>
        <p:spPr>
          <a:xfrm>
            <a:off x="1150938" y="692150"/>
            <a:ext cx="4556125" cy="3416300"/>
          </a:xfrm>
          <a:solidFill>
            <a:srgbClr val="FFFFFF"/>
          </a:solidFill>
          <a:ln/>
        </p:spPr>
      </p:sp>
      <p:sp>
        <p:nvSpPr>
          <p:cNvPr id="6400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Disney is a master at creating project synergies. In analyzing new investments, we have two choices in how we deal with synergies.</a:t>
            </a:r>
          </a:p>
          <a:p>
            <a:pPr marL="228600" indent="-228600">
              <a:buFontTx/>
              <a:buAutoNum type="alphaLcPeriod"/>
            </a:pPr>
            <a:r>
              <a:rPr lang="en-US" altLang="en-US">
                <a:latin typeface="Times" charset="0"/>
                <a:ea typeface="ＭＳ Ｐゴシック" charset="-128"/>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128"/>
              </a:rPr>
              <a:t>“</a:t>
            </a:r>
            <a:r>
              <a:rPr lang="en-US" altLang="ja-JP">
                <a:latin typeface="Times" charset="0"/>
                <a:ea typeface="ＭＳ Ｐゴシック" charset="-128"/>
              </a:rPr>
              <a:t>strategic benefits</a:t>
            </a:r>
            <a:r>
              <a:rPr lang="ja-JP" altLang="en-US">
                <a:latin typeface="Times" charset="0"/>
                <a:ea typeface="ＭＳ Ｐゴシック" charset="-128"/>
              </a:rPr>
              <a:t>”</a:t>
            </a:r>
            <a:r>
              <a:rPr lang="en-US" altLang="ja-JP">
                <a:latin typeface="Times" charset="0"/>
                <a:ea typeface="ＭＳ Ｐゴシック" charset="-128"/>
              </a:rPr>
              <a:t> argument to overwhelm financial considerations).</a:t>
            </a:r>
          </a:p>
          <a:p>
            <a:pPr marL="228600" indent="-228600">
              <a:buFontTx/>
              <a:buAutoNum type="alphaLcPeriod"/>
            </a:pPr>
            <a:r>
              <a:rPr lang="en-US" altLang="en-US">
                <a:latin typeface="Times" charset="0"/>
                <a:ea typeface="ＭＳ Ｐゴシック" charset="-128"/>
              </a:rPr>
              <a:t>Try to quantify the benefits and bring them into the cash flows and returns and make sure that the project meets its financial hurdles.</a:t>
            </a:r>
          </a:p>
        </p:txBody>
      </p:sp>
    </p:spTree>
    <p:extLst>
      <p:ext uri="{BB962C8B-B14F-4D97-AF65-F5344CB8AC3E}">
        <p14:creationId xmlns:p14="http://schemas.microsoft.com/office/powerpoint/2010/main" val="1802357198"/>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Grp="1" noRot="1" noChangeAspect="1"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café being added on to an existing bookstore. The revenues shown here are the revenues at the café. </a:t>
            </a:r>
          </a:p>
          <a:p>
            <a:r>
              <a:rPr lang="en-US" altLang="en-US">
                <a:latin typeface="Times" charset="0"/>
                <a:ea typeface="ＭＳ Ｐゴシック" charset="-128"/>
              </a:rPr>
              <a:t>With the side benefits, the café looks like a good investment. </a:t>
            </a:r>
          </a:p>
          <a:p>
            <a:r>
              <a:rPr lang="en-US" altLang="en-US">
                <a:latin typeface="Times" charset="0"/>
                <a:ea typeface="ＭＳ Ｐゴシック" charset="-128"/>
              </a:rPr>
              <a:t>Interesting side questions;</a:t>
            </a:r>
          </a:p>
          <a:p>
            <a:pPr>
              <a:buFontTx/>
              <a:buAutoNum type="arabicPeriod"/>
            </a:pPr>
            <a:r>
              <a:rPr lang="en-US" altLang="en-US">
                <a:latin typeface="Times" charset="0"/>
                <a:ea typeface="ＭＳ Ｐゴシック" charset="-128"/>
              </a:rPr>
              <a:t>Should we be using different discount rates for the café revenues and the bookstore revenues? (I don</a:t>
            </a:r>
            <a:r>
              <a:rPr lang="ja-JP" altLang="en-US">
                <a:latin typeface="Times" charset="0"/>
                <a:ea typeface="ＭＳ Ｐゴシック" charset="-128"/>
              </a:rPr>
              <a:t>’</a:t>
            </a:r>
            <a:r>
              <a:rPr lang="en-US" altLang="ja-JP">
                <a:latin typeface="Times" charset="0"/>
                <a:ea typeface="ＭＳ Ｐゴシック" charset="-128"/>
              </a:rPr>
              <a:t>t think so since the café is an extension of the bookstore)</a:t>
            </a:r>
          </a:p>
          <a:p>
            <a:pPr>
              <a:buFontTx/>
              <a:buAutoNum type="arabicPeriod"/>
            </a:pPr>
            <a:r>
              <a:rPr lang="en-US" altLang="en-US">
                <a:latin typeface="Times" charset="0"/>
                <a:ea typeface="ＭＳ Ｐゴシック" charset="-128"/>
              </a:rPr>
              <a:t>If we had used different discount rates, whose discount rate should be used to discount the synergies?</a:t>
            </a:r>
          </a:p>
        </p:txBody>
      </p:sp>
    </p:spTree>
    <p:extLst>
      <p:ext uri="{BB962C8B-B14F-4D97-AF65-F5344CB8AC3E}">
        <p14:creationId xmlns:p14="http://schemas.microsoft.com/office/powerpoint/2010/main" val="196058585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a:xfrm>
            <a:off x="1150938" y="692150"/>
            <a:ext cx="4556125" cy="3416300"/>
          </a:xfrm>
          <a:ln/>
        </p:spPr>
      </p:sp>
      <p:sp>
        <p:nvSpPr>
          <p:cNvPr id="644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most acquisitions, synergy is provided as a motive and used to justify large premiums. While synergy does exist, we believe that it is often not valued correctly (or at all) and that acquirers pay too much for it. </a:t>
            </a:r>
          </a:p>
          <a:p>
            <a:endParaRPr lang="en-US" altLang="en-US">
              <a:latin typeface="Times" charset="0"/>
              <a:ea typeface="ＭＳ Ｐゴシック" charset="-128"/>
            </a:endParaRPr>
          </a:p>
          <a:p>
            <a:r>
              <a:rPr lang="en-US" altLang="en-US">
                <a:latin typeface="Times" charset="0"/>
                <a:ea typeface="ＭＳ Ｐゴシック" charset="-128"/>
              </a:rPr>
              <a:t>In our earlier assessment of the value of Sensient to Tata, we ignored synergy all together. Now we are considering what form the synergy will take.</a:t>
            </a:r>
          </a:p>
        </p:txBody>
      </p:sp>
    </p:spTree>
    <p:extLst>
      <p:ext uri="{BB962C8B-B14F-4D97-AF65-F5344CB8AC3E}">
        <p14:creationId xmlns:p14="http://schemas.microsoft.com/office/powerpoint/2010/main" val="577318189"/>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128"/>
              </a:rPr>
              <a:t>’</a:t>
            </a:r>
            <a:r>
              <a:rPr lang="en-US" altLang="ja-JP">
                <a:latin typeface="Times" charset="0"/>
                <a:ea typeface="ＭＳ Ｐゴシック" charset="-128"/>
              </a:rPr>
              <a:t>s risk and debt characteristics to estimate the value of synergy in this case, we may use the combined firm</a:t>
            </a:r>
            <a:r>
              <a:rPr lang="ja-JP" altLang="en-US">
                <a:latin typeface="Times" charset="0"/>
                <a:ea typeface="ＭＳ Ｐゴシック" charset="-128"/>
              </a:rPr>
              <a:t>’</a:t>
            </a:r>
            <a:r>
              <a:rPr lang="en-US" altLang="ja-JP">
                <a:latin typeface="Times" charset="0"/>
                <a:ea typeface="ＭＳ Ｐゴシック" charset="-128"/>
              </a:rPr>
              <a:t>s cost of capital, if synergy takes a different form.</a:t>
            </a:r>
            <a:endParaRPr lang="en-US" altLang="en-US">
              <a:latin typeface="Times" charset="0"/>
              <a:ea typeface="ＭＳ Ｐゴシック" charset="-128"/>
            </a:endParaRPr>
          </a:p>
        </p:txBody>
      </p:sp>
    </p:spTree>
    <p:extLst>
      <p:ext uri="{BB962C8B-B14F-4D97-AF65-F5344CB8AC3E}">
        <p14:creationId xmlns:p14="http://schemas.microsoft.com/office/powerpoint/2010/main" val="655685377"/>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we are not recommending that Tata pay $1,456 million for synergy. To create value, you have to pay less than what you derive in return. Thus, Tata should be looking for ways in which It can pay below $1,456 million on this acquisition.</a:t>
            </a:r>
          </a:p>
        </p:txBody>
      </p:sp>
    </p:spTree>
    <p:extLst>
      <p:ext uri="{BB962C8B-B14F-4D97-AF65-F5344CB8AC3E}">
        <p14:creationId xmlns:p14="http://schemas.microsoft.com/office/powerpoint/2010/main" val="1365538482"/>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Rot="1" noChangeAspect="1" noChangeArrowheads="1"/>
          </p:cNvSpPr>
          <p:nvPr>
            <p:ph type="sldImg"/>
          </p:nvPr>
        </p:nvSpPr>
        <p:spPr>
          <a:xfrm>
            <a:off x="1150938" y="692150"/>
            <a:ext cx="4556125" cy="3416300"/>
          </a:xfrm>
          <a:solidFill>
            <a:srgbClr val="FFFFFF"/>
          </a:solidFill>
          <a:ln/>
        </p:spPr>
      </p:sp>
      <p:sp>
        <p:nvSpPr>
          <p:cNvPr id="650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projects have one or more than one option embedded in them. These options can not only have significant economic value but can lead us to reverse the decisions that we would have made with conventional capital budgeting analysis.</a:t>
            </a:r>
          </a:p>
        </p:txBody>
      </p:sp>
    </p:spTree>
    <p:extLst>
      <p:ext uri="{BB962C8B-B14F-4D97-AF65-F5344CB8AC3E}">
        <p14:creationId xmlns:p14="http://schemas.microsoft.com/office/powerpoint/2010/main" val="447531485"/>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Rot="1" noChangeAspect="1" noChangeArrowheads="1"/>
          </p:cNvSpPr>
          <p:nvPr>
            <p:ph type="sldImg"/>
          </p:nvPr>
        </p:nvSpPr>
        <p:spPr>
          <a:xfrm>
            <a:off x="1150938" y="692150"/>
            <a:ext cx="4556125" cy="3416300"/>
          </a:xfrm>
          <a:solidFill>
            <a:srgbClr val="FFFFFF"/>
          </a:solidFill>
          <a:ln/>
        </p:spPr>
      </p:sp>
      <p:sp>
        <p:nvSpPr>
          <p:cNvPr id="652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Traditional investment analysis just looks at the question of whether a project is a good one, if taken today. It does not say the rights to this project are worthless.</a:t>
            </a:r>
          </a:p>
          <a:p>
            <a:r>
              <a:rPr lang="en-US" altLang="en-US">
                <a:latin typeface="Times" charset="0"/>
                <a:ea typeface="ＭＳ Ｐゴシック" charset="-128"/>
              </a:rPr>
              <a:t>Consequently, the rights to a bad project can be worth money, if viewed as an option.</a:t>
            </a:r>
          </a:p>
          <a:p>
            <a:r>
              <a:rPr lang="en-US" altLang="en-US">
                <a:latin typeface="Times" charset="0"/>
                <a:ea typeface="ＭＳ Ｐゴシック" charset="-128"/>
              </a:rPr>
              <a:t>This looks at the option to delay a project, to which you have exclusive rights. </a:t>
            </a:r>
          </a:p>
          <a:p>
            <a:r>
              <a:rPr lang="en-US" altLang="en-US">
                <a:latin typeface="Times" charset="0"/>
                <a:ea typeface="ＭＳ Ｐゴシック" charset="-128"/>
              </a:rPr>
              <a:t>The initial investment in the project is what you would need to invest to convert this project from a right to a real project.</a:t>
            </a:r>
          </a:p>
          <a:p>
            <a:r>
              <a:rPr lang="en-US" altLang="en-US">
                <a:latin typeface="Times" charset="0"/>
                <a:ea typeface="ＭＳ Ｐゴシック" charset="-128"/>
              </a:rPr>
              <a:t>The present value of the cash flows will change over time.</a:t>
            </a:r>
          </a:p>
          <a:p>
            <a:r>
              <a:rPr lang="en-US" altLang="en-US">
                <a:latin typeface="Times" charset="0"/>
                <a:ea typeface="ＭＳ Ｐゴシック" charset="-128"/>
              </a:rPr>
              <a:t>If the perceived present value of the cash flows stays below the investment needed, the project should never be taken.</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73936601"/>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Rot="1" noChangeAspect="1" noChangeArrowheads="1"/>
          </p:cNvSpPr>
          <p:nvPr>
            <p:ph type="sldImg"/>
          </p:nvPr>
        </p:nvSpPr>
        <p:spPr>
          <a:xfrm>
            <a:off x="1150938" y="692150"/>
            <a:ext cx="4556125" cy="3416300"/>
          </a:xfrm>
          <a:solidFill>
            <a:srgbClr val="FFFFFF"/>
          </a:solidFill>
          <a:ln/>
        </p:spPr>
      </p:sp>
      <p:sp>
        <p:nvSpPr>
          <p:cNvPr id="654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an option will increase with the uncertainty associated with the cash flows and value of the project. </a:t>
            </a:r>
          </a:p>
          <a:p>
            <a:r>
              <a:rPr lang="en-US" altLang="en-US">
                <a:latin typeface="Times" charset="0"/>
                <a:ea typeface="ＭＳ Ｐゴシック" charset="-128"/>
              </a:rPr>
              <a:t>Thus, firms should be willing to pay large amounts for the rights to technology in areas where there is tremendous uncertainty about what the future will bring,  and much less in sectors where there is more stability.</a:t>
            </a:r>
          </a:p>
          <a:p>
            <a:r>
              <a:rPr lang="en-US" altLang="en-US">
                <a:latin typeface="Times" charset="0"/>
                <a:ea typeface="ＭＳ Ｐゴシック" charset="-128"/>
              </a:rPr>
              <a:t>The expenses incurred on R&amp;D can be viewed as the cost of acquiring these rights.</a:t>
            </a:r>
          </a:p>
        </p:txBody>
      </p:sp>
    </p:spTree>
    <p:extLst>
      <p:ext uri="{BB962C8B-B14F-4D97-AF65-F5344CB8AC3E}">
        <p14:creationId xmlns:p14="http://schemas.microsoft.com/office/powerpoint/2010/main" val="1420188018"/>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Rectangle 2"/>
          <p:cNvSpPr>
            <a:spLocks noGrp="1" noRot="1" noChangeAspect="1" noChangeArrowheads="1"/>
          </p:cNvSpPr>
          <p:nvPr>
            <p:ph type="sldImg"/>
          </p:nvPr>
        </p:nvSpPr>
        <p:spPr>
          <a:xfrm>
            <a:off x="1150938" y="692150"/>
            <a:ext cx="4556125" cy="3416300"/>
          </a:xfrm>
          <a:solidFill>
            <a:srgbClr val="FFFFFF"/>
          </a:solidFill>
          <a:ln/>
        </p:spPr>
      </p:sp>
      <p:sp>
        <p:nvSpPr>
          <p:cNvPr id="656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project may be the first in a sequence and give you the right to far more lucrative investments in the future.</a:t>
            </a:r>
          </a:p>
        </p:txBody>
      </p:sp>
    </p:spTree>
    <p:extLst>
      <p:ext uri="{BB962C8B-B14F-4D97-AF65-F5344CB8AC3E}">
        <p14:creationId xmlns:p14="http://schemas.microsoft.com/office/powerpoint/2010/main" val="1966765768"/>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Grp="1" noRot="1" noChangeAspect="1" noChangeArrowheads="1"/>
          </p:cNvSpPr>
          <p:nvPr>
            <p:ph type="sldImg"/>
          </p:nvPr>
        </p:nvSpPr>
        <p:spPr>
          <a:xfrm>
            <a:off x="1150938" y="692150"/>
            <a:ext cx="4556125" cy="3416300"/>
          </a:xfrm>
          <a:solidFill>
            <a:srgbClr val="FFFFFF"/>
          </a:solidFill>
          <a:ln/>
        </p:spPr>
      </p:sp>
      <p:sp>
        <p:nvSpPr>
          <p:cNvPr id="658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1363968152"/>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Slide Image Placeholder 1"/>
          <p:cNvSpPr>
            <a:spLocks noGrp="1" noRot="1" noChangeAspect="1"/>
          </p:cNvSpPr>
          <p:nvPr>
            <p:ph type="sldImg"/>
          </p:nvPr>
        </p:nvSpPr>
        <p:spPr>
          <a:xfrm>
            <a:off x="1150938" y="692150"/>
            <a:ext cx="4556125" cy="3416300"/>
          </a:xfrm>
          <a:ln/>
        </p:spPr>
      </p:sp>
      <p:sp>
        <p:nvSpPr>
          <p:cNvPr id="66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looking at new investments is a key part of investment analysis, we cannot ignore investments made in the past. Not only can they offer lessons for the future but they can also be used to improve our assessments of new investments.</a:t>
            </a:r>
          </a:p>
        </p:txBody>
      </p:sp>
    </p:spTree>
    <p:extLst>
      <p:ext uri="{BB962C8B-B14F-4D97-AF65-F5344CB8AC3E}">
        <p14:creationId xmlns:p14="http://schemas.microsoft.com/office/powerpoint/2010/main" val="1972282586"/>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Slide Image Placeholder 1"/>
          <p:cNvSpPr>
            <a:spLocks noGrp="1" noRot="1" noChangeAspect="1"/>
          </p:cNvSpPr>
          <p:nvPr>
            <p:ph type="sldImg"/>
          </p:nvPr>
        </p:nvSpPr>
        <p:spPr>
          <a:xfrm>
            <a:off x="1150938" y="692150"/>
            <a:ext cx="4556125" cy="3416300"/>
          </a:xfrm>
          <a:ln/>
        </p:spPr>
      </p:sp>
      <p:sp>
        <p:nvSpPr>
          <p:cNvPr id="66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looking at an existing investment, you can look back (in regret or celebration) and forward ( to make the best assessment of what to do next)</a:t>
            </a:r>
          </a:p>
        </p:txBody>
      </p:sp>
    </p:spTree>
    <p:extLst>
      <p:ext uri="{BB962C8B-B14F-4D97-AF65-F5344CB8AC3E}">
        <p14:creationId xmlns:p14="http://schemas.microsoft.com/office/powerpoint/2010/main" val="1743331457"/>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Slide Image Placeholder 1"/>
          <p:cNvSpPr>
            <a:spLocks noGrp="1" noRot="1" noChangeAspect="1"/>
          </p:cNvSpPr>
          <p:nvPr>
            <p:ph type="sldImg"/>
          </p:nvPr>
        </p:nvSpPr>
        <p:spPr>
          <a:xfrm>
            <a:off x="1150938" y="692150"/>
            <a:ext cx="4556125" cy="3416300"/>
          </a:xfrm>
          <a:ln/>
        </p:spPr>
      </p:sp>
      <p:sp>
        <p:nvSpPr>
          <p:cNvPr id="66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tLang="en-US">
                <a:latin typeface="Times" charset="0"/>
                <a:ea typeface="ＭＳ Ｐゴシック" charset="-128"/>
              </a:rPr>
              <a:t>That is the part of the reason why the objective in designing an investment analysis process should be minimizing bias and not minimizing errors.</a:t>
            </a:r>
          </a:p>
          <a:p>
            <a:endParaRPr lang="en-US" altLang="en-US">
              <a:latin typeface="Times" charset="0"/>
              <a:ea typeface="ＭＳ Ｐゴシック" charset="-128"/>
            </a:endParaRPr>
          </a:p>
          <a:p>
            <a:r>
              <a:rPr lang="en-US" altLang="en-US">
                <a:latin typeface="Times" charset="0"/>
                <a:ea typeface="ＭＳ Ｐゴシック" charset="-128"/>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extLst>
      <p:ext uri="{BB962C8B-B14F-4D97-AF65-F5344CB8AC3E}">
        <p14:creationId xmlns:p14="http://schemas.microsoft.com/office/powerpoint/2010/main" val="2052401778"/>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Slide Image Placeholder 1"/>
          <p:cNvSpPr>
            <a:spLocks noGrp="1" noRot="1" noChangeAspect="1"/>
          </p:cNvSpPr>
          <p:nvPr>
            <p:ph type="sldImg"/>
          </p:nvPr>
        </p:nvSpPr>
        <p:spPr>
          <a:xfrm>
            <a:off x="1150938" y="692150"/>
            <a:ext cx="4556125" cy="3416300"/>
          </a:xfrm>
          <a:ln/>
        </p:spPr>
      </p:sp>
      <p:sp>
        <p:nvSpPr>
          <p:cNvPr id="66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extLst>
      <p:ext uri="{BB962C8B-B14F-4D97-AF65-F5344CB8AC3E}">
        <p14:creationId xmlns:p14="http://schemas.microsoft.com/office/powerpoint/2010/main" val="183434473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Slide Image Placeholder 1"/>
          <p:cNvSpPr>
            <a:spLocks noGrp="1" noRot="1" noChangeAspect="1"/>
          </p:cNvSpPr>
          <p:nvPr>
            <p:ph type="sldImg"/>
          </p:nvPr>
        </p:nvSpPr>
        <p:spPr>
          <a:xfrm>
            <a:off x="1150938" y="692150"/>
            <a:ext cx="4556125" cy="3416300"/>
          </a:xfrm>
          <a:ln/>
        </p:spPr>
      </p:sp>
      <p:sp>
        <p:nvSpPr>
          <p:cNvPr id="66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DCA has been a huge investment for Disney that has not paid off. Disney has to do something, but what?</a:t>
            </a:r>
          </a:p>
        </p:txBody>
      </p:sp>
    </p:spTree>
    <p:extLst>
      <p:ext uri="{BB962C8B-B14F-4D97-AF65-F5344CB8AC3E}">
        <p14:creationId xmlns:p14="http://schemas.microsoft.com/office/powerpoint/2010/main" val="556674392"/>
      </p:ext>
    </p:extLst>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1" name="Slide Image Placeholder 1"/>
          <p:cNvSpPr>
            <a:spLocks noGrp="1" noRot="1" noChangeAspect="1"/>
          </p:cNvSpPr>
          <p:nvPr>
            <p:ph type="sldImg"/>
          </p:nvPr>
        </p:nvSpPr>
        <p:spPr>
          <a:xfrm>
            <a:off x="1150938" y="692150"/>
            <a:ext cx="4556125" cy="3416300"/>
          </a:xfrm>
          <a:ln/>
        </p:spPr>
      </p:sp>
      <p:sp>
        <p:nvSpPr>
          <p:cNvPr id="67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Abandonment makes no sense since the value of abandonment is less than the value from continuing. Since the NPV from expansion is positive, the optimal solution is to invest the additional $ 600 million into the park.</a:t>
            </a:r>
          </a:p>
        </p:txBody>
      </p:sp>
    </p:spTree>
    <p:extLst>
      <p:ext uri="{BB962C8B-B14F-4D97-AF65-F5344CB8AC3E}">
        <p14:creationId xmlns:p14="http://schemas.microsoft.com/office/powerpoint/2010/main" val="1587740012"/>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69" name="Rectangle 2"/>
          <p:cNvSpPr>
            <a:spLocks noGrp="1" noRot="1" noChangeAspect="1" noChangeArrowheads="1"/>
          </p:cNvSpPr>
          <p:nvPr>
            <p:ph type="sldImg"/>
          </p:nvPr>
        </p:nvSpPr>
        <p:spPr>
          <a:xfrm>
            <a:off x="1150938" y="692150"/>
            <a:ext cx="4556125" cy="3416300"/>
          </a:xfrm>
          <a:solidFill>
            <a:srgbClr val="FFFFFF"/>
          </a:solidFill>
          <a:ln/>
        </p:spPr>
      </p:sp>
      <p:sp>
        <p:nvSpPr>
          <p:cNvPr id="672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514584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57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144169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 id="2147484871" r:id="rId13"/>
    <p:sldLayoutId id="214748487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8.png"/><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9.emf"/><Relationship Id="rId4" Type="http://schemas.openxmlformats.org/officeDocument/2006/relationships/oleObject" Target="../embeddings/oleObject3.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1.emf"/><Relationship Id="rId4" Type="http://schemas.openxmlformats.org/officeDocument/2006/relationships/oleObject" Target="../embeddings/oleObject4.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5.emf"/><Relationship Id="rId4" Type="http://schemas.openxmlformats.org/officeDocument/2006/relationships/oleObject" Target="../embeddings/oleObject5.bin"/></Relationships>
</file>

<file path=ppt/slides/_rels/slide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package" Target="../embeddings/Microsoft_Word_Document1.docx"/><Relationship Id="rId5" Type="http://schemas.openxmlformats.org/officeDocument/2006/relationships/image" Target="../media/image27.png"/><Relationship Id="rId4" Type="http://schemas.openxmlformats.org/officeDocument/2006/relationships/package" Target="../embeddings/Microsoft_Word_Document.docx"/></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7,PowerPoint Presentation"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3.emf"/><Relationship Id="rId4" Type="http://schemas.openxmlformats.org/officeDocument/2006/relationships/package" Target="../embeddings/Microsoft_Word_Document2.docx"/></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4.png"/><Relationship Id="rId4" Type="http://schemas.openxmlformats.org/officeDocument/2006/relationships/package" Target="../embeddings/Microsoft_Word_Document3.docx"/></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21.xml"/><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27.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53.png"/><Relationship Id="rId4" Type="http://schemas.openxmlformats.org/officeDocument/2006/relationships/package" Target="../embeddings/Microsoft_Word_Document4.docx"/></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2.xml"/><Relationship Id="rId7"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package" Target="../embeddings/Microsoft_Word_Document6.docx"/><Relationship Id="rId5" Type="http://schemas.openxmlformats.org/officeDocument/2006/relationships/image" Target="../media/image54.png"/><Relationship Id="rId4" Type="http://schemas.openxmlformats.org/officeDocument/2006/relationships/package" Target="../embeddings/Microsoft_Word_Document5.docx"/></Relationships>
</file>

<file path=ppt/slides/_rels/slide14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7.emf"/><Relationship Id="rId4" Type="http://schemas.openxmlformats.org/officeDocument/2006/relationships/package" Target="../embeddings/Microsoft_Word_Document7.docx"/></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60.emf"/><Relationship Id="rId4" Type="http://schemas.openxmlformats.org/officeDocument/2006/relationships/oleObject" Target="../embeddings/oleObject6.bin"/></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61.png"/><Relationship Id="rId4" Type="http://schemas.openxmlformats.org/officeDocument/2006/relationships/package" Target="../embeddings/Microsoft_Word_Document8.docx"/></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62.png"/><Relationship Id="rId4" Type="http://schemas.openxmlformats.org/officeDocument/2006/relationships/package" Target="../embeddings/Microsoft_Word_Document9.docx"/></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5.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package" Target="../embeddings/Microsoft_Word_Document11.docx"/><Relationship Id="rId5" Type="http://schemas.openxmlformats.org/officeDocument/2006/relationships/image" Target="../media/image63.emf"/><Relationship Id="rId4" Type="http://schemas.openxmlformats.org/officeDocument/2006/relationships/package" Target="../embeddings/Microsoft_Word_Document10.docx"/></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6.xml"/><Relationship Id="rId7"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package" Target="../embeddings/Microsoft_Word_Document12.docx"/><Relationship Id="rId5" Type="http://schemas.openxmlformats.org/officeDocument/2006/relationships/image" Target="../media/image65.emf"/><Relationship Id="rId4" Type="http://schemas.openxmlformats.org/officeDocument/2006/relationships/oleObject" Target="../embeddings/oleObject7.bin"/></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68.xml"/><Relationship Id="rId7" Type="http://schemas.openxmlformats.org/officeDocument/2006/relationships/image" Target="../media/image68.png"/><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package" Target="../embeddings/Microsoft_Word_Document14.docx"/><Relationship Id="rId5" Type="http://schemas.openxmlformats.org/officeDocument/2006/relationships/image" Target="../media/image67.png"/><Relationship Id="rId4" Type="http://schemas.openxmlformats.org/officeDocument/2006/relationships/package" Target="../embeddings/Microsoft_Word_Document13.docx"/></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3.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70.emf"/><Relationship Id="rId4" Type="http://schemas.openxmlformats.org/officeDocument/2006/relationships/oleObject" Target="../embeddings/oleObject8.bin"/></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8.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package" Target="../embeddings/Microsoft_Word_Document16.docx"/><Relationship Id="rId5" Type="http://schemas.openxmlformats.org/officeDocument/2006/relationships/image" Target="../media/image71.emf"/><Relationship Id="rId4" Type="http://schemas.openxmlformats.org/officeDocument/2006/relationships/package" Target="../embeddings/Microsoft_Word_Document15.docx"/></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73.emf"/><Relationship Id="rId4" Type="http://schemas.openxmlformats.org/officeDocument/2006/relationships/package" Target="../embeddings/Microsoft_Word_Document17.docx"/></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80.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74.png"/><Relationship Id="rId4" Type="http://schemas.openxmlformats.org/officeDocument/2006/relationships/package" Target="../embeddings/Microsoft_Word_Document18.docx"/></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82.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75.emf"/><Relationship Id="rId4" Type="http://schemas.openxmlformats.org/officeDocument/2006/relationships/package" Target="../embeddings/Microsoft_Word_Document19.docx"/></Relationships>
</file>

<file path=ppt/slides/_rels/slide18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7.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76.emf"/><Relationship Id="rId4" Type="http://schemas.openxmlformats.org/officeDocument/2006/relationships/oleObject" Target="../embeddings/oleObject9.bin"/></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88.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77.emf"/><Relationship Id="rId4" Type="http://schemas.openxmlformats.org/officeDocument/2006/relationships/package" Target="../embeddings/Microsoft_Word_Document20.docx"/></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191.xml"/><Relationship Id="rId7" Type="http://schemas.openxmlformats.org/officeDocument/2006/relationships/image" Target="../media/image79.e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package" Target="../embeddings/Microsoft_Word_Document22.docx"/><Relationship Id="rId5" Type="http://schemas.openxmlformats.org/officeDocument/2006/relationships/image" Target="../media/image78.emf"/><Relationship Id="rId4" Type="http://schemas.openxmlformats.org/officeDocument/2006/relationships/package" Target="../embeddings/Microsoft_Word_Document21.docx"/></Relationships>
</file>

<file path=ppt/slides/_rels/slide194.xml.rels><?xml version="1.0" encoding="UTF-8" standalone="yes"?>
<Relationships xmlns="http://schemas.openxmlformats.org/package/2006/relationships"><Relationship Id="rId3" Type="http://schemas.openxmlformats.org/officeDocument/2006/relationships/notesSlide" Target="../notesSlides/notesSlide192.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80.emf"/><Relationship Id="rId4" Type="http://schemas.openxmlformats.org/officeDocument/2006/relationships/package" Target="../embeddings/Microsoft_Word_Document23.docx"/></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6.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82.png"/><Relationship Id="rId4" Type="http://schemas.openxmlformats.org/officeDocument/2006/relationships/oleObject" Target="file:///All%20My%20Stuff/AppldCF3ed/New%20Chapters/Chap5.doc%01!OLE_LINK1" TargetMode="Externa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209.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84.png"/><Relationship Id="rId4" Type="http://schemas.openxmlformats.org/officeDocument/2006/relationships/package" Target="../embeddings/Microsoft_Word_Document24.docx"/></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210.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85.emf"/><Relationship Id="rId4" Type="http://schemas.openxmlformats.org/officeDocument/2006/relationships/package" Target="../embeddings/Microsoft_Word_Document25.docx"/></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notesSlide" Target="../notesSlides/notesSlide216.xml"/><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86.png"/><Relationship Id="rId5" Type="http://schemas.openxmlformats.org/officeDocument/2006/relationships/package" Target="../embeddings/Microsoft_Word_Document26.docx"/><Relationship Id="rId4" Type="http://schemas.openxmlformats.org/officeDocument/2006/relationships/image" Target="../media/image87.emf"/></Relationships>
</file>

<file path=ppt/slides/_rels/slide21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233.xml"/><Relationship Id="rId7" Type="http://schemas.openxmlformats.org/officeDocument/2006/relationships/image" Target="../media/image93.e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11.bin"/><Relationship Id="rId5" Type="http://schemas.openxmlformats.org/officeDocument/2006/relationships/image" Target="../media/image92.emf"/><Relationship Id="rId4" Type="http://schemas.openxmlformats.org/officeDocument/2006/relationships/oleObject" Target="../embeddings/oleObject10.bin"/><Relationship Id="rId9" Type="http://schemas.openxmlformats.org/officeDocument/2006/relationships/image" Target="../media/image94.emf"/></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notesSlide" Target="../notesSlides/notesSlide242.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96.emf"/><Relationship Id="rId4" Type="http://schemas.openxmlformats.org/officeDocument/2006/relationships/oleObject" Target="../embeddings/oleObject13.bin"/></Relationships>
</file>

<file path=ppt/slides/_rels/slide2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248.xml"/><Relationship Id="rId1" Type="http://schemas.openxmlformats.org/officeDocument/2006/relationships/slideLayout" Target="../slideLayouts/slideLayout2.xml"/><Relationship Id="rId5" Type="http://schemas.openxmlformats.org/officeDocument/2006/relationships/image" Target="../media/image101.emf"/><Relationship Id="rId4" Type="http://schemas.openxmlformats.org/officeDocument/2006/relationships/image" Target="../media/image100.emf"/></Relationships>
</file>

<file path=ppt/slides/_rels/slide251.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notesSlide" Target="../notesSlides/notesSlide253.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103.png"/><Relationship Id="rId4" Type="http://schemas.openxmlformats.org/officeDocument/2006/relationships/package" Target="../embeddings/Microsoft_Word_Document27.docx"/></Relationships>
</file>

<file path=ppt/slides/_rels/slide256.xml.rels><?xml version="1.0" encoding="UTF-8" standalone="yes"?>
<Relationships xmlns="http://schemas.openxmlformats.org/package/2006/relationships"><Relationship Id="rId3" Type="http://schemas.openxmlformats.org/officeDocument/2006/relationships/notesSlide" Target="../notesSlides/notesSlide254.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104.emf"/><Relationship Id="rId4" Type="http://schemas.openxmlformats.org/officeDocument/2006/relationships/package" Target="../embeddings/Microsoft_Word_Document28.docx"/></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265.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notesSlide" Target="../notesSlides/notesSlide268.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108.png"/><Relationship Id="rId4" Type="http://schemas.openxmlformats.org/officeDocument/2006/relationships/package" Target="../embeddings/Microsoft_Word_Document29.docx"/></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notesSlide" Target="../notesSlides/notesSlide270.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109.png"/><Relationship Id="rId4" Type="http://schemas.openxmlformats.org/officeDocument/2006/relationships/package" Target="../embeddings/Microsoft_Word_Document30.docx"/></Relationships>
</file>

<file path=ppt/slides/_rels/slide273.xml.rels><?xml version="1.0" encoding="UTF-8" standalone="yes"?>
<Relationships xmlns="http://schemas.openxmlformats.org/package/2006/relationships"><Relationship Id="rId3" Type="http://schemas.openxmlformats.org/officeDocument/2006/relationships/notesSlide" Target="../notesSlides/notesSlide271.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10.png"/><Relationship Id="rId4" Type="http://schemas.openxmlformats.org/officeDocument/2006/relationships/package" Target="../embeddings/Microsoft_Word_Document31.docx"/></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3" Type="http://schemas.openxmlformats.org/officeDocument/2006/relationships/notesSlide" Target="../notesSlides/notesSlide282.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112.emf"/><Relationship Id="rId4" Type="http://schemas.openxmlformats.org/officeDocument/2006/relationships/oleObject" Target="../embeddings/oleObject14.bin"/></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87.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notesSlide" Target="../notesSlides/notesSlide302.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114.png"/><Relationship Id="rId4" Type="http://schemas.openxmlformats.org/officeDocument/2006/relationships/package" Target="../embeddings/Microsoft_Word_Document32.docx"/></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notesSlide" Target="../notesSlides/notesSlide310.xml"/><Relationship Id="rId7" Type="http://schemas.openxmlformats.org/officeDocument/2006/relationships/image" Target="../media/image116.emf"/><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16.bin"/><Relationship Id="rId5" Type="http://schemas.openxmlformats.org/officeDocument/2006/relationships/image" Target="../media/image115.emf"/><Relationship Id="rId4" Type="http://schemas.openxmlformats.org/officeDocument/2006/relationships/oleObject" Target="../embeddings/oleObject15.bin"/></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7.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117.png"/><Relationship Id="rId4" Type="http://schemas.openxmlformats.org/officeDocument/2006/relationships/oleObject" Target="file:///All%20My%20Stuff/AppldCF3ed/New%20Chapters/Chap6.doc!OLE_LINK2" TargetMode="Externa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319.xml"/><Relationship Id="rId7" Type="http://schemas.openxmlformats.org/officeDocument/2006/relationships/image" Target="../media/image119.emf"/><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18.bin"/><Relationship Id="rId11" Type="http://schemas.openxmlformats.org/officeDocument/2006/relationships/image" Target="../media/image121.emf"/><Relationship Id="rId5" Type="http://schemas.openxmlformats.org/officeDocument/2006/relationships/image" Target="../media/image118.e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120.emf"/></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3" Type="http://schemas.openxmlformats.org/officeDocument/2006/relationships/notesSlide" Target="../notesSlides/notesSlide321.xml"/><Relationship Id="rId7" Type="http://schemas.openxmlformats.org/officeDocument/2006/relationships/image" Target="../media/image123.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22.bin"/><Relationship Id="rId5" Type="http://schemas.openxmlformats.org/officeDocument/2006/relationships/image" Target="../media/image122.emf"/><Relationship Id="rId4" Type="http://schemas.openxmlformats.org/officeDocument/2006/relationships/oleObject" Target="../embeddings/oleObject21.bin"/></Relationships>
</file>

<file path=ppt/slides/_rels/slide32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B40.2302</a:t>
            </a:r>
            <a:br>
              <a:rPr lang="en-US">
                <a:ea typeface="+mj-ea"/>
                <a:cs typeface="+mj-cs"/>
              </a:rPr>
            </a:br>
            <a:r>
              <a:rPr lang="en-US">
                <a:ea typeface="+mj-ea"/>
                <a:cs typeface="+mj-cs"/>
              </a:rPr>
              <a:t>Lecture Notes: Packet 1</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0D20A37-DBA2-4649-B97E-84E4C013A280}" type="slidenum">
              <a:rPr lang="en-US" altLang="en-US" sz="1400">
                <a:solidFill>
                  <a:schemeClr val="tx2"/>
                </a:solidFill>
              </a:rPr>
              <a:pPr/>
              <a:t>0</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The Objective in Corporate Finance</a:t>
            </a:r>
          </a:p>
        </p:txBody>
      </p:sp>
      <p:sp>
        <p:nvSpPr>
          <p:cNvPr id="614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If you don</a:t>
            </a:r>
            <a:r>
              <a:rPr lang="ja-JP" altLang="en-US" sz="2400">
                <a:ea typeface="ＭＳ Ｐゴシック" charset="-128"/>
              </a:rPr>
              <a:t>’</a:t>
            </a:r>
            <a:r>
              <a:rPr lang="en-US" altLang="ja-JP" sz="2400">
                <a:ea typeface="ＭＳ Ｐゴシック" charset="-128"/>
              </a:rPr>
              <a:t>t know where you are going, it does’nt matter how you get there</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2</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4</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a:ea typeface="+mn-ea"/>
              </a:rPr>
              <a:t>Employees are often stockholders in many firms</a:t>
            </a:r>
          </a:p>
          <a:p>
            <a:pPr marL="640080" lvl="1" indent="-274320" eaLnBrk="1" fontAlgn="auto" hangingPunct="1">
              <a:spcAft>
                <a:spcPts val="0"/>
              </a:spcAft>
              <a:buFont typeface="Wingdings 2"/>
              <a:buChar char=""/>
              <a:defRPr/>
            </a:pPr>
            <a:r>
              <a:rPr lang="en-US" dirty="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a:ea typeface="+mn-ea"/>
                <a:cs typeface="+mn-cs"/>
              </a:rPr>
              <a:t>Maximizing stock price does not imply that a company has to be a social outlaw.</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traditional corporate financial theory focuses on maximizing stockholder wealth.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73489F-0064-3E4F-A1AF-80BC9D48C112}" type="slidenum">
              <a:rPr lang="en-US" altLang="en-US" sz="1200">
                <a:solidFill>
                  <a:srgbClr val="FFFFFF"/>
                </a:solidFill>
              </a:rPr>
              <a:pPr>
                <a:lnSpc>
                  <a:spcPct val="80000"/>
                </a:lnSpc>
              </a:pPr>
              <a:t>5</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a:ea typeface="+mn-ea"/>
              </a:rPr>
              <a:t>how to finance these investments</a:t>
            </a:r>
          </a:p>
          <a:p>
            <a:pPr marL="640080" lvl="1" indent="-274320" eaLnBrk="1" fontAlgn="auto" hangingPunct="1">
              <a:spcAft>
                <a:spcPts val="0"/>
              </a:spcAft>
              <a:buFont typeface="Wingdings 2"/>
              <a:buChar char=""/>
              <a:defRPr/>
            </a:pPr>
            <a:r>
              <a:rPr lang="en-US" dirty="0">
                <a:ea typeface="+mn-ea"/>
              </a:rPr>
              <a:t>how much to pay in dividends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6</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7</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Stockholder Interests vs. Management Interests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5D8465-2D2B-0E4B-B5C9-C759962A11E5}" type="slidenum">
              <a:rPr lang="en-US" altLang="en-US" sz="1200">
                <a:solidFill>
                  <a:srgbClr val="FFFFFF"/>
                </a:solidFill>
              </a:rPr>
              <a:pPr>
                <a:lnSpc>
                  <a:spcPct val="80000"/>
                </a:lnSpc>
              </a:pPr>
              <a:t>8</a:t>
            </a:fld>
            <a:endParaRPr lang="en-US" altLang="en-US" sz="1200">
              <a:solidFill>
                <a:srgbClr val="FFFFFF"/>
              </a:solidFill>
            </a:endParaRPr>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a:ea typeface="+mn-ea"/>
                <a:cs typeface="+mn-cs"/>
              </a:rPr>
              <a:t>In theory</a:t>
            </a:r>
            <a:r>
              <a:rPr lang="en-US" dirty="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a:ea typeface="+mn-ea"/>
                <a:cs typeface="+mn-cs"/>
              </a:rPr>
              <a:t>In Practice</a:t>
            </a:r>
            <a:r>
              <a:rPr lang="en-US" dirty="0">
                <a:ea typeface="+mn-ea"/>
                <a:cs typeface="+mn-cs"/>
              </a:rPr>
              <a:t>:  Neither mechanism is as effective in disciplining management as theory posits.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Annual Meeting as a disciplinary venue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10</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Board of Directors as a disciplinary mechanism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12</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a:ea typeface="+mj-ea"/>
                <a:cs typeface="+mj-cs"/>
              </a:rPr>
              <a:t>Directors lack the expertise (and the willingness) to ask the necessary tough questions..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worst board ever?</a:t>
            </a:r>
            <a:r>
              <a:rPr lang="en-US" altLang="ja-JP" dirty="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14</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E4B04-AA18-234C-9FC2-FD7E34037B49}" type="slidenum">
              <a:rPr lang="en-US" altLang="en-US" sz="1200">
                <a:solidFill>
                  <a:srgbClr val="FFFFFF"/>
                </a:solidFill>
              </a:rPr>
              <a:pPr>
                <a:lnSpc>
                  <a:spcPct val="80000"/>
                </a:lnSpc>
              </a:pPr>
              <a:t>15</a:t>
            </a:fld>
            <a:endParaRPr lang="en-US" altLang="en-US" sz="1200">
              <a:solidFill>
                <a:srgbClr val="FFFFFF"/>
              </a:solidFill>
            </a:endParaRPr>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Calpers, the California Employees Pension fund, suggested three tests in 1997 of an independent board:</a:t>
            </a:r>
          </a:p>
          <a:p>
            <a:pPr lvl="1" eaLnBrk="1" hangingPunct="1"/>
            <a:r>
              <a:rPr lang="en-US" altLang="en-US">
                <a:ea typeface="ＭＳ Ｐゴシック" charset="-128"/>
              </a:rPr>
              <a:t>Are a majority of the directors outside directors?</a:t>
            </a:r>
          </a:p>
          <a:p>
            <a:pPr lvl="1" eaLnBrk="1" hangingPunct="1"/>
            <a:r>
              <a:rPr lang="en-US" altLang="en-US">
                <a:ea typeface="ＭＳ Ｐゴシック" charset="-128"/>
              </a:rPr>
              <a:t>Is the chairman of the board independent of the company (and not the CEO of the company)?</a:t>
            </a:r>
          </a:p>
          <a:p>
            <a:pPr lvl="1" eaLnBrk="1" hangingPunct="1"/>
            <a:r>
              <a:rPr lang="en-US" altLang="en-US">
                <a:ea typeface="ＭＳ Ｐゴシック" charset="-128"/>
              </a:rPr>
              <a:t>Are the compensation and audit committees composed entirely of outsiders?</a:t>
            </a:r>
          </a:p>
          <a:p>
            <a:pPr eaLnBrk="1" hangingPunct="1"/>
            <a:r>
              <a:rPr lang="en-US" altLang="en-US">
                <a:ea typeface="ＭＳ Ｐゴシック" charset="-128"/>
              </a:rPr>
              <a:t>Disney was the only S&amp;P 500 company to fail all three tests.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Business Week piles on… The Worst Boards in 1997..</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EC4-0D23-1044-903B-3E6C1323F112}" type="slidenum">
              <a:rPr lang="en-US" altLang="en-US" sz="1200">
                <a:solidFill>
                  <a:srgbClr val="FFFFFF"/>
                </a:solidFill>
              </a:rPr>
              <a:pPr>
                <a:lnSpc>
                  <a:spcPct val="80000"/>
                </a:lnSpc>
              </a:pPr>
              <a:t>16</a:t>
            </a:fld>
            <a:endParaRPr lang="en-US" altLang="en-US" sz="1200">
              <a:solidFill>
                <a:srgbClr val="FFFFFF"/>
              </a:solidFill>
            </a:endParaRPr>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17</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p>
          <a:p>
            <a:pPr eaLnBrk="1" hangingPunct="1">
              <a:buFont typeface="Wingdings" charset="0"/>
              <a:buChar char=""/>
              <a:defRPr/>
            </a:pPr>
            <a:r>
              <a:rPr lang="en-US" dirty="0"/>
              <a:t>Is there tangible evidence that your board acts independently of management?</a:t>
            </a:r>
          </a:p>
          <a:p>
            <a:pPr lvl="1" eaLnBrk="1" hangingPunct="1">
              <a:buFont typeface="Wingdings 2" charset="0"/>
              <a:buChar char=""/>
              <a:defRPr/>
            </a:pPr>
            <a:r>
              <a:rPr lang="en-US" dirty="0"/>
              <a:t>Check news stories to see if there are actions that the CEO has wanted to take that the board has stopped him or her from taking or at least slowed him or her down.</a:t>
            </a:r>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 what next? When the cat is idle, the mice will play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a:ea typeface="+mn-ea"/>
              </a:rPr>
              <a:t>Overpaying on takeovers: Acquisitions often are driven by management interests rather than stockholder interests.</a:t>
            </a: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Managerial Self Interest or Stockholder Wealth? 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9BB4C1-F1D9-A042-A7C3-8F5480F45D33}" type="slidenum">
              <a:rPr lang="en-US" altLang="en-US" sz="1200">
                <a:solidFill>
                  <a:srgbClr val="FFFFFF"/>
                </a:solidFill>
              </a:rPr>
              <a:pPr>
                <a:lnSpc>
                  <a:spcPct val="80000"/>
                </a:lnSpc>
              </a:pPr>
              <a:t>19</a:t>
            </a:fld>
            <a:endParaRPr lang="en-US" altLang="en-US" sz="1200">
              <a:solidFill>
                <a:srgbClr val="FFFFFF"/>
              </a:solidFill>
            </a:endParaRPr>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a:ea typeface="+mn-ea"/>
              </a:rPr>
              <a:t>An even more damning indictment is that a large number of mergers are reversed within a few years, which is a clear admission that the acquisitions did not work.</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a:ea typeface="+mj-ea"/>
                <a:cs typeface="+mj-cs"/>
              </a:rPr>
              <a:t>A case study in value destruction:</a:t>
            </a:r>
            <a:br>
              <a:rPr lang="en-US">
                <a:ea typeface="+mj-ea"/>
                <a:cs typeface="+mj-cs"/>
              </a:rPr>
            </a:br>
            <a:r>
              <a:rPr lang="en-US">
                <a:ea typeface="+mj-ea"/>
                <a:cs typeface="+mj-cs"/>
              </a:rPr>
              <a:t>Eastman Kodak &amp; Sterling Drugs</a:t>
            </a:r>
          </a:p>
        </p:txBody>
      </p:sp>
      <p:sp>
        <p:nvSpPr>
          <p:cNvPr id="57346" name="Text Placeholder 2"/>
          <p:cNvSpPr>
            <a:spLocks noGrp="1"/>
          </p:cNvSpPr>
          <p:nvPr>
            <p:ph type="body" idx="1"/>
          </p:nvPr>
        </p:nvSpPr>
        <p:spPr/>
        <p:txBody>
          <a:bodyPr/>
          <a:lstStyle/>
          <a:p>
            <a:pPr eaLnBrk="1" hangingPunct="1"/>
            <a:r>
              <a:rPr lang="en-US" altLang="en-US">
                <a:ea typeface="ＭＳ Ｐゴシック" charset="-128"/>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a:ea typeface="+mn-ea"/>
                <a:cs typeface="+mn-cs"/>
              </a:rPr>
              <a:t>At $89.50/share, Kodak won and claimed potential synergies explained the premium.</a:t>
            </a:r>
          </a:p>
        </p:txBody>
      </p:sp>
      <p:sp>
        <p:nvSpPr>
          <p:cNvPr id="57348" name="Text Placeholder 4"/>
          <p:cNvSpPr>
            <a:spLocks noGrp="1"/>
          </p:cNvSpPr>
          <p:nvPr>
            <p:ph type="body" sz="quarter" idx="3"/>
          </p:nvPr>
        </p:nvSpPr>
        <p:spPr/>
        <p:txBody>
          <a:bodyPr/>
          <a:lstStyle/>
          <a:p>
            <a:pPr eaLnBrk="1" hangingPunct="1"/>
            <a:r>
              <a:rPr lang="en-US" altLang="en-US">
                <a:ea typeface="ＭＳ Ｐゴシック" charset="-128"/>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84" name="Document" r:id="rId4" imgW="3111500" imgH="2794000" progId="Word.Document.8">
                  <p:embed/>
                </p:oleObj>
              </mc:Choice>
              <mc:Fallback>
                <p:oleObj name="Document" r:id="rId4" imgW="3111500" imgH="2794000" progId="Word.Document.8">
                  <p:embed/>
                  <p:pic>
                    <p:nvPicPr>
                      <p:cNvPr id="0" name="Object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DE7FF1-0E9A-1A49-81D5-798DB897579C}" type="slidenum">
              <a:rPr lang="en-US" altLang="en-US" sz="1200">
                <a:solidFill>
                  <a:srgbClr val="FFFFFF"/>
                </a:solidFill>
              </a:rPr>
              <a:pPr>
                <a:lnSpc>
                  <a:spcPct val="80000"/>
                </a:lnSpc>
              </a:pPr>
              <a:t>21</a:t>
            </a:fld>
            <a:endParaRPr lang="en-US" altLang="en-US" sz="1200">
              <a:solidFill>
                <a:srgbClr val="FFFFFF"/>
              </a:solidFill>
            </a:endParaRPr>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Operating Earnings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Kodak Says Drug Unit Is Not for Sale … but…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89BDE1-47A5-3D41-B209-ED4D51FE8EC6}" type="slidenum">
              <a:rPr lang="en-US" altLang="en-US" sz="1200">
                <a:solidFill>
                  <a:srgbClr val="FFFFFF"/>
                </a:solidFill>
              </a:rPr>
              <a:pPr>
                <a:lnSpc>
                  <a:spcPct val="80000"/>
                </a:lnSpc>
              </a:pPr>
              <a:t>22</a:t>
            </a:fld>
            <a:endParaRPr lang="en-US" altLang="en-US" sz="1200">
              <a:solidFill>
                <a:srgbClr val="FFFFFF"/>
              </a:solidFill>
            </a:endParaRPr>
          </a:p>
        </p:txBody>
      </p:sp>
      <p:sp>
        <p:nvSpPr>
          <p:cNvPr id="50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An article in the NY Times in August of 1993 suggested that Kodak was eager to shed its drug unit.</a:t>
            </a:r>
          </a:p>
          <a:p>
            <a:pPr lvl="1" eaLnBrk="1" hangingPunct="1">
              <a:lnSpc>
                <a:spcPct val="80000"/>
              </a:lnSpc>
            </a:pPr>
            <a:r>
              <a:rPr lang="en-US" altLang="en-US" sz="1500">
                <a:ea typeface="ＭＳ Ｐゴシック" charset="-128"/>
              </a:rPr>
              <a:t>In response, Eastman Kodak officials say they have no plans to sell Kodak</a:t>
            </a:r>
            <a:r>
              <a:rPr lang="ja-JP" altLang="en-US" sz="1500">
                <a:ea typeface="ＭＳ Ｐゴシック" charset="-128"/>
              </a:rPr>
              <a:t>’</a:t>
            </a:r>
            <a:r>
              <a:rPr lang="en-US" altLang="ja-JP" sz="1500">
                <a:ea typeface="ＭＳ Ｐゴシック" charset="-128"/>
              </a:rPr>
              <a:t>s Sterling Winthrop drug unit.</a:t>
            </a:r>
          </a:p>
          <a:p>
            <a:pPr lvl="1" eaLnBrk="1" hangingPunct="1">
              <a:lnSpc>
                <a:spcPct val="80000"/>
              </a:lnSpc>
            </a:pPr>
            <a:r>
              <a:rPr lang="en-US" altLang="en-US" sz="1500">
                <a:ea typeface="ＭＳ Ｐゴシック" charset="-128"/>
              </a:rPr>
              <a:t>Louis Mattis, Chairman of Sterling Winthrop, dismissed the rumors as </a:t>
            </a:r>
            <a:r>
              <a:rPr lang="ja-JP" altLang="en-US" sz="1500">
                <a:ea typeface="ＭＳ Ｐゴシック" charset="-128"/>
              </a:rPr>
              <a:t>“</a:t>
            </a:r>
            <a:r>
              <a:rPr lang="en-US" altLang="ja-JP" sz="1500">
                <a:ea typeface="ＭＳ Ｐゴシック" charset="-128"/>
              </a:rPr>
              <a:t>massive speculation, which flies in the face of the stated intent of Kodak that it is committed to be in the health business.</a:t>
            </a:r>
            <a:r>
              <a:rPr lang="ja-JP" altLang="en-US" sz="1500">
                <a:ea typeface="ＭＳ Ｐゴシック" charset="-128"/>
              </a:rPr>
              <a:t>”</a:t>
            </a:r>
            <a:endParaRPr lang="en-US" altLang="ja-JP" sz="1500">
              <a:ea typeface="ＭＳ Ｐゴシック" charset="-128"/>
            </a:endParaRPr>
          </a:p>
          <a:p>
            <a:pPr eaLnBrk="1" hangingPunct="1">
              <a:lnSpc>
                <a:spcPct val="80000"/>
              </a:lnSpc>
            </a:pPr>
            <a:r>
              <a:rPr lang="en-US" altLang="en-US" sz="1800">
                <a:ea typeface="ＭＳ Ｐゴシック" charset="-128"/>
              </a:rPr>
              <a:t>A few months later…Taking a stride out of the drug business, Eastman Kodak said that the Sanofi Group, a French pharmaceutical company, agreed to buy the prescription drug business of Sterling Winthrop for $1.68 billion.     </a:t>
            </a:r>
          </a:p>
          <a:p>
            <a:pPr lvl="1" eaLnBrk="1" hangingPunct="1">
              <a:lnSpc>
                <a:spcPct val="80000"/>
              </a:lnSpc>
            </a:pPr>
            <a:r>
              <a:rPr lang="en-US" altLang="en-US" sz="1500">
                <a:ea typeface="ＭＳ Ｐゴシック" charset="-128"/>
              </a:rPr>
              <a:t>Shares of Eastman Kodak rose 75 cents yesterday, closing at $47.50 on the New York Stock Exchange.   </a:t>
            </a:r>
          </a:p>
          <a:p>
            <a:pPr lvl="1" eaLnBrk="1" hangingPunct="1">
              <a:lnSpc>
                <a:spcPct val="80000"/>
              </a:lnSpc>
            </a:pPr>
            <a:r>
              <a:rPr lang="en-US" altLang="en-US" sz="1500">
                <a:ea typeface="ＭＳ Ｐゴシック" charset="-128"/>
              </a:rPr>
              <a:t>Samuel D. Isaly an analyst , said the announcement was </a:t>
            </a:r>
            <a:r>
              <a:rPr lang="ja-JP" altLang="en-US" sz="1500">
                <a:ea typeface="ＭＳ Ｐゴシック" charset="-128"/>
              </a:rPr>
              <a:t>“</a:t>
            </a:r>
            <a:r>
              <a:rPr lang="en-US" altLang="ja-JP" sz="1500">
                <a:ea typeface="ＭＳ Ｐゴシック" charset="-128"/>
              </a:rPr>
              <a:t>very good for Sanofi and very good for Kodak.</a:t>
            </a:r>
            <a:r>
              <a:rPr lang="ja-JP" altLang="en-US" sz="1500">
                <a:ea typeface="ＭＳ Ｐゴシック" charset="-128"/>
              </a:rPr>
              <a:t>”</a:t>
            </a:r>
            <a:r>
              <a:rPr lang="en-US" altLang="ja-JP" sz="1500">
                <a:ea typeface="ＭＳ Ｐゴシック" charset="-128"/>
              </a:rPr>
              <a:t>   </a:t>
            </a:r>
          </a:p>
          <a:p>
            <a:pPr lvl="1" eaLnBrk="1" hangingPunct="1">
              <a:lnSpc>
                <a:spcPct val="80000"/>
              </a:lnSpc>
            </a:pPr>
            <a:r>
              <a:rPr lang="en-US" altLang="en-US" sz="1500">
                <a:ea typeface="ＭＳ Ｐゴシック" charset="-128"/>
              </a:rPr>
              <a:t> </a:t>
            </a:r>
            <a:r>
              <a:rPr lang="ja-JP" altLang="en-US" sz="1500">
                <a:ea typeface="ＭＳ Ｐゴシック" charset="-128"/>
              </a:rPr>
              <a:t>“</a:t>
            </a:r>
            <a:r>
              <a:rPr lang="en-US" altLang="ja-JP" sz="1500">
                <a:ea typeface="ＭＳ Ｐゴシック" charset="-128"/>
              </a:rPr>
              <a:t>When the divestitures are complete, Kodak will be entirely focused on imaging,</a:t>
            </a:r>
            <a:r>
              <a:rPr lang="ja-JP" altLang="en-US" sz="1500">
                <a:ea typeface="ＭＳ Ｐゴシック" charset="-128"/>
              </a:rPr>
              <a:t>”</a:t>
            </a:r>
            <a:r>
              <a:rPr lang="en-US" altLang="ja-JP" sz="1500">
                <a:ea typeface="ＭＳ Ｐゴシック" charset="-128"/>
              </a:rPr>
              <a:t> said George M. C. Fisher, the company's chief executive. </a:t>
            </a:r>
          </a:p>
          <a:p>
            <a:pPr lvl="1" eaLnBrk="1" hangingPunct="1">
              <a:lnSpc>
                <a:spcPct val="80000"/>
              </a:lnSpc>
            </a:pPr>
            <a:r>
              <a:rPr lang="en-US" altLang="en-US" sz="1500">
                <a:ea typeface="ＭＳ Ｐゴシック" charset="-128"/>
              </a:rPr>
              <a:t>The rest of the Sterling Winthrop was sold to Smithkline for $2.9 billion. </a:t>
            </a:r>
          </a:p>
          <a:p>
            <a:pPr eaLnBrk="1" hangingPunct="1">
              <a:lnSpc>
                <a:spcPct val="80000"/>
              </a:lnSpc>
            </a:pPr>
            <a:endParaRPr lang="en-US" altLang="en-US" sz="1800">
              <a:ea typeface="ＭＳ Ｐゴシック" charset="-128"/>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connection to corporate governance: HP buys Autonomy… and explains the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D750E9B-60CB-C34B-8B55-A9E3594BF8AB}" type="slidenum">
              <a:rPr lang="en-US" altLang="en-US" sz="1200">
                <a:solidFill>
                  <a:srgbClr val="FFFFFF"/>
                </a:solidFill>
              </a:rPr>
              <a:pPr>
                <a:lnSpc>
                  <a:spcPct val="80000"/>
                </a:lnSpc>
              </a:pPr>
              <a:t>23</a:t>
            </a:fld>
            <a:endParaRPr lang="en-US" altLang="en-US" sz="1200">
              <a:solidFill>
                <a:srgbClr val="FFFFFF"/>
              </a:solidFill>
            </a:endParaRPr>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1941EF-D01A-0047-8340-5B17E2CEB822}" type="slidenum">
              <a:rPr lang="en-US" altLang="en-US" sz="1200">
                <a:solidFill>
                  <a:srgbClr val="FFFFFF"/>
                </a:solidFill>
              </a:rPr>
              <a:pPr>
                <a:lnSpc>
                  <a:spcPct val="80000"/>
                </a:lnSpc>
              </a:pPr>
              <a:t>24</a:t>
            </a:fld>
            <a:endParaRPr lang="en-US" altLang="en-US" sz="1200">
              <a:solidFill>
                <a:srgbClr val="FFFFFF"/>
              </a:solidFill>
            </a:endParaRPr>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Who owns/runs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25</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Look at: Bloomberg printout HDS for your firm</a:t>
            </a:r>
          </a:p>
          <a:p>
            <a:pPr eaLnBrk="1" hangingPunct="1"/>
            <a:r>
              <a:rPr lang="en-US" altLang="en-US" sz="2400">
                <a:ea typeface="ＭＳ Ｐゴシック" charset="-128"/>
              </a:rPr>
              <a:t>Who are the top stockholders in your firm?</a:t>
            </a:r>
          </a:p>
          <a:p>
            <a:pPr eaLnBrk="1" hangingPunct="1"/>
            <a:r>
              <a:rPr lang="en-US" altLang="en-US" sz="2400">
                <a:ea typeface="ＭＳ Ｐゴシック" charset="-128"/>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Things change.. Disney</a:t>
            </a:r>
            <a:r>
              <a:rPr lang="ja-JP" altLang="en-US" sz="3200">
                <a:ea typeface="ＭＳ Ｐゴシック" charset="-128"/>
              </a:rPr>
              <a:t>’</a:t>
            </a:r>
            <a:r>
              <a:rPr lang="en-US" altLang="ja-JP" sz="3200">
                <a:ea typeface="ＭＳ Ｐゴシック" charset="-128"/>
              </a:rPr>
              <a:t>s top stockholders in 2009</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C2BFB6-DD1D-D547-96B1-2C957F91980D}" type="slidenum">
              <a:rPr lang="en-US" altLang="en-US" sz="1200">
                <a:solidFill>
                  <a:srgbClr val="FFFFFF"/>
                </a:solidFill>
              </a:rPr>
              <a:pPr>
                <a:lnSpc>
                  <a:spcPct val="80000"/>
                </a:lnSpc>
              </a:pPr>
              <a:t>30</a:t>
            </a:fld>
            <a:endParaRPr lang="en-US" altLang="en-US" sz="1200">
              <a:solidFill>
                <a:srgbClr val="FFFFFF"/>
              </a:solidFill>
            </a:endParaRPr>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5368B6-75BB-AC47-AB08-A35E50DEB854}" type="slidenum">
              <a:rPr lang="en-US" altLang="en-US" sz="1200">
                <a:solidFill>
                  <a:srgbClr val="FFFFFF"/>
                </a:solidFill>
              </a:rPr>
              <a:pPr>
                <a:lnSpc>
                  <a:spcPct val="80000"/>
                </a:lnSpc>
              </a:pPr>
              <a:t>31</a:t>
            </a:fld>
            <a:endParaRPr lang="en-US" altLang="en-US" sz="1200">
              <a:solidFill>
                <a:srgbClr val="FFFFFF"/>
              </a:solidFill>
            </a:endParaRPr>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tLang="en-US" i="1">
                <a:ea typeface="ＭＳ Ｐゴシック" charset="-128"/>
              </a:rPr>
              <a:t>In theory</a:t>
            </a:r>
            <a:r>
              <a:rPr lang="en-US" altLang="en-US">
                <a:ea typeface="ＭＳ Ｐゴシック" charset="-128"/>
              </a:rPr>
              <a:t>:  there is no conflict of interests between stockholders and bondholders.</a:t>
            </a:r>
          </a:p>
          <a:p>
            <a:pPr eaLnBrk="1" hangingPunct="1"/>
            <a:r>
              <a:rPr lang="en-US" altLang="en-US" i="1">
                <a:ea typeface="ＭＳ Ｐゴシック" charset="-128"/>
              </a:rPr>
              <a:t>In practice</a:t>
            </a:r>
            <a:r>
              <a:rPr lang="en-US" altLang="en-US">
                <a:ea typeface="ＭＳ Ｐゴシック" charset="-128"/>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04EFD-B1C0-5349-BC34-F1190FB18A92}" type="slidenum">
              <a:rPr lang="en-US" altLang="en-US" sz="1200">
                <a:solidFill>
                  <a:srgbClr val="FFFFFF"/>
                </a:solidFill>
              </a:rPr>
              <a:pPr>
                <a:lnSpc>
                  <a:spcPct val="80000"/>
                </a:lnSpc>
              </a:pPr>
              <a:t>32</a:t>
            </a:fld>
            <a:endParaRPr lang="en-US" altLang="en-US" sz="1200">
              <a:solidFill>
                <a:srgbClr val="FFFFFF"/>
              </a:solidFill>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A dividend/buyback surge</a:t>
            </a:r>
            <a:r>
              <a:rPr lang="en-US" altLang="en-US" sz="2600">
                <a:ea typeface="ＭＳ Ｐゴシック" charset="-128"/>
              </a:rPr>
              <a:t>: When firms pay cash out as dividends, lenders to the firm are hurt and stockholders may be helped. This is because the firm becomes riskier without the cash.</a:t>
            </a:r>
          </a:p>
          <a:p>
            <a:pPr eaLnBrk="1" hangingPunct="1">
              <a:lnSpc>
                <a:spcPct val="80000"/>
              </a:lnSpc>
            </a:pPr>
            <a:r>
              <a:rPr lang="en-US" altLang="en-US" sz="2600" u="sng">
                <a:ea typeface="ＭＳ Ｐゴシック" charset="-128"/>
              </a:rPr>
              <a:t>Risk shifting</a:t>
            </a:r>
            <a:r>
              <a:rPr lang="en-US" altLang="en-US" sz="2600">
                <a:ea typeface="ＭＳ Ｐゴシック" charset="-128"/>
              </a:rPr>
              <a:t>: When a firm takes riskier projects than those agreed to at the outset, lenders are hurt. Lenders base interest rates on their perceptions of how risky a firm</a:t>
            </a:r>
            <a:r>
              <a:rPr lang="ja-JP" altLang="en-US" sz="2600">
                <a:ea typeface="ＭＳ Ｐゴシック" charset="-128"/>
              </a:rPr>
              <a:t>’</a:t>
            </a:r>
            <a:r>
              <a:rPr lang="en-US" altLang="ja-JP" sz="2600">
                <a:ea typeface="ＭＳ Ｐゴシック" charset="-128"/>
              </a:rPr>
              <a:t>s investments are. If stockholders then take on riskier investments, lenders will be hurt.</a:t>
            </a:r>
          </a:p>
          <a:p>
            <a:pPr eaLnBrk="1" hangingPunct="1">
              <a:lnSpc>
                <a:spcPct val="80000"/>
              </a:lnSpc>
            </a:pPr>
            <a:r>
              <a:rPr lang="en-US" altLang="en-US" sz="2600" u="sng">
                <a:ea typeface="ＭＳ Ｐゴシック" charset="-128"/>
              </a:rPr>
              <a:t>Borrowing more on the same assets</a:t>
            </a:r>
            <a:r>
              <a:rPr lang="en-US" altLang="en-US" sz="2600">
                <a:ea typeface="ＭＳ Ｐゴシック" charset="-128"/>
              </a:rPr>
              <a:t>: If lenders do not protect themselves, a firm can borrow more money and make all existing lenders worse off.</a:t>
            </a:r>
          </a:p>
          <a:p>
            <a:pPr eaLnBrk="1" hangingPunct="1">
              <a:lnSpc>
                <a:spcPct val="8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 Extreme Example: Unprotected Lenders?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68E772-0896-5240-9630-58FCDBA1940C}"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4008"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EAB2AE-ED66-494C-A39D-0FD1FB476CA9}" type="slidenum">
              <a:rPr lang="en-US" altLang="en-US" sz="1200">
                <a:solidFill>
                  <a:srgbClr val="FFFFFF"/>
                </a:solidFill>
              </a:rPr>
              <a:pPr>
                <a:lnSpc>
                  <a:spcPct val="80000"/>
                </a:lnSpc>
              </a:pPr>
              <a:t>34</a:t>
            </a:fld>
            <a:endParaRPr lang="en-US" altLang="en-US" sz="1200">
              <a:solidFill>
                <a:srgbClr val="FFFFFF"/>
              </a:solidFill>
            </a:endParaRPr>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a:ea typeface="+mn-ea"/>
                <a:cs typeface="+mn-cs"/>
              </a:rPr>
              <a:t>In theory</a:t>
            </a:r>
            <a:r>
              <a:rPr lang="en-US" dirty="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a:ea typeface="+mn-ea"/>
              </a:rPr>
              <a:t>Stock price performance is a  good measure of company performance. </a:t>
            </a:r>
          </a:p>
          <a:p>
            <a:pPr marL="320040" indent="-320040" eaLnBrk="1" fontAlgn="auto" hangingPunct="1">
              <a:spcAft>
                <a:spcPts val="0"/>
              </a:spcAft>
              <a:buFont typeface="Wingdings"/>
              <a:buChar char=""/>
              <a:defRPr/>
            </a:pPr>
            <a:r>
              <a:rPr lang="en-US" u="sng" dirty="0">
                <a:ea typeface="+mn-ea"/>
                <a:cs typeface="+mn-cs"/>
              </a:rPr>
              <a:t>In practice</a:t>
            </a:r>
            <a:r>
              <a:rPr lang="en-US" dirty="0">
                <a:ea typeface="+mn-ea"/>
                <a:cs typeface="+mn-cs"/>
              </a:rPr>
              <a:t>:  There are some holes in the 'Efficient Markets' assumption. </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Managers control the release of information to the general public</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98DA48-AF07-3549-B9DA-67927A657419}" type="slidenum">
              <a:rPr lang="en-US" altLang="en-US" sz="1200">
                <a:solidFill>
                  <a:srgbClr val="FFFFFF"/>
                </a:solidFill>
              </a:rPr>
              <a:pPr>
                <a:lnSpc>
                  <a:spcPct val="80000"/>
                </a:lnSpc>
              </a:pPr>
              <a:t>35</a:t>
            </a:fld>
            <a:endParaRPr lang="en-US" altLang="en-US" sz="1200">
              <a:solidFill>
                <a:srgbClr val="FFFFFF"/>
              </a:solidFill>
            </a:endParaRPr>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Information management (timing and spin)</a:t>
            </a:r>
            <a:r>
              <a:rPr lang="en-US" altLang="en-US">
                <a:ea typeface="ＭＳ Ｐゴシック" charset="-128"/>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altLang="en-US" u="sng">
                <a:ea typeface="ＭＳ Ｐゴシック" charset="-128"/>
              </a:rPr>
              <a:t>Outright fraud</a:t>
            </a:r>
            <a:r>
              <a:rPr lang="en-US" altLang="en-US">
                <a:ea typeface="ＭＳ Ｐゴシック" charset="-128"/>
              </a:rPr>
              <a:t>: In some cases, firms release intentionally misleading information about their current conditions and future prospects to financial markets.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4A958A-C4AE-CA49-81B3-49CE66F5D6AD}" type="slidenum">
              <a:rPr lang="en-US" altLang="en-US" sz="1200">
                <a:solidFill>
                  <a:srgbClr val="FFFFFF"/>
                </a:solidFill>
              </a:rPr>
              <a:pPr>
                <a:lnSpc>
                  <a:spcPct val="80000"/>
                </a:lnSpc>
              </a:pPr>
              <a:t>36</a:t>
            </a:fld>
            <a:endParaRPr lang="en-US" altLang="en-US" sz="1200">
              <a:solidFill>
                <a:srgbClr val="FFFFFF"/>
              </a:solidFill>
            </a:endParaRPr>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52"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E8D387-8B78-904C-8C60-79389B2EC79E}" type="slidenum">
              <a:rPr lang="en-US" altLang="en-US" sz="1200">
                <a:solidFill>
                  <a:srgbClr val="FFFFFF"/>
                </a:solidFill>
              </a:rPr>
              <a:pPr>
                <a:lnSpc>
                  <a:spcPct val="80000"/>
                </a:lnSpc>
              </a:pPr>
              <a:t>37</a:t>
            </a:fld>
            <a:endParaRPr lang="en-US" altLang="en-US" sz="1200">
              <a:solidFill>
                <a:srgbClr val="FFFFFF"/>
              </a:solidFill>
            </a:endParaRPr>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buFont typeface="Wingdings" charset="0"/>
              <a:buChar char=""/>
              <a:defRPr/>
            </a:pPr>
            <a:r>
              <a:rPr lang="en-US" u="sng" dirty="0">
                <a:ea typeface="+mn-ea"/>
                <a:cs typeface="+mn-cs"/>
              </a:rPr>
              <a:t>Investor irrationality</a:t>
            </a:r>
            <a:r>
              <a:rPr lang="en-US" dirty="0">
                <a:ea typeface="+mn-ea"/>
                <a:cs typeface="+mn-cs"/>
              </a:rPr>
              <a:t>: The base argument is that investors are irrational and prices often move for no reason at all. As a consequence, prices are much more volatile than justified by the underlying fundamentals. Earnings and dividends are much less volatile than stock prices.</a:t>
            </a:r>
          </a:p>
          <a:p>
            <a:pPr eaLnBrk="1" fontAlgn="auto" hangingPunct="1">
              <a:spcAft>
                <a:spcPts val="0"/>
              </a:spcAft>
              <a:buFont typeface="Wingdings" charset="0"/>
              <a:buChar char=""/>
              <a:defRPr/>
            </a:pPr>
            <a:r>
              <a:rPr lang="en-US" dirty="0">
                <a:ea typeface="+mn-ea"/>
                <a:cs typeface="+mn-cs"/>
              </a:rPr>
              <a:t>Manifestations of irrationality</a:t>
            </a:r>
          </a:p>
          <a:p>
            <a:pPr marL="640715" lvl="1" indent="-320040" eaLnBrk="1" fontAlgn="auto" hangingPunct="1">
              <a:spcAft>
                <a:spcPts val="0"/>
              </a:spcAft>
              <a:buFont typeface="Wingdings"/>
              <a:buChar char=""/>
              <a:defRPr/>
            </a:pPr>
            <a:r>
              <a:rPr lang="en-US" u="sng" dirty="0">
                <a:ea typeface="+mn-ea"/>
              </a:rPr>
              <a:t>Reaction to news</a:t>
            </a:r>
            <a:r>
              <a:rPr lang="en-US" dirty="0">
                <a:ea typeface="+mn-ea"/>
              </a:rPr>
              <a:t>: Some believe that investors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a:ea typeface="+mn-ea"/>
              </a:rPr>
              <a:t>An insider conspiracy</a:t>
            </a:r>
            <a:r>
              <a:rPr lang="en-US" dirty="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a:ea typeface="+mn-ea"/>
              </a:rPr>
              <a:t>Short termism</a:t>
            </a:r>
            <a:r>
              <a:rPr lang="en-US" dirty="0">
                <a:ea typeface="+mn-ea"/>
              </a:rPr>
              <a:t>: Investors are short-sighted, and do not consider the long-term implications of actions taken by the firm</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3F5B3A-8E01-6047-A52B-3BC0957B9A84}" type="slidenum">
              <a:rPr lang="en-US" altLang="en-US" sz="1200">
                <a:solidFill>
                  <a:srgbClr val="FFFFFF"/>
                </a:solidFill>
              </a:rPr>
              <a:pPr>
                <a:lnSpc>
                  <a:spcPct val="80000"/>
                </a:lnSpc>
              </a:pPr>
              <a:t>38</a:t>
            </a:fld>
            <a:endParaRPr lang="en-US" altLang="en-US" sz="1200">
              <a:solidFill>
                <a:srgbClr val="FFFFFF"/>
              </a:solidFill>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a:ea typeface="+mn-ea"/>
              </a:rPr>
              <a:t>a.	I agree with the statement</a:t>
            </a:r>
          </a:p>
          <a:p>
            <a:pPr marL="365760" lvl="1" indent="0" eaLnBrk="1" fontAlgn="auto" hangingPunct="1">
              <a:spcAft>
                <a:spcPts val="0"/>
              </a:spcAft>
              <a:buFont typeface="Wingdings 2"/>
              <a:buNone/>
              <a:defRPr/>
            </a:pPr>
            <a:r>
              <a:rPr lang="en-US" dirty="0">
                <a:ea typeface="+mn-ea"/>
              </a:rPr>
              <a:t>b.	I do not agree with this statement</a:t>
            </a:r>
          </a:p>
          <a:p>
            <a:pPr marL="320040" indent="-320040" eaLnBrk="1" fontAlgn="auto" hangingPunct="1">
              <a:spcAft>
                <a:spcPts val="0"/>
              </a:spcAft>
              <a:buFont typeface="Wingdings"/>
              <a:buChar char=""/>
              <a:defRPr/>
            </a:pPr>
            <a:r>
              <a:rPr lang="en-US" dirty="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a:ea typeface="+mn-ea"/>
              </a:rPr>
              <a:t>I agree with this statement</a:t>
            </a:r>
          </a:p>
          <a:p>
            <a:pPr marL="822960" lvl="1" indent="-457200" eaLnBrk="1" fontAlgn="auto" hangingPunct="1">
              <a:spcAft>
                <a:spcPts val="0"/>
              </a:spcAft>
              <a:buFont typeface="Wingdings 2"/>
              <a:buAutoNum type="alphaLcPeriod"/>
              <a:defRPr/>
            </a:pPr>
            <a:r>
              <a:rPr lang="en-US" dirty="0">
                <a:ea typeface="+mn-ea"/>
              </a:rPr>
              <a:t>I do not agree with this statement</a:t>
            </a:r>
          </a:p>
          <a:p>
            <a:pPr marL="320040" indent="-320040" eaLnBrk="1" fontAlgn="auto" hangingPunct="1">
              <a:spcAft>
                <a:spcPts val="0"/>
              </a:spcAft>
              <a:buFont typeface="Wingdings"/>
              <a:buChar char=""/>
              <a:defRPr/>
            </a:pPr>
            <a:r>
              <a:rPr lang="en-US" dirty="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a:ea typeface="+mn-ea"/>
              </a:rPr>
              <a:t>I agree with this statement</a:t>
            </a:r>
          </a:p>
          <a:p>
            <a:pPr marL="822960" lvl="1" indent="-457200" eaLnBrk="1" fontAlgn="auto" hangingPunct="1">
              <a:spcAft>
                <a:spcPts val="0"/>
              </a:spcAft>
              <a:buFont typeface="Wingdings 2"/>
              <a:buAutoNum type="alphaLcPeriod"/>
              <a:defRPr/>
            </a:pPr>
            <a:r>
              <a:rPr lang="en-US" dirty="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Are markets short term? Some counter (albeit not conclusive) evidence that they are not..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5371B9-38E2-E64E-8DFE-7E2E4DBB346F}" type="slidenum">
              <a:rPr lang="en-US" altLang="en-US" sz="1200">
                <a:solidFill>
                  <a:srgbClr val="FFFFFF"/>
                </a:solidFill>
              </a:rPr>
              <a:pPr>
                <a:lnSpc>
                  <a:spcPct val="80000"/>
                </a:lnSpc>
              </a:pPr>
              <a:t>39</a:t>
            </a:fld>
            <a:endParaRPr lang="en-US" altLang="en-US" sz="1200">
              <a:solidFill>
                <a:srgbClr val="FFFFFF"/>
              </a:solidFill>
            </a:endParaRPr>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Value of young firms</a:t>
            </a:r>
            <a:r>
              <a:rPr lang="en-US" dirty="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a:ea typeface="+mn-ea"/>
                <a:cs typeface="+mn-cs"/>
              </a:rPr>
              <a:t>Current earnings </a:t>
            </a:r>
            <a:r>
              <a:rPr lang="en-US" u="sng" dirty="0" err="1">
                <a:ea typeface="+mn-ea"/>
                <a:cs typeface="+mn-cs"/>
              </a:rPr>
              <a:t>vs</a:t>
            </a:r>
            <a:r>
              <a:rPr lang="en-US" u="sng" dirty="0">
                <a:ea typeface="+mn-ea"/>
                <a:cs typeface="+mn-cs"/>
              </a:rPr>
              <a:t> Future growth</a:t>
            </a:r>
            <a:r>
              <a:rPr lang="en-US" dirty="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a:ea typeface="+mn-ea"/>
                <a:cs typeface="+mn-cs"/>
              </a:rPr>
              <a:t>Market reaction to investments</a:t>
            </a:r>
            <a:r>
              <a:rPr lang="en-US" dirty="0">
                <a:ea typeface="+mn-ea"/>
                <a:cs typeface="+mn-cs"/>
              </a:rPr>
              <a:t>: The market response to research and development and investment expenditures is generally positive.</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sz="2400">
                <a:ea typeface="ＭＳ Ｐゴシック" charset="-128"/>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814F02-CBEF-7340-92C7-B6FADEF1A3DD}" type="slidenum">
              <a:rPr lang="en-US" altLang="en-US" sz="1200">
                <a:solidFill>
                  <a:srgbClr val="FFFFFF"/>
                </a:solidFill>
              </a:rPr>
              <a:pPr>
                <a:lnSpc>
                  <a:spcPct val="80000"/>
                </a:lnSpc>
              </a:pPr>
              <a:t>40</a:t>
            </a:fld>
            <a:endParaRPr lang="en-US" altLang="en-US" sz="1200">
              <a:solidFill>
                <a:srgbClr val="FFFFFF"/>
              </a:solidFill>
            </a:endParaRPr>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0BD3AE-9A60-4F4D-A67E-E272A903B48F}" type="slidenum">
              <a:rPr lang="en-US" altLang="en-US" sz="1200">
                <a:solidFill>
                  <a:srgbClr val="FFFFFF"/>
                </a:solidFill>
              </a:rPr>
              <a:pPr>
                <a:lnSpc>
                  <a:spcPct val="80000"/>
                </a:lnSpc>
              </a:pPr>
              <a:t>41</a:t>
            </a:fld>
            <a:endParaRPr lang="en-US" altLang="en-US" sz="1200">
              <a:solidFill>
                <a:srgbClr val="FFFFFF"/>
              </a:solidFill>
            </a:endParaRPr>
          </a:p>
        </p:txBody>
      </p:sp>
      <p:sp>
        <p:nvSpPr>
          <p:cNvPr id="870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Markets are the problem</a:t>
            </a:r>
            <a:r>
              <a:rPr lang="en-US" altLang="en-US" sz="2200">
                <a:ea typeface="ＭＳ Ｐゴシック" charset="-128"/>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eaLnBrk="1" hangingPunct="1">
              <a:lnSpc>
                <a:spcPct val="80000"/>
              </a:lnSpc>
            </a:pPr>
            <a:r>
              <a:rPr lang="en-US" altLang="en-US" sz="2200" u="sng">
                <a:ea typeface="ＭＳ Ｐゴシック" charset="-128"/>
              </a:rPr>
              <a:t>The counter</a:t>
            </a:r>
            <a:r>
              <a:rPr lang="en-US" altLang="en-US" sz="2200">
                <a:ea typeface="ＭＳ Ｐゴシック" charset="-128"/>
              </a:rPr>
              <a:t>: There are two counter arguments that can be offered:</a:t>
            </a:r>
          </a:p>
          <a:p>
            <a:pPr lvl="1" eaLnBrk="1" hangingPunct="1">
              <a:lnSpc>
                <a:spcPct val="80000"/>
              </a:lnSpc>
            </a:pPr>
            <a:r>
              <a:rPr lang="en-US" altLang="en-US" sz="1900">
                <a:ea typeface="ＭＳ Ｐゴシック" charset="-128"/>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lvl="1" eaLnBrk="1" hangingPunct="1">
              <a:lnSpc>
                <a:spcPct val="80000"/>
              </a:lnSpc>
            </a:pPr>
            <a:r>
              <a:rPr lang="en-US" altLang="en-US" sz="1900">
                <a:ea typeface="ＭＳ Ｐゴシック" charset="-128"/>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9C8A6A-8F10-554D-BAFC-54406963806A}" type="slidenum">
              <a:rPr lang="en-US" altLang="en-US" sz="1200">
                <a:solidFill>
                  <a:srgbClr val="FFFFFF"/>
                </a:solidFill>
              </a:rPr>
              <a:pPr>
                <a:lnSpc>
                  <a:spcPct val="80000"/>
                </a:lnSpc>
              </a:pPr>
              <a:t>42</a:t>
            </a:fld>
            <a:endParaRPr lang="en-US" altLang="en-US" sz="1200">
              <a:solidFill>
                <a:srgbClr val="FFFFFF"/>
              </a:solidFill>
            </a:endParaRPr>
          </a:p>
        </p:txBody>
      </p:sp>
      <p:sp>
        <p:nvSpPr>
          <p:cNvPr id="890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In theory</a:t>
            </a:r>
            <a:r>
              <a:rPr lang="en-US" altLang="en-US" sz="2600">
                <a:ea typeface="ＭＳ Ｐゴシック" charset="-128"/>
              </a:rPr>
              <a:t>:   All costs and benefits associated with a firm</a:t>
            </a:r>
            <a:r>
              <a:rPr lang="ja-JP" altLang="en-US" sz="2600">
                <a:ea typeface="ＭＳ Ｐゴシック" charset="-128"/>
              </a:rPr>
              <a:t>’</a:t>
            </a:r>
            <a:r>
              <a:rPr lang="en-US" altLang="ja-JP" sz="2600">
                <a:ea typeface="ＭＳ Ｐゴシック" charset="-128"/>
              </a:rPr>
              <a:t>s decisions can be traced back to the firm.</a:t>
            </a:r>
          </a:p>
          <a:p>
            <a:pPr eaLnBrk="1" hangingPunct="1">
              <a:lnSpc>
                <a:spcPct val="80000"/>
              </a:lnSpc>
            </a:pPr>
            <a:r>
              <a:rPr lang="en-US" altLang="en-US" sz="2600" u="sng">
                <a:ea typeface="ＭＳ Ｐゴシック" charset="-128"/>
              </a:rPr>
              <a:t>In practice</a:t>
            </a:r>
            <a:r>
              <a:rPr lang="en-US" altLang="en-US" sz="2600">
                <a:ea typeface="ＭＳ Ｐゴシック" charset="-128"/>
              </a:rPr>
              <a:t>:  Financial decisions can create social costs and benefits.</a:t>
            </a:r>
          </a:p>
          <a:p>
            <a:pPr lvl="1" eaLnBrk="1" hangingPunct="1">
              <a:lnSpc>
                <a:spcPct val="80000"/>
              </a:lnSpc>
            </a:pPr>
            <a:r>
              <a:rPr lang="en-US" altLang="en-US" sz="2200">
                <a:ea typeface="ＭＳ Ｐゴシック" charset="-128"/>
              </a:rPr>
              <a:t>A social cost or benefit is a cost or benefit that accrues to society as a whole and not to the firm making the decision. </a:t>
            </a:r>
          </a:p>
          <a:p>
            <a:pPr lvl="2" eaLnBrk="1" hangingPunct="1">
              <a:lnSpc>
                <a:spcPct val="80000"/>
              </a:lnSpc>
            </a:pPr>
            <a:r>
              <a:rPr lang="en-US" altLang="en-US" sz="2200">
                <a:ea typeface="ＭＳ Ｐゴシック" charset="-128"/>
              </a:rPr>
              <a:t>Environmental costs (pollution, health costs, etc..)</a:t>
            </a:r>
          </a:p>
          <a:p>
            <a:pPr lvl="2" eaLnBrk="1" hangingPunct="1">
              <a:lnSpc>
                <a:spcPct val="80000"/>
              </a:lnSpc>
            </a:pPr>
            <a:r>
              <a:rPr lang="en-US" altLang="en-US" sz="2200">
                <a:ea typeface="ＭＳ Ｐゴシック" charset="-128"/>
              </a:rPr>
              <a:t>Quality of Life' costs (traffic, housing, safety, etc.)</a:t>
            </a:r>
          </a:p>
          <a:p>
            <a:pPr lvl="1" eaLnBrk="1" hangingPunct="1">
              <a:lnSpc>
                <a:spcPct val="80000"/>
              </a:lnSpc>
            </a:pPr>
            <a:r>
              <a:rPr lang="en-US" altLang="en-US" sz="2200">
                <a:ea typeface="ＭＳ Ｐゴシック" charset="-128"/>
              </a:rPr>
              <a:t>Examples of social benefits include:</a:t>
            </a:r>
          </a:p>
          <a:p>
            <a:pPr lvl="2" eaLnBrk="1" hangingPunct="1">
              <a:lnSpc>
                <a:spcPct val="80000"/>
              </a:lnSpc>
            </a:pPr>
            <a:r>
              <a:rPr lang="en-US" altLang="en-US" sz="2200">
                <a:ea typeface="ＭＳ Ｐゴシック" charset="-128"/>
              </a:rPr>
              <a:t>creating employment in areas with high unemployment</a:t>
            </a:r>
          </a:p>
          <a:p>
            <a:pPr lvl="2" eaLnBrk="1" hangingPunct="1">
              <a:lnSpc>
                <a:spcPct val="80000"/>
              </a:lnSpc>
            </a:pPr>
            <a:r>
              <a:rPr lang="en-US" altLang="en-US" sz="2200">
                <a:ea typeface="ＭＳ Ｐゴシック" charset="-128"/>
              </a:rPr>
              <a:t>supporting development in inner cities </a:t>
            </a:r>
          </a:p>
          <a:p>
            <a:pPr lvl="2" eaLnBrk="1" hangingPunct="1">
              <a:lnSpc>
                <a:spcPct val="80000"/>
              </a:lnSpc>
            </a:pPr>
            <a:r>
              <a:rPr lang="en-US" altLang="en-US" sz="2200">
                <a:ea typeface="ＭＳ Ｐゴシック" charset="-128"/>
              </a:rPr>
              <a:t>creating access to goods in areas where such access does not exist</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Social Costs and Benefits are difficult to quantify because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3D162F-05AF-1C4F-BEBF-AFAC027954C6}" type="slidenum">
              <a:rPr lang="en-US" altLang="en-US" sz="1200">
                <a:solidFill>
                  <a:srgbClr val="FFFFFF"/>
                </a:solidFill>
              </a:rPr>
              <a:pPr>
                <a:lnSpc>
                  <a:spcPct val="80000"/>
                </a:lnSpc>
              </a:pPr>
              <a:t>43</a:t>
            </a:fld>
            <a:endParaRPr lang="en-US" altLang="en-US" sz="1200">
              <a:solidFill>
                <a:srgbClr val="FFFFFF"/>
              </a:solidFill>
            </a:endParaRPr>
          </a:p>
        </p:txBody>
      </p:sp>
      <p:sp>
        <p:nvSpPr>
          <p:cNvPr id="911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Cannot know the unknown</a:t>
            </a:r>
            <a:r>
              <a:rPr lang="en-US" altLang="en-US" sz="2600">
                <a:ea typeface="ＭＳ Ｐゴシック" charset="-128"/>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eaLnBrk="1" hangingPunct="1">
              <a:lnSpc>
                <a:spcPct val="80000"/>
              </a:lnSpc>
            </a:pPr>
            <a:r>
              <a:rPr lang="en-US" altLang="en-US" sz="2600" u="sng">
                <a:ea typeface="ＭＳ Ｐゴシック" charset="-128"/>
              </a:rPr>
              <a:t>Eyes of the beholder</a:t>
            </a:r>
            <a:r>
              <a:rPr lang="en-US" altLang="en-US" sz="2600">
                <a:ea typeface="ＭＳ Ｐゴシック" charset="-128"/>
              </a:rPr>
              <a:t>: They are ‘person-specific’, since </a:t>
            </a:r>
            <a:r>
              <a:rPr lang="en-US" altLang="ja-JP" sz="2600">
                <a:ea typeface="ＭＳ Ｐゴシック" charset="-128"/>
              </a:rPr>
              <a:t>different decision makers can look at the same social cost and weight them very differently. </a:t>
            </a:r>
          </a:p>
          <a:p>
            <a:pPr eaLnBrk="1" hangingPunct="1">
              <a:lnSpc>
                <a:spcPct val="80000"/>
              </a:lnSpc>
            </a:pPr>
            <a:r>
              <a:rPr lang="en-US" altLang="en-US" sz="2600" u="sng">
                <a:ea typeface="ＭＳ Ｐゴシック" charset="-128"/>
              </a:rPr>
              <a:t>Decision paralysis</a:t>
            </a:r>
            <a:r>
              <a:rPr lang="en-US" altLang="en-US" sz="2600">
                <a:ea typeface="ＭＳ Ｐゴシック" charset="-128"/>
              </a:rPr>
              <a:t>: They can be paralyzing if carried to extremes.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test of your social consciousness: </a:t>
            </a:r>
            <a:br>
              <a:rPr lang="en-US" altLang="en-US" sz="3200">
                <a:ea typeface="ＭＳ Ｐゴシック" charset="-128"/>
              </a:rPr>
            </a:br>
            <a:r>
              <a:rPr lang="en-US" altLang="en-US" sz="3200">
                <a:ea typeface="ＭＳ Ｐゴシック" charset="-128"/>
              </a:rPr>
              <a:t>Put your money where you mouth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FB8A38-57F7-F145-B605-43E2A7FF39BF}" type="slidenum">
              <a:rPr lang="en-US" altLang="en-US" sz="1200">
                <a:solidFill>
                  <a:srgbClr val="FFFFFF"/>
                </a:solidFill>
              </a:rPr>
              <a:pPr>
                <a:lnSpc>
                  <a:spcPct val="80000"/>
                </a:lnSpc>
              </a:pPr>
              <a:t>44</a:t>
            </a:fld>
            <a:endParaRPr lang="en-US" altLang="en-US" sz="1200">
              <a:solidFill>
                <a:srgbClr val="FFFFFF"/>
              </a:solidFill>
            </a:endParaRP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a:ea typeface="+mn-ea"/>
                <a:cs typeface="+mn-cs"/>
              </a:rPr>
              <a:t>Would you open the store?</a:t>
            </a:r>
          </a:p>
          <a:p>
            <a:pPr marL="640080" lvl="1" indent="-274320" eaLnBrk="1" fontAlgn="auto" hangingPunct="1">
              <a:spcAft>
                <a:spcPts val="0"/>
              </a:spcAft>
              <a:buFont typeface="Wingdings 2"/>
              <a:buChar char=""/>
              <a:defRPr/>
            </a:pPr>
            <a:r>
              <a:rPr lang="en-US">
                <a:ea typeface="+mn-ea"/>
              </a:rPr>
              <a:t>Yes</a:t>
            </a:r>
          </a:p>
          <a:p>
            <a:pPr marL="640080" lvl="1" indent="-274320" eaLnBrk="1" fontAlgn="auto" hangingPunct="1">
              <a:spcAft>
                <a:spcPts val="0"/>
              </a:spcAft>
              <a:buFont typeface="Wingdings 2"/>
              <a:buChar char=""/>
              <a:defRPr/>
            </a:pPr>
            <a:r>
              <a:rPr lang="en-US">
                <a:ea typeface="+mn-ea"/>
              </a:rPr>
              <a:t>No</a:t>
            </a:r>
          </a:p>
          <a:p>
            <a:pPr marL="320040" indent="-320040" eaLnBrk="1" fontAlgn="auto" hangingPunct="1">
              <a:spcAft>
                <a:spcPts val="0"/>
              </a:spcAft>
              <a:buFont typeface="Wingdings"/>
              <a:buChar char=""/>
              <a:defRPr/>
            </a:pPr>
            <a:r>
              <a:rPr lang="en-US">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a:ea typeface="+mn-ea"/>
              </a:rPr>
              <a:t>Yes</a:t>
            </a:r>
          </a:p>
          <a:p>
            <a:pPr marL="640080" lvl="1" indent="-274320" eaLnBrk="1" fontAlgn="auto" hangingPunct="1">
              <a:spcAft>
                <a:spcPts val="0"/>
              </a:spcAft>
              <a:buFont typeface="Wingdings 2"/>
              <a:buChar char=""/>
              <a:defRPr/>
            </a:pPr>
            <a:r>
              <a:rPr lang="en-US">
                <a:ea typeface="+mn-ea"/>
              </a:rPr>
              <a:t>No</a:t>
            </a:r>
          </a:p>
          <a:p>
            <a:pPr marL="320040" indent="-320040" eaLnBrk="1" fontAlgn="auto" hangingPunct="1">
              <a:spcAft>
                <a:spcPts val="0"/>
              </a:spcAft>
              <a:buFont typeface="Wingdings"/>
              <a:buChar char=""/>
              <a:defRPr/>
            </a:pPr>
            <a:r>
              <a:rPr lang="en-US">
                <a:ea typeface="+mn-ea"/>
                <a:cs typeface="+mn-cs"/>
              </a:rPr>
              <a:t>If no, how would you respond to a stockholder query on why you were not living up to your social responsibilities?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Traditional corporate financial theory breaks down when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46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a:t>Managerial self-interest</a:t>
            </a:r>
            <a:r>
              <a:rPr lang="en-US" dirty="0"/>
              <a:t>: The interests/objectives of the decision makers in the firm conflict with the interests of stockholders.</a:t>
            </a:r>
          </a:p>
          <a:p>
            <a:pPr eaLnBrk="1" hangingPunct="1">
              <a:buFont typeface="Wingdings" charset="0"/>
              <a:buChar char=""/>
              <a:defRPr/>
            </a:pPr>
            <a:r>
              <a:rPr lang="en-US" u="sng" dirty="0"/>
              <a:t>Unprotected debt holders</a:t>
            </a:r>
            <a:r>
              <a:rPr lang="en-US" dirty="0"/>
              <a:t>: Bondholders (Lenders) are not protected against expropriation by stockholders.</a:t>
            </a:r>
          </a:p>
          <a:p>
            <a:pPr eaLnBrk="1" hangingPunct="1">
              <a:buFont typeface="Wingdings" charset="0"/>
              <a:buChar char=""/>
              <a:defRPr/>
            </a:pPr>
            <a:r>
              <a:rPr lang="en-US" u="sng" dirty="0"/>
              <a:t>Inefficient markets</a:t>
            </a:r>
            <a:r>
              <a:rPr lang="en-US" dirty="0"/>
              <a:t>: Financial markets do not operate efficiently, and stock prices do not reflect the underlying value of the firm.</a:t>
            </a:r>
          </a:p>
          <a:p>
            <a:pPr eaLnBrk="1" hangingPunct="1">
              <a:buFont typeface="Wingdings" charset="0"/>
              <a:buChar char=""/>
              <a:defRPr/>
            </a:pPr>
            <a:r>
              <a:rPr lang="en-US" u="sng" dirty="0"/>
              <a:t>Large social side costs</a:t>
            </a:r>
            <a:r>
              <a:rPr lang="en-US" dirty="0"/>
              <a:t>: Significant social costs can be created as a by-product of stock price maximization.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traditional corporate financial theory breaks down, the solution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47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A non-stockholder based governance system</a:t>
            </a:r>
            <a:r>
              <a:rPr lang="en-US" dirty="0">
                <a:ea typeface="+mn-ea"/>
                <a:cs typeface="+mn-cs"/>
              </a:rPr>
              <a:t>: To choose a different mechanism for corporate governance, </a:t>
            </a:r>
            <a:r>
              <a:rPr lang="en-US" dirty="0" err="1">
                <a:ea typeface="+mn-ea"/>
                <a:cs typeface="+mn-cs"/>
              </a:rPr>
              <a:t>i.e</a:t>
            </a:r>
            <a:r>
              <a:rPr lang="en-US" dirty="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a:ea typeface="+mn-ea"/>
                <a:cs typeface="+mn-cs"/>
              </a:rPr>
              <a:t>A better objective than maximizing stock prices?</a:t>
            </a:r>
            <a:r>
              <a:rPr lang="en-US" dirty="0">
                <a:ea typeface="+mn-ea"/>
                <a:cs typeface="+mn-cs"/>
              </a:rPr>
              <a:t> To choose a different objective for the firm.</a:t>
            </a:r>
          </a:p>
          <a:p>
            <a:pPr marL="320040" indent="-320040" eaLnBrk="1" fontAlgn="auto" hangingPunct="1">
              <a:spcAft>
                <a:spcPts val="0"/>
              </a:spcAft>
              <a:buFont typeface="Wingdings"/>
              <a:buChar char=""/>
              <a:defRPr/>
            </a:pPr>
            <a:r>
              <a:rPr lang="en-US" u="sng" dirty="0">
                <a:ea typeface="+mn-ea"/>
                <a:cs typeface="+mn-cs"/>
              </a:rPr>
              <a:t>Maximize stock prices but minimize side costs</a:t>
            </a:r>
            <a:r>
              <a:rPr lang="en-US" dirty="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a:ea typeface="+mn-ea"/>
              </a:rPr>
              <a:t>Making managers (decision makers) and employees into stockholders</a:t>
            </a:r>
          </a:p>
          <a:p>
            <a:pPr marL="640080" lvl="1" indent="-274320" eaLnBrk="1" fontAlgn="auto" hangingPunct="1">
              <a:spcAft>
                <a:spcPts val="0"/>
              </a:spcAft>
              <a:buFont typeface="Wingdings 2"/>
              <a:buChar char=""/>
              <a:defRPr/>
            </a:pPr>
            <a:r>
              <a:rPr lang="en-US" dirty="0">
                <a:ea typeface="+mn-ea"/>
              </a:rPr>
              <a:t>Protect lenders from expropriation</a:t>
            </a:r>
          </a:p>
          <a:p>
            <a:pPr marL="640080" lvl="1" indent="-274320" eaLnBrk="1" fontAlgn="auto" hangingPunct="1">
              <a:spcAft>
                <a:spcPts val="0"/>
              </a:spcAft>
              <a:buFont typeface="Wingdings 2"/>
              <a:buChar char=""/>
              <a:defRPr/>
            </a:pPr>
            <a:r>
              <a:rPr lang="en-US" dirty="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a:ea typeface="+mn-ea"/>
              </a:rPr>
              <a:t>Minimize social costs </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 An Alternative Corporate Governance System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48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a:ea typeface="+mn-ea"/>
              </a:rPr>
              <a:t>maximizing earnings</a:t>
            </a:r>
          </a:p>
          <a:p>
            <a:pPr marL="640080" lvl="1" indent="-274320" eaLnBrk="1" fontAlgn="auto" hangingPunct="1">
              <a:spcAft>
                <a:spcPts val="0"/>
              </a:spcAft>
              <a:buFont typeface="Wingdings 2"/>
              <a:buChar char=""/>
              <a:defRPr/>
            </a:pPr>
            <a:r>
              <a:rPr lang="en-US">
                <a:ea typeface="+mn-ea"/>
              </a:rPr>
              <a:t>maximizing revenues</a:t>
            </a:r>
          </a:p>
          <a:p>
            <a:pPr marL="640080" lvl="1" indent="-274320" eaLnBrk="1" fontAlgn="auto" hangingPunct="1">
              <a:spcAft>
                <a:spcPts val="0"/>
              </a:spcAft>
              <a:buFont typeface="Wingdings 2"/>
              <a:buChar char=""/>
              <a:defRPr/>
            </a:pPr>
            <a:r>
              <a:rPr lang="en-US">
                <a:ea typeface="+mn-ea"/>
              </a:rPr>
              <a:t>maximizing firm size</a:t>
            </a:r>
          </a:p>
          <a:p>
            <a:pPr marL="640080" lvl="1" indent="-274320" eaLnBrk="1" fontAlgn="auto" hangingPunct="1">
              <a:spcAft>
                <a:spcPts val="0"/>
              </a:spcAft>
              <a:buFont typeface="Wingdings 2"/>
              <a:buChar char=""/>
              <a:defRPr/>
            </a:pPr>
            <a:r>
              <a:rPr lang="en-US">
                <a:ea typeface="+mn-ea"/>
              </a:rPr>
              <a:t>maximizing market share</a:t>
            </a:r>
          </a:p>
          <a:p>
            <a:pPr marL="640080" lvl="1" indent="-274320" eaLnBrk="1" fontAlgn="auto" hangingPunct="1">
              <a:spcAft>
                <a:spcPts val="0"/>
              </a:spcAft>
              <a:buFont typeface="Wingdings 2"/>
              <a:buChar char=""/>
              <a:defRPr/>
            </a:pPr>
            <a:r>
              <a:rPr lang="en-US">
                <a:ea typeface="+mn-ea"/>
              </a:rPr>
              <a:t>maximizing EVA</a:t>
            </a:r>
          </a:p>
          <a:p>
            <a:pPr marL="320040" indent="-320040" eaLnBrk="1" fontAlgn="auto" hangingPunct="1">
              <a:spcAft>
                <a:spcPts val="0"/>
              </a:spcAft>
              <a:buFont typeface="Wingdings"/>
              <a:buChar char=""/>
              <a:defRPr/>
            </a:pPr>
            <a:r>
              <a:rPr lang="en-US">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a:ea typeface="+mn-ea"/>
              </a:rPr>
              <a:t>To the degree that they do not, the firm can end up with a disaster</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50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A897BC-0BED-DB4F-97A3-9CCBEB4B2280}"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Activist Institutional investors </a:t>
            </a:r>
            <a:r>
              <a:rPr lang="en-US" dirty="0">
                <a:ea typeface="+mn-ea"/>
                <a:cs typeface="+mn-cs"/>
              </a:rPr>
              <a:t> have become much more active in monitoring companies that they invest in and demanding changes in the way in which business is done. They have been joined by private equity firms like KKR and Blackstone.</a:t>
            </a:r>
          </a:p>
          <a:p>
            <a:pPr marL="320040" indent="-320040" eaLnBrk="1" fontAlgn="auto" hangingPunct="1">
              <a:spcAft>
                <a:spcPts val="0"/>
              </a:spcAft>
              <a:buFont typeface="Wingdings"/>
              <a:buChar char=""/>
              <a:defRPr/>
            </a:pPr>
            <a:r>
              <a:rPr lang="en-US" u="sng" dirty="0">
                <a:ea typeface="+mn-ea"/>
                <a:cs typeface="+mn-cs"/>
              </a:rPr>
              <a:t>Activist individuals</a:t>
            </a:r>
            <a:r>
              <a:rPr lang="en-US" dirty="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a:ea typeface="+mn-ea"/>
                <a:cs typeface="+mn-cs"/>
              </a:rPr>
              <a:t>Vocal stockholders, armed with more information and new powers</a:t>
            </a:r>
            <a:r>
              <a:rPr lang="en-US" dirty="0">
                <a:ea typeface="+mn-ea"/>
                <a:cs typeface="+mn-cs"/>
              </a:rPr>
              <a:t>: At annual meetings, stockholders have taken to expressing their displeasure with incumbent management by voting against their compensation contracts or their board of directors</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2995D9-FDCF-7648-A10F-F686A6F29271}"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The typical target firm in a hostile takeover has</a:t>
            </a:r>
          </a:p>
          <a:p>
            <a:pPr marL="640080" lvl="1" indent="-274320" eaLnBrk="1" fontAlgn="auto" hangingPunct="1">
              <a:spcAft>
                <a:spcPts val="0"/>
              </a:spcAft>
              <a:buFont typeface="Wingdings 2"/>
              <a:buChar char=""/>
              <a:defRPr/>
            </a:pPr>
            <a:r>
              <a:rPr lang="en-US">
                <a:ea typeface="+mn-ea"/>
              </a:rPr>
              <a:t>a return on equity almost 5% lower than its peer group</a:t>
            </a:r>
          </a:p>
          <a:p>
            <a:pPr marL="640080" lvl="1" indent="-274320" eaLnBrk="1" fontAlgn="auto" hangingPunct="1">
              <a:spcAft>
                <a:spcPts val="0"/>
              </a:spcAft>
              <a:buFont typeface="Wingdings 2"/>
              <a:buChar char=""/>
              <a:defRPr/>
            </a:pPr>
            <a:r>
              <a:rPr lang="en-US">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a:ea typeface="+mn-ea"/>
              </a:rPr>
              <a:t>has managers who hold little or no stock in the firm</a:t>
            </a:r>
          </a:p>
          <a:p>
            <a:pPr marL="320040" indent="-320040" eaLnBrk="1" fontAlgn="auto" hangingPunct="1">
              <a:spcAft>
                <a:spcPts val="0"/>
              </a:spcAft>
              <a:buFont typeface="Wingdings"/>
              <a:buChar char=""/>
              <a:defRPr/>
            </a:pPr>
            <a:r>
              <a:rPr lang="en-US">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a:ea typeface="+mn-ea"/>
                <a:cs typeface="+mn-cs"/>
              </a:rPr>
              <a:t>Conversely, when you do not allow hostile takeovers, this is the firm that you are most likely protecting (and not a well run or well managed firm)</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In response, boards are becoming more independent…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C1AF53-E58E-BB41-90A2-1678D4850E2F}"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a:ea typeface="+mn-ea"/>
                <a:cs typeface="+mn-cs"/>
              </a:rPr>
              <a:t>Boards have become smaller over time</a:t>
            </a:r>
            <a:r>
              <a:rPr lang="en-US" dirty="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a:ea typeface="+mn-ea"/>
                <a:cs typeface="+mn-cs"/>
              </a:rPr>
              <a:t>There are fewer insiders on the board</a:t>
            </a:r>
            <a:r>
              <a:rPr lang="en-US" dirty="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a:ea typeface="+mn-ea"/>
                <a:cs typeface="+mn-cs"/>
              </a:rPr>
              <a:t>Directors are increasingly compensated with stock and options in the company, instead of cash</a:t>
            </a:r>
            <a:r>
              <a:rPr lang="en-US" dirty="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a:ea typeface="+mn-ea"/>
                <a:cs typeface="+mn-cs"/>
              </a:rPr>
              <a:t>More directors are identified and selected by a nominating committee rather than being chosen by the CEO of the firm</a:t>
            </a:r>
            <a:r>
              <a:rPr lang="en-US" dirty="0">
                <a:ea typeface="+mn-ea"/>
                <a:cs typeface="+mn-cs"/>
              </a:rPr>
              <a:t>. In 1998, 75% of boards had nominating committees; the comparable statistic in 1973 was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concession: Disney</a:t>
            </a:r>
            <a:r>
              <a:rPr lang="ja-JP" altLang="en-US" sz="3200">
                <a:ea typeface="ＭＳ Ｐゴシック" charset="-128"/>
              </a:rPr>
              <a:t>’</a:t>
            </a:r>
            <a:r>
              <a:rPr lang="en-US" altLang="ja-JP" sz="3200">
                <a:ea typeface="ＭＳ Ｐゴシック" charset="-128"/>
              </a:rPr>
              <a:t>s Board in 2003</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4372D-7309-2643-8A6D-EA87160E0C9E}"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64"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Changes in corporate governance at Disney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44FFE0-B9C7-D14A-9C9E-7C3CB8B52650}"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a:ea typeface="+mn-ea"/>
                <a:cs typeface="+mn-cs"/>
              </a:rPr>
              <a:t>Required </a:t>
            </a:r>
            <a:r>
              <a:rPr lang="en-US" u="sng" dirty="0">
                <a:ea typeface="+mn-ea"/>
                <a:cs typeface="+mn-cs"/>
              </a:rPr>
              <a:t>at least two executive sessions of the board</a:t>
            </a:r>
            <a:r>
              <a:rPr lang="en-US" dirty="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a:ea typeface="+mn-ea"/>
                <a:cs typeface="+mn-cs"/>
              </a:rPr>
              <a:t>Created the </a:t>
            </a:r>
            <a:r>
              <a:rPr lang="en-US" u="sng" dirty="0">
                <a:ea typeface="+mn-ea"/>
                <a:cs typeface="+mn-cs"/>
              </a:rPr>
              <a:t>position of non-management presiding director</a:t>
            </a:r>
            <a:r>
              <a:rPr lang="en-US" dirty="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a:ea typeface="+mn-ea"/>
                <a:cs typeface="+mn-cs"/>
              </a:rPr>
              <a:t>Adopted a </a:t>
            </a:r>
            <a:r>
              <a:rPr lang="en-US" u="sng" dirty="0">
                <a:ea typeface="+mn-ea"/>
                <a:cs typeface="+mn-cs"/>
              </a:rPr>
              <a:t>new and more rigorous definition of director independence</a:t>
            </a:r>
            <a:r>
              <a:rPr lang="en-US" dirty="0">
                <a:ea typeface="+mn-ea"/>
                <a:cs typeface="+mn-cs"/>
              </a:rPr>
              <a:t>. </a:t>
            </a:r>
          </a:p>
          <a:p>
            <a:pPr marL="514350" indent="-514350" eaLnBrk="1" fontAlgn="auto" hangingPunct="1">
              <a:spcAft>
                <a:spcPts val="0"/>
              </a:spcAft>
              <a:buFont typeface="+mj-lt"/>
              <a:buAutoNum type="arabicPeriod"/>
              <a:defRPr/>
            </a:pPr>
            <a:r>
              <a:rPr lang="en-US" dirty="0">
                <a:ea typeface="+mn-ea"/>
                <a:cs typeface="+mn-cs"/>
              </a:rPr>
              <a:t>Required that a </a:t>
            </a:r>
            <a:r>
              <a:rPr lang="en-US" u="sng" dirty="0">
                <a:ea typeface="+mn-ea"/>
                <a:cs typeface="+mn-cs"/>
              </a:rPr>
              <a:t>substantial majority </a:t>
            </a:r>
            <a:r>
              <a:rPr lang="en-US" dirty="0">
                <a:ea typeface="+mn-ea"/>
                <a:cs typeface="+mn-cs"/>
              </a:rPr>
              <a:t>of the board be comprised of directors meeting the </a:t>
            </a:r>
            <a:r>
              <a:rPr lang="en-US" u="sng" dirty="0">
                <a:ea typeface="+mn-ea"/>
                <a:cs typeface="+mn-cs"/>
              </a:rPr>
              <a:t>new independence standards</a:t>
            </a:r>
            <a:r>
              <a:rPr lang="en-US" dirty="0">
                <a:ea typeface="+mn-ea"/>
                <a:cs typeface="+mn-cs"/>
              </a:rPr>
              <a:t>. </a:t>
            </a:r>
          </a:p>
          <a:p>
            <a:pPr marL="514350" indent="-514350" eaLnBrk="1" fontAlgn="auto" hangingPunct="1">
              <a:spcAft>
                <a:spcPts val="0"/>
              </a:spcAft>
              <a:buFont typeface="+mj-lt"/>
              <a:buAutoNum type="arabicPeriod"/>
              <a:defRPr/>
            </a:pPr>
            <a:r>
              <a:rPr lang="en-US" dirty="0">
                <a:ea typeface="+mn-ea"/>
                <a:cs typeface="+mn-cs"/>
              </a:rPr>
              <a:t>Provided for </a:t>
            </a:r>
            <a:r>
              <a:rPr lang="en-US" u="sng" dirty="0">
                <a:ea typeface="+mn-ea"/>
                <a:cs typeface="+mn-cs"/>
              </a:rPr>
              <a:t>a reduction in committee size and the rotation of committee</a:t>
            </a:r>
            <a:r>
              <a:rPr lang="en-US" dirty="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a:ea typeface="+mn-ea"/>
                <a:cs typeface="+mn-cs"/>
              </a:rPr>
              <a:t>Added </a:t>
            </a:r>
            <a:r>
              <a:rPr lang="en-US" u="sng" dirty="0">
                <a:ea typeface="+mn-ea"/>
                <a:cs typeface="+mn-cs"/>
              </a:rPr>
              <a:t>new provisions for management succession planning</a:t>
            </a:r>
            <a:r>
              <a:rPr lang="en-US" dirty="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a:ea typeface="+mn-ea"/>
                <a:cs typeface="+mn-cs"/>
              </a:rPr>
              <a:t>Provided for </a:t>
            </a:r>
            <a:r>
              <a:rPr lang="en-US" u="sng" dirty="0">
                <a:ea typeface="+mn-ea"/>
                <a:cs typeface="+mn-cs"/>
              </a:rPr>
              <a:t>enhanced continuing education and training </a:t>
            </a:r>
            <a:r>
              <a:rPr lang="en-US" dirty="0">
                <a:ea typeface="+mn-ea"/>
                <a:cs typeface="+mn-cs"/>
              </a:rPr>
              <a:t>for board members.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57</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dirty="0">
                <a:ea typeface="ＭＳ Ｐゴシック" charset="-128"/>
              </a:rPr>
              <a:t>In 2011, </a:t>
            </a:r>
            <a:r>
              <a:rPr lang="en-US" altLang="en-US" sz="2200" dirty="0" err="1">
                <a:ea typeface="ＭＳ Ｐゴシック" charset="-128"/>
              </a:rPr>
              <a:t>Iger</a:t>
            </a:r>
            <a:r>
              <a:rPr lang="en-US" altLang="en-US" sz="2200" dirty="0">
                <a:ea typeface="ＭＳ Ｐゴシック" charset="-128"/>
              </a:rPr>
              <a:t> announced his intent to step down as CEO in 2015 to allow a successor to be groomed.  </a:t>
            </a:r>
          </a:p>
          <a:p>
            <a:pPr marL="514350" indent="-514350">
              <a:lnSpc>
                <a:spcPct val="80000"/>
              </a:lnSpc>
              <a:buFont typeface="Calibri" charset="0"/>
              <a:buAutoNum type="arabicPeriod"/>
            </a:pPr>
            <a:r>
              <a:rPr lang="en-US" altLang="en-US" sz="2200" dirty="0">
                <a:ea typeface="ＭＳ Ｐゴシック" charset="-128"/>
              </a:rPr>
              <a:t>The 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dirty="0">
                <a:ea typeface="ＭＳ Ｐゴシック" charset="-128"/>
              </a:rPr>
              <a:t>There were signs of restiveness among Disney’s stockholders, especially those interested in corporate governance. Activist investors (</a:t>
            </a:r>
            <a:r>
              <a:rPr lang="en-US" altLang="en-US" sz="2200" dirty="0" err="1">
                <a:ea typeface="ＭＳ Ｐゴシック" charset="-128"/>
              </a:rPr>
              <a:t>CalSTRS</a:t>
            </a:r>
            <a:r>
              <a:rPr lang="en-US" altLang="en-US" sz="2200" dirty="0">
                <a:ea typeface="ＭＳ Ｐゴシック" charset="-128"/>
              </a:rPr>
              <a:t>)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Iger’s</a:t>
            </a:r>
            <a:r>
              <a:rPr lang="en-US" dirty="0"/>
              <a:t> non-exit and the Domino effect</a:t>
            </a:r>
          </a:p>
        </p:txBody>
      </p:sp>
      <p:sp>
        <p:nvSpPr>
          <p:cNvPr id="3" name="Content Placeholder 2"/>
          <p:cNvSpPr>
            <a:spLocks noGrp="1"/>
          </p:cNvSpPr>
          <p:nvPr>
            <p:ph sz="quarter" idx="1"/>
          </p:nvPr>
        </p:nvSpPr>
        <p:spPr/>
        <p:txBody>
          <a:bodyPr>
            <a:normAutofit/>
          </a:bodyPr>
          <a:lstStyle/>
          <a:p>
            <a:pPr marL="514350" indent="-514350">
              <a:lnSpc>
                <a:spcPct val="80000"/>
              </a:lnSpc>
              <a:buFont typeface="Calibri" charset="0"/>
              <a:buAutoNum type="arabicPeriod"/>
            </a:pPr>
            <a:r>
              <a:rPr lang="en-US" altLang="en-US" dirty="0">
                <a:ea typeface="ＭＳ Ｐゴシック" charset="-128"/>
              </a:rPr>
              <a:t>In 2015 but Disney’s board convinced </a:t>
            </a:r>
            <a:r>
              <a:rPr lang="en-US" altLang="en-US" dirty="0" err="1">
                <a:ea typeface="ＭＳ Ｐゴシック" charset="-128"/>
              </a:rPr>
              <a:t>Iger</a:t>
            </a:r>
            <a:r>
              <a:rPr lang="en-US" altLang="en-US" dirty="0">
                <a:ea typeface="ＭＳ Ｐゴシック" charset="-128"/>
              </a:rPr>
              <a:t> to stay on as CEO for an extra year, for the “the good of the company”</a:t>
            </a:r>
            <a:r>
              <a:rPr lang="en-US" altLang="ja-JP" dirty="0">
                <a:ea typeface="ＭＳ Ｐゴシック" charset="-128"/>
              </a:rPr>
              <a:t>. </a:t>
            </a:r>
          </a:p>
          <a:p>
            <a:pPr marL="514350" indent="-514350">
              <a:lnSpc>
                <a:spcPct val="80000"/>
              </a:lnSpc>
              <a:buFont typeface="Calibri" charset="0"/>
              <a:buAutoNum type="arabicPeriod"/>
            </a:pPr>
            <a:r>
              <a:rPr lang="en-US" altLang="ja-JP" dirty="0">
                <a:ea typeface="ＭＳ Ｐゴシック" charset="-128"/>
              </a:rPr>
              <a:t>In 2016, Thomas Staggs who was considered heir apparent to </a:t>
            </a:r>
            <a:r>
              <a:rPr lang="en-US" altLang="ja-JP" dirty="0" err="1">
                <a:ea typeface="ＭＳ Ｐゴシック" charset="-128"/>
              </a:rPr>
              <a:t>Iger</a:t>
            </a:r>
            <a:r>
              <a:rPr lang="en-US" altLang="ja-JP" dirty="0">
                <a:ea typeface="ＭＳ Ｐゴシック" charset="-128"/>
              </a:rPr>
              <a:t> left Disney. Others who were considered potential CEOs also left.</a:t>
            </a:r>
          </a:p>
          <a:p>
            <a:pPr marL="514350" indent="-514350">
              <a:lnSpc>
                <a:spcPct val="80000"/>
              </a:lnSpc>
              <a:buFont typeface="Calibri" charset="0"/>
              <a:buAutoNum type="arabicPeriod"/>
            </a:pPr>
            <a:r>
              <a:rPr lang="en-US" altLang="ja-JP" dirty="0">
                <a:ea typeface="ＭＳ Ｐゴシック" charset="-128"/>
              </a:rPr>
              <a:t>In 2017, Disney acquired Fox and announced that </a:t>
            </a:r>
            <a:r>
              <a:rPr lang="en-US" altLang="ja-JP" dirty="0" err="1">
                <a:ea typeface="ＭＳ Ｐゴシック" charset="-128"/>
              </a:rPr>
              <a:t>Iger’s</a:t>
            </a:r>
            <a:r>
              <a:rPr lang="en-US" altLang="ja-JP" dirty="0">
                <a:ea typeface="ＭＳ Ｐゴシック" charset="-128"/>
              </a:rPr>
              <a:t> term would be extended to 2019 (and perhaps beyond) because his stewardship was essential for the merger to work.</a:t>
            </a:r>
          </a:p>
          <a:p>
            <a:pPr marL="835025" lvl="1" indent="-514350">
              <a:lnSpc>
                <a:spcPct val="80000"/>
              </a:lnSpc>
            </a:pPr>
            <a:r>
              <a:rPr lang="en-US" altLang="ja-JP" dirty="0">
                <a:ea typeface="ＭＳ Ｐゴシック" charset="-128"/>
              </a:rPr>
              <a:t>Now, what?</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FC16F23A-243F-094E-AF02-B4320873971F}" type="slidenum">
              <a:rPr lang="en-US" altLang="en-US" smtClean="0"/>
              <a:pPr/>
              <a:t>59</a:t>
            </a:fld>
            <a:endParaRPr lang="en-US" altLang="en-US"/>
          </a:p>
        </p:txBody>
      </p:sp>
    </p:spTree>
    <p:extLst>
      <p:ext uri="{BB962C8B-B14F-4D97-AF65-F5344CB8AC3E}">
        <p14:creationId xmlns:p14="http://schemas.microsoft.com/office/powerpoint/2010/main" val="2078935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60</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Is there a payoff to better corporate governance?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61</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a:ea typeface="+mn-ea"/>
                <a:cs typeface="+mn-cs"/>
              </a:rPr>
              <a:t>On a purely anecdotal basis, a common theme at problem companies and is an ineffective board that fails to ask tough questions of an imperial CEO.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Bondholders</a:t>
            </a:r>
            <a:r>
              <a:rPr lang="ja-JP" altLang="en-US" sz="3200">
                <a:ea typeface="ＭＳ Ｐゴシック" charset="-128"/>
              </a:rPr>
              <a:t>’</a:t>
            </a:r>
            <a:r>
              <a:rPr lang="en-US" altLang="ja-JP" sz="3200">
                <a:ea typeface="ＭＳ Ｐゴシック" charset="-128"/>
              </a:rPr>
              <a:t> Defense Against Stockholder Excesses</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29AE11-49B2-D141-9478-EF4FF672EB8C}" type="slidenum">
              <a:rPr lang="en-US" altLang="en-US" sz="1200">
                <a:solidFill>
                  <a:srgbClr val="FFFFFF"/>
                </a:solidFill>
              </a:rPr>
              <a:pPr>
                <a:lnSpc>
                  <a:spcPct val="80000"/>
                </a:lnSpc>
              </a:pPr>
              <a:t>62</a:t>
            </a:fld>
            <a:endParaRPr lang="en-US" altLang="en-US" sz="1200">
              <a:solidFill>
                <a:srgbClr val="FFFFFF"/>
              </a:solidFill>
            </a:endParaRPr>
          </a:p>
        </p:txBody>
      </p:sp>
      <p:sp>
        <p:nvSpPr>
          <p:cNvPr id="123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More restrictive covenants on investment, financing and dividend policy have been incorporated into both private lending agreements and into bond issues, to prevent future </a:t>
            </a:r>
            <a:r>
              <a:rPr lang="ja-JP" altLang="en-US" sz="2200">
                <a:ea typeface="ＭＳ Ｐゴシック" charset="-128"/>
              </a:rPr>
              <a:t>“</a:t>
            </a:r>
            <a:r>
              <a:rPr lang="en-US" altLang="ja-JP" sz="2200">
                <a:ea typeface="ＭＳ Ｐゴシック" charset="-128"/>
              </a:rPr>
              <a:t>Nabiscos</a:t>
            </a:r>
            <a:r>
              <a:rPr lang="ja-JP" altLang="en-US" sz="2200">
                <a:ea typeface="ＭＳ Ｐゴシック" charset="-128"/>
              </a:rPr>
              <a:t>”</a:t>
            </a:r>
            <a:r>
              <a:rPr lang="en-US" altLang="ja-JP" sz="2200">
                <a:ea typeface="ＭＳ Ｐゴシック" charset="-128"/>
              </a:rPr>
              <a:t>.</a:t>
            </a:r>
          </a:p>
          <a:p>
            <a:pPr eaLnBrk="1" hangingPunct="1">
              <a:lnSpc>
                <a:spcPct val="80000"/>
              </a:lnSpc>
            </a:pPr>
            <a:r>
              <a:rPr lang="en-US" altLang="en-US" sz="2200">
                <a:ea typeface="ＭＳ Ｐゴシック" charset="-128"/>
              </a:rPr>
              <a:t>New types of bonds have been created to explicitly protect bondholders against sudden increases in leverage or other actions that increase lender risk substantially. Two examples of such bonds</a:t>
            </a:r>
          </a:p>
          <a:p>
            <a:pPr lvl="1" eaLnBrk="1" hangingPunct="1">
              <a:lnSpc>
                <a:spcPct val="80000"/>
              </a:lnSpc>
            </a:pPr>
            <a:r>
              <a:rPr lang="en-US" altLang="en-US" sz="1900">
                <a:ea typeface="ＭＳ Ｐゴシック" charset="-128"/>
              </a:rPr>
              <a:t>Puttable Bonds, where the bondholder can put the bond back to the firm and get face value, if the firm takes actions that hurt bondholders</a:t>
            </a:r>
          </a:p>
          <a:p>
            <a:pPr lvl="1" eaLnBrk="1" hangingPunct="1">
              <a:lnSpc>
                <a:spcPct val="80000"/>
              </a:lnSpc>
            </a:pPr>
            <a:r>
              <a:rPr lang="en-US" altLang="en-US" sz="1900">
                <a:ea typeface="ＭＳ Ｐゴシック" charset="-128"/>
              </a:rPr>
              <a:t>Ratings Sensitive Notes, where the interest rate on the notes adjusts to that appropriate for the rating of the firm</a:t>
            </a:r>
          </a:p>
          <a:p>
            <a:pPr eaLnBrk="1" hangingPunct="1">
              <a:lnSpc>
                <a:spcPct val="80000"/>
              </a:lnSpc>
            </a:pPr>
            <a:r>
              <a:rPr lang="en-US" altLang="en-US" sz="2200">
                <a:ea typeface="ＭＳ Ｐゴシック" charset="-128"/>
              </a:rPr>
              <a:t>More hybrid bonds (with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201765-191A-6F47-9E3D-3EA741BAC430}" type="slidenum">
              <a:rPr lang="en-US" altLang="en-US" sz="1200">
                <a:solidFill>
                  <a:srgbClr val="FFFFFF"/>
                </a:solidFill>
              </a:rPr>
              <a:pPr>
                <a:lnSpc>
                  <a:spcPct val="80000"/>
                </a:lnSpc>
              </a:pPr>
              <a:t>63</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a:ea typeface="+mn-ea"/>
                <a:cs typeface="+mn-cs"/>
              </a:rPr>
              <a:t>When firms mislead markets, the punishment is not only quick but it is savage. </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5EECB-9F8C-D544-AD0B-F94B79087A87}" type="slidenum">
              <a:rPr lang="en-US" altLang="en-US" sz="1200">
                <a:solidFill>
                  <a:srgbClr val="FFFFFF"/>
                </a:solidFill>
              </a:rPr>
              <a:pPr>
                <a:lnSpc>
                  <a:spcPct val="80000"/>
                </a:lnSpc>
              </a:pPr>
              <a:t>64</a:t>
            </a:fld>
            <a:endParaRPr lang="en-US" altLang="en-US" sz="1200">
              <a:solidFill>
                <a:srgbClr val="FFFFFF"/>
              </a:solidFill>
            </a:endParaRPr>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firms consistently flout societal norms and create large social costs, the governmental response (especially in a democracy) is for laws and regulations to be passed against such behavior.</a:t>
            </a:r>
          </a:p>
          <a:p>
            <a:pPr eaLnBrk="1" hangingPunct="1"/>
            <a:r>
              <a:rPr lang="en-US" altLang="en-US">
                <a:ea typeface="ＭＳ Ｐゴシック" charset="-128"/>
              </a:rPr>
              <a:t>For firms catering to a more socially conscious clientele, the failure to meet societal norms (even if it is legal) can lead to loss of business and value.</a:t>
            </a:r>
          </a:p>
          <a:p>
            <a:pPr eaLnBrk="1" hangingPunct="1"/>
            <a:r>
              <a:rPr lang="en-US" altLang="en-US">
                <a:ea typeface="ＭＳ Ｐゴシック" charset="-128"/>
              </a:rPr>
              <a:t>Finally, investors may choose not to invest in stocks of firms that they view as socially irresponsible. </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65</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5FF1D-5AC8-4B46-A290-6023AFFEFD03}" type="slidenum">
              <a:rPr lang="en-US" altLang="en-US" sz="1200">
                <a:solidFill>
                  <a:srgbClr val="FFFFFF"/>
                </a:solidFill>
              </a:rPr>
              <a:pPr>
                <a:lnSpc>
                  <a:spcPct val="80000"/>
                </a:lnSpc>
              </a:pPr>
              <a:t>66</a:t>
            </a:fld>
            <a:endParaRPr lang="en-US" altLang="en-US" sz="1200">
              <a:solidFill>
                <a:srgbClr val="FFFFFF"/>
              </a:solidFill>
            </a:endParaRPr>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a:ea typeface="+mn-ea"/>
              </a:rPr>
              <a:t>Maximize stock price, with no constraints</a:t>
            </a:r>
          </a:p>
          <a:p>
            <a:pPr marL="822960" lvl="1" indent="-457200" eaLnBrk="1" fontAlgn="auto" hangingPunct="1">
              <a:spcAft>
                <a:spcPts val="0"/>
              </a:spcAft>
              <a:buFont typeface="+mj-lt"/>
              <a:buAutoNum type="alphaLcPeriod"/>
              <a:defRPr/>
            </a:pPr>
            <a:r>
              <a:rPr lang="en-US" dirty="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a:ea typeface="+mn-ea"/>
              </a:rPr>
              <a:t>Maximize profits or profitability</a:t>
            </a:r>
          </a:p>
          <a:p>
            <a:pPr marL="822960" lvl="1" indent="-457200" eaLnBrk="1" fontAlgn="auto" hangingPunct="1">
              <a:spcAft>
                <a:spcPts val="0"/>
              </a:spcAft>
              <a:buFont typeface="+mj-lt"/>
              <a:buAutoNum type="alphaLcPeriod"/>
              <a:defRPr/>
            </a:pPr>
            <a:r>
              <a:rPr lang="en-US" dirty="0">
                <a:ea typeface="+mn-ea"/>
              </a:rPr>
              <a:t>Maximize earnings growth</a:t>
            </a:r>
          </a:p>
          <a:p>
            <a:pPr marL="822960" lvl="1" indent="-457200" eaLnBrk="1" fontAlgn="auto" hangingPunct="1">
              <a:spcAft>
                <a:spcPts val="0"/>
              </a:spcAft>
              <a:buFont typeface="+mj-lt"/>
              <a:buAutoNum type="alphaLcPeriod"/>
              <a:defRPr/>
            </a:pPr>
            <a:r>
              <a:rPr lang="en-US" dirty="0">
                <a:ea typeface="+mn-ea"/>
              </a:rPr>
              <a:t>Maximize market share </a:t>
            </a:r>
          </a:p>
          <a:p>
            <a:pPr marL="822960" lvl="1" indent="-457200" eaLnBrk="1" fontAlgn="auto" hangingPunct="1">
              <a:spcAft>
                <a:spcPts val="0"/>
              </a:spcAft>
              <a:buFont typeface="+mj-lt"/>
              <a:buAutoNum type="alphaLcPeriod"/>
              <a:defRPr/>
            </a:pPr>
            <a:r>
              <a:rPr lang="en-US" dirty="0">
                <a:ea typeface="+mn-ea"/>
              </a:rPr>
              <a:t>Maximize revenues</a:t>
            </a:r>
          </a:p>
          <a:p>
            <a:pPr marL="822960" lvl="1" indent="-457200" eaLnBrk="1" fontAlgn="auto" hangingPunct="1">
              <a:spcAft>
                <a:spcPts val="0"/>
              </a:spcAft>
              <a:buFont typeface="+mj-lt"/>
              <a:buAutoNum type="alphaLcPeriod"/>
              <a:defRPr/>
            </a:pPr>
            <a:r>
              <a:rPr lang="en-US" dirty="0">
                <a:ea typeface="+mn-ea"/>
              </a:rPr>
              <a:t>Maximize social good</a:t>
            </a:r>
          </a:p>
          <a:p>
            <a:pPr marL="822960" lvl="1" indent="-457200" eaLnBrk="1" fontAlgn="auto" hangingPunct="1">
              <a:spcAft>
                <a:spcPts val="0"/>
              </a:spcAft>
              <a:buFont typeface="+mj-lt"/>
              <a:buAutoNum type="alphaLcPeriod"/>
              <a:defRPr/>
            </a:pPr>
            <a:r>
              <a:rPr lang="en-US" dirty="0">
                <a:ea typeface="+mn-ea"/>
              </a:rPr>
              <a:t>None of the above</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4A915-4DF3-1C47-901F-13273DE32CC2}" type="slidenum">
              <a:rPr lang="en-US" altLang="en-US" sz="1200">
                <a:solidFill>
                  <a:srgbClr val="FFFFFF"/>
                </a:solidFill>
              </a:rPr>
              <a:pPr>
                <a:lnSpc>
                  <a:spcPct val="80000"/>
                </a:lnSpc>
              </a:pPr>
              <a:t>67</a:t>
            </a:fld>
            <a:endParaRPr lang="en-US" altLang="en-US" sz="1200">
              <a:solidFill>
                <a:srgbClr val="FFFFFF"/>
              </a:solidFill>
            </a:endParaRPr>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a:ea typeface="+mn-ea"/>
              </a:rPr>
              <a:t>Maximize Stock Price: This will also maximize firm value</a:t>
            </a:r>
          </a:p>
          <a:p>
            <a:pPr marL="320040" indent="-320040" eaLnBrk="1" fontAlgn="auto" hangingPunct="1">
              <a:spcAft>
                <a:spcPts val="0"/>
              </a:spcAft>
              <a:buFont typeface="Wingdings"/>
              <a:buChar char=""/>
              <a:defRPr/>
            </a:pPr>
            <a:r>
              <a:rPr lang="en-US">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a:ea typeface="+mn-ea"/>
                <a:cs typeface="+mn-cs"/>
              </a:rPr>
              <a:t>For private firms, maximize stockholder wealth (if lenders are protected) or firm value (if they are not)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a:ea typeface="+mj-ea"/>
                <a:cs typeface="+mj-cs"/>
              </a:rPr>
              <a:t>The Investment Principle: Risk and Return Models</a:t>
            </a:r>
            <a:br>
              <a:rPr lang="en-US">
                <a:ea typeface="+mj-ea"/>
                <a:cs typeface="+mj-cs"/>
              </a:rPr>
            </a:br>
            <a:br>
              <a:rPr lang="en-US">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A111134-2FFB-A34F-9E69-0D85A5BC0FD5}" type="slidenum">
              <a:rPr lang="en-US" altLang="en-US" sz="1400">
                <a:solidFill>
                  <a:schemeClr val="tx2"/>
                </a:solidFill>
              </a:rPr>
              <a:pPr/>
              <a:t>68</a:t>
            </a:fld>
            <a:endParaRPr lang="en-US" altLang="en-US" sz="1400">
              <a:solidFill>
                <a:schemeClr val="tx2"/>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05A5AF-1CFE-BF4D-B209-393BE789286F}" type="slidenum">
              <a:rPr lang="en-US" altLang="en-US" sz="1200">
                <a:solidFill>
                  <a:srgbClr val="FFFFFF"/>
                </a:solidFill>
              </a:rPr>
              <a:pPr>
                <a:lnSpc>
                  <a:spcPct val="80000"/>
                </a:lnSpc>
              </a:pPr>
              <a:t>69</a:t>
            </a:fld>
            <a:endParaRPr lang="en-US" altLang="en-US" sz="1200">
              <a:solidFill>
                <a:srgbClr val="FFFFFF"/>
              </a:solidFill>
            </a:endParaRPr>
          </a:p>
        </p:txBody>
      </p:sp>
      <p:pic>
        <p:nvPicPr>
          <p:cNvPr id="15565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93BA3E-334D-684D-A067-D2A079D33CE5}" type="slidenum">
              <a:rPr lang="en-US" altLang="en-US" sz="1200">
                <a:solidFill>
                  <a:srgbClr val="FFFFFF"/>
                </a:solidFill>
              </a:rPr>
              <a:pPr>
                <a:lnSpc>
                  <a:spcPct val="80000"/>
                </a:lnSpc>
              </a:pPr>
              <a:t>70</a:t>
            </a:fld>
            <a:endParaRPr lang="en-US" altLang="en-US" sz="1200">
              <a:solidFill>
                <a:srgbClr val="FFFFFF"/>
              </a:solidFill>
            </a:endParaRPr>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a:ea typeface="+mn-ea"/>
              </a:rPr>
              <a:t>Hurdle rate    = 	Riskless Rate + Risk Premium</a:t>
            </a:r>
          </a:p>
          <a:p>
            <a:pPr marL="320040" indent="-320040" eaLnBrk="1" fontAlgn="auto" hangingPunct="1">
              <a:spcAft>
                <a:spcPts val="0"/>
              </a:spcAft>
              <a:buFont typeface="Wingdings"/>
              <a:buChar char=""/>
              <a:defRPr/>
            </a:pPr>
            <a:r>
              <a:rPr lang="en-US" dirty="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a:ea typeface="+mn-ea"/>
              </a:rPr>
              <a:t>How do you measure risk?</a:t>
            </a:r>
          </a:p>
          <a:p>
            <a:pPr marL="640080" lvl="1" indent="-274320" eaLnBrk="1" fontAlgn="auto" hangingPunct="1">
              <a:spcAft>
                <a:spcPts val="0"/>
              </a:spcAft>
              <a:buFont typeface="Wingdings 2"/>
              <a:buChar char=""/>
              <a:defRPr/>
            </a:pPr>
            <a:r>
              <a:rPr lang="en-US" dirty="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C59EA3-21CA-2B49-A70E-19A8383BC58F}" type="slidenum">
              <a:rPr lang="en-US" altLang="en-US" sz="1200">
                <a:solidFill>
                  <a:srgbClr val="FFFFFF"/>
                </a:solidFill>
              </a:rPr>
              <a:pPr>
                <a:lnSpc>
                  <a:spcPct val="80000"/>
                </a:lnSpc>
              </a:pPr>
              <a:t>71</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marL="319088" lvl="1" indent="0" algn="ctr" eaLnBrk="1" hangingPunct="1">
              <a:lnSpc>
                <a:spcPct val="90000"/>
              </a:lnSpc>
              <a:buFont typeface="Wingdings 2" charset="2"/>
              <a:buNone/>
            </a:pPr>
            <a:r>
              <a:rPr lang="en-US" altLang="en-US" sz="3400">
                <a:ea typeface="ＭＳ Ｐゴシック" charset="-128"/>
              </a:rPr>
              <a:t>危机</a:t>
            </a:r>
            <a:endParaRPr lang="en-US" altLang="ja-JP" sz="3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9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EE9347-E966-B546-87C7-9C17228C8705}" type="slidenum">
              <a:rPr lang="en-US" altLang="en-US" sz="1200">
                <a:solidFill>
                  <a:srgbClr val="FFFFFF"/>
                </a:solidFill>
              </a:rPr>
              <a:pPr>
                <a:lnSpc>
                  <a:spcPct val="80000"/>
                </a:lnSpc>
              </a:pPr>
              <a:t>72</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a:ea typeface="+mn-ea"/>
                <a:cs typeface="+mn-cs"/>
              </a:rPr>
              <a:t>It should come up with a </a:t>
            </a:r>
            <a:r>
              <a:rPr lang="en-US" u="sng" dirty="0">
                <a:ea typeface="+mn-ea"/>
                <a:cs typeface="+mn-cs"/>
              </a:rPr>
              <a:t>measure of risk that applies to all assets </a:t>
            </a:r>
            <a:r>
              <a:rPr lang="en-US" dirty="0">
                <a:ea typeface="+mn-ea"/>
                <a:cs typeface="+mn-cs"/>
              </a:rPr>
              <a:t>and not be asset-specific.</a:t>
            </a:r>
          </a:p>
          <a:p>
            <a:pPr marL="514350" indent="-514350" eaLnBrk="1" fontAlgn="auto" hangingPunct="1">
              <a:spcAft>
                <a:spcPts val="0"/>
              </a:spcAft>
              <a:buFont typeface="+mj-lt"/>
              <a:buAutoNum type="arabicPeriod"/>
              <a:defRPr/>
            </a:pPr>
            <a:r>
              <a:rPr lang="en-US" dirty="0">
                <a:ea typeface="+mn-ea"/>
                <a:cs typeface="+mn-cs"/>
              </a:rPr>
              <a:t>It should clearly </a:t>
            </a:r>
            <a:r>
              <a:rPr lang="en-US" u="sng" dirty="0">
                <a:ea typeface="+mn-ea"/>
                <a:cs typeface="+mn-cs"/>
              </a:rPr>
              <a:t>delineate what types of risk are rewarded and what are not</a:t>
            </a:r>
            <a:r>
              <a:rPr lang="en-US" dirty="0">
                <a:ea typeface="+mn-ea"/>
                <a:cs typeface="+mn-cs"/>
              </a:rPr>
              <a:t>, and provide a rationale for the delineation.</a:t>
            </a:r>
          </a:p>
          <a:p>
            <a:pPr marL="514350" indent="-514350" eaLnBrk="1" fontAlgn="auto" hangingPunct="1">
              <a:spcAft>
                <a:spcPts val="0"/>
              </a:spcAft>
              <a:buFont typeface="+mj-lt"/>
              <a:buAutoNum type="arabicPeriod"/>
              <a:defRPr/>
            </a:pPr>
            <a:r>
              <a:rPr lang="en-US" dirty="0">
                <a:ea typeface="+mn-ea"/>
                <a:cs typeface="+mn-cs"/>
              </a:rPr>
              <a:t>It should come up with </a:t>
            </a:r>
            <a:r>
              <a:rPr lang="en-US" u="sng" dirty="0">
                <a:ea typeface="+mn-ea"/>
                <a:cs typeface="+mn-cs"/>
              </a:rPr>
              <a:t>standardized risk measures</a:t>
            </a:r>
            <a:r>
              <a:rPr lang="en-US" dirty="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a:ea typeface="+mn-ea"/>
                <a:cs typeface="+mn-cs"/>
              </a:rPr>
              <a:t>It should </a:t>
            </a:r>
            <a:r>
              <a:rPr lang="en-US" u="sng" dirty="0">
                <a:ea typeface="+mn-ea"/>
                <a:cs typeface="+mn-cs"/>
              </a:rPr>
              <a:t>translate the measure of risk into a rate of return </a:t>
            </a:r>
            <a:r>
              <a:rPr lang="en-US" dirty="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a:ea typeface="+mn-ea"/>
                <a:cs typeface="+mn-cs"/>
              </a:rPr>
              <a:t>It should </a:t>
            </a:r>
            <a:r>
              <a:rPr lang="en-US" u="sng" dirty="0">
                <a:ea typeface="+mn-ea"/>
                <a:cs typeface="+mn-cs"/>
              </a:rPr>
              <a:t>work well </a:t>
            </a:r>
            <a:r>
              <a:rPr lang="en-US" dirty="0">
                <a:ea typeface="+mn-ea"/>
                <a:cs typeface="+mn-cs"/>
              </a:rPr>
              <a:t>not only at explaining past returns, but also in predicting future expected returns.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81638-33FF-FE45-A195-AC6F6A6E3652}" type="slidenum">
              <a:rPr lang="en-US" altLang="en-US" sz="1200">
                <a:solidFill>
                  <a:srgbClr val="FFFFFF"/>
                </a:solidFill>
              </a:rPr>
              <a:pPr>
                <a:lnSpc>
                  <a:spcPct val="80000"/>
                </a:lnSpc>
              </a:pPr>
              <a:t>73</a:t>
            </a:fld>
            <a:endParaRPr lang="en-US" altLang="en-US" sz="1200">
              <a:solidFill>
                <a:srgbClr val="FFFFFF"/>
              </a:solidFill>
            </a:endParaRPr>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a:ea typeface="+mn-ea"/>
                <a:cs typeface="+mn-cs"/>
              </a:rPr>
              <a:t>Translates beta into expected return - </a:t>
            </a:r>
          </a:p>
          <a:p>
            <a:pPr marL="320675" lvl="1" indent="0" algn="ctr" eaLnBrk="1" fontAlgn="auto" hangingPunct="1">
              <a:spcAft>
                <a:spcPts val="0"/>
              </a:spcAft>
              <a:buFont typeface="Wingdings 2" charset="0"/>
              <a:buNone/>
              <a:defRPr/>
            </a:pPr>
            <a:r>
              <a:rPr lang="en-US" dirty="0">
                <a:ea typeface="+mn-ea"/>
              </a:rPr>
              <a:t>Expected Return =  </a:t>
            </a:r>
            <a:r>
              <a:rPr lang="en-US" dirty="0" err="1">
                <a:ea typeface="+mn-ea"/>
              </a:rPr>
              <a:t>Riskfree</a:t>
            </a:r>
            <a:r>
              <a:rPr lang="en-US" dirty="0">
                <a:ea typeface="+mn-ea"/>
              </a:rPr>
              <a:t> rate + Beta * Risk Premium</a:t>
            </a:r>
          </a:p>
          <a:p>
            <a:pPr marL="514350" indent="-514350" eaLnBrk="1" fontAlgn="auto" hangingPunct="1">
              <a:spcAft>
                <a:spcPts val="0"/>
              </a:spcAft>
              <a:buFont typeface="+mj-lt"/>
              <a:buAutoNum type="arabicPeriod"/>
              <a:defRPr/>
            </a:pPr>
            <a:r>
              <a:rPr lang="en-US" dirty="0">
                <a:ea typeface="+mn-ea"/>
                <a:cs typeface="+mn-cs"/>
              </a:rPr>
              <a:t>Works as well as the next best alternative in most cases.</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906EA-662C-7544-A077-27A9CAE87156}" type="slidenum">
              <a:rPr lang="en-US" altLang="en-US" sz="1200">
                <a:solidFill>
                  <a:srgbClr val="FFFFFF"/>
                </a:solidFill>
              </a:rPr>
              <a:pPr>
                <a:lnSpc>
                  <a:spcPct val="80000"/>
                </a:lnSpc>
              </a:pPr>
              <a:t>74</a:t>
            </a:fld>
            <a:endParaRPr lang="en-US" altLang="en-US" sz="1200">
              <a:solidFill>
                <a:srgbClr val="FFFFFF"/>
              </a:solidFill>
            </a:endParaRPr>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variance on any investment measures the disparity between actual and expected returns. </a:t>
            </a:r>
          </a:p>
          <a:p>
            <a:pPr eaLnBrk="1" hangingPunct="1"/>
            <a:endParaRPr lang="en-US" altLang="en-US">
              <a:ea typeface="ＭＳ Ｐゴシック" charset="-128"/>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High Variance Investment</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1CE44F-5657-C640-B5CE-7FD07254BA4F}" type="slidenum">
              <a:rPr lang="en-US" altLang="en-US" sz="1200">
                <a:solidFill>
                  <a:srgbClr val="FFFFFF"/>
                </a:solidFill>
              </a:rPr>
              <a:pPr>
                <a:lnSpc>
                  <a:spcPct val="80000"/>
                </a:lnSpc>
              </a:pPr>
              <a:t>75</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63F429-15FF-1343-A1E3-4B2A2AFCF2C9}" type="slidenum">
              <a:rPr lang="en-US" altLang="en-US" sz="1200">
                <a:solidFill>
                  <a:srgbClr val="FFFFFF"/>
                </a:solidFill>
              </a:rPr>
              <a:pPr>
                <a:lnSpc>
                  <a:spcPct val="80000"/>
                </a:lnSpc>
              </a:pPr>
              <a:t>76</a:t>
            </a:fld>
            <a:endParaRPr lang="en-US" altLang="en-US" sz="1200">
              <a:solidFill>
                <a:srgbClr val="FFFFFF"/>
              </a:solidFill>
            </a:endParaRPr>
          </a:p>
        </p:txBody>
      </p:sp>
      <p:sp>
        <p:nvSpPr>
          <p:cNvPr id="152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sz="2400">
                <a:ea typeface="ＭＳ Ｐゴシック" charset="-128"/>
              </a:rPr>
              <a:t>’</a:t>
            </a:r>
            <a:r>
              <a:rPr lang="en-US" altLang="ja-JP" sz="2400">
                <a:ea typeface="ＭＳ Ｐゴシック" charset="-128"/>
              </a:rPr>
              <a:t>s highest possible payoff is a 60% return. Would you</a:t>
            </a:r>
          </a:p>
          <a:p>
            <a:pPr marL="822325" lvl="1" indent="-457200" eaLnBrk="1" hangingPunct="1">
              <a:lnSpc>
                <a:spcPct val="80000"/>
              </a:lnSpc>
              <a:buFont typeface="Wingdings 2" charset="2"/>
              <a:buAutoNum type="alphaLcPeriod"/>
            </a:pPr>
            <a:r>
              <a:rPr lang="en-US" altLang="en-US" sz="2000">
                <a:ea typeface="ＭＳ Ｐゴシック" charset="-128"/>
              </a:rPr>
              <a:t>be indifferent between the two investments, since they have the same expected return and standard deviation?</a:t>
            </a:r>
          </a:p>
          <a:p>
            <a:pPr marL="822325" lvl="1" indent="-457200" eaLnBrk="1" hangingPunct="1">
              <a:lnSpc>
                <a:spcPct val="80000"/>
              </a:lnSpc>
              <a:buFont typeface="Wingdings 2" charset="2"/>
              <a:buAutoNum type="alphaLcPeriod"/>
            </a:pPr>
            <a:r>
              <a:rPr lang="en-US" altLang="en-US" sz="2000">
                <a:ea typeface="ＭＳ Ｐゴシック" charset="-128"/>
              </a:rPr>
              <a:t>prefer investment A, because of the possibility of a high payoff?</a:t>
            </a:r>
          </a:p>
          <a:p>
            <a:pPr marL="822325" lvl="1" indent="-457200" eaLnBrk="1" hangingPunct="1">
              <a:lnSpc>
                <a:spcPct val="80000"/>
              </a:lnSpc>
              <a:buFont typeface="Wingdings 2" charset="2"/>
              <a:buAutoNum type="alphaLcPeriod" startAt="2"/>
            </a:pPr>
            <a:r>
              <a:rPr lang="en-US" altLang="en-US" sz="2000">
                <a:ea typeface="ＭＳ Ｐゴシック" charset="-128"/>
              </a:rPr>
              <a:t>prefer investment B, because it is safer?</a:t>
            </a:r>
          </a:p>
          <a:p>
            <a:pPr eaLnBrk="1" hangingPunct="1">
              <a:lnSpc>
                <a:spcPct val="80000"/>
              </a:lnSpc>
            </a:pPr>
            <a:r>
              <a:rPr lang="en-US" altLang="en-US" sz="2400">
                <a:ea typeface="ＭＳ Ｐゴシック" charset="-128"/>
              </a:rPr>
              <a:t>Would your answer change if you were not told that there is a small possibility that you could lose 100% of your money on investment A but that your worst case scenario with investment B is -50%?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Importance of Diversification: Risk Types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CD2DBB-1FEF-734B-912D-314F5553062A}" type="slidenum">
              <a:rPr lang="en-US" altLang="en-US" sz="1200">
                <a:solidFill>
                  <a:srgbClr val="FFFFFF"/>
                </a:solidFill>
              </a:rPr>
              <a:pPr>
                <a:lnSpc>
                  <a:spcPct val="80000"/>
                </a:lnSpc>
              </a:pPr>
              <a:t>77</a:t>
            </a:fld>
            <a:endParaRPr lang="en-US" altLang="en-US" sz="12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7FE3E-80E6-5442-B280-21FE4A7B3E54}" type="slidenum">
              <a:rPr lang="en-US" altLang="en-US" sz="1200">
                <a:solidFill>
                  <a:srgbClr val="FFFFFF"/>
                </a:solidFill>
              </a:rPr>
              <a:pPr>
                <a:lnSpc>
                  <a:spcPct val="80000"/>
                </a:lnSpc>
              </a:pPr>
              <a:t>78</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Firm-specific risk can be reduced, if not eliminated, by </a:t>
            </a:r>
            <a:r>
              <a:rPr lang="en-US" u="sng" dirty="0">
                <a:ea typeface="+mn-ea"/>
                <a:cs typeface="+mn-cs"/>
              </a:rPr>
              <a:t>increasing the  number of investments in your portfolio</a:t>
            </a:r>
            <a:r>
              <a:rPr lang="en-US" dirty="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a:ea typeface="+mn-ea"/>
              </a:rPr>
              <a:t>Firm-specific actions can be either positive or negative. In a large portfolio, it is argued, these effects will average out to zero. (For every firm, where something bad happens, there will be some other firm, where something good happens.)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1241BC-94A5-8C40-906E-6B659D92C215}" type="slidenum">
              <a:rPr lang="en-US" altLang="en-US" sz="1200">
                <a:solidFill>
                  <a:srgbClr val="FFFFFF"/>
                </a:solidFill>
              </a:rPr>
              <a:pPr>
                <a:lnSpc>
                  <a:spcPct val="80000"/>
                </a:lnSpc>
              </a:pPr>
              <a:t>79</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 marginal investor in a firm is the investor who is </a:t>
            </a:r>
            <a:r>
              <a:rPr lang="en-US" u="sng" dirty="0">
                <a:ea typeface="+mn-ea"/>
                <a:cs typeface="+mn-cs"/>
              </a:rPr>
              <a:t>most likely to be the buyer or seller on the next trade and to influence the stock price</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Generally speaking, the marginal investor in a stock has to </a:t>
            </a:r>
            <a:r>
              <a:rPr lang="en-US" u="sng" dirty="0">
                <a:ea typeface="+mn-ea"/>
                <a:cs typeface="+mn-cs"/>
              </a:rPr>
              <a:t>own a lot of stock and also trade that stock on a regular basi</a:t>
            </a:r>
            <a:r>
              <a:rPr lang="en-US" dirty="0">
                <a:ea typeface="+mn-ea"/>
                <a:cs typeface="+mn-cs"/>
              </a:rPr>
              <a:t>s.</a:t>
            </a:r>
          </a:p>
          <a:p>
            <a:pPr marL="320040" indent="-320040" eaLnBrk="1" fontAlgn="auto" hangingPunct="1">
              <a:spcAft>
                <a:spcPts val="0"/>
              </a:spcAft>
              <a:buFont typeface="Wingdings"/>
              <a:buChar char=""/>
              <a:defRPr/>
            </a:pPr>
            <a:r>
              <a:rPr lang="en-US" dirty="0">
                <a:ea typeface="+mn-ea"/>
                <a:cs typeface="+mn-cs"/>
              </a:rPr>
              <a:t>Since trading is required, </a:t>
            </a:r>
            <a:r>
              <a:rPr lang="en-US" u="sng" dirty="0">
                <a:ea typeface="+mn-ea"/>
                <a:cs typeface="+mn-cs"/>
              </a:rPr>
              <a:t>the largest investor may not be the marginal investor</a:t>
            </a:r>
            <a:r>
              <a:rPr lang="en-US" dirty="0">
                <a:ea typeface="+mn-ea"/>
                <a:cs typeface="+mn-cs"/>
              </a:rPr>
              <a:t>, especially if he or she is a founder/manager of the firm (Larry Ellison at Oracle, Mark </a:t>
            </a:r>
            <a:r>
              <a:rPr lang="en-US" dirty="0" err="1">
                <a:ea typeface="+mn-ea"/>
                <a:cs typeface="+mn-cs"/>
              </a:rPr>
              <a:t>Zuckerberg</a:t>
            </a:r>
            <a:r>
              <a:rPr lang="en-US" dirty="0">
                <a:ea typeface="+mn-ea"/>
                <a:cs typeface="+mn-cs"/>
              </a:rPr>
              <a:t> at Facebook)</a:t>
            </a:r>
          </a:p>
          <a:p>
            <a:pPr marL="320040" indent="-320040" eaLnBrk="1" fontAlgn="auto" hangingPunct="1">
              <a:spcAft>
                <a:spcPts val="0"/>
              </a:spcAft>
              <a:buFont typeface="Wingdings"/>
              <a:buChar char=""/>
              <a:defRPr/>
            </a:pPr>
            <a:r>
              <a:rPr lang="en-US" b="1" dirty="0">
                <a:ea typeface="+mn-ea"/>
                <a:cs typeface="+mn-cs"/>
              </a:rPr>
              <a:t>In all risk and return models in finance, we assume that the marginal investor is well diversified</a:t>
            </a:r>
            <a:r>
              <a:rPr lang="en-US" dirty="0">
                <a:ea typeface="+mn-ea"/>
                <a:cs typeface="+mn-cs"/>
              </a:rPr>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Identifying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29484D-2455-8F4C-A92F-30F2137FAC56}" type="slidenum">
              <a:rPr lang="en-US" altLang="en-US" sz="1200">
                <a:solidFill>
                  <a:srgbClr val="FFFFFF"/>
                </a:solidFill>
              </a:rPr>
              <a:pPr>
                <a:lnSpc>
                  <a:spcPct val="80000"/>
                </a:lnSpc>
              </a:pPr>
              <a:t>80</a:t>
            </a:fld>
            <a:endParaRPr lang="en-US" altLang="en-US" sz="1200">
              <a:solidFill>
                <a:srgbClr val="FFFFFF"/>
              </a:solidFill>
            </a:endParaRPr>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216" name="Document" r:id="rId4" imgW="8369300" imgH="3873500" progId="Word.Document.8">
                  <p:embed/>
                </p:oleObj>
              </mc:Choice>
              <mc:Fallback>
                <p:oleObj name="Document" r:id="rId4" imgW="8369300" imgH="38735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337"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338"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14E7A6-CC92-1B49-9DCD-3AB996807E27}" type="slidenum">
              <a:rPr lang="en-US" altLang="en-US" sz="1200">
                <a:solidFill>
                  <a:srgbClr val="FFFFFF"/>
                </a:solidFill>
              </a:rPr>
              <a:pPr>
                <a:lnSpc>
                  <a:spcPct val="80000"/>
                </a:lnSpc>
              </a:pPr>
              <a:t>83</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big assumptions &amp; the follow up:</a:t>
            </a:r>
            <a:r>
              <a:rPr lang="en-US" altLang="en-US" sz="220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2200" u="sng">
                <a:ea typeface="ＭＳ Ｐゴシック" charset="-128"/>
              </a:rPr>
              <a:t>The consequence</a:t>
            </a:r>
            <a:r>
              <a:rPr lang="en-US" altLang="en-US" sz="2200">
                <a:ea typeface="ＭＳ Ｐゴシック" charset="-128"/>
              </a:rPr>
              <a:t>:  Individual investors will adjust for risk, by adjusting their allocations to this market portfolio and a riskless asset (such as a T-Bill):</a:t>
            </a:r>
          </a:p>
          <a:p>
            <a:pPr marL="365125" lvl="1" indent="0" eaLnBrk="1" hangingPunct="1">
              <a:lnSpc>
                <a:spcPct val="80000"/>
              </a:lnSpc>
              <a:buFont typeface="Wingdings 2" charset="2"/>
              <a:buNone/>
            </a:pPr>
            <a:r>
              <a:rPr lang="en-US" altLang="en-US" sz="1900" i="1">
                <a:ea typeface="ＭＳ Ｐゴシック" charset="-128"/>
              </a:rPr>
              <a:t>Preferred risk level		Allocation decision</a:t>
            </a:r>
          </a:p>
          <a:p>
            <a:pPr marL="365125" lvl="1" indent="0" eaLnBrk="1" hangingPunct="1">
              <a:lnSpc>
                <a:spcPct val="80000"/>
              </a:lnSpc>
              <a:buFont typeface="Wingdings 2" charset="2"/>
              <a:buNone/>
            </a:pPr>
            <a:r>
              <a:rPr lang="en-US" altLang="en-US" sz="1900">
                <a:ea typeface="ＭＳ Ｐゴシック" charset="-128"/>
              </a:rPr>
              <a:t>No risk		100% in T-Bills</a:t>
            </a:r>
          </a:p>
          <a:p>
            <a:pPr marL="365125" lvl="1" indent="0" eaLnBrk="1" hangingPunct="1">
              <a:lnSpc>
                <a:spcPct val="80000"/>
              </a:lnSpc>
              <a:buFont typeface="Wingdings 2" charset="2"/>
              <a:buNone/>
            </a:pPr>
            <a:r>
              <a:rPr lang="en-US" altLang="en-US" sz="1900">
                <a:ea typeface="ＭＳ Ｐゴシック" charset="-128"/>
              </a:rPr>
              <a:t>Some risk		50% in T-Bills; 50% in Market Portfolio;</a:t>
            </a:r>
          </a:p>
          <a:p>
            <a:pPr marL="365125" lvl="1" indent="0" eaLnBrk="1" hangingPunct="1">
              <a:lnSpc>
                <a:spcPct val="80000"/>
              </a:lnSpc>
              <a:buFont typeface="Wingdings 2" charset="2"/>
              <a:buNone/>
            </a:pPr>
            <a:r>
              <a:rPr lang="en-US" altLang="en-US" sz="1900">
                <a:ea typeface="ＭＳ Ｐゴシック" charset="-128"/>
              </a:rPr>
              <a:t>A little more risk	25% in T-Bills; 75% in Market Portfolio</a:t>
            </a:r>
          </a:p>
          <a:p>
            <a:pPr marL="365125" lvl="1" indent="0" eaLnBrk="1" hangingPunct="1">
              <a:lnSpc>
                <a:spcPct val="80000"/>
              </a:lnSpc>
              <a:buFont typeface="Wingdings 2" charset="2"/>
              <a:buNone/>
            </a:pPr>
            <a:r>
              <a:rPr lang="en-US" altLang="en-US" sz="1900">
                <a:ea typeface="ＭＳ Ｐゴシック" charset="-128"/>
              </a:rPr>
              <a:t>Even more risk		100% in Market Portfolio</a:t>
            </a:r>
          </a:p>
          <a:p>
            <a:pPr marL="365125" lvl="1" indent="0" eaLnBrk="1" hangingPunct="1">
              <a:lnSpc>
                <a:spcPct val="80000"/>
              </a:lnSpc>
              <a:buFont typeface="Wingdings 2" charset="2"/>
              <a:buNone/>
            </a:pPr>
            <a:r>
              <a:rPr lang="en-US" altLang="en-US" sz="1900">
                <a:ea typeface="ＭＳ Ｐゴシック" charset="-128"/>
              </a:rPr>
              <a:t>A risk hog..		Borrow money; Invest in market portfolio</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BBE65F-C220-E94F-82B2-98456DD2A3D2}" type="slidenum">
              <a:rPr lang="en-US" altLang="en-US" sz="1200">
                <a:solidFill>
                  <a:srgbClr val="FFFFFF"/>
                </a:solidFill>
              </a:rPr>
              <a:pPr>
                <a:lnSpc>
                  <a:spcPct val="80000"/>
                </a:lnSpc>
              </a:pPr>
              <a:t>84</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The essence</a:t>
            </a:r>
            <a:r>
              <a:rPr lang="en-US" altLang="en-US" sz="240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2400" u="sng">
                <a:ea typeface="ＭＳ Ｐゴシック" charset="-128"/>
              </a:rPr>
              <a:t>The measure</a:t>
            </a:r>
            <a:r>
              <a:rPr lang="en-US" altLang="en-US" sz="240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2400" u="sng">
                <a:ea typeface="ＭＳ Ｐゴシック" charset="-128"/>
              </a:rPr>
              <a:t>The result</a:t>
            </a:r>
            <a:r>
              <a:rPr lang="en-US" altLang="en-US" sz="2400">
                <a:ea typeface="ＭＳ Ｐゴシック" charset="-128"/>
              </a:rPr>
              <a:t>: The required return on an investment will be a linear function of its beta:</a:t>
            </a:r>
          </a:p>
          <a:p>
            <a:pPr lvl="1" eaLnBrk="1" hangingPunct="1">
              <a:lnSpc>
                <a:spcPct val="80000"/>
              </a:lnSpc>
            </a:pPr>
            <a:r>
              <a:rPr lang="en-US" altLang="en-US" sz="2000">
                <a:ea typeface="ＭＳ Ｐゴシック" charset="-128"/>
              </a:rPr>
              <a:t>Expected Return = Riskfree Rate+ Beta * (Expected Return on the Market Portfolio - Riskfree Rate)</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87995B-2057-C444-8BF2-6BA5D1E75599}" type="slidenum">
              <a:rPr lang="en-US" altLang="en-US" sz="1200">
                <a:solidFill>
                  <a:srgbClr val="FFFFFF"/>
                </a:solidFill>
              </a:rPr>
              <a:pPr>
                <a:lnSpc>
                  <a:spcPct val="80000"/>
                </a:lnSpc>
              </a:pPr>
              <a:t>85</a:t>
            </a:fld>
            <a:endParaRPr lang="en-US" altLang="en-US" sz="1200">
              <a:solidFill>
                <a:srgbClr val="FFFFFF"/>
              </a:solidFill>
            </a:endParaRPr>
          </a:p>
        </p:txBody>
      </p:sp>
      <p:sp>
        <p:nvSpPr>
          <p:cNvPr id="175106"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fontAlgn="auto" hangingPunct="1">
              <a:spcAft>
                <a:spcPts val="0"/>
              </a:spcAft>
              <a:buFont typeface="Wingdings" charset="0"/>
              <a:buNone/>
              <a:defRPr/>
            </a:pPr>
            <a:r>
              <a:rPr lang="en-US" dirty="0">
                <a:ea typeface="+mn-ea"/>
                <a:cs typeface="+mn-cs"/>
              </a:rPr>
              <a:t>1. The model makes unrealistic assumptions</a:t>
            </a:r>
          </a:p>
          <a:p>
            <a:pPr marL="0" indent="0" eaLnBrk="1" fontAlgn="auto" hangingPunct="1">
              <a:spcAft>
                <a:spcPts val="0"/>
              </a:spcAft>
              <a:buFont typeface="Wingdings" charset="0"/>
              <a:buNone/>
              <a:defRPr/>
            </a:pPr>
            <a:r>
              <a:rPr lang="en-US" dirty="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a:ea typeface="+mn-ea"/>
              </a:rPr>
              <a:t>The market index used can be wrong.</a:t>
            </a:r>
          </a:p>
          <a:p>
            <a:pPr marL="640080" lvl="1" indent="-274320" eaLnBrk="1" fontAlgn="auto" hangingPunct="1">
              <a:spcAft>
                <a:spcPts val="0"/>
              </a:spcAft>
              <a:buFont typeface="Wingdings 2"/>
              <a:buChar char=""/>
              <a:defRPr/>
            </a:pPr>
            <a:r>
              <a:rPr lang="en-US" dirty="0">
                <a:ea typeface="+mn-ea"/>
              </a:rPr>
              <a:t>The firm may have changed during the 'estimation' period'</a:t>
            </a:r>
          </a:p>
          <a:p>
            <a:pPr marL="0" indent="0" eaLnBrk="1" fontAlgn="auto" hangingPunct="1">
              <a:spcAft>
                <a:spcPts val="0"/>
              </a:spcAft>
              <a:buFont typeface="Wingdings" charset="0"/>
              <a:buNone/>
              <a:defRPr/>
            </a:pPr>
            <a:r>
              <a:rPr lang="en-US" dirty="0">
                <a:ea typeface="+mn-ea"/>
                <a:cs typeface="+mn-cs"/>
              </a:rPr>
              <a:t>3. The model does not work well</a:t>
            </a:r>
          </a:p>
          <a:p>
            <a:pPr marL="640080" lvl="1" indent="-274320" eaLnBrk="1" fontAlgn="auto" hangingPunct="1">
              <a:spcAft>
                <a:spcPts val="0"/>
              </a:spcAft>
              <a:buFont typeface="Wingdings 2"/>
              <a:buChar char=""/>
              <a:defRPr/>
            </a:pPr>
            <a:r>
              <a:rPr lang="en-US" dirty="0">
                <a:ea typeface="+mn-ea"/>
              </a:rPr>
              <a:t>- If the model is right, there should be:  </a:t>
            </a:r>
          </a:p>
          <a:p>
            <a:pPr lvl="2" eaLnBrk="1" fontAlgn="auto" hangingPunct="1">
              <a:spcAft>
                <a:spcPts val="0"/>
              </a:spcAft>
              <a:buFont typeface="Wingdings"/>
              <a:buChar char=""/>
              <a:defRPr/>
            </a:pPr>
            <a:r>
              <a:rPr lang="en-US" dirty="0">
                <a:ea typeface="+mn-ea"/>
              </a:rPr>
              <a:t> A linear relationship between returns and betas</a:t>
            </a:r>
          </a:p>
          <a:p>
            <a:pPr lvl="2" eaLnBrk="1" fontAlgn="auto" hangingPunct="1">
              <a:spcAft>
                <a:spcPts val="0"/>
              </a:spcAft>
              <a:buFont typeface="Wingdings"/>
              <a:buChar char=""/>
              <a:defRPr/>
            </a:pPr>
            <a:r>
              <a:rPr lang="en-US" dirty="0">
                <a:ea typeface="+mn-ea"/>
              </a:rPr>
              <a:t> The only variable that should explain returns is betas</a:t>
            </a:r>
          </a:p>
          <a:p>
            <a:pPr marL="640080" lvl="1" indent="-274320" eaLnBrk="1" fontAlgn="auto" hangingPunct="1">
              <a:spcAft>
                <a:spcPts val="0"/>
              </a:spcAft>
              <a:buFont typeface="Wingdings 2"/>
              <a:buChar char=""/>
              <a:defRPr/>
            </a:pPr>
            <a:r>
              <a:rPr lang="en-US" dirty="0">
                <a:ea typeface="+mn-ea"/>
              </a:rPr>
              <a:t>- The reality is that</a:t>
            </a:r>
          </a:p>
          <a:p>
            <a:pPr lvl="2" eaLnBrk="1" fontAlgn="auto" hangingPunct="1">
              <a:spcAft>
                <a:spcPts val="0"/>
              </a:spcAft>
              <a:buFont typeface="Wingdings"/>
              <a:buChar char=""/>
              <a:defRPr/>
            </a:pPr>
            <a:r>
              <a:rPr lang="en-US" dirty="0">
                <a:ea typeface="+mn-ea"/>
              </a:rPr>
              <a:t> The relationship between betas and returns is weak </a:t>
            </a:r>
          </a:p>
          <a:p>
            <a:pPr lvl="2" eaLnBrk="1" fontAlgn="auto" hangingPunct="1">
              <a:spcAft>
                <a:spcPts val="0"/>
              </a:spcAft>
              <a:buFont typeface="Wingdings"/>
              <a:buChar char=""/>
              <a:defRPr/>
            </a:pPr>
            <a:r>
              <a:rPr lang="en-US" dirty="0">
                <a:ea typeface="+mn-ea"/>
              </a:rPr>
              <a:t> Other variables (size, price/book value) seem to explain differences in returns better.</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6AEEA9-FBC0-4842-9C61-E179E6AB2359}" type="slidenum">
              <a:rPr lang="en-US" altLang="en-US" sz="1200">
                <a:solidFill>
                  <a:srgbClr val="FFFFFF"/>
                </a:solidFill>
              </a:rPr>
              <a:pPr>
                <a:lnSpc>
                  <a:spcPct val="80000"/>
                </a:lnSpc>
              </a:pPr>
              <a:t>86</a:t>
            </a:fld>
            <a:endParaRPr lang="en-US" altLang="en-US" sz="1200">
              <a:solidFill>
                <a:srgbClr val="FFFFFF"/>
              </a:solidFill>
            </a:endParaRPr>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24F944-2E2F-0747-BEEF-AC49CB0B8D37}" type="slidenum">
              <a:rPr lang="en-US" altLang="en-US" sz="1200">
                <a:solidFill>
                  <a:srgbClr val="FFFFFF"/>
                </a:solidFill>
              </a:rPr>
              <a:pPr>
                <a:lnSpc>
                  <a:spcPct val="80000"/>
                </a:lnSpc>
              </a:pPr>
              <a:t>87</a:t>
            </a:fld>
            <a:endParaRPr lang="en-US" altLang="en-US" sz="1200">
              <a:solidFill>
                <a:srgbClr val="FFFFFF"/>
              </a:solidFill>
            </a:endParaRPr>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The CAPM, notwithstanding its many critics and limitations, has survived as the default model for risk in equity valuation and corporate finance</a:t>
            </a:r>
            <a:r>
              <a:rPr lang="en-US" dirty="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a:ea typeface="+mn-ea"/>
              </a:rPr>
              <a:t>For most companies, the expected returns you get with the the alternative models is not different enough to be worth the extra trouble of estimating four additional betas.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Who is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EE0F60-9FD2-FA4F-8D32-95F8A4F2E260}" type="slidenum">
              <a:rPr lang="en-US" altLang="en-US" sz="1200">
                <a:solidFill>
                  <a:srgbClr val="FFFFFF"/>
                </a:solidFill>
              </a:rPr>
              <a:pPr>
                <a:lnSpc>
                  <a:spcPct val="80000"/>
                </a:lnSpc>
              </a:pPr>
              <a:t>88</a:t>
            </a:fld>
            <a:endParaRPr lang="en-US" altLang="en-US" sz="1200">
              <a:solidFill>
                <a:srgbClr val="FFFFFF"/>
              </a:solidFill>
            </a:endParaRPr>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can get information on insider and institutional holdings in your firm from:</a:t>
            </a:r>
          </a:p>
          <a:p>
            <a:pPr lvl="1" eaLnBrk="1" hangingPunct="1"/>
            <a:r>
              <a:rPr lang="en-US" altLang="en-US">
                <a:ea typeface="ＭＳ Ｐゴシック" charset="-128"/>
                <a:hlinkClick r:id="rId3" action="ppaction://hlinkpres?slideindex=37&amp;slidetitle=PowerPoint Presentation"/>
              </a:rPr>
              <a:t>http://finance.yahoo.com/</a:t>
            </a:r>
            <a:r>
              <a:rPr lang="en-US" altLang="en-US">
                <a:ea typeface="ＭＳ Ｐゴシック" charset="-128"/>
              </a:rPr>
              <a:t> </a:t>
            </a:r>
          </a:p>
          <a:p>
            <a:pPr lvl="1" eaLnBrk="1" hangingPunct="1"/>
            <a:r>
              <a:rPr lang="en-US" altLang="en-US">
                <a:ea typeface="ＭＳ Ｐゴシック" charset="-128"/>
              </a:rPr>
              <a:t>Enter your company</a:t>
            </a:r>
            <a:r>
              <a:rPr lang="ja-JP" altLang="en-US">
                <a:ea typeface="ＭＳ Ｐゴシック" charset="-128"/>
              </a:rPr>
              <a:t>’</a:t>
            </a:r>
            <a:r>
              <a:rPr lang="en-US" altLang="ja-JP">
                <a:ea typeface="ＭＳ Ｐゴシック" charset="-128"/>
              </a:rPr>
              <a:t>s symbol and choose profile.</a:t>
            </a:r>
          </a:p>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hangingPunct="1"/>
            <a:br>
              <a:rPr lang="en-US" altLang="en-US" sz="3200" cap="none">
                <a:ea typeface="ＭＳ Ｐゴシック" charset="-128"/>
              </a:rPr>
            </a:br>
            <a:r>
              <a:rPr lang="en-US" altLang="en-US" sz="3200" cap="none">
                <a:ea typeface="ＭＳ Ｐゴシック" charset="-128"/>
              </a:rPr>
              <a:t>From Risk &amp; Return Models to Hurdle Rates:</a:t>
            </a:r>
            <a:br>
              <a:rPr lang="en-US" altLang="en-US" sz="3200" cap="none">
                <a:ea typeface="ＭＳ Ｐゴシック" charset="-128"/>
              </a:rPr>
            </a:br>
            <a:r>
              <a:rPr lang="en-US" altLang="en-US" sz="3200" cap="none">
                <a:ea typeface="ＭＳ Ｐゴシック" charset="-128"/>
              </a:rPr>
              <a:t>Estimation Challenges</a:t>
            </a:r>
            <a:br>
              <a:rPr lang="en-US" altLang="en-US" sz="3200" cap="none">
                <a:ea typeface="ＭＳ Ｐゴシック" charset="-128"/>
              </a:rPr>
            </a:br>
            <a:endParaRPr lang="en-US" altLang="en-US" sz="3200" cap="none">
              <a:ea typeface="ＭＳ Ｐゴシック" charset="-128"/>
            </a:endParaRPr>
          </a:p>
        </p:txBody>
      </p:sp>
      <p:sp>
        <p:nvSpPr>
          <p:cNvPr id="18329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The price of purity is purists…</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					Anonymous</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531DB18-06C8-8840-922D-AAC03EC141A9}" type="slidenum">
              <a:rPr lang="en-US" altLang="en-US" sz="1400">
                <a:solidFill>
                  <a:schemeClr val="tx2"/>
                </a:solidFill>
              </a:rPr>
              <a:pPr/>
              <a:t>89</a:t>
            </a:fld>
            <a:endParaRPr lang="en-US" altLang="en-US" sz="1400">
              <a:solidFill>
                <a:schemeClr val="tx2"/>
              </a:solidFill>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9158F0-5F4E-554A-8828-1A9CDFF68A07}" type="slidenum">
              <a:rPr lang="en-US" altLang="en-US" sz="1200">
                <a:solidFill>
                  <a:srgbClr val="FFFFFF"/>
                </a:solidFill>
              </a:rPr>
              <a:pPr>
                <a:lnSpc>
                  <a:spcPct val="80000"/>
                </a:lnSpc>
              </a:pPr>
              <a:t>90</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a:ea typeface="+mn-ea"/>
              </a:rPr>
              <a:t>Expected Return = </a:t>
            </a:r>
            <a:r>
              <a:rPr lang="en-US" dirty="0" err="1">
                <a:ea typeface="+mn-ea"/>
              </a:rPr>
              <a:t>Riskfree</a:t>
            </a:r>
            <a:r>
              <a:rPr lang="en-US" dirty="0">
                <a:ea typeface="+mn-ea"/>
              </a:rPr>
              <a:t> Rate+ Beta * (Expected Return on the Market Portfolio - </a:t>
            </a:r>
            <a:r>
              <a:rPr lang="en-US" dirty="0" err="1">
                <a:ea typeface="+mn-ea"/>
              </a:rPr>
              <a:t>Riskfree</a:t>
            </a:r>
            <a:r>
              <a:rPr lang="en-US" dirty="0">
                <a:ea typeface="+mn-ea"/>
              </a:rPr>
              <a:t> Rate)</a:t>
            </a:r>
          </a:p>
          <a:p>
            <a:pPr marL="320040" indent="-320040" eaLnBrk="1" fontAlgn="auto" hangingPunct="1">
              <a:spcAft>
                <a:spcPts val="0"/>
              </a:spcAft>
              <a:buFont typeface="Wingdings"/>
              <a:buChar char=""/>
              <a:defRPr/>
            </a:pPr>
            <a:r>
              <a:rPr lang="en-US" dirty="0">
                <a:ea typeface="+mn-ea"/>
                <a:cs typeface="+mn-cs"/>
              </a:rPr>
              <a:t>To use the model we need three inputs:</a:t>
            </a:r>
          </a:p>
          <a:p>
            <a:pPr marL="822960" lvl="1" indent="-457200" eaLnBrk="1" fontAlgn="auto" hangingPunct="1">
              <a:spcAft>
                <a:spcPts val="0"/>
              </a:spcAft>
              <a:buFont typeface="+mj-lt"/>
              <a:buAutoNum type="alphaLcPeriod"/>
              <a:defRPr/>
            </a:pPr>
            <a:r>
              <a:rPr lang="en-US" dirty="0">
                <a:ea typeface="+mn-ea"/>
              </a:rPr>
              <a:t>The current risk-free rate</a:t>
            </a:r>
          </a:p>
          <a:p>
            <a:pPr marL="822960" lvl="1" indent="-457200" eaLnBrk="1" fontAlgn="auto" hangingPunct="1">
              <a:spcAft>
                <a:spcPts val="0"/>
              </a:spcAft>
              <a:buFont typeface="+mj-lt"/>
              <a:buAutoNum type="alphaLcPeriod"/>
              <a:defRPr/>
            </a:pPr>
            <a:r>
              <a:rPr lang="en-US" dirty="0">
                <a:ea typeface="+mn-ea"/>
              </a:rPr>
              <a:t>The expected market risk premium, the premium expected for investing in risky assets, i.e. the market portfolio, over the riskless asset.</a:t>
            </a:r>
          </a:p>
          <a:p>
            <a:pPr marL="822960" lvl="1" indent="-457200" eaLnBrk="1" fontAlgn="auto" hangingPunct="1">
              <a:spcAft>
                <a:spcPts val="0"/>
              </a:spcAft>
              <a:buFont typeface="+mj-lt"/>
              <a:buAutoNum type="alphaLcPeriod"/>
              <a:defRPr/>
            </a:pPr>
            <a:r>
              <a:rPr lang="en-US" dirty="0">
                <a:ea typeface="+mn-ea"/>
              </a:rPr>
              <a:t>The beta of the asset being analyzed. </a:t>
            </a: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370032-FF29-504E-880D-9F3EA0FF459E}" type="slidenum">
              <a:rPr lang="en-US" altLang="en-US" sz="1200">
                <a:solidFill>
                  <a:srgbClr val="FFFFFF"/>
                </a:solidFill>
              </a:rPr>
              <a:pPr>
                <a:lnSpc>
                  <a:spcPct val="80000"/>
                </a:lnSpc>
              </a:pPr>
              <a:t>91</a:t>
            </a:fld>
            <a:endParaRPr lang="en-US" altLang="en-US" sz="1200">
              <a:solidFill>
                <a:srgbClr val="FFFFFF"/>
              </a:solidFill>
            </a:endParaRPr>
          </a:p>
        </p:txBody>
      </p:sp>
      <p:sp>
        <p:nvSpPr>
          <p:cNvPr id="187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On a riskfree asset, the actual return is equal to the expected return. Therefore, there is no variance around the expected return.</a:t>
            </a:r>
          </a:p>
          <a:p>
            <a:pPr eaLnBrk="1" hangingPunct="1">
              <a:lnSpc>
                <a:spcPct val="90000"/>
              </a:lnSpc>
            </a:pPr>
            <a:r>
              <a:rPr lang="en-US" altLang="en-US" sz="2600">
                <a:ea typeface="ＭＳ Ｐゴシック" charset="-128"/>
              </a:rPr>
              <a:t>For an investment to be riskfree, i.e., to have an actual return be equal to the expected return, two conditions have to be met –</a:t>
            </a:r>
          </a:p>
          <a:p>
            <a:pPr lvl="1" eaLnBrk="1" hangingPunct="1">
              <a:lnSpc>
                <a:spcPct val="90000"/>
              </a:lnSpc>
            </a:pPr>
            <a:r>
              <a:rPr lang="en-US" altLang="en-US" sz="2200">
                <a:ea typeface="ＭＳ Ｐゴシック" charset="-128"/>
              </a:rPr>
              <a:t>There has to be no default risk, which generally implies that the security has to be issued by the government. Note, however, that not all governments can be viewed as default free.</a:t>
            </a:r>
          </a:p>
          <a:p>
            <a:pPr lvl="1" eaLnBrk="1" hangingPunct="1">
              <a:lnSpc>
                <a:spcPct val="90000"/>
              </a:lnSpc>
            </a:pPr>
            <a:r>
              <a:rPr lang="en-US" altLang="en-US" sz="2200">
                <a:ea typeface="ＭＳ Ｐゴシック" charset="-128"/>
              </a:rPr>
              <a:t>There can be no uncertainty about reinvestment rates, which implies that it is a zero coupon security with the same maturity as the cash flow being analyzed.</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327C9B-F029-5943-B0CE-F7A6A98DE1F2}" type="slidenum">
              <a:rPr lang="en-US" altLang="en-US" sz="1200">
                <a:solidFill>
                  <a:srgbClr val="FFFFFF"/>
                </a:solidFill>
              </a:rPr>
              <a:pPr>
                <a:lnSpc>
                  <a:spcPct val="80000"/>
                </a:lnSpc>
              </a:pPr>
              <a:t>92</a:t>
            </a:fld>
            <a:endParaRPr lang="en-US" altLang="en-US" sz="1200">
              <a:solidFill>
                <a:srgbClr val="FFFFFF"/>
              </a:solidFill>
            </a:endParaRPr>
          </a:p>
        </p:txBody>
      </p:sp>
      <p:sp>
        <p:nvSpPr>
          <p:cNvPr id="18944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a:ea typeface="+mn-ea"/>
                <a:cs typeface="+mn-cs"/>
              </a:rPr>
              <a:t>Definition</a:t>
            </a:r>
            <a:r>
              <a:rPr lang="en-US" dirty="0">
                <a:ea typeface="+mn-ea"/>
                <a:cs typeface="+mn-cs"/>
              </a:rPr>
              <a:t>: The </a:t>
            </a:r>
            <a:r>
              <a:rPr lang="en-US" dirty="0" err="1">
                <a:ea typeface="+mn-ea"/>
                <a:cs typeface="+mn-cs"/>
              </a:rPr>
              <a:t>riskfree</a:t>
            </a:r>
            <a:r>
              <a:rPr lang="en-US" dirty="0">
                <a:ea typeface="+mn-ea"/>
                <a:cs typeface="+mn-cs"/>
              </a:rPr>
              <a:t> rate is the rate on a zero coupon default-free bond matching the time horizon of the cash flow being analyzed.</a:t>
            </a:r>
          </a:p>
          <a:p>
            <a:pPr marL="320040" indent="-320040" eaLnBrk="1" fontAlgn="auto" hangingPunct="1">
              <a:spcAft>
                <a:spcPts val="0"/>
              </a:spcAft>
              <a:buFont typeface="Wingdings"/>
              <a:buChar char=""/>
              <a:defRPr/>
            </a:pPr>
            <a:r>
              <a:rPr lang="en-US" u="sng" dirty="0">
                <a:ea typeface="+mn-ea"/>
                <a:cs typeface="+mn-cs"/>
              </a:rPr>
              <a:t>Implication:</a:t>
            </a:r>
            <a:r>
              <a:rPr lang="en-US" dirty="0">
                <a:ea typeface="+mn-ea"/>
                <a:cs typeface="+mn-cs"/>
              </a:rPr>
              <a:t> Theoretically, this translates into using different </a:t>
            </a:r>
            <a:r>
              <a:rPr lang="en-US" dirty="0" err="1">
                <a:ea typeface="+mn-ea"/>
                <a:cs typeface="+mn-cs"/>
              </a:rPr>
              <a:t>riskfree</a:t>
            </a:r>
            <a:r>
              <a:rPr lang="en-US" dirty="0">
                <a:ea typeface="+mn-ea"/>
                <a:cs typeface="+mn-cs"/>
              </a:rPr>
              <a:t>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u="sng" dirty="0">
                <a:ea typeface="+mn-ea"/>
                <a:cs typeface="+mn-cs"/>
              </a:rPr>
              <a:t>A Practical Solution</a:t>
            </a:r>
            <a:r>
              <a:rPr lang="en-US" dirty="0">
                <a:ea typeface="+mn-ea"/>
                <a:cs typeface="+mn-cs"/>
              </a:rPr>
              <a:t>: Practically speaking, if there is substantial uncertainty about expected  cash flows, the present value effect of using time varying </a:t>
            </a:r>
            <a:r>
              <a:rPr lang="en-US" dirty="0" err="1">
                <a:ea typeface="+mn-ea"/>
                <a:cs typeface="+mn-cs"/>
              </a:rPr>
              <a:t>riskfree</a:t>
            </a:r>
            <a:r>
              <a:rPr lang="en-US" dirty="0">
                <a:ea typeface="+mn-ea"/>
                <a:cs typeface="+mn-cs"/>
              </a:rPr>
              <a:t> rates is small enough that it may not be worth it. </a:t>
            </a:r>
          </a:p>
          <a:p>
            <a:pPr marL="320040" indent="-320040" eaLnBrk="1" fontAlgn="auto" hangingPunct="1">
              <a:spcAft>
                <a:spcPts val="0"/>
              </a:spcAft>
              <a:buFont typeface="Wingdings"/>
              <a:buChar char=""/>
              <a:defRPr/>
            </a:pPr>
            <a:r>
              <a:rPr lang="en-US" b="1" dirty="0">
                <a:ea typeface="+mn-ea"/>
                <a:cs typeface="+mn-cs"/>
              </a:rPr>
              <a:t>In corporate finance, almost everything we do is long term. So, using a long term default free rate as the risk free rate makes sense.</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b="1" dirty="0">
                <a:ea typeface="ＭＳ Ｐゴシック" charset="-128"/>
              </a:rPr>
              <a:t>Cu</a:t>
            </a:r>
            <a:r>
              <a:rPr lang="en-US" altLang="en-US" sz="1900" b="1" dirty="0">
                <a:ea typeface="ＭＳ Ｐゴシック" charset="-128"/>
              </a:rPr>
              <a:t>rrency Matching</a:t>
            </a:r>
            <a:r>
              <a:rPr lang="en-US" altLang="en-US" sz="1900" dirty="0">
                <a:ea typeface="ＭＳ Ｐゴシック" charset="-128"/>
              </a:rPr>
              <a:t>: The </a:t>
            </a:r>
            <a:r>
              <a:rPr lang="en-US" altLang="en-US" sz="1900" dirty="0" err="1">
                <a:ea typeface="ＭＳ Ｐゴシック" charset="-128"/>
              </a:rPr>
              <a:t>riskfree</a:t>
            </a:r>
            <a:r>
              <a:rPr lang="en-US" altLang="en-US" sz="1900" dirty="0">
                <a:ea typeface="ＭＳ Ｐゴシック" charset="-128"/>
              </a:rPr>
              <a:t> rate that you use in an analysis should be in the same currency that your cashflows are estimated in. </a:t>
            </a:r>
          </a:p>
          <a:p>
            <a:pPr lvl="1" eaLnBrk="1" hangingPunct="1">
              <a:lnSpc>
                <a:spcPct val="80000"/>
              </a:lnSpc>
            </a:pPr>
            <a:r>
              <a:rPr lang="en-US" altLang="en-US" sz="1700" dirty="0">
                <a:ea typeface="ＭＳ Ｐゴシック" charset="-128"/>
              </a:rPr>
              <a:t>In other words, if your cashflows are in U.S. dollars, your </a:t>
            </a:r>
            <a:r>
              <a:rPr lang="en-US" altLang="en-US" sz="1700" dirty="0" err="1">
                <a:ea typeface="ＭＳ Ｐゴシック" charset="-128"/>
              </a:rPr>
              <a:t>riskfree</a:t>
            </a:r>
            <a:r>
              <a:rPr lang="en-US" altLang="en-US" sz="1700" dirty="0">
                <a:ea typeface="ＭＳ Ｐゴシック" charset="-128"/>
              </a:rPr>
              <a:t> rate has to be in U.S. dollars as well.</a:t>
            </a:r>
          </a:p>
          <a:p>
            <a:pPr lvl="1" eaLnBrk="1" hangingPunct="1">
              <a:lnSpc>
                <a:spcPct val="80000"/>
              </a:lnSpc>
            </a:pPr>
            <a:r>
              <a:rPr lang="en-US" altLang="en-US" sz="1700" dirty="0">
                <a:ea typeface="ＭＳ Ｐゴシック" charset="-128"/>
              </a:rPr>
              <a:t>If your cash flows are in Euros, your </a:t>
            </a:r>
            <a:r>
              <a:rPr lang="en-US" altLang="en-US" sz="1700" dirty="0" err="1">
                <a:ea typeface="ＭＳ Ｐゴシック" charset="-128"/>
              </a:rPr>
              <a:t>riskfree</a:t>
            </a:r>
            <a:r>
              <a:rPr lang="en-US" altLang="en-US" sz="1700" dirty="0">
                <a:ea typeface="ＭＳ Ｐゴシック" charset="-128"/>
              </a:rPr>
              <a:t> rate should be a Euro </a:t>
            </a:r>
            <a:r>
              <a:rPr lang="en-US" altLang="en-US" sz="1700" dirty="0" err="1">
                <a:ea typeface="ＭＳ Ｐゴシック" charset="-128"/>
              </a:rPr>
              <a:t>riskfree</a:t>
            </a:r>
            <a:r>
              <a:rPr lang="en-US" altLang="en-US" sz="1700" dirty="0">
                <a:ea typeface="ＭＳ Ｐゴシック" charset="-128"/>
              </a:rPr>
              <a:t> rate.</a:t>
            </a:r>
          </a:p>
          <a:p>
            <a:pPr eaLnBrk="1" hangingPunct="1">
              <a:lnSpc>
                <a:spcPct val="80000"/>
              </a:lnSpc>
            </a:pPr>
            <a:r>
              <a:rPr lang="en-US" altLang="en-US" sz="1900" b="1" dirty="0">
                <a:ea typeface="ＭＳ Ｐゴシック" charset="-128"/>
              </a:rPr>
              <a:t>Just use the government bond rate?</a:t>
            </a:r>
            <a:r>
              <a:rPr lang="en-US" altLang="en-US" sz="1900" dirty="0">
                <a:ea typeface="ＭＳ Ｐゴシック" charset="-128"/>
              </a:rPr>
              <a:t> The conventional practice of estimating </a:t>
            </a:r>
            <a:r>
              <a:rPr lang="en-US" altLang="en-US" sz="1900" dirty="0" err="1">
                <a:ea typeface="ＭＳ Ｐゴシック" charset="-128"/>
              </a:rPr>
              <a:t>riskfree</a:t>
            </a:r>
            <a:r>
              <a:rPr lang="en-US" altLang="en-US" sz="1900" dirty="0">
                <a:ea typeface="ＭＳ Ｐゴシック" charset="-128"/>
              </a:rPr>
              <a:t> rates is to use the government bond rate, with the government being the one that is in control of issuing that currency. </a:t>
            </a:r>
            <a:r>
              <a:rPr lang="en-US" altLang="en-US" sz="1900" b="1" dirty="0">
                <a:ea typeface="ＭＳ Ｐゴシック" charset="-128"/>
              </a:rPr>
              <a:t>In November 2013</a:t>
            </a:r>
            <a:r>
              <a:rPr lang="en-US" altLang="en-US" sz="1900" dirty="0">
                <a:ea typeface="ＭＳ Ｐゴシック" charset="-128"/>
              </a:rPr>
              <a:t>, for instance, the rate on a ten-year US treasury bond (2.75%) is used as the risk free rate in US dollars.</a:t>
            </a:r>
            <a:endParaRPr lang="en-US" altLang="en-US" sz="1900" b="1" dirty="0">
              <a:ea typeface="ＭＳ Ｐゴシック" charset="-128"/>
            </a:endParaRPr>
          </a:p>
          <a:p>
            <a:pPr eaLnBrk="1" hangingPunct="1">
              <a:lnSpc>
                <a:spcPct val="80000"/>
              </a:lnSpc>
            </a:pPr>
            <a:r>
              <a:rPr lang="en-US" altLang="en-US" sz="2000" b="1" dirty="0">
                <a:ea typeface="ＭＳ Ｐゴシック" charset="-128"/>
              </a:rPr>
              <a:t>If the government is default-fre</a:t>
            </a:r>
            <a:r>
              <a:rPr lang="en-US" altLang="en-US" sz="2000" dirty="0">
                <a:ea typeface="ＭＳ Ｐゴシック" charset="-128"/>
              </a:rPr>
              <a:t>e, using a long term government rate (even on a coupon bond) as the risk free rate on all of the cash flows in a long term analysis will yield a close approximation of the true value. For short term analysis, it is entirely appropriate to use </a:t>
            </a:r>
            <a:r>
              <a:rPr lang="en-US" altLang="en-US" sz="1800" dirty="0">
                <a:ea typeface="ＭＳ Ｐゴシック" charset="-128"/>
              </a:rPr>
              <a:t>a short term government security rate as the </a:t>
            </a:r>
            <a:r>
              <a:rPr lang="en-US" altLang="en-US" sz="1800" dirty="0" err="1">
                <a:ea typeface="ＭＳ Ｐゴシック" charset="-128"/>
              </a:rPr>
              <a:t>riskfree</a:t>
            </a:r>
            <a:r>
              <a:rPr lang="en-US" altLang="en-US" sz="1800" dirty="0">
                <a:ea typeface="ＭＳ Ｐゴシック" charset="-128"/>
              </a:rPr>
              <a:t> rate.</a:t>
            </a: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b="1" dirty="0">
                <a:ea typeface="ＭＳ Ｐゴシック" charset="-128"/>
              </a:rPr>
              <a:t>Adjust the local currency government borrowing rate </a:t>
            </a:r>
            <a:r>
              <a:rPr lang="en-US" altLang="en-US" sz="2000" dirty="0">
                <a:ea typeface="ＭＳ Ｐゴシック" charset="-128"/>
              </a:rPr>
              <a:t>for default risk to get a riskless local currency rate. </a:t>
            </a:r>
          </a:p>
          <a:p>
            <a:pPr lvl="1" eaLnBrk="1" hangingPunct="1">
              <a:lnSpc>
                <a:spcPct val="80000"/>
              </a:lnSpc>
            </a:pPr>
            <a:r>
              <a:rPr lang="en-US" altLang="en-US" sz="1700" dirty="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dirty="0">
                <a:ea typeface="ＭＳ Ｐゴシック" charset="-128"/>
              </a:rPr>
              <a:t>s was Baa3 and the default spread for a Baa3 rated country bond was 2.25%.</a:t>
            </a:r>
          </a:p>
          <a:p>
            <a:pPr lvl="1" eaLnBrk="1" hangingPunct="1">
              <a:lnSpc>
                <a:spcPct val="80000"/>
              </a:lnSpc>
              <a:buFont typeface="Wingdings" charset="2"/>
              <a:buNone/>
            </a:pPr>
            <a:r>
              <a:rPr lang="en-US" altLang="en-US" sz="1700" dirty="0" err="1">
                <a:ea typeface="ＭＳ Ｐゴシック" charset="-128"/>
              </a:rPr>
              <a:t>Riskfree</a:t>
            </a:r>
            <a:r>
              <a:rPr lang="en-US" altLang="en-US" sz="1700" dirty="0">
                <a:ea typeface="ＭＳ Ｐゴシック" charset="-128"/>
              </a:rPr>
              <a:t> rate in Rupees = 8.82% - 2.25% = 6.57%</a:t>
            </a:r>
          </a:p>
          <a:p>
            <a:pPr lvl="1" eaLnBrk="1" hangingPunct="1">
              <a:lnSpc>
                <a:spcPct val="80000"/>
              </a:lnSpc>
            </a:pPr>
            <a:r>
              <a:rPr lang="en-US" altLang="en-US" sz="1700" dirty="0">
                <a:ea typeface="ＭＳ Ｐゴシック" charset="-128"/>
              </a:rPr>
              <a:t>In November 2013, the Chinese </a:t>
            </a:r>
            <a:r>
              <a:rPr lang="en-US" altLang="en-US" sz="1700" dirty="0" err="1">
                <a:ea typeface="ＭＳ Ｐゴシック" charset="-128"/>
              </a:rPr>
              <a:t>Renmimbi</a:t>
            </a:r>
            <a:r>
              <a:rPr lang="en-US" altLang="en-US" sz="1700" dirty="0">
                <a:ea typeface="ＭＳ Ｐゴシック" charset="-128"/>
              </a:rPr>
              <a:t> government bond rate was 4.30% and the local currency rating was Aa3, with a default spread of 0.8%.</a:t>
            </a:r>
          </a:p>
          <a:p>
            <a:pPr lvl="1" eaLnBrk="1" hangingPunct="1">
              <a:lnSpc>
                <a:spcPct val="80000"/>
              </a:lnSpc>
              <a:buFont typeface="Wingdings" charset="2"/>
              <a:buNone/>
            </a:pPr>
            <a:r>
              <a:rPr lang="en-US" altLang="en-US" sz="1700" dirty="0" err="1">
                <a:ea typeface="ＭＳ Ｐゴシック" charset="-128"/>
              </a:rPr>
              <a:t>Riskfree</a:t>
            </a:r>
            <a:r>
              <a:rPr lang="en-US" altLang="en-US" sz="1700" dirty="0">
                <a:ea typeface="ＭＳ Ｐゴシック" charset="-128"/>
              </a:rPr>
              <a:t> rate in Chinese </a:t>
            </a:r>
            <a:r>
              <a:rPr lang="en-US" altLang="en-US" sz="1700" dirty="0" err="1">
                <a:ea typeface="ＭＳ Ｐゴシック" charset="-128"/>
              </a:rPr>
              <a:t>Renmimbi</a:t>
            </a:r>
            <a:r>
              <a:rPr lang="en-US" altLang="en-US" sz="1700" dirty="0">
                <a:ea typeface="ＭＳ Ｐゴシック" charset="-128"/>
              </a:rPr>
              <a:t> = 4.30% - 0.8% = 3.5%</a:t>
            </a:r>
          </a:p>
          <a:p>
            <a:pPr eaLnBrk="1" hangingPunct="1">
              <a:lnSpc>
                <a:spcPct val="80000"/>
              </a:lnSpc>
            </a:pPr>
            <a:r>
              <a:rPr lang="en-US" altLang="en-US" sz="2000" b="1" dirty="0">
                <a:ea typeface="ＭＳ Ｐゴシック" charset="-128"/>
              </a:rPr>
              <a:t>Do the analysis in an alternate currency</a:t>
            </a:r>
            <a:r>
              <a:rPr lang="en-US" altLang="en-US" sz="2000" dirty="0">
                <a:ea typeface="ＭＳ Ｐゴシック" charset="-128"/>
              </a:rPr>
              <a:t>, where getting the </a:t>
            </a:r>
            <a:r>
              <a:rPr lang="en-US" altLang="en-US" sz="2000" dirty="0" err="1">
                <a:ea typeface="ＭＳ Ｐゴシック" charset="-128"/>
              </a:rPr>
              <a:t>riskfree</a:t>
            </a:r>
            <a:r>
              <a:rPr lang="en-US" altLang="en-US" sz="2000" dirty="0">
                <a:ea typeface="ＭＳ Ｐゴシック" charset="-128"/>
              </a:rPr>
              <a:t> rate is easier. With Vale in 2013, we could chose to do the analysis in US dollars (rather than estimate a </a:t>
            </a:r>
            <a:r>
              <a:rPr lang="en-US" altLang="en-US" sz="2000" dirty="0" err="1">
                <a:ea typeface="ＭＳ Ｐゴシック" charset="-128"/>
              </a:rPr>
              <a:t>riskfree</a:t>
            </a:r>
            <a:r>
              <a:rPr lang="en-US" altLang="en-US" sz="2000" dirty="0">
                <a:ea typeface="ＭＳ Ｐゴシック" charset="-128"/>
              </a:rPr>
              <a:t> rate in R$). The </a:t>
            </a:r>
            <a:r>
              <a:rPr lang="en-US" altLang="en-US" sz="2000" dirty="0" err="1">
                <a:ea typeface="ＭＳ Ｐゴシック" charset="-128"/>
              </a:rPr>
              <a:t>riskfree</a:t>
            </a:r>
            <a:r>
              <a:rPr lang="en-US" altLang="en-US" sz="2000" dirty="0">
                <a:ea typeface="ＭＳ Ｐゴシック" charset="-128"/>
              </a:rPr>
              <a:t> rate is then the US treasury bond rate.</a:t>
            </a:r>
          </a:p>
          <a:p>
            <a:pPr eaLnBrk="1" hangingPunct="1">
              <a:lnSpc>
                <a:spcPct val="80000"/>
              </a:lnSpc>
            </a:pPr>
            <a:r>
              <a:rPr lang="en-US" altLang="en-US" sz="2000" b="1" dirty="0">
                <a:ea typeface="ＭＳ Ｐゴシック" charset="-128"/>
              </a:rPr>
              <a:t>Do your analysis in real terms</a:t>
            </a:r>
            <a:r>
              <a:rPr lang="en-US" altLang="en-US" sz="2000" dirty="0">
                <a:ea typeface="ＭＳ Ｐゴシック" charset="-128"/>
              </a:rPr>
              <a:t>, in which case the </a:t>
            </a:r>
            <a:r>
              <a:rPr lang="en-US" altLang="en-US" sz="2000" dirty="0" err="1">
                <a:ea typeface="ＭＳ Ｐゴシック" charset="-128"/>
              </a:rPr>
              <a:t>riskfree</a:t>
            </a:r>
            <a:r>
              <a:rPr lang="en-US" altLang="en-US" sz="2000" dirty="0">
                <a:ea typeface="ＭＳ Ｐゴシック" charset="-128"/>
              </a:rPr>
              <a:t> rate has to be a real </a:t>
            </a:r>
            <a:r>
              <a:rPr lang="en-US" altLang="en-US" sz="2000" dirty="0" err="1">
                <a:ea typeface="ＭＳ Ｐゴシック" charset="-128"/>
              </a:rPr>
              <a:t>riskfree</a:t>
            </a:r>
            <a:r>
              <a:rPr lang="en-US" altLang="en-US" sz="2000" dirty="0">
                <a:ea typeface="ＭＳ Ｐゴシック" charset="-128"/>
              </a:rPr>
              <a:t> rate. The inflation-indexed treasury rate is a measure of a real </a:t>
            </a:r>
            <a:r>
              <a:rPr lang="en-US" altLang="en-US" sz="2000" dirty="0" err="1">
                <a:ea typeface="ＭＳ Ｐゴシック" charset="-128"/>
              </a:rPr>
              <a:t>riskfree</a:t>
            </a:r>
            <a:r>
              <a:rPr lang="en-US" altLang="en-US" sz="2000" dirty="0">
                <a:ea typeface="ＭＳ Ｐゴシック" charset="-128"/>
              </a:rPr>
              <a:t> rate.</a:t>
            </a:r>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tLang="en-US">
                <a:ea typeface="ＭＳ Ｐゴシック" charset="-128"/>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a:bodyPr>
          <a:lstStyle/>
          <a:p>
            <a:pPr indent="-273050" eaLnBrk="1" hangingPunct="1">
              <a:lnSpc>
                <a:spcPct val="80000"/>
              </a:lnSpc>
              <a:buFont typeface="Wingdings 2" charset="2"/>
              <a:buChar char=""/>
            </a:pPr>
            <a:r>
              <a:rPr lang="en-US" altLang="en-US" sz="2400" u="sng">
                <a:ea typeface="ＭＳ Ｐゴシック" charset="-128"/>
              </a:rPr>
              <a:t>Sovereign dollar or euro denominated bonds</a:t>
            </a:r>
            <a:r>
              <a:rPr lang="en-US" altLang="en-US" sz="2400">
                <a:ea typeface="ＭＳ Ｐゴシック" charset="-128"/>
              </a:rPr>
              <a:t>: The difference between the interest rate on a sovereign US $  bond, issued by the country, and the US treasury bond rate can be used as the default spread. For example, in November 2013, the 10-year Brazil US $ bond, denominated in US dollars had a yield of 4.25% and the US 10-year T.Bond rate traded at 2.75%.</a:t>
            </a:r>
          </a:p>
          <a:p>
            <a:pPr indent="-273050" algn="ctr" eaLnBrk="1" hangingPunct="1">
              <a:lnSpc>
                <a:spcPct val="80000"/>
              </a:lnSpc>
              <a:buFont typeface="Wingdings" charset="2"/>
              <a:buNone/>
            </a:pPr>
            <a:r>
              <a:rPr lang="en-US" altLang="en-US" sz="2400">
                <a:ea typeface="ＭＳ Ｐゴシック" charset="-128"/>
              </a:rPr>
              <a:t>Default spread = 4.25% - 2.75% = 1.50%</a:t>
            </a:r>
          </a:p>
          <a:p>
            <a:pPr indent="-273050" eaLnBrk="1" hangingPunct="1">
              <a:lnSpc>
                <a:spcPct val="80000"/>
              </a:lnSpc>
            </a:pPr>
            <a:r>
              <a:rPr lang="en-US" altLang="en-US" sz="2400" u="sng">
                <a:ea typeface="ＭＳ Ｐゴシック" charset="-128"/>
              </a:rPr>
              <a:t>CDS spreads</a:t>
            </a:r>
            <a:r>
              <a:rPr lang="en-US" altLang="en-US" sz="2400">
                <a:ea typeface="ＭＳ Ｐゴシック" charset="-128"/>
              </a:rPr>
              <a:t>: Obtain the default spreads for sovereigns in the CDS market. The CDS spread for Brazil in November 2013 was 2.50%. </a:t>
            </a:r>
          </a:p>
          <a:p>
            <a:pPr indent="-273050" eaLnBrk="1" hangingPunct="1">
              <a:lnSpc>
                <a:spcPct val="80000"/>
              </a:lnSpc>
            </a:pPr>
            <a:r>
              <a:rPr lang="en-US" altLang="en-US" sz="2400" u="sng">
                <a:ea typeface="ＭＳ Ｐゴシック" charset="-128"/>
              </a:rPr>
              <a:t>Average spread</a:t>
            </a:r>
            <a:r>
              <a:rPr lang="en-US" altLang="en-US" sz="2400">
                <a:ea typeface="ＭＳ Ｐゴシック" charset="-128"/>
              </a:rPr>
              <a:t>: If you know the sovereign rating for a country, you can estimate the default spread based on the rating. In November 2013, Brazil’s rating was Baa2, yielding a default spread of 2%.</a:t>
            </a:r>
          </a:p>
          <a:p>
            <a:pPr indent="-273050">
              <a:lnSpc>
                <a:spcPct val="80000"/>
              </a:lnSpc>
            </a:pPr>
            <a:endParaRPr lang="en-US" altLang="en-US" sz="2400">
              <a:ea typeface="ＭＳ Ｐゴシック" charset="-128"/>
            </a:endParaRP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5691B4-3C34-A94C-B6AE-3C562B811F60}"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currencies: Sovereigns with default risk in November 2013</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9F42E2-9953-0B42-B76B-9BC221E4EB64}" type="slidenum">
              <a:rPr lang="en-US" altLang="en-US" sz="1200">
                <a:solidFill>
                  <a:srgbClr val="FFFFFF"/>
                </a:solidFill>
              </a:rPr>
              <a:pPr>
                <a:lnSpc>
                  <a:spcPct val="80000"/>
                </a:lnSpc>
              </a:pPr>
              <a:t>98</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in January 2019</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63602C-DC72-3240-A45C-FD5977D5A1C8}" type="slidenum">
              <a:rPr lang="en-US" altLang="en-US" sz="1200">
                <a:solidFill>
                  <a:srgbClr val="FFFFFF"/>
                </a:solidFill>
              </a:rPr>
              <a:pPr>
                <a:lnSpc>
                  <a:spcPct val="80000"/>
                </a:lnSpc>
              </a:pPr>
              <a:t>99</a:t>
            </a:fld>
            <a:endParaRPr lang="en-US" altLang="en-US" sz="1200">
              <a:solidFill>
                <a:srgbClr val="FFFFFF"/>
              </a:solidFill>
            </a:endParaRPr>
          </a:p>
        </p:txBody>
      </p:sp>
      <p:graphicFrame>
        <p:nvGraphicFramePr>
          <p:cNvPr id="8" name="Content Placeholder 7">
            <a:extLst>
              <a:ext uri="{FF2B5EF4-FFF2-40B4-BE49-F238E27FC236}">
                <a16:creationId xmlns:a16="http://schemas.microsoft.com/office/drawing/2014/main" id="{AF754248-60F1-A340-B5D0-23E8225FA3C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Measurement of the equity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53AB8F-9970-144A-A9DA-1C3BB700F3D2}" type="slidenum">
              <a:rPr lang="en-US" altLang="en-US" sz="1200">
                <a:solidFill>
                  <a:srgbClr val="FFFFFF"/>
                </a:solidFill>
              </a:rPr>
              <a:pPr>
                <a:lnSpc>
                  <a:spcPct val="80000"/>
                </a:lnSpc>
              </a:pPr>
              <a:t>100</a:t>
            </a:fld>
            <a:endParaRPr lang="en-US" altLang="en-US" sz="1200">
              <a:solidFill>
                <a:srgbClr val="FFFFFF"/>
              </a:solidFill>
            </a:endParaRPr>
          </a:p>
        </p:txBody>
      </p:sp>
      <p:sp>
        <p:nvSpPr>
          <p:cNvPr id="21811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equity risk premium is the premium that investors demand for investing in an average risk investment, relative to the </a:t>
            </a:r>
            <a:r>
              <a:rPr lang="en-US" altLang="en-US" dirty="0" err="1">
                <a:ea typeface="ＭＳ Ｐゴシック" charset="-128"/>
              </a:rPr>
              <a:t>riskfree</a:t>
            </a:r>
            <a:r>
              <a:rPr lang="en-US" altLang="en-US" dirty="0">
                <a:ea typeface="ＭＳ Ｐゴシック" charset="-128"/>
              </a:rPr>
              <a:t> rate.</a:t>
            </a:r>
          </a:p>
          <a:p>
            <a:pPr eaLnBrk="1" hangingPunct="1"/>
            <a:r>
              <a:rPr lang="en-US" altLang="en-US" dirty="0">
                <a:ea typeface="ＭＳ Ｐゴシック" charset="-128"/>
              </a:rPr>
              <a:t>As a general proposition, this premium should be</a:t>
            </a:r>
          </a:p>
          <a:p>
            <a:pPr lvl="1" eaLnBrk="1" hangingPunct="1"/>
            <a:r>
              <a:rPr lang="en-US" altLang="en-US" dirty="0">
                <a:ea typeface="ＭＳ Ｐゴシック" charset="-128"/>
              </a:rPr>
              <a:t>greater than zero</a:t>
            </a:r>
          </a:p>
          <a:p>
            <a:pPr lvl="1" eaLnBrk="1" hangingPunct="1"/>
            <a:r>
              <a:rPr lang="en-US" altLang="en-US" dirty="0">
                <a:ea typeface="ＭＳ Ｐゴシック" charset="-128"/>
              </a:rPr>
              <a:t>increase with the risk aversion of the investors in that market</a:t>
            </a:r>
          </a:p>
          <a:p>
            <a:pPr lvl="1" eaLnBrk="1" hangingPunct="1"/>
            <a:r>
              <a:rPr lang="en-US" altLang="en-US" dirty="0">
                <a:ea typeface="ＭＳ Ｐゴシック" charset="-128"/>
              </a:rPr>
              <a:t>increase with the riskiness of the </a:t>
            </a:r>
            <a:r>
              <a:rPr lang="ja-JP" altLang="en-US">
                <a:ea typeface="ＭＳ Ｐゴシック" charset="-128"/>
              </a:rPr>
              <a:t>“</a:t>
            </a:r>
            <a:r>
              <a:rPr lang="en-US" altLang="ja-JP" dirty="0">
                <a:ea typeface="ＭＳ Ｐゴシック" charset="-128"/>
              </a:rPr>
              <a:t>average</a:t>
            </a:r>
            <a:r>
              <a:rPr lang="ja-JP" altLang="en-US">
                <a:ea typeface="ＭＳ Ｐゴシック" charset="-128"/>
              </a:rPr>
              <a:t>”</a:t>
            </a:r>
            <a:r>
              <a:rPr lang="en-US" altLang="ja-JP" dirty="0">
                <a:ea typeface="ＭＳ Ｐゴシック" charset="-128"/>
              </a:rPr>
              <a:t> risk investment</a:t>
            </a:r>
            <a:endParaRPr lang="en-US" altLang="en-US" dirty="0">
              <a:ea typeface="ＭＳ Ｐゴシック" charset="-128"/>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Assume that stocks are the only risky assets and that you are offered two investment options:</a:t>
            </a:r>
          </a:p>
          <a:p>
            <a:pPr lvl="1" eaLnBrk="1" hangingPunct="1">
              <a:buFont typeface="Wingdings 2" charset="0"/>
              <a:buChar char=""/>
              <a:defRPr/>
            </a:pPr>
            <a:r>
              <a:rPr lang="en-US" dirty="0"/>
              <a:t>a riskless investment (say a Government Security), on which you can make 3%</a:t>
            </a:r>
          </a:p>
          <a:p>
            <a:pPr lvl="1" eaLnBrk="1" hangingPunct="1">
              <a:buFont typeface="Wingdings 2" charset="0"/>
              <a:buChar char=""/>
              <a:defRPr/>
            </a:pPr>
            <a:r>
              <a:rPr lang="en-US" dirty="0"/>
              <a:t>a mutual fund of all  stocks, on which the returns are uncertain</a:t>
            </a:r>
          </a:p>
          <a:p>
            <a:pPr eaLnBrk="1" hangingPunct="1">
              <a:buFont typeface="Wingdings" charset="0"/>
              <a:buChar char=""/>
              <a:defRPr/>
            </a:pPr>
            <a:r>
              <a:rPr lang="en-US" dirty="0"/>
              <a:t>How much of an expected return would you demand to shift your money from the riskless asset to the mutual fund?</a:t>
            </a:r>
          </a:p>
          <a:p>
            <a:pPr marL="823913" lvl="1" indent="-457200" eaLnBrk="1" hangingPunct="1">
              <a:buFont typeface="+mj-lt"/>
              <a:buAutoNum type="alphaLcPeriod"/>
              <a:defRPr/>
            </a:pPr>
            <a:r>
              <a:rPr lang="en-US" dirty="0"/>
              <a:t>Less than 3%</a:t>
            </a:r>
          </a:p>
          <a:p>
            <a:pPr marL="823913" lvl="1" indent="-457200" eaLnBrk="1" hangingPunct="1">
              <a:buFont typeface="+mj-lt"/>
              <a:buAutoNum type="alphaLcPeriod"/>
              <a:defRPr/>
            </a:pPr>
            <a:r>
              <a:rPr lang="en-US" dirty="0"/>
              <a:t>Between 3% - 5%</a:t>
            </a:r>
          </a:p>
          <a:p>
            <a:pPr marL="823913" lvl="1" indent="-457200" eaLnBrk="1" hangingPunct="1">
              <a:buFont typeface="+mj-lt"/>
              <a:buAutoNum type="alphaLcPeriod"/>
              <a:defRPr/>
            </a:pPr>
            <a:r>
              <a:rPr lang="en-US" dirty="0"/>
              <a:t>Between  5% - 7%</a:t>
            </a:r>
          </a:p>
          <a:p>
            <a:pPr marL="823913" lvl="1" indent="-457200" eaLnBrk="1" hangingPunct="1">
              <a:buFont typeface="+mj-lt"/>
              <a:buAutoNum type="alphaLcPeriod"/>
              <a:defRPr/>
            </a:pPr>
            <a:r>
              <a:rPr lang="en-US" dirty="0"/>
              <a:t>Between  7% -9%</a:t>
            </a:r>
          </a:p>
          <a:p>
            <a:pPr marL="823913" lvl="1" indent="-457200" eaLnBrk="1" hangingPunct="1">
              <a:buFont typeface="+mj-lt"/>
              <a:buAutoNum type="alphaLcPeriod"/>
              <a:defRPr/>
            </a:pPr>
            <a:r>
              <a:rPr lang="en-US" dirty="0"/>
              <a:t>Between 9%- 11%</a:t>
            </a:r>
          </a:p>
          <a:p>
            <a:pPr marL="823913" lvl="1" indent="-457200" eaLnBrk="1" hangingPunct="1">
              <a:buFont typeface="+mj-lt"/>
              <a:buAutoNum type="alphaLcPeriod"/>
              <a:defRPr/>
            </a:pPr>
            <a:r>
              <a:rPr lang="en-US" dirty="0"/>
              <a:t>More </a:t>
            </a:r>
            <a:r>
              <a:rPr lang="en-US"/>
              <a:t>than  11%</a:t>
            </a:r>
            <a:endParaRPr lang="en-US" dirty="0"/>
          </a:p>
        </p:txBody>
      </p:sp>
      <p:sp>
        <p:nvSpPr>
          <p:cNvPr id="220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4CF0FD-0C3B-0846-86A7-C9449C7747E1}" type="slidenum">
              <a:rPr lang="en-US" altLang="en-US" sz="1200">
                <a:solidFill>
                  <a:srgbClr val="FFFFFF"/>
                </a:solidFill>
              </a:rPr>
              <a:pPr>
                <a:lnSpc>
                  <a:spcPct val="80000"/>
                </a:lnSpc>
              </a:pPr>
              <a:t>102</a:t>
            </a:fld>
            <a:endParaRPr lang="en-US" altLang="en-US" sz="1200">
              <a:solidFill>
                <a:srgbClr val="FFFFFF"/>
              </a:solidFill>
            </a:endParaRP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If this were the entire market, the risk premium would be a weighted average of the risk premiums demanded by each and every investor.</a:t>
            </a:r>
          </a:p>
          <a:p>
            <a:pPr eaLnBrk="1" hangingPunct="1">
              <a:lnSpc>
                <a:spcPct val="90000"/>
              </a:lnSpc>
            </a:pPr>
            <a:r>
              <a:rPr lang="en-US" altLang="en-US">
                <a:ea typeface="ＭＳ Ｐゴシック" charset="-128"/>
              </a:rPr>
              <a:t>The weights will be determined by the wealth that each investor brings to the market. Thus, Warren Buffett</a:t>
            </a:r>
            <a:r>
              <a:rPr lang="ja-JP" altLang="en-US">
                <a:ea typeface="ＭＳ Ｐゴシック" charset="-128"/>
              </a:rPr>
              <a:t>’</a:t>
            </a:r>
            <a:r>
              <a:rPr lang="en-US" altLang="ja-JP">
                <a:ea typeface="ＭＳ Ｐゴシック" charset="-128"/>
              </a:rPr>
              <a:t>s risk aversion counts more towards determining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than yours</a:t>
            </a:r>
            <a:r>
              <a:rPr lang="ja-JP" altLang="en-US">
                <a:ea typeface="ＭＳ Ｐゴシック" charset="-128"/>
              </a:rPr>
              <a:t>’</a:t>
            </a:r>
            <a:r>
              <a:rPr lang="en-US" altLang="ja-JP">
                <a:ea typeface="ＭＳ Ｐゴシック" charset="-128"/>
              </a:rPr>
              <a:t> and mine.</a:t>
            </a:r>
          </a:p>
          <a:p>
            <a:pPr eaLnBrk="1" hangingPunct="1">
              <a:lnSpc>
                <a:spcPct val="90000"/>
              </a:lnSpc>
            </a:pPr>
            <a:r>
              <a:rPr lang="en-US" altLang="en-US">
                <a:ea typeface="ＭＳ Ｐゴシック" charset="-128"/>
              </a:rPr>
              <a:t>As investors become more risk averse, you would expect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to increase.</a:t>
            </a:r>
            <a:endParaRPr lang="en-US" altLang="en-US">
              <a:ea typeface="ＭＳ Ｐゴシック" charset="-128"/>
            </a:endParaRP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B123DC-0A54-1746-9587-D9DCA31816EE}" type="slidenum">
              <a:rPr lang="en-US" altLang="en-US" sz="1200">
                <a:solidFill>
                  <a:srgbClr val="FFFFFF"/>
                </a:solidFill>
              </a:rPr>
              <a:pPr>
                <a:lnSpc>
                  <a:spcPct val="80000"/>
                </a:lnSpc>
              </a:pPr>
              <a:t>103</a:t>
            </a:fld>
            <a:endParaRPr lang="en-US" altLang="en-US" sz="1200">
              <a:solidFill>
                <a:srgbClr val="FFFFFF"/>
              </a:solidFill>
            </a:endParaRPr>
          </a:p>
        </p:txBody>
      </p:sp>
      <p:sp>
        <p:nvSpPr>
          <p:cNvPr id="2242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tLang="en-US">
                <a:ea typeface="ＭＳ Ｐゴシック" charset="-128"/>
              </a:rPr>
              <a:t>I would demand a larger premium</a:t>
            </a:r>
          </a:p>
          <a:p>
            <a:pPr marL="822325" lvl="1" indent="-457200" eaLnBrk="1" hangingPunct="1">
              <a:buFont typeface="Calibri" charset="0"/>
              <a:buAutoNum type="alphaLcPeriod"/>
            </a:pPr>
            <a:r>
              <a:rPr lang="en-US" altLang="en-US">
                <a:ea typeface="ＭＳ Ｐゴシック" charset="-128"/>
              </a:rPr>
              <a:t>I would demand a smaller premium</a:t>
            </a:r>
          </a:p>
          <a:p>
            <a:pPr marL="822325" lvl="1" indent="-457200" eaLnBrk="1" hangingPunct="1">
              <a:buFont typeface="Calibri" charset="0"/>
              <a:buAutoNum type="alphaLcPeriod"/>
            </a:pPr>
            <a:r>
              <a:rPr lang="en-US" altLang="en-US">
                <a:ea typeface="ＭＳ Ｐゴシック" charset="-128"/>
              </a:rPr>
              <a:t>I would demand the same premium</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C1AA36-B307-E345-A4B4-E688DE318BF3}" type="slidenum">
              <a:rPr lang="en-US" altLang="en-US" sz="1200">
                <a:solidFill>
                  <a:srgbClr val="FFFFFF"/>
                </a:solidFill>
              </a:rPr>
              <a:pPr>
                <a:lnSpc>
                  <a:spcPct val="80000"/>
                </a:lnSpc>
              </a:pPr>
              <a:t>104</a:t>
            </a:fld>
            <a:endParaRPr lang="en-US" altLang="en-US" sz="1200">
              <a:solidFill>
                <a:srgbClr val="FFFFFF"/>
              </a:solidFill>
            </a:endParaRPr>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Survey investors on their desired risk premiums and use the average premium from these surveys.</a:t>
            </a:r>
          </a:p>
          <a:p>
            <a:pPr eaLnBrk="1" hangingPunct="1"/>
            <a:r>
              <a:rPr lang="en-US" altLang="en-US">
                <a:ea typeface="ＭＳ Ｐゴシック" charset="-128"/>
              </a:rPr>
              <a:t>Assume that the actual premium delivered over long time periods is equal to the expected premium - i.e., use historical data</a:t>
            </a:r>
          </a:p>
          <a:p>
            <a:pPr eaLnBrk="1" hangingPunct="1"/>
            <a:r>
              <a:rPr lang="en-US" altLang="en-US">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en-US">
              <a:ea typeface="ＭＳ Ｐゴシック" charset="-128"/>
            </a:endParaRP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4FE6A2-23DD-D342-9013-DE5D11D0465A}" type="slidenum">
              <a:rPr lang="en-US" altLang="en-US" sz="1200">
                <a:solidFill>
                  <a:srgbClr val="FFFFFF"/>
                </a:solidFill>
              </a:rPr>
              <a:pPr>
                <a:lnSpc>
                  <a:spcPct val="80000"/>
                </a:lnSpc>
              </a:pPr>
              <a:t>105</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There are </a:t>
            </a:r>
            <a:r>
              <a:rPr lang="en-US" u="sng" dirty="0">
                <a:ea typeface="+mn-ea"/>
              </a:rPr>
              <a:t>no constraints on reasonability </a:t>
            </a:r>
            <a:r>
              <a:rPr lang="en-US" dirty="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a:ea typeface="+mn-ea"/>
              </a:rPr>
              <a:t>The survey results are </a:t>
            </a:r>
            <a:r>
              <a:rPr lang="en-US" u="sng" dirty="0">
                <a:ea typeface="+mn-ea"/>
              </a:rPr>
              <a:t>more reflective of the past</a:t>
            </a:r>
            <a:r>
              <a:rPr lang="en-US" dirty="0">
                <a:ea typeface="+mn-ea"/>
              </a:rPr>
              <a:t> than the future.</a:t>
            </a:r>
          </a:p>
          <a:p>
            <a:pPr marL="640080" lvl="1" indent="-274320" eaLnBrk="1" fontAlgn="auto" hangingPunct="1">
              <a:spcAft>
                <a:spcPts val="0"/>
              </a:spcAft>
              <a:buFont typeface="Wingdings 2"/>
              <a:buChar char=""/>
              <a:defRPr/>
            </a:pPr>
            <a:r>
              <a:rPr lang="en-US" dirty="0">
                <a:ea typeface="+mn-ea"/>
              </a:rPr>
              <a:t>They </a:t>
            </a:r>
            <a:r>
              <a:rPr lang="en-US" u="sng" dirty="0">
                <a:ea typeface="+mn-ea"/>
              </a:rPr>
              <a:t>tend to be short term</a:t>
            </a:r>
            <a:r>
              <a:rPr lang="en-US" dirty="0">
                <a:ea typeface="+mn-ea"/>
              </a:rPr>
              <a:t>; even the longest surveys do not go beyond one year.</a:t>
            </a:r>
          </a:p>
        </p:txBody>
      </p:sp>
      <p:pic>
        <p:nvPicPr>
          <p:cNvPr id="2283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2. 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B8ECD-563A-0C48-8E2C-938771281146}" type="slidenum">
              <a:rPr lang="en-US" altLang="en-US" sz="1200">
                <a:solidFill>
                  <a:srgbClr val="FFFFFF"/>
                </a:solidFill>
              </a:rPr>
              <a:pPr>
                <a:lnSpc>
                  <a:spcPct val="80000"/>
                </a:lnSpc>
              </a:pPr>
              <a:t>106</a:t>
            </a:fld>
            <a:endParaRPr lang="en-US" altLang="en-US" sz="1200">
              <a:solidFill>
                <a:srgbClr val="FFFFFF"/>
              </a:solidFill>
            </a:endParaRP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This is the default approach used by most to arrive at the premium to use in the model</a:t>
            </a:r>
          </a:p>
          <a:p>
            <a:pPr eaLnBrk="1" hangingPunct="1">
              <a:lnSpc>
                <a:spcPct val="80000"/>
              </a:lnSpc>
            </a:pPr>
            <a:r>
              <a:rPr lang="en-US" altLang="en-US" sz="2400">
                <a:ea typeface="ＭＳ Ｐゴシック" charset="-128"/>
              </a:rPr>
              <a:t>In most cases, this approach does the following</a:t>
            </a:r>
          </a:p>
          <a:p>
            <a:pPr lvl="1" eaLnBrk="1" hangingPunct="1">
              <a:lnSpc>
                <a:spcPct val="80000"/>
              </a:lnSpc>
            </a:pPr>
            <a:r>
              <a:rPr lang="en-US" altLang="en-US" sz="2000">
                <a:ea typeface="ＭＳ Ｐゴシック" charset="-128"/>
              </a:rPr>
              <a:t>Defines a time period for the estimation (1928-Present, last 50 years...)</a:t>
            </a:r>
          </a:p>
          <a:p>
            <a:pPr lvl="1" eaLnBrk="1" hangingPunct="1">
              <a:lnSpc>
                <a:spcPct val="80000"/>
              </a:lnSpc>
            </a:pPr>
            <a:r>
              <a:rPr lang="en-US" altLang="en-US" sz="2000">
                <a:ea typeface="ＭＳ Ｐゴシック" charset="-128"/>
              </a:rPr>
              <a:t>Calculates average returns on a stock index during the period</a:t>
            </a:r>
          </a:p>
          <a:p>
            <a:pPr lvl="1" eaLnBrk="1" hangingPunct="1">
              <a:lnSpc>
                <a:spcPct val="80000"/>
              </a:lnSpc>
            </a:pPr>
            <a:r>
              <a:rPr lang="en-US" altLang="en-US" sz="2000">
                <a:ea typeface="ＭＳ Ｐゴシック" charset="-128"/>
              </a:rPr>
              <a:t>Calculates average returns on a riskless security over the period</a:t>
            </a:r>
          </a:p>
          <a:p>
            <a:pPr lvl="1" eaLnBrk="1" hangingPunct="1">
              <a:lnSpc>
                <a:spcPct val="80000"/>
              </a:lnSpc>
            </a:pPr>
            <a:r>
              <a:rPr lang="en-US" altLang="en-US" sz="2000">
                <a:ea typeface="ＭＳ Ｐゴシック" charset="-128"/>
              </a:rPr>
              <a:t>Calculates the difference between the two averages and uses it as a premium looking forward.</a:t>
            </a:r>
          </a:p>
          <a:p>
            <a:pPr eaLnBrk="1" hangingPunct="1">
              <a:lnSpc>
                <a:spcPct val="80000"/>
              </a:lnSpc>
            </a:pPr>
            <a:r>
              <a:rPr lang="en-US" altLang="en-US" sz="2400">
                <a:ea typeface="ＭＳ Ｐゴシック" charset="-128"/>
              </a:rPr>
              <a:t>The limitations of this approach are:</a:t>
            </a:r>
          </a:p>
          <a:p>
            <a:pPr lvl="1" eaLnBrk="1" hangingPunct="1">
              <a:lnSpc>
                <a:spcPct val="80000"/>
              </a:lnSpc>
            </a:pPr>
            <a:r>
              <a:rPr lang="en-US" altLang="en-US" sz="2000">
                <a:ea typeface="ＭＳ Ｐゴシック" charset="-128"/>
              </a:rPr>
              <a:t>it assumes that the risk aversion of investors has not changed in a systematic way across time. (The risk aversion may change from year to year, but it reverts back to historical averages)</a:t>
            </a:r>
          </a:p>
          <a:p>
            <a:pPr lvl="1" eaLnBrk="1" hangingPunct="1">
              <a:lnSpc>
                <a:spcPct val="80000"/>
              </a:lnSpc>
            </a:pPr>
            <a:r>
              <a:rPr lang="en-US" altLang="en-US" sz="2000">
                <a:ea typeface="ＭＳ Ｐゴシック" charset="-128"/>
              </a:rPr>
              <a:t>it assumes that the riskiness of the </a:t>
            </a:r>
            <a:r>
              <a:rPr lang="ja-JP" altLang="en-US" sz="2000">
                <a:ea typeface="ＭＳ Ｐゴシック" charset="-128"/>
              </a:rPr>
              <a:t>“</a:t>
            </a:r>
            <a:r>
              <a:rPr lang="en-US" altLang="ja-JP" sz="2000">
                <a:ea typeface="ＭＳ Ｐゴシック" charset="-128"/>
              </a:rPr>
              <a:t>risky</a:t>
            </a:r>
            <a:r>
              <a:rPr lang="ja-JP" altLang="en-US" sz="2000">
                <a:ea typeface="ＭＳ Ｐゴシック" charset="-128"/>
              </a:rPr>
              <a:t>”</a:t>
            </a:r>
            <a:r>
              <a:rPr lang="en-US" altLang="ja-JP" sz="2000">
                <a:ea typeface="ＭＳ Ｐゴシック" charset="-128"/>
              </a:rPr>
              <a:t> portfolio (stock index) has not changed in a systematic way across time.</a:t>
            </a:r>
            <a:endParaRPr lang="en-US" altLang="en-US" sz="2000">
              <a:ea typeface="ＭＳ Ｐゴシック" charset="-128"/>
            </a:endParaRP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381000" y="228600"/>
            <a:ext cx="8153400" cy="990600"/>
          </a:xfrm>
        </p:spPr>
        <p:txBody>
          <a:bodyPr/>
          <a:lstStyle/>
          <a:p>
            <a:pPr eaLnBrk="1" hangingPunct="1"/>
            <a:r>
              <a:rPr lang="en-US" altLang="en-US" dirty="0">
                <a:ea typeface="ＭＳ Ｐゴシック" charset="-128"/>
              </a:rPr>
              <a:t>Historical 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a:ea typeface="ＭＳ Ｐゴシック" charset="-128"/>
              </a:rPr>
              <a:t>If 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232451" name="Text Box 6"/>
          <p:cNvSpPr txBox="1">
            <a:spLocks noChangeArrowheads="1"/>
          </p:cNvSpPr>
          <p:nvPr/>
        </p:nvSpPr>
        <p:spPr bwMode="auto">
          <a:xfrm>
            <a:off x="8007350" y="2057400"/>
            <a:ext cx="121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dirty="0"/>
              <a:t>Historical premium for the US</a:t>
            </a:r>
            <a:endParaRPr lang="en-US" altLang="en-US" dirty="0"/>
          </a:p>
        </p:txBody>
      </p:sp>
      <p:graphicFrame>
        <p:nvGraphicFramePr>
          <p:cNvPr id="6" name="Table 5">
            <a:extLst>
              <a:ext uri="{FF2B5EF4-FFF2-40B4-BE49-F238E27FC236}">
                <a16:creationId xmlns:a16="http://schemas.microsoft.com/office/drawing/2014/main" id="{E07FDBDA-FE57-2046-B197-2CA9E08FA106}"/>
              </a:ext>
            </a:extLst>
          </p:cNvPr>
          <p:cNvGraphicFramePr>
            <a:graphicFrameLocks noGrp="1"/>
          </p:cNvGraphicFramePr>
          <p:nvPr>
            <p:extLst>
              <p:ext uri="{D42A27DB-BD31-4B8C-83A1-F6EECF244321}">
                <p14:modId xmlns:p14="http://schemas.microsoft.com/office/powerpoint/2010/main" val="3478538682"/>
              </p:ext>
            </p:extLst>
          </p:nvPr>
        </p:nvGraphicFramePr>
        <p:xfrm>
          <a:off x="1093788" y="1652954"/>
          <a:ext cx="6727824" cy="1828801"/>
        </p:xfrm>
        <a:graphic>
          <a:graphicData uri="http://schemas.openxmlformats.org/drawingml/2006/table">
            <a:tbl>
              <a:tblPr>
                <a:tableStyleId>{5C22544A-7EE6-4342-B048-85BDC9FD1C3A}</a:tableStyleId>
              </a:tblPr>
              <a:tblGrid>
                <a:gridCol w="1049928">
                  <a:extLst>
                    <a:ext uri="{9D8B030D-6E8A-4147-A177-3AD203B41FA5}">
                      <a16:colId xmlns:a16="http://schemas.microsoft.com/office/drawing/2014/main" val="139823080"/>
                    </a:ext>
                  </a:extLst>
                </a:gridCol>
                <a:gridCol w="1336585">
                  <a:extLst>
                    <a:ext uri="{9D8B030D-6E8A-4147-A177-3AD203B41FA5}">
                      <a16:colId xmlns:a16="http://schemas.microsoft.com/office/drawing/2014/main" val="4024059246"/>
                    </a:ext>
                  </a:extLst>
                </a:gridCol>
                <a:gridCol w="1502363">
                  <a:extLst>
                    <a:ext uri="{9D8B030D-6E8A-4147-A177-3AD203B41FA5}">
                      <a16:colId xmlns:a16="http://schemas.microsoft.com/office/drawing/2014/main" val="2500446971"/>
                    </a:ext>
                  </a:extLst>
                </a:gridCol>
                <a:gridCol w="1336585">
                  <a:extLst>
                    <a:ext uri="{9D8B030D-6E8A-4147-A177-3AD203B41FA5}">
                      <a16:colId xmlns:a16="http://schemas.microsoft.com/office/drawing/2014/main" val="1345316978"/>
                    </a:ext>
                  </a:extLst>
                </a:gridCol>
                <a:gridCol w="1502363">
                  <a:extLst>
                    <a:ext uri="{9D8B030D-6E8A-4147-A177-3AD203B41FA5}">
                      <a16:colId xmlns:a16="http://schemas.microsoft.com/office/drawing/2014/main" val="454293068"/>
                    </a:ext>
                  </a:extLst>
                </a:gridCol>
              </a:tblGrid>
              <a:tr h="226828">
                <a:tc>
                  <a:txBody>
                    <a:bodyPr/>
                    <a:lstStyle/>
                    <a:p>
                      <a:pPr algn="l"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u="none" strike="noStrike">
                          <a:effectLst/>
                        </a:rPr>
                        <a:t>Arithmetic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a:effectLst/>
                        </a:rPr>
                        <a:t>Geometric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96181681"/>
                  </a:ext>
                </a:extLst>
              </a:tr>
              <a:tr h="226828">
                <a:tc>
                  <a:txBody>
                    <a:bodyPr/>
                    <a:lstStyle/>
                    <a:p>
                      <a:pPr algn="l"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Stocks - T. Bills</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Bills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8898570"/>
                  </a:ext>
                </a:extLst>
              </a:tr>
              <a:tr h="226828">
                <a:tc>
                  <a:txBody>
                    <a:bodyPr/>
                    <a:lstStyle/>
                    <a:p>
                      <a:pPr algn="l" fontAlgn="b"/>
                      <a:r>
                        <a:rPr lang="en-US" sz="1400" u="none" strike="noStrike">
                          <a:effectLst/>
                        </a:rPr>
                        <a:t>1928-2018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7.93%</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6.26%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4.66%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0911804"/>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2.09%</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2.22%</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0013007"/>
                  </a:ext>
                </a:extLst>
              </a:tr>
              <a:tr h="226828">
                <a:tc>
                  <a:txBody>
                    <a:bodyPr/>
                    <a:lstStyle/>
                    <a:p>
                      <a:pPr algn="l" fontAlgn="b"/>
                      <a:r>
                        <a:rPr lang="en-US" sz="1400" u="none" strike="noStrike">
                          <a:effectLst/>
                        </a:rPr>
                        <a:t>1969-2018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6.34%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4.00%</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5.01%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1672580"/>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2.38%</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227355"/>
                  </a:ext>
                </a:extLst>
              </a:tr>
              <a:tr h="226828">
                <a:tc>
                  <a:txBody>
                    <a:bodyPr/>
                    <a:lstStyle/>
                    <a:p>
                      <a:pPr algn="l" fontAlgn="b"/>
                      <a:r>
                        <a:rPr lang="en-US" sz="1400" u="none" strike="noStrike">
                          <a:effectLst/>
                        </a:rPr>
                        <a:t>2009-2018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11.21%</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12.48%</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1141176"/>
                  </a:ext>
                </a:extLst>
              </a:tr>
              <a:tr h="241005">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3.71%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5.50%</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157966"/>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FFB8A-388C-E44C-AA4C-A887594A9927}"/>
              </a:ext>
            </a:extLst>
          </p:cNvPr>
          <p:cNvSpPr>
            <a:spLocks noGrp="1"/>
          </p:cNvSpPr>
          <p:nvPr>
            <p:ph type="title"/>
          </p:nvPr>
        </p:nvSpPr>
        <p:spPr/>
        <p:txBody>
          <a:bodyPr/>
          <a:lstStyle/>
          <a:p>
            <a:r>
              <a:rPr lang="en-US" dirty="0"/>
              <a:t>3. A Forward Looking ERP</a:t>
            </a:r>
          </a:p>
        </p:txBody>
      </p:sp>
      <p:sp>
        <p:nvSpPr>
          <p:cNvPr id="3" name="Content Placeholder 2">
            <a:extLst>
              <a:ext uri="{FF2B5EF4-FFF2-40B4-BE49-F238E27FC236}">
                <a16:creationId xmlns:a16="http://schemas.microsoft.com/office/drawing/2014/main" id="{F36003BA-F144-7840-9026-3A3A472284AB}"/>
              </a:ext>
            </a:extLst>
          </p:cNvPr>
          <p:cNvSpPr>
            <a:spLocks noGrp="1"/>
          </p:cNvSpPr>
          <p:nvPr>
            <p:ph sz="quarter" idx="1"/>
          </p:nvPr>
        </p:nvSpPr>
        <p:spPr/>
        <p:txBody>
          <a:bodyPr>
            <a:normAutofit fontScale="92500" lnSpcReduction="20000"/>
          </a:bodyPr>
          <a:lstStyle/>
          <a:p>
            <a:pPr eaLnBrk="1" hangingPunct="1">
              <a:lnSpc>
                <a:spcPct val="80000"/>
              </a:lnSpc>
            </a:pPr>
            <a:r>
              <a:rPr lang="en-US" altLang="en-US" u="sng" dirty="0"/>
              <a:t>For a start</a:t>
            </a:r>
            <a:r>
              <a:rPr lang="en-US" altLang="en-US" dirty="0"/>
              <a:t>: The price that investors pay for risky </a:t>
            </a:r>
            <a:r>
              <a:rPr lang="en-US" altLang="en-US" dirty="0">
                <a:ea typeface="ＭＳ Ｐゴシック" charset="-128"/>
              </a:rPr>
              <a:t>Let’s start with a general proposition. If you know the price paid for an asset and have estimates of the expected  cash flows on the asset, you can estimate the IRR of these cash flows. If you paid the price, this is what you have priced the asset to earn (as an expected return).</a:t>
            </a:r>
          </a:p>
          <a:p>
            <a:pPr eaLnBrk="1" hangingPunct="1">
              <a:lnSpc>
                <a:spcPct val="80000"/>
              </a:lnSpc>
            </a:pPr>
            <a:r>
              <a:rPr lang="en-US" altLang="en-US" u="sng" dirty="0">
                <a:ea typeface="ＭＳ Ｐゴシック" charset="-128"/>
              </a:rPr>
              <a:t>Stock Price &amp; Risk</a:t>
            </a:r>
            <a:r>
              <a:rPr lang="en-US" altLang="en-US" dirty="0">
                <a:ea typeface="ＭＳ Ｐゴシック" charset="-128"/>
              </a:rPr>
              <a:t>: If you assume that stocks are correctly priced in the aggregate and you can estimate the expected cashflows from buying stocks, you can estimate the expected rate of return on stocks by finding that discount rate that makes the present value equal to the price paid. </a:t>
            </a:r>
          </a:p>
          <a:p>
            <a:pPr eaLnBrk="1" hangingPunct="1">
              <a:lnSpc>
                <a:spcPct val="80000"/>
              </a:lnSpc>
            </a:pPr>
            <a:r>
              <a:rPr lang="en-US" altLang="en-US" u="sng" dirty="0">
                <a:ea typeface="ＭＳ Ｐゴシック" charset="-128"/>
              </a:rPr>
              <a:t>Implied ERP</a:t>
            </a:r>
            <a:r>
              <a:rPr lang="en-US" altLang="en-US" dirty="0">
                <a:ea typeface="ＭＳ Ｐゴシック" charset="-128"/>
              </a:rPr>
              <a:t>: Subtracting out the </a:t>
            </a:r>
            <a:r>
              <a:rPr lang="en-US" altLang="en-US" dirty="0" err="1">
                <a:ea typeface="ＭＳ Ｐゴシック" charset="-128"/>
              </a:rPr>
              <a:t>riskfree</a:t>
            </a:r>
            <a:r>
              <a:rPr lang="en-US" altLang="en-US" dirty="0">
                <a:ea typeface="ＭＳ Ｐゴシック" charset="-128"/>
              </a:rPr>
              <a:t> rate should yield an implied equity risk premium.  This implied equity premium is a forward looking number and can be updated as often as you want (every minute of every day, if you are so inclined).</a:t>
            </a:r>
          </a:p>
          <a:p>
            <a:pPr marL="0" indent="0">
              <a:buNone/>
            </a:pPr>
            <a:endParaRPr lang="en-US" dirty="0"/>
          </a:p>
        </p:txBody>
      </p:sp>
      <p:sp>
        <p:nvSpPr>
          <p:cNvPr id="4" name="Footer Placeholder 3">
            <a:extLst>
              <a:ext uri="{FF2B5EF4-FFF2-40B4-BE49-F238E27FC236}">
                <a16:creationId xmlns:a16="http://schemas.microsoft.com/office/drawing/2014/main" id="{42FEC329-3E2F-9041-9F54-441F784351A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C35EACE-DC88-C24D-B1B4-9BD4BA7F9ED0}"/>
              </a:ext>
            </a:extLst>
          </p:cNvPr>
          <p:cNvSpPr>
            <a:spLocks noGrp="1"/>
          </p:cNvSpPr>
          <p:nvPr>
            <p:ph type="sldNum" sz="quarter" idx="11"/>
          </p:nvPr>
        </p:nvSpPr>
        <p:spPr/>
        <p:txBody>
          <a:bodyPr>
            <a:normAutofit fontScale="77500" lnSpcReduction="20000"/>
          </a:bodyPr>
          <a:lstStyle/>
          <a:p>
            <a:fld id="{FC16F23A-243F-094E-AF02-B4320873971F}" type="slidenum">
              <a:rPr lang="en-US" altLang="en-US" smtClean="0"/>
              <a:pPr/>
              <a:t>108</a:t>
            </a:fld>
            <a:endParaRPr lang="en-US" altLang="en-US"/>
          </a:p>
        </p:txBody>
      </p:sp>
    </p:spTree>
    <p:extLst>
      <p:ext uri="{BB962C8B-B14F-4D97-AF65-F5344CB8AC3E}">
        <p14:creationId xmlns:p14="http://schemas.microsoft.com/office/powerpoint/2010/main" val="33414303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ERP in November 2013: Watch what I pay, not what I say..</a:t>
            </a:r>
          </a:p>
        </p:txBody>
      </p:sp>
      <p:sp>
        <p:nvSpPr>
          <p:cNvPr id="240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0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4064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If you can observe what investors are willing to pay for stocks, you can back out an expected return from that price and an implied equity risk premium.</a:t>
            </a:r>
          </a:p>
        </p:txBody>
      </p:sp>
      <p:pic>
        <p:nvPicPr>
          <p:cNvPr id="240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Mature Markets</a:t>
            </a:r>
            <a:r>
              <a:rPr lang="en-US" altLang="en-US" sz="18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r>
              <a:rPr lang="en-US" altLang="en-US" sz="1800" u="sng">
                <a:ea typeface="ＭＳ Ｐゴシック" charset="-128"/>
              </a:rPr>
              <a:t>For emerging markets</a:t>
            </a:r>
            <a:r>
              <a:rPr lang="en-US" altLang="en-US" sz="18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en-US" sz="1500">
                <a:ea typeface="ＭＳ Ｐゴシック" charset="-128"/>
              </a:rPr>
              <a:t>Emerging Market ERP = 5.5% +</a:t>
            </a:r>
          </a:p>
        </p:txBody>
      </p:sp>
      <p:sp>
        <p:nvSpPr>
          <p:cNvPr id="242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42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2781" name="Document" r:id="rId4" imgW="2336800" imgH="508000" progId="Word.Document.12">
                  <p:embed/>
                </p:oleObj>
              </mc:Choice>
              <mc:Fallback>
                <p:oleObj name="Document" r:id="rId4" imgW="2336800" imgH="5080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1384300">
                  <a:extLst>
                    <a:ext uri="{9D8B030D-6E8A-4147-A177-3AD203B41FA5}">
                      <a16:colId xmlns:a16="http://schemas.microsoft.com/office/drawing/2014/main" val="20002"/>
                    </a:ext>
                  </a:extLst>
                </a:gridCol>
                <a:gridCol w="1231900">
                  <a:extLst>
                    <a:ext uri="{9D8B030D-6E8A-4147-A177-3AD203B41FA5}">
                      <a16:colId xmlns:a16="http://schemas.microsoft.com/office/drawing/2014/main" val="20003"/>
                    </a:ext>
                  </a:extLst>
                </a:gridCol>
                <a:gridCol w="1384300">
                  <a:extLst>
                    <a:ext uri="{9D8B030D-6E8A-4147-A177-3AD203B41FA5}">
                      <a16:colId xmlns:a16="http://schemas.microsoft.com/office/drawing/2014/main" val="20004"/>
                    </a:ext>
                  </a:extLst>
                </a:gridCol>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What about equity risk premiums for other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976FC8-DEA0-3E48-96C4-B2B620281FA2}" type="slidenum">
              <a:rPr lang="en-US" altLang="en-US" sz="1200">
                <a:solidFill>
                  <a:srgbClr val="FFFFFF"/>
                </a:solidFill>
              </a:rPr>
              <a:pPr>
                <a:lnSpc>
                  <a:spcPct val="80000"/>
                </a:lnSpc>
              </a:pPr>
              <a:t>111</a:t>
            </a:fld>
            <a:endParaRPr lang="en-US" altLang="en-US" sz="1200">
              <a:solidFill>
                <a:srgbClr val="FFFFFF"/>
              </a:solidFill>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Historical data for markets outside the United States is available for much shorter time periods. The problem is even greater in emerging markets.</a:t>
            </a:r>
          </a:p>
          <a:p>
            <a:pPr eaLnBrk="1" hangingPunct="1"/>
            <a:r>
              <a:rPr lang="en-US" altLang="en-US" dirty="0">
                <a:ea typeface="ＭＳ Ｐゴシック" charset="-128"/>
              </a:rPr>
              <a:t>The historical premiums that emerge from this data reflects this data problem and there is much greater error associated with the estimates of the premiums.</a:t>
            </a:r>
          </a:p>
          <a:p>
            <a:pPr eaLnBrk="1" hangingPunct="1"/>
            <a:r>
              <a:rPr lang="en-US" altLang="en-US" dirty="0">
                <a:ea typeface="ＭＳ Ｐゴシック" charset="-128"/>
              </a:rPr>
              <a:t>You could try to compute implied equity risk premiums but getting the inputs, especially for long term growth are difficult to do.</a:t>
            </a: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One solution: B</a:t>
            </a:r>
            <a:r>
              <a:rPr lang="en-US" altLang="ja-JP">
                <a:ea typeface="ＭＳ Ｐゴシック" charset="-128"/>
              </a:rPr>
              <a:t>ond default spreads as CRP – November 2013</a:t>
            </a:r>
            <a:endParaRPr lang="en-US" altLang="en-US">
              <a:ea typeface="ＭＳ Ｐゴシック" charset="-128"/>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buFont typeface="Wingdings" charset="0"/>
              <a:buChar char=""/>
              <a:defRPr/>
            </a:pPr>
            <a:r>
              <a:rPr lang="en-US" sz="2000" dirty="0"/>
              <a:t>In November 2013, the equity risk premium for the US was 5.50% 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a:p>
          <a:p>
            <a:pPr marL="0" indent="0" eaLnBrk="1" hangingPunct="1">
              <a:buFont typeface="Wingdings" charset="0"/>
              <a:buNone/>
              <a:defRPr/>
            </a:pPr>
            <a:endParaRPr lang="en-US" sz="2000" dirty="0"/>
          </a:p>
          <a:p>
            <a:pPr eaLnBrk="1" hangingPunct="1">
              <a:buFont typeface="Wingdings" charset="0"/>
              <a:buChar char=""/>
              <a:defRPr/>
            </a:pPr>
            <a:endParaRPr lang="en-US" sz="2000" dirty="0"/>
          </a:p>
          <a:p>
            <a:pPr eaLnBrk="1" hangingPunct="1">
              <a:buFont typeface="Wingdings" charset="0"/>
              <a:buChar char=""/>
              <a:defRPr/>
            </a:pPr>
            <a:r>
              <a:rPr lang="en-US" sz="2000" dirty="0"/>
              <a:t>If you prefer CDS spreads:</a:t>
            </a:r>
            <a:endParaRPr lang="en-US" sz="2100" dirty="0"/>
          </a:p>
          <a:p>
            <a:pPr eaLnBrk="1" hangingPunct="1">
              <a:buFont typeface="Wingdings" charset="0"/>
              <a:buChar char=""/>
              <a:defRPr/>
            </a:pPr>
            <a:endParaRPr lang="en-US" dirty="0"/>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236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extLst>
              <p:ext uri="{D42A27DB-BD31-4B8C-83A1-F6EECF244321}">
                <p14:modId xmlns:p14="http://schemas.microsoft.com/office/powerpoint/2010/main" val="85298356"/>
              </p:ext>
            </p:extLst>
          </p:nvPr>
        </p:nvGraphicFramePr>
        <p:xfrm>
          <a:off x="1908175" y="2951160"/>
          <a:ext cx="5562600" cy="782640"/>
        </p:xfrm>
        <a:graphic>
          <a:graphicData uri="http://schemas.openxmlformats.org/drawingml/2006/table">
            <a:tbl>
              <a:tblPr/>
              <a:tblGrid>
                <a:gridCol w="5969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25527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1409700">
                  <a:extLst>
                    <a:ext uri="{9D8B030D-6E8A-4147-A177-3AD203B41FA5}">
                      <a16:colId xmlns:a16="http://schemas.microsoft.com/office/drawing/2014/main" val="20004"/>
                    </a:ext>
                  </a:extLst>
                </a:gridCol>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6.30%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02992898"/>
              </p:ext>
            </p:extLst>
          </p:nvPr>
        </p:nvGraphicFramePr>
        <p:xfrm>
          <a:off x="2155825" y="4693440"/>
          <a:ext cx="5067300" cy="782640"/>
        </p:xfrm>
        <a:graphic>
          <a:graphicData uri="http://schemas.openxmlformats.org/drawingml/2006/table">
            <a:tbl>
              <a:tblPr/>
              <a:tblGrid>
                <a:gridCol w="596900">
                  <a:extLst>
                    <a:ext uri="{9D8B030D-6E8A-4147-A177-3AD203B41FA5}">
                      <a16:colId xmlns:a16="http://schemas.microsoft.com/office/drawing/2014/main" val="20000"/>
                    </a:ext>
                  </a:extLst>
                </a:gridCol>
                <a:gridCol w="25273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1409700">
                  <a:extLst>
                    <a:ext uri="{9D8B030D-6E8A-4147-A177-3AD203B41FA5}">
                      <a16:colId xmlns:a16="http://schemas.microsoft.com/office/drawing/2014/main" val="20003"/>
                    </a:ext>
                  </a:extLst>
                </a:gridCol>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9.70%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6.70%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8.09%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dirty="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en-US" dirty="0">
              <a:ea typeface="ＭＳ Ｐゴシック" charset="-128"/>
            </a:endParaRPr>
          </a:p>
          <a:p>
            <a:pPr eaLnBrk="1" hangingPunct="1"/>
            <a:r>
              <a:rPr lang="en-US" altLang="en-US" sz="2000" u="sng" dirty="0">
                <a:ea typeface="ＭＳ Ｐゴシック" charset="-128"/>
              </a:rPr>
              <a:t>Brazil:</a:t>
            </a:r>
            <a:r>
              <a:rPr lang="en-US" altLang="en-US" sz="2000" dirty="0">
                <a:ea typeface="ＭＳ Ｐゴシック" charset="-128"/>
              </a:rPr>
              <a:t> The annualized standard deviation in the Brazilian equity index over the previous year is 21 percent, whereas the annualized standard deviation in the Brazilian C-bond is 14 percent.</a:t>
            </a:r>
          </a:p>
          <a:p>
            <a:pPr lvl="1" algn="ctr" eaLnBrk="1" hangingPunct="1">
              <a:buNone/>
            </a:pPr>
            <a:r>
              <a:rPr lang="en-US" sz="1600" dirty="0"/>
              <a:t>Brazil’s Equity Risk Premium = 5.50% + 2.00% (21%/14%) = 8.50%</a:t>
            </a:r>
            <a:endParaRPr lang="en-US" altLang="en-US" sz="1600" dirty="0">
              <a:ea typeface="ＭＳ Ｐゴシック" charset="-128"/>
            </a:endParaRPr>
          </a:p>
          <a:p>
            <a:pPr eaLnBrk="1" hangingPunct="1"/>
            <a:r>
              <a:rPr lang="en-US" altLang="en-US" sz="2000" dirty="0">
                <a:ea typeface="ＭＳ Ｐゴシック" charset="-128"/>
              </a:rPr>
              <a:t>Using the same approach for China and India:</a:t>
            </a:r>
          </a:p>
          <a:p>
            <a:pPr marL="593725" lvl="2" indent="-319088" eaLnBrk="1" hangingPunct="1">
              <a:spcBef>
                <a:spcPts val="700"/>
              </a:spcBef>
              <a:buSzPct val="60000"/>
              <a:buFont typeface="Wingdings" charset="2"/>
              <a:buChar char=""/>
            </a:pPr>
            <a:r>
              <a:rPr lang="en-US" sz="1600" dirty="0"/>
              <a:t>China’s Equity Risk Premium = 5.50% + 0.80% (18%/10%) = 6.94%</a:t>
            </a:r>
            <a:endParaRPr lang="en-US" altLang="en-US" sz="1600" dirty="0">
              <a:ea typeface="ＭＳ Ｐゴシック" charset="-128"/>
            </a:endParaRPr>
          </a:p>
          <a:p>
            <a:pPr marL="593725" lvl="2" indent="-319088" eaLnBrk="1" hangingPunct="1">
              <a:spcBef>
                <a:spcPts val="700"/>
              </a:spcBef>
              <a:buSzPct val="60000"/>
              <a:buFont typeface="Wingdings" charset="2"/>
              <a:buChar char=""/>
            </a:pPr>
            <a:r>
              <a:rPr lang="en-US" sz="1600" dirty="0"/>
              <a:t>India’s Equity Risk Premium = 5.50% + 2.25% (24%/17%) = 9.10%</a:t>
            </a:r>
            <a:endParaRPr lang="en-US" altLang="en-US" sz="1600" dirty="0">
              <a:ea typeface="ＭＳ Ｐゴシック" charset="-128"/>
            </a:endParaRPr>
          </a:p>
          <a:p>
            <a:pPr lvl="1" eaLnBrk="1" hangingPunct="1"/>
            <a:endParaRPr lang="en-US" altLang="en-US" dirty="0">
              <a:ea typeface="ＭＳ Ｐゴシック" charset="-128"/>
            </a:endParaRPr>
          </a:p>
        </p:txBody>
      </p:sp>
      <p:sp>
        <p:nvSpPr>
          <p:cNvPr id="238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8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8663" name="Document" r:id="rId4" imgW="3924156" imgH="482582" progId="Word.Document.12">
                  <p:embed/>
                </p:oleObj>
              </mc:Choice>
              <mc:Fallback>
                <p:oleObj name="Document" r:id="rId4" imgW="3924156" imgH="482582"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a:t>My estimate: In November 2013, my estimate for the implied premium in the US was 5.5%. That will also be my estimate for a mature market ERP.</a:t>
            </a:r>
          </a:p>
          <a:p>
            <a:pPr marL="0" indent="0" eaLnBrk="1" hangingPunct="1">
              <a:buFont typeface="Wingdings" charset="0"/>
              <a:buNone/>
              <a:defRPr/>
            </a:pPr>
            <a:r>
              <a:rPr lang="en-US" dirty="0"/>
              <a:t>Step 2: Come up with a generic and measurable definition of a mature market. </a:t>
            </a:r>
          </a:p>
          <a:p>
            <a:pPr lvl="1" eaLnBrk="1" hangingPunct="1">
              <a:buFont typeface="Wingdings 2" charset="0"/>
              <a:buChar char=""/>
              <a:defRPr/>
            </a:pPr>
            <a:r>
              <a:rPr lang="en-US" dirty="0"/>
              <a:t>My estimate: Any AAA rated country is mature.</a:t>
            </a:r>
          </a:p>
          <a:p>
            <a:pPr marL="0" indent="0" eaLnBrk="1" hangingPunct="1">
              <a:buFont typeface="Wingdings" charset="0"/>
              <a:buNone/>
              <a:defRPr/>
            </a:pPr>
            <a:r>
              <a:rPr lang="en-US" dirty="0"/>
              <a:t>Step 3: Estimate the additional risk premium that you will charge for markets that are not mature. You have two choices: </a:t>
            </a:r>
          </a:p>
          <a:p>
            <a:pPr lvl="1" eaLnBrk="1" hangingPunct="1">
              <a:buFont typeface="Wingdings 2" charset="0"/>
              <a:buChar char=""/>
              <a:defRPr/>
            </a:pPr>
            <a:r>
              <a:rPr lang="en-US" dirty="0"/>
              <a:t>The default spread for the country, estimated based either on sovereign ratings or the CDS market.</a:t>
            </a:r>
          </a:p>
          <a:p>
            <a:pPr lvl="1" eaLnBrk="1" hangingPunct="1">
              <a:buFont typeface="Wingdings 2" charset="0"/>
              <a:buChar char=""/>
              <a:defRPr/>
            </a:pPr>
            <a:r>
              <a:rPr lang="en-US" dirty="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244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6.94%</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1.44%</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9.10%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3.60%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extLst>
                    <a:ext uri="{9D8B030D-6E8A-4147-A177-3AD203B41FA5}">
                      <a16:colId xmlns:a16="http://schemas.microsoft.com/office/drawing/2014/main" val="20000"/>
                    </a:ext>
                  </a:extLst>
                </a:gridCol>
                <a:gridCol w="505363">
                  <a:extLst>
                    <a:ext uri="{9D8B030D-6E8A-4147-A177-3AD203B41FA5}">
                      <a16:colId xmlns:a16="http://schemas.microsoft.com/office/drawing/2014/main" val="20001"/>
                    </a:ext>
                  </a:extLst>
                </a:gridCol>
                <a:gridCol w="505363">
                  <a:extLst>
                    <a:ext uri="{9D8B030D-6E8A-4147-A177-3AD203B41FA5}">
                      <a16:colId xmlns:a16="http://schemas.microsoft.com/office/drawing/2014/main" val="20002"/>
                    </a:ext>
                  </a:extLst>
                </a:gridCol>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13" name="Table 12"/>
          <p:cNvGraphicFramePr>
            <a:graphicFrameLocks noGrp="1"/>
          </p:cNvGraphicFramePr>
          <p:nvPr/>
        </p:nvGraphicFramePr>
        <p:xfrm>
          <a:off x="838200" y="0"/>
          <a:ext cx="4000500" cy="2346408"/>
        </p:xfrm>
        <a:graphic>
          <a:graphicData uri="http://schemas.openxmlformats.org/drawingml/2006/table">
            <a:tbl>
              <a:tblPr/>
              <a:tblGrid>
                <a:gridCol w="7747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546100">
                  <a:extLst>
                    <a:ext uri="{9D8B030D-6E8A-4147-A177-3AD203B41FA5}">
                      <a16:colId xmlns:a16="http://schemas.microsoft.com/office/drawing/2014/main" val="20004"/>
                    </a:ext>
                  </a:extLst>
                </a:gridCol>
                <a:gridCol w="469900">
                  <a:extLst>
                    <a:ext uri="{9D8B030D-6E8A-4147-A177-3AD203B41FA5}">
                      <a16:colId xmlns:a16="http://schemas.microsoft.com/office/drawing/2014/main" val="20005"/>
                    </a:ext>
                  </a:extLst>
                </a:gridCol>
              </a:tblGrid>
              <a:tr h="195527">
                <a:tc>
                  <a:txBody>
                    <a:bodyPr/>
                    <a:lstStyle/>
                    <a:p>
                      <a:pPr algn="l" fontAlgn="b"/>
                      <a:r>
                        <a:rPr lang="en-US" sz="1200" b="0" i="0" u="none" strike="noStrike">
                          <a:solidFill>
                            <a:srgbClr val="000000"/>
                          </a:solidFill>
                          <a:effectLst/>
                          <a:latin typeface="Calibri"/>
                        </a:rPr>
                        <a:t>Andorra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27">
                <a:tc>
                  <a:txBody>
                    <a:bodyPr/>
                    <a:lstStyle/>
                    <a:p>
                      <a:pPr algn="l" fontAlgn="b"/>
                      <a:r>
                        <a:rPr lang="en-US" sz="1200" b="0" i="0" u="none" strike="noStrike">
                          <a:solidFill>
                            <a:srgbClr val="000000"/>
                          </a:solidFill>
                          <a:effectLst/>
                          <a:latin typeface="Calibri"/>
                        </a:rPr>
                        <a:t>Austria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27">
                <a:tc>
                  <a:txBody>
                    <a:bodyPr/>
                    <a:lstStyle/>
                    <a:p>
                      <a:pPr algn="l" fontAlgn="b"/>
                      <a:r>
                        <a:rPr lang="en-US" sz="1200" b="0" i="0" u="none" strike="noStrike">
                          <a:solidFill>
                            <a:srgbClr val="000000"/>
                          </a:solidFill>
                          <a:effectLst/>
                          <a:latin typeface="Calibri"/>
                        </a:rPr>
                        <a:t>Belgium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27">
                <a:tc>
                  <a:txBody>
                    <a:bodyPr/>
                    <a:lstStyle/>
                    <a:p>
                      <a:pPr algn="l" fontAlgn="b"/>
                      <a:r>
                        <a:rPr lang="en-US" sz="1200" b="0" i="0" u="none" strike="noStrike">
                          <a:solidFill>
                            <a:srgbClr val="000000"/>
                          </a:solidFill>
                          <a:effectLst/>
                          <a:latin typeface="Calibri"/>
                        </a:rPr>
                        <a:t>Cyprus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27">
                <a:tc>
                  <a:txBody>
                    <a:bodyPr/>
                    <a:lstStyle/>
                    <a:p>
                      <a:pPr algn="l" fontAlgn="b"/>
                      <a:r>
                        <a:rPr lang="en-US" sz="1200" b="0" i="0" u="none" strike="noStrike">
                          <a:solidFill>
                            <a:srgbClr val="000000"/>
                          </a:solidFill>
                          <a:effectLst/>
                          <a:latin typeface="Calibri"/>
                        </a:rPr>
                        <a:t>Denmark</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27">
                <a:tc>
                  <a:txBody>
                    <a:bodyPr/>
                    <a:lstStyle/>
                    <a:p>
                      <a:pPr algn="l" fontAlgn="b"/>
                      <a:r>
                        <a:rPr lang="en-US" sz="1200" b="0" i="0" u="none" strike="noStrike">
                          <a:solidFill>
                            <a:srgbClr val="000000"/>
                          </a:solidFill>
                          <a:effectLst/>
                          <a:latin typeface="Calibri"/>
                        </a:rPr>
                        <a:t>Finland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27">
                <a:tc>
                  <a:txBody>
                    <a:bodyPr/>
                    <a:lstStyle/>
                    <a:p>
                      <a:pPr algn="l" fontAlgn="b"/>
                      <a:r>
                        <a:rPr lang="en-US" sz="1200" b="0" i="0" u="none" strike="noStrike">
                          <a:solidFill>
                            <a:srgbClr val="000000"/>
                          </a:solidFill>
                          <a:effectLst/>
                          <a:latin typeface="Calibri"/>
                        </a:rPr>
                        <a:t>France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27">
                <a:tc>
                  <a:txBody>
                    <a:bodyPr/>
                    <a:lstStyle/>
                    <a:p>
                      <a:pPr algn="l" fontAlgn="b"/>
                      <a:r>
                        <a:rPr lang="en-US" sz="1200" b="0" i="0" u="none" strike="noStrike">
                          <a:solidFill>
                            <a:srgbClr val="000000"/>
                          </a:solidFill>
                          <a:effectLst/>
                          <a:latin typeface="Calibri"/>
                        </a:rPr>
                        <a:t>Germany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27">
                <a:tc>
                  <a:txBody>
                    <a:bodyPr/>
                    <a:lstStyle/>
                    <a:p>
                      <a:pPr algn="l" fontAlgn="b"/>
                      <a:r>
                        <a:rPr lang="en-US" sz="1200" b="0" i="0" u="none" strike="noStrike">
                          <a:solidFill>
                            <a:srgbClr val="000000"/>
                          </a:solidFill>
                          <a:effectLst/>
                          <a:latin typeface="Calibri"/>
                        </a:rPr>
                        <a:t>Greece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27">
                <a:tc>
                  <a:txBody>
                    <a:bodyPr/>
                    <a:lstStyle/>
                    <a:p>
                      <a:pPr algn="l" fontAlgn="b"/>
                      <a:r>
                        <a:rPr lang="en-US" sz="1200" b="0" i="0" u="none" strike="noStrike">
                          <a:solidFill>
                            <a:srgbClr val="000000"/>
                          </a:solidFill>
                          <a:effectLst/>
                          <a:latin typeface="Calibri"/>
                        </a:rPr>
                        <a:t>Iceland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27">
                <a:tc>
                  <a:txBody>
                    <a:bodyPr/>
                    <a:lstStyle/>
                    <a:p>
                      <a:pPr algn="l" fontAlgn="b"/>
                      <a:r>
                        <a:rPr lang="en-US" sz="1200" b="0" i="0" u="none" strike="noStrike">
                          <a:solidFill>
                            <a:srgbClr val="000000"/>
                          </a:solidFill>
                          <a:effectLst/>
                          <a:latin typeface="Calibri"/>
                        </a:rPr>
                        <a:t>Ireland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27">
                <a:tc>
                  <a:txBody>
                    <a:bodyPr/>
                    <a:lstStyle/>
                    <a:p>
                      <a:pPr algn="l" fontAlgn="b"/>
                      <a:r>
                        <a:rPr lang="en-US" sz="1200" b="0" i="0" u="none" strike="noStrike">
                          <a:solidFill>
                            <a:srgbClr val="000000"/>
                          </a:solidFill>
                          <a:effectLst/>
                          <a:latin typeface="Calibri"/>
                        </a:rPr>
                        <a:t>Italy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24883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24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a:xfrm>
            <a:off x="612775" y="228600"/>
            <a:ext cx="8153400" cy="990600"/>
          </a:xfrm>
        </p:spPr>
        <p:txBody>
          <a:bodyPr/>
          <a:lstStyle/>
          <a:p>
            <a:r>
              <a:rPr lang="en-US" altLang="en-US">
                <a:ea typeface="ＭＳ Ｐゴシック" charset="-128"/>
              </a:rPr>
              <a:t>ERP for Companies: November 2013</a:t>
            </a:r>
          </a:p>
        </p:txBody>
      </p:sp>
      <p:sp>
        <p:nvSpPr>
          <p:cNvPr id="250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extLst>
                    <a:ext uri="{9D8B030D-6E8A-4147-A177-3AD203B41FA5}">
                      <a16:colId xmlns:a16="http://schemas.microsoft.com/office/drawing/2014/main" val="20000"/>
                    </a:ext>
                  </a:extLst>
                </a:gridCol>
                <a:gridCol w="1176214">
                  <a:extLst>
                    <a:ext uri="{9D8B030D-6E8A-4147-A177-3AD203B41FA5}">
                      <a16:colId xmlns:a16="http://schemas.microsoft.com/office/drawing/2014/main" val="20001"/>
                    </a:ext>
                  </a:extLst>
                </a:gridCol>
                <a:gridCol w="675884">
                  <a:extLst>
                    <a:ext uri="{9D8B030D-6E8A-4147-A177-3AD203B41FA5}">
                      <a16:colId xmlns:a16="http://schemas.microsoft.com/office/drawing/2014/main" val="20002"/>
                    </a:ext>
                  </a:extLst>
                </a:gridCol>
                <a:gridCol w="570551">
                  <a:extLst>
                    <a:ext uri="{9D8B030D-6E8A-4147-A177-3AD203B41FA5}">
                      <a16:colId xmlns:a16="http://schemas.microsoft.com/office/drawing/2014/main" val="20003"/>
                    </a:ext>
                  </a:extLst>
                </a:gridCol>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251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Anatomy of a Crisis: Implied ERP from September 12, 2008 to January 1, 2009</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6F3D3E-1DEA-9049-84C4-8EEABA42C8CE}" type="slidenum">
              <a:rPr lang="en-US" altLang="en-US" sz="1200">
                <a:solidFill>
                  <a:srgbClr val="FFFFFF"/>
                </a:solidFill>
              </a:rPr>
              <a:pPr>
                <a:lnSpc>
                  <a:spcPct val="80000"/>
                </a:lnSpc>
              </a:pPr>
              <a:t>118</a:t>
            </a:fld>
            <a:endParaRPr lang="en-US" altLang="en-US" sz="1200">
              <a:solidFill>
                <a:srgbClr val="FFFFFF"/>
              </a:solidFill>
            </a:endParaRPr>
          </a:p>
        </p:txBody>
      </p:sp>
      <p:pic>
        <p:nvPicPr>
          <p:cNvPr id="25293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dirty="0">
                <a:ea typeface="ＭＳ Ｐゴシック" charset="-128"/>
              </a:rPr>
              <a:t>An Updated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 name="Content Placeholder 4">
            <a:extLst>
              <a:ext uri="{FF2B5EF4-FFF2-40B4-BE49-F238E27FC236}">
                <a16:creationId xmlns:a16="http://schemas.microsoft.com/office/drawing/2014/main" id="{570FAEF2-A529-F64E-8E82-E08FC7846027}"/>
              </a:ext>
            </a:extLst>
          </p:cNvPr>
          <p:cNvPicPr>
            <a:picLocks noGrp="1" noChangeAspect="1"/>
          </p:cNvPicPr>
          <p:nvPr>
            <p:ph sz="quarter" idx="1"/>
          </p:nvPr>
        </p:nvPicPr>
        <p:blipFill>
          <a:blip r:embed="rId3"/>
          <a:stretch>
            <a:fillRect/>
          </a:stretch>
        </p:blipFill>
        <p:spPr>
          <a:xfrm>
            <a:off x="730673" y="1600200"/>
            <a:ext cx="7917603" cy="4495800"/>
          </a:xfrm>
          <a:prstGeom prst="rect">
            <a:avLst/>
          </a:prstGeom>
        </p:spPr>
      </p:pic>
    </p:spTree>
    <p:extLst>
      <p:ext uri="{BB962C8B-B14F-4D97-AF65-F5344CB8AC3E}">
        <p14:creationId xmlns:p14="http://schemas.microsoft.com/office/powerpoint/2010/main" val="11684018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1960-2018</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 name="Content Placeholder 2">
            <a:extLst>
              <a:ext uri="{FF2B5EF4-FFF2-40B4-BE49-F238E27FC236}">
                <a16:creationId xmlns:a16="http://schemas.microsoft.com/office/drawing/2014/main" id="{A713F818-DEF6-3841-8DAB-9C5B45FE9CAD}"/>
              </a:ext>
            </a:extLst>
          </p:cNvPr>
          <p:cNvPicPr>
            <a:picLocks noGrp="1" noChangeAspect="1"/>
          </p:cNvPicPr>
          <p:nvPr>
            <p:ph sz="quarter" idx="1"/>
          </p:nvPr>
        </p:nvPicPr>
        <p:blipFill>
          <a:blip r:embed="rId3"/>
          <a:stretch>
            <a:fillRect/>
          </a:stretch>
        </p:blipFill>
        <p:spPr>
          <a:xfrm>
            <a:off x="914400" y="1777898"/>
            <a:ext cx="7315200" cy="4991548"/>
          </a:xfrm>
          <a:prstGeom prst="rect">
            <a:avLst/>
          </a:prstGeom>
        </p:spPr>
      </p:pic>
    </p:spTree>
    <p:extLst>
      <p:ext uri="{BB962C8B-B14F-4D97-AF65-F5344CB8AC3E}">
        <p14:creationId xmlns:p14="http://schemas.microsoft.com/office/powerpoint/2010/main" val="373990214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 name="Content Placeholder 4">
            <a:extLst>
              <a:ext uri="{FF2B5EF4-FFF2-40B4-BE49-F238E27FC236}">
                <a16:creationId xmlns:a16="http://schemas.microsoft.com/office/drawing/2014/main" id="{EAC17EF0-AC49-6A4F-933E-A903D72442F8}"/>
              </a:ext>
            </a:extLst>
          </p:cNvPr>
          <p:cNvPicPr>
            <a:picLocks noGrp="1" noChangeAspect="1"/>
          </p:cNvPicPr>
          <p:nvPr>
            <p:ph sz="quarter" idx="1"/>
          </p:nvPr>
        </p:nvPicPr>
        <p:blipFill>
          <a:blip r:embed="rId3"/>
          <a:stretch>
            <a:fillRect/>
          </a:stretch>
        </p:blipFill>
        <p:spPr>
          <a:xfrm>
            <a:off x="1215663" y="1600200"/>
            <a:ext cx="6947623" cy="4495800"/>
          </a:xfrm>
          <a:prstGeom prst="rect">
            <a:avLst/>
          </a:prstGeom>
        </p:spPr>
      </p:pic>
    </p:spTree>
    <p:extLst>
      <p:ext uri="{BB962C8B-B14F-4D97-AF65-F5344CB8AC3E}">
        <p14:creationId xmlns:p14="http://schemas.microsoft.com/office/powerpoint/2010/main" val="9346758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120128" y="6230033"/>
            <a:ext cx="239257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2019</a:t>
            </a:r>
          </a:p>
        </p:txBody>
      </p:sp>
      <p:pic>
        <p:nvPicPr>
          <p:cNvPr id="14" name="Picture 13">
            <a:extLst>
              <a:ext uri="{FF2B5EF4-FFF2-40B4-BE49-F238E27FC236}">
                <a16:creationId xmlns:a16="http://schemas.microsoft.com/office/drawing/2014/main" id="{96EFA815-C577-F94F-B32A-258453C31896}"/>
              </a:ext>
            </a:extLst>
          </p:cNvPr>
          <p:cNvPicPr>
            <a:picLocks noChangeAspect="1"/>
          </p:cNvPicPr>
          <p:nvPr/>
        </p:nvPicPr>
        <p:blipFill>
          <a:blip r:embed="rId3"/>
          <a:stretch>
            <a:fillRect/>
          </a:stretch>
        </p:blipFill>
        <p:spPr>
          <a:xfrm>
            <a:off x="2401643" y="2435522"/>
            <a:ext cx="1476870" cy="3987549"/>
          </a:xfrm>
          <a:prstGeom prst="rect">
            <a:avLst/>
          </a:prstGeom>
        </p:spPr>
      </p:pic>
      <p:pic>
        <p:nvPicPr>
          <p:cNvPr id="16" name="Picture 15">
            <a:extLst>
              <a:ext uri="{FF2B5EF4-FFF2-40B4-BE49-F238E27FC236}">
                <a16:creationId xmlns:a16="http://schemas.microsoft.com/office/drawing/2014/main" id="{F24BAF9D-0993-D941-8BA2-DB606E1EFCED}"/>
              </a:ext>
            </a:extLst>
          </p:cNvPr>
          <p:cNvPicPr>
            <a:picLocks noChangeAspect="1"/>
          </p:cNvPicPr>
          <p:nvPr/>
        </p:nvPicPr>
        <p:blipFill>
          <a:blip r:embed="rId4"/>
          <a:stretch>
            <a:fillRect/>
          </a:stretch>
        </p:blipFill>
        <p:spPr>
          <a:xfrm>
            <a:off x="6581848" y="5975155"/>
            <a:ext cx="2257351" cy="675096"/>
          </a:xfrm>
          <a:prstGeom prst="rect">
            <a:avLst/>
          </a:prstGeom>
        </p:spPr>
      </p:pic>
      <p:pic>
        <p:nvPicPr>
          <p:cNvPr id="24" name="Picture 23">
            <a:extLst>
              <a:ext uri="{FF2B5EF4-FFF2-40B4-BE49-F238E27FC236}">
                <a16:creationId xmlns:a16="http://schemas.microsoft.com/office/drawing/2014/main" id="{33D69352-19D4-6542-9E2D-834D8863BA95}"/>
              </a:ext>
            </a:extLst>
          </p:cNvPr>
          <p:cNvPicPr>
            <a:picLocks noChangeAspect="1"/>
          </p:cNvPicPr>
          <p:nvPr/>
        </p:nvPicPr>
        <p:blipFill>
          <a:blip r:embed="rId5"/>
          <a:stretch>
            <a:fillRect/>
          </a:stretch>
        </p:blipFill>
        <p:spPr>
          <a:xfrm>
            <a:off x="77056" y="3404991"/>
            <a:ext cx="2312247" cy="3245259"/>
          </a:xfrm>
          <a:prstGeom prst="rect">
            <a:avLst/>
          </a:prstGeom>
        </p:spPr>
      </p:pic>
      <p:pic>
        <p:nvPicPr>
          <p:cNvPr id="25" name="Picture 24">
            <a:extLst>
              <a:ext uri="{FF2B5EF4-FFF2-40B4-BE49-F238E27FC236}">
                <a16:creationId xmlns:a16="http://schemas.microsoft.com/office/drawing/2014/main" id="{EBF20678-C57F-9240-841A-34243730C431}"/>
              </a:ext>
            </a:extLst>
          </p:cNvPr>
          <p:cNvPicPr>
            <a:picLocks noChangeAspect="1"/>
          </p:cNvPicPr>
          <p:nvPr/>
        </p:nvPicPr>
        <p:blipFill>
          <a:blip r:embed="rId6"/>
          <a:stretch>
            <a:fillRect/>
          </a:stretch>
        </p:blipFill>
        <p:spPr>
          <a:xfrm>
            <a:off x="94101" y="3091650"/>
            <a:ext cx="2202478" cy="154560"/>
          </a:xfrm>
          <a:prstGeom prst="rect">
            <a:avLst/>
          </a:prstGeom>
        </p:spPr>
      </p:pic>
      <p:pic>
        <p:nvPicPr>
          <p:cNvPr id="27" name="Picture 26">
            <a:extLst>
              <a:ext uri="{FF2B5EF4-FFF2-40B4-BE49-F238E27FC236}">
                <a16:creationId xmlns:a16="http://schemas.microsoft.com/office/drawing/2014/main" id="{AA926C28-1C21-ED47-9AC6-3598E18E20D6}"/>
              </a:ext>
            </a:extLst>
          </p:cNvPr>
          <p:cNvPicPr>
            <a:picLocks noChangeAspect="1"/>
          </p:cNvPicPr>
          <p:nvPr/>
        </p:nvPicPr>
        <p:blipFill>
          <a:blip r:embed="rId7"/>
          <a:stretch>
            <a:fillRect/>
          </a:stretch>
        </p:blipFill>
        <p:spPr>
          <a:xfrm>
            <a:off x="4111776" y="4038599"/>
            <a:ext cx="2308831" cy="2191433"/>
          </a:xfrm>
          <a:prstGeom prst="rect">
            <a:avLst/>
          </a:prstGeom>
        </p:spPr>
      </p:pic>
      <p:pic>
        <p:nvPicPr>
          <p:cNvPr id="28" name="Picture 27">
            <a:extLst>
              <a:ext uri="{FF2B5EF4-FFF2-40B4-BE49-F238E27FC236}">
                <a16:creationId xmlns:a16="http://schemas.microsoft.com/office/drawing/2014/main" id="{E50D085E-74F3-2542-8D6A-E80CEFF5B01B}"/>
              </a:ext>
            </a:extLst>
          </p:cNvPr>
          <p:cNvPicPr>
            <a:picLocks noChangeAspect="1"/>
          </p:cNvPicPr>
          <p:nvPr/>
        </p:nvPicPr>
        <p:blipFill>
          <a:blip r:embed="rId8"/>
          <a:stretch>
            <a:fillRect/>
          </a:stretch>
        </p:blipFill>
        <p:spPr>
          <a:xfrm>
            <a:off x="123276" y="2490593"/>
            <a:ext cx="2174519" cy="442275"/>
          </a:xfrm>
          <a:prstGeom prst="rect">
            <a:avLst/>
          </a:prstGeom>
        </p:spPr>
      </p:pic>
      <p:pic>
        <p:nvPicPr>
          <p:cNvPr id="29" name="Picture 28">
            <a:extLst>
              <a:ext uri="{FF2B5EF4-FFF2-40B4-BE49-F238E27FC236}">
                <a16:creationId xmlns:a16="http://schemas.microsoft.com/office/drawing/2014/main" id="{1B683BBC-BDCC-4B44-A600-B42A4346000D}"/>
              </a:ext>
            </a:extLst>
          </p:cNvPr>
          <p:cNvPicPr>
            <a:picLocks noChangeAspect="1"/>
          </p:cNvPicPr>
          <p:nvPr/>
        </p:nvPicPr>
        <p:blipFill>
          <a:blip r:embed="rId9"/>
          <a:stretch>
            <a:fillRect/>
          </a:stretch>
        </p:blipFill>
        <p:spPr>
          <a:xfrm>
            <a:off x="531785" y="158845"/>
            <a:ext cx="3422670" cy="2117895"/>
          </a:xfrm>
          <a:prstGeom prst="rect">
            <a:avLst/>
          </a:prstGeom>
        </p:spPr>
      </p:pic>
      <p:pic>
        <p:nvPicPr>
          <p:cNvPr id="30" name="Picture 29">
            <a:extLst>
              <a:ext uri="{FF2B5EF4-FFF2-40B4-BE49-F238E27FC236}">
                <a16:creationId xmlns:a16="http://schemas.microsoft.com/office/drawing/2014/main" id="{FA5B5958-5A34-A24B-B166-C800095E025F}"/>
              </a:ext>
            </a:extLst>
          </p:cNvPr>
          <p:cNvPicPr>
            <a:picLocks noChangeAspect="1"/>
          </p:cNvPicPr>
          <p:nvPr/>
        </p:nvPicPr>
        <p:blipFill>
          <a:blip r:embed="rId10"/>
          <a:stretch>
            <a:fillRect/>
          </a:stretch>
        </p:blipFill>
        <p:spPr>
          <a:xfrm>
            <a:off x="6065057" y="155016"/>
            <a:ext cx="3013509" cy="1521383"/>
          </a:xfrm>
          <a:prstGeom prst="rect">
            <a:avLst/>
          </a:prstGeom>
        </p:spPr>
      </p:pic>
      <p:pic>
        <p:nvPicPr>
          <p:cNvPr id="2" name="Picture 1">
            <a:extLst>
              <a:ext uri="{FF2B5EF4-FFF2-40B4-BE49-F238E27FC236}">
                <a16:creationId xmlns:a16="http://schemas.microsoft.com/office/drawing/2014/main" id="{CF979A5C-79C9-E24B-B040-CEF19470BDA1}"/>
              </a:ext>
            </a:extLst>
          </p:cNvPr>
          <p:cNvPicPr>
            <a:picLocks noChangeAspect="1"/>
          </p:cNvPicPr>
          <p:nvPr/>
        </p:nvPicPr>
        <p:blipFill>
          <a:blip r:embed="rId11"/>
          <a:stretch>
            <a:fillRect/>
          </a:stretch>
        </p:blipFill>
        <p:spPr>
          <a:xfrm>
            <a:off x="4033983" y="64728"/>
            <a:ext cx="1955131" cy="3874388"/>
          </a:xfrm>
          <a:prstGeom prst="rect">
            <a:avLst/>
          </a:prstGeom>
        </p:spPr>
      </p:pic>
      <p:pic>
        <p:nvPicPr>
          <p:cNvPr id="3" name="Picture 2">
            <a:extLst>
              <a:ext uri="{FF2B5EF4-FFF2-40B4-BE49-F238E27FC236}">
                <a16:creationId xmlns:a16="http://schemas.microsoft.com/office/drawing/2014/main" id="{3C2B2761-4D9F-8342-AE53-B45121273D72}"/>
              </a:ext>
            </a:extLst>
          </p:cNvPr>
          <p:cNvPicPr>
            <a:picLocks noChangeAspect="1"/>
          </p:cNvPicPr>
          <p:nvPr/>
        </p:nvPicPr>
        <p:blipFill>
          <a:blip r:embed="rId12"/>
          <a:stretch>
            <a:fillRect/>
          </a:stretch>
        </p:blipFill>
        <p:spPr>
          <a:xfrm>
            <a:off x="6653869" y="1872449"/>
            <a:ext cx="2185329" cy="3874387"/>
          </a:xfrm>
          <a:prstGeom prst="rect">
            <a:avLst/>
          </a:prstGeom>
        </p:spPr>
      </p:pic>
    </p:spTree>
    <p:extLst>
      <p:ext uri="{BB962C8B-B14F-4D97-AF65-F5344CB8AC3E}">
        <p14:creationId xmlns:p14="http://schemas.microsoft.com/office/powerpoint/2010/main" val="19934544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Estimating a Market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D63591-11BC-0B41-AD58-3B17F5DDE31F}" type="slidenum">
              <a:rPr lang="en-US" altLang="en-US" sz="1200">
                <a:solidFill>
                  <a:srgbClr val="FFFFFF"/>
                </a:solidFill>
              </a:rPr>
              <a:pPr>
                <a:lnSpc>
                  <a:spcPct val="80000"/>
                </a:lnSpc>
              </a:pPr>
              <a:t>123</a:t>
            </a:fld>
            <a:endParaRPr lang="en-US" altLang="en-US" sz="1200">
              <a:solidFill>
                <a:srgbClr val="FFFFFF"/>
              </a:solidFill>
            </a:endParaRPr>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CB54C1-2236-BC4E-8C6C-2997EF48F8A0}" type="slidenum">
              <a:rPr lang="en-US" altLang="en-US" sz="1200">
                <a:solidFill>
                  <a:srgbClr val="FFFFFF"/>
                </a:solidFill>
              </a:rPr>
              <a:pPr>
                <a:lnSpc>
                  <a:spcPct val="80000"/>
                </a:lnSpc>
              </a:pPr>
              <a:t>124</a:t>
            </a:fld>
            <a:endParaRPr lang="en-US" altLang="en-US" sz="1200">
              <a:solidFill>
                <a:srgbClr val="FFFFFF"/>
              </a:solidFill>
            </a:endParaRPr>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The standard procedure for estimating betas is to regress stock returns (</a:t>
            </a:r>
            <a:r>
              <a:rPr lang="en-US" dirty="0" err="1">
                <a:ea typeface="+mn-ea"/>
                <a:cs typeface="+mn-cs"/>
              </a:rPr>
              <a:t>R</a:t>
            </a:r>
            <a:r>
              <a:rPr lang="en-US" baseline="-25000" dirty="0" err="1">
                <a:ea typeface="+mn-ea"/>
                <a:cs typeface="+mn-cs"/>
              </a:rPr>
              <a:t>j</a:t>
            </a:r>
            <a:r>
              <a:rPr lang="en-US" dirty="0">
                <a:ea typeface="+mn-ea"/>
                <a:cs typeface="+mn-cs"/>
              </a:rPr>
              <a:t>) against market returns (</a:t>
            </a:r>
            <a:r>
              <a:rPr lang="en-US" dirty="0" err="1">
                <a:ea typeface="+mn-ea"/>
                <a:cs typeface="+mn-cs"/>
              </a:rPr>
              <a:t>R</a:t>
            </a:r>
            <a:r>
              <a:rPr lang="en-US" baseline="-25000" dirty="0" err="1">
                <a:ea typeface="+mn-ea"/>
                <a:cs typeface="+mn-cs"/>
              </a:rPr>
              <a:t>m</a:t>
            </a:r>
            <a:r>
              <a:rPr lang="en-US" dirty="0">
                <a:ea typeface="+mn-ea"/>
                <a:cs typeface="+mn-cs"/>
              </a:rPr>
              <a:t>):</a:t>
            </a:r>
          </a:p>
          <a:p>
            <a:pPr marL="0" indent="0" algn="ctr" eaLnBrk="1" fontAlgn="auto" hangingPunct="1">
              <a:spcAft>
                <a:spcPts val="0"/>
              </a:spcAft>
              <a:buFont typeface="Wingdings"/>
              <a:buNone/>
              <a:defRPr/>
            </a:pPr>
            <a:r>
              <a:rPr lang="en-US" dirty="0" err="1">
                <a:ea typeface="+mn-ea"/>
                <a:cs typeface="+mn-cs"/>
              </a:rPr>
              <a:t>R</a:t>
            </a:r>
            <a:r>
              <a:rPr lang="en-US" baseline="-25000" dirty="0" err="1">
                <a:ea typeface="+mn-ea"/>
                <a:cs typeface="+mn-cs"/>
              </a:rPr>
              <a:t>j</a:t>
            </a:r>
            <a:r>
              <a:rPr lang="en-US" dirty="0">
                <a:ea typeface="+mn-ea"/>
                <a:cs typeface="+mn-cs"/>
              </a:rPr>
              <a:t> = a + b R </a:t>
            </a:r>
            <a:r>
              <a:rPr lang="en-US" baseline="-25000" dirty="0">
                <a:ea typeface="+mn-ea"/>
                <a:cs typeface="+mn-cs"/>
              </a:rPr>
              <a:t>m</a:t>
            </a:r>
          </a:p>
          <a:p>
            <a:pPr marL="365760" lvl="1" indent="0" eaLnBrk="1" fontAlgn="auto" hangingPunct="1">
              <a:spcAft>
                <a:spcPts val="0"/>
              </a:spcAft>
              <a:buFont typeface="Wingdings 2"/>
              <a:buNone/>
              <a:defRPr/>
            </a:pPr>
            <a:r>
              <a:rPr lang="en-US" dirty="0">
                <a:ea typeface="+mn-ea"/>
              </a:rPr>
              <a:t>where  a is the intercept and b is the slope of the regression. </a:t>
            </a:r>
          </a:p>
          <a:p>
            <a:pPr marL="320040" indent="-320040" eaLnBrk="1" fontAlgn="auto" hangingPunct="1">
              <a:spcAft>
                <a:spcPts val="0"/>
              </a:spcAft>
              <a:buFont typeface="Wingdings"/>
              <a:buChar char=""/>
              <a:defRPr/>
            </a:pPr>
            <a:r>
              <a:rPr lang="en-US" dirty="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a:t>The R 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a:ea typeface="+mn-ea"/>
                <a:cs typeface="+mn-cs"/>
              </a:rPr>
              <a:t> </a:t>
            </a: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D992AD-7A92-E944-843F-9B8C1F59EAFF}" type="slidenum">
              <a:rPr lang="en-US" altLang="en-US" sz="1200">
                <a:solidFill>
                  <a:srgbClr val="FFFFFF"/>
                </a:solidFill>
              </a:rPr>
              <a:pPr>
                <a:lnSpc>
                  <a:spcPct val="80000"/>
                </a:lnSpc>
              </a:pPr>
              <a:t>125</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a:ea typeface="+mn-ea"/>
              </a:rPr>
              <a:t>R</a:t>
            </a:r>
            <a:r>
              <a:rPr lang="en-US" baseline="-25000" dirty="0" err="1">
                <a:ea typeface="+mn-ea"/>
              </a:rPr>
              <a:t>j</a:t>
            </a:r>
            <a:r>
              <a:rPr lang="en-US" dirty="0">
                <a:ea typeface="+mn-ea"/>
              </a:rPr>
              <a:t> 	= </a:t>
            </a:r>
            <a:r>
              <a:rPr lang="en-US" dirty="0" err="1">
                <a:ea typeface="+mn-ea"/>
              </a:rPr>
              <a:t>R</a:t>
            </a:r>
            <a:r>
              <a:rPr lang="en-US" baseline="-25000" dirty="0" err="1">
                <a:ea typeface="+mn-ea"/>
              </a:rPr>
              <a:t>f</a:t>
            </a:r>
            <a:r>
              <a:rPr lang="en-US" dirty="0">
                <a:ea typeface="+mn-ea"/>
              </a:rPr>
              <a:t> + b (</a:t>
            </a:r>
            <a:r>
              <a:rPr lang="en-US" dirty="0" err="1">
                <a:ea typeface="+mn-ea"/>
              </a:rPr>
              <a:t>R</a:t>
            </a:r>
            <a:r>
              <a:rPr lang="en-US" baseline="-25000" dirty="0" err="1">
                <a:ea typeface="+mn-ea"/>
              </a:rPr>
              <a:t>m</a:t>
            </a:r>
            <a:r>
              <a:rPr lang="en-US" dirty="0">
                <a:ea typeface="+mn-ea"/>
              </a:rPr>
              <a:t> - </a:t>
            </a:r>
            <a:r>
              <a:rPr lang="en-US" dirty="0" err="1">
                <a:ea typeface="+mn-ea"/>
              </a:rPr>
              <a:t>R</a:t>
            </a:r>
            <a:r>
              <a:rPr lang="en-US" baseline="-25000" dirty="0" err="1">
                <a:ea typeface="+mn-ea"/>
              </a:rPr>
              <a:t>f</a:t>
            </a:r>
            <a:r>
              <a:rPr lang="en-US" dirty="0">
                <a:ea typeface="+mn-ea"/>
              </a:rPr>
              <a:t>)</a:t>
            </a:r>
          </a:p>
          <a:p>
            <a:pPr marL="365760" lvl="1" indent="0" eaLnBrk="1" fontAlgn="auto" hangingPunct="1">
              <a:spcAft>
                <a:spcPts val="0"/>
              </a:spcAft>
              <a:buFont typeface="Wingdings 2"/>
              <a:buNone/>
              <a:defRPr/>
            </a:pPr>
            <a:r>
              <a:rPr lang="en-US" dirty="0">
                <a:ea typeface="+mn-ea"/>
              </a:rPr>
              <a:t>	= </a:t>
            </a:r>
            <a:r>
              <a:rPr lang="en-US" dirty="0" err="1">
                <a:ea typeface="+mn-ea"/>
              </a:rPr>
              <a:t>R</a:t>
            </a:r>
            <a:r>
              <a:rPr lang="en-US" baseline="-25000" dirty="0" err="1">
                <a:ea typeface="+mn-ea"/>
              </a:rPr>
              <a:t>f</a:t>
            </a:r>
            <a:r>
              <a:rPr lang="en-US" baseline="-25000" dirty="0">
                <a:ea typeface="+mn-ea"/>
              </a:rPr>
              <a:t> </a:t>
            </a:r>
            <a:r>
              <a:rPr lang="en-US" dirty="0">
                <a:ea typeface="+mn-ea"/>
              </a:rPr>
              <a:t>(1-b) + b </a:t>
            </a:r>
            <a:r>
              <a:rPr lang="en-US" dirty="0" err="1">
                <a:ea typeface="+mn-ea"/>
              </a:rPr>
              <a:t>R</a:t>
            </a:r>
            <a:r>
              <a:rPr lang="en-US" baseline="-25000" dirty="0" err="1">
                <a:ea typeface="+mn-ea"/>
              </a:rPr>
              <a:t>m</a:t>
            </a:r>
            <a:r>
              <a:rPr lang="en-US" dirty="0">
                <a:ea typeface="+mn-ea"/>
              </a:rPr>
              <a:t>		...........	Capital Asset Pricing Model</a:t>
            </a:r>
          </a:p>
          <a:p>
            <a:pPr marL="365760" lvl="1" indent="0" eaLnBrk="1" fontAlgn="auto" hangingPunct="1">
              <a:spcAft>
                <a:spcPts val="0"/>
              </a:spcAft>
              <a:buFont typeface="Wingdings 2"/>
              <a:buNone/>
              <a:defRPr/>
            </a:pPr>
            <a:r>
              <a:rPr lang="en-US" dirty="0" err="1">
                <a:ea typeface="+mn-ea"/>
              </a:rPr>
              <a:t>R</a:t>
            </a:r>
            <a:r>
              <a:rPr lang="en-US" baseline="-25000" dirty="0" err="1">
                <a:ea typeface="+mn-ea"/>
              </a:rPr>
              <a:t>j</a:t>
            </a:r>
            <a:r>
              <a:rPr lang="en-US" dirty="0">
                <a:ea typeface="+mn-ea"/>
              </a:rPr>
              <a:t> 	= a 	  + b </a:t>
            </a:r>
            <a:r>
              <a:rPr lang="en-US" dirty="0" err="1">
                <a:ea typeface="+mn-ea"/>
              </a:rPr>
              <a:t>R</a:t>
            </a:r>
            <a:r>
              <a:rPr lang="en-US" baseline="-25000" dirty="0" err="1">
                <a:ea typeface="+mn-ea"/>
              </a:rPr>
              <a:t>m</a:t>
            </a:r>
            <a:r>
              <a:rPr lang="en-US" dirty="0">
                <a:ea typeface="+mn-ea"/>
              </a:rPr>
              <a:t>		...........	Regression Equation</a:t>
            </a:r>
          </a:p>
          <a:p>
            <a:pPr marL="320040" indent="-320040" eaLnBrk="1" fontAlgn="auto" hangingPunct="1">
              <a:spcAft>
                <a:spcPts val="0"/>
              </a:spcAft>
              <a:buFont typeface="Wingdings"/>
              <a:buChar char=""/>
              <a:defRPr/>
            </a:pPr>
            <a:r>
              <a:rPr lang="en-US" dirty="0">
                <a:ea typeface="+mn-ea"/>
                <a:cs typeface="+mn-cs"/>
              </a:rPr>
              <a:t>If	</a:t>
            </a:r>
          </a:p>
          <a:p>
            <a:pPr marL="365760" lvl="1" indent="0" eaLnBrk="1" fontAlgn="auto" hangingPunct="1">
              <a:spcAft>
                <a:spcPts val="0"/>
              </a:spcAft>
              <a:buFont typeface="Wingdings 2"/>
              <a:buNone/>
              <a:defRPr/>
            </a:pPr>
            <a:r>
              <a:rPr lang="en-US" dirty="0">
                <a:ea typeface="+mn-ea"/>
              </a:rPr>
              <a:t>a &gt; </a:t>
            </a:r>
            <a:r>
              <a:rPr lang="en-US" dirty="0" err="1">
                <a:ea typeface="+mn-ea"/>
              </a:rPr>
              <a:t>R</a:t>
            </a:r>
            <a:r>
              <a:rPr lang="en-US" baseline="-25000" dirty="0" err="1">
                <a:ea typeface="+mn-ea"/>
              </a:rPr>
              <a:t>f</a:t>
            </a:r>
            <a:r>
              <a:rPr lang="en-US" dirty="0">
                <a:ea typeface="+mn-ea"/>
              </a:rPr>
              <a:t> (1-b) ....	Stock did better than expected during regression period</a:t>
            </a:r>
          </a:p>
          <a:p>
            <a:pPr marL="365760" lvl="1" indent="0" eaLnBrk="1" fontAlgn="auto" hangingPunct="1">
              <a:spcAft>
                <a:spcPts val="0"/>
              </a:spcAft>
              <a:buFont typeface="Wingdings 2"/>
              <a:buNone/>
              <a:defRPr/>
            </a:pPr>
            <a:r>
              <a:rPr lang="en-US" dirty="0">
                <a:ea typeface="+mn-ea"/>
              </a:rPr>
              <a:t>a = </a:t>
            </a:r>
            <a:r>
              <a:rPr lang="en-US" dirty="0" err="1">
                <a:ea typeface="+mn-ea"/>
              </a:rPr>
              <a:t>R</a:t>
            </a:r>
            <a:r>
              <a:rPr lang="en-US" baseline="-25000" dirty="0" err="1">
                <a:ea typeface="+mn-ea"/>
              </a:rPr>
              <a:t>f</a:t>
            </a:r>
            <a:r>
              <a:rPr lang="en-US" dirty="0">
                <a:ea typeface="+mn-ea"/>
              </a:rPr>
              <a:t> (1-b) ....	Stock did as well as expected during regression period</a:t>
            </a:r>
          </a:p>
          <a:p>
            <a:pPr marL="365760" lvl="1" indent="0" eaLnBrk="1" fontAlgn="auto" hangingPunct="1">
              <a:spcAft>
                <a:spcPts val="0"/>
              </a:spcAft>
              <a:buFont typeface="Wingdings 2"/>
              <a:buNone/>
              <a:defRPr/>
            </a:pPr>
            <a:r>
              <a:rPr lang="en-US" dirty="0">
                <a:ea typeface="+mn-ea"/>
              </a:rPr>
              <a:t>a &lt; </a:t>
            </a:r>
            <a:r>
              <a:rPr lang="en-US" dirty="0" err="1">
                <a:ea typeface="+mn-ea"/>
              </a:rPr>
              <a:t>R</a:t>
            </a:r>
            <a:r>
              <a:rPr lang="en-US" baseline="-25000" dirty="0" err="1">
                <a:ea typeface="+mn-ea"/>
              </a:rPr>
              <a:t>f</a:t>
            </a:r>
            <a:r>
              <a:rPr lang="en-US" dirty="0">
                <a:ea typeface="+mn-ea"/>
              </a:rPr>
              <a:t> (1-b) ....	Stock did worse than expected during regression period</a:t>
            </a:r>
          </a:p>
          <a:p>
            <a:pPr marL="320040" indent="-320040" eaLnBrk="1" fontAlgn="auto" hangingPunct="1">
              <a:spcAft>
                <a:spcPts val="0"/>
              </a:spcAft>
              <a:buFont typeface="Wingdings"/>
              <a:buChar char=""/>
              <a:defRPr/>
            </a:pPr>
            <a:r>
              <a:rPr lang="en-US" dirty="0">
                <a:ea typeface="+mn-ea"/>
                <a:cs typeface="+mn-cs"/>
              </a:rPr>
              <a:t>The difference between the intercept and </a:t>
            </a:r>
            <a:r>
              <a:rPr lang="en-US" dirty="0" err="1">
                <a:ea typeface="+mn-ea"/>
                <a:cs typeface="+mn-cs"/>
              </a:rPr>
              <a:t>Rf</a:t>
            </a:r>
            <a:r>
              <a:rPr lang="en-US" dirty="0">
                <a:ea typeface="+mn-ea"/>
                <a:cs typeface="+mn-cs"/>
              </a:rPr>
              <a:t> (1-b) is Jensen's alpha. If it is positive, your stock did perform better than expected during the period of the regression.</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3316C4-CCC5-2D43-8434-A15047DC52E6}" type="slidenum">
              <a:rPr lang="en-US" altLang="en-US" sz="1200">
                <a:solidFill>
                  <a:srgbClr val="FFFFFF"/>
                </a:solidFill>
              </a:rPr>
              <a:pPr>
                <a:lnSpc>
                  <a:spcPct val="80000"/>
                </a:lnSpc>
              </a:pPr>
              <a:t>126</a:t>
            </a:fld>
            <a:endParaRPr lang="en-US" altLang="en-US" sz="1200">
              <a:solidFill>
                <a:srgbClr val="FFFFFF"/>
              </a:solidFill>
            </a:endParaRPr>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Decide on an estimation period</a:t>
            </a:r>
          </a:p>
          <a:p>
            <a:pPr marL="640080" lvl="1" indent="-274320" eaLnBrk="1" fontAlgn="auto" hangingPunct="1">
              <a:spcAft>
                <a:spcPts val="0"/>
              </a:spcAft>
              <a:buFont typeface="Wingdings 2"/>
              <a:buChar char=""/>
              <a:defRPr/>
            </a:pPr>
            <a:r>
              <a:rPr lang="en-US" dirty="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a:ea typeface="+mn-ea"/>
              </a:rPr>
              <a:t>Longer estimation period provides more data, but firms change.</a:t>
            </a:r>
          </a:p>
          <a:p>
            <a:pPr marL="640080" lvl="1" indent="-274320" eaLnBrk="1" fontAlgn="auto" hangingPunct="1">
              <a:spcAft>
                <a:spcPts val="0"/>
              </a:spcAft>
              <a:buFont typeface="Wingdings 2"/>
              <a:buChar char=""/>
              <a:defRPr/>
            </a:pPr>
            <a:r>
              <a:rPr lang="en-US" dirty="0">
                <a:ea typeface="+mn-ea"/>
              </a:rPr>
              <a:t>Shorter periods can be affected more easily by significant firm-specific event that occurred during the period </a:t>
            </a:r>
          </a:p>
          <a:p>
            <a:pPr marL="319405" indent="-274320" eaLnBrk="1" fontAlgn="auto" hangingPunct="1">
              <a:spcAft>
                <a:spcPts val="0"/>
              </a:spcAft>
              <a:buFont typeface="Wingdings 2"/>
              <a:buChar char=""/>
              <a:defRPr/>
            </a:pPr>
            <a:r>
              <a:rPr lang="en-US" dirty="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a:ea typeface="+mn-ea"/>
              </a:rPr>
              <a:t>Noise is created by stocks not trading and biases all betas towards one.</a:t>
            </a:r>
          </a:p>
          <a:p>
            <a:pPr marL="320040" indent="-320040" eaLnBrk="1" fontAlgn="auto" hangingPunct="1">
              <a:spcAft>
                <a:spcPts val="0"/>
              </a:spcAft>
              <a:buFont typeface="Wingdings"/>
              <a:buChar char=""/>
              <a:defRPr/>
            </a:pPr>
            <a:r>
              <a:rPr lang="en-US" dirty="0">
                <a:ea typeface="+mn-ea"/>
                <a:cs typeface="+mn-cs"/>
              </a:rPr>
              <a:t>Estimate returns (including dividends) on stock</a:t>
            </a:r>
          </a:p>
          <a:p>
            <a:pPr marL="640080" lvl="1" indent="-274320" eaLnBrk="1" fontAlgn="auto" hangingPunct="1">
              <a:spcAft>
                <a:spcPts val="0"/>
              </a:spcAft>
              <a:buFont typeface="Wingdings 2"/>
              <a:buChar char=""/>
              <a:defRPr/>
            </a:pPr>
            <a:r>
              <a:rPr lang="en-US" dirty="0">
                <a:ea typeface="+mn-ea"/>
              </a:rPr>
              <a:t>Return = (</a:t>
            </a:r>
            <a:r>
              <a:rPr lang="en-US" dirty="0" err="1">
                <a:ea typeface="+mn-ea"/>
              </a:rPr>
              <a:t>Price</a:t>
            </a:r>
            <a:r>
              <a:rPr lang="en-US" baseline="-25000" dirty="0" err="1">
                <a:ea typeface="+mn-ea"/>
              </a:rPr>
              <a:t>End</a:t>
            </a:r>
            <a:r>
              <a:rPr lang="en-US" dirty="0">
                <a:ea typeface="+mn-ea"/>
              </a:rPr>
              <a:t> - </a:t>
            </a:r>
            <a:r>
              <a:rPr lang="en-US" dirty="0" err="1">
                <a:ea typeface="+mn-ea"/>
              </a:rPr>
              <a:t>Price</a:t>
            </a:r>
            <a:r>
              <a:rPr lang="en-US" baseline="-25000" dirty="0" err="1">
                <a:ea typeface="+mn-ea"/>
              </a:rPr>
              <a:t>Beginning</a:t>
            </a:r>
            <a:r>
              <a:rPr lang="en-US" dirty="0">
                <a:ea typeface="+mn-ea"/>
              </a:rPr>
              <a:t> + </a:t>
            </a:r>
            <a:r>
              <a:rPr lang="en-US" dirty="0" err="1">
                <a:ea typeface="+mn-ea"/>
              </a:rPr>
              <a:t>Dividends</a:t>
            </a:r>
            <a:r>
              <a:rPr lang="en-US" baseline="-25000" dirty="0" err="1">
                <a:ea typeface="+mn-ea"/>
              </a:rPr>
              <a:t>Period</a:t>
            </a:r>
            <a:r>
              <a:rPr lang="en-US" dirty="0">
                <a:ea typeface="+mn-ea"/>
              </a:rPr>
              <a:t>)/ </a:t>
            </a:r>
            <a:r>
              <a:rPr lang="en-US" dirty="0" err="1">
                <a:ea typeface="+mn-ea"/>
              </a:rPr>
              <a:t>Price</a:t>
            </a:r>
            <a:r>
              <a:rPr lang="en-US" baseline="-25000" dirty="0" err="1">
                <a:ea typeface="+mn-ea"/>
              </a:rPr>
              <a:t>Beginning</a:t>
            </a:r>
            <a:endParaRPr lang="en-US" baseline="-25000" dirty="0">
              <a:ea typeface="+mn-ea"/>
            </a:endParaRPr>
          </a:p>
          <a:p>
            <a:pPr marL="640080" lvl="1" indent="-274320" eaLnBrk="1" fontAlgn="auto" hangingPunct="1">
              <a:spcAft>
                <a:spcPts val="0"/>
              </a:spcAft>
              <a:buFont typeface="Wingdings 2"/>
              <a:buChar char=""/>
              <a:defRPr/>
            </a:pPr>
            <a:r>
              <a:rPr lang="en-US" dirty="0">
                <a:ea typeface="+mn-ea"/>
              </a:rPr>
              <a:t>Included dividends only in ex-dividend month</a:t>
            </a:r>
          </a:p>
          <a:p>
            <a:pPr marL="320040" indent="-320040" eaLnBrk="1" fontAlgn="auto" hangingPunct="1">
              <a:spcAft>
                <a:spcPts val="0"/>
              </a:spcAft>
              <a:buFont typeface="Wingdings"/>
              <a:buChar char=""/>
              <a:defRPr/>
            </a:pPr>
            <a:r>
              <a:rPr lang="en-US" dirty="0">
                <a:ea typeface="+mn-ea"/>
                <a:cs typeface="+mn-cs"/>
              </a:rPr>
              <a:t>Choose a market index, and estimate returns (inclusive of dividends) on the index for each interval for the period.</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Period used: 5 years</a:t>
            </a:r>
          </a:p>
          <a:p>
            <a:pPr eaLnBrk="1" hangingPunct="1">
              <a:lnSpc>
                <a:spcPct val="80000"/>
              </a:lnSpc>
            </a:pPr>
            <a:r>
              <a:rPr lang="en-US" altLang="en-US" sz="2200">
                <a:ea typeface="ＭＳ Ｐゴシック" charset="-128"/>
              </a:rPr>
              <a:t>Return Interval = Monthly</a:t>
            </a:r>
          </a:p>
          <a:p>
            <a:pPr eaLnBrk="1" hangingPunct="1">
              <a:lnSpc>
                <a:spcPct val="80000"/>
              </a:lnSpc>
            </a:pPr>
            <a:r>
              <a:rPr lang="en-US" altLang="en-US" sz="2200">
                <a:ea typeface="ＭＳ Ｐゴシック" charset="-128"/>
              </a:rPr>
              <a:t>Market Index: S&amp;P 500 Index. </a:t>
            </a:r>
          </a:p>
          <a:p>
            <a:pPr eaLnBrk="1" hangingPunct="1">
              <a:lnSpc>
                <a:spcPct val="80000"/>
              </a:lnSpc>
            </a:pPr>
            <a:r>
              <a:rPr lang="en-US" altLang="en-US" sz="2200">
                <a:ea typeface="ＭＳ Ｐゴシック" charset="-128"/>
              </a:rPr>
              <a:t>For instance, to calculate returns on Disney in December 2009,</a:t>
            </a:r>
          </a:p>
          <a:p>
            <a:pPr lvl="1" eaLnBrk="1" hangingPunct="1">
              <a:lnSpc>
                <a:spcPct val="80000"/>
              </a:lnSpc>
            </a:pPr>
            <a:r>
              <a:rPr lang="en-US" altLang="en-US" sz="1900">
                <a:ea typeface="ＭＳ Ｐゴシック" charset="-128"/>
              </a:rPr>
              <a:t>Price for Disney at end of November 2009 = $ 30.22</a:t>
            </a:r>
          </a:p>
          <a:p>
            <a:pPr lvl="1" eaLnBrk="1" hangingPunct="1">
              <a:lnSpc>
                <a:spcPct val="80000"/>
              </a:lnSpc>
            </a:pPr>
            <a:r>
              <a:rPr lang="en-US" altLang="en-US" sz="1900">
                <a:ea typeface="ＭＳ Ｐゴシック" charset="-128"/>
              </a:rPr>
              <a:t>Price for Disney at end of December 2009 = $ 32.25</a:t>
            </a:r>
          </a:p>
          <a:p>
            <a:pPr lvl="1" eaLnBrk="1" hangingPunct="1">
              <a:lnSpc>
                <a:spcPct val="80000"/>
              </a:lnSpc>
            </a:pPr>
            <a:r>
              <a:rPr lang="en-US" altLang="en-US" sz="1900">
                <a:ea typeface="ＭＳ Ｐゴシック" charset="-128"/>
              </a:rPr>
              <a:t>Dividends during month =  $0.35 (It was an ex-dividend month)</a:t>
            </a:r>
          </a:p>
          <a:p>
            <a:pPr lvl="1" eaLnBrk="1" hangingPunct="1">
              <a:lnSpc>
                <a:spcPct val="80000"/>
              </a:lnSpc>
            </a:pPr>
            <a:r>
              <a:rPr lang="en-US" altLang="en-US" sz="1900">
                <a:ea typeface="ＭＳ Ｐゴシック" charset="-128"/>
              </a:rPr>
              <a:t>Return =($32.25 - $30.22 + $ 0.35)/$30.22= 7.88%</a:t>
            </a:r>
          </a:p>
          <a:p>
            <a:pPr eaLnBrk="1" hangingPunct="1">
              <a:lnSpc>
                <a:spcPct val="80000"/>
              </a:lnSpc>
            </a:pPr>
            <a:r>
              <a:rPr lang="en-US" altLang="en-US" sz="2200">
                <a:ea typeface="ＭＳ Ｐゴシック" charset="-128"/>
              </a:rPr>
              <a:t>To estimate returns on the index in the same month</a:t>
            </a:r>
          </a:p>
          <a:p>
            <a:pPr lvl="1" eaLnBrk="1" hangingPunct="1">
              <a:lnSpc>
                <a:spcPct val="80000"/>
              </a:lnSpc>
            </a:pPr>
            <a:r>
              <a:rPr lang="en-US" altLang="en-US" sz="1900">
                <a:ea typeface="ＭＳ Ｐゴシック" charset="-128"/>
              </a:rPr>
              <a:t>Index level at end of November 2009 = 1095.63</a:t>
            </a:r>
          </a:p>
          <a:p>
            <a:pPr lvl="1" eaLnBrk="1" hangingPunct="1">
              <a:lnSpc>
                <a:spcPct val="80000"/>
              </a:lnSpc>
            </a:pPr>
            <a:r>
              <a:rPr lang="en-US" altLang="en-US" sz="1900">
                <a:ea typeface="ＭＳ Ｐゴシック" charset="-128"/>
              </a:rPr>
              <a:t>Index level at end of December 2009 = 1115.10</a:t>
            </a:r>
          </a:p>
          <a:p>
            <a:pPr lvl="1" eaLnBrk="1" hangingPunct="1">
              <a:lnSpc>
                <a:spcPct val="80000"/>
              </a:lnSpc>
            </a:pPr>
            <a:r>
              <a:rPr lang="en-US" altLang="en-US" sz="1900">
                <a:ea typeface="ＭＳ Ｐゴシック" charset="-128"/>
              </a:rPr>
              <a:t>Dividends on index in December 2009 = 1.683</a:t>
            </a:r>
          </a:p>
          <a:p>
            <a:pPr lvl="1" eaLnBrk="1" hangingPunct="1">
              <a:lnSpc>
                <a:spcPct val="80000"/>
              </a:lnSpc>
            </a:pPr>
            <a:r>
              <a:rPr lang="en-US" altLang="en-US" sz="1900">
                <a:ea typeface="ＭＳ Ｐゴシック" charset="-128"/>
              </a:rPr>
              <a:t>Return =(1115.1 – 1095.63+1.683)/ 1095.63 =  1.78%</a:t>
            </a:r>
          </a:p>
        </p:txBody>
      </p:sp>
      <p:sp>
        <p:nvSpPr>
          <p:cNvPr id="269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en-US">
              <a:ea typeface="ＭＳ Ｐゴシック" charset="-128"/>
            </a:endParaRPr>
          </a:p>
        </p:txBody>
      </p:sp>
      <p:pic>
        <p:nvPicPr>
          <p:cNvPr id="271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1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en-US" sz="1600" i="1">
                <a:solidFill>
                  <a:srgbClr val="000000"/>
                </a:solidFill>
                <a:latin typeface="Calibri" charset="0"/>
              </a:rPr>
              <a:t>Return on Disney </a:t>
            </a:r>
            <a:r>
              <a:rPr lang="fi-FI" altLang="en-US" sz="1600">
                <a:solidFill>
                  <a:srgbClr val="000000"/>
                </a:solidFill>
                <a:latin typeface="Calibri" charset="0"/>
              </a:rPr>
              <a:t>= .0071 + 1.2517 </a:t>
            </a:r>
            <a:r>
              <a:rPr lang="fi-FI" altLang="en-US" sz="1600" i="1">
                <a:solidFill>
                  <a:srgbClr val="000000"/>
                </a:solidFill>
                <a:latin typeface="Calibri" charset="0"/>
              </a:rPr>
              <a:t>Return on Market                  </a:t>
            </a:r>
            <a:r>
              <a:rPr lang="fi-FI" altLang="en-US" sz="1600">
                <a:solidFill>
                  <a:srgbClr val="000000"/>
                </a:solidFill>
                <a:latin typeface="Calibri" charset="0"/>
              </a:rPr>
              <a:t>R² = 0.73386</a:t>
            </a:r>
          </a:p>
          <a:p>
            <a:r>
              <a:rPr lang="fi-FI" altLang="en-US" sz="1600">
                <a:solidFill>
                  <a:srgbClr val="000000"/>
                </a:solidFill>
                <a:latin typeface="Calibri" charset="0"/>
              </a:rPr>
              <a:t>                                                      (0.10)</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en-US">
              <a:ea typeface="ＭＳ Ｐゴシック" charset="-128"/>
            </a:endParaRPr>
          </a:p>
        </p:txBody>
      </p:sp>
      <p:sp>
        <p:nvSpPr>
          <p:cNvPr id="1167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Intercept = 0.712%</a:t>
            </a:r>
          </a:p>
          <a:p>
            <a:pPr lvl="1" eaLnBrk="1" hangingPunct="1">
              <a:lnSpc>
                <a:spcPct val="80000"/>
              </a:lnSpc>
            </a:pPr>
            <a:r>
              <a:rPr lang="en-US" altLang="en-US" sz="2000">
                <a:ea typeface="ＭＳ Ｐゴシック" charset="-128"/>
              </a:rPr>
              <a:t>This is an intercept based on monthly returns. Thus, it has to be compared to a monthly riskfree rate.</a:t>
            </a:r>
          </a:p>
          <a:p>
            <a:pPr lvl="1" eaLnBrk="1" hangingPunct="1">
              <a:lnSpc>
                <a:spcPct val="80000"/>
              </a:lnSpc>
            </a:pPr>
            <a:r>
              <a:rPr lang="en-US" altLang="en-US" sz="2000">
                <a:ea typeface="ＭＳ Ｐゴシック" charset="-128"/>
              </a:rPr>
              <a:t>Between 2008 and 2013</a:t>
            </a:r>
          </a:p>
          <a:p>
            <a:pPr lvl="2" eaLnBrk="1" hangingPunct="1">
              <a:lnSpc>
                <a:spcPct val="80000"/>
              </a:lnSpc>
            </a:pPr>
            <a:r>
              <a:rPr lang="en-US" altLang="en-US" sz="2000">
                <a:ea typeface="ＭＳ Ｐゴシック" charset="-128"/>
              </a:rPr>
              <a:t>Average Annualized T.Bill rate = 0.50%</a:t>
            </a:r>
          </a:p>
          <a:p>
            <a:pPr lvl="2" eaLnBrk="1" hangingPunct="1">
              <a:lnSpc>
                <a:spcPct val="80000"/>
              </a:lnSpc>
            </a:pPr>
            <a:r>
              <a:rPr lang="en-US" altLang="en-US" sz="2000">
                <a:ea typeface="ＭＳ Ｐゴシック" charset="-128"/>
              </a:rPr>
              <a:t>Monthly Riskfree Rate = 0.5%/12 = 0.042%</a:t>
            </a:r>
          </a:p>
          <a:p>
            <a:pPr lvl="2" eaLnBrk="1" hangingPunct="1">
              <a:lnSpc>
                <a:spcPct val="80000"/>
              </a:lnSpc>
            </a:pPr>
            <a:r>
              <a:rPr lang="en-US" altLang="en-US" sz="2000">
                <a:ea typeface="ＭＳ Ｐゴシック" charset="-128"/>
              </a:rPr>
              <a:t>Riskfree Rate (1-Beta) = 0.042% (1-1.252) =  -.0105%</a:t>
            </a:r>
          </a:p>
          <a:p>
            <a:pPr eaLnBrk="1" hangingPunct="1">
              <a:lnSpc>
                <a:spcPct val="80000"/>
              </a:lnSpc>
            </a:pPr>
            <a:r>
              <a:rPr lang="en-US" altLang="en-US" sz="2400">
                <a:ea typeface="ＭＳ Ｐゴシック" charset="-128"/>
              </a:rPr>
              <a:t>The Comparison is then between</a:t>
            </a:r>
          </a:p>
          <a:p>
            <a:pPr lvl="1" eaLnBrk="1" hangingPunct="1">
              <a:lnSpc>
                <a:spcPct val="80000"/>
              </a:lnSpc>
            </a:pPr>
            <a:r>
              <a:rPr lang="en-US" altLang="en-US" sz="2000">
                <a:ea typeface="ＭＳ Ｐゴシック" charset="-128"/>
              </a:rPr>
              <a:t>Intercept	versus	Riskfree Rate (1 - Beta)</a:t>
            </a:r>
          </a:p>
          <a:p>
            <a:pPr lvl="1" eaLnBrk="1" hangingPunct="1">
              <a:lnSpc>
                <a:spcPct val="80000"/>
              </a:lnSpc>
            </a:pPr>
            <a:r>
              <a:rPr lang="en-US" altLang="en-US" sz="2000">
                <a:ea typeface="ＭＳ Ｐゴシック" charset="-128"/>
              </a:rPr>
              <a:t>0.712%	versus	0.0105%</a:t>
            </a:r>
          </a:p>
          <a:p>
            <a:pPr lvl="1" eaLnBrk="1" hangingPunct="1">
              <a:lnSpc>
                <a:spcPct val="80000"/>
              </a:lnSpc>
            </a:pPr>
            <a:r>
              <a:rPr lang="en-US" altLang="en-US" sz="2000">
                <a:ea typeface="ＭＳ Ｐゴシック" charset="-128"/>
              </a:rPr>
              <a:t>Jensen</a:t>
            </a:r>
            <a:r>
              <a:rPr lang="ja-JP" altLang="en-US" sz="2000">
                <a:ea typeface="ＭＳ Ｐゴシック" charset="-128"/>
              </a:rPr>
              <a:t>’</a:t>
            </a:r>
            <a:r>
              <a:rPr lang="en-US" altLang="ja-JP" sz="2000">
                <a:ea typeface="ＭＳ Ｐゴシック" charset="-128"/>
              </a:rPr>
              <a:t>s Alpha = 0.712% - (-0.0105)% = 0.723%</a:t>
            </a:r>
          </a:p>
          <a:p>
            <a:pPr eaLnBrk="1" hangingPunct="1">
              <a:lnSpc>
                <a:spcPct val="80000"/>
              </a:lnSpc>
            </a:pPr>
            <a:r>
              <a:rPr lang="en-US" altLang="en-US" sz="2400">
                <a:ea typeface="ＭＳ Ｐゴシック" charset="-128"/>
              </a:rPr>
              <a:t>Disney did 0.723% better than expected, per month, between October 2008 and September 2013</a:t>
            </a:r>
          </a:p>
          <a:p>
            <a:pPr lvl="1" eaLnBrk="1" hangingPunct="1">
              <a:lnSpc>
                <a:spcPct val="80000"/>
              </a:lnSpc>
            </a:pPr>
            <a:r>
              <a:rPr lang="en-US" altLang="en-US" sz="2000">
                <a:ea typeface="ＭＳ Ｐゴシック" charset="-128"/>
              </a:rPr>
              <a:t>Annualized, Disney</a:t>
            </a:r>
            <a:r>
              <a:rPr lang="ja-JP" altLang="en-US" sz="2000">
                <a:ea typeface="ＭＳ Ｐゴシック" charset="-128"/>
              </a:rPr>
              <a:t>’</a:t>
            </a:r>
            <a:r>
              <a:rPr lang="en-US" altLang="ja-JP" sz="2000">
                <a:ea typeface="ＭＳ Ｐゴシック" charset="-128"/>
              </a:rPr>
              <a:t>s annual excess return = (1.00723)</a:t>
            </a:r>
            <a:r>
              <a:rPr lang="en-US" altLang="ja-JP" sz="2000" baseline="30000">
                <a:ea typeface="ＭＳ Ｐゴシック" charset="-128"/>
              </a:rPr>
              <a:t>12</a:t>
            </a:r>
            <a:r>
              <a:rPr lang="en-US" altLang="ja-JP" sz="2000">
                <a:ea typeface="ＭＳ Ｐゴシック" charset="-128"/>
              </a:rPr>
              <a:t> -1= 9.02%</a:t>
            </a:r>
          </a:p>
          <a:p>
            <a:pPr lvl="1" eaLnBrk="1" hangingPunct="1">
              <a:lnSpc>
                <a:spcPct val="80000"/>
              </a:lnSpc>
            </a:pPr>
            <a:endParaRPr lang="en-US" altLang="en-US" sz="2000">
              <a:ea typeface="ＭＳ Ｐゴシック" charset="-128"/>
            </a:endParaRPr>
          </a:p>
        </p:txBody>
      </p:sp>
      <p:sp>
        <p:nvSpPr>
          <p:cNvPr id="273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Jensen</a:t>
            </a:r>
            <a:r>
              <a:rPr lang="ja-JP" altLang="en-US">
                <a:ea typeface="ＭＳ Ｐゴシック" charset="-128"/>
              </a:rPr>
              <a:t>’</a:t>
            </a:r>
            <a:r>
              <a:rPr lang="en-US" altLang="ja-JP">
                <a:ea typeface="ＭＳ Ｐゴシック" charset="-128"/>
              </a:rPr>
              <a:t>s Alpha</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55751-2D74-7149-B222-9E0AE00BDAC5}" type="slidenum">
              <a:rPr lang="en-US" altLang="en-US" sz="1200">
                <a:solidFill>
                  <a:srgbClr val="FFFFFF"/>
                </a:solidFill>
              </a:rPr>
              <a:pPr>
                <a:lnSpc>
                  <a:spcPct val="80000"/>
                </a:lnSpc>
              </a:pPr>
              <a:t>130</a:t>
            </a:fld>
            <a:endParaRPr lang="en-US" altLang="en-US" sz="1200">
              <a:solidFill>
                <a:srgbClr val="FFFFFF"/>
              </a:solidFill>
            </a:endParaRPr>
          </a:p>
        </p:txBody>
      </p:sp>
      <p:sp>
        <p:nvSpPr>
          <p:cNvPr id="27443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If you did this analysis on every stock listed on an exchange, what would the average Jensen</a:t>
            </a:r>
            <a:r>
              <a:rPr lang="ja-JP" altLang="en-US" sz="1800">
                <a:ea typeface="ＭＳ Ｐゴシック" charset="-128"/>
              </a:rPr>
              <a:t>’</a:t>
            </a:r>
            <a:r>
              <a:rPr lang="en-US" altLang="ja-JP" sz="1800">
                <a:ea typeface="ＭＳ Ｐゴシック" charset="-128"/>
              </a:rPr>
              <a:t>s alpha be across all stocks?</a:t>
            </a:r>
          </a:p>
          <a:p>
            <a:pPr marL="823913" lvl="1" indent="-457200" eaLnBrk="1" hangingPunct="1">
              <a:lnSpc>
                <a:spcPct val="80000"/>
              </a:lnSpc>
              <a:buFont typeface="Calibri" charset="0"/>
              <a:buAutoNum type="alphaLcPeriod"/>
            </a:pPr>
            <a:r>
              <a:rPr lang="en-US" altLang="en-US" sz="1500">
                <a:ea typeface="ＭＳ Ｐゴシック" charset="-128"/>
              </a:rPr>
              <a:t>Depend upon whether the market went up or down during the period</a:t>
            </a:r>
          </a:p>
          <a:p>
            <a:pPr marL="823913" lvl="1" indent="-457200" eaLnBrk="1" hangingPunct="1">
              <a:lnSpc>
                <a:spcPct val="80000"/>
              </a:lnSpc>
              <a:buFont typeface="Calibri" charset="0"/>
              <a:buAutoNum type="alphaLcPeriod"/>
            </a:pPr>
            <a:r>
              <a:rPr lang="en-US" altLang="en-US" sz="1500">
                <a:ea typeface="ＭＳ Ｐゴシック" charset="-128"/>
              </a:rPr>
              <a:t>Should be zero</a:t>
            </a:r>
          </a:p>
          <a:p>
            <a:pPr marL="823913" lvl="1" indent="-457200" eaLnBrk="1" hangingPunct="1">
              <a:lnSpc>
                <a:spcPct val="80000"/>
              </a:lnSpc>
              <a:buFont typeface="Calibri" charset="0"/>
              <a:buAutoNum type="alphaLcPeriod"/>
            </a:pPr>
            <a:r>
              <a:rPr lang="en-US" altLang="en-US" sz="1500">
                <a:ea typeface="ＭＳ Ｐゴシック" charset="-128"/>
              </a:rPr>
              <a:t>Should be greater than zero, because stocks tend to go up more often than down.</a:t>
            </a:r>
          </a:p>
          <a:p>
            <a:pPr eaLnBrk="1" hangingPunct="1">
              <a:lnSpc>
                <a:spcPct val="80000"/>
              </a:lnSpc>
            </a:pPr>
            <a:r>
              <a:rPr lang="en-US" altLang="en-US" sz="1800">
                <a:ea typeface="ＭＳ Ｐゴシック" charset="-128"/>
              </a:rPr>
              <a:t>Disney has a positive Jensen</a:t>
            </a:r>
            <a:r>
              <a:rPr lang="ja-JP" altLang="en-US" sz="1800">
                <a:ea typeface="ＭＳ Ｐゴシック" charset="-128"/>
              </a:rPr>
              <a:t>’</a:t>
            </a:r>
            <a:r>
              <a:rPr lang="en-US" altLang="ja-JP" sz="1800">
                <a:ea typeface="ＭＳ Ｐゴシック" charset="-128"/>
              </a:rPr>
              <a:t>s alpha of 9.02% a year between 2008 and 2013. This can be viewed as a sign that management in the firm did a good job, managing the firm during the period.</a:t>
            </a:r>
          </a:p>
          <a:p>
            <a:pPr marL="823913" lvl="1" indent="-457200" eaLnBrk="1" hangingPunct="1">
              <a:lnSpc>
                <a:spcPct val="80000"/>
              </a:lnSpc>
              <a:buFont typeface="Calibri" charset="0"/>
              <a:buAutoNum type="alphaLcPeriod"/>
            </a:pPr>
            <a:r>
              <a:rPr lang="en-US" altLang="en-US" sz="1500">
                <a:ea typeface="ＭＳ Ｐゴシック" charset="-128"/>
              </a:rPr>
              <a:t>True</a:t>
            </a:r>
          </a:p>
          <a:p>
            <a:pPr marL="823913" lvl="1" indent="-457200" eaLnBrk="1" hangingPunct="1">
              <a:lnSpc>
                <a:spcPct val="80000"/>
              </a:lnSpc>
              <a:buFont typeface="Calibri" charset="0"/>
              <a:buAutoNum type="alphaLcPeriod"/>
            </a:pPr>
            <a:r>
              <a:rPr lang="en-US" altLang="en-US" sz="1500">
                <a:ea typeface="ＭＳ Ｐゴシック" charset="-128"/>
              </a:rPr>
              <a:t>False</a:t>
            </a:r>
          </a:p>
          <a:p>
            <a:pPr eaLnBrk="1" hangingPunct="1">
              <a:lnSpc>
                <a:spcPct val="80000"/>
              </a:lnSpc>
            </a:pPr>
            <a:r>
              <a:rPr lang="en-US" altLang="en-US" sz="1800">
                <a:ea typeface="ＭＳ Ｐゴシック" charset="-128"/>
              </a:rPr>
              <a:t>Disney has had a positive Jensen’s alpha between 2008 and 2013. If you were an investor in early 2014, looking at the stock, you would view this as a sign that the stock will be a:</a:t>
            </a:r>
          </a:p>
          <a:p>
            <a:pPr marL="823913" lvl="1" indent="-457200" eaLnBrk="1" hangingPunct="1">
              <a:lnSpc>
                <a:spcPct val="80000"/>
              </a:lnSpc>
              <a:buFont typeface="Calibri" charset="0"/>
              <a:buAutoNum type="alphaLcPeriod"/>
            </a:pPr>
            <a:r>
              <a:rPr lang="en-US" altLang="en-US" sz="1500">
                <a:ea typeface="ＭＳ Ｐゴシック" charset="-128"/>
              </a:rPr>
              <a:t>Good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Bad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No information about the future</a:t>
            </a: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en-US">
              <a:ea typeface="ＭＳ Ｐゴシック" charset="-128"/>
            </a:endParaRPr>
          </a:p>
        </p:txBody>
      </p:sp>
      <p:sp>
        <p:nvSpPr>
          <p:cNvPr id="1187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Slope of the Regression of 1.25 is the beta</a:t>
            </a:r>
          </a:p>
          <a:p>
            <a:pPr eaLnBrk="1" hangingPunct="1">
              <a:lnSpc>
                <a:spcPct val="90000"/>
              </a:lnSpc>
            </a:pPr>
            <a:r>
              <a:rPr lang="en-US" altLang="en-US" sz="2600">
                <a:ea typeface="ＭＳ Ｐゴシック" charset="-128"/>
              </a:rPr>
              <a:t>Regression parameters are always estimated with error. The error is captured in the standard error of the beta estimate, which in the case of Disney is 0.10.</a:t>
            </a:r>
          </a:p>
          <a:p>
            <a:pPr eaLnBrk="1" hangingPunct="1">
              <a:lnSpc>
                <a:spcPct val="90000"/>
              </a:lnSpc>
            </a:pPr>
            <a:r>
              <a:rPr lang="en-US" altLang="en-US" sz="2600">
                <a:ea typeface="ＭＳ Ｐゴシック" charset="-128"/>
              </a:rPr>
              <a:t>Assume that I asked you what Disney</a:t>
            </a:r>
            <a:r>
              <a:rPr lang="ja-JP" altLang="en-US" sz="2600">
                <a:ea typeface="ＭＳ Ｐゴシック" charset="-128"/>
              </a:rPr>
              <a:t>’</a:t>
            </a:r>
            <a:r>
              <a:rPr lang="en-US" altLang="ja-JP" sz="2600">
                <a:ea typeface="ＭＳ Ｐゴシック" charset="-128"/>
              </a:rPr>
              <a:t>s true beta is, after this regression. </a:t>
            </a:r>
          </a:p>
          <a:p>
            <a:pPr lvl="1" eaLnBrk="1" hangingPunct="1">
              <a:lnSpc>
                <a:spcPct val="90000"/>
              </a:lnSpc>
            </a:pPr>
            <a:r>
              <a:rPr lang="en-US" altLang="en-US" sz="2200">
                <a:ea typeface="ＭＳ Ｐゴシック" charset="-128"/>
              </a:rPr>
              <a:t>What is your best point estimate?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67% confidence?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95% confidence?</a:t>
            </a:r>
          </a:p>
          <a:p>
            <a:pPr eaLnBrk="1" hangingPunct="1">
              <a:lnSpc>
                <a:spcPct val="90000"/>
              </a:lnSpc>
            </a:pPr>
            <a:endParaRPr lang="en-US" altLang="en-US" sz="2600">
              <a:ea typeface="ＭＳ Ｐゴシック" charset="-128"/>
            </a:endParaRPr>
          </a:p>
        </p:txBody>
      </p:sp>
      <p:sp>
        <p:nvSpPr>
          <p:cNvPr id="277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en-US">
              <a:ea typeface="ＭＳ Ｐゴシック" charset="-128"/>
            </a:endParaRPr>
          </a:p>
        </p:txBody>
      </p:sp>
      <p:sp>
        <p:nvSpPr>
          <p:cNvPr id="2795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79555"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9556"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7"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8"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9"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0"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1"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2"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3"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4"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5"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66"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7"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8"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9"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0"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1"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2"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3"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74"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5"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6"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7"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8"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9"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0"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1"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2"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3"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4"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5"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6"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7"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8"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9"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0"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1"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Distribution of Standard Errors: Beta Estimates for U.S. stocks</a:t>
            </a:r>
          </a:p>
        </p:txBody>
      </p:sp>
      <p:sp>
        <p:nvSpPr>
          <p:cNvPr id="279592"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0</a:t>
            </a:r>
          </a:p>
        </p:txBody>
      </p:sp>
      <p:sp>
        <p:nvSpPr>
          <p:cNvPr id="279593"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200</a:t>
            </a:r>
          </a:p>
        </p:txBody>
      </p:sp>
      <p:sp>
        <p:nvSpPr>
          <p:cNvPr id="279594"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400</a:t>
            </a:r>
          </a:p>
        </p:txBody>
      </p:sp>
      <p:sp>
        <p:nvSpPr>
          <p:cNvPr id="279595"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600</a:t>
            </a:r>
          </a:p>
        </p:txBody>
      </p:sp>
      <p:sp>
        <p:nvSpPr>
          <p:cNvPr id="279596"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800</a:t>
            </a:r>
          </a:p>
        </p:txBody>
      </p:sp>
      <p:sp>
        <p:nvSpPr>
          <p:cNvPr id="279597"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1000</a:t>
            </a:r>
          </a:p>
        </p:txBody>
      </p:sp>
      <p:sp>
        <p:nvSpPr>
          <p:cNvPr id="279598"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1200</a:t>
            </a:r>
          </a:p>
        </p:txBody>
      </p:sp>
      <p:sp>
        <p:nvSpPr>
          <p:cNvPr id="279599"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1400</a:t>
            </a:r>
          </a:p>
        </p:txBody>
      </p:sp>
      <p:sp>
        <p:nvSpPr>
          <p:cNvPr id="279600"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1600</a:t>
            </a:r>
          </a:p>
        </p:txBody>
      </p:sp>
      <p:sp>
        <p:nvSpPr>
          <p:cNvPr id="279601"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&lt;.10</a:t>
            </a:r>
          </a:p>
        </p:txBody>
      </p:sp>
      <p:sp>
        <p:nvSpPr>
          <p:cNvPr id="279602"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.10 - .20</a:t>
            </a:r>
          </a:p>
        </p:txBody>
      </p:sp>
      <p:sp>
        <p:nvSpPr>
          <p:cNvPr id="279603"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.20 - .30</a:t>
            </a:r>
          </a:p>
        </p:txBody>
      </p:sp>
      <p:sp>
        <p:nvSpPr>
          <p:cNvPr id="279604"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.30 - .40</a:t>
            </a:r>
          </a:p>
        </p:txBody>
      </p:sp>
      <p:sp>
        <p:nvSpPr>
          <p:cNvPr id="279605"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.40 -.50</a:t>
            </a:r>
          </a:p>
        </p:txBody>
      </p:sp>
      <p:sp>
        <p:nvSpPr>
          <p:cNvPr id="279606"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.50 - .75</a:t>
            </a:r>
          </a:p>
        </p:txBody>
      </p:sp>
      <p:sp>
        <p:nvSpPr>
          <p:cNvPr id="279607"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&gt; .75</a:t>
            </a:r>
          </a:p>
        </p:txBody>
      </p:sp>
      <p:sp>
        <p:nvSpPr>
          <p:cNvPr id="279608"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Standard Error in Beta Estimate</a:t>
            </a:r>
          </a:p>
        </p:txBody>
      </p:sp>
      <p:sp>
        <p:nvSpPr>
          <p:cNvPr id="279609"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Number of Firms</a:t>
            </a:r>
          </a:p>
        </p:txBody>
      </p:sp>
      <p:sp>
        <p:nvSpPr>
          <p:cNvPr id="279610"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79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en-US">
              <a:ea typeface="ＭＳ Ｐゴシック" charset="-128"/>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R Squared = 73%</a:t>
            </a:r>
          </a:p>
          <a:p>
            <a:pPr eaLnBrk="1" hangingPunct="1">
              <a:buFont typeface="Wingdings" charset="0"/>
              <a:buChar char=""/>
              <a:defRPr/>
            </a:pPr>
            <a:r>
              <a:rPr lang="en-US" dirty="0"/>
              <a:t>This implies that</a:t>
            </a:r>
          </a:p>
          <a:p>
            <a:pPr lvl="1" eaLnBrk="1" hangingPunct="1">
              <a:buFont typeface="Wingdings 2" charset="0"/>
              <a:buChar char=""/>
              <a:defRPr/>
            </a:pPr>
            <a:r>
              <a:rPr lang="en-US" dirty="0"/>
              <a:t>73% of the risk at Disney comes from market sources</a:t>
            </a:r>
          </a:p>
          <a:p>
            <a:pPr lvl="1" eaLnBrk="1" hangingPunct="1">
              <a:buFont typeface="Wingdings 2" charset="0"/>
              <a:buChar char=""/>
              <a:defRPr/>
            </a:pPr>
            <a:r>
              <a:rPr lang="en-US" dirty="0"/>
              <a:t>27%, therefore, comes from firm-specific sources</a:t>
            </a:r>
          </a:p>
          <a:p>
            <a:pPr eaLnBrk="1" hangingPunct="1">
              <a:buFont typeface="Wingdings" charset="0"/>
              <a:buChar char=""/>
              <a:defRPr/>
            </a:pPr>
            <a:r>
              <a:rPr lang="en-US" dirty="0"/>
              <a:t>The firm-specific risk is diversifiable and will not be rewarded. </a:t>
            </a:r>
          </a:p>
          <a:p>
            <a:pPr eaLnBrk="1" hangingPunct="1">
              <a:buFont typeface="Wingdings" charset="0"/>
              <a:buChar char=""/>
              <a:defRPr/>
            </a:pPr>
            <a:r>
              <a:rPr lang="en-US" dirty="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a:t> What are the implications for investors?</a:t>
            </a:r>
          </a:p>
        </p:txBody>
      </p:sp>
      <p:sp>
        <p:nvSpPr>
          <p:cNvPr id="281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82CC84-4FC5-3149-972F-7DE5D0C8DE2B}" type="slidenum">
              <a:rPr lang="en-US" altLang="en-US" sz="1200">
                <a:solidFill>
                  <a:srgbClr val="FFFFFF"/>
                </a:solidFill>
              </a:rPr>
              <a:pPr>
                <a:lnSpc>
                  <a:spcPct val="80000"/>
                </a:lnSpc>
              </a:pPr>
              <a:t>134</a:t>
            </a:fld>
            <a:endParaRPr lang="en-US" altLang="en-US" sz="1200">
              <a:solidFill>
                <a:srgbClr val="FFFFFF"/>
              </a:solidFill>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a diversified investor trying to decide whether you should invest in Disney or Amgen. They both have betas of 1.25, but Disney has an R Squared of 73% while Amgen</a:t>
            </a:r>
            <a:r>
              <a:rPr lang="ja-JP" altLang="en-US">
                <a:ea typeface="ＭＳ Ｐゴシック" charset="-128"/>
              </a:rPr>
              <a:t>’</a:t>
            </a:r>
            <a:r>
              <a:rPr lang="en-US" altLang="ja-JP">
                <a:ea typeface="ＭＳ Ｐゴシック" charset="-128"/>
              </a:rPr>
              <a:t>s R squared is only 25%. Which one would you invest in?</a:t>
            </a:r>
          </a:p>
          <a:p>
            <a:pPr lvl="1" eaLnBrk="1" hangingPunct="1"/>
            <a:r>
              <a:rPr lang="en-US" altLang="en-US">
                <a:ea typeface="ＭＳ Ｐゴシック" charset="-128"/>
              </a:rPr>
              <a:t>Amgen, because it has the lower R squared</a:t>
            </a:r>
          </a:p>
          <a:p>
            <a:pPr lvl="1" eaLnBrk="1" hangingPunct="1"/>
            <a:r>
              <a:rPr lang="en-US" altLang="en-US">
                <a:ea typeface="ＭＳ Ｐゴシック" charset="-128"/>
              </a:rPr>
              <a:t>Disney, because it has the higher R squared</a:t>
            </a:r>
          </a:p>
          <a:p>
            <a:pPr lvl="1" eaLnBrk="1" hangingPunct="1"/>
            <a:r>
              <a:rPr lang="en-US" altLang="en-US">
                <a:ea typeface="ＭＳ Ｐゴシック" charset="-128"/>
              </a:rPr>
              <a:t>You would be indifferent</a:t>
            </a:r>
          </a:p>
          <a:p>
            <a:pPr eaLnBrk="1" hangingPunct="1"/>
            <a:r>
              <a:rPr lang="en-US" altLang="en-US">
                <a:ea typeface="ＭＳ Ｐゴシック" charset="-128"/>
              </a:rPr>
              <a:t>Would your answer be different if you were an undiversified investor?</a:t>
            </a: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Estimation: Using a Service (Bloomberg)</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856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287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As a potential investor in Disney, what does this expected return of 9.95% tell you?</a:t>
            </a:r>
          </a:p>
          <a:p>
            <a:pPr lvl="1" eaLnBrk="1" hangingPunct="1">
              <a:buFont typeface="Wingdings 2" charset="0"/>
              <a:buChar char=""/>
              <a:defRPr/>
            </a:pPr>
            <a:r>
              <a:rPr lang="en-US" dirty="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a:t>This is the return that I need to make on Disney in the long term to break even on my investment in the stock</a:t>
            </a:r>
          </a:p>
          <a:p>
            <a:pPr lvl="1" eaLnBrk="1" hangingPunct="1">
              <a:buFont typeface="Wingdings 2" charset="0"/>
              <a:buChar char=""/>
              <a:defRPr/>
            </a:pPr>
            <a:r>
              <a:rPr lang="en-US" dirty="0"/>
              <a:t>Both</a:t>
            </a:r>
          </a:p>
          <a:p>
            <a:pPr eaLnBrk="1" hangingPunct="1">
              <a:buFont typeface="Wingdings" charset="0"/>
              <a:buChar char=""/>
              <a:defRPr/>
            </a:pPr>
            <a:r>
              <a:rPr lang="en-US" dirty="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a:t>Buy the stock</a:t>
            </a:r>
          </a:p>
          <a:p>
            <a:pPr lvl="1" eaLnBrk="1" hangingPunct="1">
              <a:buFont typeface="Wingdings 2" charset="0"/>
              <a:buChar char=""/>
              <a:defRPr/>
            </a:pPr>
            <a:r>
              <a:rPr lang="en-US" dirty="0"/>
              <a:t>Sell the stock</a:t>
            </a:r>
          </a:p>
        </p:txBody>
      </p:sp>
      <p:sp>
        <p:nvSpPr>
          <p:cNvPr id="289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291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291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Analyzing the Risk Regression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E6386A-46F8-874D-852F-C85F6BCA6062}" type="slidenum">
              <a:rPr lang="en-US" altLang="en-US" sz="1200">
                <a:solidFill>
                  <a:srgbClr val="FFFFFF"/>
                </a:solidFill>
              </a:rPr>
              <a:pPr>
                <a:lnSpc>
                  <a:spcPct val="80000"/>
                </a:lnSpc>
              </a:pPr>
              <a:t>139</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lvl="2" eaLnBrk="1" hangingPunct="1">
              <a:lnSpc>
                <a:spcPct val="80000"/>
              </a:lnSpc>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pPr>
            <a:r>
              <a:rPr lang="en-US" altLang="en-US" sz="2000">
                <a:ea typeface="ＭＳ Ｐゴシック" charset="-128"/>
              </a:rPr>
              <a:t>Riskless Rate + Beta * Risk Premium</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CB7BAF-523F-0F4B-8F8C-647F2AE60542}" type="slidenum">
              <a:rPr lang="en-US" altLang="en-US" sz="1200">
                <a:solidFill>
                  <a:srgbClr val="FFFFFF"/>
                </a:solidFill>
              </a:rPr>
              <a:pPr>
                <a:lnSpc>
                  <a:spcPct val="80000"/>
                </a:lnSpc>
              </a:pPr>
              <a:t>140</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lnSpc>
                <a:spcPct val="90000"/>
              </a:lnSpc>
            </a:pPr>
            <a:r>
              <a:rPr lang="en-US" altLang="en-US" sz="2400">
                <a:ea typeface="ＭＳ Ｐゴシック" charset="-128"/>
              </a:rPr>
              <a:t>How do you bring your beta down?</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Should you focus your attention on bringing your beta down? </a:t>
            </a:r>
          </a:p>
          <a:p>
            <a:pPr lvl="1" eaLnBrk="1" hangingPunct="1">
              <a:lnSpc>
                <a:spcPct val="90000"/>
              </a:lnSpc>
            </a:pPr>
            <a:r>
              <a:rPr lang="en-US" altLang="en-US" sz="2000">
                <a:ea typeface="ＭＳ Ｐゴシック" charset="-128"/>
              </a:rPr>
              <a:t>Yes</a:t>
            </a:r>
          </a:p>
          <a:p>
            <a:pPr lvl="1" eaLnBrk="1" hangingPunct="1">
              <a:lnSpc>
                <a:spcPct val="90000"/>
              </a:lnSpc>
            </a:pPr>
            <a:r>
              <a:rPr lang="en-US" altLang="en-US" sz="2000">
                <a:ea typeface="ＭＳ Ｐゴシック" charset="-128"/>
              </a:rPr>
              <a:t>No</a:t>
            </a:r>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2979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Beta = 1.83</a:t>
            </a:r>
          </a:p>
          <a:p>
            <a:pPr>
              <a:defRPr/>
            </a:pPr>
            <a:r>
              <a:rPr lang="en-US" sz="1600" dirty="0">
                <a:solidFill>
                  <a:srgbClr val="000000"/>
                </a:solidFill>
              </a:rPr>
              <a:t>67% range</a:t>
            </a:r>
          </a:p>
          <a:p>
            <a:pPr>
              <a:defRPr/>
            </a:pPr>
            <a:r>
              <a:rPr lang="en-US" sz="1600" dirty="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monthly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69% market risk</a:t>
            </a:r>
          </a:p>
          <a:p>
            <a:pPr>
              <a:defRPr/>
            </a:pPr>
            <a:r>
              <a:rPr lang="en-US" sz="1600" dirty="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Expected Return (in Rupees)</a:t>
            </a:r>
          </a:p>
          <a:p>
            <a:pPr>
              <a:defRPr/>
            </a:pPr>
            <a:r>
              <a:rPr lang="en-US" sz="1600" dirty="0">
                <a:solidFill>
                  <a:srgbClr val="000000"/>
                </a:solidFill>
              </a:rPr>
              <a:t>= </a:t>
            </a:r>
            <a:r>
              <a:rPr lang="en-US" sz="1600" dirty="0" err="1">
                <a:solidFill>
                  <a:srgbClr val="000000"/>
                </a:solidFill>
              </a:rPr>
              <a:t>Riskfree</a:t>
            </a:r>
            <a:r>
              <a:rPr lang="en-US" sz="1600" dirty="0">
                <a:solidFill>
                  <a:srgbClr val="000000"/>
                </a:solidFill>
              </a:rPr>
              <a:t> Rate+ Beta*Risk premium</a:t>
            </a:r>
          </a:p>
          <a:p>
            <a:pPr>
              <a:defRPr/>
            </a:pPr>
            <a:r>
              <a:rPr lang="en-US" sz="1600" dirty="0">
                <a:solidFill>
                  <a:srgbClr val="000000"/>
                </a:solidFill>
              </a:rPr>
              <a:t>= 6.57%+ 1.83 (7.19%) = 19.73%</a:t>
            </a:r>
          </a:p>
        </p:txBody>
      </p:sp>
      <p:sp>
        <p:nvSpPr>
          <p:cNvPr id="2979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better beta?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0035"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graphicFrame>
        <p:nvGraphicFramePr>
          <p:cNvPr id="300036"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300071" name="Document" r:id="rId4" imgW="5486198" imgH="1790634" progId="Word.Document.12">
                  <p:embed/>
                </p:oleObj>
              </mc:Choice>
              <mc:Fallback>
                <p:oleObj name="Document" r:id="rId4" imgW="5486198" imgH="1790634"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Deutsche Bank and Baidu: Index Effects on Risk Parameters</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2083" name="Content Placeholder 5"/>
          <p:cNvSpPr>
            <a:spLocks noGrp="1"/>
          </p:cNvSpPr>
          <p:nvPr>
            <p:ph sz="quarter" idx="1"/>
          </p:nvPr>
        </p:nvSpPr>
        <p:spPr>
          <a:xfrm>
            <a:off x="612775" y="1600200"/>
            <a:ext cx="8153400" cy="4495800"/>
          </a:xfrm>
        </p:spPr>
        <p:txBody>
          <a:bodyPr/>
          <a:lstStyle/>
          <a:p>
            <a:r>
              <a:rPr lang="en-US" altLang="en-US">
                <a:ea typeface="ＭＳ Ｐゴシック" charset="-128"/>
              </a:rPr>
              <a:t>For Deutsche Bank, a widely held European stock, we tried both the DAX (German index) and the FTSE European index.</a:t>
            </a:r>
          </a:p>
          <a:p>
            <a:endParaRPr lang="en-US" altLang="en-US">
              <a:ea typeface="ＭＳ Ｐゴシック" charset="-128"/>
            </a:endParaRPr>
          </a:p>
          <a:p>
            <a:endParaRPr lang="en-US" altLang="en-US">
              <a:ea typeface="ＭＳ Ｐゴシック" charset="-128"/>
            </a:endParaRPr>
          </a:p>
          <a:p>
            <a:r>
              <a:rPr lang="en-US" altLang="en-US">
                <a:ea typeface="ＭＳ Ｐゴシック" charset="-128"/>
              </a:rPr>
              <a:t>For Baidu, a NASDAQ listed stock, we ran regressions against both the S&amp;P 500 and the NASDAQ.</a:t>
            </a:r>
          </a:p>
          <a:p>
            <a:endParaRPr lang="en-US" altLang="en-US">
              <a:ea typeface="ＭＳ Ｐゴシック" charset="-128"/>
            </a:endParaRPr>
          </a:p>
        </p:txBody>
      </p:sp>
      <p:graphicFrame>
        <p:nvGraphicFramePr>
          <p:cNvPr id="302084"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2145" name="Document" r:id="rId4" imgW="5638592" imgH="1206456" progId="Word.Document.12">
                  <p:embed/>
                </p:oleObj>
              </mc:Choice>
              <mc:Fallback>
                <p:oleObj name="Document" r:id="rId4" imgW="5638592" imgH="1206456" progId="Word.Document.1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2085"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2146" name="Document" r:id="rId6" imgW="5638592" imgH="1206456" progId="Word.Document.12">
                  <p:embed/>
                </p:oleObj>
              </mc:Choice>
              <mc:Fallback>
                <p:oleObj name="Document" r:id="rId6" imgW="5638592" imgH="1206456" progId="Word.Document.12">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15FCF3-F60F-C148-A5FB-8A66626A23C9}" type="slidenum">
              <a:rPr lang="en-US" altLang="en-US" sz="1200">
                <a:solidFill>
                  <a:srgbClr val="FFFFFF"/>
                </a:solidFill>
              </a:rPr>
              <a:pPr>
                <a:lnSpc>
                  <a:spcPct val="80000"/>
                </a:lnSpc>
              </a:pPr>
              <a:t>144</a:t>
            </a:fld>
            <a:endParaRPr lang="en-US" altLang="en-US" sz="1200">
              <a:solidFill>
                <a:srgbClr val="FFFFFF"/>
              </a:solidFill>
            </a:endParaRPr>
          </a:p>
        </p:txBody>
      </p:sp>
      <p:pic>
        <p:nvPicPr>
          <p:cNvPr id="3041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443EB5-9EE0-4647-BF71-24D12574ED76}" type="slidenum">
              <a:rPr lang="en-US" altLang="en-US" sz="1200">
                <a:solidFill>
                  <a:srgbClr val="FFFFFF"/>
                </a:solidFill>
              </a:rPr>
              <a:pPr>
                <a:lnSpc>
                  <a:spcPct val="80000"/>
                </a:lnSpc>
              </a:pPr>
              <a:t>145</a:t>
            </a:fld>
            <a:endParaRPr lang="en-US" altLang="en-US" sz="1200">
              <a:solidFill>
                <a:srgbClr val="FFFFFF"/>
              </a:solidFill>
            </a:endParaRPr>
          </a:p>
        </p:txBody>
      </p:sp>
      <p:sp>
        <p:nvSpPr>
          <p:cNvPr id="3061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02D40C-4414-6844-9E32-E274A4B3D797}" type="slidenum">
              <a:rPr lang="en-US" altLang="en-US" sz="1200">
                <a:solidFill>
                  <a:srgbClr val="FFFFFF"/>
                </a:solidFill>
              </a:rPr>
              <a:pPr>
                <a:lnSpc>
                  <a:spcPct val="80000"/>
                </a:lnSpc>
              </a:pPr>
              <a:t>146</a:t>
            </a:fld>
            <a:endParaRPr lang="en-US" altLang="en-US" sz="1200">
              <a:solidFill>
                <a:srgbClr val="FFFFFF"/>
              </a:solidFill>
            </a:endParaRPr>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a:ea typeface="+mn-ea"/>
              </a:rPr>
              <a:t>The two groups of companies should have similar betas</a:t>
            </a: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2FAB4E-3060-E240-A87E-73EF7FCDB632}" type="slidenum">
              <a:rPr lang="en-US" altLang="en-US" sz="1200">
                <a:solidFill>
                  <a:srgbClr val="FFFFFF"/>
                </a:solidFill>
              </a:rPr>
              <a:pPr>
                <a:lnSpc>
                  <a:spcPct val="80000"/>
                </a:lnSpc>
              </a:pPr>
              <a:t>147</a:t>
            </a:fld>
            <a:endParaRPr lang="en-US" altLang="en-US" sz="1200">
              <a:solidFill>
                <a:srgbClr val="FFFFFF"/>
              </a:solidFill>
            </a:endParaRPr>
          </a:p>
        </p:txBody>
      </p:sp>
      <p:sp>
        <p:nvSpPr>
          <p:cNvPr id="3102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4430FB-EC22-7C48-B7DE-F04AAE932F06}" type="slidenum">
              <a:rPr lang="en-US" altLang="en-US" sz="1200">
                <a:solidFill>
                  <a:srgbClr val="FFFFFF"/>
                </a:solidFill>
              </a:rPr>
              <a:pPr>
                <a:lnSpc>
                  <a:spcPct val="80000"/>
                </a:lnSpc>
              </a:pPr>
              <a:t>148</a:t>
            </a:fld>
            <a:endParaRPr lang="en-US" altLang="en-US" sz="1200">
              <a:solidFill>
                <a:srgbClr val="FFFFFF"/>
              </a:solidFill>
            </a:endParaRPr>
          </a:p>
        </p:txBody>
      </p:sp>
      <p:sp>
        <p:nvSpPr>
          <p:cNvPr id="3123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Fixed Costs Measure = Fixed Costs / Variable Costs</a:t>
            </a:r>
          </a:p>
          <a:p>
            <a:pPr lvl="1" eaLnBrk="1" hangingPunct="1"/>
            <a:r>
              <a:rPr lang="en-US" altLang="en-US">
                <a:ea typeface="ＭＳ Ｐゴシック" charset="-128"/>
              </a:rPr>
              <a:t>This measures the relationship between fixed and variable costs. The higher the proportion, the higher the operating leverage.</a:t>
            </a:r>
          </a:p>
          <a:p>
            <a:pPr eaLnBrk="1" hangingPunct="1"/>
            <a:r>
              <a:rPr lang="en-US" altLang="en-US">
                <a:ea typeface="ＭＳ Ｐゴシック" charset="-128"/>
              </a:rPr>
              <a:t>EBIT Variability Measure = % Change in EBIT / % Change in Revenues</a:t>
            </a:r>
          </a:p>
          <a:p>
            <a:pPr lvl="1" eaLnBrk="1" hangingPunct="1"/>
            <a:r>
              <a:rPr lang="en-US" altLang="en-US">
                <a:ea typeface="ＭＳ Ｐゴシック" charset="-128"/>
              </a:rPr>
              <a:t>This measures how quickly the earnings before interest and taxes changes as revenue changes. The higher this number, the greater the operating leverage.</a:t>
            </a: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gridCol w="1281113">
                  <a:extLst>
                    <a:ext uri="{9D8B030D-6E8A-4147-A177-3AD203B41FA5}">
                      <a16:colId xmlns:a16="http://schemas.microsoft.com/office/drawing/2014/main" val="20005"/>
                    </a:ext>
                  </a:extLst>
                </a:gridCol>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98116A-5ECA-694C-BB9B-702B6D18CBC7}" type="slidenum">
              <a:rPr lang="en-US" altLang="en-US" sz="1200">
                <a:solidFill>
                  <a:srgbClr val="FFFFFF"/>
                </a:solidFill>
              </a:rPr>
              <a:pPr>
                <a:lnSpc>
                  <a:spcPct val="80000"/>
                </a:lnSpc>
              </a:pPr>
              <a:t>150</a:t>
            </a:fld>
            <a:endParaRPr lang="en-US" altLang="en-US" sz="1200">
              <a:solidFill>
                <a:srgbClr val="FFFFFF"/>
              </a:solidFill>
            </a:endParaRPr>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volatile. This increased earnings volatility which increases the equity beta.</a:t>
            </a:r>
          </a:p>
          <a:p>
            <a:pPr eaLnBrk="1" hangingPunct="1">
              <a:buFont typeface="Wingdings" charset="0"/>
              <a:buChar char=""/>
              <a:defRPr/>
            </a:pPr>
            <a:r>
              <a:rPr lang="en-US" dirty="0"/>
              <a:t>The beta of equity alone can be written as a function of the unlevered beta and the debt-equity ratio</a:t>
            </a:r>
          </a:p>
          <a:p>
            <a:pPr marL="0" indent="0" eaLnBrk="1" hangingPunct="1">
              <a:buFont typeface="Wingdings" charset="0"/>
              <a:buNone/>
              <a:defRPr/>
            </a:pPr>
            <a:r>
              <a:rPr lang="en-US" dirty="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a:t>Unlevered</a:t>
            </a: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318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2051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20550"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367C84-8ADD-D440-825D-7D97926FD51F}" type="slidenum">
              <a:rPr lang="en-US" altLang="en-US" sz="1200">
                <a:solidFill>
                  <a:srgbClr val="FFFFFF"/>
                </a:solidFill>
              </a:rPr>
              <a:pPr>
                <a:lnSpc>
                  <a:spcPct val="80000"/>
                </a:lnSpc>
              </a:pPr>
              <a:t>153</a:t>
            </a:fld>
            <a:endParaRPr lang="en-US" altLang="en-US" sz="1200">
              <a:solidFill>
                <a:srgbClr val="FFFFFF"/>
              </a:solidFill>
            </a:endParaRPr>
          </a:p>
        </p:txBody>
      </p:sp>
      <p:sp>
        <p:nvSpPr>
          <p:cNvPr id="322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F3A28D-43CA-C342-9089-5EED2EFFB7EA}" type="slidenum">
              <a:rPr lang="en-US" altLang="en-US" sz="1200">
                <a:solidFill>
                  <a:srgbClr val="FFFFFF"/>
                </a:solidFill>
              </a:rPr>
              <a:pPr>
                <a:lnSpc>
                  <a:spcPct val="80000"/>
                </a:lnSpc>
              </a:pPr>
              <a:t>154</a:t>
            </a:fld>
            <a:endParaRPr lang="en-US" altLang="en-US" sz="1200">
              <a:solidFill>
                <a:srgbClr val="FFFFFF"/>
              </a:solidFill>
            </a:endParaRPr>
          </a:p>
        </p:txBody>
      </p:sp>
      <p:sp>
        <p:nvSpPr>
          <p:cNvPr id="3246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46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9DD307-8478-084B-BF9A-73A2B32F66C6}" type="slidenum">
              <a:rPr lang="en-US" altLang="en-US" sz="1200">
                <a:solidFill>
                  <a:srgbClr val="FFFFFF"/>
                </a:solidFill>
              </a:rPr>
              <a:pPr>
                <a:lnSpc>
                  <a:spcPct val="80000"/>
                </a:lnSpc>
              </a:pPr>
              <a:t>155</a:t>
            </a:fld>
            <a:endParaRPr lang="en-US" altLang="en-US" sz="1200">
              <a:solidFill>
                <a:srgbClr val="FFFFFF"/>
              </a:solidFill>
            </a:endParaRPr>
          </a:p>
        </p:txBody>
      </p:sp>
      <p:sp>
        <p:nvSpPr>
          <p:cNvPr id="32256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Calculate the unlevered betas for both firms</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unlevered beta = 1.15/(1+0.64*0.10) = 1.08</a:t>
            </a:r>
          </a:p>
          <a:p>
            <a:pPr lvl="1" eaLnBrk="1" hangingPunct="1">
              <a:lnSpc>
                <a:spcPct val="90000"/>
              </a:lnSpc>
            </a:pPr>
            <a:r>
              <a:rPr lang="en-US" altLang="en-US">
                <a:ea typeface="ＭＳ Ｐゴシック" charset="-128"/>
              </a:rPr>
              <a:t>Cap Cities unlevered beta = 0.95/(1+0.64*0.03) = 0.93</a:t>
            </a:r>
          </a:p>
          <a:p>
            <a:pPr eaLnBrk="1" hangingPunct="1">
              <a:lnSpc>
                <a:spcPct val="90000"/>
              </a:lnSpc>
            </a:pPr>
            <a:r>
              <a:rPr lang="en-US" altLang="en-US">
                <a:ea typeface="ＭＳ Ｐゴシック" charset="-128"/>
              </a:rPr>
              <a:t>Calculate the unlevered beta for the combined firm</a:t>
            </a:r>
          </a:p>
          <a:p>
            <a:pPr lvl="1" eaLnBrk="1" hangingPunct="1">
              <a:lnSpc>
                <a:spcPct val="90000"/>
              </a:lnSpc>
            </a:pPr>
            <a:r>
              <a:rPr lang="en-US" altLang="en-US">
                <a:ea typeface="ＭＳ Ｐゴシック" charset="-128"/>
              </a:rPr>
              <a:t>Unlevered Beta for combined firm </a:t>
            </a:r>
          </a:p>
          <a:p>
            <a:pPr lvl="1" eaLnBrk="1" hangingPunct="1">
              <a:lnSpc>
                <a:spcPct val="90000"/>
              </a:lnSpc>
              <a:buFont typeface="Wingdings 2" charset="2"/>
              <a:buNone/>
            </a:pPr>
            <a:r>
              <a:rPr lang="en-US" altLang="en-US">
                <a:ea typeface="ＭＳ Ｐゴシック" charset="-128"/>
              </a:rPr>
              <a:t>= 1.08 (34286/53401) + 0.93 (19115/53401)</a:t>
            </a:r>
          </a:p>
          <a:p>
            <a:pPr lvl="1" eaLnBrk="1" hangingPunct="1">
              <a:lnSpc>
                <a:spcPct val="90000"/>
              </a:lnSpc>
              <a:buFont typeface="Wingdings 2" charset="2"/>
              <a:buNone/>
            </a:pPr>
            <a:r>
              <a:rPr lang="en-US" altLang="en-US">
                <a:ea typeface="ＭＳ Ｐゴシック" charset="-128"/>
              </a:rPr>
              <a:t>= 1.026</a:t>
            </a:r>
          </a:p>
          <a:p>
            <a:pPr lvl="1" eaLnBrk="1" hangingPunct="1">
              <a:lnSpc>
                <a:spcPct val="90000"/>
              </a:lnSpc>
            </a:pPr>
            <a:r>
              <a:rPr lang="en-US" altLang="en-US">
                <a:ea typeface="ＭＳ Ｐゴシック" charset="-128"/>
              </a:rPr>
              <a:t>The weights used are the firm values (and not just the equity values) of the two firms, since these are unlevered betas and thus reflects the risks of the entire businesses and not just the equity]</a:t>
            </a: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D7B4A-3B30-654E-9279-4BFE63F12055}" type="slidenum">
              <a:rPr lang="en-US" altLang="en-US" sz="1200">
                <a:solidFill>
                  <a:srgbClr val="FFFFFF"/>
                </a:solidFill>
              </a:rPr>
              <a:pPr>
                <a:lnSpc>
                  <a:spcPct val="80000"/>
                </a:lnSpc>
              </a:pPr>
              <a:t>156</a:t>
            </a:fld>
            <a:endParaRPr lang="en-US" altLang="en-US" sz="1200">
              <a:solidFill>
                <a:srgbClr val="FFFFFF"/>
              </a:solidFill>
            </a:endParaRPr>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a:ea typeface="+mn-ea"/>
              </a:rPr>
              <a:t>Debt = $ 3,186+ $615  = $ 3,801 million</a:t>
            </a:r>
          </a:p>
          <a:p>
            <a:pPr marL="640080" lvl="1" indent="-274320" eaLnBrk="1" fontAlgn="auto" hangingPunct="1">
              <a:spcAft>
                <a:spcPts val="0"/>
              </a:spcAft>
              <a:buFont typeface="Wingdings 2"/>
              <a:buChar char=""/>
              <a:defRPr/>
            </a:pPr>
            <a:r>
              <a:rPr lang="en-US">
                <a:ea typeface="+mn-ea"/>
              </a:rPr>
              <a:t>Equity = $ 31,100 + $18,500 = $ 49,600 m (Disney issues $18.5 billion in equity)</a:t>
            </a:r>
          </a:p>
          <a:p>
            <a:pPr marL="640080" lvl="1" indent="-274320" eaLnBrk="1" fontAlgn="auto" hangingPunct="1">
              <a:spcAft>
                <a:spcPts val="0"/>
              </a:spcAft>
              <a:buFont typeface="Wingdings 2"/>
              <a:buChar char=""/>
              <a:defRPr/>
            </a:pPr>
            <a:r>
              <a:rPr lang="en-US">
                <a:ea typeface="+mn-ea"/>
              </a:rPr>
              <a:t>D/E Ratio = 3,801/49600 = 7.66%</a:t>
            </a:r>
          </a:p>
          <a:p>
            <a:pPr marL="640080" lvl="1" indent="-274320" eaLnBrk="1" fontAlgn="auto" hangingPunct="1">
              <a:spcAft>
                <a:spcPts val="0"/>
              </a:spcAft>
              <a:buFont typeface="Wingdings 2"/>
              <a:buChar char=""/>
              <a:defRPr/>
            </a:pPr>
            <a:r>
              <a:rPr lang="en-US">
                <a:ea typeface="+mn-ea"/>
              </a:rPr>
              <a:t>New Beta = 1.026 (1 + 0.64 (.0766)) = 1.08</a:t>
            </a:r>
          </a:p>
          <a:p>
            <a:pPr marL="320040" indent="-320040" eaLnBrk="1" fontAlgn="auto" hangingPunct="1">
              <a:spcAft>
                <a:spcPts val="0"/>
              </a:spcAft>
              <a:buFont typeface="Wingdings"/>
              <a:buChar char=""/>
              <a:defRPr/>
            </a:pPr>
            <a:r>
              <a:rPr lang="en-US">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a:ea typeface="+mn-ea"/>
              </a:rPr>
              <a:t>Debt = $ 3,186 + $615 million + $ 10,000 = $ 13,801 million</a:t>
            </a:r>
          </a:p>
          <a:p>
            <a:pPr marL="640080" lvl="1" indent="-274320" eaLnBrk="1" fontAlgn="auto" hangingPunct="1">
              <a:spcAft>
                <a:spcPts val="0"/>
              </a:spcAft>
              <a:buFont typeface="Wingdings 2"/>
              <a:buChar char=""/>
              <a:defRPr/>
            </a:pPr>
            <a:r>
              <a:rPr lang="en-US">
                <a:ea typeface="+mn-ea"/>
              </a:rPr>
              <a:t>Equity = $ 31,100 + $8,500 = $39,600 million</a:t>
            </a:r>
          </a:p>
          <a:p>
            <a:pPr marL="640080" lvl="1" indent="-274320" eaLnBrk="1" fontAlgn="auto" hangingPunct="1">
              <a:spcAft>
                <a:spcPts val="0"/>
              </a:spcAft>
              <a:buFont typeface="Wingdings 2"/>
              <a:buChar char=""/>
              <a:defRPr/>
            </a:pPr>
            <a:r>
              <a:rPr lang="en-US">
                <a:ea typeface="+mn-ea"/>
              </a:rPr>
              <a:t>D/E Ratio = 13,801/39600 = 34.82%</a:t>
            </a:r>
          </a:p>
          <a:p>
            <a:pPr marL="640080" lvl="1" indent="-274320" eaLnBrk="1" fontAlgn="auto" hangingPunct="1">
              <a:spcAft>
                <a:spcPts val="0"/>
              </a:spcAft>
              <a:buFont typeface="Wingdings 2"/>
              <a:buChar char=""/>
              <a:defRPr/>
            </a:pPr>
            <a:r>
              <a:rPr lang="en-US">
                <a:ea typeface="+mn-ea"/>
              </a:rPr>
              <a:t>New Beta = 1.026 (1 + 0.64 (.3482)) = 1.25</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9DF235-C542-5247-B3AD-2D0573D88B09}" type="slidenum">
              <a:rPr lang="en-US" altLang="en-US" sz="1200">
                <a:solidFill>
                  <a:srgbClr val="FFFFFF"/>
                </a:solidFill>
              </a:rPr>
              <a:pPr>
                <a:lnSpc>
                  <a:spcPct val="80000"/>
                </a:lnSpc>
              </a:pPr>
              <a:t>157</a:t>
            </a:fld>
            <a:endParaRPr lang="en-US" altLang="en-US" sz="1200">
              <a:solidFill>
                <a:srgbClr val="FFFFFF"/>
              </a:solidFill>
            </a:endParaRPr>
          </a:p>
        </p:txBody>
      </p:sp>
      <p:sp>
        <p:nvSpPr>
          <p:cNvPr id="33075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Firm Betas as weighted averages</a:t>
            </a:r>
            <a:r>
              <a:rPr lang="en-US" altLang="en-US">
                <a:ea typeface="ＭＳ Ｐゴシック" charset="-128"/>
              </a:rPr>
              <a:t>: The beta of a firm is the weighted average of the betas of its individual projects. </a:t>
            </a:r>
          </a:p>
          <a:p>
            <a:pPr eaLnBrk="1" hangingPunct="1"/>
            <a:r>
              <a:rPr lang="en-US" altLang="en-US" u="sng">
                <a:ea typeface="ＭＳ Ｐゴシック" charset="-128"/>
              </a:rPr>
              <a:t>Firm Betas and Business betas</a:t>
            </a:r>
            <a:r>
              <a:rPr lang="en-US" altLang="en-US">
                <a:ea typeface="ＭＳ Ｐゴシック" charset="-128"/>
              </a:rPr>
              <a:t>: At a broader level of aggregation, the beta of a firm is the weighted average of the betas of its individual division.</a:t>
            </a: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93A809-432D-044B-A940-B105F3A134D4}" type="slidenum">
              <a:rPr lang="en-US" altLang="en-US" sz="1200">
                <a:solidFill>
                  <a:srgbClr val="FFFFFF"/>
                </a:solidFill>
              </a:rPr>
              <a:pPr>
                <a:lnSpc>
                  <a:spcPct val="80000"/>
                </a:lnSpc>
              </a:pPr>
              <a:t>158</a:t>
            </a:fld>
            <a:endParaRPr lang="en-US" altLang="en-US" sz="1200">
              <a:solidFill>
                <a:srgbClr val="FFFFFF"/>
              </a:solidFill>
            </a:endParaRPr>
          </a:p>
        </p:txBody>
      </p:sp>
      <p:sp>
        <p:nvSpPr>
          <p:cNvPr id="328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33485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336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6899"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7007"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extLst>
                    <a:ext uri="{9D8B030D-6E8A-4147-A177-3AD203B41FA5}">
                      <a16:colId xmlns:a16="http://schemas.microsoft.com/office/drawing/2014/main" val="20000"/>
                    </a:ext>
                  </a:extLst>
                </a:gridCol>
                <a:gridCol w="1439727">
                  <a:extLst>
                    <a:ext uri="{9D8B030D-6E8A-4147-A177-3AD203B41FA5}">
                      <a16:colId xmlns:a16="http://schemas.microsoft.com/office/drawing/2014/main" val="20001"/>
                    </a:ext>
                  </a:extLst>
                </a:gridCol>
                <a:gridCol w="727441">
                  <a:extLst>
                    <a:ext uri="{9D8B030D-6E8A-4147-A177-3AD203B41FA5}">
                      <a16:colId xmlns:a16="http://schemas.microsoft.com/office/drawing/2014/main" val="20002"/>
                    </a:ext>
                  </a:extLst>
                </a:gridCol>
                <a:gridCol w="727441">
                  <a:extLst>
                    <a:ext uri="{9D8B030D-6E8A-4147-A177-3AD203B41FA5}">
                      <a16:colId xmlns:a16="http://schemas.microsoft.com/office/drawing/2014/main" val="20003"/>
                    </a:ext>
                  </a:extLst>
                </a:gridCol>
                <a:gridCol w="727441">
                  <a:extLst>
                    <a:ext uri="{9D8B030D-6E8A-4147-A177-3AD203B41FA5}">
                      <a16:colId xmlns:a16="http://schemas.microsoft.com/office/drawing/2014/main" val="20004"/>
                    </a:ext>
                  </a:extLst>
                </a:gridCol>
                <a:gridCol w="727441">
                  <a:extLst>
                    <a:ext uri="{9D8B030D-6E8A-4147-A177-3AD203B41FA5}">
                      <a16:colId xmlns:a16="http://schemas.microsoft.com/office/drawing/2014/main" val="20005"/>
                    </a:ext>
                  </a:extLst>
                </a:gridCol>
                <a:gridCol w="939611">
                  <a:extLst>
                    <a:ext uri="{9D8B030D-6E8A-4147-A177-3AD203B41FA5}">
                      <a16:colId xmlns:a16="http://schemas.microsoft.com/office/drawing/2014/main" val="20006"/>
                    </a:ext>
                  </a:extLst>
                </a:gridCol>
                <a:gridCol w="727441">
                  <a:extLst>
                    <a:ext uri="{9D8B030D-6E8A-4147-A177-3AD203B41FA5}">
                      <a16:colId xmlns:a16="http://schemas.microsoft.com/office/drawing/2014/main" val="20007"/>
                    </a:ext>
                  </a:extLst>
                </a:gridCol>
                <a:gridCol w="863836">
                  <a:extLst>
                    <a:ext uri="{9D8B030D-6E8A-4147-A177-3AD203B41FA5}">
                      <a16:colId xmlns:a16="http://schemas.microsoft.com/office/drawing/2014/main" val="20008"/>
                    </a:ext>
                  </a:extLst>
                </a:gridCol>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612775" y="1752601"/>
          <a:ext cx="8153399" cy="3647590"/>
        </p:xfrm>
        <a:graphic>
          <a:graphicData uri="http://schemas.openxmlformats.org/drawingml/2006/table">
            <a:tbl>
              <a:tblPr>
                <a:tableStyleId>{5C22544A-7EE6-4342-B048-85BDC9FD1C3A}</a:tableStyleId>
              </a:tblPr>
              <a:tblGrid>
                <a:gridCol w="1679291">
                  <a:extLst>
                    <a:ext uri="{9D8B030D-6E8A-4147-A177-3AD203B41FA5}">
                      <a16:colId xmlns:a16="http://schemas.microsoft.com/office/drawing/2014/main" val="20000"/>
                    </a:ext>
                  </a:extLst>
                </a:gridCol>
                <a:gridCol w="596590">
                  <a:extLst>
                    <a:ext uri="{9D8B030D-6E8A-4147-A177-3AD203B41FA5}">
                      <a16:colId xmlns:a16="http://schemas.microsoft.com/office/drawing/2014/main" val="20001"/>
                    </a:ext>
                  </a:extLst>
                </a:gridCol>
                <a:gridCol w="618686">
                  <a:extLst>
                    <a:ext uri="{9D8B030D-6E8A-4147-A177-3AD203B41FA5}">
                      <a16:colId xmlns:a16="http://schemas.microsoft.com/office/drawing/2014/main" val="20002"/>
                    </a:ext>
                  </a:extLst>
                </a:gridCol>
                <a:gridCol w="589225">
                  <a:extLst>
                    <a:ext uri="{9D8B030D-6E8A-4147-A177-3AD203B41FA5}">
                      <a16:colId xmlns:a16="http://schemas.microsoft.com/office/drawing/2014/main" val="20003"/>
                    </a:ext>
                  </a:extLst>
                </a:gridCol>
                <a:gridCol w="567129">
                  <a:extLst>
                    <a:ext uri="{9D8B030D-6E8A-4147-A177-3AD203B41FA5}">
                      <a16:colId xmlns:a16="http://schemas.microsoft.com/office/drawing/2014/main" val="20004"/>
                    </a:ext>
                  </a:extLst>
                </a:gridCol>
                <a:gridCol w="522937">
                  <a:extLst>
                    <a:ext uri="{9D8B030D-6E8A-4147-A177-3AD203B41FA5}">
                      <a16:colId xmlns:a16="http://schemas.microsoft.com/office/drawing/2014/main" val="20005"/>
                    </a:ext>
                  </a:extLst>
                </a:gridCol>
                <a:gridCol w="581859">
                  <a:extLst>
                    <a:ext uri="{9D8B030D-6E8A-4147-A177-3AD203B41FA5}">
                      <a16:colId xmlns:a16="http://schemas.microsoft.com/office/drawing/2014/main" val="20006"/>
                    </a:ext>
                  </a:extLst>
                </a:gridCol>
                <a:gridCol w="493476">
                  <a:extLst>
                    <a:ext uri="{9D8B030D-6E8A-4147-A177-3AD203B41FA5}">
                      <a16:colId xmlns:a16="http://schemas.microsoft.com/office/drawing/2014/main" val="20007"/>
                    </a:ext>
                  </a:extLst>
                </a:gridCol>
                <a:gridCol w="552398">
                  <a:extLst>
                    <a:ext uri="{9D8B030D-6E8A-4147-A177-3AD203B41FA5}">
                      <a16:colId xmlns:a16="http://schemas.microsoft.com/office/drawing/2014/main" val="20008"/>
                    </a:ext>
                  </a:extLst>
                </a:gridCol>
                <a:gridCol w="589225">
                  <a:extLst>
                    <a:ext uri="{9D8B030D-6E8A-4147-A177-3AD203B41FA5}">
                      <a16:colId xmlns:a16="http://schemas.microsoft.com/office/drawing/2014/main" val="20009"/>
                    </a:ext>
                  </a:extLst>
                </a:gridCol>
                <a:gridCol w="471380">
                  <a:extLst>
                    <a:ext uri="{9D8B030D-6E8A-4147-A177-3AD203B41FA5}">
                      <a16:colId xmlns:a16="http://schemas.microsoft.com/office/drawing/2014/main" val="20010"/>
                    </a:ext>
                  </a:extLst>
                </a:gridCol>
                <a:gridCol w="471380">
                  <a:extLst>
                    <a:ext uri="{9D8B030D-6E8A-4147-A177-3AD203B41FA5}">
                      <a16:colId xmlns:a16="http://schemas.microsoft.com/office/drawing/2014/main" val="20011"/>
                    </a:ext>
                  </a:extLst>
                </a:gridCol>
                <a:gridCol w="419823">
                  <a:extLst>
                    <a:ext uri="{9D8B030D-6E8A-4147-A177-3AD203B41FA5}">
                      <a16:colId xmlns:a16="http://schemas.microsoft.com/office/drawing/2014/main" val="20012"/>
                    </a:ext>
                  </a:extLst>
                </a:gridCol>
              </a:tblGrid>
              <a:tr h="577152">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602">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3204">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1.19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61602">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3204">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61602">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3204">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$1,283.2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$6,002.8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3204">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$3,078.3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$156.4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3204">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$92,005.5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3204">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2.20%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61602">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61602">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129.33%</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61602">
                <a:tc>
                  <a:txBody>
                    <a:bodyPr/>
                    <a:lstStyle/>
                    <a:p>
                      <a:pPr algn="l" fontAlgn="t"/>
                      <a:r>
                        <a:rPr lang="en-US" sz="800" u="none" strike="noStrike">
                          <a:effectLst/>
                        </a:rPr>
                        <a:t>Aggregate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1.35</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$22,822.82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$112,395.45</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800" u="none" strike="noStrike">
                          <a:effectLst/>
                        </a:rPr>
                        <a:t> $7,189.43 </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$105,206.02</a:t>
                      </a:r>
                      <a:endParaRPr lang="en-U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6.40%</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6.58%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25.48%</a:t>
                      </a:r>
                      <a:endParaRPr lang="mr-IN"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nb-NO" sz="800" u="none" strike="noStrike">
                          <a:effectLst/>
                        </a:rPr>
                        <a:t> 34,061.4 </a:t>
                      </a:r>
                      <a:endParaRPr lang="nb-NO"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a:effectLst/>
                        </a:rPr>
                        <a:t>3.09</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61602">
                <a:tc>
                  <a:txBody>
                    <a:bodyPr/>
                    <a:lstStyle/>
                    <a:p>
                      <a:pPr algn="l" fontAlgn="t"/>
                      <a:r>
                        <a:rPr lang="en-US" sz="800" u="none" strike="noStrike">
                          <a:effectLst/>
                        </a:rPr>
                        <a:t>Median</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hr-HR" sz="800" u="none" strike="noStrike">
                          <a:effectLst/>
                        </a:rPr>
                        <a:t>1.24</a:t>
                      </a:r>
                      <a:endParaRPr lang="hr-HR"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2.96%</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6.24%</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40.00%</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800" u="none" strike="noStrike">
                          <a:effectLst/>
                        </a:rPr>
                        <a:t>27.06%</a:t>
                      </a:r>
                      <a:endParaRPr lang="is-IS"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3.05</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7198555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162</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0615135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343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43043"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343044"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3165"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extLst>
                    <a:ext uri="{9D8B030D-6E8A-4147-A177-3AD203B41FA5}">
                      <a16:colId xmlns:a16="http://schemas.microsoft.com/office/drawing/2014/main" val="20000"/>
                    </a:ext>
                  </a:extLst>
                </a:gridCol>
                <a:gridCol w="947737">
                  <a:extLst>
                    <a:ext uri="{9D8B030D-6E8A-4147-A177-3AD203B41FA5}">
                      <a16:colId xmlns:a16="http://schemas.microsoft.com/office/drawing/2014/main" val="20001"/>
                    </a:ext>
                  </a:extLst>
                </a:gridCol>
                <a:gridCol w="993775">
                  <a:extLst>
                    <a:ext uri="{9D8B030D-6E8A-4147-A177-3AD203B41FA5}">
                      <a16:colId xmlns:a16="http://schemas.microsoft.com/office/drawing/2014/main" val="20002"/>
                    </a:ext>
                  </a:extLst>
                </a:gridCol>
                <a:gridCol w="993775">
                  <a:extLst>
                    <a:ext uri="{9D8B030D-6E8A-4147-A177-3AD203B41FA5}">
                      <a16:colId xmlns:a16="http://schemas.microsoft.com/office/drawing/2014/main" val="20003"/>
                    </a:ext>
                  </a:extLst>
                </a:gridCol>
                <a:gridCol w="995363">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039812">
                  <a:extLst>
                    <a:ext uri="{9D8B030D-6E8A-4147-A177-3AD203B41FA5}">
                      <a16:colId xmlns:a16="http://schemas.microsoft.com/office/drawing/2014/main" val="20006"/>
                    </a:ext>
                  </a:extLst>
                </a:gridCol>
                <a:gridCol w="993775">
                  <a:extLst>
                    <a:ext uri="{9D8B030D-6E8A-4147-A177-3AD203B41FA5}">
                      <a16:colId xmlns:a16="http://schemas.microsoft.com/office/drawing/2014/main" val="20007"/>
                    </a:ext>
                  </a:extLst>
                </a:gridCol>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5092"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5185"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extLst>
                    <a:ext uri="{9D8B030D-6E8A-4147-A177-3AD203B41FA5}">
                      <a16:colId xmlns:a16="http://schemas.microsoft.com/office/drawing/2014/main" val="20000"/>
                    </a:ext>
                  </a:extLst>
                </a:gridCol>
                <a:gridCol w="1260813">
                  <a:extLst>
                    <a:ext uri="{9D8B030D-6E8A-4147-A177-3AD203B41FA5}">
                      <a16:colId xmlns:a16="http://schemas.microsoft.com/office/drawing/2014/main" val="20001"/>
                    </a:ext>
                  </a:extLst>
                </a:gridCol>
                <a:gridCol w="14823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DC398-9DFC-594C-9F3D-F861B734C975}" type="slidenum">
              <a:rPr lang="en-US" altLang="en-US" sz="1200">
                <a:solidFill>
                  <a:srgbClr val="FFFFFF"/>
                </a:solidFill>
              </a:rPr>
              <a:pPr>
                <a:lnSpc>
                  <a:spcPct val="80000"/>
                </a:lnSpc>
              </a:pPr>
              <a:t>165</a:t>
            </a:fld>
            <a:endParaRPr lang="en-US" altLang="en-US" sz="1200">
              <a:solidFill>
                <a:srgbClr val="FFFFFF"/>
              </a:solidFill>
            </a:endParaRPr>
          </a:p>
        </p:txBody>
      </p:sp>
      <p:sp>
        <p:nvSpPr>
          <p:cNvPr id="338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lvl="1" eaLnBrk="1" hangingPunct="1">
              <a:lnSpc>
                <a:spcPct val="90000"/>
              </a:lnSpc>
            </a:pPr>
            <a:r>
              <a:rPr lang="en-US" altLang="en-US">
                <a:ea typeface="ＭＳ Ｐゴシック" charset="-128"/>
              </a:rPr>
              <a:t>Yes. It is higher than the cost of equity for Disney as a company</a:t>
            </a:r>
          </a:p>
          <a:p>
            <a:pPr lvl="1" eaLnBrk="1" hangingPunct="1">
              <a:lnSpc>
                <a:spcPct val="90000"/>
              </a:lnSpc>
            </a:pPr>
            <a:r>
              <a:rPr lang="en-US" altLang="en-US">
                <a:ea typeface="ＭＳ Ｐゴシック" charset="-128"/>
              </a:rPr>
              <a:t>No. It is lower than the cost of equity for the movie business.</a:t>
            </a:r>
          </a:p>
          <a:p>
            <a:pPr lvl="1" eaLnBrk="1" hangingPunct="1">
              <a:lnSpc>
                <a:spcPct val="90000"/>
              </a:lnSpc>
            </a:pPr>
            <a:r>
              <a:rPr lang="en-US" altLang="en-US">
                <a:ea typeface="ＭＳ Ｐゴシック" charset="-128"/>
              </a:rPr>
              <a:t>What are the broader implications of your choice?</a:t>
            </a:r>
          </a:p>
        </p:txBody>
      </p:sp>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349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9188"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9249"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9189"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9250"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351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1236"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1297"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1237"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1298"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for Tata Motors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35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 Using a riskfree rate of 1.75% (Euro risk free rate) and Deutsche’s ERP of 6.12%:</a:t>
            </a:r>
          </a:p>
        </p:txBody>
      </p:sp>
      <p:sp>
        <p:nvSpPr>
          <p:cNvPr id="355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5332"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5393"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5333"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5394"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E6DF39-7EC9-EC44-BDA4-5B5A34956287}" type="slidenum">
              <a:rPr lang="en-US" altLang="en-US" sz="1200">
                <a:solidFill>
                  <a:srgbClr val="FFFFFF"/>
                </a:solidFill>
              </a:rPr>
              <a:pPr>
                <a:lnSpc>
                  <a:spcPct val="80000"/>
                </a:lnSpc>
              </a:pPr>
              <a:t>170</a:t>
            </a:fld>
            <a:endParaRPr lang="en-US" altLang="en-US" sz="1200">
              <a:solidFill>
                <a:srgbClr val="FFFFFF"/>
              </a:solidFill>
            </a:endParaRPr>
          </a:p>
        </p:txBody>
      </p:sp>
      <p:sp>
        <p:nvSpPr>
          <p:cNvPr id="357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359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5942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9428"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361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363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363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a:t> Total Beta = Market Beta / Correlation of the sector with the market</a:t>
            </a:r>
          </a:p>
          <a:p>
            <a:pPr eaLnBrk="1" hangingPunct="1">
              <a:buFont typeface="Wingdings" charset="0"/>
              <a:buChar char=""/>
              <a:defRPr/>
            </a:pPr>
            <a:r>
              <a:rPr lang="en-US" dirty="0"/>
              <a:t> In the </a:t>
            </a:r>
            <a:r>
              <a:rPr lang="en-US" dirty="0" err="1"/>
              <a:t>Bookscape</a:t>
            </a:r>
            <a:r>
              <a:rPr lang="en-US" dirty="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a:p>
            <a:pPr lvl="1" eaLnBrk="1" hangingPunct="1">
              <a:buFont typeface="Wingdings 2" charset="0"/>
              <a:buChar char=""/>
              <a:defRPr/>
            </a:pPr>
            <a:r>
              <a:rPr lang="en-US" dirty="0"/>
              <a:t>Total Cost of Equity = 2.75 + 1.6783 (5.5%) = 11.98%</a:t>
            </a:r>
          </a:p>
        </p:txBody>
      </p:sp>
      <p:graphicFrame>
        <p:nvGraphicFramePr>
          <p:cNvPr id="365571"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5607"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5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Application Test: Estimating a Bottom-up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874CB7-175C-7E46-9C74-8F2D68CCAA8F}" type="slidenum">
              <a:rPr lang="en-US" altLang="en-US" sz="1200">
                <a:solidFill>
                  <a:srgbClr val="FFFFFF"/>
                </a:solidFill>
              </a:rPr>
              <a:pPr>
                <a:lnSpc>
                  <a:spcPct val="80000"/>
                </a:lnSpc>
              </a:pPr>
              <a:t>175</a:t>
            </a:fld>
            <a:endParaRPr lang="en-US" altLang="en-US" sz="1200">
              <a:solidFill>
                <a:srgbClr val="FFFFFF"/>
              </a:solidFill>
            </a:endParaRPr>
          </a:p>
        </p:txBody>
      </p:sp>
      <p:sp>
        <p:nvSpPr>
          <p:cNvPr id="3676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6C255E-CD8E-8749-B1E3-FA30EFB01CD5}" type="slidenum">
              <a:rPr lang="en-US" altLang="en-US" sz="1200">
                <a:solidFill>
                  <a:srgbClr val="FFFFFF"/>
                </a:solidFill>
              </a:rPr>
              <a:pPr>
                <a:lnSpc>
                  <a:spcPct val="80000"/>
                </a:lnSpc>
              </a:pPr>
              <a:t>176</a:t>
            </a:fld>
            <a:endParaRPr lang="en-US" altLang="en-US" sz="1200">
              <a:solidFill>
                <a:srgbClr val="FFFFFF"/>
              </a:solidFill>
            </a:endParaRPr>
          </a:p>
        </p:txBody>
      </p:sp>
      <p:sp>
        <p:nvSpPr>
          <p:cNvPr id="3696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D612E7-523E-D14F-A1B8-617728038E11}" type="slidenum">
              <a:rPr lang="en-US" altLang="en-US" sz="1200">
                <a:solidFill>
                  <a:srgbClr val="FFFFFF"/>
                </a:solidFill>
              </a:rPr>
              <a:pPr>
                <a:lnSpc>
                  <a:spcPct val="80000"/>
                </a:lnSpc>
              </a:pPr>
              <a:t>177</a:t>
            </a:fld>
            <a:endParaRPr lang="en-US" altLang="en-US" sz="1200">
              <a:solidFill>
                <a:srgbClr val="FFFFFF"/>
              </a:solidFill>
            </a:endParaRPr>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a:ea typeface="+mn-ea"/>
              </a:rPr>
              <a:t>Commitment to make fixed payments in the future</a:t>
            </a:r>
          </a:p>
          <a:p>
            <a:pPr marL="640080" lvl="1" indent="-274320" eaLnBrk="1" fontAlgn="auto" hangingPunct="1">
              <a:spcAft>
                <a:spcPts val="0"/>
              </a:spcAft>
              <a:buFont typeface="Wingdings 2"/>
              <a:buChar char=""/>
              <a:defRPr/>
            </a:pPr>
            <a:r>
              <a:rPr lang="en-US">
                <a:ea typeface="+mn-ea"/>
              </a:rPr>
              <a:t>The fixed payments are tax deductible</a:t>
            </a:r>
          </a:p>
          <a:p>
            <a:pPr marL="640080" lvl="1" indent="-274320" eaLnBrk="1" fontAlgn="auto" hangingPunct="1">
              <a:spcAft>
                <a:spcPts val="0"/>
              </a:spcAft>
              <a:buFont typeface="Wingdings 2"/>
              <a:buChar char=""/>
              <a:defRPr/>
            </a:pPr>
            <a:r>
              <a:rPr lang="en-US">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a:ea typeface="+mn-ea"/>
                <a:cs typeface="+mn-cs"/>
              </a:rPr>
              <a:t>As a consequence, debt should include</a:t>
            </a:r>
          </a:p>
          <a:p>
            <a:pPr marL="640080" lvl="1" indent="-274320" eaLnBrk="1" fontAlgn="auto" hangingPunct="1">
              <a:spcAft>
                <a:spcPts val="0"/>
              </a:spcAft>
              <a:buFont typeface="Wingdings 2"/>
              <a:buChar char=""/>
              <a:defRPr/>
            </a:pPr>
            <a:r>
              <a:rPr lang="en-US">
                <a:ea typeface="+mn-ea"/>
              </a:rPr>
              <a:t>Any interest-bearing liability, whether short term or long term.</a:t>
            </a:r>
          </a:p>
          <a:p>
            <a:pPr marL="640080" lvl="1" indent="-274320" eaLnBrk="1" fontAlgn="auto" hangingPunct="1">
              <a:spcAft>
                <a:spcPts val="0"/>
              </a:spcAft>
              <a:buFont typeface="Wingdings 2"/>
              <a:buChar char=""/>
              <a:defRPr/>
            </a:pPr>
            <a:r>
              <a:rPr lang="en-US">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27EC692-0905-2141-90CF-C56D25512A5A}" type="slidenum">
              <a:rPr lang="en-US" altLang="en-US" sz="1200">
                <a:solidFill>
                  <a:srgbClr val="FFFFFF"/>
                </a:solidFill>
              </a:rPr>
              <a:pPr>
                <a:lnSpc>
                  <a:spcPct val="80000"/>
                </a:lnSpc>
              </a:pPr>
              <a:t>178</a:t>
            </a:fld>
            <a:endParaRPr lang="en-US" altLang="en-US" sz="1200">
              <a:solidFill>
                <a:srgbClr val="FFFFFF"/>
              </a:solidFill>
            </a:endParaRPr>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a:ea typeface="+mn-ea"/>
                <a:cs typeface="+mn-cs"/>
              </a:rPr>
              <a:t>If the firm is not rated, </a:t>
            </a:r>
          </a:p>
          <a:p>
            <a:pPr marL="640080" lvl="1" indent="-274320" eaLnBrk="1" fontAlgn="auto" hangingPunct="1">
              <a:spcAft>
                <a:spcPts val="0"/>
              </a:spcAft>
              <a:buFont typeface="Wingdings 2"/>
              <a:buChar char=""/>
              <a:defRPr/>
            </a:pPr>
            <a:r>
              <a:rPr lang="en-US">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a:ea typeface="+mn-ea"/>
                <a:cs typeface="+mn-cs"/>
              </a:rPr>
              <a:t>The cost of debt has to be estimated in the same currency as the cost of equity and the cash flows in the valuation.</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375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5812"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5873"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5813"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5874"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77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7860"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7895"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3799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79907"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379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9909"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9944"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381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For </a:t>
            </a:r>
            <a:r>
              <a:rPr lang="en-US" dirty="0" err="1"/>
              <a:t>Bookscape</a:t>
            </a:r>
            <a:r>
              <a:rPr lang="en-US" dirty="0"/>
              <a:t>, we will use the synthetic rating (A-) to estimate the cost of debt:</a:t>
            </a:r>
          </a:p>
          <a:p>
            <a:pPr lvl="1" eaLnBrk="1" hangingPunct="1">
              <a:buFont typeface="Wingdings 2" charset="0"/>
              <a:buChar char=""/>
              <a:defRPr/>
            </a:pPr>
            <a:r>
              <a:rPr lang="en-US" dirty="0"/>
              <a:t>Default Spread based upon A- rating = 1.30%</a:t>
            </a:r>
          </a:p>
          <a:p>
            <a:pPr lvl="1" eaLnBrk="1" hangingPunct="1">
              <a:buFont typeface="Wingdings 2" charset="0"/>
              <a:buChar char=""/>
              <a:defRPr/>
            </a:pPr>
            <a:r>
              <a:rPr lang="en-US" dirty="0"/>
              <a:t>Pre-tax cost of debt = </a:t>
            </a:r>
            <a:r>
              <a:rPr lang="en-US" dirty="0" err="1"/>
              <a:t>Riskfree</a:t>
            </a:r>
            <a:r>
              <a:rPr lang="en-US" dirty="0"/>
              <a:t> Rate + Default Spread = 2.75% + 1.30% = 4.05%</a:t>
            </a:r>
          </a:p>
          <a:p>
            <a:pPr lvl="1" eaLnBrk="1" hangingPunct="1">
              <a:buFont typeface="Wingdings 2" charset="0"/>
              <a:buChar char=""/>
              <a:defRPr/>
            </a:pPr>
            <a:r>
              <a:rPr lang="en-US" dirty="0"/>
              <a:t>After-tax cost of debt = Pre-tax cost of debt (1- tax rate) = 4.05% (1-.40) = 2.43%</a:t>
            </a:r>
          </a:p>
          <a:p>
            <a:pPr eaLnBrk="1" hangingPunct="1">
              <a:buFont typeface="Wingdings" charset="0"/>
              <a:buChar char=""/>
              <a:defRPr/>
            </a:pPr>
            <a:r>
              <a:rPr lang="en-US" dirty="0"/>
              <a:t>For the three publicly traded firms that are rated in our sample, we will use the actual bond ratings to estimate the costs of debt.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For Tata Motors, we have a rating of AA- from CRISIL, an Indian bond-rating firm, that measures only company risk. Using that rating:</a:t>
            </a:r>
          </a:p>
          <a:p>
            <a:pPr marL="366713" lvl="1" indent="0">
              <a:buFont typeface="Wingdings 2" charset="0"/>
              <a:buNone/>
              <a:defRPr/>
            </a:pPr>
            <a:r>
              <a:rPr lang="en-US" dirty="0"/>
              <a:t>Cost 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a:t>After-tax cost of debt = 9.62% (1-.3245) = 6.50%</a:t>
            </a:r>
          </a:p>
          <a:p>
            <a:pPr eaLnBrk="1" hangingPunct="1">
              <a:buFont typeface="Wingdings" charset="0"/>
              <a:buChar char=""/>
              <a:defRPr/>
            </a:pPr>
            <a:endParaRPr lang="en-US" dirty="0"/>
          </a:p>
          <a:p>
            <a:pPr marL="0" indent="0" eaLnBrk="1" hangingPunct="1">
              <a:buFont typeface="Wingdings" charset="0"/>
              <a:buNone/>
              <a:defRPr/>
            </a:pPr>
            <a:endParaRPr lang="en-US" dirty="0"/>
          </a:p>
        </p:txBody>
      </p:sp>
      <p:sp>
        <p:nvSpPr>
          <p:cNvPr id="384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4004"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4039"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2019</a:t>
            </a:r>
          </a:p>
        </p:txBody>
      </p:sp>
      <p:sp>
        <p:nvSpPr>
          <p:cNvPr id="388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a:extLst>
              <a:ext uri="{FF2B5EF4-FFF2-40B4-BE49-F238E27FC236}">
                <a16:creationId xmlns:a16="http://schemas.microsoft.com/office/drawing/2014/main" id="{3EB6C615-F53F-F147-8A31-5701737A28B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 Application Test: Estimating a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89DF5C-3474-0D40-91E4-25C60980E46F}" type="slidenum">
              <a:rPr lang="en-US" altLang="en-US" sz="1200">
                <a:solidFill>
                  <a:srgbClr val="FFFFFF"/>
                </a:solidFill>
              </a:rPr>
              <a:pPr>
                <a:lnSpc>
                  <a:spcPct val="80000"/>
                </a:lnSpc>
              </a:pPr>
              <a:t>185</a:t>
            </a:fld>
            <a:endParaRPr lang="en-US" altLang="en-US" sz="1200">
              <a:solidFill>
                <a:srgbClr val="FFFFFF"/>
              </a:solidFill>
            </a:endParaRPr>
          </a:p>
        </p:txBody>
      </p:sp>
      <p:sp>
        <p:nvSpPr>
          <p:cNvPr id="3901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9AA4F3-8C31-0E46-9600-FDE96002A0C1}" type="slidenum">
              <a:rPr lang="en-US" altLang="en-US" sz="1200">
                <a:solidFill>
                  <a:srgbClr val="FFFFFF"/>
                </a:solidFill>
              </a:rPr>
              <a:pPr>
                <a:lnSpc>
                  <a:spcPct val="80000"/>
                </a:lnSpc>
              </a:pPr>
              <a:t>186</a:t>
            </a:fld>
            <a:endParaRPr lang="en-US" altLang="en-US" sz="1200">
              <a:solidFill>
                <a:srgbClr val="FFFFFF"/>
              </a:solidFill>
            </a:endParaRPr>
          </a:p>
        </p:txBody>
      </p:sp>
      <p:sp>
        <p:nvSpPr>
          <p:cNvPr id="3860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Preferred stock </a:t>
            </a:r>
            <a:r>
              <a:rPr lang="en-US" altLang="en-US" sz="2600">
                <a:ea typeface="ＭＳ Ｐゴシック" charset="-128"/>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eaLnBrk="1" hangingPunct="1">
              <a:lnSpc>
                <a:spcPct val="80000"/>
              </a:lnSpc>
            </a:pPr>
            <a:r>
              <a:rPr lang="en-US" altLang="en-US" sz="2200">
                <a:ea typeface="ＭＳ Ｐゴシック" charset="-128"/>
              </a:rPr>
              <a:t>	kps = Preferred Dividend per share/ Market Price per preferred share</a:t>
            </a:r>
          </a:p>
          <a:p>
            <a:pPr eaLnBrk="1" hangingPunct="1">
              <a:lnSpc>
                <a:spcPct val="80000"/>
              </a:lnSpc>
            </a:pPr>
            <a:r>
              <a:rPr lang="en-US" altLang="en-US" sz="2600" u="sng">
                <a:ea typeface="ＭＳ Ｐゴシック" charset="-128"/>
              </a:rPr>
              <a:t>Convertible debt </a:t>
            </a:r>
            <a:r>
              <a:rPr lang="en-US" altLang="en-US" sz="2600">
                <a:ea typeface="ＭＳ Ｐゴシック" charset="-128"/>
              </a:rPr>
              <a:t>is part debt (the bond part) and part equity (the conversion option). It is best to break it up into its component parts and eliminate it from the mix altogether.</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7A4703-5E81-9948-A8AB-E012A9774C00}" type="slidenum">
              <a:rPr lang="en-US" altLang="en-US" sz="1200">
                <a:solidFill>
                  <a:srgbClr val="FFFFFF"/>
                </a:solidFill>
              </a:rPr>
              <a:pPr>
                <a:lnSpc>
                  <a:spcPct val="80000"/>
                </a:lnSpc>
              </a:pPr>
              <a:t>187</a:t>
            </a:fld>
            <a:endParaRPr lang="en-US" altLang="en-US" sz="1200">
              <a:solidFill>
                <a:srgbClr val="FFFFFF"/>
              </a:solidFill>
            </a:endParaRPr>
          </a:p>
        </p:txBody>
      </p:sp>
      <p:sp>
        <p:nvSpPr>
          <p:cNvPr id="38809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The weights used in the cost of capital computation should be market values. </a:t>
            </a:r>
          </a:p>
          <a:p>
            <a:pPr eaLnBrk="1" hangingPunct="1">
              <a:lnSpc>
                <a:spcPct val="80000"/>
              </a:lnSpc>
            </a:pPr>
            <a:r>
              <a:rPr lang="en-US" altLang="en-US" sz="2400">
                <a:ea typeface="ＭＳ Ｐゴシック" charset="-128"/>
              </a:rPr>
              <a:t>There are three specious arguments used against market value</a:t>
            </a:r>
          </a:p>
          <a:p>
            <a:pPr lvl="1" eaLnBrk="1" hangingPunct="1">
              <a:lnSpc>
                <a:spcPct val="80000"/>
              </a:lnSpc>
            </a:pPr>
            <a:r>
              <a:rPr lang="en-US" altLang="en-US" sz="20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396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graphicFrame>
        <p:nvGraphicFramePr>
          <p:cNvPr id="396364"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6400"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365"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The debt in this table does not add up to the book value of debt, because Disney does not break down the maturity of all of its debt.</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8376"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DC0898-DAB5-4048-B67B-0B25129045C1}" type="slidenum">
              <a:rPr lang="en-US" altLang="en-US" sz="1200">
                <a:solidFill>
                  <a:srgbClr val="FFFFFF"/>
                </a:solidFill>
              </a:rPr>
              <a:pPr>
                <a:lnSpc>
                  <a:spcPct val="80000"/>
                </a:lnSpc>
              </a:pPr>
              <a:t>190</a:t>
            </a:fld>
            <a:endParaRPr lang="en-US" altLang="en-US" sz="1200">
              <a:solidFill>
                <a:srgbClr val="FFFFFF"/>
              </a:solidFill>
            </a:endParaRPr>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Estimate the </a:t>
            </a:r>
          </a:p>
          <a:p>
            <a:pPr marL="640080" lvl="1" indent="-274320" eaLnBrk="1" fontAlgn="auto" hangingPunct="1">
              <a:spcAft>
                <a:spcPts val="0"/>
              </a:spcAft>
              <a:buFont typeface="Wingdings 2"/>
              <a:buChar char=""/>
              <a:defRPr/>
            </a:pPr>
            <a:r>
              <a:rPr lang="en-US">
                <a:ea typeface="+mn-ea"/>
              </a:rPr>
              <a:t>Market value of equity at your firm and Book Value of equity</a:t>
            </a:r>
          </a:p>
          <a:p>
            <a:pPr marL="640080" lvl="1" indent="-274320" eaLnBrk="1" fontAlgn="auto" hangingPunct="1">
              <a:spcAft>
                <a:spcPts val="0"/>
              </a:spcAft>
              <a:buFont typeface="Wingdings 2"/>
              <a:buChar char=""/>
              <a:defRPr/>
            </a:pPr>
            <a:r>
              <a:rPr lang="en-US">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a:ea typeface="+mn-ea"/>
                <a:cs typeface="+mn-cs"/>
              </a:rPr>
              <a:t>Estimate the</a:t>
            </a:r>
          </a:p>
          <a:p>
            <a:pPr marL="640080" lvl="1" indent="-274320" eaLnBrk="1" fontAlgn="auto" hangingPunct="1">
              <a:spcAft>
                <a:spcPts val="0"/>
              </a:spcAft>
              <a:buFont typeface="Wingdings 2"/>
              <a:buChar char=""/>
              <a:defRPr/>
            </a:pPr>
            <a:r>
              <a:rPr lang="en-US">
                <a:ea typeface="+mn-ea"/>
              </a:rPr>
              <a:t>Weights for equity and debt based upon market value</a:t>
            </a:r>
          </a:p>
          <a:p>
            <a:pPr marL="640080" lvl="1" indent="-274320" eaLnBrk="1" fontAlgn="auto" hangingPunct="1">
              <a:spcAft>
                <a:spcPts val="0"/>
              </a:spcAft>
              <a:buFont typeface="Wingdings 2"/>
              <a:buChar char=""/>
              <a:defRPr/>
            </a:pPr>
            <a:r>
              <a:rPr lang="en-US">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40038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Equity</a:t>
            </a:r>
          </a:p>
          <a:p>
            <a:pPr lvl="1" eaLnBrk="1" hangingPunct="1">
              <a:buFont typeface="Wingdings 2" charset="0"/>
              <a:buChar char=""/>
              <a:defRPr/>
            </a:pPr>
            <a:r>
              <a:rPr lang="en-US" dirty="0"/>
              <a:t>Cost of Equity = </a:t>
            </a:r>
            <a:r>
              <a:rPr lang="en-US" dirty="0" err="1"/>
              <a:t>Riskfree</a:t>
            </a:r>
            <a:r>
              <a:rPr lang="en-US" dirty="0"/>
              <a:t> rate + Beta * Risk Premium				=  2.75% + 1.0013 (5.76%) =  8.52%</a:t>
            </a:r>
          </a:p>
          <a:p>
            <a:pPr lvl="1" eaLnBrk="1" hangingPunct="1">
              <a:buFont typeface="Wingdings 2" charset="0"/>
              <a:buChar char=""/>
              <a:defRPr/>
            </a:pPr>
            <a:r>
              <a:rPr lang="en-US" dirty="0"/>
              <a:t>Market Value of Equity = 		$121,878 million</a:t>
            </a:r>
          </a:p>
          <a:p>
            <a:pPr lvl="1" eaLnBrk="1" hangingPunct="1">
              <a:buFont typeface="Wingdings 2" charset="0"/>
              <a:buChar char=""/>
              <a:defRPr/>
            </a:pPr>
            <a:r>
              <a:rPr lang="en-US" dirty="0"/>
              <a:t>Equity/(</a:t>
            </a:r>
            <a:r>
              <a:rPr lang="en-US" dirty="0" err="1"/>
              <a:t>Debt+Equity</a:t>
            </a:r>
            <a:r>
              <a:rPr lang="en-US" dirty="0"/>
              <a:t> ) =		88.42%</a:t>
            </a:r>
          </a:p>
          <a:p>
            <a:pPr eaLnBrk="1" hangingPunct="1">
              <a:buFont typeface="Wingdings" charset="0"/>
              <a:buChar char=""/>
              <a:defRPr/>
            </a:pPr>
            <a:r>
              <a:rPr lang="en-US" dirty="0"/>
              <a:t>Debt</a:t>
            </a:r>
          </a:p>
          <a:p>
            <a:pPr lvl="1" eaLnBrk="1" hangingPunct="1">
              <a:buFont typeface="Wingdings 2" charset="0"/>
              <a:buChar char=""/>
              <a:defRPr/>
            </a:pPr>
            <a:r>
              <a:rPr lang="en-US" dirty="0"/>
              <a:t>After-tax Cost of debt =(</a:t>
            </a:r>
            <a:r>
              <a:rPr lang="en-US" dirty="0" err="1"/>
              <a:t>Riskfree</a:t>
            </a:r>
            <a:r>
              <a:rPr lang="en-US" dirty="0"/>
              <a:t> rate + Default Spread) (1-t)</a:t>
            </a:r>
          </a:p>
          <a:p>
            <a:pPr marL="366713" lvl="1" indent="0" eaLnBrk="1" hangingPunct="1">
              <a:buFont typeface="Wingdings 2" charset="0"/>
              <a:buNone/>
              <a:defRPr/>
            </a:pPr>
            <a:r>
              <a:rPr lang="en-US" dirty="0"/>
              <a:t>			=  (2.75%+1%) (1-.361) =	2.40%</a:t>
            </a:r>
          </a:p>
          <a:p>
            <a:pPr lvl="1" eaLnBrk="1" hangingPunct="1">
              <a:buFont typeface="Wingdings 2" charset="0"/>
              <a:buChar char=""/>
              <a:defRPr/>
            </a:pPr>
            <a:r>
              <a:rPr lang="en-US" dirty="0"/>
              <a:t>Market Value of Debt = $13,028+ $2933 =	$  15,961 million</a:t>
            </a:r>
          </a:p>
          <a:p>
            <a:pPr lvl="1" eaLnBrk="1" hangingPunct="1">
              <a:buFont typeface="Wingdings 2" charset="0"/>
              <a:buChar char=""/>
              <a:defRPr/>
            </a:pPr>
            <a:r>
              <a:rPr lang="en-US" dirty="0"/>
              <a:t>Debt/(Debt +Equity) =			11.58%</a:t>
            </a:r>
          </a:p>
          <a:p>
            <a:pPr eaLnBrk="1" hangingPunct="1">
              <a:buFont typeface="Wingdings" charset="0"/>
              <a:buChar char=""/>
              <a:defRPr/>
            </a:pPr>
            <a:r>
              <a:rPr lang="en-US" dirty="0"/>
              <a:t>Cost of Capital = 8.52%(.8842)+ 2.40%(.1158) = 7.81%</a:t>
            </a:r>
          </a:p>
        </p:txBody>
      </p:sp>
      <p:sp>
        <p:nvSpPr>
          <p:cNvPr id="402435"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2437"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r>
              <a:rPr lang="en-US" dirty="0"/>
              <a:t>Vale</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404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4484"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4545"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4485"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4546"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rupees:</a:t>
            </a:r>
          </a:p>
          <a:p>
            <a:pPr marL="366713" lvl="1" indent="0">
              <a:buFont typeface="Wingdings 2" charset="0"/>
              <a:buNone/>
              <a:defRPr/>
            </a:pPr>
            <a:r>
              <a:rPr lang="en-US" sz="2000" dirty="0"/>
              <a:t>Cost of capital= 14.49% (1-.2928) + 6.50% (.2928) = 12.15%</a:t>
            </a:r>
          </a:p>
          <a:p>
            <a:pPr>
              <a:buFont typeface="Wingdings" charset="0"/>
              <a:buChar char=""/>
              <a:defRPr/>
            </a:pPr>
            <a:r>
              <a:rPr lang="en-US" sz="2400" dirty="0"/>
              <a:t>For </a:t>
            </a:r>
            <a:r>
              <a:rPr lang="en-US" sz="2400" dirty="0" err="1"/>
              <a:t>Baidu</a:t>
            </a:r>
            <a:r>
              <a:rPr lang="en-US" sz="2400" dirty="0"/>
              <a:t>, we follow the same path to estimate a cost of equity in Chinese RMB:</a:t>
            </a:r>
          </a:p>
          <a:p>
            <a:pPr marL="366713" lvl="1" indent="0">
              <a:buFont typeface="Wingdings 2" charset="0"/>
              <a:buNone/>
              <a:defRPr/>
            </a:pPr>
            <a:r>
              <a:rPr lang="en-US" sz="2000" dirty="0"/>
              <a:t>Cost of capital = 12.91% (1-.0523) + 3.45% (.0523) = 12.42% </a:t>
            </a:r>
          </a:p>
          <a:p>
            <a:pPr>
              <a:buFont typeface="Wingdings" charset="0"/>
              <a:buChar char=""/>
              <a:defRPr/>
            </a:pPr>
            <a:r>
              <a:rPr lang="en-US" sz="2400" dirty="0"/>
              <a:t>For </a:t>
            </a:r>
            <a:r>
              <a:rPr lang="en-US" sz="2400" dirty="0" err="1"/>
              <a:t>Bookscape</a:t>
            </a:r>
            <a:r>
              <a:rPr lang="en-US" sz="2400" dirty="0"/>
              <a:t>, the cost of capital is different depending on whether you look at market or total beta:</a:t>
            </a:r>
          </a:p>
          <a:p>
            <a:pPr marL="0" indent="0">
              <a:buFont typeface="Wingdings" charset="0"/>
              <a:buNone/>
              <a:defRPr/>
            </a:pPr>
            <a:endParaRPr lang="en-US" sz="2400" dirty="0"/>
          </a:p>
        </p:txBody>
      </p:sp>
      <p:sp>
        <p:nvSpPr>
          <p:cNvPr id="406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6532"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6567"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47656-E7F2-734F-B47D-29F09B813964}" type="slidenum">
              <a:rPr lang="en-US" altLang="en-US" sz="1200">
                <a:solidFill>
                  <a:srgbClr val="FFFFFF"/>
                </a:solidFill>
              </a:rPr>
              <a:pPr>
                <a:lnSpc>
                  <a:spcPct val="80000"/>
                </a:lnSpc>
              </a:pPr>
              <a:t>194</a:t>
            </a:fld>
            <a:endParaRPr lang="en-US" altLang="en-US" sz="1200">
              <a:solidFill>
                <a:srgbClr val="FFFFFF"/>
              </a:solidFill>
            </a:endParaRPr>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How different would your cost of capital have been, if you used book value weights?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B0C727-6853-8843-B514-C1101FB0475F}" type="slidenum">
              <a:rPr lang="en-US" altLang="en-US" sz="1200">
                <a:solidFill>
                  <a:srgbClr val="FFFFFF"/>
                </a:solidFill>
              </a:rPr>
              <a:pPr>
                <a:lnSpc>
                  <a:spcPct val="80000"/>
                </a:lnSpc>
              </a:pPr>
              <a:t>195</a:t>
            </a:fld>
            <a:endParaRPr lang="en-US" altLang="en-US" sz="1200">
              <a:solidFill>
                <a:srgbClr val="FFFFFF"/>
              </a:solidFill>
            </a:endParaRPr>
          </a:p>
        </p:txBody>
      </p:sp>
      <p:sp>
        <p:nvSpPr>
          <p:cNvPr id="410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Tree>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78D7C2-C9C8-C940-8705-101C8B3D28EB}" type="slidenum">
              <a:rPr lang="en-US" altLang="en-US" sz="1200">
                <a:solidFill>
                  <a:srgbClr val="FFFFFF"/>
                </a:solidFill>
              </a:rPr>
              <a:pPr>
                <a:lnSpc>
                  <a:spcPct val="80000"/>
                </a:lnSpc>
              </a:pPr>
              <a:t>196</a:t>
            </a:fld>
            <a:endParaRPr lang="en-US" altLang="en-US" sz="1200">
              <a:solidFill>
                <a:srgbClr val="FFFFFF"/>
              </a:solidFill>
            </a:endParaRPr>
          </a:p>
        </p:txBody>
      </p:sp>
      <p:pic>
        <p:nvPicPr>
          <p:cNvPr id="412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a:ea typeface="+mj-ea"/>
                <a:cs typeface="+mj-cs"/>
              </a:rPr>
              <a:t>Measuring Investment Returns</a:t>
            </a:r>
            <a:br>
              <a:rPr lang="en-US">
                <a:ea typeface="+mj-ea"/>
                <a:cs typeface="+mj-cs"/>
              </a:rPr>
            </a:br>
            <a:r>
              <a:rPr lang="en-US">
                <a:ea typeface="+mj-ea"/>
                <a:cs typeface="+mj-cs"/>
              </a:rPr>
              <a:t>I: The Mechanics of Investment Analysis</a:t>
            </a:r>
            <a:br>
              <a:rPr lang="en-US">
                <a:ea typeface="+mj-ea"/>
                <a:cs typeface="+mj-cs"/>
              </a:rPr>
            </a:br>
            <a:br>
              <a:rPr lang="en-US">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4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863236B-3C06-5446-B6CB-310997399B13}" type="slidenum">
              <a:rPr lang="en-US" altLang="en-US" sz="1400">
                <a:solidFill>
                  <a:schemeClr val="tx2"/>
                </a:solidFill>
              </a:rPr>
              <a:pPr/>
              <a:t>197</a:t>
            </a:fld>
            <a:endParaRPr lang="en-US" altLang="en-US" sz="1400">
              <a:solidFill>
                <a:schemeClr val="tx2"/>
              </a:solidFill>
            </a:endParaRPr>
          </a:p>
        </p:txBody>
      </p: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A7C40A-902E-C647-AB6B-F53510410BA3}" type="slidenum">
              <a:rPr lang="en-US" altLang="en-US" sz="1200">
                <a:solidFill>
                  <a:srgbClr val="FFFFFF"/>
                </a:solidFill>
              </a:rPr>
              <a:pPr>
                <a:lnSpc>
                  <a:spcPct val="80000"/>
                </a:lnSpc>
              </a:pPr>
              <a:t>198</a:t>
            </a:fld>
            <a:endParaRPr lang="en-US" altLang="en-US" sz="1200">
              <a:solidFill>
                <a:srgbClr val="FFFFFF"/>
              </a:solidFill>
            </a:endParaRPr>
          </a:p>
        </p:txBody>
      </p:sp>
      <p:pic>
        <p:nvPicPr>
          <p:cNvPr id="41677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Measures of return: earnings versus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9D951B-9E77-504B-A1EA-E5BB5E9A875D}" type="slidenum">
              <a:rPr lang="en-US" altLang="en-US" sz="1200">
                <a:solidFill>
                  <a:srgbClr val="FFFFFF"/>
                </a:solidFill>
              </a:rPr>
              <a:pPr>
                <a:lnSpc>
                  <a:spcPct val="80000"/>
                </a:lnSpc>
              </a:pPr>
              <a:t>199</a:t>
            </a:fld>
            <a:endParaRPr lang="en-US" altLang="en-US" sz="1200">
              <a:solidFill>
                <a:srgbClr val="FFFFFF"/>
              </a:solidFill>
            </a:endParaRPr>
          </a:p>
        </p:txBody>
      </p:sp>
      <p:sp>
        <p:nvSpPr>
          <p:cNvPr id="414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Measuring Returns Right: The Basic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7FB8B4-5FA5-1547-B319-228D6D10A339}" type="slidenum">
              <a:rPr lang="en-US" altLang="en-US" sz="1200">
                <a:solidFill>
                  <a:srgbClr val="FFFFFF"/>
                </a:solidFill>
              </a:rPr>
              <a:pPr>
                <a:lnSpc>
                  <a:spcPct val="80000"/>
                </a:lnSpc>
              </a:pPr>
              <a:t>200</a:t>
            </a:fld>
            <a:endParaRPr lang="en-US" altLang="en-US" sz="1200">
              <a:solidFill>
                <a:srgbClr val="FFFFFF"/>
              </a:solidFill>
            </a:endParaRPr>
          </a:p>
        </p:txBody>
      </p:sp>
      <p:sp>
        <p:nvSpPr>
          <p:cNvPr id="4167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Setting the table: What is an investment/project?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B04C99-E2D0-694F-B168-CDFA5CC9FB80}" type="slidenum">
              <a:rPr lang="en-US" altLang="en-US" sz="1200">
                <a:solidFill>
                  <a:srgbClr val="FFFFFF"/>
                </a:solidFill>
              </a:rPr>
              <a:pPr>
                <a:lnSpc>
                  <a:spcPct val="80000"/>
                </a:lnSpc>
              </a:pPr>
              <a:t>201</a:t>
            </a:fld>
            <a:endParaRPr lang="en-US" altLang="en-US" sz="1200">
              <a:solidFill>
                <a:srgbClr val="FFFFFF"/>
              </a:solidFill>
            </a:endParaRPr>
          </a:p>
        </p:txBody>
      </p:sp>
      <p:sp>
        <p:nvSpPr>
          <p:cNvPr id="41881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a:ea typeface="+mn-ea"/>
              </a:rPr>
              <a:t>Major strategic decisions to enter new areas of business or new markets.</a:t>
            </a:r>
          </a:p>
          <a:p>
            <a:pPr marL="640080" lvl="1" indent="-274320" eaLnBrk="1" fontAlgn="auto" hangingPunct="1">
              <a:spcAft>
                <a:spcPts val="0"/>
              </a:spcAft>
              <a:buFont typeface="Wingdings 2"/>
              <a:buChar char=""/>
              <a:defRPr/>
            </a:pPr>
            <a:r>
              <a:rPr lang="en-US">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a:ea typeface="+mn-ea"/>
              </a:rPr>
              <a:t>Decisions on new ventures within existing businesses or markets.</a:t>
            </a:r>
          </a:p>
          <a:p>
            <a:pPr marL="640080" lvl="1" indent="-274320" eaLnBrk="1" fontAlgn="auto" hangingPunct="1">
              <a:spcAft>
                <a:spcPts val="0"/>
              </a:spcAft>
              <a:buFont typeface="Wingdings 2"/>
              <a:buChar char=""/>
              <a:defRPr/>
            </a:pPr>
            <a:r>
              <a:rPr lang="en-US">
                <a:ea typeface="+mn-ea"/>
              </a:rPr>
              <a:t>Decisions that may change the way existing ventures and projects are run.</a:t>
            </a:r>
          </a:p>
          <a:p>
            <a:pPr marL="640080" lvl="1" indent="-274320" eaLnBrk="1" fontAlgn="auto" hangingPunct="1">
              <a:spcAft>
                <a:spcPts val="0"/>
              </a:spcAft>
              <a:buFont typeface="Wingdings 2"/>
              <a:buChar char=""/>
              <a:defRPr/>
            </a:pPr>
            <a:r>
              <a:rPr lang="en-US">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a:ea typeface="+mn-ea"/>
                <a:cs typeface="+mn-cs"/>
              </a:rPr>
              <a:t>Put in broader terms, every choice made by a firm can be framed as an investment.</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F668DE-D53D-C949-A05E-F39E8BD1A564}" type="slidenum">
              <a:rPr lang="en-US" altLang="en-US" sz="1200">
                <a:solidFill>
                  <a:srgbClr val="FFFFFF"/>
                </a:solidFill>
              </a:rPr>
              <a:pPr>
                <a:lnSpc>
                  <a:spcPct val="80000"/>
                </a:lnSpc>
              </a:pPr>
              <a:t>202</a:t>
            </a:fld>
            <a:endParaRPr lang="en-US" altLang="en-US" sz="1200">
              <a:solidFill>
                <a:srgbClr val="FFFFFF"/>
              </a:solidFill>
            </a:endParaRPr>
          </a:p>
        </p:txBody>
      </p:sp>
      <p:sp>
        <p:nvSpPr>
          <p:cNvPr id="42086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Rio Disney</a:t>
            </a:r>
            <a:r>
              <a:rPr lang="en-US" altLang="en-US" sz="2000">
                <a:ea typeface="ＭＳ Ｐゴシック" charset="-128"/>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eaLnBrk="1" hangingPunct="1">
              <a:lnSpc>
                <a:spcPct val="80000"/>
              </a:lnSpc>
            </a:pPr>
            <a:r>
              <a:rPr lang="en-US" altLang="en-US" sz="2000" u="sng">
                <a:ea typeface="ＭＳ Ｐゴシック" charset="-128"/>
              </a:rPr>
              <a:t>New iron ore mine for Vale</a:t>
            </a:r>
            <a:r>
              <a:rPr lang="en-US" altLang="en-US" sz="2000">
                <a:ea typeface="ＭＳ Ｐゴシック" charset="-128"/>
              </a:rPr>
              <a:t>: This is an iron ore mine that Vale is considering in Western Labrador, Canada. </a:t>
            </a:r>
          </a:p>
          <a:p>
            <a:pPr eaLnBrk="1" hangingPunct="1">
              <a:lnSpc>
                <a:spcPct val="80000"/>
              </a:lnSpc>
            </a:pPr>
            <a:r>
              <a:rPr lang="en-US" altLang="en-US" sz="2000" u="sng">
                <a:ea typeface="ＭＳ Ｐゴシック" charset="-128"/>
              </a:rPr>
              <a:t>An Online Store for Bookscape</a:t>
            </a:r>
            <a:r>
              <a:rPr lang="en-US" altLang="en-US" sz="2000">
                <a:ea typeface="ＭＳ Ｐゴシック" charset="-128"/>
              </a:rPr>
              <a:t>: Bookscape is evaluating whether it should create an online store to sell books. While it is an extension of their basis business, it will require different investments (and potentially expose them to different types of risk).</a:t>
            </a:r>
          </a:p>
          <a:p>
            <a:pPr eaLnBrk="1" hangingPunct="1">
              <a:lnSpc>
                <a:spcPct val="80000"/>
              </a:lnSpc>
            </a:pPr>
            <a:r>
              <a:rPr lang="en-US" altLang="en-US" sz="2000" u="sng">
                <a:ea typeface="ＭＳ Ｐゴシック" charset="-128"/>
              </a:rPr>
              <a:t>Acquisition of Harman by Tata Motors</a:t>
            </a:r>
            <a:r>
              <a:rPr lang="en-US" altLang="en-US" sz="2000">
                <a:ea typeface="ＭＳ Ｐゴシック" charset="-128"/>
              </a:rPr>
              <a:t>: A cross-border bid by Tata for Harman International, a publicly traded US firm that manufactures high-end audio equipment, with the intent of upgrading the audio upgrades on Tata Motors’ automobiles. This investment will allow us to examine currency and risk issues in such a transaction.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Earnings versus Cash Flows: A Disney Theme Park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307B26-8478-704D-99D0-9C0E781C5CC5}" type="slidenum">
              <a:rPr lang="en-US" altLang="en-US" sz="1200">
                <a:solidFill>
                  <a:srgbClr val="FFFFFF"/>
                </a:solidFill>
              </a:rPr>
              <a:pPr>
                <a:lnSpc>
                  <a:spcPct val="80000"/>
                </a:lnSpc>
              </a:pPr>
              <a:t>203</a:t>
            </a:fld>
            <a:endParaRPr lang="en-US" altLang="en-US" sz="1200">
              <a:solidFill>
                <a:srgbClr val="FFFFFF"/>
              </a:solidFill>
            </a:endParaRPr>
          </a:p>
        </p:txBody>
      </p:sp>
      <p:sp>
        <p:nvSpPr>
          <p:cNvPr id="422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Key Assumptions on Start Up and Construction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2D163B-26D8-0E4B-B2DD-ED0B82365239}" type="slidenum">
              <a:rPr lang="en-US" altLang="en-US" sz="1200">
                <a:solidFill>
                  <a:srgbClr val="FFFFFF"/>
                </a:solidFill>
              </a:rPr>
              <a:pPr>
                <a:lnSpc>
                  <a:spcPct val="80000"/>
                </a:lnSpc>
              </a:pPr>
              <a:t>204</a:t>
            </a:fld>
            <a:endParaRPr lang="en-US" altLang="en-US" sz="1200">
              <a:solidFill>
                <a:srgbClr val="FFFFFF"/>
              </a:solidFill>
            </a:endParaRPr>
          </a:p>
        </p:txBody>
      </p:sp>
      <p:sp>
        <p:nvSpPr>
          <p:cNvPr id="4249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0D5C1B-91C7-4C4D-AB90-3FD4AAF7F95E}" type="slidenum">
              <a:rPr lang="en-US" altLang="en-US" sz="1200">
                <a:solidFill>
                  <a:srgbClr val="FFFFFF"/>
                </a:solidFill>
              </a:rPr>
              <a:pPr>
                <a:lnSpc>
                  <a:spcPct val="80000"/>
                </a:lnSpc>
              </a:pPr>
              <a:t>205</a:t>
            </a:fld>
            <a:endParaRPr lang="en-US" altLang="en-US" sz="1200">
              <a:solidFill>
                <a:srgbClr val="FFFFFF"/>
              </a:solidFill>
            </a:endParaRPr>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Revenue estimates for the parks and resort properties (in millions)</a:t>
            </a:r>
          </a:p>
          <a:p>
            <a:pPr marL="0" indent="0" eaLnBrk="1" fontAlgn="auto" hangingPunct="1">
              <a:spcAft>
                <a:spcPts val="0"/>
              </a:spcAft>
              <a:buFont typeface="Wingdings"/>
              <a:buNone/>
              <a:defRPr/>
            </a:pPr>
            <a:r>
              <a:rPr lang="en-US" dirty="0">
                <a:ea typeface="+mn-ea"/>
                <a:cs typeface="+mn-cs"/>
              </a:rPr>
              <a:t>Year	Magic Kingdom	Epcot II	Resort Properties	Total</a:t>
            </a:r>
          </a:p>
          <a:p>
            <a:pPr marL="0" indent="0" eaLnBrk="1" fontAlgn="auto" hangingPunct="1">
              <a:spcAft>
                <a:spcPts val="0"/>
              </a:spcAft>
              <a:buFont typeface="Wingdings"/>
              <a:buNone/>
              <a:defRPr/>
            </a:pPr>
            <a:r>
              <a:rPr lang="en-US" dirty="0">
                <a:ea typeface="+mn-ea"/>
                <a:cs typeface="+mn-cs"/>
              </a:rPr>
              <a:t>1	$0		$0	$0		$0</a:t>
            </a:r>
          </a:p>
          <a:p>
            <a:pPr marL="0" indent="0" eaLnBrk="1" fontAlgn="auto" hangingPunct="1">
              <a:spcAft>
                <a:spcPts val="0"/>
              </a:spcAft>
              <a:buFont typeface="Wingdings"/>
              <a:buNone/>
              <a:defRPr/>
            </a:pPr>
            <a:r>
              <a:rPr lang="en-US" dirty="0">
                <a:ea typeface="+mn-ea"/>
                <a:cs typeface="+mn-cs"/>
              </a:rPr>
              <a:t>2	$1,000		$0	$250		$1,250</a:t>
            </a:r>
          </a:p>
          <a:p>
            <a:pPr marL="0" indent="0" eaLnBrk="1" fontAlgn="auto" hangingPunct="1">
              <a:spcAft>
                <a:spcPts val="0"/>
              </a:spcAft>
              <a:buFont typeface="Wingdings"/>
              <a:buNone/>
              <a:defRPr/>
            </a:pPr>
            <a:r>
              <a:rPr lang="en-US" dirty="0">
                <a:ea typeface="+mn-ea"/>
                <a:cs typeface="+mn-cs"/>
              </a:rPr>
              <a:t>3	$1,400		$0	$350		$1.750</a:t>
            </a:r>
          </a:p>
          <a:p>
            <a:pPr marL="0" indent="0" eaLnBrk="1" fontAlgn="auto" hangingPunct="1">
              <a:spcAft>
                <a:spcPts val="0"/>
              </a:spcAft>
              <a:buFont typeface="Wingdings"/>
              <a:buNone/>
              <a:defRPr/>
            </a:pPr>
            <a:r>
              <a:rPr lang="en-US" dirty="0">
                <a:ea typeface="+mn-ea"/>
                <a:cs typeface="+mn-cs"/>
              </a:rPr>
              <a:t>4	$1,700		$300	$500		$2.500</a:t>
            </a:r>
          </a:p>
          <a:p>
            <a:pPr marL="0" indent="0" eaLnBrk="1" fontAlgn="auto" hangingPunct="1">
              <a:spcAft>
                <a:spcPts val="0"/>
              </a:spcAft>
              <a:buFont typeface="Wingdings"/>
              <a:buNone/>
              <a:defRPr/>
            </a:pPr>
            <a:r>
              <a:rPr lang="en-US" dirty="0">
                <a:ea typeface="+mn-ea"/>
                <a:cs typeface="+mn-cs"/>
              </a:rPr>
              <a:t>5	$2,000		$500	$625		$3.125</a:t>
            </a:r>
          </a:p>
          <a:p>
            <a:pPr marL="0" indent="0" eaLnBrk="1" fontAlgn="auto" hangingPunct="1">
              <a:spcAft>
                <a:spcPts val="0"/>
              </a:spcAft>
              <a:buFont typeface="Wingdings"/>
              <a:buNone/>
              <a:defRPr/>
            </a:pPr>
            <a:r>
              <a:rPr lang="en-US" dirty="0">
                <a:ea typeface="+mn-ea"/>
                <a:cs typeface="+mn-cs"/>
              </a:rPr>
              <a:t>6	$2,200		$550	$688		$3,438</a:t>
            </a:r>
          </a:p>
          <a:p>
            <a:pPr marL="0" indent="0" eaLnBrk="1" fontAlgn="auto" hangingPunct="1">
              <a:spcAft>
                <a:spcPts val="0"/>
              </a:spcAft>
              <a:buFont typeface="Wingdings"/>
              <a:buNone/>
              <a:defRPr/>
            </a:pPr>
            <a:r>
              <a:rPr lang="en-US" dirty="0">
                <a:ea typeface="+mn-ea"/>
                <a:cs typeface="+mn-cs"/>
              </a:rPr>
              <a:t>7	$2,420		$605	$756		$3,781</a:t>
            </a:r>
          </a:p>
          <a:p>
            <a:pPr marL="0" indent="0" eaLnBrk="1" fontAlgn="auto" hangingPunct="1">
              <a:spcAft>
                <a:spcPts val="0"/>
              </a:spcAft>
              <a:buFont typeface="Wingdings"/>
              <a:buNone/>
              <a:defRPr/>
            </a:pPr>
            <a:r>
              <a:rPr lang="en-US" dirty="0">
                <a:ea typeface="+mn-ea"/>
                <a:cs typeface="+mn-cs"/>
              </a:rPr>
              <a:t>8	$2,662		$666	$832		$4,159</a:t>
            </a:r>
          </a:p>
          <a:p>
            <a:pPr marL="0" indent="0" eaLnBrk="1" fontAlgn="auto" hangingPunct="1">
              <a:spcAft>
                <a:spcPts val="0"/>
              </a:spcAft>
              <a:buFont typeface="Wingdings"/>
              <a:buNone/>
              <a:defRPr/>
            </a:pPr>
            <a:r>
              <a:rPr lang="en-US" dirty="0">
                <a:ea typeface="+mn-ea"/>
                <a:cs typeface="+mn-cs"/>
              </a:rPr>
              <a:t>9	$2,928		$732	$915		$4,575</a:t>
            </a:r>
          </a:p>
          <a:p>
            <a:pPr marL="0" indent="0" eaLnBrk="1" fontAlgn="auto" hangingPunct="1">
              <a:spcAft>
                <a:spcPts val="0"/>
              </a:spcAft>
              <a:buFont typeface="Wingdings"/>
              <a:buNone/>
              <a:defRPr/>
            </a:pPr>
            <a:r>
              <a:rPr lang="en-US" dirty="0">
                <a:ea typeface="+mn-ea"/>
                <a:cs typeface="+mn-cs"/>
              </a:rPr>
              <a:t>10	$2,987		$747	$933		$4,667</a:t>
            </a:r>
          </a:p>
          <a:p>
            <a:pPr marL="320040" indent="-320040" eaLnBrk="1" fontAlgn="auto" hangingPunct="1">
              <a:spcAft>
                <a:spcPts val="0"/>
              </a:spcAft>
              <a:buFont typeface="Wingdings"/>
              <a:buChar char=""/>
              <a:defRPr/>
            </a:pPr>
            <a:r>
              <a:rPr lang="en-US" dirty="0">
                <a:ea typeface="+mn-ea"/>
                <a:cs typeface="+mn-cs"/>
              </a:rPr>
              <a:t>		</a:t>
            </a:r>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6E6585-BA85-9A43-BD25-3437B41FE4E1}" type="slidenum">
              <a:rPr lang="en-US" altLang="en-US" sz="1200">
                <a:solidFill>
                  <a:srgbClr val="FFFFFF"/>
                </a:solidFill>
              </a:rPr>
              <a:pPr>
                <a:lnSpc>
                  <a:spcPct val="80000"/>
                </a:lnSpc>
              </a:pPr>
              <a:t>206</a:t>
            </a:fld>
            <a:endParaRPr lang="en-US" altLang="en-US" sz="1200">
              <a:solidFill>
                <a:srgbClr val="FFFFFF"/>
              </a:solidFill>
            </a:endParaRPr>
          </a:p>
        </p:txBody>
      </p:sp>
      <p:sp>
        <p:nvSpPr>
          <p:cNvPr id="43315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r>
              <a:rPr lang="en-US" altLang="en-US" dirty="0">
                <a:ea typeface="ＭＳ Ｐゴシック" charset="-128"/>
              </a:rPr>
              <a:t>The operating expenses are assumed to be 60% of the revenues at the parks, and 75% of revenues at the resort properties.</a:t>
            </a:r>
          </a:p>
          <a:p>
            <a:pPr eaLnBrk="1" hangingPunct="1"/>
            <a:r>
              <a:rPr lang="en-US" altLang="en-US" dirty="0">
                <a:ea typeface="ＭＳ Ｐゴシック" charset="-128"/>
              </a:rPr>
              <a:t>Disney will also allocate corporate general and administrative costs to this project, based upon revenues </a:t>
            </a:r>
          </a:p>
          <a:p>
            <a:pPr lvl="1" eaLnBrk="1" hangingPunct="1"/>
            <a:r>
              <a:rPr lang="en-US" altLang="en-US" dirty="0">
                <a:ea typeface="ＭＳ Ｐゴシック" charset="-128"/>
              </a:rPr>
              <a:t>The G&amp;A allocation will be 15% of the revenues each year.  </a:t>
            </a:r>
          </a:p>
          <a:p>
            <a:pPr lvl="1" eaLnBrk="1" hangingPunct="1"/>
            <a:r>
              <a:rPr lang="en-US" altLang="en-US" dirty="0">
                <a:ea typeface="ＭＳ Ｐゴシック" charset="-128"/>
              </a:rPr>
              <a:t>It is worth noting that a recent analysis of these expenses found that only one-third of these expenses are variable (and a function of total revenue) and that two-thirds are fixed. </a:t>
            </a:r>
          </a:p>
        </p:txBody>
      </p:sp>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B08BB0-A096-E04D-8A67-75242F13D4CC}" type="slidenum">
              <a:rPr lang="en-US" altLang="en-US" sz="1200">
                <a:solidFill>
                  <a:srgbClr val="FFFFFF"/>
                </a:solidFill>
              </a:rPr>
              <a:pPr>
                <a:lnSpc>
                  <a:spcPct val="80000"/>
                </a:lnSpc>
              </a:pPr>
              <a:t>207</a:t>
            </a:fld>
            <a:endParaRPr lang="en-US" altLang="en-US" sz="1200">
              <a:solidFill>
                <a:srgbClr val="FFFFFF"/>
              </a:solidFill>
            </a:endParaRPr>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capital maintenance expenditures are low in the early years, when the parks are still new but increase as the parks age. </a:t>
            </a:r>
          </a:p>
        </p:txBody>
      </p:sp>
      <p:sp>
        <p:nvSpPr>
          <p:cNvPr id="435205"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435206"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5242"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2B44C7-D0F2-3043-A0D1-67D55BE852E3}" type="slidenum">
              <a:rPr lang="en-US" altLang="en-US" sz="1200">
                <a:solidFill>
                  <a:srgbClr val="FFFFFF"/>
                </a:solidFill>
              </a:rPr>
              <a:pPr>
                <a:lnSpc>
                  <a:spcPct val="80000"/>
                </a:lnSpc>
              </a:pPr>
              <a:t>208</a:t>
            </a:fld>
            <a:endParaRPr lang="en-US" altLang="en-US" sz="1200">
              <a:solidFill>
                <a:srgbClr val="FFFFFF"/>
              </a:solidFill>
            </a:endParaRPr>
          </a:p>
        </p:txBody>
      </p:sp>
      <p:sp>
        <p:nvSpPr>
          <p:cNvPr id="4372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tLang="en-US">
                <a:ea typeface="ＭＳ Ｐゴシック" charset="-128"/>
              </a:rPr>
              <a:t>The income from the investment will be taxed at Disney</a:t>
            </a:r>
            <a:r>
              <a:rPr lang="ja-JP" altLang="en-US">
                <a:ea typeface="ＭＳ Ｐゴシック" charset="-128"/>
              </a:rPr>
              <a:t>’</a:t>
            </a:r>
            <a:r>
              <a:rPr lang="en-US" altLang="ja-JP">
                <a:ea typeface="ＭＳ Ｐゴシック" charset="-128"/>
              </a:rPr>
              <a:t>s marginal tax rate of 36.1%.</a:t>
            </a:r>
            <a:endParaRPr lang="en-US" altLang="en-US">
              <a:ea typeface="ＭＳ Ｐゴシック" charset="-128"/>
            </a:endParaRP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Laying the groundwork:</a:t>
            </a:r>
            <a:br>
              <a:rPr lang="en-US">
                <a:ea typeface="+mj-ea"/>
                <a:cs typeface="+mj-cs"/>
              </a:rPr>
            </a:br>
            <a:r>
              <a:rPr lang="en-US">
                <a:ea typeface="+mj-ea"/>
                <a:cs typeface="+mj-cs"/>
              </a:rPr>
              <a:t>Book Capital, Working Capital and Depreciation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C7961A2-C736-9C47-B646-915DDDAA3063}" type="slidenum">
              <a:rPr lang="en-US" altLang="en-US" sz="1200">
                <a:solidFill>
                  <a:srgbClr val="FFFFFF"/>
                </a:solidFill>
              </a:rPr>
              <a:pPr>
                <a:lnSpc>
                  <a:spcPct val="80000"/>
                </a:lnSpc>
              </a:pPr>
              <a:t>209</a:t>
            </a:fld>
            <a:endParaRPr lang="en-US" altLang="en-US" sz="1200">
              <a:solidFill>
                <a:srgbClr val="FFFFFF"/>
              </a:solidFill>
            </a:endParaRPr>
          </a:p>
        </p:txBody>
      </p:sp>
      <p:sp>
        <p:nvSpPr>
          <p:cNvPr id="4393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9301"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12.5% of book value at end of prior year ($3,000)</a:t>
            </a:r>
          </a:p>
        </p:txBody>
      </p:sp>
      <p:pic>
        <p:nvPicPr>
          <p:cNvPr id="4393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9303" name="Straight Arrow Connector 11"/>
          <p:cNvCxnSpPr>
            <a:cxnSpLocks noChangeShapeType="1"/>
            <a:stCxn id="439301"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Step 1: Estimate Accounting Earnings on Project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BFD692-52E1-AE4F-93A7-64F5A5F34B6D}" type="slidenum">
              <a:rPr lang="en-US" altLang="en-US" sz="1200">
                <a:solidFill>
                  <a:srgbClr val="FFFFFF"/>
                </a:solidFill>
              </a:rPr>
              <a:pPr>
                <a:lnSpc>
                  <a:spcPct val="80000"/>
                </a:lnSpc>
              </a:pPr>
              <a:t>210</a:t>
            </a:fld>
            <a:endParaRPr lang="en-US" altLang="en-US" sz="1200">
              <a:solidFill>
                <a:srgbClr val="FFFFFF"/>
              </a:solidFill>
            </a:endParaRPr>
          </a:p>
        </p:txBody>
      </p:sp>
      <p:graphicFrame>
        <p:nvGraphicFramePr>
          <p:cNvPr id="441348"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41384" name="Document" r:id="rId4" imgW="8330893" imgH="2971691" progId="Word.Document.12">
                  <p:embed/>
                </p:oleObj>
              </mc:Choice>
              <mc:Fallback>
                <p:oleObj name="Document" r:id="rId4" imgW="8330893" imgH="2971691" progId="Word.Document.12">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595F3-F6C5-6440-9DDB-7475158FDEF3}" type="slidenum">
              <a:rPr lang="en-US" altLang="en-US" sz="1200">
                <a:solidFill>
                  <a:srgbClr val="FFFFFF"/>
                </a:solidFill>
              </a:rPr>
              <a:pPr>
                <a:lnSpc>
                  <a:spcPct val="80000"/>
                </a:lnSpc>
              </a:pPr>
              <a:t>211</a:t>
            </a:fld>
            <a:endParaRPr lang="en-US" altLang="en-US" sz="1200">
              <a:solidFill>
                <a:srgbClr val="FFFFFF"/>
              </a:solidFill>
            </a:endParaRPr>
          </a:p>
        </p:txBody>
      </p:sp>
      <p:sp>
        <p:nvSpPr>
          <p:cNvPr id="443396" name="TextBox 8"/>
          <p:cNvSpPr txBox="1">
            <a:spLocks noChangeArrowheads="1"/>
          </p:cNvSpPr>
          <p:nvPr/>
        </p:nvSpPr>
        <p:spPr bwMode="auto">
          <a:xfrm>
            <a:off x="1371600" y="5562600"/>
            <a:ext cx="5532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(a) Based upon average book capital over the year</a:t>
            </a:r>
          </a:p>
          <a:p>
            <a:r>
              <a:rPr lang="en-US" altLang="en-US" sz="2000"/>
              <a:t>(b) Based upon book capital at the start of each year</a:t>
            </a:r>
          </a:p>
        </p:txBody>
      </p:sp>
      <p:graphicFrame>
        <p:nvGraphicFramePr>
          <p:cNvPr id="443397"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3433" name="Document" r:id="rId4" imgW="6184900" imgH="2832100" progId="Word.Document.12">
                  <p:embed/>
                </p:oleObj>
              </mc:Choice>
              <mc:Fallback>
                <p:oleObj name="Document" r:id="rId4" imgW="6184900" imgH="2832100"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computed return on capital on this investment is about 4.18%. To make a judgment on whether this is a sufficient return, we need to compare this return to a </a:t>
            </a:r>
            <a:r>
              <a:rPr lang="ja-JP" altLang="en-US">
                <a:ea typeface="ＭＳ Ｐゴシック" charset="-128"/>
              </a:rPr>
              <a:t>“</a:t>
            </a:r>
            <a:r>
              <a:rPr lang="en-US" altLang="ja-JP">
                <a:ea typeface="ＭＳ Ｐゴシック" charset="-128"/>
              </a:rPr>
              <a:t>hurdle rate</a:t>
            </a:r>
            <a:r>
              <a:rPr lang="ja-JP" altLang="en-US">
                <a:ea typeface="ＭＳ Ｐゴシック" charset="-128"/>
              </a:rPr>
              <a:t>”</a:t>
            </a:r>
            <a:r>
              <a:rPr lang="en-US" altLang="ja-JP">
                <a:ea typeface="ＭＳ Ｐゴシック" charset="-128"/>
              </a:rPr>
              <a:t>. Which of the following is the right hurdle rate? Why or why not?</a:t>
            </a:r>
          </a:p>
          <a:p>
            <a:pPr marL="823913" lvl="1" indent="-457200" eaLnBrk="1" hangingPunct="1">
              <a:lnSpc>
                <a:spcPct val="90000"/>
              </a:lnSpc>
              <a:buFont typeface="Calibri" charset="0"/>
              <a:buAutoNum type="alphaLcPeriod"/>
            </a:pPr>
            <a:r>
              <a:rPr lang="en-US" altLang="en-US">
                <a:ea typeface="ＭＳ Ｐゴシック" charset="-128"/>
              </a:rPr>
              <a:t>The riskfree rate of 2.75% (T. Bond rate)</a:t>
            </a:r>
          </a:p>
          <a:p>
            <a:pPr marL="823913" lvl="1" indent="-457200" eaLnBrk="1" hangingPunct="1">
              <a:lnSpc>
                <a:spcPct val="90000"/>
              </a:lnSpc>
              <a:buFont typeface="Calibri" charset="0"/>
              <a:buAutoNum type="alphaLcPeriod"/>
            </a:pPr>
            <a:r>
              <a:rPr lang="en-US" altLang="en-US">
                <a:ea typeface="ＭＳ Ｐゴシック" charset="-128"/>
              </a:rPr>
              <a:t>The cost of equity for Disney as a company (8.52%)</a:t>
            </a:r>
          </a:p>
          <a:p>
            <a:pPr marL="823913" lvl="1" indent="-457200" eaLnBrk="1" hangingPunct="1">
              <a:lnSpc>
                <a:spcPct val="90000"/>
              </a:lnSpc>
              <a:buFont typeface="Calibri" charset="0"/>
              <a:buAutoNum type="alphaLcPeriod"/>
            </a:pPr>
            <a:r>
              <a:rPr lang="en-US" altLang="en-US">
                <a:ea typeface="ＭＳ Ｐゴシック" charset="-128"/>
              </a:rPr>
              <a:t>The cost of equity for Disney theme parks (7.09%)</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as a company (7.81%) </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theme parks (6.61%)</a:t>
            </a:r>
          </a:p>
          <a:p>
            <a:pPr marL="823913" lvl="1" indent="-457200" eaLnBrk="1" hangingPunct="1">
              <a:lnSpc>
                <a:spcPct val="90000"/>
              </a:lnSpc>
              <a:buFont typeface="Calibri" charset="0"/>
              <a:buAutoNum type="alphaLcPeriod"/>
            </a:pPr>
            <a:r>
              <a:rPr lang="en-US" altLang="en-US">
                <a:ea typeface="ＭＳ Ｐゴシック" charset="-128"/>
              </a:rPr>
              <a:t>None of the above</a:t>
            </a:r>
          </a:p>
        </p:txBody>
      </p:sp>
      <p:sp>
        <p:nvSpPr>
          <p:cNvPr id="445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Should there be a risk premium for foreign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C0FFFC-6B3E-7547-A3FD-5249B287657B}" type="slidenum">
              <a:rPr lang="en-US" altLang="en-US" sz="1200">
                <a:solidFill>
                  <a:srgbClr val="FFFFFF"/>
                </a:solidFill>
              </a:rPr>
              <a:pPr>
                <a:lnSpc>
                  <a:spcPct val="80000"/>
                </a:lnSpc>
              </a:pPr>
              <a:t>213</a:t>
            </a:fld>
            <a:endParaRPr lang="en-US" altLang="en-US" sz="1200">
              <a:solidFill>
                <a:srgbClr val="FFFFFF"/>
              </a:solidFill>
            </a:endParaRPr>
          </a:p>
        </p:txBody>
      </p:sp>
      <p:sp>
        <p:nvSpPr>
          <p:cNvPr id="443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
        <p:nvSpPr>
          <p:cNvPr id="449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451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453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453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45568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4556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568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455685" name="TextBox 6"/>
          <p:cNvSpPr txBox="1">
            <a:spLocks noChangeArrowheads="1"/>
          </p:cNvSpPr>
          <p:nvPr/>
        </p:nvSpPr>
        <p:spPr bwMode="auto">
          <a:xfrm>
            <a:off x="2743200" y="32004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4556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55687" name="Object 1"/>
          <p:cNvGraphicFramePr>
            <a:graphicFrameLocks noChangeAspect="1"/>
          </p:cNvGraphicFramePr>
          <p:nvPr/>
        </p:nvGraphicFramePr>
        <p:xfrm>
          <a:off x="533400" y="3581400"/>
          <a:ext cx="7902575" cy="1752600"/>
        </p:xfrm>
        <a:graphic>
          <a:graphicData uri="http://schemas.openxmlformats.org/presentationml/2006/ole">
            <mc:AlternateContent xmlns:mc="http://schemas.openxmlformats.org/markup-compatibility/2006">
              <mc:Choice xmlns:v="urn:schemas-microsoft-com:vml" Requires="v">
                <p:oleObj spid="_x0000_s45572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Title 1"/>
          <p:cNvSpPr>
            <a:spLocks noGrp="1"/>
          </p:cNvSpPr>
          <p:nvPr>
            <p:ph type="title"/>
          </p:nvPr>
        </p:nvSpPr>
        <p:spPr>
          <a:xfrm>
            <a:off x="612775" y="228600"/>
            <a:ext cx="8153400" cy="990600"/>
          </a:xfrm>
        </p:spPr>
        <p:txBody>
          <a:bodyPr>
            <a:normAutofit fontScale="90000"/>
          </a:bodyPr>
          <a:lstStyle/>
          <a:p>
            <a:pPr eaLnBrk="1" hangingPunct="1">
              <a:defRPr/>
            </a:pPr>
            <a:r>
              <a:rPr lang="en-US" dirty="0"/>
              <a:t>The return on capital is an accounting number, though, and that should scare you.</a:t>
            </a:r>
          </a:p>
        </p:txBody>
      </p:sp>
      <p:pic>
        <p:nvPicPr>
          <p:cNvPr id="4577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3741" b="-3741"/>
          <a:stretch>
            <a:fillRect/>
          </a:stretch>
        </p:blipFill>
        <p:spPr>
          <a:xfrm>
            <a:off x="612775" y="1600200"/>
            <a:ext cx="8153400" cy="4495800"/>
          </a:xfrm>
        </p:spPr>
      </p:pic>
      <p:sp>
        <p:nvSpPr>
          <p:cNvPr id="457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219</a:t>
            </a:fld>
            <a:endParaRPr lang="en-US" altLang="en-US" sz="1100">
              <a:solidFill>
                <a:srgbClr val="FFFFFF"/>
              </a:solidFill>
            </a:endParaRPr>
          </a:p>
        </p:txBody>
      </p:sp>
      <p:pic>
        <p:nvPicPr>
          <p:cNvPr id="5" name="Content Placeholder 4">
            <a:extLst>
              <a:ext uri="{FF2B5EF4-FFF2-40B4-BE49-F238E27FC236}">
                <a16:creationId xmlns:a16="http://schemas.microsoft.com/office/drawing/2014/main" id="{F5B0E12B-DA9E-474D-A71A-F09A93235329}"/>
              </a:ext>
            </a:extLst>
          </p:cNvPr>
          <p:cNvPicPr>
            <a:picLocks noGrp="1" noChangeAspect="1"/>
          </p:cNvPicPr>
          <p:nvPr>
            <p:ph sz="quarter" idx="1"/>
          </p:nvPr>
        </p:nvPicPr>
        <p:blipFill>
          <a:blip r:embed="rId3"/>
          <a:stretch>
            <a:fillRect/>
          </a:stretch>
        </p:blipFill>
        <p:spPr>
          <a:xfrm>
            <a:off x="612774" y="1539509"/>
            <a:ext cx="7235825" cy="5188848"/>
          </a:xfrm>
          <a:prstGeom prst="rect">
            <a:avLst/>
          </a:prstGeom>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a:t>After-tax ROC = EBIT (1-tax rate)/ (BV of debt + BV of Equity-Cash)previous year</a:t>
            </a:r>
          </a:p>
          <a:p>
            <a:pPr eaLnBrk="1" hangingPunct="1">
              <a:buFont typeface="Wingdings" charset="0"/>
              <a:buChar char=""/>
              <a:defRPr/>
            </a:pPr>
            <a:r>
              <a:rPr lang="en-US" dirty="0"/>
              <a:t>For the most recent period for which you have data, compute the return spread earned by your firm:</a:t>
            </a:r>
          </a:p>
          <a:p>
            <a:pPr eaLnBrk="1" hangingPunct="1">
              <a:buFont typeface="Wingdings" charset="0"/>
              <a:buChar char=""/>
              <a:defRPr/>
            </a:pPr>
            <a:r>
              <a:rPr lang="en-US" dirty="0"/>
              <a:t>Return Spread = After-tax ROC - Cost of Capital</a:t>
            </a:r>
          </a:p>
          <a:p>
            <a:pPr eaLnBrk="1" hangingPunct="1">
              <a:buFont typeface="Wingdings" charset="0"/>
              <a:buChar char=""/>
              <a:defRPr/>
            </a:pPr>
            <a:r>
              <a:rPr lang="en-US" dirty="0"/>
              <a:t>For the most recent period, compute the EVA earned by your firm</a:t>
            </a:r>
          </a:p>
          <a:p>
            <a:pPr marL="0" indent="0" algn="ctr" eaLnBrk="1" hangingPunct="1">
              <a:buFont typeface="Wingdings" charset="0"/>
              <a:buNone/>
              <a:defRPr/>
            </a:pPr>
            <a:r>
              <a:rPr lang="en-US" dirty="0"/>
              <a:t>EVA = Return Spread * ((BV of debt + BV of Equity-Cash)previous year</a:t>
            </a:r>
          </a:p>
        </p:txBody>
      </p:sp>
      <p:sp>
        <p:nvSpPr>
          <p:cNvPr id="461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463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585788">
                  <a:extLst>
                    <a:ext uri="{9D8B030D-6E8A-4147-A177-3AD203B41FA5}">
                      <a16:colId xmlns:a16="http://schemas.microsoft.com/office/drawing/2014/main" val="20002"/>
                    </a:ext>
                  </a:extLst>
                </a:gridCol>
                <a:gridCol w="585787">
                  <a:extLst>
                    <a:ext uri="{9D8B030D-6E8A-4147-A177-3AD203B41FA5}">
                      <a16:colId xmlns:a16="http://schemas.microsoft.com/office/drawing/2014/main" val="20003"/>
                    </a:ext>
                  </a:extLst>
                </a:gridCol>
                <a:gridCol w="557213">
                  <a:extLst>
                    <a:ext uri="{9D8B030D-6E8A-4147-A177-3AD203B41FA5}">
                      <a16:colId xmlns:a16="http://schemas.microsoft.com/office/drawing/2014/main" val="20004"/>
                    </a:ext>
                  </a:extLst>
                </a:gridCol>
                <a:gridCol w="500062">
                  <a:extLst>
                    <a:ext uri="{9D8B030D-6E8A-4147-A177-3AD203B41FA5}">
                      <a16:colId xmlns:a16="http://schemas.microsoft.com/office/drawing/2014/main" val="20005"/>
                    </a:ext>
                  </a:extLst>
                </a:gridCol>
                <a:gridCol w="500063">
                  <a:extLst>
                    <a:ext uri="{9D8B030D-6E8A-4147-A177-3AD203B41FA5}">
                      <a16:colId xmlns:a16="http://schemas.microsoft.com/office/drawing/2014/main" val="20006"/>
                    </a:ext>
                  </a:extLst>
                </a:gridCol>
                <a:gridCol w="500062">
                  <a:extLst>
                    <a:ext uri="{9D8B030D-6E8A-4147-A177-3AD203B41FA5}">
                      <a16:colId xmlns:a16="http://schemas.microsoft.com/office/drawing/2014/main" val="20007"/>
                    </a:ext>
                  </a:extLst>
                </a:gridCol>
                <a:gridCol w="500063">
                  <a:extLst>
                    <a:ext uri="{9D8B030D-6E8A-4147-A177-3AD203B41FA5}">
                      <a16:colId xmlns:a16="http://schemas.microsoft.com/office/drawing/2014/main" val="20008"/>
                    </a:ext>
                  </a:extLst>
                </a:gridCol>
                <a:gridCol w="500062">
                  <a:extLst>
                    <a:ext uri="{9D8B030D-6E8A-4147-A177-3AD203B41FA5}">
                      <a16:colId xmlns:a16="http://schemas.microsoft.com/office/drawing/2014/main" val="20009"/>
                    </a:ext>
                  </a:extLst>
                </a:gridCol>
                <a:gridCol w="500063">
                  <a:extLst>
                    <a:ext uri="{9D8B030D-6E8A-4147-A177-3AD203B41FA5}">
                      <a16:colId xmlns:a16="http://schemas.microsoft.com/office/drawing/2014/main" val="20010"/>
                    </a:ext>
                  </a:extLst>
                </a:gridCol>
                <a:gridCol w="500062">
                  <a:extLst>
                    <a:ext uri="{9D8B030D-6E8A-4147-A177-3AD203B41FA5}">
                      <a16:colId xmlns:a16="http://schemas.microsoft.com/office/drawing/2014/main" val="20011"/>
                    </a:ext>
                  </a:extLst>
                </a:gridCol>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63969" name="Content Placeholder 3"/>
          <p:cNvSpPr>
            <a:spLocks noGrp="1"/>
          </p:cNvSpPr>
          <p:nvPr>
            <p:ph sz="quarter" idx="1"/>
          </p:nvPr>
        </p:nvSpPr>
        <p:spPr>
          <a:xfrm>
            <a:off x="612775" y="1600200"/>
            <a:ext cx="8150225" cy="3276600"/>
          </a:xfrm>
        </p:spPr>
        <p:txBody>
          <a:bodyPr/>
          <a:lstStyle/>
          <a:p>
            <a:pPr marL="0" indent="0">
              <a:buFont typeface="Wingdings" charset="2"/>
              <a:buNone/>
            </a:pPr>
            <a:endParaRPr lang="en-US" altLang="en-US">
              <a:ea typeface="ＭＳ Ｐゴシック" charset="-128"/>
            </a:endParaRPr>
          </a:p>
        </p:txBody>
      </p:sp>
    </p:spTree>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8670C3-7B5A-9C4C-AD85-9DF8B53ADC94}" type="slidenum">
              <a:rPr lang="en-US" altLang="en-US" sz="1200">
                <a:solidFill>
                  <a:srgbClr val="FFFFFF"/>
                </a:solidFill>
              </a:rPr>
              <a:pPr>
                <a:lnSpc>
                  <a:spcPct val="80000"/>
                </a:lnSpc>
              </a:pPr>
              <a:t>222</a:t>
            </a:fld>
            <a:endParaRPr lang="en-US" altLang="en-US" sz="1200">
              <a:solidFill>
                <a:srgbClr val="FFFFFF"/>
              </a:solidFill>
            </a:endParaRPr>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a:ea typeface="+mn-ea"/>
                <a:cs typeface="+mn-cs"/>
              </a:rPr>
              <a:t>Tax Benefit = Depreciation * Tax Rate</a:t>
            </a:r>
          </a:p>
          <a:p>
            <a:pPr marL="320040" indent="-320040" eaLnBrk="1" fontAlgn="auto" hangingPunct="1">
              <a:spcAft>
                <a:spcPts val="0"/>
              </a:spcAft>
              <a:buFont typeface="Wingdings"/>
              <a:buChar char=""/>
              <a:defRPr/>
            </a:pPr>
            <a:r>
              <a:rPr lang="en-US" dirty="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a:ea typeface="+mn-ea"/>
                <a:cs typeface="+mn-cs"/>
              </a:rPr>
              <a:t>Proposition 2: Non-cash charges that are not tax deductible (such as amortization of goodwill) and thus provide no tax benefits have no effect on cash flows.</a:t>
            </a:r>
          </a:p>
        </p:txBody>
      </p:sp>
      <p:graphicFrame>
        <p:nvGraphicFramePr>
          <p:cNvPr id="7" name="Content Placeholder 4"/>
          <p:cNvGraphicFramePr>
            <a:graphicFrameLocks noGrp="1"/>
          </p:cNvGraphicFramePr>
          <p:nvPr/>
        </p:nvGraphicFramePr>
        <p:xfrm>
          <a:off x="152400" y="3657600"/>
          <a:ext cx="8610600" cy="677901"/>
        </p:xfrm>
        <a:graphic>
          <a:graphicData uri="http://schemas.openxmlformats.org/drawingml/2006/table">
            <a:tbl>
              <a:tblPr/>
              <a:tblGrid>
                <a:gridCol w="2914650">
                  <a:extLst>
                    <a:ext uri="{9D8B030D-6E8A-4147-A177-3AD203B41FA5}">
                      <a16:colId xmlns:a16="http://schemas.microsoft.com/office/drawing/2014/main" val="20000"/>
                    </a:ext>
                  </a:extLst>
                </a:gridCol>
                <a:gridCol w="722313">
                  <a:extLst>
                    <a:ext uri="{9D8B030D-6E8A-4147-A177-3AD203B41FA5}">
                      <a16:colId xmlns:a16="http://schemas.microsoft.com/office/drawing/2014/main" val="20001"/>
                    </a:ext>
                  </a:extLst>
                </a:gridCol>
                <a:gridCol w="615950">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585787">
                  <a:extLst>
                    <a:ext uri="{9D8B030D-6E8A-4147-A177-3AD203B41FA5}">
                      <a16:colId xmlns:a16="http://schemas.microsoft.com/office/drawing/2014/main" val="20004"/>
                    </a:ext>
                  </a:extLst>
                </a:gridCol>
                <a:gridCol w="525463">
                  <a:extLst>
                    <a:ext uri="{9D8B030D-6E8A-4147-A177-3AD203B41FA5}">
                      <a16:colId xmlns:a16="http://schemas.microsoft.com/office/drawing/2014/main" val="20005"/>
                    </a:ext>
                  </a:extLst>
                </a:gridCol>
                <a:gridCol w="527050">
                  <a:extLst>
                    <a:ext uri="{9D8B030D-6E8A-4147-A177-3AD203B41FA5}">
                      <a16:colId xmlns:a16="http://schemas.microsoft.com/office/drawing/2014/main" val="20006"/>
                    </a:ext>
                  </a:extLst>
                </a:gridCol>
                <a:gridCol w="525462">
                  <a:extLst>
                    <a:ext uri="{9D8B030D-6E8A-4147-A177-3AD203B41FA5}">
                      <a16:colId xmlns:a16="http://schemas.microsoft.com/office/drawing/2014/main" val="20007"/>
                    </a:ext>
                  </a:extLst>
                </a:gridCol>
                <a:gridCol w="525463">
                  <a:extLst>
                    <a:ext uri="{9D8B030D-6E8A-4147-A177-3AD203B41FA5}">
                      <a16:colId xmlns:a16="http://schemas.microsoft.com/office/drawing/2014/main" val="20008"/>
                    </a:ext>
                  </a:extLst>
                </a:gridCol>
                <a:gridCol w="527050">
                  <a:extLst>
                    <a:ext uri="{9D8B030D-6E8A-4147-A177-3AD203B41FA5}">
                      <a16:colId xmlns:a16="http://schemas.microsoft.com/office/drawing/2014/main" val="20009"/>
                    </a:ext>
                  </a:extLst>
                </a:gridCol>
                <a:gridCol w="525462">
                  <a:extLst>
                    <a:ext uri="{9D8B030D-6E8A-4147-A177-3AD203B41FA5}">
                      <a16:colId xmlns:a16="http://schemas.microsoft.com/office/drawing/2014/main" val="20010"/>
                    </a:ext>
                  </a:extLst>
                </a:gridCol>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1901530-B95D-6440-8C4E-0E53495DF79A}" type="slidenum">
              <a:rPr lang="en-US" altLang="en-US" sz="1200">
                <a:solidFill>
                  <a:srgbClr val="FFFFFF"/>
                </a:solidFill>
              </a:rPr>
              <a:pPr>
                <a:lnSpc>
                  <a:spcPct val="80000"/>
                </a:lnSpc>
              </a:pPr>
              <a:t>223</a:t>
            </a:fld>
            <a:endParaRPr lang="en-US" altLang="en-US" sz="1200">
              <a:solidFill>
                <a:srgbClr val="FFFFFF"/>
              </a:solidFill>
            </a:endParaRPr>
          </a:p>
        </p:txBody>
      </p:sp>
      <p:sp>
        <p:nvSpPr>
          <p:cNvPr id="4608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r>
              <a:rPr lang="en-US" altLang="en-US" sz="2400">
                <a:ea typeface="ＭＳ Ｐゴシック" charset="-128"/>
              </a:rPr>
              <a:t>Which will result in higher cash flows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endParaRPr lang="en-US" altLang="en-US" sz="2400">
              <a:ea typeface="ＭＳ Ｐゴシック" charset="-128"/>
            </a:endParaRPr>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507D17-44AC-654B-8E29-149AA515DC34}" type="slidenum">
              <a:rPr lang="en-US" altLang="en-US" sz="1200">
                <a:solidFill>
                  <a:srgbClr val="FFFFFF"/>
                </a:solidFill>
              </a:rPr>
              <a:pPr>
                <a:lnSpc>
                  <a:spcPct val="80000"/>
                </a:lnSpc>
              </a:pPr>
              <a:t>224</a:t>
            </a:fld>
            <a:endParaRPr lang="en-US" altLang="en-US" sz="1200">
              <a:solidFill>
                <a:srgbClr val="FFFFFF"/>
              </a:solidFill>
            </a:endParaRPr>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a:ea typeface="+mn-ea"/>
                <a:cs typeface="+mn-cs"/>
              </a:rPr>
              <a:t>The need for maintenance capital expenditures will increase with the life of the project. In other words, a 25-year project will require more maintenance capital expenditures than a 2-year project.</a:t>
            </a:r>
          </a:p>
        </p:txBody>
      </p:sp>
    </p:spTree>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C0476F-A137-F642-8DCF-29BFAE5AA5E5}" type="slidenum">
              <a:rPr lang="en-US" altLang="en-US" sz="1200">
                <a:solidFill>
                  <a:srgbClr val="FFFFFF"/>
                </a:solidFill>
              </a:rPr>
              <a:pPr>
                <a:lnSpc>
                  <a:spcPct val="80000"/>
                </a:lnSpc>
              </a:pPr>
              <a:t>225</a:t>
            </a:fld>
            <a:endParaRPr lang="en-US" altLang="en-US" sz="1200">
              <a:solidFill>
                <a:srgbClr val="FFFFFF"/>
              </a:solidFill>
            </a:endParaRPr>
          </a:p>
        </p:txBody>
      </p:sp>
      <p:sp>
        <p:nvSpPr>
          <p:cNvPr id="46489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a:p>
            <a:pPr eaLnBrk="1" hangingPunct="1">
              <a:lnSpc>
                <a:spcPct val="80000"/>
              </a:lnSpc>
            </a:pPr>
            <a:r>
              <a:rPr lang="en-US" altLang="en-US" sz="2600">
                <a:ea typeface="ＭＳ Ｐゴシック" charset="-128"/>
              </a:rPr>
              <a:t>Which will have a more positive effect on cash flows?</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1D2211-FA23-2D44-87DC-C12CDAC740EF}" type="slidenum">
              <a:rPr lang="en-US" altLang="en-US" sz="1200">
                <a:solidFill>
                  <a:srgbClr val="FFFFFF"/>
                </a:solidFill>
              </a:rPr>
              <a:pPr>
                <a:lnSpc>
                  <a:spcPct val="80000"/>
                </a:lnSpc>
              </a:pPr>
              <a:t>226</a:t>
            </a:fld>
            <a:endParaRPr lang="en-US" altLang="en-US" sz="1200">
              <a:solidFill>
                <a:srgbClr val="FFFFFF"/>
              </a:solidFill>
            </a:endParaRPr>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a:ea typeface="+mn-ea"/>
              </a:rPr>
              <a:t>Any increase in working capital reduces cash flows in that year</a:t>
            </a:r>
          </a:p>
          <a:p>
            <a:pPr marL="640080" lvl="1" indent="-274320" eaLnBrk="1" fontAlgn="auto" hangingPunct="1">
              <a:spcAft>
                <a:spcPts val="0"/>
              </a:spcAft>
              <a:buFont typeface="Wingdings 2"/>
              <a:buChar char=""/>
              <a:defRPr/>
            </a:pPr>
            <a:r>
              <a:rPr lang="en-US" dirty="0">
                <a:ea typeface="+mn-ea"/>
              </a:rPr>
              <a:t>Any decrease in working capital increases cash flows in that year</a:t>
            </a:r>
          </a:p>
          <a:p>
            <a:pPr marL="320040" indent="-320040" eaLnBrk="1" fontAlgn="auto" hangingPunct="1">
              <a:spcAft>
                <a:spcPts val="0"/>
              </a:spcAft>
              <a:buFont typeface="Wingdings"/>
              <a:buChar char=""/>
              <a:defRPr/>
            </a:pPr>
            <a:r>
              <a:rPr lang="en-US" dirty="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a:ea typeface="+mn-ea"/>
                <a:cs typeface="+mn-cs"/>
              </a:rPr>
              <a:t>Proposition 1</a:t>
            </a:r>
            <a:r>
              <a:rPr lang="en-US" dirty="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a:ea typeface="+mn-ea"/>
                <a:cs typeface="+mn-cs"/>
              </a:rPr>
              <a:t>Proposition 2</a:t>
            </a:r>
            <a:r>
              <a:rPr lang="en-US" dirty="0">
                <a:ea typeface="+mn-ea"/>
                <a:cs typeface="+mn-cs"/>
              </a:rPr>
              <a:t>: Other things held equal, a reduction in working capital requirements will increase the cash flows on all projects for a firm.</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476162"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t>2/</a:t>
            </a:r>
            <a:r>
              <a:rPr lang="en-US" sz="1600" dirty="0">
                <a:solidFill>
                  <a:srgbClr val="000000"/>
                </a:solidFill>
              </a:rPr>
              <a:t>3rd of allocated G&amp;A is fixed.</a:t>
            </a:r>
          </a:p>
          <a:p>
            <a:pPr>
              <a:defRPr/>
            </a:pPr>
            <a:r>
              <a:rPr lang="en-US" sz="1600" dirty="0">
                <a:solidFill>
                  <a:srgbClr val="000000"/>
                </a:solidFill>
              </a:rPr>
              <a:t>Add back this amount (1-t)</a:t>
            </a:r>
          </a:p>
          <a:p>
            <a:pPr>
              <a:defRPr/>
            </a:pPr>
            <a:r>
              <a:rPr lang="en-US" sz="1600" dirty="0">
                <a:solidFill>
                  <a:srgbClr val="000000"/>
                </a:solidFill>
              </a:rPr>
              <a:t>Tax rate = 36.1%</a:t>
            </a:r>
            <a:endParaRPr lang="en-US" dirty="0">
              <a:solidFill>
                <a:srgbClr val="000000"/>
              </a:solidFill>
            </a:endParaRPr>
          </a:p>
        </p:txBody>
      </p:sp>
      <p:sp>
        <p:nvSpPr>
          <p:cNvPr id="4761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761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612775" y="228600"/>
            <a:ext cx="8153400" cy="990600"/>
          </a:xfrm>
        </p:spPr>
        <p:txBody>
          <a:bodyPr/>
          <a:lstStyle/>
          <a:p>
            <a:r>
              <a:rPr lang="en-US" altLang="en-US">
                <a:ea typeface="ＭＳ Ｐゴシック" charset="-128"/>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495300">
                  <a:extLst>
                    <a:ext uri="{9D8B030D-6E8A-4147-A177-3AD203B41FA5}">
                      <a16:colId xmlns:a16="http://schemas.microsoft.com/office/drawing/2014/main" val="20003"/>
                    </a:ext>
                  </a:extLst>
                </a:gridCol>
                <a:gridCol w="495300">
                  <a:extLst>
                    <a:ext uri="{9D8B030D-6E8A-4147-A177-3AD203B41FA5}">
                      <a16:colId xmlns:a16="http://schemas.microsoft.com/office/drawing/2014/main" val="20004"/>
                    </a:ext>
                  </a:extLst>
                </a:gridCol>
                <a:gridCol w="495300">
                  <a:extLst>
                    <a:ext uri="{9D8B030D-6E8A-4147-A177-3AD203B41FA5}">
                      <a16:colId xmlns:a16="http://schemas.microsoft.com/office/drawing/2014/main" val="20005"/>
                    </a:ext>
                  </a:extLst>
                </a:gridCol>
                <a:gridCol w="495300">
                  <a:extLst>
                    <a:ext uri="{9D8B030D-6E8A-4147-A177-3AD203B41FA5}">
                      <a16:colId xmlns:a16="http://schemas.microsoft.com/office/drawing/2014/main" val="20006"/>
                    </a:ext>
                  </a:extLst>
                </a:gridCol>
                <a:gridCol w="495300">
                  <a:extLst>
                    <a:ext uri="{9D8B030D-6E8A-4147-A177-3AD203B41FA5}">
                      <a16:colId xmlns:a16="http://schemas.microsoft.com/office/drawing/2014/main" val="20007"/>
                    </a:ext>
                  </a:extLst>
                </a:gridCol>
                <a:gridCol w="495300">
                  <a:extLst>
                    <a:ext uri="{9D8B030D-6E8A-4147-A177-3AD203B41FA5}">
                      <a16:colId xmlns:a16="http://schemas.microsoft.com/office/drawing/2014/main" val="20008"/>
                    </a:ext>
                  </a:extLst>
                </a:gridCol>
                <a:gridCol w="495300">
                  <a:extLst>
                    <a:ext uri="{9D8B030D-6E8A-4147-A177-3AD203B41FA5}">
                      <a16:colId xmlns:a16="http://schemas.microsoft.com/office/drawing/2014/main" val="20009"/>
                    </a:ext>
                  </a:extLst>
                </a:gridCol>
                <a:gridCol w="495300">
                  <a:extLst>
                    <a:ext uri="{9D8B030D-6E8A-4147-A177-3AD203B41FA5}">
                      <a16:colId xmlns:a16="http://schemas.microsoft.com/office/drawing/2014/main" val="20010"/>
                    </a:ext>
                  </a:extLst>
                </a:gridCol>
                <a:gridCol w="495300">
                  <a:extLst>
                    <a:ext uri="{9D8B030D-6E8A-4147-A177-3AD203B41FA5}">
                      <a16:colId xmlns:a16="http://schemas.microsoft.com/office/drawing/2014/main" val="20011"/>
                    </a:ext>
                  </a:extLst>
                </a:gridCol>
              </a:tblGrid>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Revenues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Direct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$1,969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$2,940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G&amp;A</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$189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$229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$896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after-tax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Change in non-cash Working Capital</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Cashflow to firm</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($859)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4AFB81-6C51-8145-9D88-850257393538}" type="slidenum">
              <a:rPr lang="en-US" altLang="en-US" sz="1200">
                <a:solidFill>
                  <a:srgbClr val="FFFFFF"/>
                </a:solidFill>
              </a:rPr>
              <a:pPr>
                <a:lnSpc>
                  <a:spcPct val="80000"/>
                </a:lnSpc>
              </a:pPr>
              <a:t>228</a:t>
            </a:fld>
            <a:endParaRPr lang="en-US" altLang="en-US" sz="1200">
              <a:solidFill>
                <a:srgbClr val="FFFFFF"/>
              </a:solidFill>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9C8D34-B2FC-D241-BFE8-C969B3F6E129}" type="slidenum">
              <a:rPr lang="en-US" altLang="en-US" sz="1200">
                <a:solidFill>
                  <a:srgbClr val="FFFFFF"/>
                </a:solidFill>
              </a:rPr>
              <a:pPr>
                <a:lnSpc>
                  <a:spcPct val="80000"/>
                </a:lnSpc>
              </a:pPr>
              <a:t>229</a:t>
            </a:fld>
            <a:endParaRPr lang="en-US" altLang="en-US" sz="1200">
              <a:solidFill>
                <a:srgbClr val="FFFFFF"/>
              </a:solidFill>
            </a:endParaRPr>
          </a:p>
        </p:txBody>
      </p:sp>
      <p:sp>
        <p:nvSpPr>
          <p:cNvPr id="4730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a:ea typeface="+mn-ea"/>
                <a:cs typeface="+mn-cs"/>
              </a:rPr>
              <a:t>What is a sunk cost?</a:t>
            </a:r>
            <a:r>
              <a:rPr lang="en-US" dirty="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a:ea typeface="+mn-ea"/>
                <a:cs typeface="+mn-cs"/>
              </a:rPr>
              <a:t>The sunk cost rule</a:t>
            </a:r>
            <a:r>
              <a:rPr lang="en-US" dirty="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a:ea typeface="+mn-ea"/>
                <a:cs typeface="+mn-cs"/>
              </a:rPr>
              <a:t>A Behavioral Aside: It is a well established finding in psychological and behavioral research that managers find it almost impossible to ignore sunk costs. </a:t>
            </a:r>
          </a:p>
        </p:txBody>
      </p:sp>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Test Marketing and R&amp;D: The Quandary of 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D8BCC9-4A67-5747-A91F-6715AD098A20}" type="slidenum">
              <a:rPr lang="en-US" altLang="en-US" sz="1200">
                <a:solidFill>
                  <a:srgbClr val="FFFFFF"/>
                </a:solidFill>
              </a:rPr>
              <a:pPr>
                <a:lnSpc>
                  <a:spcPct val="80000"/>
                </a:lnSpc>
              </a:pPr>
              <a:t>230</a:t>
            </a:fld>
            <a:endParaRPr lang="en-US" altLang="en-US" sz="1200">
              <a:solidFill>
                <a:srgbClr val="FFFFFF"/>
              </a:solidFill>
            </a:endParaRPr>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a:ea typeface="+mn-ea"/>
              </a:rPr>
              <a:t>Yes</a:t>
            </a:r>
          </a:p>
          <a:p>
            <a:pPr marL="640080" lvl="1" indent="-274320" eaLnBrk="1" fontAlgn="auto" hangingPunct="1">
              <a:spcAft>
                <a:spcPts val="0"/>
              </a:spcAft>
              <a:buFont typeface="Wingdings 2"/>
              <a:buChar char=""/>
              <a:defRPr/>
            </a:pPr>
            <a:r>
              <a:rPr lang="en-US">
                <a:ea typeface="+mn-ea"/>
              </a:rPr>
              <a:t>No</a:t>
            </a:r>
          </a:p>
          <a:p>
            <a:pPr marL="320040" indent="-320040" eaLnBrk="1" fontAlgn="auto" hangingPunct="1">
              <a:spcAft>
                <a:spcPts val="0"/>
              </a:spcAft>
              <a:buFont typeface="Wingdings"/>
              <a:buChar char=""/>
              <a:defRPr/>
            </a:pPr>
            <a:r>
              <a:rPr lang="en-US">
                <a:ea typeface="+mn-ea"/>
                <a:cs typeface="+mn-cs"/>
              </a:rPr>
              <a:t>Now assume that every investment that this company has shares the same characteristics (Sunk costs &gt; Value Added). The firm will clearly not be able to survive. What is the solution to this problem?</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5CEBD9-B0F7-A349-8653-CD5808C81714}" type="slidenum">
              <a:rPr lang="en-US" altLang="en-US" sz="1200">
                <a:solidFill>
                  <a:srgbClr val="FFFFFF"/>
                </a:solidFill>
              </a:rPr>
              <a:pPr>
                <a:lnSpc>
                  <a:spcPct val="80000"/>
                </a:lnSpc>
              </a:pPr>
              <a:t>231</a:t>
            </a:fld>
            <a:endParaRPr lang="en-US" altLang="en-US" sz="1200">
              <a:solidFill>
                <a:srgbClr val="FFFFFF"/>
              </a:solidFill>
            </a:endParaRPr>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Breaking out G&amp;A Costs into fixed and variable components: A simple example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E3EEA-E620-6A49-8A4B-585FF851B56A}" type="slidenum">
              <a:rPr lang="en-US" altLang="en-US" sz="1200">
                <a:solidFill>
                  <a:srgbClr val="FFFFFF"/>
                </a:solidFill>
              </a:rPr>
              <a:pPr>
                <a:lnSpc>
                  <a:spcPct val="80000"/>
                </a:lnSpc>
              </a:pPr>
              <a:t>232</a:t>
            </a:fld>
            <a:endParaRPr lang="en-US" altLang="en-US" sz="1200">
              <a:solidFill>
                <a:srgbClr val="FFFFFF"/>
              </a:solidFill>
            </a:endParaRPr>
          </a:p>
        </p:txBody>
      </p:sp>
      <p:sp>
        <p:nvSpPr>
          <p:cNvPr id="485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time series of revenues and G&amp;A costs for a company.</a:t>
            </a: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r>
              <a:rPr lang="en-US" altLang="en-US">
                <a:ea typeface="ＭＳ Ｐゴシック" charset="-128"/>
              </a:rPr>
              <a:t>What percentage of the G&amp;A cost is variable?</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pic>
        <p:nvPicPr>
          <p:cNvPr id="48538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A130E5-D0F3-1943-9515-9DFB492E3C7B}" type="slidenum">
              <a:rPr lang="en-US" altLang="en-US" sz="1200">
                <a:solidFill>
                  <a:srgbClr val="FFFFFF"/>
                </a:solidFill>
              </a:rPr>
              <a:pPr>
                <a:lnSpc>
                  <a:spcPct val="80000"/>
                </a:lnSpc>
              </a:pPr>
              <a:t>233</a:t>
            </a:fld>
            <a:endParaRPr lang="en-US" altLang="en-US" sz="1200">
              <a:solidFill>
                <a:srgbClr val="FFFFFF"/>
              </a:solidFill>
            </a:endParaRPr>
          </a:p>
        </p:txBody>
      </p:sp>
      <p:sp>
        <p:nvSpPr>
          <p:cNvPr id="4874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Incremental cash flows in the earlier years are worth more than incremental cash flows in later years.</a:t>
            </a:r>
          </a:p>
          <a:p>
            <a:pPr eaLnBrk="1" hangingPunct="1"/>
            <a:r>
              <a:rPr lang="en-US" altLang="en-US">
                <a:ea typeface="ＭＳ Ｐゴシック" charset="-128"/>
              </a:rPr>
              <a:t>In fact, cash flows across time cannot be added up. They have to be brought to the same point in time before aggregation.</a:t>
            </a:r>
          </a:p>
          <a:p>
            <a:pPr eaLnBrk="1" hangingPunct="1"/>
            <a:r>
              <a:rPr lang="en-US" altLang="en-US">
                <a:ea typeface="ＭＳ Ｐゴシック" charset="-128"/>
              </a:rPr>
              <a:t>This process of moving cash flows through time is</a:t>
            </a:r>
          </a:p>
          <a:p>
            <a:pPr lvl="1" eaLnBrk="1" hangingPunct="1"/>
            <a:r>
              <a:rPr lang="en-US" altLang="en-US">
                <a:ea typeface="ＭＳ Ｐゴシック" charset="-128"/>
              </a:rPr>
              <a:t>discounting, when future cash flows are brought to the present</a:t>
            </a:r>
          </a:p>
          <a:p>
            <a:pPr lvl="1" eaLnBrk="1" hangingPunct="1"/>
            <a:r>
              <a:rPr lang="en-US" altLang="en-US">
                <a:ea typeface="ＭＳ Ｐゴシック" charset="-128"/>
              </a:rPr>
              <a:t>compounding, when present cash flows are taken to the future</a:t>
            </a:r>
          </a:p>
        </p:txBody>
      </p:sp>
    </p:spTree>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E766AD-06B8-774B-9F31-42D2211526D2}" type="slidenum">
              <a:rPr lang="en-US" altLang="en-US" sz="1200">
                <a:solidFill>
                  <a:srgbClr val="FFFFFF"/>
                </a:solidFill>
              </a:rPr>
              <a:pPr>
                <a:lnSpc>
                  <a:spcPct val="80000"/>
                </a:lnSpc>
              </a:pPr>
              <a:t>234</a:t>
            </a:fld>
            <a:endParaRPr lang="en-US" altLang="en-US" sz="1200">
              <a:solidFill>
                <a:srgbClr val="FFFFFF"/>
              </a:solidFill>
            </a:endParaRPr>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Cash Flow Type	Discounting Formula	Compounding Formula</a:t>
            </a:r>
          </a:p>
          <a:p>
            <a:pPr marL="0" indent="0" eaLnBrk="1" fontAlgn="auto" hangingPunct="1">
              <a:spcAft>
                <a:spcPts val="0"/>
              </a:spcAft>
              <a:buFont typeface="Wingdings"/>
              <a:buNone/>
              <a:defRPr/>
            </a:pPr>
            <a:r>
              <a:rPr lang="en-US" dirty="0">
                <a:ea typeface="+mn-ea"/>
                <a:cs typeface="+mn-cs"/>
              </a:rPr>
              <a:t>1. Simple CF	 	</a:t>
            </a:r>
            <a:r>
              <a:rPr lang="en-US" dirty="0" err="1">
                <a:ea typeface="+mn-ea"/>
                <a:cs typeface="+mn-cs"/>
              </a:rPr>
              <a:t>CF</a:t>
            </a:r>
            <a:r>
              <a:rPr lang="en-US" baseline="-25000" dirty="0" err="1">
                <a:ea typeface="+mn-ea"/>
                <a:cs typeface="+mn-cs"/>
              </a:rPr>
              <a:t>n</a:t>
            </a:r>
            <a:r>
              <a:rPr lang="en-US" dirty="0">
                <a:ea typeface="+mn-ea"/>
                <a:cs typeface="+mn-cs"/>
              </a:rPr>
              <a:t> / (1+r)</a:t>
            </a:r>
            <a:r>
              <a:rPr lang="en-US" baseline="30000" dirty="0">
                <a:ea typeface="+mn-ea"/>
                <a:cs typeface="+mn-cs"/>
              </a:rPr>
              <a:t>n</a:t>
            </a:r>
            <a:r>
              <a:rPr lang="en-US" dirty="0">
                <a:ea typeface="+mn-ea"/>
                <a:cs typeface="+mn-cs"/>
              </a:rPr>
              <a:t>	 	CF</a:t>
            </a:r>
            <a:r>
              <a:rPr lang="en-US" baseline="-25000" dirty="0">
                <a:ea typeface="+mn-ea"/>
                <a:cs typeface="+mn-cs"/>
              </a:rPr>
              <a:t>0</a:t>
            </a:r>
            <a:r>
              <a:rPr lang="en-US" dirty="0">
                <a:ea typeface="+mn-ea"/>
                <a:cs typeface="+mn-cs"/>
              </a:rPr>
              <a:t> (1+r)</a:t>
            </a:r>
            <a:r>
              <a:rPr lang="en-US" baseline="30000" dirty="0">
                <a:ea typeface="+mn-ea"/>
                <a:cs typeface="+mn-cs"/>
              </a:rPr>
              <a:t>n</a:t>
            </a:r>
          </a:p>
          <a:p>
            <a:pPr marL="0" indent="0" eaLnBrk="1" fontAlgn="auto" hangingPunct="1">
              <a:spcAft>
                <a:spcPts val="0"/>
              </a:spcAft>
              <a:buFont typeface="Wingdings"/>
              <a:buNone/>
              <a:defRPr/>
            </a:pPr>
            <a:endParaRPr lang="en-US" baseline="30000" dirty="0">
              <a:ea typeface="+mn-ea"/>
              <a:cs typeface="+mn-cs"/>
            </a:endParaRPr>
          </a:p>
          <a:p>
            <a:pPr marL="0" indent="0" eaLnBrk="1" fontAlgn="auto" hangingPunct="1">
              <a:spcAft>
                <a:spcPts val="0"/>
              </a:spcAft>
              <a:buFont typeface="Wingdings"/>
              <a:buNone/>
              <a:defRPr/>
            </a:pPr>
            <a:r>
              <a:rPr lang="en-US" dirty="0">
                <a:ea typeface="+mn-ea"/>
                <a:cs typeface="+mn-cs"/>
              </a:rPr>
              <a:t>2. Annuity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3. Growing Annuity</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4. Perpetuity			</a:t>
            </a:r>
            <a:r>
              <a:rPr lang="en-US" dirty="0" err="1">
                <a:ea typeface="+mn-ea"/>
                <a:cs typeface="+mn-cs"/>
              </a:rPr>
              <a:t>A/r</a:t>
            </a:r>
            <a:endParaRPr lang="en-US" dirty="0">
              <a:ea typeface="+mn-ea"/>
              <a:cs typeface="+mn-cs"/>
            </a:endParaRPr>
          </a:p>
          <a:p>
            <a:pPr marL="0" indent="0" eaLnBrk="1" fontAlgn="auto" hangingPunct="1">
              <a:spcAft>
                <a:spcPts val="0"/>
              </a:spcAft>
              <a:buFont typeface="Wingdings"/>
              <a:buNone/>
              <a:defRPr/>
            </a:pPr>
            <a:r>
              <a:rPr lang="en-US" dirty="0">
                <a:ea typeface="+mn-ea"/>
                <a:cs typeface="+mn-cs"/>
              </a:rPr>
              <a:t>5. Growing Perpetuity	Expected </a:t>
            </a:r>
            <a:r>
              <a:rPr lang="en-US" dirty="0" err="1">
                <a:ea typeface="+mn-ea"/>
                <a:cs typeface="+mn-cs"/>
              </a:rPr>
              <a:t>Cashflow</a:t>
            </a:r>
            <a:r>
              <a:rPr lang="en-US" dirty="0">
                <a:ea typeface="+mn-ea"/>
                <a:cs typeface="+mn-cs"/>
              </a:rPr>
              <a:t> next year/(r-g)		 </a:t>
            </a:r>
          </a:p>
        </p:txBody>
      </p:sp>
      <p:graphicFrame>
        <p:nvGraphicFramePr>
          <p:cNvPr id="489477"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9567"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8"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9568"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9"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9569"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8C3CC2-90DD-2846-9ADD-61E356578BEC}" type="slidenum">
              <a:rPr lang="en-US" altLang="en-US" sz="1200">
                <a:solidFill>
                  <a:srgbClr val="FFFFFF"/>
                </a:solidFill>
              </a:rPr>
              <a:pPr>
                <a:lnSpc>
                  <a:spcPct val="80000"/>
                </a:lnSpc>
              </a:pPr>
              <a:t>235</a:t>
            </a:fld>
            <a:endParaRPr lang="en-US" altLang="en-US" sz="1200">
              <a:solidFill>
                <a:srgbClr val="FFFFFF"/>
              </a:solidFill>
            </a:endParaRPr>
          </a:p>
        </p:txBody>
      </p:sp>
      <p:sp>
        <p:nvSpPr>
          <p:cNvPr id="48537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49561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562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makes the argument that..</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en-US">
                <a:ea typeface="ＭＳ Ｐゴシック" charset="-128"/>
              </a:rPr>
              <a:t>By taking the project, Disney will increase its value as a firm by $3,296 million.</a:t>
            </a:r>
          </a:p>
        </p:txBody>
      </p:sp>
      <p:sp>
        <p:nvSpPr>
          <p:cNvPr id="497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en-US" sz="22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en-US" sz="1900">
                <a:ea typeface="ＭＳ Ｐゴシック" charset="-128"/>
              </a:rPr>
              <a:t>A project can have only one NPV, whereas it can have more than one IRR.</a:t>
            </a:r>
          </a:p>
          <a:p>
            <a:pPr lvl="1" eaLnBrk="1" hangingPunct="1">
              <a:lnSpc>
                <a:spcPct val="80000"/>
              </a:lnSpc>
            </a:pPr>
            <a:r>
              <a:rPr lang="en-US" altLang="en-US" sz="1900">
                <a:ea typeface="ＭＳ Ｐゴシック" charset="-128"/>
              </a:rPr>
              <a:t>The NPV is a dollar surplus value, whereas the IRR is a percentage measure of return. The NPV is therefore likely to be larger for </a:t>
            </a:r>
            <a:r>
              <a:rPr lang="ja-JP" altLang="en-US" sz="1900">
                <a:ea typeface="ＭＳ Ｐゴシック" charset="-128"/>
              </a:rPr>
              <a:t>“</a:t>
            </a:r>
            <a:r>
              <a:rPr lang="en-US" altLang="ja-JP" sz="1900">
                <a:ea typeface="ＭＳ Ｐゴシック" charset="-128"/>
              </a:rPr>
              <a:t>large scale</a:t>
            </a:r>
            <a:r>
              <a:rPr lang="ja-JP" altLang="en-US" sz="1900">
                <a:ea typeface="ＭＳ Ｐゴシック" charset="-128"/>
              </a:rPr>
              <a:t>”</a:t>
            </a:r>
            <a:r>
              <a:rPr lang="en-US" altLang="ja-JP" sz="1900">
                <a:ea typeface="ＭＳ Ｐゴシック" charset="-128"/>
              </a:rPr>
              <a:t> projects, while the IRR is higher for </a:t>
            </a:r>
            <a:r>
              <a:rPr lang="ja-JP" altLang="en-US" sz="1900">
                <a:ea typeface="ＭＳ Ｐゴシック" charset="-128"/>
              </a:rPr>
              <a:t>“</a:t>
            </a:r>
            <a:r>
              <a:rPr lang="en-US" altLang="ja-JP" sz="1900">
                <a:ea typeface="ＭＳ Ｐゴシック" charset="-128"/>
              </a:rPr>
              <a:t>small-scale</a:t>
            </a:r>
            <a:r>
              <a:rPr lang="ja-JP" altLang="en-US" sz="1900">
                <a:ea typeface="ＭＳ Ｐゴシック" charset="-128"/>
              </a:rPr>
              <a:t>”</a:t>
            </a:r>
            <a:r>
              <a:rPr lang="en-US" altLang="ja-JP" sz="1900">
                <a:ea typeface="ＭＳ Ｐゴシック" charset="-128"/>
              </a:rPr>
              <a:t> projects.</a:t>
            </a:r>
          </a:p>
          <a:p>
            <a:pPr lvl="1" eaLnBrk="1" hangingPunct="1">
              <a:lnSpc>
                <a:spcPct val="80000"/>
              </a:lnSpc>
            </a:pPr>
            <a:r>
              <a:rPr lang="en-US" altLang="en-US" sz="1900">
                <a:ea typeface="ＭＳ Ｐゴシック" charset="-128"/>
              </a:rPr>
              <a:t>The NPV assumes that intermediate cash flows get reinvested at the </a:t>
            </a:r>
            <a:r>
              <a:rPr lang="ja-JP" altLang="en-US" sz="1900">
                <a:ea typeface="ＭＳ Ｐゴシック" charset="-128"/>
              </a:rPr>
              <a:t>“</a:t>
            </a:r>
            <a:r>
              <a:rPr lang="en-US" altLang="ja-JP" sz="1900">
                <a:ea typeface="ＭＳ Ｐゴシック" charset="-128"/>
              </a:rPr>
              <a:t>hurdle rate</a:t>
            </a:r>
            <a:r>
              <a:rPr lang="ja-JP" altLang="en-US" sz="1900">
                <a:ea typeface="ＭＳ Ｐゴシック" charset="-128"/>
              </a:rPr>
              <a:t>”</a:t>
            </a:r>
            <a:r>
              <a:rPr lang="en-US" altLang="ja-JP" sz="1900">
                <a:ea typeface="ＭＳ Ｐゴシック" charset="-128"/>
              </a:rPr>
              <a:t>, which is based upon what you can make on investments of comparable risk, while the IRR assumes that intermediate cash flows get reinvested at the </a:t>
            </a:r>
            <a:r>
              <a:rPr lang="ja-JP" altLang="en-US" sz="1900">
                <a:ea typeface="ＭＳ Ｐゴシック" charset="-128"/>
              </a:rPr>
              <a:t>“</a:t>
            </a:r>
            <a:r>
              <a:rPr lang="en-US" altLang="ja-JP" sz="1900">
                <a:ea typeface="ＭＳ Ｐゴシック" charset="-128"/>
              </a:rPr>
              <a:t>IRR</a:t>
            </a:r>
            <a:r>
              <a:rPr lang="ja-JP" altLang="en-US" sz="1900">
                <a:ea typeface="ＭＳ Ｐゴシック" charset="-128"/>
              </a:rPr>
              <a:t>”</a:t>
            </a:r>
            <a:r>
              <a:rPr lang="en-US" altLang="ja-JP" sz="1900">
                <a:ea typeface="ＭＳ Ｐゴシック" charset="-128"/>
              </a:rPr>
              <a:t>.</a:t>
            </a:r>
          </a:p>
          <a:p>
            <a:pPr eaLnBrk="1" hangingPunct="1">
              <a:lnSpc>
                <a:spcPct val="80000"/>
              </a:lnSpc>
            </a:pPr>
            <a:endParaRPr lang="en-US" altLang="en-US" sz="2200">
              <a:ea typeface="ＭＳ Ｐゴシック" charset="-128"/>
            </a:endParaRPr>
          </a:p>
        </p:txBody>
      </p:sp>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503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503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Consistency Rule</a:t>
            </a:r>
            <a:r>
              <a:rPr lang="ja-JP" altLang="en-US">
                <a:ea typeface="ＭＳ Ｐゴシック" charset="-128"/>
              </a:rPr>
              <a:t>”</a:t>
            </a:r>
            <a:r>
              <a:rPr lang="en-US" altLang="ja-JP">
                <a:ea typeface="ＭＳ Ｐゴシック" charset="-128"/>
              </a:rPr>
              <a:t> for Cash Flows</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E32402-F742-4C41-A170-868C20EA05D3}" type="slidenum">
              <a:rPr lang="en-US" altLang="en-US" sz="1200">
                <a:solidFill>
                  <a:srgbClr val="FFFFFF"/>
                </a:solidFill>
              </a:rPr>
              <a:pPr>
                <a:lnSpc>
                  <a:spcPct val="80000"/>
                </a:lnSpc>
              </a:pPr>
              <a:t>242</a:t>
            </a:fld>
            <a:endParaRPr lang="en-US" altLang="en-US" sz="1200">
              <a:solidFill>
                <a:srgbClr val="FFFFFF"/>
              </a:solidFill>
            </a:endParaRPr>
          </a:p>
        </p:txBody>
      </p:sp>
      <p:sp>
        <p:nvSpPr>
          <p:cNvPr id="505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cash flows on a project and the discount rate used should be defined in the same terms. </a:t>
            </a:r>
          </a:p>
          <a:p>
            <a:pPr lvl="1" eaLnBrk="1" hangingPunct="1"/>
            <a:r>
              <a:rPr lang="en-US" altLang="en-US">
                <a:ea typeface="ＭＳ Ｐゴシック" charset="-128"/>
              </a:rPr>
              <a:t>If cash flows are in dollars ($R), the discount rate has to be a dollar ($R) discount rate</a:t>
            </a:r>
          </a:p>
          <a:p>
            <a:pPr lvl="1" eaLnBrk="1" hangingPunct="1"/>
            <a:r>
              <a:rPr lang="en-US" altLang="en-US">
                <a:ea typeface="ＭＳ Ｐゴシック" charset="-128"/>
              </a:rPr>
              <a:t>If the cash flows are nominal (real), the discount rate has to be nominal (real).</a:t>
            </a:r>
          </a:p>
          <a:p>
            <a:pPr eaLnBrk="1" hangingPunct="1"/>
            <a:r>
              <a:rPr lang="en-US" altLang="en-US">
                <a:ea typeface="ＭＳ Ｐゴシック" charset="-128"/>
              </a:rPr>
              <a:t>If consistency is maintained, the project conclusions should be identical, no matter what cash flows are used.</a:t>
            </a:r>
          </a:p>
        </p:txBody>
      </p:sp>
    </p:spTree>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Project Analysis in $R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B22C7B-4EA3-FE4E-9F7F-4324CBC38958}" type="slidenum">
              <a:rPr lang="en-US" altLang="en-US" sz="1200">
                <a:solidFill>
                  <a:srgbClr val="FFFFFF"/>
                </a:solidFill>
              </a:rPr>
              <a:pPr>
                <a:lnSpc>
                  <a:spcPct val="80000"/>
                </a:lnSpc>
              </a:pPr>
              <a:t>243</a:t>
            </a:fld>
            <a:endParaRPr lang="en-US" altLang="en-US" sz="1200">
              <a:solidFill>
                <a:srgbClr val="FFFFFF"/>
              </a:solidFill>
            </a:endParaRPr>
          </a:p>
        </p:txBody>
      </p:sp>
      <p:sp>
        <p:nvSpPr>
          <p:cNvPr id="5017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inflation rates were assumed to be 9% in Brazil and 2% in the United States. The $R/dollar rate at the time of the analysis was 2.35 $R/dollar.</a:t>
            </a:r>
          </a:p>
          <a:p>
            <a:pPr eaLnBrk="1" hangingPunct="1">
              <a:lnSpc>
                <a:spcPct val="80000"/>
              </a:lnSpc>
            </a:pPr>
            <a:r>
              <a:rPr lang="en-US" altLang="en-US" sz="2200">
                <a:ea typeface="ＭＳ Ｐゴシック" charset="-128"/>
              </a:rPr>
              <a:t>The expected exchange rate was derived assuming purchasing power parity.</a:t>
            </a:r>
          </a:p>
          <a:p>
            <a:pPr lvl="1" eaLnBrk="1" hangingPunct="1">
              <a:lnSpc>
                <a:spcPct val="80000"/>
              </a:lnSpc>
            </a:pPr>
            <a:r>
              <a:rPr lang="en-US" altLang="en-US" sz="1900">
                <a:ea typeface="ＭＳ Ｐゴシック" charset="-128"/>
              </a:rPr>
              <a:t>Expected Exchange Rate</a:t>
            </a:r>
            <a:r>
              <a:rPr lang="en-US" altLang="en-US" sz="1900" baseline="-25000">
                <a:ea typeface="ＭＳ Ｐゴシック" charset="-128"/>
              </a:rPr>
              <a:t>t</a:t>
            </a:r>
            <a:r>
              <a:rPr lang="en-US" altLang="en-US" sz="1900">
                <a:ea typeface="ＭＳ Ｐゴシック" charset="-128"/>
              </a:rPr>
              <a:t> = Exchange Rate today * (1.09/1.02)</a:t>
            </a:r>
            <a:r>
              <a:rPr lang="en-US" altLang="en-US" sz="1900" baseline="30000">
                <a:ea typeface="ＭＳ Ｐゴシック" charset="-128"/>
              </a:rPr>
              <a:t>t</a:t>
            </a:r>
          </a:p>
          <a:p>
            <a:pPr eaLnBrk="1" hangingPunct="1">
              <a:lnSpc>
                <a:spcPct val="80000"/>
              </a:lnSpc>
            </a:pPr>
            <a:r>
              <a:rPr lang="en-US" altLang="en-US" sz="2200">
                <a:ea typeface="ＭＳ Ｐゴシック" charset="-128"/>
              </a:rPr>
              <a:t>The expected growth rate after year 10 is still expected to be the inflation rate, but it is the 9% $R inflation rate.</a:t>
            </a:r>
          </a:p>
          <a:p>
            <a:pPr eaLnBrk="1" hangingPunct="1">
              <a:lnSpc>
                <a:spcPct val="80000"/>
              </a:lnSpc>
            </a:pPr>
            <a:r>
              <a:rPr lang="en-US" altLang="en-US" sz="2200">
                <a:ea typeface="ＭＳ Ｐゴシック" charset="-128"/>
              </a:rPr>
              <a:t>The cost of capital in $R was derived from the cost of capital in dollars and the differences in inflation rates:</a:t>
            </a:r>
          </a:p>
          <a:p>
            <a:pPr lvl="1" eaLnBrk="1" hangingPunct="1">
              <a:lnSpc>
                <a:spcPct val="80000"/>
              </a:lnSpc>
              <a:buFont typeface="Wingdings 2" charset="2"/>
              <a:buNone/>
            </a:pPr>
            <a:r>
              <a:rPr lang="en-US" altLang="en-US" sz="1900">
                <a:ea typeface="ＭＳ Ｐゴシック" charset="-128"/>
              </a:rPr>
              <a:t>$R Cost of Capital =</a:t>
            </a:r>
          </a:p>
          <a:p>
            <a:pPr lvl="1" eaLnBrk="1" hangingPunct="1">
              <a:lnSpc>
                <a:spcPct val="80000"/>
              </a:lnSpc>
            </a:pPr>
            <a:endParaRPr lang="en-US" altLang="en-US" sz="1900">
              <a:ea typeface="ＭＳ Ｐゴシック" charset="-128"/>
            </a:endParaRPr>
          </a:p>
          <a:p>
            <a:pPr lvl="1" eaLnBrk="1" hangingPunct="1">
              <a:lnSpc>
                <a:spcPct val="80000"/>
              </a:lnSpc>
            </a:pPr>
            <a:endParaRPr lang="en-US" altLang="en-US" sz="1900">
              <a:ea typeface="ＭＳ Ｐゴシック" charset="-128"/>
            </a:endParaRPr>
          </a:p>
          <a:p>
            <a:pPr lvl="1" eaLnBrk="1" hangingPunct="1">
              <a:lnSpc>
                <a:spcPct val="80000"/>
              </a:lnSpc>
              <a:buFont typeface="Wingdings 2" charset="2"/>
              <a:buNone/>
            </a:pPr>
            <a:r>
              <a:rPr lang="en-US" altLang="en-US" sz="1900">
                <a:ea typeface="ＭＳ Ｐゴシック" charset="-128"/>
              </a:rPr>
              <a:t>			= (1.0846) (1.09/1.02) – 1 = 15.91% </a:t>
            </a:r>
          </a:p>
        </p:txBody>
      </p:sp>
      <p:graphicFrame>
        <p:nvGraphicFramePr>
          <p:cNvPr id="507909"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7945"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50995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a:solidFill>
                  <a:srgbClr val="000000"/>
                </a:solidFill>
              </a:rPr>
              <a:t>Expected Exchange </a:t>
            </a:r>
            <a:r>
              <a:rPr lang="en-US" sz="1400" dirty="0" err="1">
                <a:solidFill>
                  <a:srgbClr val="000000"/>
                </a:solidFill>
              </a:rPr>
              <a:t>Rate</a:t>
            </a:r>
            <a:r>
              <a:rPr lang="en-US" sz="1400" baseline="-25000" dirty="0" err="1">
                <a:solidFill>
                  <a:srgbClr val="000000"/>
                </a:solidFill>
              </a:rPr>
              <a:t>t</a:t>
            </a:r>
            <a:r>
              <a:rPr lang="en-US" sz="1400" dirty="0">
                <a:solidFill>
                  <a:srgbClr val="000000"/>
                </a:solidFill>
              </a:rPr>
              <a:t> </a:t>
            </a:r>
          </a:p>
          <a:p>
            <a:pPr marL="0" lvl="1">
              <a:defRPr/>
            </a:pPr>
            <a:r>
              <a:rPr lang="en-US" sz="1400" dirty="0">
                <a:solidFill>
                  <a:srgbClr val="000000"/>
                </a:solidFill>
              </a:rPr>
              <a:t>= Exchange Rate today * (1.09/1.02)</a:t>
            </a:r>
            <a:r>
              <a:rPr lang="en-US" sz="1400" baseline="30000" dirty="0">
                <a:solidFill>
                  <a:srgbClr val="000000"/>
                </a:solidFill>
              </a:rPr>
              <a:t>t</a:t>
            </a:r>
            <a:endParaRPr lang="en-US" sz="1400" dirty="0">
              <a:solidFill>
                <a:srgbClr val="000000"/>
              </a:solidFill>
            </a:endParaRPr>
          </a:p>
        </p:txBody>
      </p:sp>
      <p:cxnSp>
        <p:nvCxnSpPr>
          <p:cNvPr id="50995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995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0996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Uncertainty in Project Analysis: What can we do?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9F14ED-270D-B940-A773-6323456FAAD9}" type="slidenum">
              <a:rPr lang="en-US" altLang="en-US" sz="1200">
                <a:solidFill>
                  <a:srgbClr val="FFFFFF"/>
                </a:solidFill>
              </a:rPr>
              <a:pPr>
                <a:lnSpc>
                  <a:spcPct val="80000"/>
                </a:lnSpc>
              </a:pPr>
              <a:t>245</a:t>
            </a:fld>
            <a:endParaRPr lang="en-US" altLang="en-US" sz="1200">
              <a:solidFill>
                <a:srgbClr val="FFFFFF"/>
              </a:solidFill>
            </a:endParaRPr>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a:ea typeface="+mn-ea"/>
              </a:rPr>
              <a:t>Actual costs may be higher than estimated costs</a:t>
            </a:r>
          </a:p>
          <a:p>
            <a:pPr marL="640080" lvl="1" indent="-274320" eaLnBrk="1" fontAlgn="auto" hangingPunct="1">
              <a:spcAft>
                <a:spcPts val="0"/>
              </a:spcAft>
              <a:buFont typeface="Wingdings 2"/>
              <a:buChar char=""/>
              <a:defRPr/>
            </a:pPr>
            <a:r>
              <a:rPr lang="en-US" dirty="0">
                <a:ea typeface="+mn-ea"/>
              </a:rPr>
              <a:t>Tax rates may go up</a:t>
            </a:r>
          </a:p>
          <a:p>
            <a:pPr marL="640080" lvl="1" indent="-274320" eaLnBrk="1" fontAlgn="auto" hangingPunct="1">
              <a:spcAft>
                <a:spcPts val="0"/>
              </a:spcAft>
              <a:buFont typeface="Wingdings 2"/>
              <a:buChar char=""/>
              <a:defRPr/>
            </a:pPr>
            <a:r>
              <a:rPr lang="en-US" dirty="0">
                <a:ea typeface="+mn-ea"/>
              </a:rPr>
              <a:t>Interest rates may rise</a:t>
            </a:r>
          </a:p>
          <a:p>
            <a:pPr marL="640080" lvl="1" indent="-274320" eaLnBrk="1" fontAlgn="auto" hangingPunct="1">
              <a:spcAft>
                <a:spcPts val="0"/>
              </a:spcAft>
              <a:buFont typeface="Wingdings 2"/>
              <a:buChar char=""/>
              <a:defRPr/>
            </a:pPr>
            <a:r>
              <a:rPr lang="en-US" dirty="0">
                <a:ea typeface="+mn-ea"/>
              </a:rPr>
              <a:t>Risk premiums and default spreads may increase</a:t>
            </a:r>
          </a:p>
          <a:p>
            <a:pPr marL="640080" lvl="1" indent="-274320" eaLnBrk="1" fontAlgn="auto" hangingPunct="1">
              <a:spcAft>
                <a:spcPts val="0"/>
              </a:spcAft>
              <a:buFont typeface="Wingdings 2"/>
              <a:buChar char=""/>
              <a:defRPr/>
            </a:pPr>
            <a:r>
              <a:rPr lang="en-US" dirty="0">
                <a:ea typeface="+mn-ea"/>
              </a:rPr>
              <a:t>All of the above</a:t>
            </a:r>
          </a:p>
          <a:p>
            <a:pPr marL="320040" indent="-320040" eaLnBrk="1" fontAlgn="auto" hangingPunct="1">
              <a:spcAft>
                <a:spcPts val="0"/>
              </a:spcAft>
              <a:buFont typeface="Wingdings"/>
              <a:buChar char=""/>
              <a:defRPr/>
            </a:pPr>
            <a:r>
              <a:rPr lang="en-US" dirty="0">
                <a:ea typeface="+mn-ea"/>
                <a:cs typeface="+mn-cs"/>
              </a:rPr>
              <a:t>How would you respond to this uncertainty?</a:t>
            </a:r>
          </a:p>
          <a:p>
            <a:pPr marL="640080" lvl="1" indent="-274320" eaLnBrk="1" fontAlgn="auto" hangingPunct="1">
              <a:spcAft>
                <a:spcPts val="0"/>
              </a:spcAft>
              <a:buFont typeface="Wingdings 2"/>
              <a:buChar char=""/>
              <a:defRPr/>
            </a:pPr>
            <a:r>
              <a:rPr lang="en-US" dirty="0">
                <a:ea typeface="+mn-ea"/>
              </a:rPr>
              <a:t>Will wait for the uncertainty to be resolved</a:t>
            </a:r>
          </a:p>
          <a:p>
            <a:pPr marL="640080" lvl="1" indent="-274320" eaLnBrk="1" fontAlgn="auto" hangingPunct="1">
              <a:spcAft>
                <a:spcPts val="0"/>
              </a:spcAft>
              <a:buFont typeface="Wingdings 2"/>
              <a:buChar char=""/>
              <a:defRPr/>
            </a:pPr>
            <a:r>
              <a:rPr lang="en-US" dirty="0">
                <a:ea typeface="+mn-ea"/>
              </a:rPr>
              <a:t>Will not take the investment</a:t>
            </a:r>
          </a:p>
          <a:p>
            <a:pPr marL="640080" lvl="1" indent="-274320" eaLnBrk="1" fontAlgn="auto" hangingPunct="1">
              <a:spcAft>
                <a:spcPts val="0"/>
              </a:spcAft>
              <a:buFont typeface="Wingdings 2"/>
              <a:buChar char=""/>
              <a:defRPr/>
            </a:pPr>
            <a:r>
              <a:rPr lang="en-US" dirty="0">
                <a:ea typeface="+mn-ea"/>
              </a:rPr>
              <a:t>Ask someone else (consultant, boss, colleague) to make the decision</a:t>
            </a:r>
          </a:p>
          <a:p>
            <a:pPr marL="640080" lvl="1" indent="-274320" eaLnBrk="1" fontAlgn="auto" hangingPunct="1">
              <a:spcAft>
                <a:spcPts val="0"/>
              </a:spcAft>
              <a:buFont typeface="Wingdings 2"/>
              <a:buChar char=""/>
              <a:defRPr/>
            </a:pPr>
            <a:r>
              <a:rPr lang="en-US" dirty="0">
                <a:ea typeface="+mn-ea"/>
              </a:rPr>
              <a:t>Ignore it. </a:t>
            </a:r>
          </a:p>
          <a:p>
            <a:pPr marL="640080" lvl="1" indent="-274320" eaLnBrk="1" fontAlgn="auto" hangingPunct="1">
              <a:spcAft>
                <a:spcPts val="0"/>
              </a:spcAft>
              <a:buFont typeface="Wingdings 2"/>
              <a:buChar char=""/>
              <a:defRPr/>
            </a:pPr>
            <a:r>
              <a:rPr lang="en-US" dirty="0">
                <a:ea typeface="+mn-ea"/>
              </a:rPr>
              <a:t>Other</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51405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51405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514052" name="Straight Arrow Connector 6"/>
          <p:cNvCxnSpPr>
            <a:cxnSpLocks noChangeShapeType="1"/>
            <a:stCxn id="51405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405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5140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518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52019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52019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52019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52019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01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2020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52224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52224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5222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224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4C40CB-EE33-514C-ADB3-61823A251338}" type="slidenum">
              <a:rPr lang="en-US" altLang="en-US" sz="1200">
                <a:solidFill>
                  <a:srgbClr val="FFFFFF"/>
                </a:solidFill>
              </a:rPr>
              <a:pPr>
                <a:lnSpc>
                  <a:spcPct val="80000"/>
                </a:lnSpc>
              </a:pPr>
              <a:t>251</a:t>
            </a:fld>
            <a:endParaRPr lang="en-US" altLang="en-US" sz="1200">
              <a:solidFill>
                <a:srgbClr val="FFFFFF"/>
              </a:solidFill>
            </a:endParaRPr>
          </a:p>
        </p:txBody>
      </p:sp>
      <p:sp>
        <p:nvSpPr>
          <p:cNvPr id="5181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lvl="1" eaLnBrk="1" hangingPunct="1">
              <a:lnSpc>
                <a:spcPct val="80000"/>
              </a:lnSpc>
            </a:pPr>
            <a:r>
              <a:rPr lang="en-US" altLang="en-US" sz="2200">
                <a:ea typeface="ＭＳ Ｐゴシック" charset="-128"/>
              </a:rPr>
              <a:t>I would accept the investment and print the results of this simulation and file them away to show that I exercised due diligence.</a:t>
            </a:r>
          </a:p>
          <a:p>
            <a:pPr lvl="1" eaLnBrk="1" hangingPunct="1">
              <a:lnSpc>
                <a:spcPct val="80000"/>
              </a:lnSpc>
            </a:pPr>
            <a:r>
              <a:rPr lang="en-US" altLang="en-US" sz="2200">
                <a:ea typeface="ＭＳ Ｐゴシック" charset="-128"/>
              </a:rPr>
              <a:t>I would reject the investment, because it is too risky (there is a 10% chance that it could be a bad project)</a:t>
            </a:r>
          </a:p>
          <a:p>
            <a:pPr lvl="1" eaLnBrk="1" hangingPunct="1">
              <a:lnSpc>
                <a:spcPct val="80000"/>
              </a:lnSpc>
            </a:pPr>
            <a:r>
              <a:rPr lang="en-US" altLang="en-US" sz="2200">
                <a:ea typeface="ＭＳ Ｐゴシック" charset="-128"/>
              </a:rPr>
              <a:t>Other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F200ED-E395-B04F-8A20-9F8B02C196B9}" type="slidenum">
              <a:rPr lang="en-US" altLang="en-US" sz="1200">
                <a:solidFill>
                  <a:srgbClr val="FFFFFF"/>
                </a:solidFill>
              </a:rPr>
              <a:pPr>
                <a:lnSpc>
                  <a:spcPct val="80000"/>
                </a:lnSpc>
              </a:pPr>
              <a:t>252</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a:ea typeface="+mn-ea"/>
                <a:cs typeface="+mn-cs"/>
              </a:rPr>
              <a:t>If using accounting returns,</a:t>
            </a:r>
          </a:p>
          <a:p>
            <a:pPr marL="640080" lvl="1" indent="-274320" eaLnBrk="1" fontAlgn="auto" hangingPunct="1">
              <a:spcAft>
                <a:spcPts val="0"/>
              </a:spcAft>
              <a:buFont typeface="Wingdings 2"/>
              <a:buChar char=""/>
              <a:defRPr/>
            </a:pPr>
            <a:r>
              <a:rPr lang="en-US">
                <a:ea typeface="+mn-ea"/>
              </a:rPr>
              <a:t>Return will be Return on Equity (ROE) = Net Income/BV of Equity</a:t>
            </a:r>
          </a:p>
          <a:p>
            <a:pPr marL="640080" lvl="1" indent="-274320" eaLnBrk="1" fontAlgn="auto" hangingPunct="1">
              <a:spcAft>
                <a:spcPts val="0"/>
              </a:spcAft>
              <a:buFont typeface="Wingdings 2"/>
              <a:buChar char=""/>
              <a:defRPr/>
            </a:pPr>
            <a:r>
              <a:rPr lang="en-US">
                <a:ea typeface="+mn-ea"/>
              </a:rPr>
              <a:t>ROE has to be greater than cost of equity</a:t>
            </a:r>
          </a:p>
          <a:p>
            <a:pPr marL="320040" indent="-320040" eaLnBrk="1" fontAlgn="auto" hangingPunct="1">
              <a:spcAft>
                <a:spcPts val="0"/>
              </a:spcAft>
              <a:buFont typeface="Wingdings"/>
              <a:buChar char=""/>
              <a:defRPr/>
            </a:pPr>
            <a:r>
              <a:rPr lang="en-US">
                <a:ea typeface="+mn-ea"/>
                <a:cs typeface="+mn-cs"/>
              </a:rPr>
              <a:t>If using discounted cashflow models,</a:t>
            </a:r>
          </a:p>
          <a:p>
            <a:pPr marL="640080" lvl="1" indent="-274320" eaLnBrk="1" fontAlgn="auto" hangingPunct="1">
              <a:spcAft>
                <a:spcPts val="0"/>
              </a:spcAft>
              <a:buFont typeface="Wingdings 2"/>
              <a:buChar char=""/>
              <a:defRPr/>
            </a:pPr>
            <a:r>
              <a:rPr lang="en-US">
                <a:ea typeface="+mn-ea"/>
              </a:rPr>
              <a:t>Cashflows will be cashflows after debt payments to equity investors</a:t>
            </a:r>
          </a:p>
          <a:p>
            <a:pPr marL="640080" lvl="1" indent="-274320" eaLnBrk="1" fontAlgn="auto" hangingPunct="1">
              <a:spcAft>
                <a:spcPts val="0"/>
              </a:spcAft>
              <a:buFont typeface="Wingdings 2"/>
              <a:buChar char=""/>
              <a:defRPr/>
            </a:pPr>
            <a:r>
              <a:rPr lang="en-US">
                <a:ea typeface="+mn-ea"/>
              </a:rPr>
              <a:t>Hurdle rate will be cost of equity</a:t>
            </a:r>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 Vale Iron Ore Mine in Canada Investment Operating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F92771-99DD-9F45-97E2-C44689771691}" type="slidenum">
              <a:rPr lang="en-US" altLang="en-US" sz="1200">
                <a:solidFill>
                  <a:srgbClr val="FFFFFF"/>
                </a:solidFill>
              </a:rPr>
              <a:pPr>
                <a:lnSpc>
                  <a:spcPct val="80000"/>
                </a:lnSpc>
              </a:pPr>
              <a:t>253</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5831E7-B900-1940-84A9-80FCB6E5E225}" type="slidenum">
              <a:rPr lang="en-US" altLang="en-US" sz="1200">
                <a:solidFill>
                  <a:srgbClr val="FFFFFF"/>
                </a:solidFill>
              </a:rPr>
              <a:pPr>
                <a:lnSpc>
                  <a:spcPct val="80000"/>
                </a:lnSpc>
              </a:pPr>
              <a:t>254</a:t>
            </a:fld>
            <a:endParaRPr lang="en-US" altLang="en-US" sz="1200">
              <a:solidFill>
                <a:srgbClr val="FFFFFF"/>
              </a:solidFill>
            </a:endParaRPr>
          </a:p>
        </p:txBody>
      </p:sp>
      <p:sp>
        <p:nvSpPr>
          <p:cNvPr id="53043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3043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30473" name="Document" r:id="rId4" imgW="5511597" imgH="2311315" progId="Word.Document.12">
                  <p:embed/>
                </p:oleObj>
              </mc:Choice>
              <mc:Fallback>
                <p:oleObj name="Document" r:id="rId4" imgW="5511597" imgH="2311315"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92CC5E-9279-7B4A-BD20-7E4B69F74FE7}" type="slidenum">
              <a:rPr lang="en-US" altLang="en-US" sz="1200">
                <a:solidFill>
                  <a:srgbClr val="FFFFFF"/>
                </a:solidFill>
              </a:rPr>
              <a:pPr>
                <a:lnSpc>
                  <a:spcPct val="80000"/>
                </a:lnSpc>
              </a:pPr>
              <a:t>255</a:t>
            </a:fld>
            <a:endParaRPr lang="en-US" altLang="en-US" sz="1200">
              <a:solidFill>
                <a:srgbClr val="FFFFFF"/>
              </a:solidFill>
            </a:endParaRPr>
          </a:p>
        </p:txBody>
      </p:sp>
      <p:sp>
        <p:nvSpPr>
          <p:cNvPr id="532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53248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32521" name="Document" r:id="rId4" imgW="8369300" imgH="1955800" progId="Word.Document.12">
                  <p:embed/>
                </p:oleObj>
              </mc:Choice>
              <mc:Fallback>
                <p:oleObj name="Document" r:id="rId4" imgW="8369300" imgH="19558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29C68C-351D-CC40-BAD2-08B5302360B3}" type="slidenum">
              <a:rPr lang="en-US" altLang="en-US" sz="1200">
                <a:solidFill>
                  <a:srgbClr val="FFFFFF"/>
                </a:solidFill>
              </a:rPr>
              <a:pPr>
                <a:lnSpc>
                  <a:spcPct val="80000"/>
                </a:lnSpc>
              </a:pPr>
              <a:t>256</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53264"/>
        </p:xfrm>
        <a:graphic>
          <a:graphicData uri="http://schemas.openxmlformats.org/drawingml/2006/table">
            <a:tbl>
              <a:tblPr/>
              <a:tblGrid>
                <a:gridCol w="1903413">
                  <a:extLst>
                    <a:ext uri="{9D8B030D-6E8A-4147-A177-3AD203B41FA5}">
                      <a16:colId xmlns:a16="http://schemas.microsoft.com/office/drawing/2014/main" val="20000"/>
                    </a:ext>
                  </a:extLst>
                </a:gridCol>
                <a:gridCol w="771525">
                  <a:extLst>
                    <a:ext uri="{9D8B030D-6E8A-4147-A177-3AD203B41FA5}">
                      <a16:colId xmlns:a16="http://schemas.microsoft.com/office/drawing/2014/main" val="20001"/>
                    </a:ext>
                  </a:extLst>
                </a:gridCol>
                <a:gridCol w="769937">
                  <a:extLst>
                    <a:ext uri="{9D8B030D-6E8A-4147-A177-3AD203B41FA5}">
                      <a16:colId xmlns:a16="http://schemas.microsoft.com/office/drawing/2014/main" val="20002"/>
                    </a:ext>
                  </a:extLst>
                </a:gridCol>
                <a:gridCol w="665163">
                  <a:extLst>
                    <a:ext uri="{9D8B030D-6E8A-4147-A177-3AD203B41FA5}">
                      <a16:colId xmlns:a16="http://schemas.microsoft.com/office/drawing/2014/main" val="20003"/>
                    </a:ext>
                  </a:extLst>
                </a:gridCol>
                <a:gridCol w="663575">
                  <a:extLst>
                    <a:ext uri="{9D8B030D-6E8A-4147-A177-3AD203B41FA5}">
                      <a16:colId xmlns:a16="http://schemas.microsoft.com/office/drawing/2014/main" val="20004"/>
                    </a:ext>
                  </a:extLst>
                </a:gridCol>
                <a:gridCol w="665162">
                  <a:extLst>
                    <a:ext uri="{9D8B030D-6E8A-4147-A177-3AD203B41FA5}">
                      <a16:colId xmlns:a16="http://schemas.microsoft.com/office/drawing/2014/main" val="20005"/>
                    </a:ext>
                  </a:extLst>
                </a:gridCol>
                <a:gridCol w="665163">
                  <a:extLst>
                    <a:ext uri="{9D8B030D-6E8A-4147-A177-3AD203B41FA5}">
                      <a16:colId xmlns:a16="http://schemas.microsoft.com/office/drawing/2014/main" val="20006"/>
                    </a:ext>
                  </a:extLst>
                </a:gridCol>
                <a:gridCol w="665162">
                  <a:extLst>
                    <a:ext uri="{9D8B030D-6E8A-4147-A177-3AD203B41FA5}">
                      <a16:colId xmlns:a16="http://schemas.microsoft.com/office/drawing/2014/main" val="20007"/>
                    </a:ext>
                  </a:extLst>
                </a:gridCol>
                <a:gridCol w="663575">
                  <a:extLst>
                    <a:ext uri="{9D8B030D-6E8A-4147-A177-3AD203B41FA5}">
                      <a16:colId xmlns:a16="http://schemas.microsoft.com/office/drawing/2014/main" val="20008"/>
                    </a:ext>
                  </a:extLst>
                </a:gridCol>
                <a:gridCol w="665163">
                  <a:extLst>
                    <a:ext uri="{9D8B030D-6E8A-4147-A177-3AD203B41FA5}">
                      <a16:colId xmlns:a16="http://schemas.microsoft.com/office/drawing/2014/main" val="20009"/>
                    </a:ext>
                  </a:extLst>
                </a:gridCol>
                <a:gridCol w="665162">
                  <a:extLst>
                    <a:ext uri="{9D8B030D-6E8A-4147-A177-3AD203B41FA5}">
                      <a16:colId xmlns:a16="http://schemas.microsoft.com/office/drawing/2014/main" val="20010"/>
                    </a:ext>
                  </a:extLst>
                </a:gridCol>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bl>
          </a:graphicData>
        </a:graphic>
      </p:graphicFrame>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CCA85D-9786-614C-A27B-430205B0C22C}" type="slidenum">
              <a:rPr lang="en-US" altLang="en-US" sz="1200">
                <a:solidFill>
                  <a:srgbClr val="FFFFFF"/>
                </a:solidFill>
              </a:rPr>
              <a:pPr>
                <a:lnSpc>
                  <a:spcPct val="80000"/>
                </a:lnSpc>
              </a:pPr>
              <a:t>257</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7128"/>
        </p:xfrm>
        <a:graphic>
          <a:graphicData uri="http://schemas.openxmlformats.org/drawingml/2006/table">
            <a:tbl>
              <a:tblPr/>
              <a:tblGrid>
                <a:gridCol w="358775">
                  <a:extLst>
                    <a:ext uri="{9D8B030D-6E8A-4147-A177-3AD203B41FA5}">
                      <a16:colId xmlns:a16="http://schemas.microsoft.com/office/drawing/2014/main" val="20000"/>
                    </a:ext>
                  </a:extLst>
                </a:gridCol>
                <a:gridCol w="738188">
                  <a:extLst>
                    <a:ext uri="{9D8B030D-6E8A-4147-A177-3AD203B41FA5}">
                      <a16:colId xmlns:a16="http://schemas.microsoft.com/office/drawing/2014/main" val="20001"/>
                    </a:ext>
                  </a:extLst>
                </a:gridCol>
                <a:gridCol w="877887">
                  <a:extLst>
                    <a:ext uri="{9D8B030D-6E8A-4147-A177-3AD203B41FA5}">
                      <a16:colId xmlns:a16="http://schemas.microsoft.com/office/drawing/2014/main" val="20002"/>
                    </a:ext>
                  </a:extLst>
                </a:gridCol>
                <a:gridCol w="796925">
                  <a:extLst>
                    <a:ext uri="{9D8B030D-6E8A-4147-A177-3AD203B41FA5}">
                      <a16:colId xmlns:a16="http://schemas.microsoft.com/office/drawing/2014/main" val="20003"/>
                    </a:ext>
                  </a:extLst>
                </a:gridCol>
                <a:gridCol w="877888">
                  <a:extLst>
                    <a:ext uri="{9D8B030D-6E8A-4147-A177-3AD203B41FA5}">
                      <a16:colId xmlns:a16="http://schemas.microsoft.com/office/drawing/2014/main" val="20004"/>
                    </a:ext>
                  </a:extLst>
                </a:gridCol>
                <a:gridCol w="877887">
                  <a:extLst>
                    <a:ext uri="{9D8B030D-6E8A-4147-A177-3AD203B41FA5}">
                      <a16:colId xmlns:a16="http://schemas.microsoft.com/office/drawing/2014/main" val="20005"/>
                    </a:ext>
                  </a:extLst>
                </a:gridCol>
                <a:gridCol w="738188">
                  <a:extLst>
                    <a:ext uri="{9D8B030D-6E8A-4147-A177-3AD203B41FA5}">
                      <a16:colId xmlns:a16="http://schemas.microsoft.com/office/drawing/2014/main" val="20006"/>
                    </a:ext>
                  </a:extLst>
                </a:gridCol>
                <a:gridCol w="739775">
                  <a:extLst>
                    <a:ext uri="{9D8B030D-6E8A-4147-A177-3AD203B41FA5}">
                      <a16:colId xmlns:a16="http://schemas.microsoft.com/office/drawing/2014/main" val="20007"/>
                    </a:ext>
                  </a:extLst>
                </a:gridCol>
                <a:gridCol w="738187">
                  <a:extLst>
                    <a:ext uri="{9D8B030D-6E8A-4147-A177-3AD203B41FA5}">
                      <a16:colId xmlns:a16="http://schemas.microsoft.com/office/drawing/2014/main" val="20008"/>
                    </a:ext>
                  </a:extLst>
                </a:gridCol>
                <a:gridCol w="739775">
                  <a:extLst>
                    <a:ext uri="{9D8B030D-6E8A-4147-A177-3AD203B41FA5}">
                      <a16:colId xmlns:a16="http://schemas.microsoft.com/office/drawing/2014/main" val="20009"/>
                    </a:ext>
                  </a:extLst>
                </a:gridCol>
                <a:gridCol w="669925">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53674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2D2B1B-23A2-A04B-8C6C-D073058D5C8B}" type="slidenum">
              <a:rPr lang="en-US" altLang="en-US" sz="1200">
                <a:solidFill>
                  <a:srgbClr val="FFFFFF"/>
                </a:solidFill>
              </a:rPr>
              <a:pPr>
                <a:lnSpc>
                  <a:spcPct val="80000"/>
                </a:lnSpc>
              </a:pPr>
              <a:t>258</a:t>
            </a:fld>
            <a:endParaRPr lang="en-US" altLang="en-US" sz="1200">
              <a:solidFill>
                <a:srgbClr val="FFFFFF"/>
              </a:solidFill>
            </a:endParaRPr>
          </a:p>
        </p:txBody>
      </p:sp>
      <p:sp>
        <p:nvSpPr>
          <p:cNvPr id="5345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a:ea typeface="ＭＳ Ｐゴシック" charset="-128"/>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eaLnBrk="1" hangingPunct="1">
              <a:lnSpc>
                <a:spcPct val="90000"/>
              </a:lnSpc>
            </a:pPr>
            <a:r>
              <a:rPr lang="en-US" altLang="en-US" sz="2000">
                <a:ea typeface="ＭＳ Ｐゴシック" charset="-128"/>
              </a:rPr>
              <a:t>Specifically, we can compute the return on equity (net income as a percentage of book equity) and compare to the cost of equity. The return spread is then:</a:t>
            </a:r>
          </a:p>
          <a:p>
            <a:pPr lvl="1" indent="-319088" eaLnBrk="1" hangingPunct="1">
              <a:lnSpc>
                <a:spcPct val="90000"/>
              </a:lnSpc>
              <a:buFont typeface="Wingdings" charset="2"/>
              <a:buChar char=""/>
            </a:pPr>
            <a:r>
              <a:rPr lang="en-US" altLang="en-US" sz="1600">
                <a:ea typeface="ＭＳ Ｐゴシック" charset="-128"/>
              </a:rPr>
              <a:t>Equity Return Spread = Return on Equity – Cost of equity</a:t>
            </a:r>
          </a:p>
          <a:p>
            <a:pPr eaLnBrk="1" hangingPunct="1">
              <a:lnSpc>
                <a:spcPct val="90000"/>
              </a:lnSpc>
            </a:pPr>
            <a:r>
              <a:rPr lang="en-US" altLang="en-US" sz="2000">
                <a:ea typeface="ＭＳ Ｐゴシック" charset="-128"/>
              </a:rPr>
              <a:t>This measure is particularly useful for financial service firms, where capital, return on capital and cost of capital are difficult measures to nail down. </a:t>
            </a:r>
          </a:p>
          <a:p>
            <a:pPr eaLnBrk="1" hangingPunct="1">
              <a:lnSpc>
                <a:spcPct val="90000"/>
              </a:lnSpc>
            </a:pPr>
            <a:r>
              <a:rPr lang="en-US" altLang="en-US" sz="2000">
                <a:ea typeface="ＭＳ Ｐゴシック" charset="-128"/>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altLang="en-US" sz="1600">
              <a:ea typeface="ＭＳ Ｐゴシック" charset="-128"/>
            </a:endParaRPr>
          </a:p>
        </p:txBody>
      </p:sp>
    </p:spTree>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06F852-E45C-DB49-8CFA-41637992F716}" type="slidenum">
              <a:rPr lang="en-US" altLang="en-US" sz="1200">
                <a:solidFill>
                  <a:srgbClr val="FFFFFF"/>
                </a:solidFill>
              </a:rPr>
              <a:pPr>
                <a:lnSpc>
                  <a:spcPct val="80000"/>
                </a:lnSpc>
              </a:pPr>
              <a:t>259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5104"/>
        </p:xfrm>
        <a:graphic>
          <a:graphicData uri="http://schemas.openxmlformats.org/drawingml/2006/table">
            <a:tbl>
              <a:tblPr/>
              <a:tblGrid>
                <a:gridCol w="1825625">
                  <a:extLst>
                    <a:ext uri="{9D8B030D-6E8A-4147-A177-3AD203B41FA5}">
                      <a16:colId xmlns:a16="http://schemas.microsoft.com/office/drawing/2014/main" val="20000"/>
                    </a:ext>
                  </a:extLst>
                </a:gridCol>
                <a:gridCol w="612775">
                  <a:extLst>
                    <a:ext uri="{9D8B030D-6E8A-4147-A177-3AD203B41FA5}">
                      <a16:colId xmlns:a16="http://schemas.microsoft.com/office/drawing/2014/main" val="20001"/>
                    </a:ext>
                  </a:extLst>
                </a:gridCol>
                <a:gridCol w="566738">
                  <a:extLst>
                    <a:ext uri="{9D8B030D-6E8A-4147-A177-3AD203B41FA5}">
                      <a16:colId xmlns:a16="http://schemas.microsoft.com/office/drawing/2014/main" val="20002"/>
                    </a:ext>
                  </a:extLst>
                </a:gridCol>
                <a:gridCol w="566737">
                  <a:extLst>
                    <a:ext uri="{9D8B030D-6E8A-4147-A177-3AD203B41FA5}">
                      <a16:colId xmlns:a16="http://schemas.microsoft.com/office/drawing/2014/main" val="20003"/>
                    </a:ext>
                  </a:extLst>
                </a:gridCol>
                <a:gridCol w="566738">
                  <a:extLst>
                    <a:ext uri="{9D8B030D-6E8A-4147-A177-3AD203B41FA5}">
                      <a16:colId xmlns:a16="http://schemas.microsoft.com/office/drawing/2014/main" val="20004"/>
                    </a:ext>
                  </a:extLst>
                </a:gridCol>
                <a:gridCol w="566737">
                  <a:extLst>
                    <a:ext uri="{9D8B030D-6E8A-4147-A177-3AD203B41FA5}">
                      <a16:colId xmlns:a16="http://schemas.microsoft.com/office/drawing/2014/main" val="20005"/>
                    </a:ext>
                  </a:extLst>
                </a:gridCol>
                <a:gridCol w="568325">
                  <a:extLst>
                    <a:ext uri="{9D8B030D-6E8A-4147-A177-3AD203B41FA5}">
                      <a16:colId xmlns:a16="http://schemas.microsoft.com/office/drawing/2014/main" val="20006"/>
                    </a:ext>
                  </a:extLst>
                </a:gridCol>
                <a:gridCol w="566738">
                  <a:extLst>
                    <a:ext uri="{9D8B030D-6E8A-4147-A177-3AD203B41FA5}">
                      <a16:colId xmlns:a16="http://schemas.microsoft.com/office/drawing/2014/main" val="20007"/>
                    </a:ext>
                  </a:extLst>
                </a:gridCol>
                <a:gridCol w="566737">
                  <a:extLst>
                    <a:ext uri="{9D8B030D-6E8A-4147-A177-3AD203B41FA5}">
                      <a16:colId xmlns:a16="http://schemas.microsoft.com/office/drawing/2014/main" val="20008"/>
                    </a:ext>
                  </a:extLst>
                </a:gridCol>
                <a:gridCol w="566738">
                  <a:extLst>
                    <a:ext uri="{9D8B030D-6E8A-4147-A177-3AD203B41FA5}">
                      <a16:colId xmlns:a16="http://schemas.microsoft.com/office/drawing/2014/main" val="20009"/>
                    </a:ext>
                  </a:extLst>
                </a:gridCol>
                <a:gridCol w="566737">
                  <a:extLst>
                    <a:ext uri="{9D8B030D-6E8A-4147-A177-3AD203B41FA5}">
                      <a16:colId xmlns:a16="http://schemas.microsoft.com/office/drawing/2014/main" val="20010"/>
                    </a:ext>
                  </a:extLst>
                </a:gridCol>
                <a:gridCol w="612775">
                  <a:extLst>
                    <a:ext uri="{9D8B030D-6E8A-4147-A177-3AD203B41FA5}">
                      <a16:colId xmlns:a16="http://schemas.microsoft.com/office/drawing/2014/main" val="20011"/>
                    </a:ext>
                  </a:extLst>
                </a:gridCol>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5FE36A-B9F2-2046-B6CE-BCE0C8A7CBCF}" type="slidenum">
              <a:rPr lang="en-US" altLang="en-US" sz="1200">
                <a:solidFill>
                  <a:srgbClr val="FFFFFF"/>
                </a:solidFill>
              </a:rPr>
              <a:pPr>
                <a:lnSpc>
                  <a:spcPct val="80000"/>
                </a:lnSpc>
              </a:pPr>
              <a:t>260</a:t>
            </a:fld>
            <a:endParaRPr lang="en-US" altLang="en-US" sz="1200">
              <a:solidFill>
                <a:srgbClr val="FFFFFF"/>
              </a:solidFill>
            </a:endParaRPr>
          </a:p>
        </p:txBody>
      </p:sp>
      <p:sp>
        <p:nvSpPr>
          <p:cNvPr id="542724"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54272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042797-C6BC-2A49-89F1-B9628ACCFE58}" type="slidenum">
              <a:rPr lang="en-US" altLang="en-US" sz="1200">
                <a:solidFill>
                  <a:srgbClr val="FFFFFF"/>
                </a:solidFill>
              </a:rPr>
              <a:pPr>
                <a:lnSpc>
                  <a:spcPct val="80000"/>
                </a:lnSpc>
              </a:pPr>
              <a:t>261</a:t>
            </a:fld>
            <a:endParaRPr lang="en-US" altLang="en-US" sz="1200">
              <a:solidFill>
                <a:srgbClr val="FFFFFF"/>
              </a:solidFill>
            </a:endParaRPr>
          </a:p>
        </p:txBody>
      </p:sp>
      <p:pic>
        <p:nvPicPr>
          <p:cNvPr id="54477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57B130-EBFB-DE46-A2C8-262EEFC38B19}" type="slidenum">
              <a:rPr lang="en-US" altLang="en-US" sz="1200">
                <a:solidFill>
                  <a:srgbClr val="FFFFFF"/>
                </a:solidFill>
              </a:rPr>
              <a:pPr>
                <a:lnSpc>
                  <a:spcPct val="80000"/>
                </a:lnSpc>
              </a:pPr>
              <a:t>262</a:t>
            </a:fld>
            <a:endParaRPr lang="en-US" altLang="en-US" sz="1200">
              <a:solidFill>
                <a:srgbClr val="FFFFFF"/>
              </a:solidFill>
            </a:endParaRPr>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0" indent="0" eaLnBrk="1" hangingPunct="1"/>
            <a:r>
              <a:rPr lang="en-US" altLang="en-US">
                <a:ea typeface="ＭＳ Ｐゴシック" charset="-128"/>
              </a:rPr>
              <a:t>Yes</a:t>
            </a:r>
          </a:p>
          <a:p>
            <a:pPr marL="0" indent="0" eaLnBrk="1" hangingPunct="1"/>
            <a:r>
              <a:rPr lang="en-US" altLang="en-US">
                <a:ea typeface="ＭＳ Ｐゴシック" charset="-128"/>
              </a:rPr>
              <a:t>No</a:t>
            </a:r>
          </a:p>
          <a:p>
            <a:pPr marL="0" indent="0" eaLnBrk="1" hangingPunct="1"/>
            <a:r>
              <a:rPr lang="en-US" altLang="en-US">
                <a:ea typeface="ＭＳ Ｐゴシック" charset="-128"/>
              </a:rPr>
              <a:t>Explain</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Dealing with Macro Uncertainty: The Effect of Iron Ore Price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033FFE5-D83A-0848-B6AB-C787E5712D5C}" type="slidenum">
              <a:rPr lang="en-US" altLang="en-US" sz="1200">
                <a:solidFill>
                  <a:srgbClr val="FFFFFF"/>
                </a:solidFill>
              </a:rPr>
              <a:pPr>
                <a:lnSpc>
                  <a:spcPct val="80000"/>
                </a:lnSpc>
              </a:pPr>
              <a:t>263</a:t>
            </a:fld>
            <a:endParaRPr lang="en-US" altLang="en-US" sz="1200">
              <a:solidFill>
                <a:srgbClr val="FFFFFF"/>
              </a:solidFill>
            </a:endParaRPr>
          </a:p>
        </p:txBody>
      </p:sp>
      <p:sp>
        <p:nvSpPr>
          <p:cNvPr id="54886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BE6303-187A-974D-A89A-80FD40F66348}" type="slidenum">
              <a:rPr lang="en-US" altLang="en-US" sz="1200">
                <a:solidFill>
                  <a:srgbClr val="FFFFFF"/>
                </a:solidFill>
              </a:rPr>
              <a:pPr>
                <a:lnSpc>
                  <a:spcPct val="80000"/>
                </a:lnSpc>
              </a:pPr>
              <a:t>264</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93AF03-1276-8447-A434-BCCE7B80C53B}" type="slidenum">
              <a:rPr lang="en-US" altLang="en-US" sz="1200">
                <a:solidFill>
                  <a:srgbClr val="FFFFFF"/>
                </a:solidFill>
              </a:rPr>
              <a:pPr>
                <a:lnSpc>
                  <a:spcPct val="80000"/>
                </a:lnSpc>
              </a:pPr>
              <a:t>265</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a:ea typeface="+mn-ea"/>
              </a:rPr>
              <a:t>Yes</a:t>
            </a:r>
          </a:p>
          <a:p>
            <a:pPr marL="640080" lvl="1" indent="-274320" eaLnBrk="1" fontAlgn="auto" hangingPunct="1">
              <a:spcAft>
                <a:spcPts val="0"/>
              </a:spcAft>
              <a:buFont typeface="Wingdings 2"/>
              <a:buChar char=""/>
              <a:defRPr/>
            </a:pPr>
            <a:r>
              <a:rPr lang="en-US" dirty="0">
                <a:ea typeface="+mn-ea"/>
              </a:rPr>
              <a:t>No</a:t>
            </a:r>
          </a:p>
          <a:p>
            <a:pPr marL="0" indent="0" eaLnBrk="1" fontAlgn="auto" hangingPunct="1">
              <a:spcAft>
                <a:spcPts val="0"/>
              </a:spcAft>
              <a:buFont typeface="Wingdings"/>
              <a:buNone/>
              <a:defRPr/>
            </a:pPr>
            <a:r>
              <a:rPr lang="en-US" dirty="0">
                <a:ea typeface="+mn-ea"/>
                <a:cs typeface="+mn-cs"/>
              </a:rPr>
              <a:t>Explain.</a:t>
            </a:r>
          </a:p>
          <a:p>
            <a:pPr marL="320040" indent="-320040" eaLnBrk="1" fontAlgn="auto" hangingPunct="1">
              <a:spcAft>
                <a:spcPts val="0"/>
              </a:spcAft>
              <a:buFont typeface="Wingdings"/>
              <a:buChar char=""/>
              <a:defRPr/>
            </a:pPr>
            <a:r>
              <a:rPr lang="en-US" dirty="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a:ea typeface="+mn-ea"/>
              </a:rPr>
              <a:t>Yes</a:t>
            </a:r>
          </a:p>
          <a:p>
            <a:pPr marL="640080" lvl="1" indent="-274320" eaLnBrk="1" fontAlgn="auto" hangingPunct="1">
              <a:spcAft>
                <a:spcPts val="0"/>
              </a:spcAft>
              <a:buFont typeface="Wingdings 2"/>
              <a:buChar char=""/>
              <a:defRPr/>
            </a:pPr>
            <a:r>
              <a:rPr lang="en-US" dirty="0">
                <a:ea typeface="+mn-ea"/>
              </a:rPr>
              <a:t>No</a:t>
            </a:r>
          </a:p>
          <a:p>
            <a:pPr marL="0" indent="0" eaLnBrk="1" fontAlgn="auto" hangingPunct="1">
              <a:spcAft>
                <a:spcPts val="0"/>
              </a:spcAft>
              <a:buFont typeface="Wingdings"/>
              <a:buNone/>
              <a:defRPr/>
            </a:pPr>
            <a:r>
              <a:rPr lang="en-US" dirty="0">
                <a:ea typeface="+mn-ea"/>
                <a:cs typeface="+mn-cs"/>
              </a:rPr>
              <a:t>Explain.</a:t>
            </a:r>
          </a:p>
          <a:p>
            <a:pPr eaLnBrk="1" fontAlgn="auto" hangingPunct="1">
              <a:spcAft>
                <a:spcPts val="0"/>
              </a:spcAft>
              <a:buFont typeface="Wingdings" charset="0"/>
              <a:buChar char=""/>
              <a:defRPr/>
            </a:pPr>
            <a:r>
              <a:rPr lang="en-US" dirty="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a:ea typeface="+mn-ea"/>
              </a:rPr>
              <a:t>Yes</a:t>
            </a:r>
          </a:p>
          <a:p>
            <a:pPr lvl="1" eaLnBrk="1" fontAlgn="auto" hangingPunct="1">
              <a:spcAft>
                <a:spcPts val="0"/>
              </a:spcAft>
              <a:buFont typeface="Wingdings 2" charset="0"/>
              <a:buChar char=""/>
              <a:defRPr/>
            </a:pPr>
            <a:r>
              <a:rPr lang="en-US" dirty="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0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5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F1F6C9C-4D96-5F47-8277-C2693BBA48B5}" type="slidenum">
              <a:rPr lang="en-US" altLang="en-US" sz="1400">
                <a:solidFill>
                  <a:schemeClr val="tx2"/>
                </a:solidFill>
              </a:rPr>
              <a:pPr/>
              <a:t>266</a:t>
            </a:fld>
            <a:endParaRPr lang="en-US" altLang="en-US" sz="1400">
              <a:solidFill>
                <a:schemeClr val="tx2"/>
              </a:solidFill>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C40485-B516-B148-BE30-81E89E86AC44}" type="slidenum">
              <a:rPr lang="en-US" altLang="en-US" sz="1200">
                <a:solidFill>
                  <a:srgbClr val="FFFFFF"/>
                </a:solidFill>
              </a:rPr>
              <a:pPr>
                <a:lnSpc>
                  <a:spcPct val="80000"/>
                </a:lnSpc>
              </a:pPr>
              <a:t>267</a:t>
            </a:fld>
            <a:endParaRPr lang="en-US" altLang="en-US" sz="1200">
              <a:solidFill>
                <a:srgbClr val="FFFFFF"/>
              </a:solidFill>
            </a:endParaRPr>
          </a:p>
        </p:txBody>
      </p:sp>
      <p:sp>
        <p:nvSpPr>
          <p:cNvPr id="5509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a:ea typeface="+mn-ea"/>
                <a:cs typeface="+mn-cs"/>
              </a:rPr>
              <a:t>The discount rate to assess the present value should be based upon the risk of the investment (target company) and not the entity considering the investment (acquiring company).</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9441B06-CA92-8E44-A4F8-830F920B8927}" type="slidenum">
              <a:rPr lang="en-US" altLang="en-US" sz="1200">
                <a:solidFill>
                  <a:srgbClr val="FFFFFF"/>
                </a:solidFill>
              </a:rPr>
              <a:pPr>
                <a:lnSpc>
                  <a:spcPct val="80000"/>
                </a:lnSpc>
              </a:pPr>
              <a:t>268</a:t>
            </a:fld>
            <a:endParaRPr lang="en-US" altLang="en-US" sz="1200">
              <a:solidFill>
                <a:srgbClr val="FFFFFF"/>
              </a:solidFill>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a:ea typeface="+mn-ea"/>
                <a:cs typeface="+mn-cs"/>
              </a:rPr>
              <a:t>Tata Motors is considering an acquisition of Harman, with an eye on using its audio equipment in its Indian automobiles, as optional upgrades on new cars. </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the Cost of Capital for the Acquisition (no synergy)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1F71F4-838E-894B-814C-EE3740FE6F4F}" type="slidenum">
              <a:rPr lang="en-US" altLang="en-US" sz="1200">
                <a:solidFill>
                  <a:srgbClr val="FFFFFF"/>
                </a:solidFill>
              </a:rPr>
              <a:pPr>
                <a:lnSpc>
                  <a:spcPct val="80000"/>
                </a:lnSpc>
              </a:pPr>
              <a:t>269</a:t>
            </a:fld>
            <a:endParaRPr lang="en-US" altLang="en-US" sz="1200">
              <a:solidFill>
                <a:srgbClr val="FFFFFF"/>
              </a:solidFill>
            </a:endParaRPr>
          </a:p>
        </p:txBody>
      </p:sp>
      <p:sp>
        <p:nvSpPr>
          <p:cNvPr id="555010" name="Content Placeholder 2"/>
          <p:cNvSpPr>
            <a:spLocks noGrp="1"/>
          </p:cNvSpPr>
          <p:nvPr>
            <p:ph sz="quarter" idx="1"/>
          </p:nvPr>
        </p:nvSpPr>
        <p:spPr>
          <a:xfrm>
            <a:off x="612775" y="1600200"/>
            <a:ext cx="8153400" cy="4495800"/>
          </a:xfrm>
        </p:spPr>
        <p:txBody>
          <a:bodyPr>
            <a:normAutofit/>
          </a:bodyPr>
          <a:lstStyle/>
          <a:p>
            <a:pPr marL="558800" indent="-514350" eaLnBrk="1" hangingPunct="1">
              <a:lnSpc>
                <a:spcPct val="80000"/>
              </a:lnSpc>
              <a:buFont typeface="Calibri" charset="0"/>
              <a:buAutoNum type="arabicPeriod"/>
            </a:pPr>
            <a:r>
              <a:rPr lang="en-US" altLang="ja-JP" sz="1600" u="sng">
                <a:ea typeface="ＭＳ Ｐゴシック" charset="-128"/>
              </a:rPr>
              <a:t>Currency</a:t>
            </a:r>
            <a:r>
              <a:rPr lang="en-US" altLang="ja-JP" sz="1600">
                <a:ea typeface="ＭＳ Ｐゴシック" charset="-128"/>
              </a:rPr>
              <a:t>: Estimated in US $, since cash flows will be estimated in US $.</a:t>
            </a:r>
          </a:p>
          <a:p>
            <a:pPr marL="558800" indent="-514350" eaLnBrk="1" hangingPunct="1">
              <a:lnSpc>
                <a:spcPct val="80000"/>
              </a:lnSpc>
              <a:buFont typeface="Calibri" charset="0"/>
              <a:buAutoNum type="arabicPeriod"/>
            </a:pPr>
            <a:r>
              <a:rPr lang="en-US" altLang="ja-JP" sz="1600" u="sng">
                <a:ea typeface="ＭＳ Ｐゴシック" charset="-128"/>
              </a:rPr>
              <a:t>Beta</a:t>
            </a:r>
            <a:r>
              <a:rPr lang="en-US" altLang="ja-JP" sz="1600">
                <a:ea typeface="ＭＳ Ｐゴシック" charset="-128"/>
              </a:rPr>
              <a:t>: </a:t>
            </a:r>
            <a:r>
              <a:rPr lang="en-US" altLang="en-US" sz="1600">
                <a:ea typeface="ＭＳ Ｐゴシック" charset="-128"/>
              </a:rPr>
              <a:t>Harman International is an electronic company and we use the unlevered beta (1.17) of electronics companies in the US.</a:t>
            </a:r>
          </a:p>
          <a:p>
            <a:pPr marL="558800" indent="-514350" eaLnBrk="1" hangingPunct="1">
              <a:lnSpc>
                <a:spcPct val="80000"/>
              </a:lnSpc>
              <a:buFont typeface="Calibri" charset="0"/>
              <a:buAutoNum type="arabicPeriod"/>
            </a:pPr>
            <a:r>
              <a:rPr lang="en-US" altLang="en-US" sz="1600" u="sng">
                <a:ea typeface="ＭＳ Ｐゴシック" charset="-128"/>
              </a:rPr>
              <a:t>Equity Risk Premium</a:t>
            </a:r>
            <a:r>
              <a:rPr lang="en-US" altLang="en-US" sz="1600">
                <a:ea typeface="ＭＳ Ｐゴシック" charset="-128"/>
              </a:rPr>
              <a:t>: Computed based on Harman’s operating exposure:</a:t>
            </a: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r>
              <a:rPr lang="en-US" altLang="en-US" sz="1600" u="sng">
                <a:ea typeface="ＭＳ Ｐゴシック" charset="-128"/>
              </a:rPr>
              <a:t>Debt ratio &amp; cost of debt</a:t>
            </a:r>
            <a:r>
              <a:rPr lang="en-US" altLang="en-US" sz="1600">
                <a:ea typeface="ＭＳ Ｐゴシック" charset="-128"/>
              </a:rPr>
              <a:t>: Tata 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p>
          <a:p>
            <a:pPr marL="558800" indent="-514350" algn="ctr" eaLnBrk="1" hangingPunct="1">
              <a:lnSpc>
                <a:spcPct val="80000"/>
              </a:lnSpc>
              <a:buFont typeface="Wingdings" charset="2"/>
              <a:buNone/>
            </a:pPr>
            <a:r>
              <a:rPr lang="en-US" altLang="en-US" sz="1600">
                <a:ea typeface="ＭＳ Ｐゴシック" charset="-128"/>
              </a:rPr>
              <a:t>Levered Beta = 1.17 (1+ (1-.40) (.0798)) = 1.226</a:t>
            </a:r>
          </a:p>
          <a:p>
            <a:pPr marL="558800" indent="-514350" algn="ctr" eaLnBrk="1" hangingPunct="1">
              <a:lnSpc>
                <a:spcPct val="80000"/>
              </a:lnSpc>
              <a:buFont typeface="Wingdings" charset="2"/>
              <a:buNone/>
            </a:pPr>
            <a:r>
              <a:rPr lang="en-US" altLang="en-US" sz="1600">
                <a:ea typeface="ＭＳ Ｐゴシック" charset="-128"/>
              </a:rPr>
              <a:t>Cost of Equity= 2.75% + 1.226 (6.13%) = 10.26% </a:t>
            </a:r>
          </a:p>
          <a:p>
            <a:pPr marL="558800" indent="-514350" algn="ctr" eaLnBrk="1" hangingPunct="1">
              <a:lnSpc>
                <a:spcPct val="80000"/>
              </a:lnSpc>
              <a:buFont typeface="Wingdings" charset="2"/>
              <a:buNone/>
            </a:pPr>
            <a:r>
              <a:rPr lang="en-US" altLang="en-US" sz="1600">
                <a:ea typeface="ＭＳ Ｐゴシック" charset="-128"/>
              </a:rPr>
              <a:t>Cost of Capital = 10.26% (1-.0739) + 4.75% (1-.40) (.0739) = 9.67%</a:t>
            </a:r>
          </a:p>
        </p:txBody>
      </p:sp>
      <p:graphicFrame>
        <p:nvGraphicFramePr>
          <p:cNvPr id="561157"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61193" name="Document" r:id="rId4" imgW="5638592" imgH="1562043" progId="Word.Document.12">
                  <p:embed/>
                </p:oleObj>
              </mc:Choice>
              <mc:Fallback>
                <p:oleObj name="Document" r:id="rId4" imgW="5638592" imgH="1562043"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Estimating Cashflows- First Steps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0268A6-3909-8F48-82C9-E071F95F3A10}" type="slidenum">
              <a:rPr lang="en-US" altLang="en-US" sz="1200">
                <a:solidFill>
                  <a:srgbClr val="FFFFFF"/>
                </a:solidFill>
              </a:rPr>
              <a:pPr>
                <a:lnSpc>
                  <a:spcPct val="80000"/>
                </a:lnSpc>
              </a:pPr>
              <a:t>270</a:t>
            </a:fld>
            <a:endParaRPr lang="en-US" altLang="en-US" sz="1200">
              <a:solidFill>
                <a:srgbClr val="FFFFFF"/>
              </a:solidFill>
            </a:endParaRPr>
          </a:p>
        </p:txBody>
      </p:sp>
      <p:sp>
        <p:nvSpPr>
          <p:cNvPr id="557058"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400" u="sng">
                <a:ea typeface="ＭＳ Ｐゴシック" charset="-128"/>
              </a:rPr>
              <a:t>Operating Income</a:t>
            </a:r>
            <a:r>
              <a:rPr lang="en-US" altLang="en-US" sz="2400">
                <a:ea typeface="ＭＳ Ｐゴシック" charset="-128"/>
              </a:rPr>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lnSpc>
                <a:spcPct val="90000"/>
              </a:lnSpc>
            </a:pPr>
            <a:r>
              <a:rPr lang="en-US" altLang="en-US" sz="2400" u="sng">
                <a:ea typeface="ＭＳ Ｐゴシック" charset="-128"/>
              </a:rPr>
              <a:t>Reinvestment</a:t>
            </a:r>
            <a:r>
              <a:rPr lang="en-US" altLang="en-US" sz="2400">
                <a:ea typeface="ＭＳ Ｐゴシック" charset="-128"/>
              </a:rPr>
              <a:t>: Depreciation in 2013 amounted to $128.2 million, whereas capital expenditures and acquisitions for the year were $206.4 million. Non-cash working capital increased by $272.6 million during 2013 but was 13.54% of revenues in 2013. </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lstStyle/>
          <a:p>
            <a:r>
              <a:rPr lang="en-US" altLang="en-US">
                <a:ea typeface="ＭＳ Ｐゴシック" charset="-128"/>
              </a:rPr>
              <a:t>Bringing in growth</a:t>
            </a:r>
          </a:p>
        </p:txBody>
      </p:sp>
      <p:sp>
        <p:nvSpPr>
          <p:cNvPr id="565250"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will assume that Harman International is a mature firm, growing 2.75% in perpetuity. </a:t>
            </a:r>
          </a:p>
          <a:p>
            <a:r>
              <a:rPr lang="en-US" altLang="en-US" sz="2000">
                <a:ea typeface="ＭＳ Ｐゴシック" charset="-128"/>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28DFFE-BA15-EF49-9281-90B502D003F1}" type="slidenum">
              <a:rPr lang="en-US" altLang="en-US" sz="1200">
                <a:solidFill>
                  <a:srgbClr val="FFFFFF"/>
                </a:solidFill>
              </a:rPr>
              <a:pPr>
                <a:lnSpc>
                  <a:spcPct val="80000"/>
                </a:lnSpc>
              </a:pPr>
              <a:t>271</a:t>
            </a:fld>
            <a:endParaRPr lang="en-US" altLang="en-US" sz="1200">
              <a:solidFill>
                <a:srgbClr val="FFFFFF"/>
              </a:solidFill>
            </a:endParaRPr>
          </a:p>
        </p:txBody>
      </p:sp>
      <p:graphicFrame>
        <p:nvGraphicFramePr>
          <p:cNvPr id="565253"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5289" name="Document" r:id="rId4" imgW="5625893" imgH="1917629" progId="Word.Document.12">
                  <p:embed/>
                </p:oleObj>
              </mc:Choice>
              <mc:Fallback>
                <p:oleObj name="Document" r:id="rId4" imgW="5625893" imgH="1917629"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of Harman International: Before Synergy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25169C-BDB7-6949-A250-0276018B1B29}" type="slidenum">
              <a:rPr lang="en-US" altLang="en-US" sz="1200">
                <a:solidFill>
                  <a:srgbClr val="FFFFFF"/>
                </a:solidFill>
              </a:rPr>
              <a:pPr>
                <a:lnSpc>
                  <a:spcPct val="80000"/>
                </a:lnSpc>
              </a:pPr>
              <a:t>272</a:t>
            </a:fld>
            <a:endParaRPr lang="en-US" altLang="en-US" sz="1200">
              <a:solidFill>
                <a:srgbClr val="FFFFFF"/>
              </a:solidFill>
            </a:endParaRPr>
          </a:p>
        </p:txBody>
      </p:sp>
      <p:sp>
        <p:nvSpPr>
          <p:cNvPr id="559106" name="Content Placeholder 2"/>
          <p:cNvSpPr>
            <a:spLocks noGrp="1"/>
          </p:cNvSpPr>
          <p:nvPr>
            <p:ph sz="quarter" idx="1"/>
          </p:nvPr>
        </p:nvSpPr>
        <p:spPr>
          <a:xfrm>
            <a:off x="612775" y="1600200"/>
            <a:ext cx="8153400" cy="4495800"/>
          </a:xfrm>
        </p:spPr>
        <p:txBody>
          <a:bodyPr>
            <a:noAutofit/>
          </a:bodyPr>
          <a:lstStyle/>
          <a:p>
            <a:r>
              <a:rPr lang="en-US" altLang="en-US" sz="1600">
                <a:ea typeface="ＭＳ Ｐゴシック" charset="-128"/>
              </a:rPr>
              <a:t>Earlier, we estimated the cost of capital of 9.67% as the right discount rate to apply in valuing Harman International and the cash flow to the firm of $166.85 million for 2014 (next year), assuming a 2.75% growth rate in revenues, operating income, depreciation, capital expenditures and total non-cash working capital. We also assumed that these cash flows would continue to grow 2.75% a year in perpetuity. </a:t>
            </a:r>
          </a:p>
          <a:p>
            <a:endParaRPr lang="en-US" altLang="en-US" sz="1600">
              <a:ea typeface="ＭＳ Ｐゴシック" charset="-128"/>
            </a:endParaRPr>
          </a:p>
          <a:p>
            <a:endParaRPr lang="en-US" altLang="en-US" sz="1600">
              <a:ea typeface="ＭＳ Ｐゴシック" charset="-128"/>
            </a:endParaRPr>
          </a:p>
          <a:p>
            <a:pPr>
              <a:buFont typeface="Wingdings" charset="2"/>
              <a:buNone/>
            </a:pPr>
            <a:endParaRPr lang="en-US" altLang="en-US" sz="1600">
              <a:ea typeface="ＭＳ Ｐゴシック" charset="-128"/>
            </a:endParaRPr>
          </a:p>
          <a:p>
            <a:r>
              <a:rPr lang="en-US" altLang="en-US" sz="1600">
                <a:ea typeface="ＭＳ Ｐゴシック" charset="-128"/>
              </a:rPr>
              <a:t>Adding the cash balance of the firm ($515 million) and subtracting out the existing debt ($313 million, including the debt value of leases) yields the value of equity in the firm:</a:t>
            </a:r>
          </a:p>
          <a:p>
            <a:r>
              <a:rPr lang="en-US" altLang="en-US" sz="1600">
                <a:ea typeface="ＭＳ Ｐゴシック" charset="-128"/>
              </a:rPr>
              <a:t>Value of Equity 	= Value of Operating Assets + Cash – Debt </a:t>
            </a:r>
          </a:p>
          <a:p>
            <a:pPr>
              <a:buFont typeface="Wingdings" charset="2"/>
              <a:buNone/>
            </a:pPr>
            <a:r>
              <a:rPr lang="en-US" altLang="en-US" sz="1600">
                <a:ea typeface="ＭＳ Ｐゴシック" charset="-128"/>
              </a:rPr>
              <a:t>		= $2,476 + $ 515 - $313 million = $2,678 million </a:t>
            </a:r>
          </a:p>
          <a:p>
            <a:pPr eaLnBrk="1" hangingPunct="1"/>
            <a:r>
              <a:rPr lang="en-US" altLang="en-US" sz="1600">
                <a:ea typeface="ＭＳ Ｐゴシック" charset="-128"/>
              </a:rPr>
              <a:t>The market value of equity in Harman in November 2013 was $5,428 million. </a:t>
            </a:r>
          </a:p>
          <a:p>
            <a:pPr eaLnBrk="1" hangingPunct="1"/>
            <a:r>
              <a:rPr lang="en-US" altLang="en-US" sz="1600">
                <a:ea typeface="ＭＳ Ｐゴシック" charset="-128"/>
              </a:rPr>
              <a:t>To the extent that Tata Motors pays the market price, it will have to generate benefits from synergy that exceed $2750 million.</a:t>
            </a:r>
          </a:p>
        </p:txBody>
      </p:sp>
      <p:graphicFrame>
        <p:nvGraphicFramePr>
          <p:cNvPr id="567301" name="Object 3"/>
          <p:cNvGraphicFramePr>
            <a:graphicFrameLocks noChangeAspect="1"/>
          </p:cNvGraphicFramePr>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7337" name="Document" r:id="rId4" imgW="5486198" imgH="1028662" progId="Word.Document.12">
                  <p:embed/>
                </p:oleObj>
              </mc:Choice>
              <mc:Fallback>
                <p:oleObj name="Document" r:id="rId4" imgW="5486198" imgH="1028662"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a:bodyPr>
          <a:lstStyle/>
          <a:p>
            <a:pPr eaLnBrk="1" hangingPunct="1"/>
            <a:r>
              <a:rPr lang="en-US" altLang="en-US" sz="3200" cap="none">
                <a:ea typeface="ＭＳ Ｐゴシック" charset="-128"/>
              </a:rPr>
              <a:t>Measuring Investment Returns</a:t>
            </a:r>
            <a:br>
              <a:rPr lang="en-US" altLang="en-US" sz="3200" cap="none">
                <a:ea typeface="ＭＳ Ｐゴシック" charset="-128"/>
              </a:rPr>
            </a:br>
            <a:r>
              <a:rPr lang="en-US" altLang="en-US" sz="3200" cap="none">
                <a:ea typeface="ＭＳ Ｐゴシック" charset="-128"/>
              </a:rPr>
              <a:t>II. Investment Interactions, Options and Remorse…</a:t>
            </a:r>
          </a:p>
        </p:txBody>
      </p:sp>
      <p:sp>
        <p:nvSpPr>
          <p:cNvPr id="569346"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934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3157EE6-06D0-0140-85C7-405CD3803D29}" type="slidenum">
              <a:rPr lang="en-US" altLang="en-US" sz="1400">
                <a:solidFill>
                  <a:schemeClr val="tx2"/>
                </a:solidFill>
              </a:rPr>
              <a:pPr/>
              <a:t>273</a:t>
            </a:fld>
            <a:endParaRPr lang="en-US" altLang="en-US" sz="1400">
              <a:solidFill>
                <a:schemeClr val="tx2"/>
              </a:solidFill>
            </a:endParaRP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Independent investments are the exception…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6845C-F6B1-E440-8C4B-F1BDAA645398}" type="slidenum">
              <a:rPr lang="en-US" altLang="en-US" sz="1200">
                <a:solidFill>
                  <a:srgbClr val="FFFFFF"/>
                </a:solidFill>
              </a:rPr>
              <a:pPr>
                <a:lnSpc>
                  <a:spcPct val="80000"/>
                </a:lnSpc>
              </a:pPr>
              <a:t>274</a:t>
            </a:fld>
            <a:endParaRPr lang="en-US" altLang="en-US" sz="1200">
              <a:solidFill>
                <a:srgbClr val="FFFFFF"/>
              </a:solidFill>
            </a:endParaRPr>
          </a:p>
        </p:txBody>
      </p:sp>
      <p:sp>
        <p:nvSpPr>
          <p:cNvPr id="5632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all of the examples we have used so far, the investments that we have analyzed have stood alone. Thus, our job was a simple one. Assess the expected cash flows on the investment and discount them at the right discount rate.</a:t>
            </a:r>
          </a:p>
          <a:p>
            <a:pPr eaLnBrk="1" hangingPunct="1">
              <a:lnSpc>
                <a:spcPct val="80000"/>
              </a:lnSpc>
            </a:pPr>
            <a:r>
              <a:rPr lang="en-US" altLang="en-US" sz="2600">
                <a:ea typeface="ＭＳ Ｐゴシック" charset="-128"/>
              </a:rPr>
              <a:t>In the real world, most investments are not independent. Taking an investment can often mean rejecting another investment at one extreme (mutually exclusive) to being locked in to take an investment in the future (pre-requisite).</a:t>
            </a:r>
          </a:p>
          <a:p>
            <a:pPr eaLnBrk="1" hangingPunct="1">
              <a:lnSpc>
                <a:spcPct val="80000"/>
              </a:lnSpc>
            </a:pPr>
            <a:r>
              <a:rPr lang="en-US" altLang="en-US" sz="2600">
                <a:ea typeface="ＭＳ Ｐゴシック" charset="-128"/>
              </a:rPr>
              <a:t>More generally, accepting an investment can create side costs for a firm</a:t>
            </a:r>
            <a:r>
              <a:rPr lang="ja-JP" altLang="en-US" sz="2600">
                <a:ea typeface="ＭＳ Ｐゴシック" charset="-128"/>
              </a:rPr>
              <a:t>’</a:t>
            </a:r>
            <a:r>
              <a:rPr lang="en-US" altLang="ja-JP" sz="2600">
                <a:ea typeface="ＭＳ Ｐゴシック" charset="-128"/>
              </a:rPr>
              <a:t>s existing investments in some cases and benefits for others.</a:t>
            </a:r>
            <a:endParaRPr lang="en-US" altLang="en-US" sz="2600">
              <a:ea typeface="ＭＳ Ｐゴシック" charset="-128"/>
            </a:endParaRP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6631493-A11D-F84A-8203-FC66C7EAAB95}" type="slidenum">
              <a:rPr lang="en-US" altLang="en-US" sz="1200">
                <a:solidFill>
                  <a:srgbClr val="FFFFFF"/>
                </a:solidFill>
              </a:rPr>
              <a:pPr>
                <a:lnSpc>
                  <a:spcPct val="80000"/>
                </a:lnSpc>
              </a:pPr>
              <a:t>275</a:t>
            </a:fld>
            <a:endParaRPr lang="en-US" altLang="en-US" sz="1200">
              <a:solidFill>
                <a:srgbClr val="FFFFFF"/>
              </a:solidFill>
            </a:endParaRPr>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a:ea typeface="+mn-ea"/>
                <a:cs typeface="+mn-cs"/>
              </a:rPr>
              <a:t>Using the two standard discounted cash flow measures, NPV and IRR, can yield different choices when choosing between investments.</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Comparing Projects with the same (or similar)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AA0F5E-241F-A745-86FA-1A9DCEA099EF}" type="slidenum">
              <a:rPr lang="en-US" altLang="en-US" sz="1200">
                <a:solidFill>
                  <a:srgbClr val="FFFFFF"/>
                </a:solidFill>
              </a:rPr>
              <a:pPr>
                <a:lnSpc>
                  <a:spcPct val="80000"/>
                </a:lnSpc>
              </a:pPr>
              <a:t>276</a:t>
            </a:fld>
            <a:endParaRPr lang="en-US" altLang="en-US" sz="1200">
              <a:solidFill>
                <a:srgbClr val="FFFFFF"/>
              </a:solidFill>
            </a:endParaRPr>
          </a:p>
        </p:txBody>
      </p:sp>
      <p:sp>
        <p:nvSpPr>
          <p:cNvPr id="567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When comparing and choosing between investments with the same lives, we can </a:t>
            </a:r>
          </a:p>
          <a:p>
            <a:pPr lvl="1" eaLnBrk="1" hangingPunct="1">
              <a:lnSpc>
                <a:spcPct val="80000"/>
              </a:lnSpc>
            </a:pPr>
            <a:r>
              <a:rPr lang="en-US" altLang="en-US" sz="2200">
                <a:ea typeface="ＭＳ Ｐゴシック" charset="-128"/>
              </a:rPr>
              <a:t>Compute the accounting returns (ROC, ROE) of the investments and pick the one with the higher returns</a:t>
            </a:r>
          </a:p>
          <a:p>
            <a:pPr lvl="1" eaLnBrk="1" hangingPunct="1">
              <a:lnSpc>
                <a:spcPct val="80000"/>
              </a:lnSpc>
            </a:pPr>
            <a:r>
              <a:rPr lang="en-US" altLang="en-US" sz="2200">
                <a:ea typeface="ＭＳ Ｐゴシック" charset="-128"/>
              </a:rPr>
              <a:t>Compute the NPV of the investments and pick the one with the higher NPV</a:t>
            </a:r>
          </a:p>
          <a:p>
            <a:pPr lvl="1" eaLnBrk="1" hangingPunct="1">
              <a:lnSpc>
                <a:spcPct val="80000"/>
              </a:lnSpc>
            </a:pPr>
            <a:r>
              <a:rPr lang="en-US" altLang="en-US" sz="2200">
                <a:ea typeface="ＭＳ Ｐゴシック" charset="-128"/>
              </a:rPr>
              <a:t>Compute the IRR of the investments and pick the one with the higher IRR</a:t>
            </a:r>
          </a:p>
          <a:p>
            <a:pPr eaLnBrk="1" hangingPunct="1">
              <a:lnSpc>
                <a:spcPct val="80000"/>
              </a:lnSpc>
            </a:pPr>
            <a:r>
              <a:rPr lang="en-US" altLang="en-US" sz="2600">
                <a:ea typeface="ＭＳ Ｐゴシック" charset="-128"/>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5AAF0C-D83C-3E49-B02D-A561269736C1}" type="slidenum">
              <a:rPr lang="en-US" altLang="en-US" sz="1200">
                <a:solidFill>
                  <a:srgbClr val="FFFFFF"/>
                </a:solidFill>
              </a:rPr>
              <a:pPr>
                <a:lnSpc>
                  <a:spcPct val="80000"/>
                </a:lnSpc>
              </a:pPr>
              <a:t>277</a:t>
            </a:fld>
            <a:endParaRPr lang="en-US" altLang="en-US" sz="1200">
              <a:solidFill>
                <a:srgbClr val="FFFFFF"/>
              </a:solidFill>
            </a:endParaRPr>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Consider two projects with the following cash flows:</a:t>
            </a:r>
          </a:p>
          <a:p>
            <a:pPr marL="0" indent="0" eaLnBrk="1" fontAlgn="auto" hangingPunct="1">
              <a:spcAft>
                <a:spcPts val="0"/>
              </a:spcAft>
              <a:buFont typeface="Wingdings"/>
              <a:buNone/>
              <a:defRPr/>
            </a:pPr>
            <a:r>
              <a:rPr lang="en-US" dirty="0">
                <a:ea typeface="+mn-ea"/>
                <a:cs typeface="+mn-cs"/>
              </a:rPr>
              <a:t>Year		Project 1 CF		Project 2 CF</a:t>
            </a:r>
          </a:p>
          <a:p>
            <a:pPr marL="0" indent="0" eaLnBrk="1" fontAlgn="auto" hangingPunct="1">
              <a:spcAft>
                <a:spcPts val="0"/>
              </a:spcAft>
              <a:buFont typeface="Wingdings"/>
              <a:buNone/>
              <a:defRPr/>
            </a:pPr>
            <a:r>
              <a:rPr lang="en-US" dirty="0">
                <a:ea typeface="+mn-ea"/>
                <a:cs typeface="+mn-cs"/>
              </a:rPr>
              <a:t>0		-1000			-1000</a:t>
            </a:r>
          </a:p>
          <a:p>
            <a:pPr marL="0" indent="0" eaLnBrk="1" fontAlgn="auto" hangingPunct="1">
              <a:spcAft>
                <a:spcPts val="0"/>
              </a:spcAft>
              <a:buFont typeface="Wingdings"/>
              <a:buNone/>
              <a:defRPr/>
            </a:pPr>
            <a:r>
              <a:rPr lang="en-US" dirty="0">
                <a:ea typeface="+mn-ea"/>
                <a:cs typeface="+mn-cs"/>
              </a:rPr>
              <a:t>1		800			200</a:t>
            </a:r>
          </a:p>
          <a:p>
            <a:pPr marL="0" indent="0" eaLnBrk="1" fontAlgn="auto" hangingPunct="1">
              <a:spcAft>
                <a:spcPts val="0"/>
              </a:spcAft>
              <a:buFont typeface="Wingdings"/>
              <a:buNone/>
              <a:defRPr/>
            </a:pPr>
            <a:r>
              <a:rPr lang="en-US" dirty="0">
                <a:ea typeface="+mn-ea"/>
                <a:cs typeface="+mn-cs"/>
              </a:rPr>
              <a:t>2		1000			300</a:t>
            </a:r>
          </a:p>
          <a:p>
            <a:pPr marL="0" indent="0" eaLnBrk="1" fontAlgn="auto" hangingPunct="1">
              <a:spcAft>
                <a:spcPts val="0"/>
              </a:spcAft>
              <a:buFont typeface="Wingdings"/>
              <a:buNone/>
              <a:defRPr/>
            </a:pPr>
            <a:r>
              <a:rPr lang="en-US" dirty="0">
                <a:ea typeface="+mn-ea"/>
                <a:cs typeface="+mn-cs"/>
              </a:rPr>
              <a:t>3		1300			400</a:t>
            </a:r>
          </a:p>
          <a:p>
            <a:pPr marL="0" indent="0" eaLnBrk="1" fontAlgn="auto" hangingPunct="1">
              <a:spcAft>
                <a:spcPts val="0"/>
              </a:spcAft>
              <a:buFont typeface="Wingdings"/>
              <a:buNone/>
              <a:defRPr/>
            </a:pPr>
            <a:r>
              <a:rPr lang="en-US" dirty="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a:t>
            </a:r>
            <a:r>
              <a:rPr lang="ja-JP" altLang="en-US">
                <a:ea typeface="ＭＳ Ｐゴシック" charset="-128"/>
              </a:rPr>
              <a:t>’</a:t>
            </a:r>
            <a:r>
              <a:rPr lang="en-US" altLang="ja-JP">
                <a:ea typeface="ＭＳ Ｐゴシック" charset="-128"/>
              </a:rPr>
              <a:t>s NPV Profile</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0E50CF-C832-6341-A89E-EB74C51A2376}" type="slidenum">
              <a:rPr lang="en-US" altLang="en-US" sz="1200">
                <a:solidFill>
                  <a:srgbClr val="FFFFFF"/>
                </a:solidFill>
              </a:rPr>
              <a:pPr>
                <a:lnSpc>
                  <a:spcPct val="80000"/>
                </a:lnSpc>
              </a:pPr>
              <a:t>278</a:t>
            </a:fld>
            <a:endParaRPr lang="en-US" altLang="en-US" sz="1200">
              <a:solidFill>
                <a:srgbClr val="FFFFFF"/>
              </a:solidFill>
            </a:endParaRPr>
          </a:p>
        </p:txBody>
      </p:sp>
      <p:pic>
        <p:nvPicPr>
          <p:cNvPr id="57958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37CEB0-289F-924C-AD90-DDB483E97EAB}" type="slidenum">
              <a:rPr lang="en-US" altLang="en-US" sz="1200">
                <a:solidFill>
                  <a:srgbClr val="FFFFFF"/>
                </a:solidFill>
              </a:rPr>
              <a:pPr>
                <a:lnSpc>
                  <a:spcPct val="80000"/>
                </a:lnSpc>
              </a:pPr>
              <a:t>279</a:t>
            </a:fld>
            <a:endParaRPr lang="en-US" altLang="en-US" sz="1200">
              <a:solidFill>
                <a:srgbClr val="FFFFFF"/>
              </a:solidFill>
            </a:endParaRPr>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a:ea typeface="+mn-ea"/>
              </a:rPr>
              <a:t>Project 1</a:t>
            </a:r>
          </a:p>
          <a:p>
            <a:pPr marL="822960" lvl="1" indent="-457200" eaLnBrk="1" fontAlgn="auto" hangingPunct="1">
              <a:spcAft>
                <a:spcPts val="0"/>
              </a:spcAft>
              <a:buFont typeface="+mj-lt"/>
              <a:buAutoNum type="alphaLcPeriod"/>
              <a:defRPr/>
            </a:pPr>
            <a:r>
              <a:rPr lang="en-US" dirty="0">
                <a:ea typeface="+mn-ea"/>
              </a:rPr>
              <a:t>Project 2</a:t>
            </a:r>
          </a:p>
          <a:p>
            <a:pPr marL="320040" indent="-320040" eaLnBrk="1" fontAlgn="auto" hangingPunct="1">
              <a:spcAft>
                <a:spcPts val="0"/>
              </a:spcAft>
              <a:buFont typeface="Wingdings"/>
              <a:buChar char=""/>
              <a:defRPr/>
            </a:pPr>
            <a:r>
              <a:rPr lang="en-US" dirty="0">
                <a:ea typeface="+mn-ea"/>
                <a:cs typeface="+mn-cs"/>
              </a:rPr>
              <a:t>Explain.</a:t>
            </a:r>
          </a:p>
        </p:txBody>
      </p:sp>
    </p:spTree>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76BF1F-13D0-934B-B7DA-D6BC379DA3DB}" type="slidenum">
              <a:rPr lang="en-US" altLang="en-US" sz="1200">
                <a:solidFill>
                  <a:srgbClr val="FFFFFF"/>
                </a:solidFill>
              </a:rPr>
              <a:pPr>
                <a:lnSpc>
                  <a:spcPct val="80000"/>
                </a:lnSpc>
              </a:pPr>
              <a:t>280</a:t>
            </a:fld>
            <a:endParaRPr lang="en-US" altLang="en-US" sz="1200">
              <a:solidFill>
                <a:srgbClr val="FFFFFF"/>
              </a:solidFill>
            </a:endParaRPr>
          </a:p>
        </p:txBody>
      </p:sp>
      <p:sp>
        <p:nvSpPr>
          <p:cNvPr id="583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83685"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6"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7"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8"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9"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0"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1"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692"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693"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a:t>
            </a:r>
          </a:p>
        </p:txBody>
      </p:sp>
      <p:sp>
        <p:nvSpPr>
          <p:cNvPr id="583694"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a:t>
            </a:r>
          </a:p>
        </p:txBody>
      </p:sp>
      <p:sp>
        <p:nvSpPr>
          <p:cNvPr id="583695"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83696"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7"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8"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9"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0"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1"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2"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703"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704"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83705"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$467,937</a:t>
            </a:r>
          </a:p>
        </p:txBody>
      </p:sp>
      <p:sp>
        <p:nvSpPr>
          <p:cNvPr id="583706"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 33.66%</a:t>
            </a:r>
          </a:p>
        </p:txBody>
      </p:sp>
      <p:sp>
        <p:nvSpPr>
          <p:cNvPr id="583707"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a:t>
            </a:r>
          </a:p>
        </p:txBody>
      </p:sp>
      <p:sp>
        <p:nvSpPr>
          <p:cNvPr id="583708"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$ 600,000</a:t>
            </a:r>
          </a:p>
        </p:txBody>
      </p:sp>
      <p:sp>
        <p:nvSpPr>
          <p:cNvPr id="583709"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$ 750,000</a:t>
            </a:r>
          </a:p>
        </p:txBody>
      </p:sp>
      <p:sp>
        <p:nvSpPr>
          <p:cNvPr id="583710"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83711"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83712"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83713"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83714"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83715"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83716"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25C5DA-EDCC-7C41-9999-12971BAD5EAF}" type="slidenum">
              <a:rPr lang="en-US" altLang="en-US" sz="1200">
                <a:solidFill>
                  <a:srgbClr val="FFFFFF"/>
                </a:solidFill>
              </a:rPr>
              <a:pPr>
                <a:lnSpc>
                  <a:spcPct val="80000"/>
                </a:lnSpc>
              </a:pPr>
              <a:t>281</a:t>
            </a:fld>
            <a:endParaRPr lang="en-US" altLang="en-US" sz="1200">
              <a:solidFill>
                <a:srgbClr val="FFFFFF"/>
              </a:solidFill>
            </a:endParaRPr>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a:ea typeface="+mn-ea"/>
              </a:rPr>
              <a:t>Project B. It creates more dollar value in my business.</a:t>
            </a:r>
          </a:p>
          <a:p>
            <a:pPr marL="320040" indent="-320040" eaLnBrk="1" fontAlgn="auto" hangingPunct="1">
              <a:spcAft>
                <a:spcPts val="0"/>
              </a:spcAft>
              <a:buFont typeface="Wingdings"/>
              <a:buChar char=""/>
              <a:defRPr/>
            </a:pPr>
            <a:r>
              <a:rPr lang="en-US" dirty="0">
                <a:ea typeface="+mn-ea"/>
                <a:cs typeface="+mn-cs"/>
              </a:rPr>
              <a:t>If you pick A, what would your biggest concern be?</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you pick B, what would your biggest concern be?</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Capital Rationing, Uncertainty and Choosing a Rule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C7554E-2017-3B42-A2E3-435E75F23897}" type="slidenum">
              <a:rPr lang="en-US" altLang="en-US" sz="1200">
                <a:solidFill>
                  <a:srgbClr val="FFFFFF"/>
                </a:solidFill>
              </a:rPr>
              <a:pPr>
                <a:lnSpc>
                  <a:spcPct val="80000"/>
                </a:lnSpc>
              </a:pPr>
              <a:t>282</a:t>
            </a:fld>
            <a:endParaRPr lang="en-US" altLang="en-US" sz="1200">
              <a:solidFill>
                <a:srgbClr val="FFFFFF"/>
              </a:solidFill>
            </a:endParaRPr>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a:ea typeface="+mn-ea"/>
                <a:cs typeface="+mn-cs"/>
              </a:rPr>
              <a:t>As firms go public and grow, they are much more likely to gain from using NPV.</a:t>
            </a:r>
          </a:p>
        </p:txBody>
      </p:sp>
    </p:spTree>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3E8AF33-362A-0843-AAB6-3442661E2173}" type="slidenum">
              <a:rPr lang="en-US" altLang="en-US" sz="1200">
                <a:solidFill>
                  <a:srgbClr val="FFFFFF"/>
                </a:solidFill>
              </a:rPr>
              <a:pPr>
                <a:lnSpc>
                  <a:spcPct val="80000"/>
                </a:lnSpc>
              </a:pPr>
              <a:t>283</a:t>
            </a:fld>
            <a:endParaRPr lang="en-US" altLang="en-US" sz="1200">
              <a:solidFill>
                <a:srgbClr val="FFFFFF"/>
              </a:solidFill>
            </a:endParaRPr>
          </a:p>
        </p:txBody>
      </p:sp>
      <p:graphicFrame>
        <p:nvGraphicFramePr>
          <p:cNvPr id="589828"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9864" name="Document" r:id="rId4" imgW="5638800" imgH="1905000" progId="Word.Document.8">
                  <p:embed/>
                </p:oleObj>
              </mc:Choice>
              <mc:Fallback>
                <p:oleObj name="Document" r:id="rId4" imgW="5638800" imgH="19050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 Alternative to IRR with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96480D-982E-4444-827F-E85239F7160F}" type="slidenum">
              <a:rPr lang="en-US" altLang="en-US" sz="1200">
                <a:solidFill>
                  <a:srgbClr val="FFFFFF"/>
                </a:solidFill>
              </a:rPr>
              <a:pPr>
                <a:lnSpc>
                  <a:spcPct val="80000"/>
                </a:lnSpc>
              </a:pPr>
              <a:t>284</a:t>
            </a:fld>
            <a:endParaRPr lang="en-US" altLang="en-US" sz="1200">
              <a:solidFill>
                <a:srgbClr val="FFFFFF"/>
              </a:solidFill>
            </a:endParaRPr>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a:ea typeface="+mn-ea"/>
              </a:rPr>
              <a:t>Profitability Index (PI) = NPV/Initial Investment</a:t>
            </a:r>
          </a:p>
          <a:p>
            <a:pPr marL="320040" indent="-320040" eaLnBrk="1" fontAlgn="auto" hangingPunct="1">
              <a:spcAft>
                <a:spcPts val="0"/>
              </a:spcAft>
              <a:buFont typeface="Wingdings"/>
              <a:buChar char=""/>
              <a:defRPr/>
            </a:pPr>
            <a:r>
              <a:rPr lang="en-US">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a:ea typeface="+mn-ea"/>
              </a:rPr>
              <a:t>PI of Project A = $467,937/1,000,000 = 46.79%</a:t>
            </a:r>
          </a:p>
          <a:p>
            <a:pPr marL="640080" lvl="1" indent="-274320" eaLnBrk="1" fontAlgn="auto" hangingPunct="1">
              <a:spcAft>
                <a:spcPts val="0"/>
              </a:spcAft>
              <a:buFont typeface="Wingdings 2"/>
              <a:buChar char=""/>
              <a:defRPr/>
            </a:pPr>
            <a:r>
              <a:rPr lang="en-US">
                <a:ea typeface="+mn-ea"/>
              </a:rPr>
              <a:t>PI of Project B = $1,358,664/10,000,000 = 13.59%</a:t>
            </a:r>
          </a:p>
          <a:p>
            <a:pPr marL="640080" lvl="1" indent="-274320" eaLnBrk="1" fontAlgn="auto" hangingPunct="1">
              <a:spcAft>
                <a:spcPts val="0"/>
              </a:spcAft>
              <a:buFont typeface="Wingdings 2"/>
              <a:buChar char=""/>
              <a:defRPr/>
            </a:pPr>
            <a:r>
              <a:rPr lang="en-US">
                <a:ea typeface="+mn-ea"/>
              </a:rPr>
              <a:t>Project A would have scored higher.</a:t>
            </a:r>
          </a:p>
        </p:txBody>
      </p:sp>
    </p:spTree>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EB6544-A41F-9E4F-9771-873501F4CA4A}" type="slidenum">
              <a:rPr lang="en-US" altLang="en-US" sz="1200">
                <a:solidFill>
                  <a:srgbClr val="FFFFFF"/>
                </a:solidFill>
              </a:rPr>
              <a:pPr>
                <a:lnSpc>
                  <a:spcPct val="80000"/>
                </a:lnSpc>
              </a:pPr>
              <a:t>285</a:t>
            </a:fld>
            <a:endParaRPr lang="en-US" altLang="en-US" sz="1200">
              <a:solidFill>
                <a:srgbClr val="FFFFFF"/>
              </a:solidFill>
            </a:endParaRPr>
          </a:p>
        </p:txBody>
      </p:sp>
      <p:sp>
        <p:nvSpPr>
          <p:cNvPr id="5939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93925"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26"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7"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8"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9"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0"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1"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2"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33"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34"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$ 5,000,000</a:t>
            </a:r>
          </a:p>
        </p:txBody>
      </p:sp>
      <p:sp>
        <p:nvSpPr>
          <p:cNvPr id="593935"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36"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93937"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8"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9"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0"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1"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2"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3"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44"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45"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93946"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$1,191,712</a:t>
            </a:r>
          </a:p>
        </p:txBody>
      </p:sp>
      <p:sp>
        <p:nvSpPr>
          <p:cNvPr id="593947"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IRR=21.41%</a:t>
            </a:r>
          </a:p>
        </p:txBody>
      </p:sp>
      <p:sp>
        <p:nvSpPr>
          <p:cNvPr id="593948"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$ 4,000,000</a:t>
            </a:r>
          </a:p>
        </p:txBody>
      </p:sp>
      <p:sp>
        <p:nvSpPr>
          <p:cNvPr id="593949"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$ 3,200,000</a:t>
            </a:r>
          </a:p>
        </p:txBody>
      </p:sp>
      <p:sp>
        <p:nvSpPr>
          <p:cNvPr id="593950"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1"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52"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93953"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93954"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55"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6"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93957"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93958"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FD9D89-5B55-AF46-926A-472A8CD3B560}" type="slidenum">
              <a:rPr lang="en-US" altLang="en-US" sz="1200">
                <a:solidFill>
                  <a:srgbClr val="FFFFFF"/>
                </a:solidFill>
              </a:rPr>
              <a:pPr>
                <a:lnSpc>
                  <a:spcPct val="80000"/>
                </a:lnSpc>
              </a:pPr>
              <a:t>286</a:t>
            </a:fld>
            <a:endParaRPr lang="en-US" altLang="en-US" sz="1200">
              <a:solidFill>
                <a:srgbClr val="FFFFFF"/>
              </a:solidFill>
            </a:endParaRPr>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Which one would you pick?</a:t>
            </a:r>
          </a:p>
          <a:p>
            <a:pPr marL="822960" lvl="1" indent="-457200" eaLnBrk="1" fontAlgn="auto" hangingPunct="1">
              <a:spcAft>
                <a:spcPts val="0"/>
              </a:spcAft>
              <a:buFont typeface="+mj-lt"/>
              <a:buAutoNum type="alphaLcPeriod"/>
              <a:defRPr/>
            </a:pPr>
            <a:r>
              <a:rPr lang="en-US" dirty="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NPV, IRR and the Reinvestment Rate Assumption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C3938A-A8B8-4948-805D-99B2B6652682}" type="slidenum">
              <a:rPr lang="en-US" altLang="en-US" sz="1200">
                <a:solidFill>
                  <a:srgbClr val="FFFFFF"/>
                </a:solidFill>
              </a:rPr>
              <a:pPr>
                <a:lnSpc>
                  <a:spcPct val="80000"/>
                </a:lnSpc>
              </a:pPr>
              <a:t>287</a:t>
            </a:fld>
            <a:endParaRPr lang="en-US" altLang="en-US" sz="1200">
              <a:solidFill>
                <a:srgbClr val="FFFFFF"/>
              </a:solidFill>
            </a:endParaRPr>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a:ea typeface="+mn-ea"/>
                <a:cs typeface="+mn-cs"/>
              </a:rPr>
              <a:t>Conclusion</a:t>
            </a:r>
            <a:r>
              <a:rPr lang="en-US" dirty="0">
                <a:ea typeface="+mn-ea"/>
                <a:cs typeface="+mn-cs"/>
              </a:rPr>
              <a:t>: </a:t>
            </a:r>
            <a:r>
              <a:rPr lang="en-US" i="1" dirty="0">
                <a:ea typeface="+mn-ea"/>
                <a:cs typeface="+mn-cs"/>
              </a:rPr>
              <a:t>When the IRR is high (the project is creating significant surplus value) and the project life is long, the IRR will overstate the true return on the project.</a:t>
            </a:r>
          </a:p>
        </p:txBody>
      </p:sp>
    </p:spTree>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1D7A1F-2ECD-D541-97FA-EBB3247352EF}" type="slidenum">
              <a:rPr lang="en-US" altLang="en-US" sz="1200">
                <a:solidFill>
                  <a:srgbClr val="FFFFFF"/>
                </a:solidFill>
              </a:rPr>
              <a:pPr>
                <a:lnSpc>
                  <a:spcPct val="80000"/>
                </a:lnSpc>
              </a:pPr>
              <a:t>288</a:t>
            </a:fld>
            <a:endParaRPr lang="en-US" altLang="en-US" sz="1200">
              <a:solidFill>
                <a:srgbClr val="FFFFFF"/>
              </a:solidFill>
            </a:endParaRPr>
          </a:p>
        </p:txBody>
      </p:sp>
      <p:pic>
        <p:nvPicPr>
          <p:cNvPr id="600068"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NPV and IRR may differ.. Even if projects have the same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4B3B53-AC5B-EE4E-8C4B-0FC8093B4EA1}" type="slidenum">
              <a:rPr lang="en-US" altLang="en-US" sz="1200">
                <a:solidFill>
                  <a:srgbClr val="FFFFFF"/>
                </a:solidFill>
              </a:rPr>
              <a:pPr>
                <a:lnSpc>
                  <a:spcPct val="80000"/>
                </a:lnSpc>
              </a:pPr>
              <a:t>289</a:t>
            </a:fld>
            <a:endParaRPr lang="en-US" altLang="en-US" sz="1200">
              <a:solidFill>
                <a:srgbClr val="FFFFFF"/>
              </a:solidFill>
            </a:endParaRPr>
          </a:p>
        </p:txBody>
      </p:sp>
      <p:sp>
        <p:nvSpPr>
          <p:cNvPr id="593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 project can have only one NPV, whereas it can have more than one IRR.</a:t>
            </a:r>
          </a:p>
          <a:p>
            <a:pPr eaLnBrk="1" hangingPunct="1">
              <a:lnSpc>
                <a:spcPct val="90000"/>
              </a:lnSpc>
            </a:pPr>
            <a:r>
              <a:rPr lang="en-US" altLang="en-US" sz="2600">
                <a:ea typeface="ＭＳ Ｐゴシック" charset="-128"/>
              </a:rPr>
              <a:t>The NPV is a dollar surplus value, whereas the IRR is a percentage measure of return. The NPV is therefore likely to be larger for </a:t>
            </a:r>
            <a:r>
              <a:rPr lang="ja-JP" altLang="en-US" sz="2600">
                <a:ea typeface="ＭＳ Ｐゴシック" charset="-128"/>
              </a:rPr>
              <a:t>“</a:t>
            </a:r>
            <a:r>
              <a:rPr lang="en-US" altLang="ja-JP" sz="2600">
                <a:ea typeface="ＭＳ Ｐゴシック" charset="-128"/>
              </a:rPr>
              <a:t>large scale</a:t>
            </a:r>
            <a:r>
              <a:rPr lang="ja-JP" altLang="en-US" sz="2600">
                <a:ea typeface="ＭＳ Ｐゴシック" charset="-128"/>
              </a:rPr>
              <a:t>”</a:t>
            </a:r>
            <a:r>
              <a:rPr lang="en-US" altLang="ja-JP" sz="2600">
                <a:ea typeface="ＭＳ Ｐゴシック" charset="-128"/>
              </a:rPr>
              <a:t> projects, while the IRR is higher for </a:t>
            </a:r>
            <a:r>
              <a:rPr lang="ja-JP" altLang="en-US" sz="2600">
                <a:ea typeface="ＭＳ Ｐゴシック" charset="-128"/>
              </a:rPr>
              <a:t>“</a:t>
            </a:r>
            <a:r>
              <a:rPr lang="en-US" altLang="ja-JP" sz="2600">
                <a:ea typeface="ＭＳ Ｐゴシック" charset="-128"/>
              </a:rPr>
              <a:t>small-scale</a:t>
            </a:r>
            <a:r>
              <a:rPr lang="ja-JP" altLang="en-US" sz="2600">
                <a:ea typeface="ＭＳ Ｐゴシック" charset="-128"/>
              </a:rPr>
              <a:t>”</a:t>
            </a:r>
            <a:r>
              <a:rPr lang="en-US" altLang="ja-JP" sz="2600">
                <a:ea typeface="ＭＳ Ｐゴシック" charset="-128"/>
              </a:rPr>
              <a:t> projects.</a:t>
            </a:r>
          </a:p>
          <a:p>
            <a:pPr eaLnBrk="1" hangingPunct="1">
              <a:lnSpc>
                <a:spcPct val="90000"/>
              </a:lnSpc>
            </a:pPr>
            <a:r>
              <a:rPr lang="en-US" altLang="en-US" sz="2600">
                <a:ea typeface="ＭＳ Ｐゴシック" charset="-128"/>
              </a:rPr>
              <a:t>The NPV assumes that intermediate cash flows get reinvested at the </a:t>
            </a:r>
            <a:r>
              <a:rPr lang="ja-JP" altLang="en-US" sz="2600">
                <a:ea typeface="ＭＳ Ｐゴシック" charset="-128"/>
              </a:rPr>
              <a:t>“</a:t>
            </a:r>
            <a:r>
              <a:rPr lang="en-US" altLang="ja-JP" sz="2600">
                <a:ea typeface="ＭＳ Ｐゴシック" charset="-128"/>
              </a:rPr>
              <a:t>hurdle rate</a:t>
            </a:r>
            <a:r>
              <a:rPr lang="ja-JP" altLang="en-US" sz="2600">
                <a:ea typeface="ＭＳ Ｐゴシック" charset="-128"/>
              </a:rPr>
              <a:t>”</a:t>
            </a:r>
            <a:r>
              <a:rPr lang="en-US" altLang="ja-JP" sz="2600">
                <a:ea typeface="ＭＳ Ｐゴシック" charset="-128"/>
              </a:rPr>
              <a:t>, which is based upon what you can make on investments of comparable risk, while the IRR assumes that intermediate cash flows get reinvested at the </a:t>
            </a:r>
            <a:r>
              <a:rPr lang="ja-JP" altLang="en-US" sz="2600">
                <a:ea typeface="ＭＳ Ｐゴシック" charset="-128"/>
              </a:rPr>
              <a:t>“</a:t>
            </a:r>
            <a:r>
              <a:rPr lang="en-US" altLang="ja-JP" sz="2600">
                <a:ea typeface="ＭＳ Ｐゴシック" charset="-128"/>
              </a:rPr>
              <a:t>IRR</a:t>
            </a:r>
            <a:r>
              <a:rPr lang="ja-JP" altLang="en-US" sz="2600">
                <a:ea typeface="ＭＳ Ｐゴシック" charset="-128"/>
              </a:rPr>
              <a:t>”</a:t>
            </a:r>
            <a:r>
              <a:rPr lang="en-US" altLang="ja-JP" sz="2600">
                <a:ea typeface="ＭＳ Ｐゴシック" charset="-128"/>
              </a:rPr>
              <a:t>.</a:t>
            </a:r>
            <a:endParaRPr lang="en-US" altLang="en-US" sz="2600">
              <a:ea typeface="ＭＳ Ｐゴシック" charset="-128"/>
            </a:endParaRPr>
          </a:p>
        </p:txBody>
      </p:sp>
    </p:spTree>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748DE1-F2AC-7944-9369-F1275975FCB5}" type="slidenum">
              <a:rPr lang="en-US" altLang="en-US" sz="1200">
                <a:solidFill>
                  <a:srgbClr val="FFFFFF"/>
                </a:solidFill>
              </a:rPr>
              <a:pPr>
                <a:lnSpc>
                  <a:spcPct val="80000"/>
                </a:lnSpc>
              </a:pPr>
              <a:t>290</a:t>
            </a:fld>
            <a:endParaRPr lang="en-US" altLang="en-US" sz="1200">
              <a:solidFill>
                <a:srgbClr val="FFFFFF"/>
              </a:solidFill>
            </a:endParaRPr>
          </a:p>
        </p:txBody>
      </p:sp>
      <p:sp>
        <p:nvSpPr>
          <p:cNvPr id="60416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4165"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a:t>
            </a:r>
          </a:p>
        </p:txBody>
      </p:sp>
      <p:sp>
        <p:nvSpPr>
          <p:cNvPr id="604166"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7"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8"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9"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0"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1"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2"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4173"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4"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5"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6"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7"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8"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9"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0"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1"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2"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3"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4"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5"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4186"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7"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8"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9"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0"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1"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2"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3"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4"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5"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6"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7"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8"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9"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0"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1"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2"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B</a:t>
            </a:r>
          </a:p>
        </p:txBody>
      </p:sp>
      <p:sp>
        <p:nvSpPr>
          <p:cNvPr id="604203"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 $ 442</a:t>
            </a:r>
          </a:p>
          <a:p>
            <a:r>
              <a:rPr lang="en-US" altLang="en-US" sz="1800"/>
              <a:t>IRR of Project A = 28.7%</a:t>
            </a:r>
          </a:p>
        </p:txBody>
      </p:sp>
      <p:sp>
        <p:nvSpPr>
          <p:cNvPr id="604204"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$ 478</a:t>
            </a:r>
          </a:p>
          <a:p>
            <a:r>
              <a:rPr lang="en-US" altLang="en-US" sz="1800"/>
              <a:t>IRR for Project B = 19.4%</a:t>
            </a:r>
          </a:p>
        </p:txBody>
      </p:sp>
      <p:sp>
        <p:nvSpPr>
          <p:cNvPr id="604205"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Hurdle Rate for Both Projects = 12%</a:t>
            </a:r>
          </a:p>
        </p:txBody>
      </p:sp>
    </p:spTree>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NPVs cannot be compared.. When projects have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70B46A-10DC-554C-857C-EB41EA670088}" type="slidenum">
              <a:rPr lang="en-US" altLang="en-US" sz="1200">
                <a:solidFill>
                  <a:srgbClr val="FFFFFF"/>
                </a:solidFill>
              </a:rPr>
              <a:pPr>
                <a:lnSpc>
                  <a:spcPct val="80000"/>
                </a:lnSpc>
              </a:pPr>
              <a:t>291</a:t>
            </a:fld>
            <a:endParaRPr lang="en-US" altLang="en-US" sz="1200">
              <a:solidFill>
                <a:srgbClr val="FFFFFF"/>
              </a:solidFill>
            </a:endParaRPr>
          </a:p>
        </p:txBody>
      </p:sp>
      <p:sp>
        <p:nvSpPr>
          <p:cNvPr id="6062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net present values of mutually exclusive projects with different lives cannot be compared, since there is a bias towards longer-life projects. To compare the NPV, we have to</a:t>
            </a:r>
          </a:p>
          <a:p>
            <a:pPr lvl="1" eaLnBrk="1" hangingPunct="1"/>
            <a:r>
              <a:rPr lang="en-US" altLang="en-US">
                <a:ea typeface="ＭＳ Ｐゴシック" charset="-128"/>
              </a:rPr>
              <a:t>replicate the projects till they have the same life (or)</a:t>
            </a:r>
          </a:p>
          <a:p>
            <a:pPr lvl="1" eaLnBrk="1" hangingPunct="1"/>
            <a:r>
              <a:rPr lang="en-US" altLang="en-US">
                <a:ea typeface="ＭＳ Ｐゴシック" charset="-128"/>
              </a:rPr>
              <a:t>convert the net present values into annuities</a:t>
            </a:r>
          </a:p>
          <a:p>
            <a:pPr eaLnBrk="1" hangingPunct="1"/>
            <a:r>
              <a:rPr lang="en-US" altLang="en-US">
                <a:ea typeface="ＭＳ Ｐゴシック" charset="-128"/>
              </a:rPr>
              <a:t>The IRR is unaffected by project life. We can choose the project with the higher IRR.</a:t>
            </a:r>
          </a:p>
        </p:txBody>
      </p:sp>
    </p:spTree>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3E6A8-E8E2-EF42-A002-670565B3BC8C}" type="slidenum">
              <a:rPr lang="en-US" altLang="en-US" sz="1200">
                <a:solidFill>
                  <a:srgbClr val="FFFFFF"/>
                </a:solidFill>
              </a:rPr>
              <a:pPr>
                <a:lnSpc>
                  <a:spcPct val="80000"/>
                </a:lnSpc>
              </a:pPr>
              <a:t>292</a:t>
            </a:fld>
            <a:endParaRPr lang="en-US" altLang="en-US" sz="1200">
              <a:solidFill>
                <a:srgbClr val="FFFFFF"/>
              </a:solidFill>
            </a:endParaRPr>
          </a:p>
        </p:txBody>
      </p:sp>
      <p:sp>
        <p:nvSpPr>
          <p:cNvPr id="6082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8261"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 Replicated</a:t>
            </a:r>
          </a:p>
        </p:txBody>
      </p:sp>
      <p:sp>
        <p:nvSpPr>
          <p:cNvPr id="608262"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3"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4"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5"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6"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7"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8"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8269"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0"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1"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2"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3"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4"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5"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6"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7"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8"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9"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0"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1"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2"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3"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4"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5"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i="1"/>
              <a:t>Project B</a:t>
            </a:r>
          </a:p>
        </p:txBody>
      </p:sp>
      <p:sp>
        <p:nvSpPr>
          <p:cNvPr id="608286"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7"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8"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9"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0"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1"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2"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8293"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4"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5"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6"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7"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8"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9"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0"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1"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2"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3"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4"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5"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6"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7"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8"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9"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 (Replication)</a:t>
            </a:r>
          </a:p>
        </p:txBody>
      </p:sp>
      <p:sp>
        <p:nvSpPr>
          <p:cNvPr id="608310"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replicated = $ 693</a:t>
            </a:r>
          </a:p>
        </p:txBody>
      </p:sp>
      <p:sp>
        <p:nvSpPr>
          <p:cNvPr id="608311"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$ 478</a:t>
            </a:r>
          </a:p>
        </p:txBody>
      </p:sp>
    </p:spTree>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4E2AF-75F5-154D-949D-04988667B0E5}" type="slidenum">
              <a:rPr lang="en-US" altLang="en-US" sz="1200">
                <a:solidFill>
                  <a:srgbClr val="FFFFFF"/>
                </a:solidFill>
              </a:rPr>
              <a:pPr>
                <a:lnSpc>
                  <a:spcPct val="80000"/>
                </a:lnSpc>
              </a:pPr>
              <a:t>293</a:t>
            </a:fld>
            <a:endParaRPr lang="en-US" altLang="en-US" sz="1200">
              <a:solidFill>
                <a:srgbClr val="FFFFFF"/>
              </a:solidFill>
            </a:endParaRPr>
          </a:p>
        </p:txBody>
      </p:sp>
      <p:sp>
        <p:nvSpPr>
          <p:cNvPr id="610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Equivalent Annuity for 5-year project </a:t>
            </a:r>
          </a:p>
          <a:p>
            <a:pPr lvl="1" eaLnBrk="1" hangingPunct="1"/>
            <a:r>
              <a:rPr lang="en-US" altLang="en-US">
                <a:ea typeface="ＭＳ Ｐゴシック" charset="-128"/>
              </a:rPr>
              <a:t>= $442 * PV(A,12%,5 years) </a:t>
            </a:r>
          </a:p>
          <a:p>
            <a:pPr lvl="1" eaLnBrk="1" hangingPunct="1"/>
            <a:r>
              <a:rPr lang="en-US" altLang="en-US">
                <a:ea typeface="ＭＳ Ｐゴシック" charset="-128"/>
              </a:rPr>
              <a:t>= $ 122.62</a:t>
            </a:r>
          </a:p>
          <a:p>
            <a:pPr eaLnBrk="1" hangingPunct="1"/>
            <a:r>
              <a:rPr lang="en-US" altLang="en-US">
                <a:ea typeface="ＭＳ Ｐゴシック" charset="-128"/>
              </a:rPr>
              <a:t>Equivalent Annuity for 10-year project</a:t>
            </a:r>
          </a:p>
          <a:p>
            <a:pPr lvl="1" eaLnBrk="1" hangingPunct="1"/>
            <a:r>
              <a:rPr lang="en-US" altLang="en-US">
                <a:ea typeface="ＭＳ Ｐゴシック" charset="-128"/>
              </a:rPr>
              <a:t> = $478 * PV(A,12%,10 years)</a:t>
            </a:r>
          </a:p>
          <a:p>
            <a:pPr lvl="1" eaLnBrk="1" hangingPunct="1"/>
            <a:r>
              <a:rPr lang="en-US" altLang="en-US">
                <a:ea typeface="ＭＳ Ｐゴシック" charset="-128"/>
              </a:rPr>
              <a:t> = $ 84.60</a:t>
            </a:r>
          </a:p>
        </p:txBody>
      </p:sp>
    </p:spTree>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would you choose as your investment tool?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80D6B-3515-7C4A-989E-918ED39DBC72}" type="slidenum">
              <a:rPr lang="en-US" altLang="en-US" sz="1200">
                <a:solidFill>
                  <a:srgbClr val="FFFFFF"/>
                </a:solidFill>
              </a:rPr>
              <a:pPr>
                <a:lnSpc>
                  <a:spcPct val="80000"/>
                </a:lnSpc>
              </a:pPr>
              <a:t>294</a:t>
            </a:fld>
            <a:endParaRPr lang="en-US" altLang="en-US" sz="1200">
              <a:solidFill>
                <a:srgbClr val="FFFFFF"/>
              </a:solidFill>
            </a:endParaRPr>
          </a:p>
        </p:txBody>
      </p:sp>
      <p:sp>
        <p:nvSpPr>
          <p:cNvPr id="6041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a:ea typeface="+mn-ea"/>
              </a:rPr>
              <a:t>Return on Investment (ROE, ROC)</a:t>
            </a:r>
          </a:p>
          <a:p>
            <a:pPr marL="822960" lvl="1" indent="-457200" eaLnBrk="1" fontAlgn="auto" hangingPunct="1">
              <a:spcAft>
                <a:spcPts val="0"/>
              </a:spcAft>
              <a:buFont typeface="+mj-lt"/>
              <a:buAutoNum type="alphaLcPeriod"/>
              <a:defRPr/>
            </a:pPr>
            <a:r>
              <a:rPr lang="en-US" dirty="0">
                <a:ea typeface="+mn-ea"/>
              </a:rPr>
              <a:t>Payback or Discounted Payback</a:t>
            </a:r>
          </a:p>
          <a:p>
            <a:pPr marL="822960" lvl="1" indent="-457200" eaLnBrk="1" fontAlgn="auto" hangingPunct="1">
              <a:spcAft>
                <a:spcPts val="0"/>
              </a:spcAft>
              <a:buFont typeface="+mj-lt"/>
              <a:buAutoNum type="alphaLcPeriod"/>
              <a:defRPr/>
            </a:pPr>
            <a:r>
              <a:rPr lang="en-US" dirty="0">
                <a:ea typeface="+mn-ea"/>
              </a:rPr>
              <a:t>Net Present Value</a:t>
            </a:r>
          </a:p>
          <a:p>
            <a:pPr marL="822960" lvl="1" indent="-457200" eaLnBrk="1" fontAlgn="auto" hangingPunct="1">
              <a:spcAft>
                <a:spcPts val="0"/>
              </a:spcAft>
              <a:buFont typeface="+mj-lt"/>
              <a:buAutoNum type="alphaLcPeriod"/>
              <a:defRPr/>
            </a:pPr>
            <a:r>
              <a:rPr lang="en-US" dirty="0">
                <a:ea typeface="+mn-ea"/>
              </a:rPr>
              <a:t>Internal Rate of Return</a:t>
            </a:r>
          </a:p>
          <a:p>
            <a:pPr marL="822960" lvl="1" indent="-457200" eaLnBrk="1" fontAlgn="auto" hangingPunct="1">
              <a:spcAft>
                <a:spcPts val="0"/>
              </a:spcAft>
              <a:buFont typeface="+mj-lt"/>
              <a:buAutoNum type="alphaLcPeriod"/>
              <a:defRPr/>
            </a:pPr>
            <a:r>
              <a:rPr lang="en-US" dirty="0">
                <a:ea typeface="+mn-ea"/>
              </a:rPr>
              <a:t>Profitability Index</a:t>
            </a:r>
          </a:p>
          <a:p>
            <a:pPr marL="320040" indent="-320040" eaLnBrk="1" fontAlgn="auto" hangingPunct="1">
              <a:spcAft>
                <a:spcPts val="0"/>
              </a:spcAft>
              <a:buFont typeface="Wingdings"/>
              <a:buChar char=""/>
              <a:defRPr/>
            </a:pPr>
            <a:r>
              <a:rPr lang="en-US" dirty="0">
                <a:ea typeface="+mn-ea"/>
                <a:cs typeface="+mn-cs"/>
              </a:rPr>
              <a:t>Do you think your choice has been affected by the events of the last quarter of 2008? If so, why? If not, why not?</a:t>
            </a:r>
          </a:p>
        </p:txBody>
      </p:sp>
    </p:spTree>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A1662A-17EA-AC44-AC22-B157557B3069}" type="slidenum">
              <a:rPr lang="en-US" altLang="en-US" sz="1200">
                <a:solidFill>
                  <a:srgbClr val="FFFFFF"/>
                </a:solidFill>
              </a:rPr>
              <a:pPr>
                <a:lnSpc>
                  <a:spcPct val="80000"/>
                </a:lnSpc>
              </a:pPr>
              <a:t>295</a:t>
            </a:fld>
            <a:endParaRPr lang="en-US" altLang="en-US" sz="1200">
              <a:solidFill>
                <a:srgbClr val="FFFFFF"/>
              </a:solidFill>
            </a:endParaRPr>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a:ea typeface="+mn-ea"/>
                <a:cs typeface="+mn-cs"/>
              </a:rPr>
              <a:t>Decision Rule		% of Firms using as primary decision rule in</a:t>
            </a:r>
          </a:p>
          <a:p>
            <a:pPr marL="0" indent="0" eaLnBrk="1" fontAlgn="auto" hangingPunct="1">
              <a:spcAft>
                <a:spcPts val="0"/>
              </a:spcAft>
              <a:buFont typeface="Wingdings"/>
              <a:buNone/>
              <a:defRPr/>
            </a:pPr>
            <a:r>
              <a:rPr lang="en-US" sz="2000" dirty="0">
                <a:ea typeface="+mn-ea"/>
                <a:cs typeface="+mn-cs"/>
              </a:rPr>
              <a:t>			</a:t>
            </a:r>
            <a:r>
              <a:rPr lang="en-US" sz="2000" b="1" dirty="0">
                <a:ea typeface="+mn-ea"/>
                <a:cs typeface="+mn-cs"/>
              </a:rPr>
              <a:t>1976	1986	1998</a:t>
            </a:r>
          </a:p>
          <a:p>
            <a:pPr marL="0" indent="0" eaLnBrk="1" fontAlgn="auto" hangingPunct="1">
              <a:spcAft>
                <a:spcPts val="0"/>
              </a:spcAft>
              <a:buFont typeface="Wingdings"/>
              <a:buNone/>
              <a:defRPr/>
            </a:pPr>
            <a:r>
              <a:rPr lang="en-US" sz="2000" dirty="0">
                <a:ea typeface="+mn-ea"/>
                <a:cs typeface="+mn-cs"/>
              </a:rPr>
              <a:t>IRR			53.6%	49.0%	42.0%</a:t>
            </a:r>
          </a:p>
          <a:p>
            <a:pPr marL="0" indent="0" eaLnBrk="1" fontAlgn="auto" hangingPunct="1">
              <a:spcAft>
                <a:spcPts val="0"/>
              </a:spcAft>
              <a:buFont typeface="Wingdings"/>
              <a:buNone/>
              <a:defRPr/>
            </a:pPr>
            <a:r>
              <a:rPr lang="en-US" sz="2000" dirty="0">
                <a:ea typeface="+mn-ea"/>
                <a:cs typeface="+mn-cs"/>
              </a:rPr>
              <a:t>Accounting Return	25.0%	8.0%	   7.0%</a:t>
            </a:r>
          </a:p>
          <a:p>
            <a:pPr marL="0" indent="0" eaLnBrk="1" fontAlgn="auto" hangingPunct="1">
              <a:spcAft>
                <a:spcPts val="0"/>
              </a:spcAft>
              <a:buFont typeface="Wingdings"/>
              <a:buNone/>
              <a:defRPr/>
            </a:pPr>
            <a:r>
              <a:rPr lang="en-US" sz="2000" dirty="0">
                <a:ea typeface="+mn-ea"/>
                <a:cs typeface="+mn-cs"/>
              </a:rPr>
              <a:t>NPV			9.8%	21.0%	34.0%</a:t>
            </a:r>
          </a:p>
          <a:p>
            <a:pPr marL="0" indent="0" eaLnBrk="1" fontAlgn="auto" hangingPunct="1">
              <a:spcAft>
                <a:spcPts val="0"/>
              </a:spcAft>
              <a:buFont typeface="Wingdings"/>
              <a:buNone/>
              <a:defRPr/>
            </a:pPr>
            <a:r>
              <a:rPr lang="en-US" sz="2000" dirty="0">
                <a:ea typeface="+mn-ea"/>
                <a:cs typeface="+mn-cs"/>
              </a:rPr>
              <a:t>Payback Period		8.9%	19.0%	14.0%</a:t>
            </a:r>
          </a:p>
          <a:p>
            <a:pPr marL="0" indent="0" eaLnBrk="1" fontAlgn="auto" hangingPunct="1">
              <a:spcAft>
                <a:spcPts val="0"/>
              </a:spcAft>
              <a:buFont typeface="Wingdings"/>
              <a:buNone/>
              <a:defRPr/>
            </a:pPr>
            <a:r>
              <a:rPr lang="en-US" sz="2000" dirty="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A7B65F-A08E-4E4B-89AF-49039ACEC886}" type="slidenum">
              <a:rPr lang="en-US" altLang="en-US" sz="1200">
                <a:solidFill>
                  <a:srgbClr val="FFFFFF"/>
                </a:solidFill>
              </a:rPr>
              <a:pPr>
                <a:lnSpc>
                  <a:spcPct val="80000"/>
                </a:lnSpc>
              </a:pPr>
              <a:t>296</a:t>
            </a:fld>
            <a:endParaRPr lang="en-US" altLang="en-US" sz="1200">
              <a:solidFill>
                <a:srgbClr val="FFFFFF"/>
              </a:solidFill>
            </a:endParaRPr>
          </a:p>
        </p:txBody>
      </p:sp>
      <p:sp>
        <p:nvSpPr>
          <p:cNvPr id="608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Tree>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37F016-5087-C044-A617-6105878884EB}" type="slidenum">
              <a:rPr lang="en-US" altLang="en-US" sz="1200">
                <a:solidFill>
                  <a:srgbClr val="FFFFFF"/>
                </a:solidFill>
              </a:rPr>
              <a:pPr>
                <a:lnSpc>
                  <a:spcPct val="80000"/>
                </a:lnSpc>
              </a:pPr>
              <a:t>297</a:t>
            </a:fld>
            <a:endParaRPr lang="en-US" altLang="en-US" sz="1200">
              <a:solidFill>
                <a:srgbClr val="FFFFFF"/>
              </a:solidFill>
            </a:endParaRPr>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a:ea typeface="+mn-ea"/>
              </a:rPr>
              <a:t>use elsewhere in the business, in which case the opportunity cost is the cost of replacing it.</a:t>
            </a:r>
          </a:p>
        </p:txBody>
      </p:sp>
    </p:spTree>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7BB1773-DDAF-604C-941C-15F7D5EFC163}" type="slidenum">
              <a:rPr lang="en-US" altLang="en-US" sz="1200">
                <a:solidFill>
                  <a:srgbClr val="FFFFFF"/>
                </a:solidFill>
              </a:rPr>
              <a:pPr>
                <a:lnSpc>
                  <a:spcPct val="80000"/>
                </a:lnSpc>
              </a:pPr>
              <a:t>298</a:t>
            </a:fld>
            <a:endParaRPr lang="en-US" altLang="en-US" sz="1200">
              <a:solidFill>
                <a:srgbClr val="FFFFFF"/>
              </a:solidFill>
            </a:endParaRPr>
          </a:p>
        </p:txBody>
      </p:sp>
      <p:sp>
        <p:nvSpPr>
          <p:cNvPr id="612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lvl="1" eaLnBrk="1" hangingPunct="1">
              <a:lnSpc>
                <a:spcPct val="90000"/>
              </a:lnSpc>
            </a:pPr>
            <a:r>
              <a:rPr lang="en-US" altLang="en-US" sz="2200">
                <a:ea typeface="ＭＳ Ｐゴシック" charset="-128"/>
              </a:rPr>
              <a:t>Ignore the cost of the land, since Disney owns its already</a:t>
            </a:r>
          </a:p>
          <a:p>
            <a:pPr lvl="1" eaLnBrk="1" hangingPunct="1">
              <a:lnSpc>
                <a:spcPct val="90000"/>
              </a:lnSpc>
            </a:pPr>
            <a:r>
              <a:rPr lang="en-US" altLang="en-US" sz="2200">
                <a:ea typeface="ＭＳ Ｐゴシック" charset="-128"/>
              </a:rPr>
              <a:t>Use the book value of the land, which is $ 5 million</a:t>
            </a:r>
          </a:p>
          <a:p>
            <a:pPr lvl="1" eaLnBrk="1" hangingPunct="1">
              <a:lnSpc>
                <a:spcPct val="90000"/>
              </a:lnSpc>
            </a:pPr>
            <a:r>
              <a:rPr lang="en-US" altLang="en-US" sz="2200">
                <a:ea typeface="ＭＳ Ｐゴシック" charset="-128"/>
              </a:rPr>
              <a:t>Use the market value of the land, which is $ 40 million</a:t>
            </a:r>
          </a:p>
          <a:p>
            <a:pPr lvl="1" eaLnBrk="1" hangingPunct="1">
              <a:lnSpc>
                <a:spcPct val="90000"/>
              </a:lnSpc>
            </a:pPr>
            <a:r>
              <a:rPr lang="en-US" altLang="en-US" sz="2200">
                <a:ea typeface="ＭＳ Ｐゴシック" charset="-128"/>
              </a:rPr>
              <a:t>Other: </a:t>
            </a:r>
          </a:p>
        </p:txBody>
      </p:sp>
    </p:spTree>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2: Incremental Cost?</a:t>
            </a:r>
            <a:br>
              <a:rPr lang="en-US">
                <a:ea typeface="+mj-ea"/>
                <a:cs typeface="+mj-cs"/>
              </a:rPr>
            </a:br>
            <a:r>
              <a:rPr lang="en-US">
                <a:ea typeface="+mj-ea"/>
                <a:cs typeface="+mj-cs"/>
              </a:rPr>
              <a:t>An Online Retailing Venture for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CB77F0-7793-0349-A444-2B1661D43908}" type="slidenum">
              <a:rPr lang="en-US" altLang="en-US" sz="1200">
                <a:solidFill>
                  <a:srgbClr val="FFFFFF"/>
                </a:solidFill>
              </a:rPr>
              <a:pPr>
                <a:lnSpc>
                  <a:spcPct val="80000"/>
                </a:lnSpc>
              </a:pPr>
              <a:t>299</a:t>
            </a:fld>
            <a:endParaRPr lang="en-US" altLang="en-US" sz="1200">
              <a:solidFill>
                <a:srgbClr val="FFFFFF"/>
              </a:solidFill>
            </a:endParaRPr>
          </a:p>
        </p:txBody>
      </p:sp>
      <p:sp>
        <p:nvSpPr>
          <p:cNvPr id="6144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eaLnBrk="1" hangingPunct="1">
              <a:lnSpc>
                <a:spcPct val="80000"/>
              </a:lnSpc>
            </a:pPr>
            <a:r>
              <a:rPr lang="en-US" altLang="en-US" sz="2000">
                <a:ea typeface="ＭＳ Ｐゴシック" charset="-128"/>
              </a:rPr>
              <a:t>The revenues in the first year are expected to be $1.5 million, growing 20% in year two, and 10% in the two years following. The cost of the books will be 60% of the revenues in each of the four years.</a:t>
            </a:r>
          </a:p>
          <a:p>
            <a:pPr eaLnBrk="1" hangingPunct="1">
              <a:lnSpc>
                <a:spcPct val="80000"/>
              </a:lnSpc>
            </a:pPr>
            <a:r>
              <a:rPr lang="en-US" altLang="en-US" sz="2000">
                <a:ea typeface="ＭＳ Ｐゴシック" charset="-128"/>
              </a:rPr>
              <a:t>The salaries and other benefits for the employees are estimated to be $150,000 in year one, and grow 10% a year for the following three years. </a:t>
            </a:r>
          </a:p>
          <a:p>
            <a:pPr eaLnBrk="1" hangingPunct="1">
              <a:lnSpc>
                <a:spcPct val="80000"/>
              </a:lnSpc>
            </a:pPr>
            <a:r>
              <a:rPr lang="en-US" altLang="en-US" sz="2000">
                <a:ea typeface="ＭＳ Ｐゴシック" charset="-128"/>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eaLnBrk="1" hangingPunct="1">
              <a:lnSpc>
                <a:spcPct val="80000"/>
              </a:lnSpc>
            </a:pPr>
            <a:r>
              <a:rPr lang="en-US" altLang="en-US" sz="2000">
                <a:ea typeface="ＭＳ Ｐゴシック" charset="-128"/>
              </a:rPr>
              <a:t>The tax rate on income is expected to be 40%.</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42F319-EB86-1E4D-862D-B3D906E3E0D4}" type="slidenum">
              <a:rPr lang="en-US" altLang="en-US" sz="1200">
                <a:solidFill>
                  <a:srgbClr val="FFFFFF"/>
                </a:solidFill>
              </a:rPr>
              <a:pPr>
                <a:lnSpc>
                  <a:spcPct val="80000"/>
                </a:lnSpc>
              </a:pPr>
              <a:t>300</a:t>
            </a:fld>
            <a:endParaRPr lang="en-US" altLang="en-US" sz="1200">
              <a:solidFill>
                <a:srgbClr val="FFFFFF"/>
              </a:solidFill>
            </a:endParaRPr>
          </a:p>
        </p:txBody>
      </p:sp>
      <p:sp>
        <p:nvSpPr>
          <p:cNvPr id="624644"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2"/>
              <a:buNone/>
            </a:pPr>
            <a:r>
              <a:rPr lang="en-US" altLang="en-US" sz="1900">
                <a:ea typeface="ＭＳ Ｐゴシック" charset="-128"/>
              </a:rPr>
              <a:t>Levered Beta </a:t>
            </a:r>
            <a:r>
              <a:rPr lang="en-US" altLang="en-US" sz="1900" baseline="-25000">
                <a:ea typeface="ＭＳ Ｐゴシック" charset="-128"/>
              </a:rPr>
              <a:t>Online Service</a:t>
            </a:r>
            <a:r>
              <a:rPr lang="en-US" altLang="en-US" sz="1900">
                <a:ea typeface="ＭＳ Ｐゴシック" charset="-128"/>
              </a:rPr>
              <a:t> = 3.02 [1 + (1 – 0.4) (0.2141)] = 3.41</a:t>
            </a:r>
          </a:p>
          <a:p>
            <a:pPr marL="366713" lvl="1" indent="0">
              <a:lnSpc>
                <a:spcPct val="80000"/>
              </a:lnSpc>
              <a:buFont typeface="Wingdings 2" charset="2"/>
              <a:buNone/>
            </a:pPr>
            <a:r>
              <a:rPr lang="en-US" altLang="en-US" sz="1900">
                <a:ea typeface="ＭＳ Ｐゴシック" charset="-128"/>
              </a:rPr>
              <a:t>Cost of Equity </a:t>
            </a:r>
            <a:r>
              <a:rPr lang="en-US" altLang="en-US" sz="1900" baseline="-25000">
                <a:ea typeface="ＭＳ Ｐゴシック" charset="-128"/>
              </a:rPr>
              <a:t>Online Service</a:t>
            </a:r>
            <a:r>
              <a:rPr lang="en-US" altLang="en-US" sz="1900">
                <a:ea typeface="ＭＳ Ｐゴシック" charset="-128"/>
              </a:rPr>
              <a:t> = 2.75% + 3.41 (5.5%) = 21.48%</a:t>
            </a:r>
          </a:p>
          <a:p>
            <a:pPr marL="366713" lvl="1" indent="0">
              <a:lnSpc>
                <a:spcPct val="80000"/>
              </a:lnSpc>
              <a:buFont typeface="Wingdings 2" charset="2"/>
              <a:buNone/>
            </a:pPr>
            <a:r>
              <a:rPr lang="en-US" altLang="en-US" sz="1900">
                <a:ea typeface="ＭＳ Ｐゴシック" charset="-128"/>
              </a:rPr>
              <a:t>Cost of Capital</a:t>
            </a:r>
            <a:r>
              <a:rPr lang="en-US" altLang="en-US" sz="1900" baseline="-25000">
                <a:ea typeface="ＭＳ Ｐゴシック" charset="-128"/>
              </a:rPr>
              <a:t>Online Service</a:t>
            </a:r>
            <a:r>
              <a:rPr lang="en-US" altLang="en-US" sz="1900">
                <a:ea typeface="ＭＳ Ｐゴシック" charset="-128"/>
              </a:rPr>
              <a:t>= 21.48% (0.8237) + 4.05% (1 – 0.4) (0.1763) = 18.12%</a:t>
            </a:r>
          </a:p>
          <a:p>
            <a:pPr>
              <a:lnSpc>
                <a:spcPct val="80000"/>
              </a:lnSpc>
            </a:pPr>
            <a:r>
              <a:rPr lang="en-US" altLang="en-US" sz="2200">
                <a:ea typeface="ＭＳ Ｐゴシック" charset="-128"/>
              </a:rPr>
              <a:t>This is much higher than the cost of capital (10.30%) we computed for Bookscape earlier, but it reflects the higher risk of the online retail venture.</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61CBE7-6BBD-3340-9DCA-C5FB66E79E5E}" type="slidenum">
              <a:rPr lang="en-US" altLang="en-US" sz="1200">
                <a:solidFill>
                  <a:srgbClr val="FFFFFF"/>
                </a:solidFill>
              </a:rPr>
              <a:pPr>
                <a:lnSpc>
                  <a:spcPct val="80000"/>
                </a:lnSpc>
              </a:pPr>
              <a:t>301</a:t>
            </a:fld>
            <a:endParaRPr lang="en-US" altLang="en-US" sz="1200">
              <a:solidFill>
                <a:srgbClr val="FFFFFF"/>
              </a:solidFill>
            </a:endParaRPr>
          </a:p>
        </p:txBody>
      </p:sp>
      <p:sp>
        <p:nvSpPr>
          <p:cNvPr id="626692"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7936"/>
        </p:xfrm>
        <a:graphic>
          <a:graphicData uri="http://schemas.openxmlformats.org/drawingml/2006/table">
            <a:tbl>
              <a:tblPr/>
              <a:tblGrid>
                <a:gridCol w="1879600">
                  <a:extLst>
                    <a:ext uri="{9D8B030D-6E8A-4147-A177-3AD203B41FA5}">
                      <a16:colId xmlns:a16="http://schemas.microsoft.com/office/drawing/2014/main" val="20000"/>
                    </a:ext>
                  </a:extLst>
                </a:gridCol>
                <a:gridCol w="1130300">
                  <a:extLst>
                    <a:ext uri="{9D8B030D-6E8A-4147-A177-3AD203B41FA5}">
                      <a16:colId xmlns:a16="http://schemas.microsoft.com/office/drawing/2014/main" val="20001"/>
                    </a:ext>
                  </a:extLst>
                </a:gridCol>
                <a:gridCol w="10541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612900">
                  <a:extLst>
                    <a:ext uri="{9D8B030D-6E8A-4147-A177-3AD203B41FA5}">
                      <a16:colId xmlns:a16="http://schemas.microsoft.com/office/drawing/2014/main" val="20004"/>
                    </a:ext>
                  </a:extLst>
                </a:gridCol>
                <a:gridCol w="1054100">
                  <a:extLst>
                    <a:ext uri="{9D8B030D-6E8A-4147-A177-3AD203B41FA5}">
                      <a16:colId xmlns:a16="http://schemas.microsoft.com/office/drawing/2014/main" val="20005"/>
                    </a:ext>
                  </a:extLst>
                </a:gridCol>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Revenues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Operating Expenses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Labor</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$181,500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$199,650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Materials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$1,188,000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$1,306,800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$360,500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$421,550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$122,000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$144,200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$168,620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After-tax 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$183,000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$216,300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$252,930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Change in Working Capital</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Salvage Value of Investment</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Cash flow after 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$340,000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$720,730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Present Value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$287,836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$297,428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$270,908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$370,203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E4D470-1D86-0E4E-BB75-49886E3CFEB8}" type="slidenum">
              <a:rPr lang="en-US" altLang="en-US" sz="1200">
                <a:solidFill>
                  <a:srgbClr val="FFFFFF"/>
                </a:solidFill>
              </a:rPr>
              <a:pPr>
                <a:lnSpc>
                  <a:spcPct val="80000"/>
                </a:lnSpc>
              </a:pPr>
              <a:t>302</a:t>
            </a:fld>
            <a:endParaRPr lang="en-US" altLang="en-US" sz="1200">
              <a:solidFill>
                <a:srgbClr val="FFFFFF"/>
              </a:solidFill>
            </a:endParaRPr>
          </a:p>
        </p:txBody>
      </p:sp>
      <p:sp>
        <p:nvSpPr>
          <p:cNvPr id="6205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It is estimated that the additional business associated with online ordering and the administration of the service itself </a:t>
            </a:r>
            <a:r>
              <a:rPr lang="en-US" altLang="en-US" sz="2400" u="sng">
                <a:ea typeface="ＭＳ Ｐゴシック" charset="-128"/>
              </a:rPr>
              <a:t>will add to the workload for the current general manager of the bookstore</a:t>
            </a:r>
            <a:r>
              <a:rPr lang="en-US" altLang="en-US" sz="2400">
                <a:ea typeface="ＭＳ Ｐゴシック" charset="-128"/>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400">
                <a:ea typeface="ＭＳ Ｐゴシック" charset="-128"/>
              </a:rPr>
              <a:t>’</a:t>
            </a:r>
            <a:r>
              <a:rPr lang="en-US" altLang="ja-JP" sz="2400">
                <a:ea typeface="ＭＳ Ｐゴシック" charset="-128"/>
              </a:rPr>
              <a:t>s salary will revert back to its old levels.</a:t>
            </a:r>
          </a:p>
          <a:p>
            <a:pPr eaLnBrk="1" hangingPunct="1">
              <a:lnSpc>
                <a:spcPct val="90000"/>
              </a:lnSpc>
            </a:pPr>
            <a:r>
              <a:rPr lang="en-US" altLang="en-US" sz="2400">
                <a:ea typeface="ＭＳ Ｐゴシック" charset="-128"/>
              </a:rPr>
              <a:t>It is also estimated that Bookscape Online will </a:t>
            </a:r>
            <a:r>
              <a:rPr lang="en-US" altLang="en-US" sz="2400" u="sng">
                <a:ea typeface="ＭＳ Ｐゴシック" charset="-128"/>
              </a:rPr>
              <a:t>utilize an office that is currently used to store financial records</a:t>
            </a:r>
            <a:r>
              <a:rPr lang="en-US" altLang="en-US" sz="2400">
                <a:ea typeface="ＭＳ Ｐゴシック" charset="-128"/>
              </a:rPr>
              <a:t>. The records will be moved to a bank vault, which will cost $1000 a year to rent.</a:t>
            </a:r>
          </a:p>
          <a:p>
            <a:pPr eaLnBrk="1" hangingPunct="1">
              <a:lnSpc>
                <a:spcPct val="90000"/>
              </a:lnSpc>
            </a:pPr>
            <a:endParaRPr lang="en-US" altLang="en-US" sz="2400">
              <a:ea typeface="ＭＳ Ｐゴシック" charset="-128"/>
            </a:endParaRP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AC78B6-A076-7B49-AC3F-76A682476135}" type="slidenum">
              <a:rPr lang="en-US" altLang="en-US" sz="1200">
                <a:solidFill>
                  <a:srgbClr val="FFFFFF"/>
                </a:solidFill>
              </a:rPr>
              <a:pPr>
                <a:lnSpc>
                  <a:spcPct val="80000"/>
                </a:lnSpc>
              </a:pPr>
              <a:t>303</a:t>
            </a:fld>
            <a:endParaRPr lang="en-US" altLang="en-US" sz="1200">
              <a:solidFill>
                <a:srgbClr val="FFFFFF"/>
              </a:solidFill>
            </a:endParaRPr>
          </a:p>
        </p:txBody>
      </p:sp>
      <p:sp>
        <p:nvSpPr>
          <p:cNvPr id="63078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Additional salary costs = PV of $34,352</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Office Costs</a:t>
            </a:r>
          </a:p>
          <a:p>
            <a:pPr lvl="1"/>
            <a:r>
              <a:rPr lang="en-US" altLang="en-US" sz="1600">
                <a:ea typeface="ＭＳ Ｐゴシック" charset="-128"/>
              </a:rPr>
              <a:t>After-Tax Additional Storage Expenditure per Year = $1,000 (1 – 0.40) = $600</a:t>
            </a:r>
          </a:p>
          <a:p>
            <a:pPr lvl="1"/>
            <a:r>
              <a:rPr lang="en-US" altLang="en-US" sz="1600">
                <a:ea typeface="ＭＳ Ｐゴシック" charset="-128"/>
              </a:rPr>
              <a:t>PV of expenditures = $600 (PV of annuity, 18.12%,4 yrs) = $1,610</a:t>
            </a:r>
            <a:endParaRPr lang="en-US" altLang="en-US" sz="2000">
              <a:ea typeface="ＭＳ Ｐゴシック" charset="-128"/>
            </a:endParaRPr>
          </a:p>
          <a:p>
            <a:pPr eaLnBrk="1" hangingPunct="1"/>
            <a:r>
              <a:rPr lang="en-US" altLang="en-US" sz="2000">
                <a:ea typeface="ＭＳ Ｐゴシック" charset="-128"/>
              </a:rPr>
              <a:t>NPV with Opportunity Costs = $76,375 – $34,352 – $1,610=  $ 40,413 </a:t>
            </a:r>
          </a:p>
          <a:p>
            <a:pPr eaLnBrk="1" hangingPunct="1"/>
            <a:r>
              <a:rPr lang="en-US" altLang="en-US" sz="2000">
                <a:ea typeface="ＭＳ Ｐゴシック" charset="-128"/>
              </a:rPr>
              <a:t>Opportunity costs aggregated into cash flows</a:t>
            </a:r>
          </a:p>
          <a:p>
            <a:pPr eaLnBrk="1" hangingPunct="1"/>
            <a:endParaRPr lang="en-US" altLang="en-US" sz="2000">
              <a:ea typeface="ＭＳ Ｐゴシック" charset="-128"/>
            </a:endParaRPr>
          </a:p>
          <a:p>
            <a:pPr eaLnBrk="1" hangingPunct="1"/>
            <a:endParaRPr lang="en-US" altLang="en-US" sz="2000">
              <a:ea typeface="ＭＳ Ｐゴシック" charset="-128"/>
            </a:endParaRPr>
          </a:p>
        </p:txBody>
      </p:sp>
      <p:graphicFrame>
        <p:nvGraphicFramePr>
          <p:cNvPr id="630789"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30875" name="Document" r:id="rId4" imgW="5638592" imgH="1015963" progId="Word.Document.12">
                  <p:embed/>
                </p:oleObj>
              </mc:Choice>
              <mc:Fallback>
                <p:oleObj name="Document" r:id="rId4" imgW="5638592" imgH="101596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400" cy="1828810"/>
        </p:xfrm>
        <a:graphic>
          <a:graphicData uri="http://schemas.openxmlformats.org/drawingml/2006/table">
            <a:tbl>
              <a:tblPr/>
              <a:tblGrid>
                <a:gridCol w="1073150">
                  <a:extLst>
                    <a:ext uri="{9D8B030D-6E8A-4147-A177-3AD203B41FA5}">
                      <a16:colId xmlns:a16="http://schemas.microsoft.com/office/drawing/2014/main" val="20000"/>
                    </a:ext>
                  </a:extLst>
                </a:gridCol>
                <a:gridCol w="128905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2433638">
                  <a:extLst>
                    <a:ext uri="{9D8B030D-6E8A-4147-A177-3AD203B41FA5}">
                      <a16:colId xmlns:a16="http://schemas.microsoft.com/office/drawing/2014/main" val="20003"/>
                    </a:ext>
                  </a:extLst>
                </a:gridCol>
                <a:gridCol w="1909762">
                  <a:extLst>
                    <a:ext uri="{9D8B030D-6E8A-4147-A177-3AD203B41FA5}">
                      <a16:colId xmlns:a16="http://schemas.microsoft.com/office/drawing/2014/main" val="20004"/>
                    </a:ext>
                  </a:extLst>
                </a:gridCol>
              </a:tblGrid>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Year</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with 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Present Value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$340,000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$12,600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$327,400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$277,170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$415,000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$401,800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$287,968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$446,500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$13,830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$432,670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$262,517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$720,730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$14,492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$706,238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$362,759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Adjusted NPV</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$40,413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D19FE2-911C-F141-9E94-99BCC6D75F63}" type="slidenum">
              <a:rPr lang="en-US" altLang="en-US" sz="1200">
                <a:solidFill>
                  <a:srgbClr val="FFFFFF"/>
                </a:solidFill>
              </a:rPr>
              <a:pPr>
                <a:lnSpc>
                  <a:spcPct val="80000"/>
                </a:lnSpc>
              </a:pPr>
              <a:t>304</a:t>
            </a:fld>
            <a:endParaRPr lang="en-US" altLang="en-US" sz="1200">
              <a:solidFill>
                <a:srgbClr val="FFFFFF"/>
              </a:solidFill>
            </a:endParaRPr>
          </a:p>
        </p:txBody>
      </p:sp>
      <p:sp>
        <p:nvSpPr>
          <p:cNvPr id="6328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tLang="en-US">
                <a:ea typeface="ＭＳ Ｐゴシック" charset="-128"/>
              </a:rPr>
              <a:t>Yes</a:t>
            </a:r>
          </a:p>
          <a:p>
            <a:pPr marL="822325" lvl="1" indent="-457200" eaLnBrk="1" hangingPunct="1">
              <a:buFont typeface="Calibri" charset="0"/>
              <a:buAutoNum type="alphaLcPeriod"/>
            </a:pPr>
            <a:r>
              <a:rPr lang="en-US" altLang="en-US">
                <a:ea typeface="ＭＳ Ｐゴシック" charset="-128"/>
              </a:rPr>
              <a:t>No</a:t>
            </a:r>
          </a:p>
        </p:txBody>
      </p:sp>
    </p:spTree>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Framework for Assessing The Cost of Using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C67722-1843-5D44-B08A-61476F40F24D}" type="slidenum">
              <a:rPr lang="en-US" altLang="en-US" sz="1200">
                <a:solidFill>
                  <a:srgbClr val="FFFFFF"/>
                </a:solidFill>
              </a:rPr>
              <a:pPr>
                <a:lnSpc>
                  <a:spcPct val="80000"/>
                </a:lnSpc>
              </a:pPr>
              <a:t>305</a:t>
            </a:fld>
            <a:endParaRPr lang="en-US" altLang="en-US" sz="1200">
              <a:solidFill>
                <a:srgbClr val="FFFFFF"/>
              </a:solidFill>
            </a:endParaRPr>
          </a:p>
        </p:txBody>
      </p:sp>
      <p:sp>
        <p:nvSpPr>
          <p:cNvPr id="6348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I do not add the new product, when will I run out of capacity?</a:t>
            </a:r>
          </a:p>
          <a:p>
            <a:pPr eaLnBrk="1" hangingPunct="1"/>
            <a:r>
              <a:rPr lang="en-US" altLang="en-US">
                <a:ea typeface="ＭＳ Ｐゴシック" charset="-128"/>
              </a:rPr>
              <a:t>If I add the new product, when will I run out of capacity?</a:t>
            </a:r>
          </a:p>
          <a:p>
            <a:pPr eaLnBrk="1" hangingPunct="1"/>
            <a:r>
              <a:rPr lang="en-US" altLang="en-US">
                <a:ea typeface="ＭＳ Ｐゴシック" charset="-128"/>
              </a:rPr>
              <a:t>When I run out of capacity, what will I do?</a:t>
            </a:r>
          </a:p>
          <a:p>
            <a:pPr lvl="1" eaLnBrk="1" hangingPunct="1"/>
            <a:r>
              <a:rPr lang="en-US" altLang="en-US">
                <a:ea typeface="ＭＳ Ｐゴシック" charset="-128"/>
              </a:rPr>
              <a:t>Cut back on production: cost is PV of after-tax cash flows from lost sales</a:t>
            </a:r>
          </a:p>
          <a:p>
            <a:pPr lvl="1" eaLnBrk="1" hangingPunct="1"/>
            <a:r>
              <a:rPr lang="en-US" altLang="en-US">
                <a:ea typeface="ＭＳ Ｐゴシック" charset="-128"/>
              </a:rPr>
              <a:t>Buy new capacity: cost is difference in PV between earlier &amp; later investment</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Product and Project Cannibalization: A Real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3617D0-D182-1C4A-A685-E6AE82882600}" type="slidenum">
              <a:rPr lang="en-US" altLang="en-US" sz="1200">
                <a:solidFill>
                  <a:srgbClr val="FFFFFF"/>
                </a:solidFill>
              </a:rPr>
              <a:pPr>
                <a:lnSpc>
                  <a:spcPct val="80000"/>
                </a:lnSpc>
              </a:pPr>
              <a:t>306</a:t>
            </a:fld>
            <a:endParaRPr lang="en-US" altLang="en-US" sz="1200">
              <a:solidFill>
                <a:srgbClr val="FFFFFF"/>
              </a:solidFill>
            </a:endParaRPr>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a:ea typeface="+mn-ea"/>
              </a:rPr>
              <a:t>Look at total revenues at the park</a:t>
            </a:r>
          </a:p>
          <a:p>
            <a:pPr marL="822960" lvl="1" indent="-457200" eaLnBrk="1" fontAlgn="auto" hangingPunct="1">
              <a:spcAft>
                <a:spcPts val="0"/>
              </a:spcAft>
              <a:buFont typeface="+mj-lt"/>
              <a:buAutoNum type="alphaLcPeriod"/>
              <a:defRPr/>
            </a:pPr>
            <a:r>
              <a:rPr lang="en-US" dirty="0">
                <a:ea typeface="+mn-ea"/>
              </a:rPr>
              <a:t>Choose an intermediate number</a:t>
            </a:r>
          </a:p>
          <a:p>
            <a:pPr marL="320040" indent="-320040" eaLnBrk="1" fontAlgn="auto" hangingPunct="1">
              <a:spcAft>
                <a:spcPts val="0"/>
              </a:spcAft>
              <a:buFont typeface="Wingdings"/>
              <a:buChar char=""/>
              <a:defRPr/>
            </a:pPr>
            <a:r>
              <a:rPr lang="en-US" dirty="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a:ea typeface="+mn-ea"/>
              </a:rPr>
              <a:t>Yes</a:t>
            </a:r>
          </a:p>
          <a:p>
            <a:pPr marL="822960" lvl="1" indent="-457200" eaLnBrk="1" fontAlgn="auto" hangingPunct="1">
              <a:spcAft>
                <a:spcPts val="0"/>
              </a:spcAft>
              <a:buFont typeface="+mj-lt"/>
              <a:buAutoNum type="alphaLcPeriod"/>
              <a:defRPr/>
            </a:pPr>
            <a:r>
              <a:rPr lang="en-US" dirty="0">
                <a:ea typeface="+mn-ea"/>
              </a:rPr>
              <a:t>No</a:t>
            </a:r>
          </a:p>
        </p:txBody>
      </p:sp>
    </p:spTree>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218D23-82A5-7B46-BAC4-8FDD01FD2DF4}" type="slidenum">
              <a:rPr lang="en-US" altLang="en-US" sz="1200">
                <a:solidFill>
                  <a:srgbClr val="FFFFFF"/>
                </a:solidFill>
              </a:rPr>
              <a:pPr>
                <a:lnSpc>
                  <a:spcPct val="80000"/>
                </a:lnSpc>
              </a:pPr>
              <a:t>307</a:t>
            </a:fld>
            <a:endParaRPr lang="en-US" altLang="en-US" sz="1200">
              <a:solidFill>
                <a:srgbClr val="FFFFFF"/>
              </a:solidFill>
            </a:endParaRPr>
          </a:p>
        </p:txBody>
      </p:sp>
      <p:sp>
        <p:nvSpPr>
          <p:cNvPr id="6348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project may provide benefits for other projects within the firm. Consider, for instance, a typical Disney animated movie. Assume that it costs $ 50 million to produce and promote. This movie, in addition to theatrical revenues, also produces revenues from</a:t>
            </a:r>
          </a:p>
          <a:p>
            <a:pPr lvl="1" eaLnBrk="1" hangingPunct="1">
              <a:lnSpc>
                <a:spcPct val="80000"/>
              </a:lnSpc>
            </a:pPr>
            <a:r>
              <a:rPr lang="en-US" altLang="en-US" sz="1900">
                <a:ea typeface="ＭＳ Ｐゴシック" charset="-128"/>
              </a:rPr>
              <a:t>the sale of merchandise (stuffed toys, plastic figures, clothes ..)</a:t>
            </a:r>
          </a:p>
          <a:p>
            <a:pPr lvl="1" eaLnBrk="1" hangingPunct="1">
              <a:lnSpc>
                <a:spcPct val="80000"/>
              </a:lnSpc>
            </a:pPr>
            <a:r>
              <a:rPr lang="en-US" altLang="en-US" sz="1900">
                <a:ea typeface="ＭＳ Ｐゴシック" charset="-128"/>
              </a:rPr>
              <a:t>increased attendance at the theme parks </a:t>
            </a:r>
          </a:p>
          <a:p>
            <a:pPr lvl="1" eaLnBrk="1" hangingPunct="1">
              <a:lnSpc>
                <a:spcPct val="80000"/>
              </a:lnSpc>
            </a:pPr>
            <a:r>
              <a:rPr lang="en-US" altLang="en-US" sz="1900">
                <a:ea typeface="ＭＳ Ｐゴシック" charset="-128"/>
              </a:rPr>
              <a:t>stage shows (see </a:t>
            </a:r>
            <a:r>
              <a:rPr lang="ja-JP" altLang="en-US" sz="1900">
                <a:ea typeface="ＭＳ Ｐゴシック" charset="-128"/>
              </a:rPr>
              <a:t>“</a:t>
            </a:r>
            <a:r>
              <a:rPr lang="en-US" altLang="ja-JP" sz="1900">
                <a:ea typeface="ＭＳ Ｐゴシック" charset="-128"/>
              </a:rPr>
              <a:t>Beauty and the Beast</a:t>
            </a:r>
            <a:r>
              <a:rPr lang="ja-JP" altLang="en-US" sz="1900">
                <a:ea typeface="ＭＳ Ｐゴシック" charset="-128"/>
              </a:rPr>
              <a:t>”</a:t>
            </a:r>
            <a:r>
              <a:rPr lang="en-US" altLang="ja-JP" sz="1900">
                <a:ea typeface="ＭＳ Ｐゴシック" charset="-128"/>
              </a:rPr>
              <a:t> and the </a:t>
            </a:r>
            <a:r>
              <a:rPr lang="ja-JP" altLang="en-US" sz="1900">
                <a:ea typeface="ＭＳ Ｐゴシック" charset="-128"/>
              </a:rPr>
              <a:t>“</a:t>
            </a:r>
            <a:r>
              <a:rPr lang="en-US" altLang="ja-JP" sz="1900">
                <a:ea typeface="ＭＳ Ｐゴシック" charset="-128"/>
              </a:rPr>
              <a:t>Lion King</a:t>
            </a:r>
            <a:r>
              <a:rPr lang="ja-JP" altLang="en-US" sz="1900">
                <a:ea typeface="ＭＳ Ｐゴシック" charset="-128"/>
              </a:rPr>
              <a:t>”</a:t>
            </a:r>
            <a:r>
              <a:rPr lang="en-US" altLang="ja-JP" sz="1900">
                <a:ea typeface="ＭＳ Ｐゴシック" charset="-128"/>
              </a:rPr>
              <a:t>)</a:t>
            </a:r>
          </a:p>
          <a:p>
            <a:pPr lvl="1" eaLnBrk="1" hangingPunct="1">
              <a:lnSpc>
                <a:spcPct val="80000"/>
              </a:lnSpc>
            </a:pPr>
            <a:r>
              <a:rPr lang="en-US" altLang="en-US" sz="1900">
                <a:ea typeface="ＭＳ Ｐゴシック" charset="-128"/>
              </a:rPr>
              <a:t>television series based upon the movie</a:t>
            </a:r>
          </a:p>
          <a:p>
            <a:pPr eaLnBrk="1" hangingPunct="1">
              <a:lnSpc>
                <a:spcPct val="80000"/>
              </a:lnSpc>
            </a:pPr>
            <a:r>
              <a:rPr lang="en-US" altLang="en-US" sz="2200">
                <a:ea typeface="ＭＳ Ｐゴシック" charset="-128"/>
              </a:rPr>
              <a:t>In investment analysis, however, these synergies are either left unquantified and used to justify overriding the results of investment analysis, i.e,, used as justification for investing in negative NPV projects.</a:t>
            </a:r>
          </a:p>
          <a:p>
            <a:pPr eaLnBrk="1" hangingPunct="1">
              <a:lnSpc>
                <a:spcPct val="80000"/>
              </a:lnSpc>
            </a:pPr>
            <a:r>
              <a:rPr lang="en-US" altLang="en-US" sz="2200">
                <a:ea typeface="ＭＳ Ｐゴシック" charset="-128"/>
              </a:rPr>
              <a:t>If synergies exist and they often do, these benefits have to be valued and shown in the initial project analysis.</a:t>
            </a:r>
          </a:p>
        </p:txBody>
      </p:sp>
    </p:spTree>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Case 1: Adding a Café to a bookstore: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E9B5555-656E-7249-A652-05D7C0D8DD77}" type="slidenum">
              <a:rPr lang="en-US" altLang="en-US" sz="1200">
                <a:solidFill>
                  <a:srgbClr val="FFFFFF"/>
                </a:solidFill>
              </a:rPr>
              <a:pPr>
                <a:lnSpc>
                  <a:spcPct val="80000"/>
                </a:lnSpc>
              </a:pPr>
              <a:t>308</a:t>
            </a:fld>
            <a:endParaRPr lang="en-US" altLang="en-US" sz="1200">
              <a:solidFill>
                <a:srgbClr val="FFFFFF"/>
              </a:solidFill>
            </a:endParaRPr>
          </a:p>
        </p:txBody>
      </p:sp>
      <p:sp>
        <p:nvSpPr>
          <p:cNvPr id="6369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Assume that you are considering adding a café to the bookstore. Assume also that based upon the expected revenues and expenses, the café standing alone is expected to have a net present value of -$87,571.</a:t>
            </a:r>
          </a:p>
          <a:p>
            <a:pPr eaLnBrk="1" hangingPunct="1">
              <a:lnSpc>
                <a:spcPct val="80000"/>
              </a:lnSpc>
            </a:pPr>
            <a:r>
              <a:rPr lang="en-US" altLang="en-US" sz="2000">
                <a:ea typeface="ＭＳ Ｐゴシック" charset="-128"/>
              </a:rPr>
              <a:t>The cafe will increase revenues at the book store by $500,000 in year 1, growing at 10% a year for the following 4 years. In addition, assume that the pre-tax operating margin on these sales is 10%.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The net present value of the added benefits is $135,268. Added to the NPV of the standalone Café of -$87,571 yields a net present value of $47,697.</a:t>
            </a:r>
          </a:p>
          <a:p>
            <a:pPr eaLnBrk="1" hangingPunct="1">
              <a:lnSpc>
                <a:spcPct val="80000"/>
              </a:lnSpc>
            </a:pPr>
            <a:endParaRPr lang="en-US" altLang="en-US" sz="2000">
              <a:ea typeface="ＭＳ Ｐゴシック" charset="-128"/>
            </a:endParaRPr>
          </a:p>
        </p:txBody>
      </p:sp>
      <p:graphicFrame>
        <p:nvGraphicFramePr>
          <p:cNvPr id="4" name="Table 3"/>
          <p:cNvGraphicFramePr>
            <a:graphicFrameLocks noGrp="1"/>
          </p:cNvGraphicFramePr>
          <p:nvPr/>
        </p:nvGraphicFramePr>
        <p:xfrm>
          <a:off x="762000" y="3886200"/>
          <a:ext cx="7759700" cy="1155700"/>
        </p:xfrm>
        <a:graphic>
          <a:graphicData uri="http://schemas.openxmlformats.org/drawingml/2006/table">
            <a:tbl>
              <a:tblPr/>
              <a:tblGrid>
                <a:gridCol w="1879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77900">
                  <a:extLst>
                    <a:ext uri="{9D8B030D-6E8A-4147-A177-3AD203B41FA5}">
                      <a16:colId xmlns:a16="http://schemas.microsoft.com/office/drawing/2014/main" val="20005"/>
                    </a:ext>
                  </a:extLst>
                </a:gridCol>
                <a:gridCol w="977900">
                  <a:extLst>
                    <a:ext uri="{9D8B030D-6E8A-4147-A177-3AD203B41FA5}">
                      <a16:colId xmlns:a16="http://schemas.microsoft.com/office/drawing/2014/main" val="20006"/>
                    </a:ext>
                  </a:extLst>
                </a:gridCol>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Increased 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Margin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 after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$33,000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$36,300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$39,930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$43,923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Additional Cash Flows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$27,126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Synergy Benefits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$135,268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D7BA9A0-E1A1-BD4F-9D13-7F41C3884C12}" type="slidenum">
              <a:rPr lang="en-US" altLang="en-US" sz="1200">
                <a:solidFill>
                  <a:srgbClr val="FFFFFF"/>
                </a:solidFill>
              </a:rPr>
              <a:pPr>
                <a:lnSpc>
                  <a:spcPct val="80000"/>
                </a:lnSpc>
              </a:pPr>
              <a:t>309</a:t>
            </a:fld>
            <a:endParaRPr lang="en-US" altLang="en-US" sz="1200">
              <a:solidFill>
                <a:srgbClr val="FFFFFF"/>
              </a:solidFill>
            </a:endParaRPr>
          </a:p>
        </p:txBody>
      </p:sp>
      <p:sp>
        <p:nvSpPr>
          <p:cNvPr id="638978"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We 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p>
          <a:p>
            <a:pPr>
              <a:lnSpc>
                <a:spcPct val="80000"/>
              </a:lnSpc>
            </a:pPr>
            <a:r>
              <a:rPr lang="en-US" altLang="en-US" sz="2000">
                <a:ea typeface="ＭＳ Ｐゴシック" charset="-128"/>
              </a:rPr>
              <a:t>Assume 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lnSpc>
                <a:spcPct val="80000"/>
              </a:lnSpc>
            </a:pPr>
            <a:r>
              <a:rPr lang="en-US" altLang="en-US" sz="1700">
                <a:ea typeface="ＭＳ Ｐゴシック" charset="-128"/>
              </a:rPr>
              <a:t>It will take Tata Motors approximately 3 years to adapt Harman’s products to Tata Motors cars. </a:t>
            </a:r>
          </a:p>
          <a:p>
            <a:pPr lvl="1">
              <a:lnSpc>
                <a:spcPct val="80000"/>
              </a:lnSpc>
            </a:pPr>
            <a:r>
              <a:rPr lang="en-US" altLang="en-US" sz="1700">
                <a:ea typeface="ＭＳ Ｐゴシック" charset="-128"/>
              </a:rPr>
              <a:t>Tata Motors will be able to generate Rs 10 billion in after-tax operating income in year 4 from selling Harman audio upgrades to its Indian customers, growing at a rate of 4% a year after that in perpetuity (but only in India). </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Estimating the cost of capital to use in valuing synergy..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C9D566-6D0E-7A48-A191-C3534858D104}" type="slidenum">
              <a:rPr lang="en-US" altLang="en-US" sz="1200">
                <a:solidFill>
                  <a:srgbClr val="FFFFFF"/>
                </a:solidFill>
              </a:rPr>
              <a:pPr>
                <a:lnSpc>
                  <a:spcPct val="80000"/>
                </a:lnSpc>
              </a:pPr>
              <a:t>310</a:t>
            </a:fld>
            <a:endParaRPr lang="en-US" altLang="en-US" sz="1200">
              <a:solidFill>
                <a:srgbClr val="FFFFFF"/>
              </a:solidFill>
            </a:endParaRPr>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buFont typeface="Wingdings" charset="0"/>
              <a:buChar char=""/>
              <a:defRPr/>
            </a:pPr>
            <a:r>
              <a:rPr lang="en-US" u="sng" dirty="0"/>
              <a:t>Business risk</a:t>
            </a:r>
            <a:r>
              <a:rPr lang="en-US" dirty="0"/>
              <a:t>: The perceived synergies flow from optional add-ons in auto sales. We will begin with the levered beta of 1.10, that we estimated for Tata Motors in chapter 4, in estimating the cost of equity.  </a:t>
            </a:r>
          </a:p>
          <a:p>
            <a:pPr>
              <a:buFont typeface="Wingdings" charset="0"/>
              <a:buChar char=""/>
              <a:defRPr/>
            </a:pPr>
            <a:r>
              <a:rPr lang="en-US" u="sng" dirty="0"/>
              <a:t>Geographic risk</a:t>
            </a:r>
            <a:r>
              <a:rPr lang="en-US" dirty="0"/>
              <a:t>: The second is that the synergies are expected to come from India; consequently, we will add the country risk premium of 3.60% for India, estimated in chapter 4 (for Tata Motors) to the mature market premium of 5.5%. </a:t>
            </a:r>
          </a:p>
          <a:p>
            <a:pPr>
              <a:buFont typeface="Wingdings" charset="0"/>
              <a:buChar char=""/>
              <a:defRPr/>
            </a:pPr>
            <a:r>
              <a:rPr lang="en-US" u="sng" dirty="0"/>
              <a:t>Debt ratio</a:t>
            </a:r>
            <a:r>
              <a:rPr lang="en-US" dirty="0"/>
              <a:t>: Finally, we will assume that the expansion will be entirely in India, with Tata Motors maintain its existing debt to capital ratio of 29.28% and its current rupee cost of debt of 9.6% and its marginal tax rate of 32.45%.</a:t>
            </a:r>
          </a:p>
          <a:p>
            <a:pPr lvl="1">
              <a:buFont typeface="Wingdings 2" charset="0"/>
              <a:buChar char=""/>
              <a:defRPr/>
            </a:pPr>
            <a:r>
              <a:rPr lang="en-US" dirty="0"/>
              <a:t>Cost of equity in Rupees = 6.57% + 1.10 (5.5%+3.60%) = 16.59%</a:t>
            </a:r>
          </a:p>
          <a:p>
            <a:pPr lvl="1">
              <a:buFont typeface="Wingdings 2" charset="0"/>
              <a:buChar char=""/>
              <a:defRPr/>
            </a:pPr>
            <a:r>
              <a:rPr lang="en-US" dirty="0"/>
              <a:t>Cost of debt in Rupees = 9.6% (1-.3245) = 6.50%</a:t>
            </a:r>
          </a:p>
          <a:p>
            <a:pPr lvl="1">
              <a:buFont typeface="Wingdings 2" charset="0"/>
              <a:buChar char=""/>
              <a:defRPr/>
            </a:pPr>
            <a:r>
              <a:rPr lang="en-US" dirty="0"/>
              <a:t>Cost of capital in Rupees = 16.59% (1-.2928)  + 6.50% (.2928) = 13.63% </a:t>
            </a:r>
            <a:endParaRPr lang="en-US" dirty="0">
              <a:ea typeface="+mn-ea"/>
            </a:endParaRP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Estimating the value of synergy… and what Tata can pay for Harman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2FD9E2-5D38-C34A-AFDF-EC981B9FBCA4}" type="slidenum">
              <a:rPr lang="en-US" altLang="en-US" sz="1200">
                <a:solidFill>
                  <a:srgbClr val="FFFFFF"/>
                </a:solidFill>
              </a:rPr>
              <a:pPr>
                <a:lnSpc>
                  <a:spcPct val="80000"/>
                </a:lnSpc>
              </a:pPr>
              <a:t>311</a:t>
            </a:fld>
            <a:endParaRPr lang="en-US" altLang="en-US" sz="1200">
              <a:solidFill>
                <a:srgbClr val="FFFFFF"/>
              </a:solidFill>
            </a:endParaRPr>
          </a:p>
        </p:txBody>
      </p:sp>
      <p:sp>
        <p:nvSpPr>
          <p:cNvPr id="643074"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Value of synergy</a:t>
            </a:r>
            <a:r>
              <a:rPr lang="en-US" altLang="en-US" sz="2200" baseline="-25000">
                <a:ea typeface="ＭＳ Ｐゴシック" charset="-128"/>
              </a:rPr>
              <a:t>Year 3</a:t>
            </a:r>
            <a:r>
              <a:rPr lang="en-US" altLang="en-US" sz="2200">
                <a:ea typeface="ＭＳ Ｐゴシック" charset="-128"/>
              </a:rPr>
              <a:t> = </a:t>
            </a:r>
          </a:p>
          <a:p>
            <a:pPr>
              <a:lnSpc>
                <a:spcPct val="80000"/>
              </a:lnSpc>
            </a:pPr>
            <a:endParaRPr lang="en-US" altLang="en-US" sz="2200">
              <a:ea typeface="ＭＳ Ｐゴシック" charset="-128"/>
            </a:endParaRPr>
          </a:p>
          <a:p>
            <a:pPr>
              <a:lnSpc>
                <a:spcPct val="80000"/>
              </a:lnSpc>
            </a:pPr>
            <a:r>
              <a:rPr lang="en-US" altLang="en-US" sz="2200">
                <a:ea typeface="ＭＳ Ｐゴシック" charset="-128"/>
              </a:rPr>
              <a:t>Value of synergy today = </a:t>
            </a:r>
          </a:p>
          <a:p>
            <a:pPr>
              <a:lnSpc>
                <a:spcPct val="80000"/>
              </a:lnSpc>
            </a:pPr>
            <a:r>
              <a:rPr lang="en-US" altLang="en-US" sz="2200">
                <a:ea typeface="ＭＳ Ｐゴシック" charset="-128"/>
              </a:rPr>
              <a:t>Converting the synergy value into dollar terms at the prevailing exchange rate of Rs 60/$, we can estimate a dollar value for the synergy from the potential acquisition:</a:t>
            </a:r>
          </a:p>
          <a:p>
            <a:pPr lvl="1">
              <a:lnSpc>
                <a:spcPct val="80000"/>
              </a:lnSpc>
            </a:pPr>
            <a:r>
              <a:rPr lang="en-US" altLang="en-US" sz="1900">
                <a:ea typeface="ＭＳ Ｐゴシック" charset="-128"/>
              </a:rPr>
              <a:t>Value of synergy in US $ = Rs 70,753/60 = $ 1,179 million</a:t>
            </a:r>
          </a:p>
          <a:p>
            <a:pPr>
              <a:lnSpc>
                <a:spcPct val="80000"/>
              </a:lnSpc>
            </a:pPr>
            <a:r>
              <a:rPr lang="en-US" altLang="en-US" sz="2200">
                <a:ea typeface="ＭＳ Ｐゴシック" charset="-128"/>
              </a:rPr>
              <a:t>Adding this value to the intrinsic value of $2,678 million that we estimated for Harman’s equity in chapter 5, we get a total value for the equity of $3,857 million.</a:t>
            </a:r>
          </a:p>
          <a:p>
            <a:pPr lvl="1">
              <a:lnSpc>
                <a:spcPct val="80000"/>
              </a:lnSpc>
            </a:pPr>
            <a:r>
              <a:rPr lang="en-US" altLang="en-US" sz="1900">
                <a:ea typeface="ＭＳ Ｐゴシック" charset="-128"/>
              </a:rPr>
              <a:t>Value of Harman = $2,678 million + $1,179 million = $3,857 million</a:t>
            </a:r>
          </a:p>
          <a:p>
            <a:pPr>
              <a:lnSpc>
                <a:spcPct val="80000"/>
              </a:lnSpc>
            </a:pPr>
            <a:r>
              <a:rPr lang="en-US" altLang="en-US" sz="2200">
                <a:ea typeface="ＭＳ Ｐゴシック" charset="-128"/>
              </a:rPr>
              <a:t>Since Harman’s equity trades at $5,248 million, the acquisition still does not make sense, even with the synergy incorporated into value.</a:t>
            </a:r>
          </a:p>
        </p:txBody>
      </p:sp>
      <p:graphicFrame>
        <p:nvGraphicFramePr>
          <p:cNvPr id="647173"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7236"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7174"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7237"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C64FD-BECB-0B46-A0BE-BC6535C3E3F5}" type="slidenum">
              <a:rPr lang="en-US" altLang="en-US" sz="1200">
                <a:solidFill>
                  <a:srgbClr val="FFFFFF"/>
                </a:solidFill>
              </a:rPr>
              <a:pPr>
                <a:lnSpc>
                  <a:spcPct val="80000"/>
                </a:lnSpc>
              </a:pPr>
              <a:t>312</a:t>
            </a:fld>
            <a:endParaRPr lang="en-US" altLang="en-US" sz="1200">
              <a:solidFill>
                <a:srgbClr val="FFFFFF"/>
              </a:solidFill>
            </a:endParaRPr>
          </a:p>
        </p:txBody>
      </p:sp>
      <p:sp>
        <p:nvSpPr>
          <p:cNvPr id="64512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r>
              <a:rPr lang="en-US" altLang="en-US" sz="2200">
                <a:ea typeface="ＭＳ Ｐゴシック" charset="-128"/>
              </a:rPr>
              <a:t>The first of these options is the option to delay taking a project, when a firm has exclusive rights to it, until a later date. </a:t>
            </a:r>
          </a:p>
          <a:p>
            <a:pPr lvl="1" eaLnBrk="1" hangingPunct="1"/>
            <a:r>
              <a:rPr lang="en-US" altLang="en-US" sz="2200">
                <a:ea typeface="ＭＳ Ｐゴシック" charset="-128"/>
              </a:rPr>
              <a:t>The second of these options is taking one project may allow us to take advantage of other opportunities (projects) in the future</a:t>
            </a:r>
          </a:p>
          <a:p>
            <a:pPr lvl="1" eaLnBrk="1" hangingPunct="1"/>
            <a:r>
              <a:rPr lang="en-US" altLang="en-US" sz="2200">
                <a:ea typeface="ＭＳ Ｐゴシック" charset="-128"/>
              </a:rPr>
              <a:t>The last option that is embedded in projects is the option to abandon a project, if the cash flows do not measure up.</a:t>
            </a:r>
          </a:p>
          <a:p>
            <a:pPr eaLnBrk="1" hangingPunct="1"/>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project (from traditional analysis) into a good one.</a:t>
            </a:r>
            <a:endParaRPr lang="en-US" altLang="en-US" sz="2600">
              <a:ea typeface="ＭＳ Ｐゴシック" charset="-128"/>
            </a:endParaRPr>
          </a:p>
        </p:txBody>
      </p:sp>
    </p:spTree>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B184BF-BAD6-D943-8982-4B5BA905BAAE}" type="slidenum">
              <a:rPr lang="en-US" altLang="en-US" sz="1200">
                <a:solidFill>
                  <a:srgbClr val="FFFFFF"/>
                </a:solidFill>
              </a:rPr>
              <a:pPr>
                <a:lnSpc>
                  <a:spcPct val="80000"/>
                </a:lnSpc>
              </a:pPr>
              <a:t>313</a:t>
            </a:fld>
            <a:endParaRPr lang="en-US" altLang="en-US" sz="1200">
              <a:solidFill>
                <a:srgbClr val="FFFFFF"/>
              </a:solidFill>
            </a:endParaRPr>
          </a:p>
        </p:txBody>
      </p:sp>
      <p:sp>
        <p:nvSpPr>
          <p:cNvPr id="65126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ea typeface="ＭＳ Ｐゴシック" charset="-128"/>
              </a:rPr>
              <a:t>“</a:t>
            </a:r>
            <a:r>
              <a:rPr lang="en-US" altLang="ja-JP" sz="2000">
                <a:ea typeface="ＭＳ Ｐゴシック" charset="-128"/>
              </a:rPr>
              <a:t>good</a:t>
            </a:r>
            <a:r>
              <a:rPr lang="ja-JP" altLang="en-US" sz="2000">
                <a:ea typeface="ＭＳ Ｐゴシック" charset="-128"/>
              </a:rPr>
              <a:t>”</a:t>
            </a:r>
            <a:r>
              <a:rPr lang="en-US" altLang="ja-JP" sz="2000">
                <a:ea typeface="ＭＳ Ｐゴシック" charset="-128"/>
              </a:rPr>
              <a:t> one if taken today. The rights to a </a:t>
            </a:r>
            <a:r>
              <a:rPr lang="ja-JP" altLang="en-US" sz="2000">
                <a:ea typeface="ＭＳ Ｐゴシック" charset="-128"/>
              </a:rPr>
              <a:t>“</a:t>
            </a:r>
            <a:r>
              <a:rPr lang="en-US" altLang="ja-JP" sz="2000">
                <a:ea typeface="ＭＳ Ｐゴシック" charset="-128"/>
              </a:rPr>
              <a:t>bad</a:t>
            </a:r>
            <a:r>
              <a:rPr lang="ja-JP" altLang="en-US" sz="2000">
                <a:ea typeface="ＭＳ Ｐゴシック" charset="-128"/>
              </a:rPr>
              <a:t>”</a:t>
            </a:r>
            <a:r>
              <a:rPr lang="en-US" altLang="ja-JP" sz="2000">
                <a:ea typeface="ＭＳ Ｐゴシック" charset="-128"/>
              </a:rPr>
              <a:t> project can still have value.</a:t>
            </a:r>
            <a:endParaRPr lang="en-US" altLang="en-US" sz="2000">
              <a:ea typeface="ＭＳ Ｐゴシック" charset="-128"/>
            </a:endParaRPr>
          </a:p>
        </p:txBody>
      </p:sp>
      <p:grpSp>
        <p:nvGrpSpPr>
          <p:cNvPr id="651269" name="Group 3"/>
          <p:cNvGrpSpPr>
            <a:grpSpLocks noChangeAspect="1"/>
          </p:cNvGrpSpPr>
          <p:nvPr/>
        </p:nvGrpSpPr>
        <p:grpSpPr bwMode="auto">
          <a:xfrm>
            <a:off x="762000" y="4891088"/>
            <a:ext cx="6707188" cy="115887"/>
            <a:chOff x="480" y="3081"/>
            <a:chExt cx="4225" cy="73"/>
          </a:xfrm>
        </p:grpSpPr>
        <p:sp>
          <p:nvSpPr>
            <p:cNvPr id="65128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0"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1271" name="Group 7"/>
          <p:cNvGrpSpPr>
            <a:grpSpLocks noChangeAspect="1"/>
          </p:cNvGrpSpPr>
          <p:nvPr/>
        </p:nvGrpSpPr>
        <p:grpSpPr bwMode="auto">
          <a:xfrm>
            <a:off x="3276600" y="3044825"/>
            <a:ext cx="2362200" cy="2386013"/>
            <a:chOff x="2102" y="1228"/>
            <a:chExt cx="2152" cy="2173"/>
          </a:xfrm>
        </p:grpSpPr>
        <p:sp>
          <p:nvSpPr>
            <p:cNvPr id="65128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2"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51273"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51274"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275"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1276"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51277"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51278"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 </a:t>
            </a:r>
          </a:p>
          <a:p>
            <a:endParaRPr lang="en-US" altLang="en-US" sz="1500"/>
          </a:p>
        </p:txBody>
      </p:sp>
      <p:sp>
        <p:nvSpPr>
          <p:cNvPr id="651279"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is positive in this section</a:t>
            </a:r>
          </a:p>
        </p:txBody>
      </p:sp>
    </p:spTree>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44981E-25FF-9549-88D0-3965B7156A08}" type="slidenum">
              <a:rPr lang="en-US" altLang="en-US" sz="1200">
                <a:solidFill>
                  <a:srgbClr val="FFFFFF"/>
                </a:solidFill>
              </a:rPr>
              <a:pPr>
                <a:lnSpc>
                  <a:spcPct val="80000"/>
                </a:lnSpc>
              </a:pPr>
              <a:t>314</a:t>
            </a:fld>
            <a:endParaRPr lang="en-US" altLang="en-US" sz="1200">
              <a:solidFill>
                <a:srgbClr val="FFFFFF"/>
              </a:solidFill>
            </a:endParaRPr>
          </a:p>
        </p:txBody>
      </p:sp>
      <p:sp>
        <p:nvSpPr>
          <p:cNvPr id="653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Having the exclusive rights to a product or project is valuable, even if the product or project is not viable today.</a:t>
            </a:r>
          </a:p>
          <a:p>
            <a:pPr eaLnBrk="1" hangingPunct="1"/>
            <a:r>
              <a:rPr lang="en-US" altLang="en-US">
                <a:ea typeface="ＭＳ Ｐゴシック" charset="-128"/>
              </a:rPr>
              <a:t>The value of these rights increases with the volatility of the underlying business. </a:t>
            </a:r>
          </a:p>
          <a:p>
            <a:pPr eaLnBrk="1" hangingPunct="1"/>
            <a:r>
              <a:rPr lang="en-US" altLang="en-US">
                <a:ea typeface="ＭＳ Ｐゴシック" charset="-128"/>
              </a:rPr>
              <a:t>The cost of acquiring these rights (by buying them or spending money on development - R&amp;D, for instance) has to be weighed off against these benefits.</a:t>
            </a:r>
          </a:p>
        </p:txBody>
      </p:sp>
    </p:spTree>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863854-E124-644E-9556-F985CFCF471D}" type="slidenum">
              <a:rPr lang="en-US" altLang="en-US" sz="1200">
                <a:solidFill>
                  <a:srgbClr val="FFFFFF"/>
                </a:solidFill>
              </a:rPr>
              <a:pPr>
                <a:lnSpc>
                  <a:spcPct val="80000"/>
                </a:lnSpc>
              </a:pPr>
              <a:t>315</a:t>
            </a:fld>
            <a:endParaRPr lang="en-US" altLang="en-US" sz="1200">
              <a:solidFill>
                <a:srgbClr val="FFFFFF"/>
              </a:solidFill>
            </a:endParaRPr>
          </a:p>
        </p:txBody>
      </p:sp>
      <p:sp>
        <p:nvSpPr>
          <p:cNvPr id="655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5365" name="Group 3"/>
          <p:cNvGrpSpPr>
            <a:grpSpLocks/>
          </p:cNvGrpSpPr>
          <p:nvPr/>
        </p:nvGrpSpPr>
        <p:grpSpPr bwMode="auto">
          <a:xfrm>
            <a:off x="762000" y="4891088"/>
            <a:ext cx="6707188" cy="115887"/>
            <a:chOff x="480" y="3081"/>
            <a:chExt cx="4225" cy="73"/>
          </a:xfrm>
        </p:grpSpPr>
        <p:sp>
          <p:nvSpPr>
            <p:cNvPr id="65538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8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6"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5367" name="Group 7"/>
          <p:cNvGrpSpPr>
            <a:grpSpLocks/>
          </p:cNvGrpSpPr>
          <p:nvPr/>
        </p:nvGrpSpPr>
        <p:grpSpPr bwMode="auto">
          <a:xfrm>
            <a:off x="3352800" y="3124200"/>
            <a:ext cx="2197100" cy="2286000"/>
            <a:chOff x="2102" y="1228"/>
            <a:chExt cx="2152" cy="2173"/>
          </a:xfrm>
        </p:grpSpPr>
        <p:sp>
          <p:nvSpPr>
            <p:cNvPr id="65537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7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8"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65536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370"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5371"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655372"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655373"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655374"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655375"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655376"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655377"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511158-E809-BA41-B858-9EA8C3A4632C}" type="slidenum">
              <a:rPr lang="en-US" altLang="en-US" sz="1200">
                <a:solidFill>
                  <a:srgbClr val="FFFFFF"/>
                </a:solidFill>
              </a:rPr>
              <a:pPr>
                <a:lnSpc>
                  <a:spcPct val="80000"/>
                </a:lnSpc>
              </a:pPr>
              <a:t>316</a:t>
            </a:fld>
            <a:endParaRPr lang="en-US" altLang="en-US" sz="1200">
              <a:solidFill>
                <a:srgbClr val="FFFFFF"/>
              </a:solidFill>
            </a:endParaRPr>
          </a:p>
        </p:txBody>
      </p:sp>
      <p:sp>
        <p:nvSpPr>
          <p:cNvPr id="65741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A firm may sometimes have the option to abandon a project, if the cash flows do not measure up to expectations. </a:t>
            </a:r>
          </a:p>
          <a:p>
            <a:pPr eaLnBrk="1" hangingPunct="1"/>
            <a:r>
              <a:rPr lang="en-US" altLang="en-US" sz="20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657413" name="Group 4"/>
          <p:cNvGrpSpPr>
            <a:grpSpLocks/>
          </p:cNvGrpSpPr>
          <p:nvPr/>
        </p:nvGrpSpPr>
        <p:grpSpPr bwMode="auto">
          <a:xfrm>
            <a:off x="2051050" y="5257800"/>
            <a:ext cx="5354638" cy="90488"/>
            <a:chOff x="1292" y="3312"/>
            <a:chExt cx="3373" cy="57"/>
          </a:xfrm>
        </p:grpSpPr>
        <p:sp>
          <p:nvSpPr>
            <p:cNvPr id="65742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7415" name="Group 8"/>
          <p:cNvGrpSpPr>
            <a:grpSpLocks/>
          </p:cNvGrpSpPr>
          <p:nvPr/>
        </p:nvGrpSpPr>
        <p:grpSpPr bwMode="auto">
          <a:xfrm>
            <a:off x="2273300" y="3937000"/>
            <a:ext cx="1835150" cy="1835150"/>
            <a:chOff x="1432" y="2480"/>
            <a:chExt cx="1156" cy="1156"/>
          </a:xfrm>
        </p:grpSpPr>
        <p:sp>
          <p:nvSpPr>
            <p:cNvPr id="65742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65741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65741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41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65742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65742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65742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FE6BBF-1EA2-6C4F-8C70-E0226E5A7A3F}" type="slidenum">
              <a:rPr lang="en-US" altLang="en-US" sz="1200">
                <a:solidFill>
                  <a:srgbClr val="FFFFFF"/>
                </a:solidFill>
              </a:rPr>
              <a:pPr>
                <a:lnSpc>
                  <a:spcPct val="80000"/>
                </a:lnSpc>
              </a:pPr>
              <a:t>317</a:t>
            </a:fld>
            <a:endParaRPr lang="en-US" altLang="en-US" sz="1200">
              <a:solidFill>
                <a:srgbClr val="FFFFFF"/>
              </a:solidFill>
            </a:endParaRPr>
          </a:p>
        </p:txBody>
      </p:sp>
      <p:sp>
        <p:nvSpPr>
          <p:cNvPr id="6553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While much of our discussion has been focused on analyzing new investments, the techniques and principles enunciated apply just as strongly to existing investments. </a:t>
            </a:r>
          </a:p>
          <a:p>
            <a:pPr eaLnBrk="1" hangingPunct="1">
              <a:lnSpc>
                <a:spcPct val="90000"/>
              </a:lnSpc>
            </a:pPr>
            <a:r>
              <a:rPr lang="en-US" altLang="en-US">
                <a:ea typeface="ＭＳ Ｐゴシック" charset="-128"/>
              </a:rPr>
              <a:t>With existing investments, we can try to address one of two questions:</a:t>
            </a:r>
          </a:p>
          <a:p>
            <a:pPr lvl="1" eaLnBrk="1" hangingPunct="1">
              <a:lnSpc>
                <a:spcPct val="90000"/>
              </a:lnSpc>
            </a:pPr>
            <a:r>
              <a:rPr lang="en-US" altLang="en-US">
                <a:ea typeface="ＭＳ Ｐゴシック" charset="-128"/>
              </a:rPr>
              <a:t>Post –mortem: We can look back at existing investments and see if they have created value for the firm. </a:t>
            </a:r>
          </a:p>
          <a:p>
            <a:pPr lvl="1" eaLnBrk="1" hangingPunct="1">
              <a:lnSpc>
                <a:spcPct val="90000"/>
              </a:lnSpc>
            </a:pPr>
            <a:r>
              <a:rPr lang="en-US" altLang="en-US">
                <a:ea typeface="ＭＳ Ｐゴシック" charset="-128"/>
              </a:rPr>
              <a:t>What next? We can also use the tools of investment analysis to see whether we should keep, expand or abandon existing investments.</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24215E-9B6A-B446-8018-4D662FE8B17D}" type="slidenum">
              <a:rPr lang="en-US" altLang="en-US" sz="1200">
                <a:solidFill>
                  <a:srgbClr val="FFFFFF"/>
                </a:solidFill>
              </a:rPr>
              <a:pPr>
                <a:lnSpc>
                  <a:spcPct val="80000"/>
                </a:lnSpc>
              </a:pPr>
              <a:t>318</a:t>
            </a:fld>
            <a:endParaRPr lang="en-US" altLang="en-US" sz="1200">
              <a:solidFill>
                <a:srgbClr val="FFFFFF"/>
              </a:solidFill>
            </a:endParaRPr>
          </a:p>
        </p:txBody>
      </p:sp>
      <p:sp>
        <p:nvSpPr>
          <p:cNvPr id="66150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661509"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61549"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61510"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a post-mortem, you look at the actual cash flows, relative to forecasts.</a:t>
            </a:r>
          </a:p>
        </p:txBody>
      </p:sp>
      <p:cxnSp>
        <p:nvCxnSpPr>
          <p:cNvPr id="661511"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61512"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You can also reassess your expected cash flows, based upon what you have learned, and decide whether you should expand, continue or divest (abandon) an investment</a:t>
            </a:r>
          </a:p>
        </p:txBody>
      </p:sp>
      <p:cxnSp>
        <p:nvCxnSpPr>
          <p:cNvPr id="661513"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2A93EB-78FC-674B-A57D-0695138983A3}" type="slidenum">
              <a:rPr lang="en-US" altLang="en-US" sz="1200">
                <a:solidFill>
                  <a:srgbClr val="FFFFFF"/>
                </a:solidFill>
              </a:rPr>
              <a:pPr>
                <a:lnSpc>
                  <a:spcPct val="80000"/>
                </a:lnSpc>
              </a:pPr>
              <a:t>319</a:t>
            </a:fld>
            <a:endParaRPr lang="en-US" altLang="en-US" sz="1200">
              <a:solidFill>
                <a:srgbClr val="FFFFFF"/>
              </a:solidFill>
            </a:endParaRPr>
          </a:p>
        </p:txBody>
      </p:sp>
      <p:sp>
        <p:nvSpPr>
          <p:cNvPr id="65945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actual cash flows from an investment can be greater than or less than originally forecast for a number of reasons but all these reasons can be categorized into two groups:</a:t>
            </a:r>
          </a:p>
          <a:p>
            <a:pPr lvl="1" eaLnBrk="1" hangingPunct="1">
              <a:lnSpc>
                <a:spcPct val="80000"/>
              </a:lnSpc>
            </a:pPr>
            <a:r>
              <a:rPr lang="en-US" altLang="en-US" sz="1700" u="sng">
                <a:ea typeface="ＭＳ Ｐゴシック" charset="-128"/>
              </a:rPr>
              <a:t>Chance</a:t>
            </a:r>
            <a:r>
              <a:rPr lang="en-US" altLang="en-US" sz="1700">
                <a:ea typeface="ＭＳ Ｐゴシック" charset="-128"/>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eaLnBrk="1" hangingPunct="1">
              <a:lnSpc>
                <a:spcPct val="80000"/>
              </a:lnSpc>
            </a:pPr>
            <a:r>
              <a:rPr lang="en-US" altLang="en-US" sz="1700" u="sng">
                <a:ea typeface="ＭＳ Ｐゴシック" charset="-128"/>
              </a:rPr>
              <a:t>Bias</a:t>
            </a:r>
            <a:r>
              <a:rPr lang="en-US" altLang="en-US" sz="1700">
                <a:ea typeface="ＭＳ Ｐゴシック" charset="-128"/>
              </a:rPr>
              <a:t>: If the original forecasts were biased, the actual numbers will be different from expectations. The evidence on capital budgeting is that managers tend to be over-optimistic about cash flows and the bias is worse with over-confident managers.</a:t>
            </a:r>
          </a:p>
          <a:p>
            <a:pPr eaLnBrk="1" hangingPunct="1">
              <a:lnSpc>
                <a:spcPct val="80000"/>
              </a:lnSpc>
            </a:pPr>
            <a:r>
              <a:rPr lang="en-US" altLang="en-US" sz="2000">
                <a:ea typeface="ＭＳ Ｐゴシック" charset="-128"/>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37B520-17E0-5649-9E12-F5311CE7D70C}" type="slidenum">
              <a:rPr lang="en-US" altLang="en-US" sz="1200">
                <a:solidFill>
                  <a:srgbClr val="FFFFFF"/>
                </a:solidFill>
              </a:rPr>
              <a:pPr>
                <a:lnSpc>
                  <a:spcPct val="80000"/>
                </a:lnSpc>
              </a:pPr>
              <a:t>320</a:t>
            </a:fld>
            <a:endParaRPr lang="en-US" altLang="en-US" sz="1200">
              <a:solidFill>
                <a:srgbClr val="FFFFFF"/>
              </a:solidFill>
            </a:endParaRPr>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	Liquidate the project</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	Terminate the project</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	Divest the project</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5605"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5722"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6"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5723"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7"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5724"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8"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5725"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329-34BC-BD4F-866E-5247C2F4CD10}" type="slidenum">
              <a:rPr lang="en-US" altLang="en-US" sz="1200">
                <a:solidFill>
                  <a:srgbClr val="FFFFFF"/>
                </a:solidFill>
              </a:rPr>
              <a:pPr>
                <a:lnSpc>
                  <a:spcPct val="80000"/>
                </a:lnSpc>
              </a:pPr>
              <a:t>321</a:t>
            </a:fld>
            <a:endParaRPr lang="en-US" altLang="en-US" sz="1200">
              <a:solidFill>
                <a:srgbClr val="FFFFFF"/>
              </a:solidFill>
            </a:endParaRPr>
          </a:p>
        </p:txBody>
      </p:sp>
      <p:sp>
        <p:nvSpPr>
          <p:cNvPr id="6635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000">
                <a:ea typeface="ＭＳ Ｐゴシック" charset="-128"/>
              </a:rPr>
              <a:t>Disney opened the Disney California Adventure (DCA) Park in 2001, at a cost of $1.5 billion, with a mix of roller coaster rides and movie nostalgia. Disney expected about 60% of its visitors to Disneyland to come across to DCA and generate about $ 100 million in annual after-cash flows for the firm.</a:t>
            </a:r>
          </a:p>
          <a:p>
            <a:pPr eaLnBrk="1" hangingPunct="1">
              <a:lnSpc>
                <a:spcPct val="80000"/>
              </a:lnSpc>
            </a:pPr>
            <a:r>
              <a:rPr lang="en-US" altLang="en-US" sz="2000">
                <a:ea typeface="ＭＳ Ｐゴシック" charset="-128"/>
              </a:rPr>
              <a:t>By 2008, DCA had not performed up to expectations. Of the 15 million people who came to Disneyland in 2007, only 6 million visited California Adventure, and the cash flow averaged out to only $ 50 million between 2001 and 2007. </a:t>
            </a:r>
          </a:p>
          <a:p>
            <a:pPr eaLnBrk="1" hangingPunct="1">
              <a:lnSpc>
                <a:spcPct val="80000"/>
              </a:lnSpc>
            </a:pPr>
            <a:r>
              <a:rPr lang="en-US" altLang="en-US" sz="2000">
                <a:ea typeface="ＭＳ Ｐゴシック" charset="-128"/>
              </a:rPr>
              <a:t>In early 2008, Disney faced three choices:</a:t>
            </a:r>
          </a:p>
          <a:p>
            <a:pPr lvl="1" eaLnBrk="1" hangingPunct="1">
              <a:lnSpc>
                <a:spcPct val="80000"/>
              </a:lnSpc>
            </a:pPr>
            <a:r>
              <a:rPr lang="en-US" altLang="en-US" sz="1600">
                <a:ea typeface="ＭＳ Ｐゴシック" charset="-128"/>
              </a:rPr>
              <a:t>Shut down California Adventure and try to recover whatever it can of its initial investment. It is estimated that the firm recover about $ 500 million of its investment.</a:t>
            </a:r>
          </a:p>
          <a:p>
            <a:pPr lvl="1" eaLnBrk="1" hangingPunct="1">
              <a:lnSpc>
                <a:spcPct val="80000"/>
              </a:lnSpc>
            </a:pPr>
            <a:r>
              <a:rPr lang="en-US" altLang="en-US" sz="1600">
                <a:ea typeface="ＭＳ Ｐゴシック" charset="-128"/>
              </a:rPr>
              <a:t>Continue with the status quo, recognizing that future cash flows will be closer to the actual values ($ 50 million) than the original projections.</a:t>
            </a:r>
          </a:p>
          <a:p>
            <a:pPr lvl="1" eaLnBrk="1" hangingPunct="1">
              <a:lnSpc>
                <a:spcPct val="80000"/>
              </a:lnSpc>
            </a:pPr>
            <a:r>
              <a:rPr lang="en-US" altLang="en-US" sz="1600">
                <a:ea typeface="ＭＳ Ｐゴシック" charset="-128"/>
              </a:rPr>
              <a:t>Invest about $ 600 million to expand and modify the park,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E67269-1DA4-264B-9AA7-FC3F3A6DA0ED}" type="slidenum">
              <a:rPr lang="en-US" altLang="en-US" sz="1200">
                <a:solidFill>
                  <a:srgbClr val="FFFFFF"/>
                </a:solidFill>
              </a:rPr>
              <a:pPr>
                <a:lnSpc>
                  <a:spcPct val="80000"/>
                </a:lnSpc>
              </a:pPr>
              <a:t>322</a:t>
            </a:fld>
            <a:endParaRPr lang="en-US" altLang="en-US" sz="1200">
              <a:solidFill>
                <a:srgbClr val="FFFFFF"/>
              </a:solidFill>
            </a:endParaRPr>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a:ea typeface="+mn-ea"/>
                <a:cs typeface="+mn-cs"/>
              </a:rPr>
              <a:t>Continuing Operation</a:t>
            </a:r>
            <a:r>
              <a:rPr lang="en-US" dirty="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a:ea typeface="+mn-ea"/>
                <a:cs typeface="+mn-cs"/>
              </a:rPr>
              <a:t>	Value of DCA = </a:t>
            </a:r>
          </a:p>
          <a:p>
            <a:pPr marL="320040" indent="-320040" eaLnBrk="1" fontAlgn="auto" hangingPunct="1">
              <a:spcAft>
                <a:spcPts val="0"/>
              </a:spcAft>
              <a:buFont typeface="Wingdings"/>
              <a:buChar char=""/>
              <a:defRPr/>
            </a:pPr>
            <a:r>
              <a:rPr lang="en-US" u="sng" dirty="0">
                <a:ea typeface="+mn-ea"/>
                <a:cs typeface="+mn-cs"/>
              </a:rPr>
              <a:t>Abandonment</a:t>
            </a:r>
            <a:r>
              <a:rPr lang="en-US" dirty="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a:ea typeface="+mn-ea"/>
                <a:cs typeface="+mn-cs"/>
              </a:rPr>
              <a:t>	Abandonment value of DCA = $ 500 million</a:t>
            </a:r>
          </a:p>
          <a:p>
            <a:pPr marL="320040" indent="-320040" eaLnBrk="1" fontAlgn="auto" hangingPunct="1">
              <a:spcAft>
                <a:spcPts val="0"/>
              </a:spcAft>
              <a:buFont typeface="Wingdings"/>
              <a:buChar char=""/>
              <a:defRPr/>
            </a:pPr>
            <a:r>
              <a:rPr lang="en-US" u="sng" dirty="0">
                <a:ea typeface="+mn-ea"/>
                <a:cs typeface="+mn-cs"/>
              </a:rPr>
              <a:t>Expansion</a:t>
            </a:r>
            <a:r>
              <a:rPr lang="en-US" dirty="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a:ea typeface="+mn-ea"/>
                <a:cs typeface="+mn-cs"/>
              </a:rPr>
              <a:t>	Value of CF from expansion = </a:t>
            </a:r>
          </a:p>
        </p:txBody>
      </p:sp>
      <p:graphicFrame>
        <p:nvGraphicFramePr>
          <p:cNvPr id="669701"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9764"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9702"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9765"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D9E930-1EF7-A044-B0D9-E5FCFA753AEC}" type="slidenum">
              <a:rPr lang="en-US" altLang="en-US" sz="1200">
                <a:solidFill>
                  <a:srgbClr val="FFFFFF"/>
                </a:solidFill>
              </a:rPr>
              <a:pPr>
                <a:lnSpc>
                  <a:spcPct val="80000"/>
                </a:lnSpc>
              </a:pPr>
              <a:t>323</a:t>
            </a:fld>
            <a:endParaRPr lang="en-US" altLang="en-US" sz="1200">
              <a:solidFill>
                <a:srgbClr val="FFFFFF"/>
              </a:solidFill>
            </a:endParaRPr>
          </a:p>
        </p:txBody>
      </p:sp>
      <p:pic>
        <p:nvPicPr>
          <p:cNvPr id="6717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25294</TotalTime>
  <Pages>13</Pages>
  <Words>61284</Words>
  <Application>Microsoft Macintosh PowerPoint</Application>
  <PresentationFormat>On-screen Show (4:3)</PresentationFormat>
  <Paragraphs>5526</Paragraphs>
  <Slides>324</Slides>
  <Notes>322</Notes>
  <HiddenSlides>0</HiddenSlides>
  <MMClips>0</MMClips>
  <ScaleCrop>false</ScaleCrop>
  <HeadingPairs>
    <vt:vector size="10" baseType="variant">
      <vt:variant>
        <vt:lpstr>Fonts Used</vt:lpstr>
      </vt:variant>
      <vt:variant>
        <vt:i4>10</vt:i4>
      </vt:variant>
      <vt:variant>
        <vt:lpstr>Theme</vt:lpstr>
      </vt:variant>
      <vt:variant>
        <vt:i4>1</vt:i4>
      </vt:variant>
      <vt:variant>
        <vt:lpstr>Links</vt:lpstr>
      </vt:variant>
      <vt:variant>
        <vt:i4>2</vt:i4>
      </vt:variant>
      <vt:variant>
        <vt:lpstr>Embedded OLE Servers</vt:lpstr>
      </vt:variant>
      <vt:variant>
        <vt:i4>2</vt:i4>
      </vt:variant>
      <vt:variant>
        <vt:lpstr>Slide Titles</vt:lpstr>
      </vt:variant>
      <vt:variant>
        <vt:i4>324</vt:i4>
      </vt:variant>
    </vt:vector>
  </HeadingPairs>
  <TitlesOfParts>
    <vt:vector size="339" baseType="lpstr">
      <vt:lpstr>Arial</vt:lpstr>
      <vt:lpstr>Calibri</vt:lpstr>
      <vt:lpstr>Geneva</vt:lpstr>
      <vt:lpstr>Helvetica</vt:lpstr>
      <vt:lpstr>Symbol</vt:lpstr>
      <vt:lpstr>Times</vt:lpstr>
      <vt:lpstr>Times New Roman</vt:lpstr>
      <vt:lpstr>Verdana</vt:lpstr>
      <vt:lpstr>Wingdings</vt:lpstr>
      <vt:lpstr>Wingdings 2</vt:lpstr>
      <vt:lpstr>Basic</vt:lpstr>
      <vt:lpstr>file:///All%20My%20Stuff/AppldCF3ed/New%20Chapters/Chap5.doc%01!OLE_LINK1</vt:lpstr>
      <vt:lpstr>file:///All%20My%20Stuff/AppldCF3ed/New%20Chapters/Chap6.doc!OLE_LINK2</vt:lpstr>
      <vt:lpstr>Document</vt:lpstr>
      <vt:lpstr>Equation</vt:lpstr>
      <vt:lpstr>Corporate Finance B40.2302 Lecture Notes: Packet 1</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Managerial Self Interest or Stockholder Wealth? 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counter (albeit not conclusive)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Iger’s non-exit and the Domino effect</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 in November 2013</vt:lpstr>
      <vt:lpstr>Risk free Rates in January 2019</vt:lpstr>
      <vt:lpstr>Measurement of the equity risk premium</vt:lpstr>
      <vt:lpstr>What is your risk premium?</vt:lpstr>
      <vt:lpstr>Risk Aversion and Risk Premiums</vt:lpstr>
      <vt:lpstr>Risk Premiums do change..</vt:lpstr>
      <vt:lpstr>Estimating Risk Premiums in Practice</vt:lpstr>
      <vt:lpstr>1. The Survey Approach</vt:lpstr>
      <vt:lpstr>2. The Historical Premium Approach</vt:lpstr>
      <vt:lpstr>Historical ERP: A Historical Snapshot</vt:lpstr>
      <vt:lpstr>3. A Forward Looking ERP</vt:lpstr>
      <vt:lpstr>Implied ERP in November 2013: Watch what I pay, not what I say..</vt:lpstr>
      <vt:lpstr>The bottom line on Equity Risk Premiums in November 2013</vt:lpstr>
      <vt:lpstr>What about equity risk premiums for other markets?</vt:lpstr>
      <vt:lpstr>One solution: Bond default spreads as CRP – November 2013</vt:lpstr>
      <vt:lpstr>Beyond the default spread? Equities are riskier than bonds</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Implied ERP</vt:lpstr>
      <vt:lpstr>Implied Premiums in the US: 1960-2018</vt:lpstr>
      <vt:lpstr>A Composite way of estimating ERP for countries</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2019</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The return on capital is an accounting number, though, and that should scare you.</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315</cp:revision>
  <cp:lastPrinted>2017-03-20T17:38:30Z</cp:lastPrinted>
  <dcterms:created xsi:type="dcterms:W3CDTF">2010-03-22T12:36:23Z</dcterms:created>
  <dcterms:modified xsi:type="dcterms:W3CDTF">2019-01-24T00:36:30Z</dcterms:modified>
</cp:coreProperties>
</file>